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22"/>
  </p:notesMasterIdLst>
  <p:sldIdLst>
    <p:sldId id="256" r:id="rId2"/>
    <p:sldId id="261" r:id="rId3"/>
    <p:sldId id="259" r:id="rId4"/>
    <p:sldId id="264" r:id="rId5"/>
    <p:sldId id="268" r:id="rId6"/>
    <p:sldId id="269" r:id="rId7"/>
    <p:sldId id="270" r:id="rId8"/>
    <p:sldId id="272" r:id="rId9"/>
    <p:sldId id="265" r:id="rId10"/>
    <p:sldId id="257" r:id="rId11"/>
    <p:sldId id="273" r:id="rId12"/>
    <p:sldId id="271" r:id="rId13"/>
    <p:sldId id="258" r:id="rId14"/>
    <p:sldId id="274" r:id="rId15"/>
    <p:sldId id="275" r:id="rId16"/>
    <p:sldId id="260" r:id="rId17"/>
    <p:sldId id="276" r:id="rId18"/>
    <p:sldId id="277" r:id="rId19"/>
    <p:sldId id="267" r:id="rId20"/>
    <p:sldId id="26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ybee, Barb" initials="BB" lastIdx="1" clrIdx="0">
    <p:extLst>
      <p:ext uri="{19B8F6BF-5375-455C-9EA6-DF929625EA0E}">
        <p15:presenceInfo xmlns:p15="http://schemas.microsoft.com/office/powerpoint/2012/main" userId="S-1-5-21-2090760695-1161300292-829235722-458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25T11:36:47.340" idx="1">
    <p:pos x="10" y="10"/>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8AEE56-0DB5-41AB-A3E2-5088B21DA710}" type="datetimeFigureOut">
              <a:rPr lang="en-US" smtClean="0"/>
              <a:t>10/26/2021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0F17A6-CF3F-4599-B159-FF5A58536F89}" type="slidenum">
              <a:rPr lang="en-US" smtClean="0"/>
              <a:t>‹#›</a:t>
            </a:fld>
            <a:endParaRPr lang="en-US"/>
          </a:p>
        </p:txBody>
      </p:sp>
    </p:spTree>
    <p:extLst>
      <p:ext uri="{BB962C8B-B14F-4D97-AF65-F5344CB8AC3E}">
        <p14:creationId xmlns:p14="http://schemas.microsoft.com/office/powerpoint/2010/main" val="4166510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0F17A6-CF3F-4599-B159-FF5A58536F89}" type="slidenum">
              <a:rPr lang="en-US" smtClean="0"/>
              <a:t>19</a:t>
            </a:fld>
            <a:endParaRPr lang="en-US"/>
          </a:p>
        </p:txBody>
      </p:sp>
    </p:spTree>
    <p:extLst>
      <p:ext uri="{BB962C8B-B14F-4D97-AF65-F5344CB8AC3E}">
        <p14:creationId xmlns:p14="http://schemas.microsoft.com/office/powerpoint/2010/main" val="3393586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6CD62D8-36BD-45C3-90B6-CD3E68532421}" type="datetimeFigureOut">
              <a:rPr lang="en-US" smtClean="0"/>
              <a:t>10/26/2021</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94AE1F5C-B205-484B-A78A-68316AFD44CA}" type="slidenum">
              <a:rPr lang="en-US" smtClean="0"/>
              <a:t>‹#›</a:t>
            </a:fld>
            <a:endParaRPr lang="en-US"/>
          </a:p>
        </p:txBody>
      </p:sp>
    </p:spTree>
    <p:extLst>
      <p:ext uri="{BB962C8B-B14F-4D97-AF65-F5344CB8AC3E}">
        <p14:creationId xmlns:p14="http://schemas.microsoft.com/office/powerpoint/2010/main" val="3594613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6CD62D8-36BD-45C3-90B6-CD3E68532421}" type="datetimeFigureOut">
              <a:rPr lang="en-US" smtClean="0"/>
              <a:t>10/26/2021</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4AE1F5C-B205-484B-A78A-68316AFD44CA}" type="slidenum">
              <a:rPr lang="en-US" smtClean="0"/>
              <a:t>‹#›</a:t>
            </a:fld>
            <a:endParaRPr lang="en-US"/>
          </a:p>
        </p:txBody>
      </p:sp>
    </p:spTree>
    <p:extLst>
      <p:ext uri="{BB962C8B-B14F-4D97-AF65-F5344CB8AC3E}">
        <p14:creationId xmlns:p14="http://schemas.microsoft.com/office/powerpoint/2010/main" val="2115544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6CD62D8-36BD-45C3-90B6-CD3E68532421}"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4AE1F5C-B205-484B-A78A-68316AFD44CA}" type="slidenum">
              <a:rPr lang="en-US" smtClean="0"/>
              <a:t>‹#›</a:t>
            </a:fld>
            <a:endParaRPr lang="en-US"/>
          </a:p>
        </p:txBody>
      </p:sp>
    </p:spTree>
    <p:extLst>
      <p:ext uri="{BB962C8B-B14F-4D97-AF65-F5344CB8AC3E}">
        <p14:creationId xmlns:p14="http://schemas.microsoft.com/office/powerpoint/2010/main" val="3560486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6CD62D8-36BD-45C3-90B6-CD3E68532421}"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4AE1F5C-B205-484B-A78A-68316AFD44CA}" type="slidenum">
              <a:rPr lang="en-US" smtClean="0"/>
              <a:t>‹#›</a:t>
            </a:fld>
            <a:endParaRPr lang="en-US"/>
          </a:p>
        </p:txBody>
      </p:sp>
    </p:spTree>
    <p:extLst>
      <p:ext uri="{BB962C8B-B14F-4D97-AF65-F5344CB8AC3E}">
        <p14:creationId xmlns:p14="http://schemas.microsoft.com/office/powerpoint/2010/main" val="2630989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CD62D8-36BD-45C3-90B6-CD3E68532421}"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4AE1F5C-B205-484B-A78A-68316AFD44CA}" type="slidenum">
              <a:rPr lang="en-US" smtClean="0"/>
              <a:t>‹#›</a:t>
            </a:fld>
            <a:endParaRPr lang="en-US"/>
          </a:p>
        </p:txBody>
      </p:sp>
    </p:spTree>
    <p:extLst>
      <p:ext uri="{BB962C8B-B14F-4D97-AF65-F5344CB8AC3E}">
        <p14:creationId xmlns:p14="http://schemas.microsoft.com/office/powerpoint/2010/main" val="2124672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6CD62D8-36BD-45C3-90B6-CD3E68532421}" type="datetimeFigureOut">
              <a:rPr lang="en-US" smtClean="0"/>
              <a:t>10/26/2021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AE1F5C-B205-484B-A78A-68316AFD44CA}" type="slidenum">
              <a:rPr lang="en-US" smtClean="0"/>
              <a:t>‹#›</a:t>
            </a:fld>
            <a:endParaRPr lang="en-US"/>
          </a:p>
        </p:txBody>
      </p:sp>
    </p:spTree>
    <p:extLst>
      <p:ext uri="{BB962C8B-B14F-4D97-AF65-F5344CB8AC3E}">
        <p14:creationId xmlns:p14="http://schemas.microsoft.com/office/powerpoint/2010/main" val="2330698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6CD62D8-36BD-45C3-90B6-CD3E68532421}" type="datetimeFigureOut">
              <a:rPr lang="en-US" smtClean="0"/>
              <a:t>10/26/2021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AE1F5C-B205-484B-A78A-68316AFD44CA}" type="slidenum">
              <a:rPr lang="en-US" smtClean="0"/>
              <a:t>‹#›</a:t>
            </a:fld>
            <a:endParaRPr lang="en-US"/>
          </a:p>
        </p:txBody>
      </p:sp>
    </p:spTree>
    <p:extLst>
      <p:ext uri="{BB962C8B-B14F-4D97-AF65-F5344CB8AC3E}">
        <p14:creationId xmlns:p14="http://schemas.microsoft.com/office/powerpoint/2010/main" val="3974414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CD62D8-36BD-45C3-90B6-CD3E68532421}"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E1F5C-B205-484B-A78A-68316AFD44CA}" type="slidenum">
              <a:rPr lang="en-US" smtClean="0"/>
              <a:t>‹#›</a:t>
            </a:fld>
            <a:endParaRPr lang="en-US"/>
          </a:p>
        </p:txBody>
      </p:sp>
    </p:spTree>
    <p:extLst>
      <p:ext uri="{BB962C8B-B14F-4D97-AF65-F5344CB8AC3E}">
        <p14:creationId xmlns:p14="http://schemas.microsoft.com/office/powerpoint/2010/main" val="1002088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CD62D8-36BD-45C3-90B6-CD3E68532421}"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4AE1F5C-B205-484B-A78A-68316AFD44CA}" type="slidenum">
              <a:rPr lang="en-US" smtClean="0"/>
              <a:t>‹#›</a:t>
            </a:fld>
            <a:endParaRPr lang="en-US"/>
          </a:p>
        </p:txBody>
      </p:sp>
    </p:spTree>
    <p:extLst>
      <p:ext uri="{BB962C8B-B14F-4D97-AF65-F5344CB8AC3E}">
        <p14:creationId xmlns:p14="http://schemas.microsoft.com/office/powerpoint/2010/main" val="1472530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CD62D8-36BD-45C3-90B6-CD3E68532421}"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E1F5C-B205-484B-A78A-68316AFD44CA}" type="slidenum">
              <a:rPr lang="en-US" smtClean="0"/>
              <a:t>‹#›</a:t>
            </a:fld>
            <a:endParaRPr lang="en-US"/>
          </a:p>
        </p:txBody>
      </p:sp>
    </p:spTree>
    <p:extLst>
      <p:ext uri="{BB962C8B-B14F-4D97-AF65-F5344CB8AC3E}">
        <p14:creationId xmlns:p14="http://schemas.microsoft.com/office/powerpoint/2010/main" val="240924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CD62D8-36BD-45C3-90B6-CD3E68532421}"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4AE1F5C-B205-484B-A78A-68316AFD44CA}" type="slidenum">
              <a:rPr lang="en-US" smtClean="0"/>
              <a:t>‹#›</a:t>
            </a:fld>
            <a:endParaRPr lang="en-US"/>
          </a:p>
        </p:txBody>
      </p:sp>
    </p:spTree>
    <p:extLst>
      <p:ext uri="{BB962C8B-B14F-4D97-AF65-F5344CB8AC3E}">
        <p14:creationId xmlns:p14="http://schemas.microsoft.com/office/powerpoint/2010/main" val="4003091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CD62D8-36BD-45C3-90B6-CD3E68532421}" type="datetimeFigureOut">
              <a:rPr lang="en-US" smtClean="0"/>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AE1F5C-B205-484B-A78A-68316AFD44CA}" type="slidenum">
              <a:rPr lang="en-US" smtClean="0"/>
              <a:t>‹#›</a:t>
            </a:fld>
            <a:endParaRPr lang="en-US"/>
          </a:p>
        </p:txBody>
      </p:sp>
    </p:spTree>
    <p:extLst>
      <p:ext uri="{BB962C8B-B14F-4D97-AF65-F5344CB8AC3E}">
        <p14:creationId xmlns:p14="http://schemas.microsoft.com/office/powerpoint/2010/main" val="1166266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CD62D8-36BD-45C3-90B6-CD3E68532421}" type="datetimeFigureOut">
              <a:rPr lang="en-US" smtClean="0"/>
              <a:t>10/26/2021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AE1F5C-B205-484B-A78A-68316AFD44CA}" type="slidenum">
              <a:rPr lang="en-US" smtClean="0"/>
              <a:t>‹#›</a:t>
            </a:fld>
            <a:endParaRPr lang="en-US"/>
          </a:p>
        </p:txBody>
      </p:sp>
    </p:spTree>
    <p:extLst>
      <p:ext uri="{BB962C8B-B14F-4D97-AF65-F5344CB8AC3E}">
        <p14:creationId xmlns:p14="http://schemas.microsoft.com/office/powerpoint/2010/main" val="1898109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CD62D8-36BD-45C3-90B6-CD3E68532421}" type="datetimeFigureOut">
              <a:rPr lang="en-US" smtClean="0"/>
              <a:t>10/26/2021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AE1F5C-B205-484B-A78A-68316AFD44CA}" type="slidenum">
              <a:rPr lang="en-US" smtClean="0"/>
              <a:t>‹#›</a:t>
            </a:fld>
            <a:endParaRPr lang="en-US"/>
          </a:p>
        </p:txBody>
      </p:sp>
    </p:spTree>
    <p:extLst>
      <p:ext uri="{BB962C8B-B14F-4D97-AF65-F5344CB8AC3E}">
        <p14:creationId xmlns:p14="http://schemas.microsoft.com/office/powerpoint/2010/main" val="949541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CD62D8-36BD-45C3-90B6-CD3E68532421}" type="datetimeFigureOut">
              <a:rPr lang="en-US" smtClean="0"/>
              <a:t>10/26/2021</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4AE1F5C-B205-484B-A78A-68316AFD44CA}" type="slidenum">
              <a:rPr lang="en-US" smtClean="0"/>
              <a:t>‹#›</a:t>
            </a:fld>
            <a:endParaRPr lang="en-US"/>
          </a:p>
        </p:txBody>
      </p:sp>
    </p:spTree>
    <p:extLst>
      <p:ext uri="{BB962C8B-B14F-4D97-AF65-F5344CB8AC3E}">
        <p14:creationId xmlns:p14="http://schemas.microsoft.com/office/powerpoint/2010/main" val="391852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6CD62D8-36BD-45C3-90B6-CD3E68532421}" type="datetimeFigureOut">
              <a:rPr lang="en-US" smtClean="0"/>
              <a:t>10/26/2021</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4AE1F5C-B205-484B-A78A-68316AFD44CA}" type="slidenum">
              <a:rPr lang="en-US" smtClean="0"/>
              <a:t>‹#›</a:t>
            </a:fld>
            <a:endParaRPr lang="en-US"/>
          </a:p>
        </p:txBody>
      </p:sp>
    </p:spTree>
    <p:extLst>
      <p:ext uri="{BB962C8B-B14F-4D97-AF65-F5344CB8AC3E}">
        <p14:creationId xmlns:p14="http://schemas.microsoft.com/office/powerpoint/2010/main" val="2730298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6CD62D8-36BD-45C3-90B6-CD3E68532421}" type="datetimeFigureOut">
              <a:rPr lang="en-US" smtClean="0"/>
              <a:t>10/26/2021</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4AE1F5C-B205-484B-A78A-68316AFD44CA}" type="slidenum">
              <a:rPr lang="en-US" smtClean="0"/>
              <a:t>‹#›</a:t>
            </a:fld>
            <a:endParaRPr lang="en-US"/>
          </a:p>
        </p:txBody>
      </p:sp>
    </p:spTree>
    <p:extLst>
      <p:ext uri="{BB962C8B-B14F-4D97-AF65-F5344CB8AC3E}">
        <p14:creationId xmlns:p14="http://schemas.microsoft.com/office/powerpoint/2010/main" val="3622972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16CD62D8-36BD-45C3-90B6-CD3E68532421}" type="datetimeFigureOut">
              <a:rPr lang="en-US" smtClean="0"/>
              <a:t>10/26/2021</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4AE1F5C-B205-484B-A78A-68316AFD44CA}" type="slidenum">
              <a:rPr lang="en-US" smtClean="0"/>
              <a:t>‹#›</a:t>
            </a:fld>
            <a:endParaRPr lang="en-US"/>
          </a:p>
        </p:txBody>
      </p:sp>
    </p:spTree>
    <p:extLst>
      <p:ext uri="{BB962C8B-B14F-4D97-AF65-F5344CB8AC3E}">
        <p14:creationId xmlns:p14="http://schemas.microsoft.com/office/powerpoint/2010/main" val="76417011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62000"/>
                <a:hueMod val="108000"/>
                <a:satMod val="164000"/>
                <a:lumMod val="69000"/>
              </a:schemeClr>
              <a:schemeClr val="bg2">
                <a:tint val="96000"/>
                <a:hueMod val="90000"/>
                <a:satMod val="130000"/>
                <a:lumMod val="134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60EE6-9F62-44C6-88D5-6FAE3B72F5AE}"/>
              </a:ext>
            </a:extLst>
          </p:cNvPr>
          <p:cNvSpPr>
            <a:spLocks noGrp="1"/>
          </p:cNvSpPr>
          <p:nvPr>
            <p:ph type="ctrTitle"/>
          </p:nvPr>
        </p:nvSpPr>
        <p:spPr/>
        <p:txBody>
          <a:bodyPr/>
          <a:lstStyle/>
          <a:p>
            <a:r>
              <a:rPr lang="en-US" dirty="0"/>
              <a:t>  Credit Card Processing</a:t>
            </a:r>
          </a:p>
        </p:txBody>
      </p:sp>
      <p:sp>
        <p:nvSpPr>
          <p:cNvPr id="3" name="Subtitle 2">
            <a:extLst>
              <a:ext uri="{FF2B5EF4-FFF2-40B4-BE49-F238E27FC236}">
                <a16:creationId xmlns:a16="http://schemas.microsoft.com/office/drawing/2014/main" id="{84633C68-BE99-4F40-89AA-01E90252CDD3}"/>
              </a:ext>
            </a:extLst>
          </p:cNvPr>
          <p:cNvSpPr>
            <a:spLocks noGrp="1"/>
          </p:cNvSpPr>
          <p:nvPr>
            <p:ph type="subTitle" idx="1"/>
          </p:nvPr>
        </p:nvSpPr>
        <p:spPr/>
        <p:txBody>
          <a:bodyPr>
            <a:normAutofit/>
          </a:bodyPr>
          <a:lstStyle/>
          <a:p>
            <a:pPr algn="ctr"/>
            <a:r>
              <a:rPr lang="en-US" sz="2800" dirty="0"/>
              <a:t>An Overview</a:t>
            </a:r>
          </a:p>
        </p:txBody>
      </p:sp>
    </p:spTree>
    <p:extLst>
      <p:ext uri="{BB962C8B-B14F-4D97-AF65-F5344CB8AC3E}">
        <p14:creationId xmlns:p14="http://schemas.microsoft.com/office/powerpoint/2010/main" val="3037345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497D7-92CC-41F9-A022-61726EDA0211}"/>
              </a:ext>
            </a:extLst>
          </p:cNvPr>
          <p:cNvSpPr>
            <a:spLocks noGrp="1"/>
          </p:cNvSpPr>
          <p:nvPr>
            <p:ph type="title"/>
          </p:nvPr>
        </p:nvSpPr>
        <p:spPr/>
        <p:txBody>
          <a:bodyPr/>
          <a:lstStyle/>
          <a:p>
            <a:r>
              <a:rPr lang="en-US" dirty="0"/>
              <a:t>Payment&gt;Bank&gt;Banner</a:t>
            </a:r>
          </a:p>
        </p:txBody>
      </p:sp>
      <p:sp>
        <p:nvSpPr>
          <p:cNvPr id="3" name="Content Placeholder 2">
            <a:extLst>
              <a:ext uri="{FF2B5EF4-FFF2-40B4-BE49-F238E27FC236}">
                <a16:creationId xmlns:a16="http://schemas.microsoft.com/office/drawing/2014/main" id="{4C5B8BE2-0876-4D9C-9996-4011711DB196}"/>
              </a:ext>
            </a:extLst>
          </p:cNvPr>
          <p:cNvSpPr>
            <a:spLocks noGrp="1"/>
          </p:cNvSpPr>
          <p:nvPr>
            <p:ph idx="1"/>
          </p:nvPr>
        </p:nvSpPr>
        <p:spPr>
          <a:xfrm>
            <a:off x="1154953" y="2292626"/>
            <a:ext cx="9716246" cy="4426226"/>
          </a:xfrm>
        </p:spPr>
        <p:txBody>
          <a:bodyPr/>
          <a:lstStyle/>
          <a:p>
            <a:r>
              <a:rPr lang="en-US" dirty="0"/>
              <a:t> Daily </a:t>
            </a:r>
            <a:r>
              <a:rPr lang="en-US" dirty="0" err="1"/>
              <a:t>Singlepoint</a:t>
            </a:r>
            <a:r>
              <a:rPr lang="en-US" dirty="0"/>
              <a:t> Report from US Bank shows transactions entering the bank.</a:t>
            </a:r>
          </a:p>
          <a:p>
            <a:endParaRPr lang="en-US" dirty="0"/>
          </a:p>
          <a:p>
            <a:endParaRPr lang="en-US" dirty="0"/>
          </a:p>
          <a:p>
            <a:endParaRPr lang="en-US" dirty="0"/>
          </a:p>
          <a:p>
            <a:r>
              <a:rPr lang="en-US" dirty="0"/>
              <a:t>An automated process builds a file from a Portfolio Report downloaded from Global Pay to post the payment as a credit to the corresponding accounting associated with the detail code in Banner.</a:t>
            </a:r>
          </a:p>
        </p:txBody>
      </p:sp>
      <p:pic>
        <p:nvPicPr>
          <p:cNvPr id="4" name="Picture 3">
            <a:extLst>
              <a:ext uri="{FF2B5EF4-FFF2-40B4-BE49-F238E27FC236}">
                <a16:creationId xmlns:a16="http://schemas.microsoft.com/office/drawing/2014/main" id="{1217F6E7-E2F2-4F20-A7A0-4B130284F0F4}"/>
              </a:ext>
            </a:extLst>
          </p:cNvPr>
          <p:cNvPicPr>
            <a:picLocks noChangeAspect="1"/>
          </p:cNvPicPr>
          <p:nvPr/>
        </p:nvPicPr>
        <p:blipFill>
          <a:blip r:embed="rId2"/>
          <a:stretch>
            <a:fillRect/>
          </a:stretch>
        </p:blipFill>
        <p:spPr>
          <a:xfrm>
            <a:off x="1509709" y="2880831"/>
            <a:ext cx="9172575" cy="876300"/>
          </a:xfrm>
          <a:prstGeom prst="rect">
            <a:avLst/>
          </a:prstGeom>
        </p:spPr>
      </p:pic>
      <p:pic>
        <p:nvPicPr>
          <p:cNvPr id="5" name="Picture 4">
            <a:extLst>
              <a:ext uri="{FF2B5EF4-FFF2-40B4-BE49-F238E27FC236}">
                <a16:creationId xmlns:a16="http://schemas.microsoft.com/office/drawing/2014/main" id="{4CF99428-23A2-4923-9152-4E6B018B171A}"/>
              </a:ext>
            </a:extLst>
          </p:cNvPr>
          <p:cNvPicPr>
            <a:picLocks noChangeAspect="1"/>
          </p:cNvPicPr>
          <p:nvPr/>
        </p:nvPicPr>
        <p:blipFill>
          <a:blip r:embed="rId3"/>
          <a:stretch>
            <a:fillRect/>
          </a:stretch>
        </p:blipFill>
        <p:spPr>
          <a:xfrm>
            <a:off x="2197966" y="4922115"/>
            <a:ext cx="7943850" cy="1428750"/>
          </a:xfrm>
          <a:prstGeom prst="rect">
            <a:avLst/>
          </a:prstGeom>
        </p:spPr>
      </p:pic>
    </p:spTree>
    <p:extLst>
      <p:ext uri="{BB962C8B-B14F-4D97-AF65-F5344CB8AC3E}">
        <p14:creationId xmlns:p14="http://schemas.microsoft.com/office/powerpoint/2010/main" val="800069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EA680-E681-4E28-B3BC-6010BF08CC28}"/>
              </a:ext>
            </a:extLst>
          </p:cNvPr>
          <p:cNvSpPr>
            <a:spLocks noGrp="1"/>
          </p:cNvSpPr>
          <p:nvPr>
            <p:ph type="title"/>
          </p:nvPr>
        </p:nvSpPr>
        <p:spPr/>
        <p:txBody>
          <a:bodyPr/>
          <a:lstStyle/>
          <a:p>
            <a:r>
              <a:rPr lang="en-US" dirty="0"/>
              <a:t>Bank to Banner Reconciliation</a:t>
            </a:r>
          </a:p>
        </p:txBody>
      </p:sp>
      <p:sp>
        <p:nvSpPr>
          <p:cNvPr id="3" name="Content Placeholder 2">
            <a:extLst>
              <a:ext uri="{FF2B5EF4-FFF2-40B4-BE49-F238E27FC236}">
                <a16:creationId xmlns:a16="http://schemas.microsoft.com/office/drawing/2014/main" id="{9061F7D2-D2DF-475D-9738-98610C8B79AB}"/>
              </a:ext>
            </a:extLst>
          </p:cNvPr>
          <p:cNvSpPr>
            <a:spLocks noGrp="1"/>
          </p:cNvSpPr>
          <p:nvPr>
            <p:ph idx="1"/>
          </p:nvPr>
        </p:nvSpPr>
        <p:spPr/>
        <p:txBody>
          <a:bodyPr anchor="ctr"/>
          <a:lstStyle/>
          <a:p>
            <a:r>
              <a:rPr lang="en-US" dirty="0"/>
              <a:t>Business Services does a reconciliation to make sure that payments in the Bank match the postings in Banner.</a:t>
            </a:r>
          </a:p>
        </p:txBody>
      </p:sp>
    </p:spTree>
    <p:extLst>
      <p:ext uri="{BB962C8B-B14F-4D97-AF65-F5344CB8AC3E}">
        <p14:creationId xmlns:p14="http://schemas.microsoft.com/office/powerpoint/2010/main" val="3507171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1319A-4317-4270-931D-78C8F8A358D4}"/>
              </a:ext>
            </a:extLst>
          </p:cNvPr>
          <p:cNvSpPr>
            <a:spLocks noGrp="1"/>
          </p:cNvSpPr>
          <p:nvPr>
            <p:ph type="title"/>
          </p:nvPr>
        </p:nvSpPr>
        <p:spPr/>
        <p:txBody>
          <a:bodyPr/>
          <a:lstStyle/>
          <a:p>
            <a:r>
              <a:rPr lang="en-US" dirty="0"/>
              <a:t>Reconciliation of 50287 Account</a:t>
            </a:r>
          </a:p>
        </p:txBody>
      </p:sp>
      <p:sp>
        <p:nvSpPr>
          <p:cNvPr id="3" name="Content Placeholder 2">
            <a:extLst>
              <a:ext uri="{FF2B5EF4-FFF2-40B4-BE49-F238E27FC236}">
                <a16:creationId xmlns:a16="http://schemas.microsoft.com/office/drawing/2014/main" id="{ECF621AA-9755-49F2-9FDC-9256A5DB2502}"/>
              </a:ext>
            </a:extLst>
          </p:cNvPr>
          <p:cNvSpPr>
            <a:spLocks noGrp="1"/>
          </p:cNvSpPr>
          <p:nvPr>
            <p:ph idx="1"/>
          </p:nvPr>
        </p:nvSpPr>
        <p:spPr/>
        <p:txBody>
          <a:bodyPr anchor="ctr"/>
          <a:lstStyle/>
          <a:p>
            <a:r>
              <a:rPr lang="en-US" dirty="0"/>
              <a:t>Someone in the department should be completing a reconciliation of the 50287 account code monthly.  This is a clearing account and should have equal debits and credits and should net to 0.</a:t>
            </a:r>
          </a:p>
          <a:p>
            <a:endParaRPr lang="en-US" dirty="0"/>
          </a:p>
          <a:p>
            <a:r>
              <a:rPr lang="en-US" dirty="0"/>
              <a:t>Reconciling your 50287 account will be easier if you settle every day because the payments from Global Pay will match your deposit as most of the MID’s auto-close at the end of the day.</a:t>
            </a:r>
          </a:p>
        </p:txBody>
      </p:sp>
    </p:spTree>
    <p:extLst>
      <p:ext uri="{BB962C8B-B14F-4D97-AF65-F5344CB8AC3E}">
        <p14:creationId xmlns:p14="http://schemas.microsoft.com/office/powerpoint/2010/main" val="142413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7CA24-0B2A-4AA9-A88E-922168E5C8F4}"/>
              </a:ext>
            </a:extLst>
          </p:cNvPr>
          <p:cNvSpPr>
            <a:spLocks noGrp="1"/>
          </p:cNvSpPr>
          <p:nvPr>
            <p:ph type="title"/>
          </p:nvPr>
        </p:nvSpPr>
        <p:spPr/>
        <p:txBody>
          <a:bodyPr/>
          <a:lstStyle/>
          <a:p>
            <a:r>
              <a:rPr lang="en-US" dirty="0"/>
              <a:t>Reconciling Using UMDW</a:t>
            </a:r>
          </a:p>
        </p:txBody>
      </p:sp>
      <p:sp>
        <p:nvSpPr>
          <p:cNvPr id="3" name="Content Placeholder 2">
            <a:extLst>
              <a:ext uri="{FF2B5EF4-FFF2-40B4-BE49-F238E27FC236}">
                <a16:creationId xmlns:a16="http://schemas.microsoft.com/office/drawing/2014/main" id="{34F62CD3-3325-4616-A7E2-4293BF1DBA74}"/>
              </a:ext>
            </a:extLst>
          </p:cNvPr>
          <p:cNvSpPr>
            <a:spLocks noGrp="1"/>
          </p:cNvSpPr>
          <p:nvPr>
            <p:ph idx="1"/>
          </p:nvPr>
        </p:nvSpPr>
        <p:spPr/>
        <p:txBody>
          <a:bodyPr/>
          <a:lstStyle/>
          <a:p>
            <a:r>
              <a:rPr lang="en-US" dirty="0"/>
              <a:t>Transaction Tab with the index and account code 50287                                           as the Chart Elements Report #2  This can also export as                                an Excel spreadsheet.</a:t>
            </a:r>
          </a:p>
          <a:p>
            <a:r>
              <a:rPr lang="en-US" dirty="0"/>
              <a:t>Debits should equal credits except for timing differences</a:t>
            </a:r>
          </a:p>
        </p:txBody>
      </p:sp>
      <p:pic>
        <p:nvPicPr>
          <p:cNvPr id="4" name="Picture 3">
            <a:extLst>
              <a:ext uri="{FF2B5EF4-FFF2-40B4-BE49-F238E27FC236}">
                <a16:creationId xmlns:a16="http://schemas.microsoft.com/office/drawing/2014/main" id="{79035F40-A711-4BE0-9D44-F399D2008E3D}"/>
              </a:ext>
            </a:extLst>
          </p:cNvPr>
          <p:cNvPicPr>
            <a:picLocks noChangeAspect="1"/>
          </p:cNvPicPr>
          <p:nvPr/>
        </p:nvPicPr>
        <p:blipFill>
          <a:blip r:embed="rId2"/>
          <a:stretch>
            <a:fillRect/>
          </a:stretch>
        </p:blipFill>
        <p:spPr>
          <a:xfrm>
            <a:off x="2154284" y="4025612"/>
            <a:ext cx="6762750" cy="2409825"/>
          </a:xfrm>
          <a:prstGeom prst="rect">
            <a:avLst/>
          </a:prstGeom>
        </p:spPr>
      </p:pic>
      <p:pic>
        <p:nvPicPr>
          <p:cNvPr id="5" name="Picture 4">
            <a:extLst>
              <a:ext uri="{FF2B5EF4-FFF2-40B4-BE49-F238E27FC236}">
                <a16:creationId xmlns:a16="http://schemas.microsoft.com/office/drawing/2014/main" id="{AA7FB48C-03BE-46E4-96B9-C45EB8129C3C}"/>
              </a:ext>
            </a:extLst>
          </p:cNvPr>
          <p:cNvPicPr>
            <a:picLocks noChangeAspect="1"/>
          </p:cNvPicPr>
          <p:nvPr/>
        </p:nvPicPr>
        <p:blipFill>
          <a:blip r:embed="rId3"/>
          <a:stretch>
            <a:fillRect/>
          </a:stretch>
        </p:blipFill>
        <p:spPr>
          <a:xfrm>
            <a:off x="8063345" y="2377641"/>
            <a:ext cx="3063009" cy="1265156"/>
          </a:xfrm>
          <a:prstGeom prst="rect">
            <a:avLst/>
          </a:prstGeom>
        </p:spPr>
      </p:pic>
    </p:spTree>
    <p:extLst>
      <p:ext uri="{BB962C8B-B14F-4D97-AF65-F5344CB8AC3E}">
        <p14:creationId xmlns:p14="http://schemas.microsoft.com/office/powerpoint/2010/main" val="3096643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9BEA2-CE5F-4A8F-A6E7-055F1407B2FA}"/>
              </a:ext>
            </a:extLst>
          </p:cNvPr>
          <p:cNvSpPr>
            <a:spLocks noGrp="1"/>
          </p:cNvSpPr>
          <p:nvPr>
            <p:ph type="title"/>
          </p:nvPr>
        </p:nvSpPr>
        <p:spPr/>
        <p:txBody>
          <a:bodyPr/>
          <a:lstStyle/>
          <a:p>
            <a:r>
              <a:rPr lang="en-US" dirty="0"/>
              <a:t>Reconciling Using Banner</a:t>
            </a:r>
          </a:p>
        </p:txBody>
      </p:sp>
      <p:sp>
        <p:nvSpPr>
          <p:cNvPr id="3" name="Content Placeholder 2">
            <a:extLst>
              <a:ext uri="{FF2B5EF4-FFF2-40B4-BE49-F238E27FC236}">
                <a16:creationId xmlns:a16="http://schemas.microsoft.com/office/drawing/2014/main" id="{7FF8846F-4C73-47C4-8D87-7F94BC5DC23E}"/>
              </a:ext>
            </a:extLst>
          </p:cNvPr>
          <p:cNvSpPr>
            <a:spLocks noGrp="1"/>
          </p:cNvSpPr>
          <p:nvPr>
            <p:ph idx="1"/>
          </p:nvPr>
        </p:nvSpPr>
        <p:spPr/>
        <p:txBody>
          <a:bodyPr anchor="ctr"/>
          <a:lstStyle/>
          <a:p>
            <a:r>
              <a:rPr lang="en-US" dirty="0"/>
              <a:t>FGIBDST Screen with the index and account code 50287 as parameters</a:t>
            </a:r>
          </a:p>
          <a:p>
            <a:r>
              <a:rPr lang="en-US" dirty="0"/>
              <a:t>Go</a:t>
            </a:r>
          </a:p>
          <a:p>
            <a:r>
              <a:rPr lang="en-US" dirty="0"/>
              <a:t>Related – Transaction Detail Information [FGITRND]</a:t>
            </a:r>
          </a:p>
          <a:p>
            <a:r>
              <a:rPr lang="en-US" dirty="0"/>
              <a:t>Tools – Export – this will give you an Excel spreadsheet you                        can manipulate if you like Excel and Banner</a:t>
            </a:r>
          </a:p>
          <a:p>
            <a:r>
              <a:rPr lang="en-US" dirty="0"/>
              <a:t>Debits should equal Credits except for timing differences</a:t>
            </a:r>
          </a:p>
        </p:txBody>
      </p:sp>
      <p:pic>
        <p:nvPicPr>
          <p:cNvPr id="4" name="Picture 3">
            <a:extLst>
              <a:ext uri="{FF2B5EF4-FFF2-40B4-BE49-F238E27FC236}">
                <a16:creationId xmlns:a16="http://schemas.microsoft.com/office/drawing/2014/main" id="{C7FF260D-3EAA-4440-AA55-AF9D5B18AB80}"/>
              </a:ext>
            </a:extLst>
          </p:cNvPr>
          <p:cNvPicPr>
            <a:picLocks noChangeAspect="1"/>
          </p:cNvPicPr>
          <p:nvPr/>
        </p:nvPicPr>
        <p:blipFill>
          <a:blip r:embed="rId2"/>
          <a:stretch>
            <a:fillRect/>
          </a:stretch>
        </p:blipFill>
        <p:spPr>
          <a:xfrm>
            <a:off x="8217162" y="3745682"/>
            <a:ext cx="2238375" cy="2828925"/>
          </a:xfrm>
          <a:prstGeom prst="rect">
            <a:avLst/>
          </a:prstGeom>
        </p:spPr>
      </p:pic>
    </p:spTree>
    <p:extLst>
      <p:ext uri="{BB962C8B-B14F-4D97-AF65-F5344CB8AC3E}">
        <p14:creationId xmlns:p14="http://schemas.microsoft.com/office/powerpoint/2010/main" val="1288172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8A2E-E00F-46DC-A8C9-B7ED6257F9DF}"/>
              </a:ext>
            </a:extLst>
          </p:cNvPr>
          <p:cNvSpPr>
            <a:spLocks noGrp="1"/>
          </p:cNvSpPr>
          <p:nvPr>
            <p:ph type="title"/>
          </p:nvPr>
        </p:nvSpPr>
        <p:spPr/>
        <p:txBody>
          <a:bodyPr/>
          <a:lstStyle/>
          <a:p>
            <a:r>
              <a:rPr lang="en-US" dirty="0"/>
              <a:t>Fiscal Year End</a:t>
            </a:r>
          </a:p>
        </p:txBody>
      </p:sp>
      <p:sp>
        <p:nvSpPr>
          <p:cNvPr id="3" name="Content Placeholder 2">
            <a:extLst>
              <a:ext uri="{FF2B5EF4-FFF2-40B4-BE49-F238E27FC236}">
                <a16:creationId xmlns:a16="http://schemas.microsoft.com/office/drawing/2014/main" id="{C55FC7F9-8F0F-4B51-9211-79CF39412252}"/>
              </a:ext>
            </a:extLst>
          </p:cNvPr>
          <p:cNvSpPr>
            <a:spLocks noGrp="1"/>
          </p:cNvSpPr>
          <p:nvPr>
            <p:ph idx="1"/>
          </p:nvPr>
        </p:nvSpPr>
        <p:spPr/>
        <p:txBody>
          <a:bodyPr anchor="ctr"/>
          <a:lstStyle/>
          <a:p>
            <a:r>
              <a:rPr lang="en-US" dirty="0"/>
              <a:t>The 50287 account code must be zeroed out at fiscal year end.  </a:t>
            </a:r>
          </a:p>
          <a:p>
            <a:r>
              <a:rPr lang="en-US" dirty="0"/>
              <a:t>Departments should make a final credit card deposit at Treasury before it closes for the fiscal year.  Treasury’s hours are usually advertised on the Campus Cut-off Schedule.  The deposit will ensure that the information at FYE is as up-to-date as possible.</a:t>
            </a:r>
          </a:p>
          <a:p>
            <a:r>
              <a:rPr lang="en-US" dirty="0"/>
              <a:t>If the debits and credits do not zero out, Business Services will make an entry to force the clearing of 50287.  The entry will be reversed in the new fiscal year so department processes remain constant.</a:t>
            </a:r>
          </a:p>
        </p:txBody>
      </p:sp>
    </p:spTree>
    <p:extLst>
      <p:ext uri="{BB962C8B-B14F-4D97-AF65-F5344CB8AC3E}">
        <p14:creationId xmlns:p14="http://schemas.microsoft.com/office/powerpoint/2010/main" val="1832426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81EB2-B197-4BF9-8A8C-770041868F7F}"/>
              </a:ext>
            </a:extLst>
          </p:cNvPr>
          <p:cNvSpPr>
            <a:spLocks noGrp="1"/>
          </p:cNvSpPr>
          <p:nvPr>
            <p:ph type="title"/>
          </p:nvPr>
        </p:nvSpPr>
        <p:spPr/>
        <p:txBody>
          <a:bodyPr/>
          <a:lstStyle/>
          <a:p>
            <a:r>
              <a:rPr lang="en-US" dirty="0"/>
              <a:t>Fees</a:t>
            </a:r>
          </a:p>
        </p:txBody>
      </p:sp>
      <p:sp>
        <p:nvSpPr>
          <p:cNvPr id="3" name="Content Placeholder 2">
            <a:extLst>
              <a:ext uri="{FF2B5EF4-FFF2-40B4-BE49-F238E27FC236}">
                <a16:creationId xmlns:a16="http://schemas.microsoft.com/office/drawing/2014/main" id="{8E495763-B721-41C2-AD2A-CD14B11D2F26}"/>
              </a:ext>
            </a:extLst>
          </p:cNvPr>
          <p:cNvSpPr>
            <a:spLocks noGrp="1"/>
          </p:cNvSpPr>
          <p:nvPr>
            <p:ph idx="1"/>
          </p:nvPr>
        </p:nvSpPr>
        <p:spPr/>
        <p:txBody>
          <a:bodyPr/>
          <a:lstStyle/>
          <a:p>
            <a:endParaRPr lang="en-US" dirty="0"/>
          </a:p>
          <a:p>
            <a:endParaRPr lang="en-US" dirty="0"/>
          </a:p>
          <a:p>
            <a:r>
              <a:rPr lang="en-US" dirty="0"/>
              <a:t>7 cents per transaction, regardless of how payment was processed.</a:t>
            </a:r>
          </a:p>
          <a:p>
            <a:endParaRPr lang="en-US" dirty="0"/>
          </a:p>
          <a:p>
            <a:r>
              <a:rPr lang="en-US" dirty="0"/>
              <a:t>$2 Monthly minimum</a:t>
            </a:r>
          </a:p>
        </p:txBody>
      </p:sp>
    </p:spTree>
    <p:extLst>
      <p:ext uri="{BB962C8B-B14F-4D97-AF65-F5344CB8AC3E}">
        <p14:creationId xmlns:p14="http://schemas.microsoft.com/office/powerpoint/2010/main" val="3652514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86D4-DBD2-4397-9FFB-08CBFF2F3C4D}"/>
              </a:ext>
            </a:extLst>
          </p:cNvPr>
          <p:cNvSpPr>
            <a:spLocks noGrp="1"/>
          </p:cNvSpPr>
          <p:nvPr>
            <p:ph type="title"/>
          </p:nvPr>
        </p:nvSpPr>
        <p:spPr/>
        <p:txBody>
          <a:bodyPr/>
          <a:lstStyle/>
          <a:p>
            <a:r>
              <a:rPr lang="en-US" dirty="0"/>
              <a:t>Chargebacks</a:t>
            </a:r>
          </a:p>
        </p:txBody>
      </p:sp>
      <p:sp>
        <p:nvSpPr>
          <p:cNvPr id="3" name="Content Placeholder 2">
            <a:extLst>
              <a:ext uri="{FF2B5EF4-FFF2-40B4-BE49-F238E27FC236}">
                <a16:creationId xmlns:a16="http://schemas.microsoft.com/office/drawing/2014/main" id="{7A658668-E574-4521-BD80-06460089008C}"/>
              </a:ext>
            </a:extLst>
          </p:cNvPr>
          <p:cNvSpPr>
            <a:spLocks noGrp="1"/>
          </p:cNvSpPr>
          <p:nvPr>
            <p:ph idx="1"/>
          </p:nvPr>
        </p:nvSpPr>
        <p:spPr/>
        <p:txBody>
          <a:bodyPr anchor="ctr"/>
          <a:lstStyle/>
          <a:p>
            <a:r>
              <a:rPr lang="en-US" dirty="0"/>
              <a:t>Departments are responsible for responding to any chargebacks - if possible.  Business Services does not take care of this task.</a:t>
            </a:r>
          </a:p>
          <a:p>
            <a:endParaRPr lang="en-US" dirty="0"/>
          </a:p>
          <a:p>
            <a:r>
              <a:rPr lang="en-US" dirty="0"/>
              <a:t>Departments with outdated machines are more likely to be liable for chargebacks if they do not have a chip reader.</a:t>
            </a:r>
          </a:p>
        </p:txBody>
      </p:sp>
    </p:spTree>
    <p:extLst>
      <p:ext uri="{BB962C8B-B14F-4D97-AF65-F5344CB8AC3E}">
        <p14:creationId xmlns:p14="http://schemas.microsoft.com/office/powerpoint/2010/main" val="4003354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AE1C-5F73-452C-9589-7E3A54DDB990}"/>
              </a:ext>
            </a:extLst>
          </p:cNvPr>
          <p:cNvSpPr>
            <a:spLocks noGrp="1"/>
          </p:cNvSpPr>
          <p:nvPr>
            <p:ph type="title"/>
          </p:nvPr>
        </p:nvSpPr>
        <p:spPr/>
        <p:txBody>
          <a:bodyPr/>
          <a:lstStyle/>
          <a:p>
            <a:r>
              <a:rPr lang="en-US" dirty="0"/>
              <a:t>Merchant Services Help # </a:t>
            </a:r>
          </a:p>
        </p:txBody>
      </p:sp>
      <p:sp>
        <p:nvSpPr>
          <p:cNvPr id="3" name="Content Placeholder 2">
            <a:extLst>
              <a:ext uri="{FF2B5EF4-FFF2-40B4-BE49-F238E27FC236}">
                <a16:creationId xmlns:a16="http://schemas.microsoft.com/office/drawing/2014/main" id="{7C1F7F47-8722-4B09-B878-7B280BC380FB}"/>
              </a:ext>
            </a:extLst>
          </p:cNvPr>
          <p:cNvSpPr>
            <a:spLocks noGrp="1"/>
          </p:cNvSpPr>
          <p:nvPr>
            <p:ph idx="1"/>
          </p:nvPr>
        </p:nvSpPr>
        <p:spPr/>
        <p:txBody>
          <a:bodyPr anchor="ctr"/>
          <a:lstStyle/>
          <a:p>
            <a:endParaRPr lang="en-US" dirty="0"/>
          </a:p>
          <a:p>
            <a:r>
              <a:rPr lang="en-US" dirty="0"/>
              <a:t>Merchant Services Help phone number is:</a:t>
            </a:r>
          </a:p>
          <a:p>
            <a:pPr marL="0" indent="0">
              <a:buNone/>
            </a:pPr>
            <a:r>
              <a:rPr lang="en-US" dirty="0"/>
              <a:t>								800 – 654 – 9256</a:t>
            </a:r>
          </a:p>
          <a:p>
            <a:endParaRPr lang="en-US" dirty="0"/>
          </a:p>
          <a:p>
            <a:r>
              <a:rPr lang="en-US" dirty="0"/>
              <a:t>This number can also likely be found next to the Merchant ID on your credit card machine.</a:t>
            </a:r>
          </a:p>
        </p:txBody>
      </p:sp>
    </p:spTree>
    <p:extLst>
      <p:ext uri="{BB962C8B-B14F-4D97-AF65-F5344CB8AC3E}">
        <p14:creationId xmlns:p14="http://schemas.microsoft.com/office/powerpoint/2010/main" val="580907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C28BB-84AE-471F-AE92-869C8BF4DC2A}"/>
              </a:ext>
            </a:extLst>
          </p:cNvPr>
          <p:cNvSpPr>
            <a:spLocks noGrp="1"/>
          </p:cNvSpPr>
          <p:nvPr>
            <p:ph type="title"/>
          </p:nvPr>
        </p:nvSpPr>
        <p:spPr/>
        <p:txBody>
          <a:bodyPr/>
          <a:lstStyle/>
          <a:p>
            <a:r>
              <a:rPr lang="en-US" dirty="0"/>
              <a:t>Credit Card Machines</a:t>
            </a:r>
          </a:p>
        </p:txBody>
      </p:sp>
      <p:pic>
        <p:nvPicPr>
          <p:cNvPr id="1026" name="Picture 2" descr="Amazon.com: VeriFone Vx520 DC EMV Credit Card Terminal : Office Products">
            <a:extLst>
              <a:ext uri="{FF2B5EF4-FFF2-40B4-BE49-F238E27FC236}">
                <a16:creationId xmlns:a16="http://schemas.microsoft.com/office/drawing/2014/main" id="{9AD09732-D238-4F4A-8AC6-B7D30E5E3B2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321893" y="3149197"/>
            <a:ext cx="1032333" cy="22132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erifone VX 680 3G Wireless Credit Card Terminal for sale online | eBay">
            <a:extLst>
              <a:ext uri="{FF2B5EF4-FFF2-40B4-BE49-F238E27FC236}">
                <a16:creationId xmlns:a16="http://schemas.microsoft.com/office/drawing/2014/main" id="{4FF487BC-73C8-40CB-BA23-0672DF6F2E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8324" y="2983956"/>
            <a:ext cx="2586543" cy="25865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Verifone Omni Vx570 Reviews, Specs, Pricing &amp;amp; Support | Spiceworks">
            <a:extLst>
              <a:ext uri="{FF2B5EF4-FFF2-40B4-BE49-F238E27FC236}">
                <a16:creationId xmlns:a16="http://schemas.microsoft.com/office/drawing/2014/main" id="{873A9E60-910B-46EE-9264-E3DB4E04CA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855" y="2983956"/>
            <a:ext cx="2586543" cy="25865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erifone v200c v400c Thermal Receipt Paper Rolls Canada – PaperTec">
            <a:extLst>
              <a:ext uri="{FF2B5EF4-FFF2-40B4-BE49-F238E27FC236}">
                <a16:creationId xmlns:a16="http://schemas.microsoft.com/office/drawing/2014/main" id="{C54CE997-FF12-4993-AF81-C325978B9E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2155" y="3030748"/>
            <a:ext cx="2593009" cy="25865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EBBA816-90DB-45D2-B665-C7495FFE43EF}"/>
              </a:ext>
            </a:extLst>
          </p:cNvPr>
          <p:cNvSpPr txBox="1"/>
          <p:nvPr/>
        </p:nvSpPr>
        <p:spPr>
          <a:xfrm>
            <a:off x="1254537" y="2392218"/>
            <a:ext cx="1924116" cy="369332"/>
          </a:xfrm>
          <a:prstGeom prst="rect">
            <a:avLst/>
          </a:prstGeom>
          <a:noFill/>
        </p:spPr>
        <p:txBody>
          <a:bodyPr wrap="none" rtlCol="0">
            <a:spAutoFit/>
          </a:bodyPr>
          <a:lstStyle/>
          <a:p>
            <a:r>
              <a:rPr lang="en-US" dirty="0"/>
              <a:t>Consider replacing</a:t>
            </a:r>
          </a:p>
        </p:txBody>
      </p:sp>
      <p:sp>
        <p:nvSpPr>
          <p:cNvPr id="5" name="TextBox 4">
            <a:extLst>
              <a:ext uri="{FF2B5EF4-FFF2-40B4-BE49-F238E27FC236}">
                <a16:creationId xmlns:a16="http://schemas.microsoft.com/office/drawing/2014/main" id="{5D33A90C-CEF6-4011-960B-BAF43C119273}"/>
              </a:ext>
            </a:extLst>
          </p:cNvPr>
          <p:cNvSpPr txBox="1"/>
          <p:nvPr/>
        </p:nvSpPr>
        <p:spPr>
          <a:xfrm>
            <a:off x="6542155" y="2392218"/>
            <a:ext cx="3929281" cy="369332"/>
          </a:xfrm>
          <a:prstGeom prst="rect">
            <a:avLst/>
          </a:prstGeom>
          <a:noFill/>
        </p:spPr>
        <p:txBody>
          <a:bodyPr wrap="none" rtlCol="0">
            <a:spAutoFit/>
          </a:bodyPr>
          <a:lstStyle/>
          <a:p>
            <a:r>
              <a:rPr lang="en-US" dirty="0"/>
              <a:t>New – works with contactless pay</a:t>
            </a:r>
          </a:p>
        </p:txBody>
      </p:sp>
      <p:sp>
        <p:nvSpPr>
          <p:cNvPr id="6" name="TextBox 5">
            <a:extLst>
              <a:ext uri="{FF2B5EF4-FFF2-40B4-BE49-F238E27FC236}">
                <a16:creationId xmlns:a16="http://schemas.microsoft.com/office/drawing/2014/main" id="{4A916ACF-BEC9-479D-A8E9-FF932F2FC593}"/>
              </a:ext>
            </a:extLst>
          </p:cNvPr>
          <p:cNvSpPr txBox="1"/>
          <p:nvPr/>
        </p:nvSpPr>
        <p:spPr>
          <a:xfrm>
            <a:off x="1254537" y="5511347"/>
            <a:ext cx="766557" cy="369332"/>
          </a:xfrm>
          <a:prstGeom prst="rect">
            <a:avLst/>
          </a:prstGeom>
          <a:noFill/>
        </p:spPr>
        <p:txBody>
          <a:bodyPr wrap="none" rtlCol="0">
            <a:spAutoFit/>
          </a:bodyPr>
          <a:lstStyle/>
          <a:p>
            <a:r>
              <a:rPr lang="en-US" dirty="0"/>
              <a:t>Vx570</a:t>
            </a:r>
          </a:p>
        </p:txBody>
      </p:sp>
      <p:sp>
        <p:nvSpPr>
          <p:cNvPr id="8" name="TextBox 7">
            <a:extLst>
              <a:ext uri="{FF2B5EF4-FFF2-40B4-BE49-F238E27FC236}">
                <a16:creationId xmlns:a16="http://schemas.microsoft.com/office/drawing/2014/main" id="{C0BF0986-010E-4E57-AD7A-7A4F49FCC206}"/>
              </a:ext>
            </a:extLst>
          </p:cNvPr>
          <p:cNvSpPr txBox="1"/>
          <p:nvPr/>
        </p:nvSpPr>
        <p:spPr>
          <a:xfrm>
            <a:off x="2622392" y="5511347"/>
            <a:ext cx="766557" cy="369332"/>
          </a:xfrm>
          <a:prstGeom prst="rect">
            <a:avLst/>
          </a:prstGeom>
          <a:noFill/>
        </p:spPr>
        <p:txBody>
          <a:bodyPr wrap="none" rtlCol="0">
            <a:spAutoFit/>
          </a:bodyPr>
          <a:lstStyle/>
          <a:p>
            <a:r>
              <a:rPr lang="en-US" dirty="0"/>
              <a:t>Vx680</a:t>
            </a:r>
          </a:p>
        </p:txBody>
      </p:sp>
      <p:sp>
        <p:nvSpPr>
          <p:cNvPr id="9" name="TextBox 8">
            <a:extLst>
              <a:ext uri="{FF2B5EF4-FFF2-40B4-BE49-F238E27FC236}">
                <a16:creationId xmlns:a16="http://schemas.microsoft.com/office/drawing/2014/main" id="{22D4C7A7-364F-4D7D-9CD1-9FFC8F38527D}"/>
              </a:ext>
            </a:extLst>
          </p:cNvPr>
          <p:cNvSpPr txBox="1"/>
          <p:nvPr/>
        </p:nvSpPr>
        <p:spPr>
          <a:xfrm>
            <a:off x="5454780" y="5462227"/>
            <a:ext cx="766557" cy="369332"/>
          </a:xfrm>
          <a:prstGeom prst="rect">
            <a:avLst/>
          </a:prstGeom>
          <a:noFill/>
        </p:spPr>
        <p:txBody>
          <a:bodyPr wrap="none" rtlCol="0">
            <a:spAutoFit/>
          </a:bodyPr>
          <a:lstStyle/>
          <a:p>
            <a:r>
              <a:rPr lang="en-US" dirty="0"/>
              <a:t>Vx520</a:t>
            </a:r>
          </a:p>
        </p:txBody>
      </p:sp>
      <p:sp>
        <p:nvSpPr>
          <p:cNvPr id="10" name="TextBox 9">
            <a:extLst>
              <a:ext uri="{FF2B5EF4-FFF2-40B4-BE49-F238E27FC236}">
                <a16:creationId xmlns:a16="http://schemas.microsoft.com/office/drawing/2014/main" id="{DE46CD54-7918-470E-BC66-CB3715D25ADE}"/>
              </a:ext>
            </a:extLst>
          </p:cNvPr>
          <p:cNvSpPr txBox="1"/>
          <p:nvPr/>
        </p:nvSpPr>
        <p:spPr>
          <a:xfrm>
            <a:off x="7418449" y="5462227"/>
            <a:ext cx="880369" cy="369332"/>
          </a:xfrm>
          <a:prstGeom prst="rect">
            <a:avLst/>
          </a:prstGeom>
          <a:noFill/>
        </p:spPr>
        <p:txBody>
          <a:bodyPr wrap="none" rtlCol="0">
            <a:spAutoFit/>
          </a:bodyPr>
          <a:lstStyle/>
          <a:p>
            <a:r>
              <a:rPr lang="en-US" dirty="0"/>
              <a:t>V400c</a:t>
            </a:r>
          </a:p>
        </p:txBody>
      </p:sp>
      <p:pic>
        <p:nvPicPr>
          <p:cNvPr id="13" name="Picture 2" descr="Vital Mobile Processing Review 2020">
            <a:extLst>
              <a:ext uri="{FF2B5EF4-FFF2-40B4-BE49-F238E27FC236}">
                <a16:creationId xmlns:a16="http://schemas.microsoft.com/office/drawing/2014/main" id="{EF7D759C-E445-4E63-80E7-10D8DE443A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23094" y="3778199"/>
            <a:ext cx="2664909" cy="12183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23E7B0C-727E-4D49-9D50-9C6AC7B383B1}"/>
              </a:ext>
            </a:extLst>
          </p:cNvPr>
          <p:cNvSpPr txBox="1"/>
          <p:nvPr/>
        </p:nvSpPr>
        <p:spPr>
          <a:xfrm>
            <a:off x="10059872" y="5462227"/>
            <a:ext cx="1191352" cy="369332"/>
          </a:xfrm>
          <a:prstGeom prst="rect">
            <a:avLst/>
          </a:prstGeom>
          <a:noFill/>
        </p:spPr>
        <p:txBody>
          <a:bodyPr wrap="none" rtlCol="0">
            <a:spAutoFit/>
          </a:bodyPr>
          <a:lstStyle/>
          <a:p>
            <a:r>
              <a:rPr lang="en-US" dirty="0"/>
              <a:t>Vital POS</a:t>
            </a:r>
          </a:p>
        </p:txBody>
      </p:sp>
    </p:spTree>
    <p:extLst>
      <p:ext uri="{BB962C8B-B14F-4D97-AF65-F5344CB8AC3E}">
        <p14:creationId xmlns:p14="http://schemas.microsoft.com/office/powerpoint/2010/main" val="2514698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99686-9116-49A7-98E4-89D813295E6C}"/>
              </a:ext>
            </a:extLst>
          </p:cNvPr>
          <p:cNvSpPr>
            <a:spLocks noGrp="1"/>
          </p:cNvSpPr>
          <p:nvPr>
            <p:ph type="title"/>
          </p:nvPr>
        </p:nvSpPr>
        <p:spPr/>
        <p:txBody>
          <a:bodyPr/>
          <a:lstStyle/>
          <a:p>
            <a:r>
              <a:rPr lang="en-US" dirty="0"/>
              <a:t>Agenda</a:t>
            </a:r>
            <a:br>
              <a:rPr lang="en-US" dirty="0"/>
            </a:br>
            <a:endParaRPr lang="en-US" dirty="0"/>
          </a:p>
        </p:txBody>
      </p:sp>
      <p:sp>
        <p:nvSpPr>
          <p:cNvPr id="3" name="Content Placeholder 2">
            <a:extLst>
              <a:ext uri="{FF2B5EF4-FFF2-40B4-BE49-F238E27FC236}">
                <a16:creationId xmlns:a16="http://schemas.microsoft.com/office/drawing/2014/main" id="{1E9A86F3-932D-4B77-A3B2-8BFEFF39DDB7}"/>
              </a:ext>
            </a:extLst>
          </p:cNvPr>
          <p:cNvSpPr>
            <a:spLocks noGrp="1"/>
          </p:cNvSpPr>
          <p:nvPr>
            <p:ph idx="1"/>
          </p:nvPr>
        </p:nvSpPr>
        <p:spPr/>
        <p:txBody>
          <a:bodyPr anchor="ctr"/>
          <a:lstStyle/>
          <a:p>
            <a:pPr marL="0" indent="0">
              <a:buNone/>
            </a:pPr>
            <a:r>
              <a:rPr lang="en-US" dirty="0"/>
              <a:t>  Why are we doing this presentation?</a:t>
            </a:r>
          </a:p>
          <a:p>
            <a:pPr lvl="1"/>
            <a:r>
              <a:rPr lang="en-US" dirty="0"/>
              <a:t>To educate departments on how the CC process works at UM.</a:t>
            </a:r>
          </a:p>
          <a:p>
            <a:pPr lvl="1"/>
            <a:r>
              <a:rPr lang="en-US" dirty="0"/>
              <a:t>To let departments know their 50287 account needs to be reconciled.</a:t>
            </a:r>
          </a:p>
          <a:p>
            <a:pPr lvl="1"/>
            <a:r>
              <a:rPr lang="en-US" dirty="0"/>
              <a:t>To make departments aware that we want to update equipment across campus if necessary.</a:t>
            </a:r>
          </a:p>
          <a:p>
            <a:pPr lvl="1"/>
            <a:endParaRPr lang="en-US" dirty="0"/>
          </a:p>
        </p:txBody>
      </p:sp>
    </p:spTree>
    <p:extLst>
      <p:ext uri="{BB962C8B-B14F-4D97-AF65-F5344CB8AC3E}">
        <p14:creationId xmlns:p14="http://schemas.microsoft.com/office/powerpoint/2010/main" val="3328417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34056-D246-4903-981C-76224C68B87C}"/>
              </a:ext>
            </a:extLst>
          </p:cNvPr>
          <p:cNvSpPr>
            <a:spLocks noGrp="1"/>
          </p:cNvSpPr>
          <p:nvPr>
            <p:ph type="ctrTitle"/>
          </p:nvPr>
        </p:nvSpPr>
        <p:spPr/>
        <p:txBody>
          <a:bodyPr/>
          <a:lstStyle/>
          <a:p>
            <a:r>
              <a:rPr lang="en-US" dirty="0"/>
              <a:t>Questions</a:t>
            </a:r>
          </a:p>
        </p:txBody>
      </p:sp>
      <p:sp>
        <p:nvSpPr>
          <p:cNvPr id="4" name="Subtitle 3">
            <a:extLst>
              <a:ext uri="{FF2B5EF4-FFF2-40B4-BE49-F238E27FC236}">
                <a16:creationId xmlns:a16="http://schemas.microsoft.com/office/drawing/2014/main" id="{3F2553F2-A42F-489F-8DE5-0069062A38B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71089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698E6-CD98-493E-A350-A64C2B274AA9}"/>
              </a:ext>
            </a:extLst>
          </p:cNvPr>
          <p:cNvSpPr>
            <a:spLocks noGrp="1"/>
          </p:cNvSpPr>
          <p:nvPr>
            <p:ph type="title"/>
          </p:nvPr>
        </p:nvSpPr>
        <p:spPr/>
        <p:txBody>
          <a:bodyPr/>
          <a:lstStyle/>
          <a:p>
            <a:r>
              <a:rPr lang="en-US" dirty="0"/>
              <a:t>Payment Processing Options</a:t>
            </a:r>
          </a:p>
        </p:txBody>
      </p:sp>
      <p:sp>
        <p:nvSpPr>
          <p:cNvPr id="3" name="Content Placeholder 2">
            <a:extLst>
              <a:ext uri="{FF2B5EF4-FFF2-40B4-BE49-F238E27FC236}">
                <a16:creationId xmlns:a16="http://schemas.microsoft.com/office/drawing/2014/main" id="{A00D9F49-7312-4199-9FFC-63987A3E276C}"/>
              </a:ext>
            </a:extLst>
          </p:cNvPr>
          <p:cNvSpPr>
            <a:spLocks noGrp="1"/>
          </p:cNvSpPr>
          <p:nvPr>
            <p:ph idx="1"/>
          </p:nvPr>
        </p:nvSpPr>
        <p:spPr/>
        <p:txBody>
          <a:bodyPr anchor="ctr"/>
          <a:lstStyle/>
          <a:p>
            <a:r>
              <a:rPr lang="en-US" dirty="0"/>
              <a:t>Physical Chip/Swipe Card readers</a:t>
            </a:r>
          </a:p>
          <a:p>
            <a:endParaRPr lang="en-US" dirty="0"/>
          </a:p>
          <a:p>
            <a:r>
              <a:rPr lang="en-US" dirty="0"/>
              <a:t>Transaction Express</a:t>
            </a:r>
          </a:p>
          <a:p>
            <a:pPr lvl="1"/>
            <a:r>
              <a:rPr lang="en-US" dirty="0"/>
              <a:t>Transaction Express through Transaction Central</a:t>
            </a:r>
          </a:p>
          <a:p>
            <a:pPr lvl="1"/>
            <a:r>
              <a:rPr lang="en-US" dirty="0"/>
              <a:t>Transaction Express as a web integration</a:t>
            </a:r>
          </a:p>
          <a:p>
            <a:endParaRPr lang="en-US" dirty="0"/>
          </a:p>
        </p:txBody>
      </p:sp>
    </p:spTree>
    <p:extLst>
      <p:ext uri="{BB962C8B-B14F-4D97-AF65-F5344CB8AC3E}">
        <p14:creationId xmlns:p14="http://schemas.microsoft.com/office/powerpoint/2010/main" val="1414152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0C419-A49C-45DB-B9B9-AC23088502B7}"/>
              </a:ext>
            </a:extLst>
          </p:cNvPr>
          <p:cNvSpPr>
            <a:spLocks noGrp="1"/>
          </p:cNvSpPr>
          <p:nvPr>
            <p:ph type="title"/>
          </p:nvPr>
        </p:nvSpPr>
        <p:spPr/>
        <p:txBody>
          <a:bodyPr/>
          <a:lstStyle/>
          <a:p>
            <a:r>
              <a:rPr lang="en-US" dirty="0"/>
              <a:t>Merchant IDs </a:t>
            </a:r>
          </a:p>
        </p:txBody>
      </p:sp>
      <p:sp>
        <p:nvSpPr>
          <p:cNvPr id="3" name="Content Placeholder 2">
            <a:extLst>
              <a:ext uri="{FF2B5EF4-FFF2-40B4-BE49-F238E27FC236}">
                <a16:creationId xmlns:a16="http://schemas.microsoft.com/office/drawing/2014/main" id="{07AF6D7A-249F-4751-A1A7-6AEFACE6910A}"/>
              </a:ext>
            </a:extLst>
          </p:cNvPr>
          <p:cNvSpPr>
            <a:spLocks noGrp="1"/>
          </p:cNvSpPr>
          <p:nvPr>
            <p:ph idx="1"/>
          </p:nvPr>
        </p:nvSpPr>
        <p:spPr>
          <a:xfrm>
            <a:off x="1154955" y="2603500"/>
            <a:ext cx="8761412" cy="4254500"/>
          </a:xfrm>
        </p:spPr>
        <p:txBody>
          <a:bodyPr anchor="ctr">
            <a:normAutofit/>
          </a:bodyPr>
          <a:lstStyle/>
          <a:p>
            <a:r>
              <a:rPr lang="en-US" dirty="0"/>
              <a:t>Merchant Identification numbers (MID’s) are used by GlobalPay to differentiate between departments.</a:t>
            </a:r>
          </a:p>
          <a:p>
            <a:endParaRPr lang="en-US" dirty="0"/>
          </a:p>
          <a:p>
            <a:endParaRPr lang="en-US" dirty="0"/>
          </a:p>
          <a:p>
            <a:endParaRPr lang="en-US" dirty="0"/>
          </a:p>
          <a:p>
            <a:r>
              <a:rPr lang="en-US" dirty="0"/>
              <a:t>UM’s MID’s start with 413998….</a:t>
            </a:r>
          </a:p>
          <a:p>
            <a:r>
              <a:rPr lang="en-US" dirty="0"/>
              <a:t>This number is tied to your equipment or Transaction Express</a:t>
            </a:r>
          </a:p>
          <a:p>
            <a:pPr marL="0" indent="0">
              <a:buNone/>
            </a:pPr>
            <a:r>
              <a:rPr lang="en-US" dirty="0"/>
              <a:t>processing and is included in the Banking information when </a:t>
            </a:r>
          </a:p>
          <a:p>
            <a:pPr marL="0" indent="0">
              <a:buNone/>
            </a:pPr>
            <a:r>
              <a:rPr lang="en-US" dirty="0"/>
              <a:t>the payment comes in.</a:t>
            </a:r>
          </a:p>
        </p:txBody>
      </p:sp>
      <p:graphicFrame>
        <p:nvGraphicFramePr>
          <p:cNvPr id="4" name="Table 3">
            <a:extLst>
              <a:ext uri="{FF2B5EF4-FFF2-40B4-BE49-F238E27FC236}">
                <a16:creationId xmlns:a16="http://schemas.microsoft.com/office/drawing/2014/main" id="{930B7E51-9AE2-4CA0-8A4E-3DDAB94AB17F}"/>
              </a:ext>
            </a:extLst>
          </p:cNvPr>
          <p:cNvGraphicFramePr>
            <a:graphicFrameLocks noGrp="1"/>
          </p:cNvGraphicFramePr>
          <p:nvPr>
            <p:extLst>
              <p:ext uri="{D42A27DB-BD31-4B8C-83A1-F6EECF244321}">
                <p14:modId xmlns:p14="http://schemas.microsoft.com/office/powerpoint/2010/main" val="3913222343"/>
              </p:ext>
            </p:extLst>
          </p:nvPr>
        </p:nvGraphicFramePr>
        <p:xfrm>
          <a:off x="3138822" y="3707760"/>
          <a:ext cx="4793673" cy="1022990"/>
        </p:xfrm>
        <a:graphic>
          <a:graphicData uri="http://schemas.openxmlformats.org/drawingml/2006/table">
            <a:tbl>
              <a:tblPr>
                <a:tableStyleId>{5C22544A-7EE6-4342-B048-85BDC9FD1C3A}</a:tableStyleId>
              </a:tblPr>
              <a:tblGrid>
                <a:gridCol w="1369621">
                  <a:extLst>
                    <a:ext uri="{9D8B030D-6E8A-4147-A177-3AD203B41FA5}">
                      <a16:colId xmlns:a16="http://schemas.microsoft.com/office/drawing/2014/main" val="1721070701"/>
                    </a:ext>
                  </a:extLst>
                </a:gridCol>
                <a:gridCol w="2425370">
                  <a:extLst>
                    <a:ext uri="{9D8B030D-6E8A-4147-A177-3AD203B41FA5}">
                      <a16:colId xmlns:a16="http://schemas.microsoft.com/office/drawing/2014/main" val="4195153652"/>
                    </a:ext>
                  </a:extLst>
                </a:gridCol>
                <a:gridCol w="998682">
                  <a:extLst>
                    <a:ext uri="{9D8B030D-6E8A-4147-A177-3AD203B41FA5}">
                      <a16:colId xmlns:a16="http://schemas.microsoft.com/office/drawing/2014/main" val="1859444142"/>
                    </a:ext>
                  </a:extLst>
                </a:gridCol>
              </a:tblGrid>
              <a:tr h="187820">
                <a:tc>
                  <a:txBody>
                    <a:bodyPr/>
                    <a:lstStyle/>
                    <a:p>
                      <a:pPr algn="l" fontAlgn="b"/>
                      <a:r>
                        <a:rPr lang="en-US" sz="1000" u="none" strike="noStrike">
                          <a:effectLst/>
                        </a:rPr>
                        <a:t>Merchant ID</a:t>
                      </a:r>
                      <a:endParaRPr lang="en-US" sz="1000" b="0" i="0" u="none" strike="noStrike">
                        <a:solidFill>
                          <a:srgbClr val="000000"/>
                        </a:solidFill>
                        <a:effectLst/>
                        <a:latin typeface="Tahoma" panose="020B0604030504040204" pitchFamily="34" charset="0"/>
                      </a:endParaRPr>
                    </a:p>
                  </a:txBody>
                  <a:tcPr marL="9525" marR="9525" marT="9525" marB="0" anchor="b"/>
                </a:tc>
                <a:tc>
                  <a:txBody>
                    <a:bodyPr/>
                    <a:lstStyle/>
                    <a:p>
                      <a:pPr algn="l" fontAlgn="b"/>
                      <a:r>
                        <a:rPr lang="en-US" sz="1000" u="none" strike="noStrike" dirty="0">
                          <a:effectLst/>
                        </a:rPr>
                        <a:t>DBA</a:t>
                      </a:r>
                      <a:endParaRPr lang="en-US" sz="1000" b="0" i="0" u="none" strike="noStrike" dirty="0">
                        <a:solidFill>
                          <a:srgbClr val="000000"/>
                        </a:solidFill>
                        <a:effectLst/>
                        <a:latin typeface="Tahoma" panose="020B0604030504040204" pitchFamily="34" charset="0"/>
                      </a:endParaRPr>
                    </a:p>
                  </a:txBody>
                  <a:tcPr marL="9525" marR="9525" marT="9525" marB="0" anchor="b"/>
                </a:tc>
                <a:tc>
                  <a:txBody>
                    <a:bodyPr/>
                    <a:lstStyle/>
                    <a:p>
                      <a:pPr algn="l" fontAlgn="b"/>
                      <a:r>
                        <a:rPr lang="en-US" sz="1000" u="none" strike="noStrike">
                          <a:effectLst/>
                        </a:rPr>
                        <a:t>Detail Code</a:t>
                      </a:r>
                      <a:endParaRPr lang="en-US" sz="1000" b="0" i="0" u="none" strike="noStrike">
                        <a:solidFill>
                          <a:srgbClr val="000000"/>
                        </a:solidFill>
                        <a:effectLst/>
                        <a:latin typeface="Tahoma" panose="020B0604030504040204" pitchFamily="34" charset="0"/>
                      </a:endParaRPr>
                    </a:p>
                  </a:txBody>
                  <a:tcPr marL="9525" marR="9525" marT="9525" marB="0" anchor="b"/>
                </a:tc>
                <a:extLst>
                  <a:ext uri="{0D108BD9-81ED-4DB2-BD59-A6C34878D82A}">
                    <a16:rowId xmlns:a16="http://schemas.microsoft.com/office/drawing/2014/main" val="1155522764"/>
                  </a:ext>
                </a:extLst>
              </a:tr>
              <a:tr h="278390">
                <a:tc>
                  <a:txBody>
                    <a:bodyPr/>
                    <a:lstStyle/>
                    <a:p>
                      <a:pPr algn="l" fontAlgn="b"/>
                      <a:r>
                        <a:rPr lang="en-US" sz="1000" u="none" strike="noStrike" dirty="0">
                          <a:effectLst/>
                        </a:rPr>
                        <a:t>41399800882760</a:t>
                      </a:r>
                      <a:endParaRPr lang="en-US" sz="1000" b="0" i="0" u="none" strike="noStrike" dirty="0">
                        <a:solidFill>
                          <a:srgbClr val="000000"/>
                        </a:solidFill>
                        <a:effectLst/>
                        <a:latin typeface="Tahoma" panose="020B0604030504040204" pitchFamily="34" charset="0"/>
                      </a:endParaRPr>
                    </a:p>
                  </a:txBody>
                  <a:tcPr marL="9525" marR="9525" marT="9525" marB="0" anchor="b"/>
                </a:tc>
                <a:tc>
                  <a:txBody>
                    <a:bodyPr/>
                    <a:lstStyle/>
                    <a:p>
                      <a:pPr algn="l" fontAlgn="b"/>
                      <a:r>
                        <a:rPr lang="en-US" sz="1000" u="none" strike="noStrike" dirty="0">
                          <a:effectLst/>
                        </a:rPr>
                        <a:t>UM COLLEGE OF FORESTRY </a:t>
                      </a:r>
                      <a:endParaRPr lang="en-US" sz="1000" b="0" i="0" u="none" strike="noStrike" dirty="0">
                        <a:solidFill>
                          <a:srgbClr val="000000"/>
                        </a:solidFill>
                        <a:effectLst/>
                        <a:latin typeface="Tahoma" panose="020B0604030504040204" pitchFamily="34" charset="0"/>
                      </a:endParaRPr>
                    </a:p>
                  </a:txBody>
                  <a:tcPr marL="9525" marR="9525" marT="9525" marB="0" anchor="b"/>
                </a:tc>
                <a:tc>
                  <a:txBody>
                    <a:bodyPr/>
                    <a:lstStyle/>
                    <a:p>
                      <a:pPr algn="l" fontAlgn="b"/>
                      <a:r>
                        <a:rPr lang="en-US" sz="1000" u="none" strike="noStrike">
                          <a:effectLst/>
                        </a:rPr>
                        <a:t>CCFO</a:t>
                      </a:r>
                      <a:endParaRPr lang="en-US" sz="1000" b="0" i="0" u="none" strike="noStrike">
                        <a:solidFill>
                          <a:srgbClr val="000000"/>
                        </a:solidFill>
                        <a:effectLst/>
                        <a:latin typeface="Tahoma" panose="020B0604030504040204" pitchFamily="34" charset="0"/>
                      </a:endParaRPr>
                    </a:p>
                  </a:txBody>
                  <a:tcPr marL="9525" marR="9525" marT="9525" marB="0" anchor="b"/>
                </a:tc>
                <a:extLst>
                  <a:ext uri="{0D108BD9-81ED-4DB2-BD59-A6C34878D82A}">
                    <a16:rowId xmlns:a16="http://schemas.microsoft.com/office/drawing/2014/main" val="972176442"/>
                  </a:ext>
                </a:extLst>
              </a:tr>
              <a:tr h="278390">
                <a:tc>
                  <a:txBody>
                    <a:bodyPr/>
                    <a:lstStyle/>
                    <a:p>
                      <a:pPr algn="l" fontAlgn="b"/>
                      <a:r>
                        <a:rPr lang="en-US" sz="1000" u="none" strike="noStrike">
                          <a:effectLst/>
                        </a:rPr>
                        <a:t>41399800883644</a:t>
                      </a:r>
                      <a:endParaRPr lang="en-US" sz="1000" b="0" i="0" u="none" strike="noStrike">
                        <a:solidFill>
                          <a:srgbClr val="000000"/>
                        </a:solidFill>
                        <a:effectLst/>
                        <a:latin typeface="Tahoma" panose="020B0604030504040204" pitchFamily="34" charset="0"/>
                      </a:endParaRPr>
                    </a:p>
                  </a:txBody>
                  <a:tcPr marL="9525" marR="9525" marT="9525" marB="0" anchor="b"/>
                </a:tc>
                <a:tc>
                  <a:txBody>
                    <a:bodyPr/>
                    <a:lstStyle/>
                    <a:p>
                      <a:pPr algn="l" fontAlgn="b"/>
                      <a:r>
                        <a:rPr lang="en-US" sz="1000" u="none" strike="noStrike" dirty="0">
                          <a:effectLst/>
                        </a:rPr>
                        <a:t>U OF MONTANA</a:t>
                      </a:r>
                      <a:endParaRPr lang="en-US" sz="1000" b="0" i="0" u="none" strike="noStrike" dirty="0">
                        <a:solidFill>
                          <a:srgbClr val="000000"/>
                        </a:solidFill>
                        <a:effectLst/>
                        <a:latin typeface="Tahoma" panose="020B0604030504040204" pitchFamily="34" charset="0"/>
                      </a:endParaRPr>
                    </a:p>
                  </a:txBody>
                  <a:tcPr marL="9525" marR="9525" marT="9525" marB="0" anchor="b"/>
                </a:tc>
                <a:tc>
                  <a:txBody>
                    <a:bodyPr/>
                    <a:lstStyle/>
                    <a:p>
                      <a:pPr algn="l" fontAlgn="b"/>
                      <a:r>
                        <a:rPr lang="en-US" sz="1000" u="none" strike="noStrike">
                          <a:effectLst/>
                        </a:rPr>
                        <a:t>CCBL</a:t>
                      </a:r>
                      <a:endParaRPr lang="en-US" sz="1000" b="0" i="0" u="none" strike="noStrike">
                        <a:solidFill>
                          <a:srgbClr val="000000"/>
                        </a:solidFill>
                        <a:effectLst/>
                        <a:latin typeface="Tahoma" panose="020B0604030504040204" pitchFamily="34" charset="0"/>
                      </a:endParaRPr>
                    </a:p>
                  </a:txBody>
                  <a:tcPr marL="9525" marR="9525" marT="9525" marB="0" anchor="b"/>
                </a:tc>
                <a:extLst>
                  <a:ext uri="{0D108BD9-81ED-4DB2-BD59-A6C34878D82A}">
                    <a16:rowId xmlns:a16="http://schemas.microsoft.com/office/drawing/2014/main" val="2165211459"/>
                  </a:ext>
                </a:extLst>
              </a:tr>
              <a:tr h="278390">
                <a:tc>
                  <a:txBody>
                    <a:bodyPr/>
                    <a:lstStyle/>
                    <a:p>
                      <a:pPr algn="l" fontAlgn="b"/>
                      <a:r>
                        <a:rPr lang="en-US" sz="1000" u="none" strike="noStrike" dirty="0">
                          <a:effectLst/>
                        </a:rPr>
                        <a:t>41399800885490</a:t>
                      </a:r>
                      <a:endParaRPr lang="en-US" sz="1000" b="0" i="0" u="none" strike="noStrike" dirty="0">
                        <a:solidFill>
                          <a:srgbClr val="000000"/>
                        </a:solidFill>
                        <a:effectLst/>
                        <a:latin typeface="Tahoma" panose="020B0604030504040204" pitchFamily="34" charset="0"/>
                      </a:endParaRPr>
                    </a:p>
                  </a:txBody>
                  <a:tcPr marL="9525" marR="9525" marT="9525" marB="0" anchor="b"/>
                </a:tc>
                <a:tc>
                  <a:txBody>
                    <a:bodyPr/>
                    <a:lstStyle/>
                    <a:p>
                      <a:pPr algn="l" fontAlgn="b"/>
                      <a:r>
                        <a:rPr lang="en-US" sz="1000" u="none" strike="noStrike" dirty="0">
                          <a:effectLst/>
                        </a:rPr>
                        <a:t>GRIZ CARD CENTER</a:t>
                      </a:r>
                      <a:endParaRPr lang="en-US" sz="1000" b="0" i="0" u="none" strike="noStrike" dirty="0">
                        <a:solidFill>
                          <a:srgbClr val="000000"/>
                        </a:solidFill>
                        <a:effectLst/>
                        <a:latin typeface="Tahoma" panose="020B0604030504040204" pitchFamily="34" charset="0"/>
                      </a:endParaRPr>
                    </a:p>
                  </a:txBody>
                  <a:tcPr marL="9525" marR="9525" marT="9525" marB="0" anchor="b"/>
                </a:tc>
                <a:tc>
                  <a:txBody>
                    <a:bodyPr/>
                    <a:lstStyle/>
                    <a:p>
                      <a:pPr algn="l" fontAlgn="b"/>
                      <a:r>
                        <a:rPr lang="en-US" sz="1000" u="none" strike="noStrike" dirty="0">
                          <a:effectLst/>
                        </a:rPr>
                        <a:t>CCGW</a:t>
                      </a:r>
                      <a:endParaRPr lang="en-US" sz="1000" b="0" i="0" u="none" strike="noStrike" dirty="0">
                        <a:solidFill>
                          <a:srgbClr val="000000"/>
                        </a:solidFill>
                        <a:effectLst/>
                        <a:latin typeface="Tahoma" panose="020B0604030504040204" pitchFamily="34" charset="0"/>
                      </a:endParaRPr>
                    </a:p>
                  </a:txBody>
                  <a:tcPr marL="9525" marR="9525" marT="9525" marB="0" anchor="b"/>
                </a:tc>
                <a:extLst>
                  <a:ext uri="{0D108BD9-81ED-4DB2-BD59-A6C34878D82A}">
                    <a16:rowId xmlns:a16="http://schemas.microsoft.com/office/drawing/2014/main" val="2222436282"/>
                  </a:ext>
                </a:extLst>
              </a:tr>
            </a:tbl>
          </a:graphicData>
        </a:graphic>
      </p:graphicFrame>
      <p:pic>
        <p:nvPicPr>
          <p:cNvPr id="5" name="Picture 4">
            <a:extLst>
              <a:ext uri="{FF2B5EF4-FFF2-40B4-BE49-F238E27FC236}">
                <a16:creationId xmlns:a16="http://schemas.microsoft.com/office/drawing/2014/main" id="{E11DCDCD-6682-4315-90E9-39A2BB5FCA5C}"/>
              </a:ext>
            </a:extLst>
          </p:cNvPr>
          <p:cNvPicPr>
            <a:picLocks noChangeAspect="1"/>
          </p:cNvPicPr>
          <p:nvPr/>
        </p:nvPicPr>
        <p:blipFill>
          <a:blip r:embed="rId2"/>
          <a:stretch>
            <a:fillRect/>
          </a:stretch>
        </p:blipFill>
        <p:spPr>
          <a:xfrm>
            <a:off x="8571260" y="4215494"/>
            <a:ext cx="3328974" cy="2422612"/>
          </a:xfrm>
          <a:prstGeom prst="rect">
            <a:avLst/>
          </a:prstGeom>
        </p:spPr>
      </p:pic>
    </p:spTree>
    <p:extLst>
      <p:ext uri="{BB962C8B-B14F-4D97-AF65-F5344CB8AC3E}">
        <p14:creationId xmlns:p14="http://schemas.microsoft.com/office/powerpoint/2010/main" val="1692696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722BE-8113-4355-827E-638FB5C32093}"/>
              </a:ext>
            </a:extLst>
          </p:cNvPr>
          <p:cNvSpPr>
            <a:spLocks noGrp="1"/>
          </p:cNvSpPr>
          <p:nvPr>
            <p:ph type="title"/>
          </p:nvPr>
        </p:nvSpPr>
        <p:spPr/>
        <p:txBody>
          <a:bodyPr/>
          <a:lstStyle/>
          <a:p>
            <a:r>
              <a:rPr lang="en-US" dirty="0"/>
              <a:t>Detail Codes</a:t>
            </a:r>
          </a:p>
        </p:txBody>
      </p:sp>
      <p:sp>
        <p:nvSpPr>
          <p:cNvPr id="3" name="Content Placeholder 2">
            <a:extLst>
              <a:ext uri="{FF2B5EF4-FFF2-40B4-BE49-F238E27FC236}">
                <a16:creationId xmlns:a16="http://schemas.microsoft.com/office/drawing/2014/main" id="{3FECD996-8BE2-42F1-BCB3-5C05AB2644D0}"/>
              </a:ext>
            </a:extLst>
          </p:cNvPr>
          <p:cNvSpPr>
            <a:spLocks noGrp="1"/>
          </p:cNvSpPr>
          <p:nvPr>
            <p:ph idx="1"/>
          </p:nvPr>
        </p:nvSpPr>
        <p:spPr/>
        <p:txBody>
          <a:bodyPr>
            <a:normAutofit/>
          </a:bodyPr>
          <a:lstStyle/>
          <a:p>
            <a:r>
              <a:rPr lang="en-US" dirty="0"/>
              <a:t>A detail code is a shortcut for an accounting string.  </a:t>
            </a:r>
          </a:p>
          <a:p>
            <a:endParaRPr lang="en-US" dirty="0"/>
          </a:p>
          <a:p>
            <a:r>
              <a:rPr lang="en-US" dirty="0"/>
              <a:t>Every MID is assigned a detail code that begins with “CC”</a:t>
            </a:r>
          </a:p>
          <a:p>
            <a:endParaRPr lang="en-US" dirty="0"/>
          </a:p>
          <a:p>
            <a:r>
              <a:rPr lang="en-US" dirty="0"/>
              <a:t>The accounting associated with the detail code will be a department index and account code 50287 – the credit card clearing account code</a:t>
            </a:r>
          </a:p>
          <a:p>
            <a:pPr marL="0" indent="0">
              <a:buNone/>
            </a:pPr>
            <a:r>
              <a:rPr lang="en-US" dirty="0"/>
              <a:t>	Example:  CCFO – Forestry </a:t>
            </a:r>
            <a:r>
              <a:rPr lang="en-US" dirty="0" err="1"/>
              <a:t>CrCd</a:t>
            </a:r>
            <a:r>
              <a:rPr lang="en-US" dirty="0"/>
              <a:t> Clearing.  </a:t>
            </a:r>
          </a:p>
          <a:p>
            <a:pPr marL="0" indent="0">
              <a:buNone/>
            </a:pPr>
            <a:r>
              <a:rPr lang="en-US" dirty="0"/>
              <a:t>	The accounting where the payment will post when it comes into the 	Bank is a credit to MFR823 50287                                                                           </a:t>
            </a:r>
          </a:p>
        </p:txBody>
      </p:sp>
    </p:spTree>
    <p:extLst>
      <p:ext uri="{BB962C8B-B14F-4D97-AF65-F5344CB8AC3E}">
        <p14:creationId xmlns:p14="http://schemas.microsoft.com/office/powerpoint/2010/main" val="2376766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5BAA2-CCEE-40A2-90B4-89767C2FECCF}"/>
              </a:ext>
            </a:extLst>
          </p:cNvPr>
          <p:cNvSpPr>
            <a:spLocks noGrp="1"/>
          </p:cNvSpPr>
          <p:nvPr>
            <p:ph type="title"/>
          </p:nvPr>
        </p:nvSpPr>
        <p:spPr/>
        <p:txBody>
          <a:bodyPr/>
          <a:lstStyle/>
          <a:p>
            <a:r>
              <a:rPr lang="en-US" dirty="0"/>
              <a:t>A Credit Card Payment is taken</a:t>
            </a:r>
          </a:p>
        </p:txBody>
      </p:sp>
      <p:pic>
        <p:nvPicPr>
          <p:cNvPr id="4" name="Content Placeholder 3">
            <a:extLst>
              <a:ext uri="{FF2B5EF4-FFF2-40B4-BE49-F238E27FC236}">
                <a16:creationId xmlns:a16="http://schemas.microsoft.com/office/drawing/2014/main" id="{56F65BD8-A222-4C96-8AA7-5BC80AD14D1D}"/>
              </a:ext>
            </a:extLst>
          </p:cNvPr>
          <p:cNvPicPr>
            <a:picLocks noGrp="1" noChangeAspect="1"/>
          </p:cNvPicPr>
          <p:nvPr>
            <p:ph idx="1"/>
          </p:nvPr>
        </p:nvPicPr>
        <p:blipFill>
          <a:blip r:embed="rId2"/>
          <a:stretch>
            <a:fillRect/>
          </a:stretch>
        </p:blipFill>
        <p:spPr>
          <a:xfrm>
            <a:off x="3391429" y="2677391"/>
            <a:ext cx="5409141" cy="3416300"/>
          </a:xfrm>
          <a:prstGeom prst="rect">
            <a:avLst/>
          </a:prstGeom>
        </p:spPr>
      </p:pic>
      <p:pic>
        <p:nvPicPr>
          <p:cNvPr id="6" name="Picture 5">
            <a:extLst>
              <a:ext uri="{FF2B5EF4-FFF2-40B4-BE49-F238E27FC236}">
                <a16:creationId xmlns:a16="http://schemas.microsoft.com/office/drawing/2014/main" id="{98F8DDF5-1714-4FF9-BFB9-B38B51D80599}"/>
              </a:ext>
            </a:extLst>
          </p:cNvPr>
          <p:cNvPicPr>
            <a:picLocks noChangeAspect="1"/>
          </p:cNvPicPr>
          <p:nvPr/>
        </p:nvPicPr>
        <p:blipFill>
          <a:blip r:embed="rId3"/>
          <a:stretch>
            <a:fillRect/>
          </a:stretch>
        </p:blipFill>
        <p:spPr>
          <a:xfrm>
            <a:off x="5135419" y="4882283"/>
            <a:ext cx="1553584" cy="275319"/>
          </a:xfrm>
          <a:prstGeom prst="rect">
            <a:avLst/>
          </a:prstGeom>
        </p:spPr>
      </p:pic>
    </p:spTree>
    <p:extLst>
      <p:ext uri="{BB962C8B-B14F-4D97-AF65-F5344CB8AC3E}">
        <p14:creationId xmlns:p14="http://schemas.microsoft.com/office/powerpoint/2010/main" val="1075001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F8110-CD65-40B8-ACAF-ECFE57F6278C}"/>
              </a:ext>
            </a:extLst>
          </p:cNvPr>
          <p:cNvSpPr>
            <a:spLocks noGrp="1"/>
          </p:cNvSpPr>
          <p:nvPr>
            <p:ph type="title"/>
          </p:nvPr>
        </p:nvSpPr>
        <p:spPr/>
        <p:txBody>
          <a:bodyPr/>
          <a:lstStyle/>
          <a:p>
            <a:r>
              <a:rPr lang="en-US" dirty="0"/>
              <a:t>Settlement Report</a:t>
            </a:r>
          </a:p>
        </p:txBody>
      </p:sp>
      <p:sp>
        <p:nvSpPr>
          <p:cNvPr id="3" name="Content Placeholder 2">
            <a:extLst>
              <a:ext uri="{FF2B5EF4-FFF2-40B4-BE49-F238E27FC236}">
                <a16:creationId xmlns:a16="http://schemas.microsoft.com/office/drawing/2014/main" id="{D856BAD0-797C-4775-965B-E486D14C45CF}"/>
              </a:ext>
            </a:extLst>
          </p:cNvPr>
          <p:cNvSpPr>
            <a:spLocks noGrp="1"/>
          </p:cNvSpPr>
          <p:nvPr>
            <p:ph idx="1"/>
          </p:nvPr>
        </p:nvSpPr>
        <p:spPr/>
        <p:txBody>
          <a:bodyPr anchor="ctr"/>
          <a:lstStyle/>
          <a:p>
            <a:r>
              <a:rPr lang="en-US" dirty="0"/>
              <a:t>A Settlement Report should be run at the end of every day if you collect $500 or more in payments.</a:t>
            </a:r>
          </a:p>
          <a:p>
            <a:pPr marL="0" indent="0">
              <a:buNone/>
            </a:pPr>
            <a:endParaRPr lang="en-US" dirty="0"/>
          </a:p>
          <a:p>
            <a:r>
              <a:rPr lang="en-US" dirty="0"/>
              <a:t>If you do not collect $500, you should run a Settlement Report at least once a week.</a:t>
            </a:r>
          </a:p>
          <a:p>
            <a:pPr marL="0" indent="0">
              <a:buNone/>
            </a:pPr>
            <a:endParaRPr lang="en-US" dirty="0"/>
          </a:p>
          <a:p>
            <a:endParaRPr lang="en-US" dirty="0"/>
          </a:p>
          <a:p>
            <a:pPr marL="0" indent="0">
              <a:buNone/>
            </a:pPr>
            <a:endParaRPr lang="en-US" dirty="0"/>
          </a:p>
        </p:txBody>
      </p:sp>
      <p:pic>
        <p:nvPicPr>
          <p:cNvPr id="4" name="Picture 3">
            <a:extLst>
              <a:ext uri="{FF2B5EF4-FFF2-40B4-BE49-F238E27FC236}">
                <a16:creationId xmlns:a16="http://schemas.microsoft.com/office/drawing/2014/main" id="{68E93081-303B-4059-9C57-A0FD80BDC469}"/>
              </a:ext>
            </a:extLst>
          </p:cNvPr>
          <p:cNvPicPr>
            <a:picLocks noChangeAspect="1"/>
          </p:cNvPicPr>
          <p:nvPr/>
        </p:nvPicPr>
        <p:blipFill>
          <a:blip r:embed="rId2"/>
          <a:stretch>
            <a:fillRect/>
          </a:stretch>
        </p:blipFill>
        <p:spPr>
          <a:xfrm>
            <a:off x="1676673" y="4664363"/>
            <a:ext cx="7717972" cy="1521691"/>
          </a:xfrm>
          <a:prstGeom prst="rect">
            <a:avLst/>
          </a:prstGeom>
        </p:spPr>
      </p:pic>
    </p:spTree>
    <p:extLst>
      <p:ext uri="{BB962C8B-B14F-4D97-AF65-F5344CB8AC3E}">
        <p14:creationId xmlns:p14="http://schemas.microsoft.com/office/powerpoint/2010/main" val="2516263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0A476-A315-4F55-8767-CEF75CB664BE}"/>
              </a:ext>
            </a:extLst>
          </p:cNvPr>
          <p:cNvSpPr>
            <a:spLocks noGrp="1"/>
          </p:cNvSpPr>
          <p:nvPr>
            <p:ph type="title"/>
          </p:nvPr>
        </p:nvSpPr>
        <p:spPr/>
        <p:txBody>
          <a:bodyPr/>
          <a:lstStyle/>
          <a:p>
            <a:r>
              <a:rPr lang="en-US" dirty="0"/>
              <a:t>Deposit </a:t>
            </a:r>
          </a:p>
        </p:txBody>
      </p:sp>
      <p:sp>
        <p:nvSpPr>
          <p:cNvPr id="3" name="Content Placeholder 2">
            <a:extLst>
              <a:ext uri="{FF2B5EF4-FFF2-40B4-BE49-F238E27FC236}">
                <a16:creationId xmlns:a16="http://schemas.microsoft.com/office/drawing/2014/main" id="{CFBF371C-9DBD-4423-B609-D4945D056A36}"/>
              </a:ext>
            </a:extLst>
          </p:cNvPr>
          <p:cNvSpPr>
            <a:spLocks noGrp="1"/>
          </p:cNvSpPr>
          <p:nvPr>
            <p:ph idx="1"/>
          </p:nvPr>
        </p:nvSpPr>
        <p:spPr/>
        <p:txBody>
          <a:bodyPr anchor="ctr"/>
          <a:lstStyle/>
          <a:p>
            <a:r>
              <a:rPr lang="en-US" dirty="0"/>
              <a:t>If your department takes credit card payments, you </a:t>
            </a:r>
            <a:r>
              <a:rPr lang="en-US" b="1" dirty="0"/>
              <a:t>must</a:t>
            </a:r>
            <a:r>
              <a:rPr lang="en-US" dirty="0"/>
              <a:t> make a credit card deposit in Treasury.</a:t>
            </a:r>
          </a:p>
          <a:p>
            <a:endParaRPr lang="en-US" dirty="0"/>
          </a:p>
          <a:p>
            <a:r>
              <a:rPr lang="en-US" dirty="0"/>
              <a:t>The Settlement Report is used as the back-up documentation to support your deposit amount.</a:t>
            </a:r>
          </a:p>
          <a:p>
            <a:pPr marL="0" indent="0">
              <a:buNone/>
            </a:pPr>
            <a:endParaRPr lang="en-US" dirty="0"/>
          </a:p>
          <a:p>
            <a:r>
              <a:rPr lang="en-US" dirty="0"/>
              <a:t>Using the detail code associated with your MID in the bottom portion of the deposit card will post a debit to your 50287 credit card clearing account.</a:t>
            </a:r>
          </a:p>
          <a:p>
            <a:endParaRPr lang="en-US" dirty="0"/>
          </a:p>
        </p:txBody>
      </p:sp>
    </p:spTree>
    <p:extLst>
      <p:ext uri="{BB962C8B-B14F-4D97-AF65-F5344CB8AC3E}">
        <p14:creationId xmlns:p14="http://schemas.microsoft.com/office/powerpoint/2010/main" val="1215583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DE812-FE13-4E4E-8542-81A425D26D5C}"/>
              </a:ext>
            </a:extLst>
          </p:cNvPr>
          <p:cNvSpPr>
            <a:spLocks noGrp="1"/>
          </p:cNvSpPr>
          <p:nvPr>
            <p:ph type="title"/>
          </p:nvPr>
        </p:nvSpPr>
        <p:spPr/>
        <p:txBody>
          <a:bodyPr/>
          <a:lstStyle/>
          <a:p>
            <a:r>
              <a:rPr lang="en-US" dirty="0"/>
              <a:t>Deposit Card Example</a:t>
            </a:r>
          </a:p>
        </p:txBody>
      </p:sp>
      <p:pic>
        <p:nvPicPr>
          <p:cNvPr id="7" name="Content Placeholder 6">
            <a:extLst>
              <a:ext uri="{FF2B5EF4-FFF2-40B4-BE49-F238E27FC236}">
                <a16:creationId xmlns:a16="http://schemas.microsoft.com/office/drawing/2014/main" id="{0E8B0F04-1535-419F-B255-E939B216028B}"/>
              </a:ext>
            </a:extLst>
          </p:cNvPr>
          <p:cNvPicPr>
            <a:picLocks noGrp="1" noChangeAspect="1"/>
          </p:cNvPicPr>
          <p:nvPr>
            <p:ph idx="1"/>
          </p:nvPr>
        </p:nvPicPr>
        <p:blipFill>
          <a:blip r:embed="rId2"/>
          <a:stretch>
            <a:fillRect/>
          </a:stretch>
        </p:blipFill>
        <p:spPr>
          <a:xfrm>
            <a:off x="1715292" y="4187365"/>
            <a:ext cx="8761413" cy="2058895"/>
          </a:xfrm>
          <a:prstGeom prst="rect">
            <a:avLst/>
          </a:prstGeom>
        </p:spPr>
      </p:pic>
      <p:pic>
        <p:nvPicPr>
          <p:cNvPr id="6" name="Picture 5">
            <a:extLst>
              <a:ext uri="{FF2B5EF4-FFF2-40B4-BE49-F238E27FC236}">
                <a16:creationId xmlns:a16="http://schemas.microsoft.com/office/drawing/2014/main" id="{9B6AE3E5-9D04-4E48-ACA4-BC7502CE3FEB}"/>
              </a:ext>
            </a:extLst>
          </p:cNvPr>
          <p:cNvPicPr>
            <a:picLocks noChangeAspect="1"/>
          </p:cNvPicPr>
          <p:nvPr/>
        </p:nvPicPr>
        <p:blipFill>
          <a:blip r:embed="rId3"/>
          <a:stretch>
            <a:fillRect/>
          </a:stretch>
        </p:blipFill>
        <p:spPr>
          <a:xfrm>
            <a:off x="2585821" y="2603500"/>
            <a:ext cx="7020357" cy="1464296"/>
          </a:xfrm>
          <a:prstGeom prst="rect">
            <a:avLst/>
          </a:prstGeom>
        </p:spPr>
      </p:pic>
    </p:spTree>
    <p:extLst>
      <p:ext uri="{BB962C8B-B14F-4D97-AF65-F5344CB8AC3E}">
        <p14:creationId xmlns:p14="http://schemas.microsoft.com/office/powerpoint/2010/main" val="28828005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820</TotalTime>
  <Words>794</Words>
  <Application>Microsoft Office PowerPoint</Application>
  <PresentationFormat>Widescreen</PresentationFormat>
  <Paragraphs>106</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Century Gothic</vt:lpstr>
      <vt:lpstr>Tahoma</vt:lpstr>
      <vt:lpstr>Wingdings 3</vt:lpstr>
      <vt:lpstr>Ion Boardroom</vt:lpstr>
      <vt:lpstr>  Credit Card Processing</vt:lpstr>
      <vt:lpstr>Agenda </vt:lpstr>
      <vt:lpstr>Payment Processing Options</vt:lpstr>
      <vt:lpstr>Merchant IDs </vt:lpstr>
      <vt:lpstr>Detail Codes</vt:lpstr>
      <vt:lpstr>A Credit Card Payment is taken</vt:lpstr>
      <vt:lpstr>Settlement Report</vt:lpstr>
      <vt:lpstr>Deposit </vt:lpstr>
      <vt:lpstr>Deposit Card Example</vt:lpstr>
      <vt:lpstr>Payment&gt;Bank&gt;Banner</vt:lpstr>
      <vt:lpstr>Bank to Banner Reconciliation</vt:lpstr>
      <vt:lpstr>Reconciliation of 50287 Account</vt:lpstr>
      <vt:lpstr>Reconciling Using UMDW</vt:lpstr>
      <vt:lpstr>Reconciling Using Banner</vt:lpstr>
      <vt:lpstr>Fiscal Year End</vt:lpstr>
      <vt:lpstr>Fees</vt:lpstr>
      <vt:lpstr>Chargebacks</vt:lpstr>
      <vt:lpstr>Merchant Services Help # </vt:lpstr>
      <vt:lpstr>Credit Card Machines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Froemming, Ben</dc:creator>
  <cp:lastModifiedBy>Bybee, Barb</cp:lastModifiedBy>
  <cp:revision>80</cp:revision>
  <dcterms:created xsi:type="dcterms:W3CDTF">2021-10-07T19:05:51Z</dcterms:created>
  <dcterms:modified xsi:type="dcterms:W3CDTF">2021-10-26T21:58:31Z</dcterms:modified>
</cp:coreProperties>
</file>