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0" r:id="rId1"/>
  </p:sldMasterIdLst>
  <p:notesMasterIdLst>
    <p:notesMasterId r:id="rId12"/>
  </p:notesMasterIdLst>
  <p:sldIdLst>
    <p:sldId id="256" r:id="rId2"/>
    <p:sldId id="260" r:id="rId3"/>
    <p:sldId id="257" r:id="rId4"/>
    <p:sldId id="259" r:id="rId5"/>
    <p:sldId id="258"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40" autoAdjust="0"/>
    <p:restoredTop sz="86280" autoAdjust="0"/>
  </p:normalViewPr>
  <p:slideViewPr>
    <p:cSldViewPr snapToGrid="0" snapToObjects="1">
      <p:cViewPr>
        <p:scale>
          <a:sx n="80" d="100"/>
          <a:sy n="80" d="100"/>
        </p:scale>
        <p:origin x="-960"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4BE1AC-A20F-A146-A4BD-CD42E06AEAB3}" type="datetimeFigureOut">
              <a:rPr lang="en-US" smtClean="0"/>
              <a:t>5/2/18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F9B2C-0EC1-5742-A545-79EB25D16724}" type="slidenum">
              <a:rPr lang="en-US" smtClean="0"/>
              <a:t>‹#›</a:t>
            </a:fld>
            <a:endParaRPr lang="en-US"/>
          </a:p>
        </p:txBody>
      </p:sp>
    </p:spTree>
    <p:extLst>
      <p:ext uri="{BB962C8B-B14F-4D97-AF65-F5344CB8AC3E}">
        <p14:creationId xmlns:p14="http://schemas.microsoft.com/office/powerpoint/2010/main" val="21033816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FF9B2C-0EC1-5742-A545-79EB25D16724}" type="slidenum">
              <a:rPr lang="en-US" smtClean="0"/>
              <a:t>3</a:t>
            </a:fld>
            <a:endParaRPr lang="en-US"/>
          </a:p>
        </p:txBody>
      </p:sp>
    </p:spTree>
    <p:extLst>
      <p:ext uri="{BB962C8B-B14F-4D97-AF65-F5344CB8AC3E}">
        <p14:creationId xmlns:p14="http://schemas.microsoft.com/office/powerpoint/2010/main" val="827340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E38E4D-051A-41E1-86A4-E56916468FD0}" type="datetimeFigureOut">
              <a:rPr lang="en-US" smtClean="0"/>
              <a:t>5/2/18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5/2/18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5/2/18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E38E4D-051A-41E1-86A4-E56916468FD0}" type="datetimeFigureOut">
              <a:rPr lang="en-US" smtClean="0"/>
              <a:t>5/2/18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38E4D-051A-41E1-86A4-E56916468FD0}" type="datetimeFigureOut">
              <a:rPr lang="en-US" smtClean="0"/>
              <a:t>5/2/18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E38E4D-051A-41E1-86A4-E56916468FD0}" type="datetimeFigureOut">
              <a:rPr lang="en-US" smtClean="0"/>
              <a:t>5/2/18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E38E4D-051A-41E1-86A4-E56916468FD0}" type="datetimeFigureOut">
              <a:rPr lang="en-US" smtClean="0"/>
              <a:t>5/2/18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E38E4D-051A-41E1-86A4-E56916468FD0}" type="datetimeFigureOut">
              <a:rPr lang="en-US" smtClean="0"/>
              <a:t>5/2/18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5/2/18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5/2/18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CE38E4D-051A-41E1-86A4-E56916468FD0}" type="datetimeFigureOut">
              <a:rPr lang="en-US" smtClean="0"/>
              <a:t>5/2/18</a:t>
            </a:fld>
            <a:endParaRPr lang="en-US"/>
          </a:p>
        </p:txBody>
      </p:sp>
      <p:sp>
        <p:nvSpPr>
          <p:cNvPr id="9" name="Slide Number Placeholder 8"/>
          <p:cNvSpPr>
            <a:spLocks noGrp="1"/>
          </p:cNvSpPr>
          <p:nvPr>
            <p:ph type="sldNum" sz="quarter" idx="11"/>
          </p:nvPr>
        </p:nvSpPr>
        <p:spPr/>
        <p:txBody>
          <a:bodyPr/>
          <a:lstStyle/>
          <a:p>
            <a:fld id="{886BB73A-582F-4420-9A14-CB10A2B2E5E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86BB73A-582F-4420-9A14-CB10A2B2E5E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CE38E4D-051A-41E1-86A4-E56916468FD0}" type="datetimeFigureOut">
              <a:rPr lang="en-US" smtClean="0"/>
              <a:t>5/2/18</a:t>
            </a:fld>
            <a:endParaRPr lang="en-US"/>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umt.edu/facultysenate/archives/minutes/gened/GE_preamble.asp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rgbClr val="FF6600"/>
                </a:solidFill>
              </a:rPr>
              <a:t>Applying for a</a:t>
            </a:r>
            <a:br>
              <a:rPr lang="en-US" dirty="0" smtClean="0">
                <a:solidFill>
                  <a:srgbClr val="FF6600"/>
                </a:solidFill>
              </a:rPr>
            </a:br>
            <a:r>
              <a:rPr lang="en-US" dirty="0" smtClean="0">
                <a:solidFill>
                  <a:srgbClr val="FF6600"/>
                </a:solidFill>
              </a:rPr>
              <a:t>General Education </a:t>
            </a:r>
            <a:br>
              <a:rPr lang="en-US" dirty="0" smtClean="0">
                <a:solidFill>
                  <a:srgbClr val="FF6600"/>
                </a:solidFill>
              </a:rPr>
            </a:br>
            <a:r>
              <a:rPr lang="en-US" dirty="0" smtClean="0">
                <a:solidFill>
                  <a:srgbClr val="FF6600"/>
                </a:solidFill>
              </a:rPr>
              <a:t>Designation</a:t>
            </a:r>
            <a:endParaRPr lang="en-US" dirty="0">
              <a:solidFill>
                <a:srgbClr val="FF6600"/>
              </a:solidFill>
            </a:endParaRPr>
          </a:p>
        </p:txBody>
      </p:sp>
      <p:sp>
        <p:nvSpPr>
          <p:cNvPr id="3" name="Subtitle 2"/>
          <p:cNvSpPr>
            <a:spLocks noGrp="1"/>
          </p:cNvSpPr>
          <p:nvPr>
            <p:ph type="subTitle" idx="1"/>
          </p:nvPr>
        </p:nvSpPr>
        <p:spPr/>
        <p:txBody>
          <a:bodyPr/>
          <a:lstStyle/>
          <a:p>
            <a:r>
              <a:rPr lang="en-US" dirty="0" smtClean="0"/>
              <a:t>Filling out the forms for</a:t>
            </a:r>
          </a:p>
          <a:p>
            <a:r>
              <a:rPr lang="en-US" dirty="0" smtClean="0"/>
              <a:t>Course </a:t>
            </a:r>
            <a:r>
              <a:rPr lang="en-US" dirty="0"/>
              <a:t>Review and New Proposals</a:t>
            </a:r>
          </a:p>
        </p:txBody>
      </p:sp>
    </p:spTree>
    <p:extLst>
      <p:ext uri="{BB962C8B-B14F-4D97-AF65-F5344CB8AC3E}">
        <p14:creationId xmlns:p14="http://schemas.microsoft.com/office/powerpoint/2010/main" val="2586760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Answering Part VI: D</a:t>
            </a:r>
            <a:endParaRPr lang="en-US" dirty="0">
              <a:solidFill>
                <a:srgbClr val="FF6600"/>
              </a:solidFill>
            </a:endParaRPr>
          </a:p>
        </p:txBody>
      </p:sp>
      <p:sp>
        <p:nvSpPr>
          <p:cNvPr id="3" name="Content Placeholder 2"/>
          <p:cNvSpPr>
            <a:spLocks noGrp="1"/>
          </p:cNvSpPr>
          <p:nvPr>
            <p:ph idx="1"/>
          </p:nvPr>
        </p:nvSpPr>
        <p:spPr/>
        <p:txBody>
          <a:bodyPr>
            <a:normAutofit/>
          </a:bodyPr>
          <a:lstStyle/>
          <a:p>
            <a:r>
              <a:rPr lang="en-US" dirty="0" smtClean="0"/>
              <a:t>D: Assessment Feedback </a:t>
            </a:r>
          </a:p>
          <a:p>
            <a:pPr lvl="2"/>
            <a:r>
              <a:rPr lang="en-US" dirty="0" smtClean="0"/>
              <a:t>Note: if you’re teaching a new course, </a:t>
            </a:r>
            <a:r>
              <a:rPr lang="en-US" dirty="0"/>
              <a:t>you’ll provide this information </a:t>
            </a:r>
            <a:r>
              <a:rPr lang="en-US" dirty="0" smtClean="0"/>
              <a:t>within </a:t>
            </a:r>
            <a:r>
              <a:rPr lang="en-US" dirty="0"/>
              <a:t>a </a:t>
            </a:r>
            <a:r>
              <a:rPr lang="en-US" dirty="0" smtClean="0"/>
              <a:t>year</a:t>
            </a:r>
          </a:p>
          <a:p>
            <a:pPr lvl="1"/>
            <a:r>
              <a:rPr lang="en-US" dirty="0" smtClean="0"/>
              <a:t>“Given </a:t>
            </a:r>
            <a:r>
              <a:rPr lang="en-US" dirty="0"/>
              <a:t>your students’ performance the last time the course was offered, how will you modify the course to enhance learning</a:t>
            </a:r>
            <a:r>
              <a:rPr lang="en-US" dirty="0" smtClean="0"/>
              <a:t>?” </a:t>
            </a:r>
          </a:p>
          <a:p>
            <a:pPr lvl="2"/>
            <a:r>
              <a:rPr lang="en-US" dirty="0" smtClean="0"/>
              <a:t>Sample Answer:</a:t>
            </a:r>
          </a:p>
          <a:p>
            <a:pPr lvl="3"/>
            <a:r>
              <a:rPr lang="en-US" dirty="0" smtClean="0"/>
              <a:t>Because students performed below expectation in ______, I’ve decided rethink how I’m teaching ________. I’m now assigning additional readings in _______ and devoting a whole class to small group work, where students will apply ______’s criteria of analysis to ______, _______, and ______.  </a:t>
            </a:r>
          </a:p>
          <a:p>
            <a:pPr lvl="2"/>
            <a:endParaRPr lang="en-US" dirty="0"/>
          </a:p>
          <a:p>
            <a:endParaRPr lang="en-US" dirty="0" smtClean="0"/>
          </a:p>
          <a:p>
            <a:pPr lvl="1"/>
            <a:endParaRPr lang="en-US" dirty="0"/>
          </a:p>
        </p:txBody>
      </p:sp>
    </p:spTree>
    <p:extLst>
      <p:ext uri="{BB962C8B-B14F-4D97-AF65-F5344CB8AC3E}">
        <p14:creationId xmlns:p14="http://schemas.microsoft.com/office/powerpoint/2010/main" val="513491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rgbClr val="FF6600"/>
                </a:solidFill>
              </a:rPr>
              <a:t>Overview </a:t>
            </a:r>
            <a:endParaRPr lang="en-US" dirty="0">
              <a:solidFill>
                <a:srgbClr val="FF6600"/>
              </a:solidFill>
            </a:endParaRPr>
          </a:p>
        </p:txBody>
      </p:sp>
      <p:sp>
        <p:nvSpPr>
          <p:cNvPr id="9" name="Content Placeholder 8"/>
          <p:cNvSpPr>
            <a:spLocks noGrp="1"/>
          </p:cNvSpPr>
          <p:nvPr>
            <p:ph idx="1"/>
          </p:nvPr>
        </p:nvSpPr>
        <p:spPr/>
        <p:txBody>
          <a:bodyPr>
            <a:normAutofit/>
          </a:bodyPr>
          <a:lstStyle/>
          <a:p>
            <a:r>
              <a:rPr lang="en-US" dirty="0" smtClean="0"/>
              <a:t>The GE committee ensures that the justifications you provide on the application are clearly reflected in your syllabus and assessment materials</a:t>
            </a:r>
          </a:p>
          <a:p>
            <a:r>
              <a:rPr lang="en-US" dirty="0" smtClean="0"/>
              <a:t>How do I do that?</a:t>
            </a:r>
          </a:p>
          <a:p>
            <a:pPr lvl="1"/>
            <a:r>
              <a:rPr lang="en-US" dirty="0" smtClean="0"/>
              <a:t> Include the the learning </a:t>
            </a:r>
            <a:r>
              <a:rPr lang="en-US" dirty="0"/>
              <a:t>o</a:t>
            </a:r>
            <a:r>
              <a:rPr lang="en-US" dirty="0" smtClean="0"/>
              <a:t>utcomes for your GE group on your syllabus</a:t>
            </a:r>
          </a:p>
          <a:p>
            <a:pPr lvl="1"/>
            <a:r>
              <a:rPr lang="en-US" dirty="0" smtClean="0"/>
              <a:t>Tie your justifications on the form to content in your syllabus and assessment materials</a:t>
            </a:r>
          </a:p>
          <a:p>
            <a:pPr lvl="2"/>
            <a:r>
              <a:rPr lang="en-US" dirty="0" smtClean="0"/>
              <a:t>For example, your syllabus could list specific readings, lecture topics, or essay prompts that clearly address the learning outcomes. Refer to these materials in your justifications on the form</a:t>
            </a:r>
          </a:p>
          <a:p>
            <a:endParaRPr lang="en-US" dirty="0" smtClean="0"/>
          </a:p>
          <a:p>
            <a:endParaRPr lang="en-US" dirty="0"/>
          </a:p>
        </p:txBody>
      </p:sp>
    </p:spTree>
    <p:extLst>
      <p:ext uri="{BB962C8B-B14F-4D97-AF65-F5344CB8AC3E}">
        <p14:creationId xmlns:p14="http://schemas.microsoft.com/office/powerpoint/2010/main" val="253527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315700"/>
            <a:ext cx="8042276" cy="1336956"/>
          </a:xfrm>
        </p:spPr>
        <p:txBody>
          <a:bodyPr>
            <a:noAutofit/>
          </a:bodyPr>
          <a:lstStyle/>
          <a:p>
            <a:r>
              <a:rPr lang="en-US" sz="4000" dirty="0" smtClean="0">
                <a:solidFill>
                  <a:srgbClr val="FF6600"/>
                </a:solidFill>
              </a:rPr>
              <a:t>What Materials do I need?</a:t>
            </a:r>
            <a:endParaRPr lang="en-US" sz="4000" dirty="0">
              <a:solidFill>
                <a:srgbClr val="FF6600"/>
              </a:solidFill>
            </a:endParaRPr>
          </a:p>
        </p:txBody>
      </p:sp>
      <p:sp>
        <p:nvSpPr>
          <p:cNvPr id="4" name="Text Placeholder 3"/>
          <p:cNvSpPr>
            <a:spLocks noGrp="1"/>
          </p:cNvSpPr>
          <p:nvPr>
            <p:ph type="body" idx="1"/>
          </p:nvPr>
        </p:nvSpPr>
        <p:spPr>
          <a:xfrm>
            <a:off x="549274" y="1169028"/>
            <a:ext cx="3840480" cy="490871"/>
          </a:xfrm>
        </p:spPr>
        <p:txBody>
          <a:bodyPr>
            <a:normAutofit/>
          </a:bodyPr>
          <a:lstStyle/>
          <a:p>
            <a:r>
              <a:rPr lang="en-US" dirty="0" smtClean="0"/>
              <a:t>For New GE Courses</a:t>
            </a:r>
            <a:endParaRPr lang="en-US" dirty="0"/>
          </a:p>
        </p:txBody>
      </p:sp>
      <p:sp>
        <p:nvSpPr>
          <p:cNvPr id="3" name="Content Placeholder 2"/>
          <p:cNvSpPr>
            <a:spLocks noGrp="1"/>
          </p:cNvSpPr>
          <p:nvPr>
            <p:ph sz="half" idx="2"/>
          </p:nvPr>
        </p:nvSpPr>
        <p:spPr>
          <a:xfrm>
            <a:off x="677332" y="1760679"/>
            <a:ext cx="3820055" cy="4810102"/>
          </a:xfrm>
        </p:spPr>
        <p:txBody>
          <a:bodyPr>
            <a:normAutofit/>
          </a:bodyPr>
          <a:lstStyle/>
          <a:p>
            <a:r>
              <a:rPr lang="en-US" sz="1700" dirty="0" smtClean="0"/>
              <a:t>The current criteria and learning outcomes for your GE Group (hyperlink?)</a:t>
            </a:r>
          </a:p>
          <a:p>
            <a:r>
              <a:rPr lang="en-US" sz="1700" dirty="0" smtClean="0"/>
              <a:t>The GE Assessment and Review Form for your GE Group</a:t>
            </a:r>
          </a:p>
          <a:p>
            <a:r>
              <a:rPr lang="en-US" sz="1700" dirty="0" smtClean="0"/>
              <a:t>Syllabus</a:t>
            </a:r>
          </a:p>
          <a:p>
            <a:pPr lvl="1"/>
            <a:r>
              <a:rPr lang="en-US" sz="1700" dirty="0" smtClean="0"/>
              <a:t>Tip: If starting from scratch, design your syllabus around the Learning Outcomes for your GE group</a:t>
            </a:r>
          </a:p>
          <a:p>
            <a:r>
              <a:rPr lang="en-US" sz="1700" dirty="0" smtClean="0"/>
              <a:t>Assessment materials tied to the GE learning outcomes</a:t>
            </a:r>
          </a:p>
          <a:p>
            <a:pPr lvl="1"/>
            <a:r>
              <a:rPr lang="en-US" sz="1700" dirty="0" smtClean="0"/>
              <a:t>Essay or homework prompts, exams, in class exercises, etc. </a:t>
            </a:r>
          </a:p>
          <a:p>
            <a:pPr lvl="1"/>
            <a:endParaRPr lang="en-US" dirty="0" smtClean="0"/>
          </a:p>
          <a:p>
            <a:pPr lvl="1"/>
            <a:endParaRPr lang="en-US" dirty="0" smtClean="0"/>
          </a:p>
          <a:p>
            <a:endParaRPr lang="en-US" dirty="0" smtClean="0"/>
          </a:p>
          <a:p>
            <a:endParaRPr lang="en-US" dirty="0" smtClean="0"/>
          </a:p>
          <a:p>
            <a:endParaRPr lang="en-US" dirty="0" smtClean="0"/>
          </a:p>
          <a:p>
            <a:endParaRPr lang="en-US" dirty="0" smtClean="0"/>
          </a:p>
          <a:p>
            <a:pPr lvl="2"/>
            <a:endParaRPr lang="en-US" dirty="0"/>
          </a:p>
        </p:txBody>
      </p:sp>
      <p:sp>
        <p:nvSpPr>
          <p:cNvPr id="5" name="Text Placeholder 4"/>
          <p:cNvSpPr>
            <a:spLocks noGrp="1"/>
          </p:cNvSpPr>
          <p:nvPr>
            <p:ph type="body" sz="quarter" idx="3"/>
          </p:nvPr>
        </p:nvSpPr>
        <p:spPr>
          <a:xfrm>
            <a:off x="4751070" y="1148872"/>
            <a:ext cx="3840480" cy="511027"/>
          </a:xfrm>
        </p:spPr>
        <p:txBody>
          <a:bodyPr>
            <a:normAutofit/>
          </a:bodyPr>
          <a:lstStyle/>
          <a:p>
            <a:r>
              <a:rPr lang="en-US" dirty="0" smtClean="0"/>
              <a:t>For Previously Approved Courses</a:t>
            </a:r>
            <a:endParaRPr lang="en-US" dirty="0"/>
          </a:p>
        </p:txBody>
      </p:sp>
      <p:sp>
        <p:nvSpPr>
          <p:cNvPr id="6" name="Content Placeholder 5"/>
          <p:cNvSpPr>
            <a:spLocks noGrp="1"/>
          </p:cNvSpPr>
          <p:nvPr>
            <p:ph sz="quarter" idx="4"/>
          </p:nvPr>
        </p:nvSpPr>
        <p:spPr>
          <a:xfrm>
            <a:off x="4608195" y="1755149"/>
            <a:ext cx="3840480" cy="4527921"/>
          </a:xfrm>
        </p:spPr>
        <p:txBody>
          <a:bodyPr>
            <a:normAutofit/>
          </a:bodyPr>
          <a:lstStyle/>
          <a:p>
            <a:r>
              <a:rPr lang="en-US" sz="1800" dirty="0" smtClean="0"/>
              <a:t>The current </a:t>
            </a:r>
            <a:r>
              <a:rPr lang="en-US" sz="1800" dirty="0"/>
              <a:t>criteria and learning outcomes for your GE </a:t>
            </a:r>
            <a:r>
              <a:rPr lang="en-US" sz="1800" dirty="0" smtClean="0"/>
              <a:t>group (hyperlink)</a:t>
            </a:r>
          </a:p>
          <a:p>
            <a:r>
              <a:rPr lang="en-US" sz="1800" dirty="0" smtClean="0"/>
              <a:t>The GE Assessment and Review Form (copies of previous applications for the course may also be helpful)</a:t>
            </a:r>
          </a:p>
          <a:p>
            <a:r>
              <a:rPr lang="en-US" sz="1800" dirty="0" smtClean="0"/>
              <a:t>Syllabus </a:t>
            </a:r>
          </a:p>
          <a:p>
            <a:r>
              <a:rPr lang="en-US" sz="1800" dirty="0"/>
              <a:t>Assessment materials tied to the GE learning outcomes</a:t>
            </a:r>
          </a:p>
          <a:p>
            <a:pPr lvl="1"/>
            <a:r>
              <a:rPr lang="en-US" dirty="0" smtClean="0"/>
              <a:t>Essay </a:t>
            </a:r>
            <a:r>
              <a:rPr lang="en-US" dirty="0"/>
              <a:t>or homework prompts, </a:t>
            </a:r>
            <a:r>
              <a:rPr lang="en-US" dirty="0" smtClean="0"/>
              <a:t>exams, </a:t>
            </a:r>
            <a:r>
              <a:rPr lang="en-US" dirty="0"/>
              <a:t>in class exercises, etc. </a:t>
            </a:r>
          </a:p>
        </p:txBody>
      </p:sp>
    </p:spTree>
    <p:extLst>
      <p:ext uri="{BB962C8B-B14F-4D97-AF65-F5344CB8AC3E}">
        <p14:creationId xmlns:p14="http://schemas.microsoft.com/office/powerpoint/2010/main" val="314352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53672"/>
            <a:ext cx="8042276" cy="1336956"/>
          </a:xfrm>
        </p:spPr>
        <p:txBody>
          <a:bodyPr>
            <a:normAutofit/>
          </a:bodyPr>
          <a:lstStyle/>
          <a:p>
            <a:r>
              <a:rPr lang="en-US" dirty="0" smtClean="0">
                <a:solidFill>
                  <a:srgbClr val="FF6600"/>
                </a:solidFill>
              </a:rPr>
              <a:t>Answering Parts I and II </a:t>
            </a:r>
            <a:endParaRPr lang="en-US" dirty="0">
              <a:solidFill>
                <a:srgbClr val="FF6600"/>
              </a:solidFill>
            </a:endParaRPr>
          </a:p>
        </p:txBody>
      </p:sp>
      <p:sp>
        <p:nvSpPr>
          <p:cNvPr id="3" name="Text Placeholder 2"/>
          <p:cNvSpPr>
            <a:spLocks noGrp="1"/>
          </p:cNvSpPr>
          <p:nvPr>
            <p:ph type="body" idx="1"/>
          </p:nvPr>
        </p:nvSpPr>
        <p:spPr/>
        <p:txBody>
          <a:bodyPr>
            <a:normAutofit/>
          </a:bodyPr>
          <a:lstStyle/>
          <a:p>
            <a:r>
              <a:rPr lang="en-US" dirty="0" smtClean="0"/>
              <a:t>Part I: Course Information</a:t>
            </a:r>
            <a:endParaRPr lang="en-US" dirty="0"/>
          </a:p>
        </p:txBody>
      </p:sp>
      <p:sp>
        <p:nvSpPr>
          <p:cNvPr id="4" name="Content Placeholder 3"/>
          <p:cNvSpPr>
            <a:spLocks noGrp="1"/>
          </p:cNvSpPr>
          <p:nvPr>
            <p:ph sz="half" idx="2"/>
          </p:nvPr>
        </p:nvSpPr>
        <p:spPr/>
        <p:txBody>
          <a:bodyPr>
            <a:normAutofit fontScale="92500"/>
          </a:bodyPr>
          <a:lstStyle/>
          <a:p>
            <a:r>
              <a:rPr lang="en-US" dirty="0" smtClean="0"/>
              <a:t>Fill in the basic course information</a:t>
            </a:r>
          </a:p>
          <a:p>
            <a:r>
              <a:rPr lang="en-US" dirty="0" smtClean="0"/>
              <a:t>The “justification” can be simple and  succinct</a:t>
            </a:r>
          </a:p>
          <a:p>
            <a:pPr lvl="1"/>
            <a:r>
              <a:rPr lang="en-US" dirty="0" smtClean="0"/>
              <a:t>Explain briefly how the course fits into the GE group</a:t>
            </a:r>
          </a:p>
          <a:p>
            <a:pPr lvl="1"/>
            <a:r>
              <a:rPr lang="en-US" dirty="0" smtClean="0"/>
              <a:t>If the course has more that 1 prerequisite, or is offered at the 400 level, explain how your course is foundational within the GE group</a:t>
            </a:r>
            <a:endParaRPr lang="en-US" dirty="0"/>
          </a:p>
        </p:txBody>
      </p:sp>
      <p:sp>
        <p:nvSpPr>
          <p:cNvPr id="5" name="Text Placeholder 4"/>
          <p:cNvSpPr>
            <a:spLocks noGrp="1"/>
          </p:cNvSpPr>
          <p:nvPr>
            <p:ph type="body" sz="quarter" idx="3"/>
          </p:nvPr>
        </p:nvSpPr>
        <p:spPr/>
        <p:txBody>
          <a:bodyPr>
            <a:normAutofit/>
          </a:bodyPr>
          <a:lstStyle/>
          <a:p>
            <a:r>
              <a:rPr lang="en-US" dirty="0" smtClean="0"/>
              <a:t>Part II: Endorsement/Approval</a:t>
            </a:r>
            <a:endParaRPr lang="en-US" dirty="0"/>
          </a:p>
        </p:txBody>
      </p:sp>
      <p:sp>
        <p:nvSpPr>
          <p:cNvPr id="6" name="Content Placeholder 5"/>
          <p:cNvSpPr>
            <a:spLocks noGrp="1"/>
          </p:cNvSpPr>
          <p:nvPr>
            <p:ph sz="quarter" idx="4"/>
          </p:nvPr>
        </p:nvSpPr>
        <p:spPr/>
        <p:txBody>
          <a:bodyPr/>
          <a:lstStyle/>
          <a:p>
            <a:r>
              <a:rPr lang="en-US" dirty="0" smtClean="0"/>
              <a:t>Get the required signatures</a:t>
            </a:r>
          </a:p>
          <a:p>
            <a:endParaRPr lang="en-US" dirty="0"/>
          </a:p>
        </p:txBody>
      </p:sp>
      <p:pic>
        <p:nvPicPr>
          <p:cNvPr id="7" name="Picture 6"/>
          <p:cNvPicPr>
            <a:picLocks noChangeAspect="1"/>
          </p:cNvPicPr>
          <p:nvPr/>
        </p:nvPicPr>
        <p:blipFill>
          <a:blip r:embed="rId2"/>
          <a:stretch>
            <a:fillRect/>
          </a:stretch>
        </p:blipFill>
        <p:spPr>
          <a:xfrm>
            <a:off x="4932481" y="3168327"/>
            <a:ext cx="2928983" cy="2860640"/>
          </a:xfrm>
          <a:prstGeom prst="rect">
            <a:avLst/>
          </a:prstGeom>
        </p:spPr>
      </p:pic>
    </p:spTree>
    <p:extLst>
      <p:ext uri="{BB962C8B-B14F-4D97-AF65-F5344CB8AC3E}">
        <p14:creationId xmlns:p14="http://schemas.microsoft.com/office/powerpoint/2010/main" val="1220621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322488"/>
            <a:ext cx="8042276" cy="880171"/>
          </a:xfrm>
        </p:spPr>
        <p:txBody>
          <a:bodyPr>
            <a:normAutofit/>
          </a:bodyPr>
          <a:lstStyle/>
          <a:p>
            <a:r>
              <a:rPr lang="en-US" dirty="0" smtClean="0">
                <a:solidFill>
                  <a:srgbClr val="FF6600"/>
                </a:solidFill>
              </a:rPr>
              <a:t>Answering Parts III and IV </a:t>
            </a:r>
            <a:endParaRPr lang="en-US" dirty="0">
              <a:solidFill>
                <a:srgbClr val="FF6600"/>
              </a:solidFill>
            </a:endParaRPr>
          </a:p>
        </p:txBody>
      </p:sp>
      <p:sp>
        <p:nvSpPr>
          <p:cNvPr id="6" name="Text Placeholder 5"/>
          <p:cNvSpPr>
            <a:spLocks noGrp="1"/>
          </p:cNvSpPr>
          <p:nvPr>
            <p:ph type="body" idx="1"/>
          </p:nvPr>
        </p:nvSpPr>
        <p:spPr/>
        <p:txBody>
          <a:bodyPr>
            <a:normAutofit fontScale="92500" lnSpcReduction="10000"/>
          </a:bodyPr>
          <a:lstStyle/>
          <a:p>
            <a:r>
              <a:rPr lang="en-US" dirty="0" smtClean="0"/>
              <a:t>Section III: Description and Purpose</a:t>
            </a:r>
            <a:endParaRPr lang="en-US" dirty="0"/>
          </a:p>
        </p:txBody>
      </p:sp>
      <p:sp>
        <p:nvSpPr>
          <p:cNvPr id="7" name="Content Placeholder 6"/>
          <p:cNvSpPr>
            <a:spLocks noGrp="1"/>
          </p:cNvSpPr>
          <p:nvPr>
            <p:ph sz="half" idx="2"/>
          </p:nvPr>
        </p:nvSpPr>
        <p:spPr/>
        <p:txBody>
          <a:bodyPr>
            <a:normAutofit/>
          </a:bodyPr>
          <a:lstStyle/>
          <a:p>
            <a:r>
              <a:rPr lang="en-US" dirty="0" smtClean="0"/>
              <a:t>Briefly describe how your course fits into the broader goals of General Education </a:t>
            </a:r>
          </a:p>
          <a:p>
            <a:pPr lvl="1"/>
            <a:r>
              <a:rPr lang="en-US" dirty="0"/>
              <a:t> Courses must be foundational, emphasize breadth, context, and connectedness; and relate course content to students’ future lives: See </a:t>
            </a:r>
            <a:r>
              <a:rPr lang="en-US" u="sng" dirty="0">
                <a:hlinkClick r:id="rId2"/>
              </a:rPr>
              <a:t>Preamble</a:t>
            </a:r>
            <a:endParaRPr lang="en-US" u="sng" dirty="0"/>
          </a:p>
          <a:p>
            <a:pPr lvl="1"/>
            <a:endParaRPr lang="en-US" dirty="0" smtClean="0"/>
          </a:p>
          <a:p>
            <a:pPr marL="0" indent="0">
              <a:buNone/>
            </a:pPr>
            <a:endParaRPr lang="en-US" dirty="0"/>
          </a:p>
        </p:txBody>
      </p:sp>
      <p:sp>
        <p:nvSpPr>
          <p:cNvPr id="8" name="Text Placeholder 7"/>
          <p:cNvSpPr>
            <a:spLocks noGrp="1"/>
          </p:cNvSpPr>
          <p:nvPr>
            <p:ph type="body" sz="quarter" idx="3"/>
          </p:nvPr>
        </p:nvSpPr>
        <p:spPr>
          <a:xfrm>
            <a:off x="4751070" y="1171032"/>
            <a:ext cx="3840480" cy="750887"/>
          </a:xfrm>
        </p:spPr>
        <p:txBody>
          <a:bodyPr/>
          <a:lstStyle/>
          <a:p>
            <a:r>
              <a:rPr lang="en-US" dirty="0" smtClean="0"/>
              <a:t>Section IV: Criteria</a:t>
            </a:r>
            <a:endParaRPr lang="en-US" dirty="0"/>
          </a:p>
        </p:txBody>
      </p:sp>
      <p:sp>
        <p:nvSpPr>
          <p:cNvPr id="9" name="Content Placeholder 8"/>
          <p:cNvSpPr>
            <a:spLocks noGrp="1"/>
          </p:cNvSpPr>
          <p:nvPr>
            <p:ph sz="quarter" idx="4"/>
          </p:nvPr>
        </p:nvSpPr>
        <p:spPr/>
        <p:txBody>
          <a:bodyPr>
            <a:normAutofit lnSpcReduction="10000"/>
          </a:bodyPr>
          <a:lstStyle/>
          <a:p>
            <a:r>
              <a:rPr lang="en-US" dirty="0" smtClean="0"/>
              <a:t>Explain how your course meets the specific criteria for your GE group</a:t>
            </a:r>
          </a:p>
          <a:p>
            <a:pPr lvl="1"/>
            <a:r>
              <a:rPr lang="en-US" dirty="0" smtClean="0"/>
              <a:t>Tip: Tie your rationales to items we can see on your syllabus (e.g. Lecture topics, homework assignments, discussion questions, etc., that are tied to the criteria and learning outcomes) </a:t>
            </a:r>
          </a:p>
          <a:p>
            <a:endParaRPr lang="en-US" dirty="0"/>
          </a:p>
        </p:txBody>
      </p:sp>
    </p:spTree>
    <p:extLst>
      <p:ext uri="{BB962C8B-B14F-4D97-AF65-F5344CB8AC3E}">
        <p14:creationId xmlns:p14="http://schemas.microsoft.com/office/powerpoint/2010/main" val="1531282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6600"/>
                </a:solidFill>
              </a:rPr>
              <a:t>Answering Part V: </a:t>
            </a:r>
            <a:br>
              <a:rPr lang="en-US" dirty="0" smtClean="0">
                <a:solidFill>
                  <a:srgbClr val="FF6600"/>
                </a:solidFill>
              </a:rPr>
            </a:br>
            <a:r>
              <a:rPr lang="en-US" dirty="0" smtClean="0">
                <a:solidFill>
                  <a:srgbClr val="FF6600"/>
                </a:solidFill>
              </a:rPr>
              <a:t>Student Learning Goals </a:t>
            </a:r>
            <a:endParaRPr lang="en-US" dirty="0">
              <a:solidFill>
                <a:srgbClr val="FF6600"/>
              </a:solidFill>
            </a:endParaRPr>
          </a:p>
        </p:txBody>
      </p:sp>
      <p:sp>
        <p:nvSpPr>
          <p:cNvPr id="4" name="Text Placeholder 3"/>
          <p:cNvSpPr>
            <a:spLocks noGrp="1"/>
          </p:cNvSpPr>
          <p:nvPr>
            <p:ph type="body" idx="1"/>
          </p:nvPr>
        </p:nvSpPr>
        <p:spPr>
          <a:xfrm>
            <a:off x="549274" y="1453224"/>
            <a:ext cx="7896768" cy="750887"/>
          </a:xfrm>
        </p:spPr>
        <p:txBody>
          <a:bodyPr/>
          <a:lstStyle/>
          <a:p>
            <a:r>
              <a:rPr lang="en-US" dirty="0" smtClean="0"/>
              <a:t>Connect course </a:t>
            </a:r>
            <a:r>
              <a:rPr lang="en-US" dirty="0"/>
              <a:t>content to learning goals. </a:t>
            </a:r>
          </a:p>
        </p:txBody>
      </p:sp>
      <p:sp>
        <p:nvSpPr>
          <p:cNvPr id="10" name="Content Placeholder 9"/>
          <p:cNvSpPr>
            <a:spLocks noGrp="1"/>
          </p:cNvSpPr>
          <p:nvPr>
            <p:ph sz="half" idx="2"/>
          </p:nvPr>
        </p:nvSpPr>
        <p:spPr>
          <a:xfrm>
            <a:off x="725674" y="2347415"/>
            <a:ext cx="7865876" cy="3596185"/>
          </a:xfrm>
        </p:spPr>
        <p:txBody>
          <a:bodyPr/>
          <a:lstStyle/>
          <a:p>
            <a:pPr lvl="0"/>
            <a:r>
              <a:rPr lang="en-US" dirty="0" smtClean="0"/>
              <a:t>Example from Historical Studies: </a:t>
            </a:r>
            <a:r>
              <a:rPr lang="en-US" dirty="0"/>
              <a:t>Critically analyze and evaluate primary sources – such as texts, pictorial evidence, oral histories, music, and artifacts- within their respective historical contexts. </a:t>
            </a:r>
          </a:p>
          <a:p>
            <a:pPr lvl="1"/>
            <a:r>
              <a:rPr lang="en-US" dirty="0" smtClean="0"/>
              <a:t>Sample answer: Students are assigned weekly readings from primary sources, including _______and ________. They are introduced to historical context through assigned readings from their textbook and classroom lectures, which also introduce methods of critical analysis (see for example, sample lecture topics on the syllabus for weeks 1-4)</a:t>
            </a:r>
          </a:p>
        </p:txBody>
      </p:sp>
    </p:spTree>
    <p:extLst>
      <p:ext uri="{BB962C8B-B14F-4D97-AF65-F5344CB8AC3E}">
        <p14:creationId xmlns:p14="http://schemas.microsoft.com/office/powerpoint/2010/main" val="1420178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Answering Part VI: Assessment</a:t>
            </a:r>
            <a:endParaRPr lang="en-US" dirty="0">
              <a:solidFill>
                <a:srgbClr val="FF6600"/>
              </a:solidFill>
            </a:endParaRPr>
          </a:p>
        </p:txBody>
      </p:sp>
      <p:sp>
        <p:nvSpPr>
          <p:cNvPr id="4" name="Content Placeholder 3"/>
          <p:cNvSpPr>
            <a:spLocks noGrp="1"/>
          </p:cNvSpPr>
          <p:nvPr>
            <p:ph idx="1"/>
          </p:nvPr>
        </p:nvSpPr>
        <p:spPr/>
        <p:txBody>
          <a:bodyPr>
            <a:normAutofit/>
          </a:bodyPr>
          <a:lstStyle/>
          <a:p>
            <a:r>
              <a:rPr lang="en-US" dirty="0" smtClean="0"/>
              <a:t>Part A. </a:t>
            </a:r>
            <a:r>
              <a:rPr lang="en-US" cap="all" dirty="0" smtClean="0"/>
              <a:t>How </a:t>
            </a:r>
            <a:r>
              <a:rPr lang="en-US" cap="all" dirty="0"/>
              <a:t>are the learning goals for the General Education Group measured?</a:t>
            </a:r>
            <a:r>
              <a:rPr lang="en-US" dirty="0"/>
              <a:t>  </a:t>
            </a:r>
          </a:p>
          <a:p>
            <a:r>
              <a:rPr lang="en-US" dirty="0" smtClean="0"/>
              <a:t>Sample Learning Goal: Historical Studies</a:t>
            </a:r>
          </a:p>
          <a:p>
            <a:pPr lvl="1"/>
            <a:r>
              <a:rPr lang="en-US" dirty="0" smtClean="0"/>
              <a:t> Critically </a:t>
            </a:r>
            <a:r>
              <a:rPr lang="en-US" dirty="0"/>
              <a:t>analyze and evaluate primary sources – such as texts, pictorial evidence, oral histories, music, and artifacts- within their respective historical contexts. </a:t>
            </a:r>
            <a:endParaRPr lang="en-US" dirty="0" smtClean="0"/>
          </a:p>
          <a:p>
            <a:pPr lvl="1"/>
            <a:r>
              <a:rPr lang="en-US" dirty="0" smtClean="0"/>
              <a:t>Sample answer: Students respond to weekly discussion questions that gauge their understanding of the assigned readings of primary and secondary sources. For </a:t>
            </a:r>
            <a:r>
              <a:rPr lang="en-US" dirty="0"/>
              <a:t>their final </a:t>
            </a:r>
            <a:r>
              <a:rPr lang="en-US" dirty="0" smtClean="0"/>
              <a:t>essay, students </a:t>
            </a:r>
            <a:r>
              <a:rPr lang="en-US" dirty="0"/>
              <a:t>develop an original thesis that is supported by an analysis and evaluation of primary and secondary sources. </a:t>
            </a:r>
          </a:p>
        </p:txBody>
      </p:sp>
    </p:spTree>
    <p:extLst>
      <p:ext uri="{BB962C8B-B14F-4D97-AF65-F5344CB8AC3E}">
        <p14:creationId xmlns:p14="http://schemas.microsoft.com/office/powerpoint/2010/main" val="4103599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40524"/>
          </a:xfrm>
        </p:spPr>
        <p:txBody>
          <a:bodyPr/>
          <a:lstStyle/>
          <a:p>
            <a:r>
              <a:rPr lang="en-US" dirty="0" smtClean="0">
                <a:solidFill>
                  <a:srgbClr val="FF6600"/>
                </a:solidFill>
              </a:rPr>
              <a:t>Answering Part VI:B</a:t>
            </a:r>
            <a:endParaRPr lang="en-US" dirty="0">
              <a:solidFill>
                <a:srgbClr val="FF6600"/>
              </a:solidFill>
            </a:endParaRPr>
          </a:p>
        </p:txBody>
      </p:sp>
      <p:sp>
        <p:nvSpPr>
          <p:cNvPr id="3" name="Content Placeholder 2"/>
          <p:cNvSpPr>
            <a:spLocks noGrp="1"/>
          </p:cNvSpPr>
          <p:nvPr>
            <p:ph idx="1"/>
          </p:nvPr>
        </p:nvSpPr>
        <p:spPr/>
        <p:txBody>
          <a:bodyPr>
            <a:normAutofit/>
          </a:bodyPr>
          <a:lstStyle/>
          <a:p>
            <a:r>
              <a:rPr lang="en-US" dirty="0" smtClean="0"/>
              <a:t>Part B: Achievement Targets</a:t>
            </a:r>
          </a:p>
          <a:p>
            <a:r>
              <a:rPr lang="en-US" dirty="0"/>
              <a:t>Describe the desirable level </a:t>
            </a:r>
            <a:r>
              <a:rPr lang="en-US" dirty="0" smtClean="0"/>
              <a:t>of performance </a:t>
            </a:r>
            <a:r>
              <a:rPr lang="en-US" dirty="0"/>
              <a:t>for your students, and the percentage of students you expected to achieve this </a:t>
            </a:r>
            <a:endParaRPr lang="en-US" dirty="0" smtClean="0"/>
          </a:p>
          <a:p>
            <a:pPr lvl="1"/>
            <a:r>
              <a:rPr lang="en-US" dirty="0" smtClean="0"/>
              <a:t>Link your Achievement Targets to the assessments you discussed in Part A</a:t>
            </a:r>
          </a:p>
          <a:p>
            <a:pPr lvl="1"/>
            <a:r>
              <a:rPr lang="en-US" dirty="0" smtClean="0"/>
              <a:t>Poor Answer: </a:t>
            </a:r>
          </a:p>
          <a:p>
            <a:pPr lvl="2"/>
            <a:r>
              <a:rPr lang="en-US" dirty="0" smtClean="0"/>
              <a:t>70% of my class should earn a B or better on their final essay</a:t>
            </a:r>
          </a:p>
          <a:p>
            <a:pPr lvl="1"/>
            <a:r>
              <a:rPr lang="en-US" dirty="0" smtClean="0"/>
              <a:t>Better Answer:</a:t>
            </a:r>
          </a:p>
          <a:p>
            <a:pPr lvl="2"/>
            <a:r>
              <a:rPr lang="en-US" dirty="0" smtClean="0"/>
              <a:t>Using a qualitative rubric for the final essay, I measure students’ proficiency level in _____, ______, and _____. I hope 70% of my students meet _______ proficiency in at least two out of the three categories.</a:t>
            </a:r>
          </a:p>
        </p:txBody>
      </p:sp>
    </p:spTree>
    <p:extLst>
      <p:ext uri="{BB962C8B-B14F-4D97-AF65-F5344CB8AC3E}">
        <p14:creationId xmlns:p14="http://schemas.microsoft.com/office/powerpoint/2010/main" val="986315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Answering Part VI: C</a:t>
            </a:r>
            <a:endParaRPr lang="en-US" dirty="0">
              <a:solidFill>
                <a:srgbClr val="FF6600"/>
              </a:solidFill>
            </a:endParaRPr>
          </a:p>
        </p:txBody>
      </p:sp>
      <p:sp>
        <p:nvSpPr>
          <p:cNvPr id="4" name="Content Placeholder 3"/>
          <p:cNvSpPr>
            <a:spLocks noGrp="1"/>
          </p:cNvSpPr>
          <p:nvPr>
            <p:ph idx="1"/>
          </p:nvPr>
        </p:nvSpPr>
        <p:spPr/>
        <p:txBody>
          <a:bodyPr/>
          <a:lstStyle/>
          <a:p>
            <a:r>
              <a:rPr lang="en-US" dirty="0" smtClean="0"/>
              <a:t>C: ASSESSMENT FINDINGS (for new courses, you’ll provide this information within a year of offering the course)</a:t>
            </a:r>
          </a:p>
          <a:p>
            <a:pPr lvl="1"/>
            <a:r>
              <a:rPr lang="en-US" dirty="0"/>
              <a:t>What were the results/findings, and what is your interpretation/analysis of the data? </a:t>
            </a:r>
            <a:endParaRPr lang="en-US" dirty="0" smtClean="0"/>
          </a:p>
          <a:p>
            <a:pPr lvl="2"/>
            <a:r>
              <a:rPr lang="en-US" dirty="0" smtClean="0"/>
              <a:t>Use specific numbers or percentages when possible (linked to assessments provided in parts A and B)</a:t>
            </a:r>
          </a:p>
          <a:p>
            <a:pPr lvl="2"/>
            <a:r>
              <a:rPr lang="en-US" dirty="0" smtClean="0"/>
              <a:t>Use data linked to the specific learning outcomes for your GE Group</a:t>
            </a:r>
          </a:p>
          <a:p>
            <a:pPr lvl="2"/>
            <a:r>
              <a:rPr lang="en-US" dirty="0" smtClean="0"/>
              <a:t>Identify areas of strength and weakness in student performance</a:t>
            </a:r>
            <a:endParaRPr lang="en-US" dirty="0"/>
          </a:p>
        </p:txBody>
      </p:sp>
    </p:spTree>
    <p:extLst>
      <p:ext uri="{BB962C8B-B14F-4D97-AF65-F5344CB8AC3E}">
        <p14:creationId xmlns:p14="http://schemas.microsoft.com/office/powerpoint/2010/main" val="2556724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544</TotalTime>
  <Words>903</Words>
  <Application>Microsoft Macintosh PowerPoint</Application>
  <PresentationFormat>On-screen Show (4:3)</PresentationFormat>
  <Paragraphs>74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Applying for a General Education  Designation</vt:lpstr>
      <vt:lpstr>Overview </vt:lpstr>
      <vt:lpstr>What Materials do I need?</vt:lpstr>
      <vt:lpstr>Answering Parts I and II </vt:lpstr>
      <vt:lpstr>Answering Parts III and IV </vt:lpstr>
      <vt:lpstr>Answering Part V:  Student Learning Goals </vt:lpstr>
      <vt:lpstr>Answering Part VI: Assessment</vt:lpstr>
      <vt:lpstr>Answering Part VI:B</vt:lpstr>
      <vt:lpstr>Answering Part VI: C</vt:lpstr>
      <vt:lpstr>Answering Part VI: D</vt:lpstr>
    </vt:vector>
  </TitlesOfParts>
  <Company>University of Montana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a General Education Course Proposal</dc:title>
  <dc:creator>James Randall</dc:creator>
  <cp:lastModifiedBy>James Randall</cp:lastModifiedBy>
  <cp:revision>48</cp:revision>
  <dcterms:created xsi:type="dcterms:W3CDTF">2018-04-18T17:30:13Z</dcterms:created>
  <dcterms:modified xsi:type="dcterms:W3CDTF">2018-05-02T21:21:27Z</dcterms:modified>
</cp:coreProperties>
</file>