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660" r:id="rId5"/>
    <p:sldMasterId id="2147483757" r:id="rId6"/>
  </p:sldMasterIdLst>
  <p:notesMasterIdLst>
    <p:notesMasterId r:id="rId30"/>
  </p:notesMasterIdLst>
  <p:sldIdLst>
    <p:sldId id="258" r:id="rId7"/>
    <p:sldId id="302" r:id="rId8"/>
    <p:sldId id="260" r:id="rId9"/>
    <p:sldId id="277" r:id="rId10"/>
    <p:sldId id="310" r:id="rId11"/>
    <p:sldId id="311" r:id="rId12"/>
    <p:sldId id="261" r:id="rId13"/>
    <p:sldId id="329" r:id="rId14"/>
    <p:sldId id="336" r:id="rId15"/>
    <p:sldId id="335" r:id="rId16"/>
    <p:sldId id="337" r:id="rId17"/>
    <p:sldId id="338" r:id="rId18"/>
    <p:sldId id="339" r:id="rId19"/>
    <p:sldId id="345" r:id="rId20"/>
    <p:sldId id="344" r:id="rId21"/>
    <p:sldId id="341" r:id="rId22"/>
    <p:sldId id="340" r:id="rId23"/>
    <p:sldId id="342" r:id="rId24"/>
    <p:sldId id="343" r:id="rId25"/>
    <p:sldId id="318" r:id="rId26"/>
    <p:sldId id="267" r:id="rId27"/>
    <p:sldId id="26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023"/>
    <a:srgbClr val="EFE8D4"/>
    <a:srgbClr val="70002E"/>
    <a:srgbClr val="F9423A"/>
    <a:srgbClr val="C6E5F2"/>
    <a:srgbClr val="6E1D4A"/>
    <a:srgbClr val="9F8692"/>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525DF-27F7-4EA7-A5AE-76CA8B164CAC}" v="383" dt="2023-09-22T15:39:28.876"/>
    <p1510:client id="{1C7C2DA6-5914-4863-88B5-5314573D7A6F}" v="815" dt="2023-09-25T21:59:43.888"/>
    <p1510:client id="{3E272425-F991-40C0-AFE3-0DE076FF2ACF}" v="570" dt="2023-09-25T15:39:10.137"/>
    <p1510:client id="{3E60E866-CE47-4D03-AC01-98DE2E89DBF6}" v="680" dt="2023-09-22T22:32:35.477"/>
    <p1510:client id="{4A90BA7B-F32E-4B6F-BCC2-69EBEE01ED8F}" v="215" dt="2023-10-04T15:39:45.637"/>
    <p1510:client id="{4E2A9FAA-9DA6-4F62-9112-B5B9BE56212A}" v="21" dt="2023-09-22T19:54:32.211"/>
    <p1510:client id="{8981D884-6C03-4188-801D-93E3E3FC63DB}" v="276" dt="2023-09-22T23:09:35.024"/>
    <p1510:client id="{8EC744D3-B57E-4469-8759-30F38D4A1E0A}" v="2" dt="2023-10-03T21:16:14.860"/>
    <p1510:client id="{CCF977D1-B6E3-49BE-A27D-DE032D3EF48F}" v="366" dt="2023-10-05T15:50:31.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3481" autoAdjust="0"/>
  </p:normalViewPr>
  <p:slideViewPr>
    <p:cSldViewPr snapToGrid="0">
      <p:cViewPr varScale="1">
        <p:scale>
          <a:sx n="62" d="100"/>
          <a:sy n="62" d="100"/>
        </p:scale>
        <p:origin x="648"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a:r>
            <a:rPr lang="en-US" dirty="0">
              <a:latin typeface="Calibri" panose="020F0502020204030204" pitchFamily="34" charset="0"/>
              <a:ea typeface="Calibri" panose="020F0502020204030204" pitchFamily="34" charset="0"/>
              <a:cs typeface="Calibri" panose="020F0502020204030204" pitchFamily="34" charset="0"/>
            </a:rPr>
            <a:t>Award Summary Sheet Instructions</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l"/>
          <a:r>
            <a:rPr lang="en-US" dirty="0">
              <a:latin typeface="Calibri"/>
              <a:cs typeface="Calibri"/>
            </a:rPr>
            <a:t>Correction</a:t>
          </a:r>
          <a:r>
            <a:rPr lang="en-US" dirty="0">
              <a:latin typeface="Calibri"/>
              <a:ea typeface="Calibri"/>
              <a:cs typeface="Calibri"/>
            </a:rPr>
            <a:t> Award Summary Sheet </a:t>
          </a:r>
          <a:r>
            <a:rPr lang="en-US" dirty="0">
              <a:latin typeface="Calibri"/>
              <a:cs typeface="Calibri"/>
            </a:rPr>
            <a:t>Instructions</a:t>
          </a:r>
          <a:endParaRPr lang="en-US" dirty="0">
            <a:latin typeface="Avenir LT Std 35 Light" panose="020B0402020203020204"/>
          </a:endParaRP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3125E8A4-2E26-4049-BB9E-E9EAAFABDBC7}">
      <dgm:prSet phldrT="[Text]"/>
      <dgm:spPr/>
      <dgm:t>
        <a:bodyPr/>
        <a:lstStyle/>
        <a:p>
          <a:pPr algn="l"/>
          <a:r>
            <a:rPr lang="en-US" dirty="0">
              <a:latin typeface="Calibri"/>
              <a:ea typeface="Calibri" panose="020F0502020204030204" pitchFamily="34" charset="0"/>
              <a:cs typeface="Calibri"/>
            </a:rPr>
            <a:t>Responsible Party/ Signer Approval</a:t>
          </a:r>
          <a:endParaRPr lang="en-US" dirty="0"/>
        </a:p>
      </dgm:t>
    </dgm:pt>
    <dgm:pt modelId="{B07FFE26-1E06-48E6-B08C-0C3C08D00E60}" type="parTrans" cxnId="{45FCCAA7-B95E-464C-8CDD-7420C4EBDD84}">
      <dgm:prSet/>
      <dgm:spPr/>
      <dgm:t>
        <a:bodyPr/>
        <a:lstStyle/>
        <a:p>
          <a:pPr algn="ctr"/>
          <a:endParaRPr lang="en-US"/>
        </a:p>
      </dgm:t>
    </dgm:pt>
    <dgm:pt modelId="{9C810047-E34C-4886-A9C6-C3122BC591D9}" type="sibTrans" cxnId="{45FCCAA7-B95E-464C-8CDD-7420C4EBDD84}">
      <dgm:prSet/>
      <dgm:spPr/>
      <dgm:t>
        <a:bodyPr/>
        <a:lstStyle/>
        <a:p>
          <a:pPr algn="ctr"/>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custLinFactNeighborX="-194">
        <dgm:presLayoutVars>
          <dgm:bulletEnabled val="1"/>
        </dgm:presLayoutVars>
      </dgm:prSet>
      <dgm:spPr/>
    </dgm:pt>
    <dgm:pt modelId="{A7DFC6D6-A895-45DA-A433-870A860E84A3}" type="pres">
      <dgm:prSet presAssocID="{80FDAF30-9797-4FB1-ACAE-AC93FBFD017D}" presName="spacing" presStyleCnt="0"/>
      <dgm:spPr/>
    </dgm:pt>
    <dgm:pt modelId="{8F3A0BAB-7873-43FF-92CD-E135158E8EB0}" type="pres">
      <dgm:prSet presAssocID="{3125E8A4-2E26-4049-BB9E-E9EAAFABDBC7}" presName="composite" presStyleCnt="0"/>
      <dgm:spPr/>
    </dgm:pt>
    <dgm:pt modelId="{864955E7-FA33-4D4F-B69F-0F187A62D4C9}" type="pres">
      <dgm:prSet presAssocID="{3125E8A4-2E26-4049-BB9E-E9EAAFABDBC7}" presName="imgShp" presStyleLbl="fgImgPlace1" presStyleIdx="2" presStyleCnt="3" custFlipHor="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E1901EDA-8AE4-4E4D-9BC0-66BBD1A11947}" type="pres">
      <dgm:prSet presAssocID="{3125E8A4-2E26-4049-BB9E-E9EAAFABDBC7}"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7C058858-84EC-4210-845C-943B3E64C4CB}" type="presOf" srcId="{711A3BD8-56ED-46FF-9E70-4D24A92A66EA}" destId="{08CB2F36-EE6F-497D-BEA3-44BAEE5C6453}" srcOrd="0" destOrd="0" presId="urn:microsoft.com/office/officeart/2005/8/layout/vList3"/>
    <dgm:cxn modelId="{45FCCAA7-B95E-464C-8CDD-7420C4EBDD84}" srcId="{500AD2D9-07BB-42BD-A4C5-CBE514A55D53}" destId="{3125E8A4-2E26-4049-BB9E-E9EAAFABDBC7}" srcOrd="2" destOrd="0" parTransId="{B07FFE26-1E06-48E6-B08C-0C3C08D00E60}" sibTransId="{9C810047-E34C-4886-A9C6-C3122BC591D9}"/>
    <dgm:cxn modelId="{12F9CFAF-DB14-477B-8910-4CC787094C6E}" type="presOf" srcId="{3C7B5523-FA16-4ADA-BD86-768D7231F25D}" destId="{B0767E91-59D5-4596-89A8-D795C62EDC74}" srcOrd="0" destOrd="0" presId="urn:microsoft.com/office/officeart/2005/8/layout/vList3"/>
    <dgm:cxn modelId="{CF3244F7-7A91-4E3C-91CD-5AA75AF6E0F7}" type="presOf" srcId="{3125E8A4-2E26-4049-BB9E-E9EAAFABDBC7}" destId="{E1901EDA-8AE4-4E4D-9BC0-66BBD1A11947}" srcOrd="0" destOrd="0" presId="urn:microsoft.com/office/officeart/2005/8/layout/vList3"/>
    <dgm:cxn modelId="{A19C341D-0627-45B5-A300-65F2EFD190FC}" type="presParOf" srcId="{F185E01C-E630-4696-BC9A-360C7557C711}" destId="{7AFD03DE-4022-4F9E-BD79-526525E13C71}" srcOrd="0" destOrd="0" presId="urn:microsoft.com/office/officeart/2005/8/layout/vList3"/>
    <dgm:cxn modelId="{3FCC8D76-61A9-45AD-B14B-71763981E909}" type="presParOf" srcId="{7AFD03DE-4022-4F9E-BD79-526525E13C71}" destId="{DCFD1A23-CE00-4DA4-955E-A6CD3F61E4B9}" srcOrd="0" destOrd="0" presId="urn:microsoft.com/office/officeart/2005/8/layout/vList3"/>
    <dgm:cxn modelId="{714E8C96-6E81-4D92-BF8E-98F55F886AD0}" type="presParOf" srcId="{7AFD03DE-4022-4F9E-BD79-526525E13C71}" destId="{08CB2F36-EE6F-497D-BEA3-44BAEE5C6453}" srcOrd="1" destOrd="0" presId="urn:microsoft.com/office/officeart/2005/8/layout/vList3"/>
    <dgm:cxn modelId="{C9A3D9B2-0888-4BE2-A6FB-C390E47C256A}" type="presParOf" srcId="{F185E01C-E630-4696-BC9A-360C7557C711}" destId="{8C4841CB-3AF4-4541-8ADE-A7734A9F9C70}" srcOrd="1" destOrd="0" presId="urn:microsoft.com/office/officeart/2005/8/layout/vList3"/>
    <dgm:cxn modelId="{405BF372-B86D-41C8-990D-BC32642E9B7F}" type="presParOf" srcId="{F185E01C-E630-4696-BC9A-360C7557C711}" destId="{126C8E74-75B7-45B9-960C-85D063B23DAA}" srcOrd="2" destOrd="0" presId="urn:microsoft.com/office/officeart/2005/8/layout/vList3"/>
    <dgm:cxn modelId="{C962A723-0DA0-4EEC-8FE0-E1C9FBBD91B0}" type="presParOf" srcId="{126C8E74-75B7-45B9-960C-85D063B23DAA}" destId="{FC22CB67-F193-45FB-BA73-1699C90E0DA7}" srcOrd="0" destOrd="0" presId="urn:microsoft.com/office/officeart/2005/8/layout/vList3"/>
    <dgm:cxn modelId="{97E49FE3-AF36-4390-9B6C-1C76EB21650E}" type="presParOf" srcId="{126C8E74-75B7-45B9-960C-85D063B23DAA}" destId="{B0767E91-59D5-4596-89A8-D795C62EDC74}" srcOrd="1" destOrd="0" presId="urn:microsoft.com/office/officeart/2005/8/layout/vList3"/>
    <dgm:cxn modelId="{7624CC57-7BAF-44BF-8351-FCE5431AE9D4}" type="presParOf" srcId="{F185E01C-E630-4696-BC9A-360C7557C711}" destId="{A7DFC6D6-A895-45DA-A433-870A860E84A3}" srcOrd="3" destOrd="0" presId="urn:microsoft.com/office/officeart/2005/8/layout/vList3"/>
    <dgm:cxn modelId="{4F845643-1E8B-4048-A1E4-AECDB270893E}" type="presParOf" srcId="{F185E01C-E630-4696-BC9A-360C7557C711}" destId="{8F3A0BAB-7873-43FF-92CD-E135158E8EB0}" srcOrd="4" destOrd="0" presId="urn:microsoft.com/office/officeart/2005/8/layout/vList3"/>
    <dgm:cxn modelId="{412778D6-685E-4094-97D2-11824422AAE1}" type="presParOf" srcId="{8F3A0BAB-7873-43FF-92CD-E135158E8EB0}" destId="{864955E7-FA33-4D4F-B69F-0F187A62D4C9}" srcOrd="0" destOrd="0" presId="urn:microsoft.com/office/officeart/2005/8/layout/vList3"/>
    <dgm:cxn modelId="{987ECD59-1E79-4313-824D-C15CCA5AFCAF}" type="presParOf" srcId="{8F3A0BAB-7873-43FF-92CD-E135158E8EB0}" destId="{E1901EDA-8AE4-4E4D-9BC0-66BBD1A1194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l" rtl="0"/>
          <a:r>
            <a:rPr lang="en-US" dirty="0">
              <a:latin typeface="Calibri" panose="020F0502020204030204" pitchFamily="34" charset="0"/>
              <a:ea typeface="Calibri" panose="020F0502020204030204" pitchFamily="34" charset="0"/>
              <a:cs typeface="Calibri" panose="020F0502020204030204" pitchFamily="34" charset="0"/>
            </a:rPr>
            <a:t>Tracking and Reconciling</a:t>
          </a: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9ADCF406-F47C-4BE3-B203-99547E856DCC}">
      <dgm:prSet phldr="0"/>
      <dgm:spPr/>
      <dgm:t>
        <a:bodyPr/>
        <a:lstStyle/>
        <a:p>
          <a:pPr algn="l" rtl="0"/>
          <a:r>
            <a:rPr lang="en-US" dirty="0">
              <a:latin typeface="Calibri"/>
              <a:ea typeface="Calibri" panose="020F0502020204030204" pitchFamily="34" charset="0"/>
              <a:cs typeface="Calibri"/>
            </a:rPr>
            <a:t>UM Foundation FAQ</a:t>
          </a:r>
        </a:p>
      </dgm:t>
    </dgm:pt>
    <dgm:pt modelId="{8329EA0B-DE8C-4072-BA5F-14D866009CDD}" type="sibTrans" cxnId="{0143D8E6-D6E6-4A48-B5E2-760870CD5A17}">
      <dgm:prSet/>
      <dgm:spPr/>
      <dgm:t>
        <a:bodyPr/>
        <a:lstStyle/>
        <a:p>
          <a:endParaRPr lang="en-US"/>
        </a:p>
      </dgm:t>
    </dgm:pt>
    <dgm:pt modelId="{5D3CB320-3E4A-4B70-AB45-F6F2DB552298}" type="parTrans" cxnId="{0143D8E6-D6E6-4A48-B5E2-760870CD5A17}">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2"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2">
        <dgm:presLayoutVars>
          <dgm:bulletEnabled val="1"/>
        </dgm:presLayoutVars>
      </dgm:prSet>
      <dgm:spPr/>
    </dgm:pt>
    <dgm:pt modelId="{83BEBD23-AA3E-4ADD-96D9-DB32348CFDAC}" type="pres">
      <dgm:prSet presAssocID="{43184FBA-70BC-43AB-86D0-3EFACE04D48C}" presName="spacing" presStyleCnt="0"/>
      <dgm:spPr/>
    </dgm:pt>
    <dgm:pt modelId="{58506C67-6FFB-412B-A669-72CF4F0C4495}" type="pres">
      <dgm:prSet presAssocID="{9ADCF406-F47C-4BE3-B203-99547E856DCC}" presName="composite" presStyleCnt="0"/>
      <dgm:spPr/>
    </dgm:pt>
    <dgm:pt modelId="{65D31FAC-918F-41C4-AB45-9034A74E75DE}" type="pres">
      <dgm:prSet presAssocID="{9ADCF406-F47C-4BE3-B203-99547E856DCC}" presName="imgShp" presStyleLbl="fgImgPlace1" presStyleIdx="1" presStyleCnt="2" custFlipHor="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ircle with left arrow with solid fill"/>
        </a:ext>
      </dgm:extLst>
    </dgm:pt>
    <dgm:pt modelId="{2C5D3CF2-A8DE-4E9E-9F81-78146D0DD210}" type="pres">
      <dgm:prSet presAssocID="{9ADCF406-F47C-4BE3-B203-99547E856DCC}" presName="txShp" presStyleLbl="node1" presStyleIdx="1" presStyleCnt="2" custLinFactNeighborX="-866">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AE637B1C-B009-4711-BDB2-8AB3197DF6F4}" type="presOf" srcId="{500AD2D9-07BB-42BD-A4C5-CBE514A55D53}" destId="{F185E01C-E630-4696-BC9A-360C7557C711}" srcOrd="0" destOrd="0" presId="urn:microsoft.com/office/officeart/2005/8/layout/vList3"/>
    <dgm:cxn modelId="{8ABBC028-8C19-4AC8-A5E3-CE050A68537C}" type="presOf" srcId="{9ADCF406-F47C-4BE3-B203-99547E856DCC}" destId="{2C5D3CF2-A8DE-4E9E-9F81-78146D0DD210}" srcOrd="0" destOrd="0" presId="urn:microsoft.com/office/officeart/2005/8/layout/vList3"/>
    <dgm:cxn modelId="{0143D8E6-D6E6-4A48-B5E2-760870CD5A17}" srcId="{500AD2D9-07BB-42BD-A4C5-CBE514A55D53}" destId="{9ADCF406-F47C-4BE3-B203-99547E856DCC}" srcOrd="1" destOrd="0" parTransId="{5D3CB320-3E4A-4B70-AB45-F6F2DB552298}" sibTransId="{8329EA0B-DE8C-4072-BA5F-14D866009CDD}"/>
    <dgm:cxn modelId="{73E94AE8-DA8A-46E0-B1BD-ECAF3EE259D2}" type="presOf" srcId="{711A3BD8-56ED-46FF-9E70-4D24A92A66EA}" destId="{08CB2F36-EE6F-497D-BEA3-44BAEE5C6453}" srcOrd="0" destOrd="0" presId="urn:microsoft.com/office/officeart/2005/8/layout/vList3"/>
    <dgm:cxn modelId="{A64112F2-1CED-4035-A1FF-907DE13A533D}" type="presParOf" srcId="{F185E01C-E630-4696-BC9A-360C7557C711}" destId="{7AFD03DE-4022-4F9E-BD79-526525E13C71}" srcOrd="0" destOrd="0" presId="urn:microsoft.com/office/officeart/2005/8/layout/vList3"/>
    <dgm:cxn modelId="{4B2EC2C9-9D27-4B4D-B36E-F26C83935070}" type="presParOf" srcId="{7AFD03DE-4022-4F9E-BD79-526525E13C71}" destId="{DCFD1A23-CE00-4DA4-955E-A6CD3F61E4B9}" srcOrd="0" destOrd="0" presId="urn:microsoft.com/office/officeart/2005/8/layout/vList3"/>
    <dgm:cxn modelId="{5529BD76-3DC8-4AC5-9A2D-68CC244AA148}" type="presParOf" srcId="{7AFD03DE-4022-4F9E-BD79-526525E13C71}" destId="{08CB2F36-EE6F-497D-BEA3-44BAEE5C6453}" srcOrd="1" destOrd="0" presId="urn:microsoft.com/office/officeart/2005/8/layout/vList3"/>
    <dgm:cxn modelId="{4DCFB832-05F5-4BAD-9D45-C0E27B3D8D31}" type="presParOf" srcId="{F185E01C-E630-4696-BC9A-360C7557C711}" destId="{83BEBD23-AA3E-4ADD-96D9-DB32348CFDAC}" srcOrd="1" destOrd="0" presId="urn:microsoft.com/office/officeart/2005/8/layout/vList3"/>
    <dgm:cxn modelId="{50562BF4-4B4A-47B6-9F4C-4006221DB58D}" type="presParOf" srcId="{F185E01C-E630-4696-BC9A-360C7557C711}" destId="{58506C67-6FFB-412B-A669-72CF4F0C4495}" srcOrd="2" destOrd="0" presId="urn:microsoft.com/office/officeart/2005/8/layout/vList3"/>
    <dgm:cxn modelId="{805A20AA-EE24-4FC3-BF49-272CE4A54A5C}" type="presParOf" srcId="{58506C67-6FFB-412B-A669-72CF4F0C4495}" destId="{65D31FAC-918F-41C4-AB45-9034A74E75DE}" srcOrd="0" destOrd="0" presId="urn:microsoft.com/office/officeart/2005/8/layout/vList3"/>
    <dgm:cxn modelId="{BB58203D-9A4F-4401-8E17-A3CF43AD05B9}" type="presParOf" srcId="{58506C67-6FFB-412B-A669-72CF4F0C4495}" destId="{2C5D3CF2-A8DE-4E9E-9F81-78146D0DD2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97542" y="43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Award Summary Sheet Instructions</a:t>
          </a:r>
        </a:p>
      </dsp:txBody>
      <dsp:txXfrm rot="10800000">
        <a:off x="2552925" y="436"/>
        <a:ext cx="7852297" cy="1021531"/>
      </dsp:txXfrm>
    </dsp:sp>
    <dsp:sp modelId="{DCFD1A23-CE00-4DA4-955E-A6CD3F61E4B9}">
      <dsp:nvSpPr>
        <dsp:cNvPr id="0" name=""/>
        <dsp:cNvSpPr/>
      </dsp:nvSpPr>
      <dsp:spPr>
        <a:xfrm flipH="1">
          <a:off x="1786777" y="436"/>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281814" y="1277351"/>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a:cs typeface="Calibri"/>
            </a:rPr>
            <a:t>Correction</a:t>
          </a:r>
          <a:r>
            <a:rPr lang="en-US" sz="3000" kern="1200" dirty="0">
              <a:latin typeface="Calibri"/>
              <a:ea typeface="Calibri"/>
              <a:cs typeface="Calibri"/>
            </a:rPr>
            <a:t> Award Summary Sheet </a:t>
          </a:r>
          <a:r>
            <a:rPr lang="en-US" sz="3000" kern="1200" dirty="0">
              <a:latin typeface="Calibri"/>
              <a:cs typeface="Calibri"/>
            </a:rPr>
            <a:t>Instructions</a:t>
          </a:r>
          <a:endParaRPr lang="en-US" sz="3000" kern="1200" dirty="0">
            <a:latin typeface="Avenir LT Std 35 Light" panose="020B0402020203020204"/>
          </a:endParaRPr>
        </a:p>
      </dsp:txBody>
      <dsp:txXfrm rot="10800000">
        <a:off x="2537197" y="1277351"/>
        <a:ext cx="7852297" cy="1021531"/>
      </dsp:txXfrm>
    </dsp:sp>
    <dsp:sp modelId="{FC22CB67-F193-45FB-BA73-1699C90E0DA7}">
      <dsp:nvSpPr>
        <dsp:cNvPr id="0" name=""/>
        <dsp:cNvSpPr/>
      </dsp:nvSpPr>
      <dsp:spPr>
        <a:xfrm flipH="1">
          <a:off x="1786777" y="1277351"/>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901EDA-8AE4-4E4D-9BC0-66BBD1A11947}">
      <dsp:nvSpPr>
        <dsp:cNvPr id="0" name=""/>
        <dsp:cNvSpPr/>
      </dsp:nvSpPr>
      <dsp:spPr>
        <a:xfrm rot="10800000">
          <a:off x="2297542" y="255426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a:ea typeface="Calibri" panose="020F0502020204030204" pitchFamily="34" charset="0"/>
              <a:cs typeface="Calibri"/>
            </a:rPr>
            <a:t>Responsible Party/ Signer Approval</a:t>
          </a:r>
          <a:endParaRPr lang="en-US" sz="3000" kern="1200" dirty="0"/>
        </a:p>
      </dsp:txBody>
      <dsp:txXfrm rot="10800000">
        <a:off x="2552925" y="2554266"/>
        <a:ext cx="7852297" cy="1021531"/>
      </dsp:txXfrm>
    </dsp:sp>
    <dsp:sp modelId="{864955E7-FA33-4D4F-B69F-0F187A62D4C9}">
      <dsp:nvSpPr>
        <dsp:cNvPr id="0" name=""/>
        <dsp:cNvSpPr/>
      </dsp:nvSpPr>
      <dsp:spPr>
        <a:xfrm flipH="1">
          <a:off x="1786777" y="2554266"/>
          <a:ext cx="1021531" cy="102153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74860" y="255"/>
          <a:ext cx="8107680" cy="93080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0457" tIns="163830" rIns="305816" bIns="163830" numCol="1" spcCol="1270" anchor="ctr" anchorCtr="0">
          <a:noAutofit/>
        </a:bodyPr>
        <a:lstStyle/>
        <a:p>
          <a:pPr marL="0" lvl="0" indent="0" algn="l" defTabSz="1911350" rtl="0">
            <a:lnSpc>
              <a:spcPct val="90000"/>
            </a:lnSpc>
            <a:spcBef>
              <a:spcPct val="0"/>
            </a:spcBef>
            <a:spcAft>
              <a:spcPct val="35000"/>
            </a:spcAft>
            <a:buNone/>
          </a:pPr>
          <a:r>
            <a:rPr lang="en-US" sz="4300" kern="1200" dirty="0">
              <a:latin typeface="Calibri" panose="020F0502020204030204" pitchFamily="34" charset="0"/>
              <a:ea typeface="Calibri" panose="020F0502020204030204" pitchFamily="34" charset="0"/>
              <a:cs typeface="Calibri" panose="020F0502020204030204" pitchFamily="34" charset="0"/>
            </a:rPr>
            <a:t>Tracking and Reconciling</a:t>
          </a:r>
        </a:p>
      </dsp:txBody>
      <dsp:txXfrm rot="10800000">
        <a:off x="2507560" y="255"/>
        <a:ext cx="7874980" cy="930801"/>
      </dsp:txXfrm>
    </dsp:sp>
    <dsp:sp modelId="{DCFD1A23-CE00-4DA4-955E-A6CD3F61E4B9}">
      <dsp:nvSpPr>
        <dsp:cNvPr id="0" name=""/>
        <dsp:cNvSpPr/>
      </dsp:nvSpPr>
      <dsp:spPr>
        <a:xfrm flipH="1">
          <a:off x="1809459" y="255"/>
          <a:ext cx="930801" cy="93080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5D3CF2-A8DE-4E9E-9F81-78146D0DD210}">
      <dsp:nvSpPr>
        <dsp:cNvPr id="0" name=""/>
        <dsp:cNvSpPr/>
      </dsp:nvSpPr>
      <dsp:spPr>
        <a:xfrm rot="10800000">
          <a:off x="2204647" y="1163757"/>
          <a:ext cx="8107680" cy="93080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0457" tIns="163830" rIns="305816" bIns="163830" numCol="1" spcCol="1270" anchor="ctr" anchorCtr="0">
          <a:noAutofit/>
        </a:bodyPr>
        <a:lstStyle/>
        <a:p>
          <a:pPr marL="0" lvl="0" indent="0" algn="l" defTabSz="1911350" rtl="0">
            <a:lnSpc>
              <a:spcPct val="90000"/>
            </a:lnSpc>
            <a:spcBef>
              <a:spcPct val="0"/>
            </a:spcBef>
            <a:spcAft>
              <a:spcPct val="35000"/>
            </a:spcAft>
            <a:buNone/>
          </a:pPr>
          <a:r>
            <a:rPr lang="en-US" sz="4300" kern="1200" dirty="0">
              <a:latin typeface="Calibri"/>
              <a:ea typeface="Calibri" panose="020F0502020204030204" pitchFamily="34" charset="0"/>
              <a:cs typeface="Calibri"/>
            </a:rPr>
            <a:t>UM Foundation FAQ</a:t>
          </a:r>
        </a:p>
      </dsp:txBody>
      <dsp:txXfrm rot="10800000">
        <a:off x="2437347" y="1163757"/>
        <a:ext cx="7874980" cy="930801"/>
      </dsp:txXfrm>
    </dsp:sp>
    <dsp:sp modelId="{65D31FAC-918F-41C4-AB45-9034A74E75DE}">
      <dsp:nvSpPr>
        <dsp:cNvPr id="0" name=""/>
        <dsp:cNvSpPr/>
      </dsp:nvSpPr>
      <dsp:spPr>
        <a:xfrm flipH="1">
          <a:off x="1809459" y="1163757"/>
          <a:ext cx="930801" cy="93080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C2C17-DE26-4B09-B863-A24AF5FC8886}" type="datetimeFigureOut">
              <a:rPr lang="en-US" smtClean="0"/>
              <a:t>10/9/2023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D0482-FC88-431A-A070-37D919A9D21F}" type="slidenum">
              <a:rPr lang="en-US" smtClean="0"/>
              <a:t>‹#›</a:t>
            </a:fld>
            <a:endParaRPr lang="en-US" dirty="0"/>
          </a:p>
        </p:txBody>
      </p:sp>
    </p:spTree>
    <p:extLst>
      <p:ext uri="{BB962C8B-B14F-4D97-AF65-F5344CB8AC3E}">
        <p14:creationId xmlns:p14="http://schemas.microsoft.com/office/powerpoint/2010/main" val="24056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10</a:t>
            </a:fld>
            <a:endParaRPr lang="en-US" dirty="0"/>
          </a:p>
        </p:txBody>
      </p:sp>
    </p:spTree>
    <p:extLst>
      <p:ext uri="{BB962C8B-B14F-4D97-AF65-F5344CB8AC3E}">
        <p14:creationId xmlns:p14="http://schemas.microsoft.com/office/powerpoint/2010/main" val="269820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11</a:t>
            </a:fld>
            <a:endParaRPr lang="en-US" dirty="0"/>
          </a:p>
        </p:txBody>
      </p:sp>
    </p:spTree>
    <p:extLst>
      <p:ext uri="{BB962C8B-B14F-4D97-AF65-F5344CB8AC3E}">
        <p14:creationId xmlns:p14="http://schemas.microsoft.com/office/powerpoint/2010/main" val="254363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12</a:t>
            </a:fld>
            <a:endParaRPr lang="en-US" dirty="0"/>
          </a:p>
        </p:txBody>
      </p:sp>
    </p:spTree>
    <p:extLst>
      <p:ext uri="{BB962C8B-B14F-4D97-AF65-F5344CB8AC3E}">
        <p14:creationId xmlns:p14="http://schemas.microsoft.com/office/powerpoint/2010/main" val="4248458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13</a:t>
            </a:fld>
            <a:endParaRPr lang="en-US" dirty="0"/>
          </a:p>
        </p:txBody>
      </p:sp>
    </p:spTree>
    <p:extLst>
      <p:ext uri="{BB962C8B-B14F-4D97-AF65-F5344CB8AC3E}">
        <p14:creationId xmlns:p14="http://schemas.microsoft.com/office/powerpoint/2010/main" val="107631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14</a:t>
            </a:fld>
            <a:endParaRPr lang="en-US" dirty="0"/>
          </a:p>
        </p:txBody>
      </p:sp>
    </p:spTree>
    <p:extLst>
      <p:ext uri="{BB962C8B-B14F-4D97-AF65-F5344CB8AC3E}">
        <p14:creationId xmlns:p14="http://schemas.microsoft.com/office/powerpoint/2010/main" val="429451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15</a:t>
            </a:fld>
            <a:endParaRPr lang="en-US" dirty="0"/>
          </a:p>
        </p:txBody>
      </p:sp>
    </p:spTree>
    <p:extLst>
      <p:ext uri="{BB962C8B-B14F-4D97-AF65-F5344CB8AC3E}">
        <p14:creationId xmlns:p14="http://schemas.microsoft.com/office/powerpoint/2010/main" val="374873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16</a:t>
            </a:fld>
            <a:endParaRPr lang="en-US" dirty="0"/>
          </a:p>
        </p:txBody>
      </p:sp>
    </p:spTree>
    <p:extLst>
      <p:ext uri="{BB962C8B-B14F-4D97-AF65-F5344CB8AC3E}">
        <p14:creationId xmlns:p14="http://schemas.microsoft.com/office/powerpoint/2010/main" val="281451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17</a:t>
            </a:fld>
            <a:endParaRPr lang="en-US" dirty="0"/>
          </a:p>
        </p:txBody>
      </p:sp>
    </p:spTree>
    <p:extLst>
      <p:ext uri="{BB962C8B-B14F-4D97-AF65-F5344CB8AC3E}">
        <p14:creationId xmlns:p14="http://schemas.microsoft.com/office/powerpoint/2010/main" val="424656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18</a:t>
            </a:fld>
            <a:endParaRPr lang="en-US" dirty="0"/>
          </a:p>
        </p:txBody>
      </p:sp>
    </p:spTree>
    <p:extLst>
      <p:ext uri="{BB962C8B-B14F-4D97-AF65-F5344CB8AC3E}">
        <p14:creationId xmlns:p14="http://schemas.microsoft.com/office/powerpoint/2010/main" val="25138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a:p>
            <a:endParaRPr lang="en-US" dirty="0"/>
          </a:p>
        </p:txBody>
      </p:sp>
      <p:sp>
        <p:nvSpPr>
          <p:cNvPr id="4" name="Slide Number Placeholder 3"/>
          <p:cNvSpPr>
            <a:spLocks noGrp="1"/>
          </p:cNvSpPr>
          <p:nvPr>
            <p:ph type="sldNum" sz="quarter" idx="5"/>
          </p:nvPr>
        </p:nvSpPr>
        <p:spPr/>
        <p:txBody>
          <a:bodyPr/>
          <a:lstStyle/>
          <a:p>
            <a:fld id="{5ADD0482-FC88-431A-A070-37D919A9D21F}" type="slidenum">
              <a:rPr lang="en-US" smtClean="0"/>
              <a:t>19</a:t>
            </a:fld>
            <a:endParaRPr lang="en-US" dirty="0"/>
          </a:p>
        </p:txBody>
      </p:sp>
    </p:spTree>
    <p:extLst>
      <p:ext uri="{BB962C8B-B14F-4D97-AF65-F5344CB8AC3E}">
        <p14:creationId xmlns:p14="http://schemas.microsoft.com/office/powerpoint/2010/main" val="17095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20</a:t>
            </a:fld>
            <a:endParaRPr lang="en-US" dirty="0"/>
          </a:p>
        </p:txBody>
      </p:sp>
    </p:spTree>
    <p:extLst>
      <p:ext uri="{BB962C8B-B14F-4D97-AF65-F5344CB8AC3E}">
        <p14:creationId xmlns:p14="http://schemas.microsoft.com/office/powerpoint/2010/main" val="304861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21</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22</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23</a:t>
            </a:fld>
            <a:endParaRPr lang="en-US" dirty="0"/>
          </a:p>
        </p:txBody>
      </p:sp>
    </p:spTree>
    <p:extLst>
      <p:ext uri="{BB962C8B-B14F-4D97-AF65-F5344CB8AC3E}">
        <p14:creationId xmlns:p14="http://schemas.microsoft.com/office/powerpoint/2010/main" val="140920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dirty="0">
                <a:ea typeface="Calibri"/>
                <a:cs typeface="Calibri"/>
              </a:rPr>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3</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ea typeface="Calibri"/>
                <a:cs typeface="Calibri"/>
              </a:rPr>
              <a:t>Ask Emily for updates. </a:t>
            </a:r>
          </a:p>
        </p:txBody>
      </p:sp>
      <p:sp>
        <p:nvSpPr>
          <p:cNvPr id="4" name="Slide Number Placeholder 3"/>
          <p:cNvSpPr>
            <a:spLocks noGrp="1"/>
          </p:cNvSpPr>
          <p:nvPr>
            <p:ph type="sldNum" sz="quarter" idx="5"/>
          </p:nvPr>
        </p:nvSpPr>
        <p:spPr/>
        <p:txBody>
          <a:bodyPr/>
          <a:lstStyle/>
          <a:p>
            <a:fld id="{5ADD0482-FC88-431A-A070-37D919A9D21F}" type="slidenum">
              <a:rPr lang="en-US" smtClean="0"/>
              <a:t>4</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FAO presents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solidFill>
                  <a:schemeClr val="accent5">
                    <a:lumMod val="50000"/>
                  </a:schemeClr>
                </a:solidFill>
              </a:rPr>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5</a:t>
            </a:fld>
            <a:endParaRPr lang="en-US" dirty="0"/>
          </a:p>
        </p:txBody>
      </p:sp>
    </p:spTree>
    <p:extLst>
      <p:ext uri="{BB962C8B-B14F-4D97-AF65-F5344CB8AC3E}">
        <p14:creationId xmlns:p14="http://schemas.microsoft.com/office/powerpoint/2010/main" val="4033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6</a:t>
            </a:fld>
            <a:endParaRPr lang="en-US" dirty="0"/>
          </a:p>
        </p:txBody>
      </p:sp>
    </p:spTree>
    <p:extLst>
      <p:ext uri="{BB962C8B-B14F-4D97-AF65-F5344CB8AC3E}">
        <p14:creationId xmlns:p14="http://schemas.microsoft.com/office/powerpoint/2010/main" val="176996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endParaRPr lang="en-US" b="1" dirty="0">
              <a:cs typeface="Calibri"/>
            </a:endParaRPr>
          </a:p>
          <a:p>
            <a:pPr marL="171450" indent="-171450">
              <a:buFont typeface="Wingdings" panose="05000000000000000000" pitchFamily="2" charset="2"/>
              <a:buChar char="Ø"/>
            </a:pPr>
            <a:r>
              <a:rPr lang="en-US" b="0" dirty="0">
                <a:cs typeface="Calibri"/>
              </a:rPr>
              <a:t>Complete</a:t>
            </a:r>
            <a:endParaRPr lang="en-US" b="0" dirty="0"/>
          </a:p>
        </p:txBody>
      </p:sp>
      <p:sp>
        <p:nvSpPr>
          <p:cNvPr id="4" name="Slide Number Placeholder 3"/>
          <p:cNvSpPr>
            <a:spLocks noGrp="1"/>
          </p:cNvSpPr>
          <p:nvPr>
            <p:ph type="sldNum" sz="quarter" idx="5"/>
          </p:nvPr>
        </p:nvSpPr>
        <p:spPr/>
        <p:txBody>
          <a:bodyPr/>
          <a:lstStyle/>
          <a:p>
            <a:fld id="{5ADD0482-FC88-431A-A070-37D919A9D21F}" type="slidenum">
              <a:rPr lang="en-US" smtClean="0"/>
              <a:t>7</a:t>
            </a:fld>
            <a:endParaRPr lang="en-US" dirty="0"/>
          </a:p>
        </p:txBody>
      </p:sp>
    </p:spTree>
    <p:extLst>
      <p:ext uri="{BB962C8B-B14F-4D97-AF65-F5344CB8AC3E}">
        <p14:creationId xmlns:p14="http://schemas.microsoft.com/office/powerpoint/2010/main" val="36171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FAO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8</a:t>
            </a:fld>
            <a:endParaRPr lang="en-US" dirty="0"/>
          </a:p>
        </p:txBody>
      </p:sp>
    </p:spTree>
    <p:extLst>
      <p:ext uri="{BB962C8B-B14F-4D97-AF65-F5344CB8AC3E}">
        <p14:creationId xmlns:p14="http://schemas.microsoft.com/office/powerpoint/2010/main" val="262616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5ADD0482-FC88-431A-A070-37D919A9D21F}" type="slidenum">
              <a:rPr lang="en-US" smtClean="0"/>
              <a:t>9</a:t>
            </a:fld>
            <a:endParaRPr lang="en-US" dirty="0"/>
          </a:p>
        </p:txBody>
      </p:sp>
    </p:spTree>
    <p:extLst>
      <p:ext uri="{BB962C8B-B14F-4D97-AF65-F5344CB8AC3E}">
        <p14:creationId xmlns:p14="http://schemas.microsoft.com/office/powerpoint/2010/main" val="359227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10/9/2023 8:31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2A32-5C31-3408-BF98-C232AB845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ECC7F-8840-16F6-E989-91202967D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B00C5-9EC1-6329-0390-73F566DF38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EBCF8-7A4B-A573-5ACC-022AB93E3F00}"/>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C7BF0FBD-24D5-763B-E526-72070C310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28DDC1-34EB-D63F-818E-AAA6179FC3D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04360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BA9-BEE0-42D2-AFF9-9A90A7958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F4310-B5D9-1FA9-1609-A9A4291BA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33864-8432-921D-5709-41B351804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6903F-4960-8D91-606C-EBEE2C777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75436-9913-F67B-25FA-E77FB89A5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3F5E7-27E8-CE7C-4EC4-C15E0FE3421D}"/>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8" name="Footer Placeholder 7">
            <a:extLst>
              <a:ext uri="{FF2B5EF4-FFF2-40B4-BE49-F238E27FC236}">
                <a16:creationId xmlns:a16="http://schemas.microsoft.com/office/drawing/2014/main" id="{3DBF1B07-21F5-1770-B3D6-7D315C8C3B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5C95D3-15CB-8CB2-45F5-99750002DD6A}"/>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6302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78F8-2F40-97B3-CA62-FA234178D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1E12E-8C67-9975-E9D9-C889E70D09DD}"/>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4" name="Footer Placeholder 3">
            <a:extLst>
              <a:ext uri="{FF2B5EF4-FFF2-40B4-BE49-F238E27FC236}">
                <a16:creationId xmlns:a16="http://schemas.microsoft.com/office/drawing/2014/main" id="{3C7BF50D-4A6F-B0DF-AC03-91333936BA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002EC-5515-AE67-8649-219482A4E69C}"/>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95085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EE58A-1517-CAF0-E408-44616D91207C}"/>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3" name="Footer Placeholder 2">
            <a:extLst>
              <a:ext uri="{FF2B5EF4-FFF2-40B4-BE49-F238E27FC236}">
                <a16:creationId xmlns:a16="http://schemas.microsoft.com/office/drawing/2014/main" id="{5DD8EE20-412B-2878-F2C4-AA49CFBCD2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2230BB-37D3-91BE-8797-C6BC9EFCF0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7593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2968-89E8-48F4-2CEE-C6F47B4EB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1E3D0E-19F4-F332-4CFB-2D51D8B58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AE17A-84E7-A8FE-3FA2-48F724DB9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70AE8-AAB1-C408-44D5-B4DCE072032A}"/>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FABE7454-5FCB-013C-43CB-ED8BD53AF6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64FE00-52E3-C012-82AE-90C764EB36A4}"/>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68079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4E3B-197F-A6D5-E07A-085915C5A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61E17-B2F8-0376-1509-E850895F1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ECCA18-2903-C640-0FDA-558C113E3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891BF-7A1C-5F28-715F-FDF17C9797E2}"/>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6" name="Footer Placeholder 5">
            <a:extLst>
              <a:ext uri="{FF2B5EF4-FFF2-40B4-BE49-F238E27FC236}">
                <a16:creationId xmlns:a16="http://schemas.microsoft.com/office/drawing/2014/main" id="{ABF2357B-FCA7-1EB3-6E51-A4B0266F84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FA23E0-C8D8-1320-0E83-75E9FEAD7997}"/>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13766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E4A3-CBF7-42D6-2AF4-F53494611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6B872-418F-7891-39DD-877B343DEC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D30A2-2F13-27DB-E551-7A5D1EF7E9C8}"/>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FCA4AF8A-991E-5ADE-E461-09B8B7B15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32AA5E-255C-95FC-2CD3-28CA1CE1D202}"/>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8558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73201-509C-D170-1F64-4E6E03408B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99C67-FC70-7101-777F-56DF44835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D8C3-476C-02B5-4E0E-4C71B31E4F9A}"/>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246FDE9D-FB37-337A-0643-59ADCF060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553B55-1988-76B8-D6B3-DFDA85B4DD9E}"/>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118567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10/9/2023 8:31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F0AE2A5-5D3B-4ECC-9A5D-868F6C887DEE}" type="datetime8">
              <a:rPr lang="en-US" noProof="0" smtClean="0"/>
              <a:t>10/9/2023 8:31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C5C3056E-1632-4A65-A24F-3F10A1450A6E}" type="slidenum">
              <a:rPr lang="en-US" noProof="0" smtClean="0"/>
              <a:t>‹#›</a:t>
            </a:fld>
            <a:endParaRPr lang="en-US" noProof="0" dirty="0"/>
          </a:p>
        </p:txBody>
      </p:sp>
    </p:spTree>
    <p:extLst>
      <p:ext uri="{BB962C8B-B14F-4D97-AF65-F5344CB8AC3E}">
        <p14:creationId xmlns:p14="http://schemas.microsoft.com/office/powerpoint/2010/main" val="123284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34629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114734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2456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BB65-DA5C-A089-5E81-970884A27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317EA-D0CE-EC40-7078-98C042AC1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536AE-10DF-2ABC-2A65-E0481C9D0AAF}"/>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8DC17EE0-7F25-0ACA-CD92-330C813B9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617EAC-1C46-2B8D-FD23-BBE375B3A56B}"/>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58389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68D3-C3EE-398C-97BC-696996E4B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7627F-AD79-887C-8EF5-CAA728906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8918A-1951-F047-53A1-52EF8064A8B4}"/>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7BA791D4-5371-F3C5-D1F0-DBFA77F62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540C4-5328-D29A-B074-E7C434EF4429}"/>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35220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0F87-B172-FC71-28EF-84291347C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C5529-C759-8460-82F0-CE8D83D18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01FA2-38A4-D62F-1BBC-A0B5166ACCCB}"/>
              </a:ext>
            </a:extLst>
          </p:cNvPr>
          <p:cNvSpPr>
            <a:spLocks noGrp="1"/>
          </p:cNvSpPr>
          <p:nvPr>
            <p:ph type="dt" sz="half" idx="10"/>
          </p:nvPr>
        </p:nvSpPr>
        <p:spPr/>
        <p:txBody>
          <a:body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85F480B0-1253-EE4C-7024-76763B2FED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810D38-03E3-D40E-3B1B-A700C149CA50}"/>
              </a:ext>
            </a:extLst>
          </p:cNvPr>
          <p:cNvSpPr>
            <a:spLocks noGrp="1"/>
          </p:cNvSpPr>
          <p:nvPr>
            <p:ph type="sldNum" sz="quarter" idx="12"/>
          </p:nvPr>
        </p:nvSpPr>
        <p:spPr/>
        <p:txBody>
          <a:bodyPr/>
          <a:lstStyle/>
          <a:p>
            <a:fld id="{DB5727FC-A564-44BE-B146-0518ABF82BCB}" type="slidenum">
              <a:rPr lang="en-US" smtClean="0"/>
              <a:t>‹#›</a:t>
            </a:fld>
            <a:endParaRPr lang="en-US" dirty="0"/>
          </a:p>
        </p:txBody>
      </p:sp>
    </p:spTree>
    <p:extLst>
      <p:ext uri="{BB962C8B-B14F-4D97-AF65-F5344CB8AC3E}">
        <p14:creationId xmlns:p14="http://schemas.microsoft.com/office/powerpoint/2010/main" val="280467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10/9/2023 8:31 AM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4" r:id="rId3"/>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D4DEE3"/>
            </a:gs>
            <a:gs pos="0">
              <a:schemeClr val="bg1">
                <a:lumMod val="95000"/>
              </a:schemeClr>
            </a:gs>
            <a:gs pos="50000">
              <a:srgbClr val="E7EDEF"/>
            </a:gs>
            <a:gs pos="100000">
              <a:schemeClr val="tx2">
                <a:lumMod val="20000"/>
                <a:lumOff val="8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EB31E3-3C36-4741-A5F8-898465CC7F94}" type="datetimeFigureOut">
              <a:rPr lang="en-US" smtClean="0"/>
              <a:t>10/9/2023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803906-7CD8-460E-A2EE-418527BD7A88}" type="slidenum">
              <a:rPr lang="en-US" smtClean="0"/>
              <a:t>‹#›</a:t>
            </a:fld>
            <a:endParaRPr lang="en-US" dirty="0"/>
          </a:p>
        </p:txBody>
      </p:sp>
    </p:spTree>
    <p:extLst>
      <p:ext uri="{BB962C8B-B14F-4D97-AF65-F5344CB8AC3E}">
        <p14:creationId xmlns:p14="http://schemas.microsoft.com/office/powerpoint/2010/main" val="2701644442"/>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0515C-DF8D-10FB-8907-8607C486A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8FA5D-F9FB-2E31-A000-189FA172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FCA12-EC25-E7E0-5C9F-A239117F3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4DA25-D7AB-4B0A-AE8D-0314F3A7265A}" type="datetimeFigureOut">
              <a:rPr lang="en-US" smtClean="0"/>
              <a:t>10/9/2023</a:t>
            </a:fld>
            <a:endParaRPr lang="en-US" dirty="0"/>
          </a:p>
        </p:txBody>
      </p:sp>
      <p:sp>
        <p:nvSpPr>
          <p:cNvPr id="5" name="Footer Placeholder 4">
            <a:extLst>
              <a:ext uri="{FF2B5EF4-FFF2-40B4-BE49-F238E27FC236}">
                <a16:creationId xmlns:a16="http://schemas.microsoft.com/office/drawing/2014/main" id="{043C28C1-B270-F17A-970F-69AC5CF32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FFEF85-4333-6E95-DB64-7F3171449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727FC-A564-44BE-B146-0518ABF82BCB}" type="slidenum">
              <a:rPr lang="en-US" smtClean="0"/>
              <a:t>‹#›</a:t>
            </a:fld>
            <a:endParaRPr lang="en-US" dirty="0"/>
          </a:p>
        </p:txBody>
      </p:sp>
    </p:spTree>
    <p:extLst>
      <p:ext uri="{BB962C8B-B14F-4D97-AF65-F5344CB8AC3E}">
        <p14:creationId xmlns:p14="http://schemas.microsoft.com/office/powerpoint/2010/main" val="24574581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8" Type="http://schemas.openxmlformats.org/officeDocument/2006/relationships/hyperlink" Target="mailto:Emily.shankle@supportum.org" TargetMode="External"/><Relationship Id="rId13" Type="http://schemas.openxmlformats.org/officeDocument/2006/relationships/image" Target="../media/image30.svg"/><Relationship Id="rId3" Type="http://schemas.openxmlformats.org/officeDocument/2006/relationships/hyperlink" Target="mailto:christina.peltier@mso.umt.edu" TargetMode="External"/><Relationship Id="rId7" Type="http://schemas.openxmlformats.org/officeDocument/2006/relationships/hyperlink" Target="mailto:Nancy.Randazzo@supportum.org" TargetMode="External"/><Relationship Id="rId12"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hyperlink" Target="mailto:umfawardsummarysheets@supportum.org" TargetMode="External"/><Relationship Id="rId5" Type="http://schemas.openxmlformats.org/officeDocument/2006/relationships/hyperlink" Target="mailto:Sarah.wade@supportum.org" TargetMode="External"/><Relationship Id="rId15" Type="http://schemas.openxmlformats.org/officeDocument/2006/relationships/image" Target="../media/image32.svg"/><Relationship Id="rId10" Type="http://schemas.openxmlformats.org/officeDocument/2006/relationships/hyperlink" Target="mailto:fascholarships@mso.umt.edu" TargetMode="External"/><Relationship Id="rId4" Type="http://schemas.openxmlformats.org/officeDocument/2006/relationships/hyperlink" Target="mailto:Korla.mcalpine@supportum.org" TargetMode="External"/><Relationship Id="rId9" Type="http://schemas.openxmlformats.org/officeDocument/2006/relationships/hyperlink" Target="mailto:raven.clark@supportum.org" TargetMode="External"/><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hyperlink" Target="https://nam10.safelinks.protection.outlook.com/?url=https%3A%2F%2Fwww.umt.edu%2Ffinaid%2Fscholarships%2Fopportunity-admin-request.php&amp;data=05%7C01%7Craven.clark%40supportum.org%7C1ccf6dac108647bda48208dbb2d1897f%7C77b58cc8adba441d85d833dab57457a3%7C0%7C0%7C638300385277816000%7CUnknown%7CTWFpbGZsb3d8eyJWIjoiMC4wLjAwMDAiLCJQIjoiV2luMzIiLCJBTiI6Ik1haWwiLCJXVCI6Mn0%3D%7C3000%7C%7C%7C&amp;sdata=D4BWvbAW8T11anNioX1tPc3i7V9n%2BPhrpiLVxkrWYuQ%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mailto:emily.shankle@supportum.org" TargetMode="External"/><Relationship Id="rId3" Type="http://schemas.openxmlformats.org/officeDocument/2006/relationships/hyperlink" Target="mailto:fascholarships@mso.umt.edu" TargetMode="External"/><Relationship Id="rId7" Type="http://schemas.openxmlformats.org/officeDocument/2006/relationships/hyperlink" Target="mailto:thankyou@supportum.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umt.edu/finaid/scholarships/department-use-resources.php" TargetMode="External"/><Relationship Id="rId5" Type="http://schemas.openxmlformats.org/officeDocument/2006/relationships/hyperlink" Target="mailto:umfawardsummarysheets@supportum.org" TargetMode="External"/><Relationship Id="rId4" Type="http://schemas.openxmlformats.org/officeDocument/2006/relationships/hyperlink" Target="mailto:fascholarships@umontana.edu"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2212532" y="1576755"/>
            <a:ext cx="7766936" cy="1646302"/>
          </a:xfrm>
        </p:spPr>
        <p:txBody>
          <a:bodyPr>
            <a:noAutofit/>
          </a:bodyPr>
          <a:lstStyle/>
          <a:p>
            <a:pPr algn="ctr"/>
            <a:r>
              <a:rPr lang="en-US" b="1" dirty="0">
                <a:solidFill>
                  <a:srgbClr val="70002E"/>
                </a:solidFill>
                <a:latin typeface="Calibri" panose="020F0502020204030204" pitchFamily="34" charset="0"/>
                <a:ea typeface="Calibri" panose="020F0502020204030204" pitchFamily="34" charset="0"/>
                <a:cs typeface="Calibri" panose="020F0502020204030204" pitchFamily="34" charset="0"/>
              </a:rPr>
              <a:t>October</a:t>
            </a: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 Scholarship Forum</a:t>
            </a:r>
          </a:p>
        </p:txBody>
      </p:sp>
      <p:sp>
        <p:nvSpPr>
          <p:cNvPr id="4" name="TextBox 3">
            <a:extLst>
              <a:ext uri="{FF2B5EF4-FFF2-40B4-BE49-F238E27FC236}">
                <a16:creationId xmlns:a16="http://schemas.microsoft.com/office/drawing/2014/main" id="{05B56B78-7366-41A6-AE4A-12613C7BBF85}"/>
              </a:ext>
            </a:extLst>
          </p:cNvPr>
          <p:cNvSpPr txBox="1"/>
          <p:nvPr/>
        </p:nvSpPr>
        <p:spPr>
          <a:xfrm>
            <a:off x="0" y="3946924"/>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Calibri" panose="020F0502020204030204" pitchFamily="34" charset="0"/>
                <a:cs typeface="Calibri" panose="020F0502020204030204" pitchFamily="34" charset="0"/>
              </a:rPr>
              <a:t>October 6</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2023</a:t>
            </a:r>
          </a:p>
        </p:txBody>
      </p:sp>
      <p:sp>
        <p:nvSpPr>
          <p:cNvPr id="5" name="TextBox 4">
            <a:extLst>
              <a:ext uri="{FF2B5EF4-FFF2-40B4-BE49-F238E27FC236}">
                <a16:creationId xmlns:a16="http://schemas.microsoft.com/office/drawing/2014/main" id="{6C0A4E65-E295-474B-9C24-8FE0895507DE}"/>
              </a:ext>
            </a:extLst>
          </p:cNvPr>
          <p:cNvSpPr txBox="1"/>
          <p:nvPr/>
        </p:nvSpPr>
        <p:spPr>
          <a:xfrm>
            <a:off x="-171282" y="3223057"/>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Financial Aid Office, UM Foundation, and Business Service.</a:t>
            </a:r>
          </a:p>
        </p:txBody>
      </p:sp>
      <p:pic>
        <p:nvPicPr>
          <p:cNvPr id="24" name="Graphic 23" descr="Two pumpkins">
            <a:extLst>
              <a:ext uri="{FF2B5EF4-FFF2-40B4-BE49-F238E27FC236}">
                <a16:creationId xmlns:a16="http://schemas.microsoft.com/office/drawing/2014/main" id="{550DA9AA-C00F-0186-3336-35B555AF4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6233" y="3402203"/>
            <a:ext cx="3734532" cy="3734532"/>
          </a:xfrm>
          <a:prstGeom prst="rect">
            <a:avLst/>
          </a:prstGeom>
        </p:spPr>
      </p:pic>
    </p:spTree>
    <p:extLst>
      <p:ext uri="{BB962C8B-B14F-4D97-AF65-F5344CB8AC3E}">
        <p14:creationId xmlns:p14="http://schemas.microsoft.com/office/powerpoint/2010/main" val="255524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530872" y="2446477"/>
            <a:ext cx="5674047" cy="3678303"/>
          </a:xfrm>
        </p:spPr>
        <p:txBody>
          <a:bodyPr>
            <a:normAutofit/>
          </a:bodyPr>
          <a:lstStyle/>
          <a:p>
            <a:pPr marL="342900" indent="-342900">
              <a:buAutoNum type="alphaUcPeriod"/>
            </a:pPr>
            <a:r>
              <a:rPr lang="en-US" sz="3200" dirty="0">
                <a:latin typeface="Calibri"/>
                <a:cs typeface="Calibri"/>
              </a:rPr>
              <a:t> </a:t>
            </a:r>
            <a:r>
              <a:rPr lang="en-US" sz="3200" dirty="0">
                <a:solidFill>
                  <a:schemeClr val="tx1"/>
                </a:solidFill>
                <a:latin typeface="Calibri"/>
                <a:cs typeface="Calibri"/>
              </a:rPr>
              <a:t>The Finacial Aid Office</a:t>
            </a:r>
            <a:endParaRPr lang="en-US" sz="3200" dirty="0">
              <a:solidFill>
                <a:schemeClr val="tx1"/>
              </a:solidFill>
              <a:latin typeface="Calibri"/>
              <a:ea typeface="Calibri"/>
              <a:cs typeface="Calibri"/>
            </a:endParaRPr>
          </a:p>
          <a:p>
            <a:pPr marL="342900" indent="-342900">
              <a:buAutoNum type="alphaUcPeriod"/>
            </a:pPr>
            <a:r>
              <a:rPr lang="en-US" sz="3200" dirty="0">
                <a:solidFill>
                  <a:schemeClr val="tx1"/>
                </a:solidFill>
                <a:latin typeface="Calibri"/>
                <a:cs typeface="Calibri"/>
              </a:rPr>
              <a:t> Professors &amp; Students</a:t>
            </a:r>
            <a:endParaRPr lang="en-US" sz="3200" dirty="0">
              <a:solidFill>
                <a:schemeClr val="tx1"/>
              </a:solidFill>
              <a:latin typeface="Calibri"/>
              <a:ea typeface="Calibri"/>
              <a:cs typeface="Calibri"/>
            </a:endParaRPr>
          </a:p>
          <a:p>
            <a:pPr marL="342900" indent="-342900">
              <a:buAutoNum type="alphaUcPeriod"/>
            </a:pPr>
            <a:r>
              <a:rPr lang="en-US" sz="3200" dirty="0">
                <a:solidFill>
                  <a:schemeClr val="tx1"/>
                </a:solidFill>
                <a:latin typeface="Calibri"/>
                <a:cs typeface="Calibri"/>
              </a:rPr>
              <a:t> The UM President</a:t>
            </a:r>
            <a:endParaRPr lang="en-US" sz="3200" dirty="0">
              <a:solidFill>
                <a:schemeClr val="tx1"/>
              </a:solidFill>
              <a:latin typeface="Calibri"/>
              <a:ea typeface="Calibri"/>
              <a:cs typeface="Calibri"/>
            </a:endParaRPr>
          </a:p>
          <a:p>
            <a:pPr marL="342900" indent="-342900">
              <a:buAutoNum type="alphaUcPeriod"/>
            </a:pPr>
            <a:r>
              <a:rPr lang="en-US" sz="3200" dirty="0">
                <a:solidFill>
                  <a:schemeClr val="tx1"/>
                </a:solidFill>
                <a:latin typeface="Calibri"/>
                <a:cs typeface="Calibri"/>
              </a:rPr>
              <a:t> Monte</a:t>
            </a:r>
            <a:endParaRPr lang="en-US" dirty="0">
              <a:solidFill>
                <a:schemeClr val="tx1"/>
              </a:solidFill>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010016"/>
            <a:ext cx="11029616" cy="988332"/>
          </a:xfrm>
        </p:spPr>
        <p:txBody>
          <a:bodyPr>
            <a:normAutofit fontScale="90000"/>
          </a:bodyPr>
          <a:lstStyle/>
          <a:p>
            <a:r>
              <a:rPr lang="en-US" b="1" dirty="0">
                <a:latin typeface="Calibri"/>
                <a:ea typeface="+mj-lt"/>
                <a:cs typeface="+mj-lt"/>
              </a:rPr>
              <a:t>WHO DETERMINES HOW GIFTS ARE USED?</a:t>
            </a:r>
            <a:br>
              <a:rPr lang="en-US" b="1" dirty="0">
                <a:latin typeface="Calibri"/>
                <a:ea typeface="+mj-lt"/>
                <a:cs typeface="+mj-lt"/>
              </a:rPr>
            </a:br>
            <a:r>
              <a:rPr lang="en-US" b="1" dirty="0">
                <a:latin typeface="Calibri"/>
                <a:ea typeface="+mj-lt"/>
                <a:cs typeface="+mj-lt"/>
              </a:rPr>
              <a:t> AND WHO SETS THE FUNDRAISING PRIORITIES?</a:t>
            </a:r>
            <a:endParaRPr lang="en-US" b="1" dirty="0">
              <a:latin typeface="Calibri"/>
              <a:cs typeface="Calibri"/>
            </a:endParaRPr>
          </a:p>
          <a:p>
            <a:endParaRPr lang="en-US" dirty="0"/>
          </a:p>
        </p:txBody>
      </p:sp>
      <p:pic>
        <p:nvPicPr>
          <p:cNvPr id="5" name="Picture 4" descr="Confused Doggy - Dog Transparent Background, HD Png Download , Transparent  Png Image - PNGitem">
            <a:extLst>
              <a:ext uri="{FF2B5EF4-FFF2-40B4-BE49-F238E27FC236}">
                <a16:creationId xmlns:a16="http://schemas.microsoft.com/office/drawing/2014/main" id="{07CC4B69-8F95-1A13-26F4-B16B61856BED}"/>
              </a:ext>
            </a:extLst>
          </p:cNvPr>
          <p:cNvPicPr>
            <a:picLocks noChangeAspect="1"/>
          </p:cNvPicPr>
          <p:nvPr/>
        </p:nvPicPr>
        <p:blipFill>
          <a:blip r:embed="rId3"/>
          <a:stretch>
            <a:fillRect/>
          </a:stretch>
        </p:blipFill>
        <p:spPr>
          <a:xfrm>
            <a:off x="6492815" y="2449166"/>
            <a:ext cx="4173747" cy="3390214"/>
          </a:xfrm>
          <a:prstGeom prst="rect">
            <a:avLst/>
          </a:prstGeom>
        </p:spPr>
      </p:pic>
      <p:pic>
        <p:nvPicPr>
          <p:cNvPr id="4" name="Graphic 3" descr="Help with solid fill">
            <a:extLst>
              <a:ext uri="{FF2B5EF4-FFF2-40B4-BE49-F238E27FC236}">
                <a16:creationId xmlns:a16="http://schemas.microsoft.com/office/drawing/2014/main" id="{94E7548B-E9CD-2B9E-2CFD-5DD4E63BB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60000">
            <a:off x="6183045" y="2140610"/>
            <a:ext cx="1483488" cy="1502779"/>
          </a:xfrm>
          <a:prstGeom prst="rect">
            <a:avLst/>
          </a:prstGeom>
        </p:spPr>
      </p:pic>
    </p:spTree>
    <p:extLst>
      <p:ext uri="{BB962C8B-B14F-4D97-AF65-F5344CB8AC3E}">
        <p14:creationId xmlns:p14="http://schemas.microsoft.com/office/powerpoint/2010/main" val="421318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437419" y="2266759"/>
            <a:ext cx="6033483" cy="3678303"/>
          </a:xfrm>
        </p:spPr>
        <p:txBody>
          <a:bodyPr/>
          <a:lstStyle/>
          <a:p>
            <a:pPr marL="342900" indent="-342900">
              <a:buAutoNum type="alphaUcPeriod"/>
            </a:pPr>
            <a:r>
              <a:rPr lang="en-US" sz="3200" dirty="0">
                <a:latin typeface="Calibri"/>
                <a:cs typeface="Calibri"/>
              </a:rPr>
              <a:t> </a:t>
            </a:r>
            <a:r>
              <a:rPr lang="en-US" sz="3200" dirty="0">
                <a:solidFill>
                  <a:schemeClr val="tx1"/>
                </a:solidFill>
                <a:latin typeface="Calibri"/>
                <a:cs typeface="Calibri"/>
              </a:rPr>
              <a:t>The Finacial Aid Office</a:t>
            </a:r>
            <a:endParaRPr lang="en-US" dirty="0">
              <a:solidFill>
                <a:schemeClr val="tx1"/>
              </a:solidFill>
              <a:latin typeface="Candara"/>
              <a:cs typeface="Calibri"/>
            </a:endParaRPr>
          </a:p>
          <a:p>
            <a:pPr marL="342900" indent="-342900">
              <a:buAutoNum type="alphaUcPeriod"/>
            </a:pPr>
            <a:r>
              <a:rPr lang="en-US" sz="3200" dirty="0">
                <a:solidFill>
                  <a:schemeClr val="tx1"/>
                </a:solidFill>
                <a:latin typeface="Calibri"/>
                <a:cs typeface="Calibri"/>
              </a:rPr>
              <a:t> Professors &amp; Students</a:t>
            </a:r>
            <a:endParaRPr lang="en-US" dirty="0">
              <a:solidFill>
                <a:schemeClr val="tx1"/>
              </a:solidFill>
            </a:endParaRPr>
          </a:p>
          <a:p>
            <a:pPr marL="342900" indent="-342900">
              <a:buAutoNum type="alphaUcPeriod"/>
            </a:pPr>
            <a:r>
              <a:rPr lang="en-US" sz="3200" dirty="0">
                <a:solidFill>
                  <a:schemeClr val="tx1"/>
                </a:solidFill>
                <a:latin typeface="Calibri"/>
                <a:cs typeface="Calibri"/>
              </a:rPr>
              <a:t> The UM President</a:t>
            </a:r>
            <a:endParaRPr lang="en-US" sz="3200" dirty="0">
              <a:solidFill>
                <a:schemeClr val="tx1"/>
              </a:solidFill>
              <a:latin typeface="Calibri"/>
              <a:ea typeface="Calibri"/>
              <a:cs typeface="Calibri"/>
            </a:endParaRPr>
          </a:p>
          <a:p>
            <a:pPr marL="342900" indent="-342900">
              <a:buAutoNum type="alphaUcPeriod"/>
            </a:pPr>
            <a:r>
              <a:rPr lang="en-US" sz="3200" dirty="0">
                <a:solidFill>
                  <a:schemeClr val="tx1"/>
                </a:solidFill>
                <a:latin typeface="Calibri"/>
                <a:cs typeface="Calibri"/>
              </a:rPr>
              <a:t> Monte</a:t>
            </a:r>
            <a:endParaRPr lang="en-US" sz="3200" dirty="0">
              <a:solidFill>
                <a:schemeClr val="tx1"/>
              </a:solidFill>
              <a:latin typeface="Calibri"/>
              <a:ea typeface="Calibri"/>
              <a:cs typeface="Calibri"/>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010016"/>
            <a:ext cx="11029616" cy="988332"/>
          </a:xfrm>
        </p:spPr>
        <p:txBody>
          <a:bodyPr>
            <a:normAutofit fontScale="90000"/>
          </a:bodyPr>
          <a:lstStyle/>
          <a:p>
            <a:r>
              <a:rPr lang="en-US" b="1" dirty="0">
                <a:latin typeface="Calibri"/>
                <a:ea typeface="+mj-lt"/>
                <a:cs typeface="+mj-lt"/>
              </a:rPr>
              <a:t>WHO DETERMINES HOW GIFTS ARE USED?</a:t>
            </a:r>
            <a:br>
              <a:rPr lang="en-US" b="1" dirty="0">
                <a:latin typeface="Calibri"/>
                <a:ea typeface="+mj-lt"/>
                <a:cs typeface="+mj-lt"/>
              </a:rPr>
            </a:br>
            <a:r>
              <a:rPr lang="en-US" b="1" dirty="0">
                <a:latin typeface="Calibri"/>
                <a:ea typeface="+mj-lt"/>
                <a:cs typeface="+mj-lt"/>
              </a:rPr>
              <a:t> AND WHO SETS THE FUNDRAISING PRIORITIES?</a:t>
            </a:r>
            <a:endParaRPr lang="en-US" b="1" dirty="0">
              <a:latin typeface="Calibri"/>
              <a:cs typeface="Calibri"/>
            </a:endParaRPr>
          </a:p>
          <a:p>
            <a:endParaRPr lang="en-US" dirty="0"/>
          </a:p>
        </p:txBody>
      </p:sp>
      <p:sp>
        <p:nvSpPr>
          <p:cNvPr id="4" name="Oval 3">
            <a:extLst>
              <a:ext uri="{FF2B5EF4-FFF2-40B4-BE49-F238E27FC236}">
                <a16:creationId xmlns:a16="http://schemas.microsoft.com/office/drawing/2014/main" id="{59A81CCA-50B5-7B3F-121F-6EE3C4FCADAA}"/>
              </a:ext>
            </a:extLst>
          </p:cNvPr>
          <p:cNvSpPr/>
          <p:nvPr/>
        </p:nvSpPr>
        <p:spPr>
          <a:xfrm>
            <a:off x="276773" y="3431876"/>
            <a:ext cx="3915355" cy="9144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49499D8-EEF7-175B-D420-A8F66F226DEE}"/>
              </a:ext>
            </a:extLst>
          </p:cNvPr>
          <p:cNvSpPr txBox="1"/>
          <p:nvPr/>
        </p:nvSpPr>
        <p:spPr>
          <a:xfrm>
            <a:off x="5675459" y="2144580"/>
            <a:ext cx="6077597"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rgbClr val="540023"/>
                </a:solidFill>
                <a:latin typeface="Calibri"/>
                <a:ea typeface="+mn-lt"/>
                <a:cs typeface="+mn-lt"/>
              </a:rPr>
              <a:t>Explanation:</a:t>
            </a:r>
            <a:r>
              <a:rPr lang="en-US" sz="2800" dirty="0">
                <a:solidFill>
                  <a:srgbClr val="540023"/>
                </a:solidFill>
                <a:latin typeface="Calibri"/>
                <a:ea typeface="+mn-lt"/>
                <a:cs typeface="+mn-lt"/>
              </a:rPr>
              <a:t> </a:t>
            </a:r>
            <a:endParaRPr lang="en-US" sz="2800" dirty="0">
              <a:solidFill>
                <a:srgbClr val="540023"/>
              </a:solidFill>
              <a:latin typeface="Calibri"/>
              <a:ea typeface="+mn-lt"/>
              <a:cs typeface="Calibri"/>
            </a:endParaRPr>
          </a:p>
          <a:p>
            <a:pPr lvl="1"/>
            <a:endParaRPr lang="en-US" dirty="0">
              <a:latin typeface="Calibri"/>
              <a:ea typeface="+mn-lt"/>
              <a:cs typeface="+mn-lt"/>
            </a:endParaRPr>
          </a:p>
          <a:p>
            <a:pPr lvl="1"/>
            <a:r>
              <a:rPr lang="en-US" dirty="0">
                <a:latin typeface="Calibri"/>
                <a:ea typeface="+mn-lt"/>
                <a:cs typeface="+mn-lt"/>
              </a:rPr>
              <a:t>The UM President communicates the University’s fundraising priorities to the UM Foundation. In turn, the UM Foundation provides guidance to the President on what projects or purposes are most likely to appeal to donors. The UM Foundation invites donors to learn about and invest in the priorities identified by the UM President.</a:t>
            </a:r>
            <a:endParaRPr lang="en-US" dirty="0">
              <a:latin typeface="Calibri"/>
            </a:endParaRPr>
          </a:p>
          <a:p>
            <a:pPr algn="l"/>
            <a:endParaRPr lang="en-US" dirty="0"/>
          </a:p>
        </p:txBody>
      </p:sp>
    </p:spTree>
    <p:extLst>
      <p:ext uri="{BB962C8B-B14F-4D97-AF65-F5344CB8AC3E}">
        <p14:creationId xmlns:p14="http://schemas.microsoft.com/office/powerpoint/2010/main" val="223347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bbit PNG image transparent image download, size: 689x800px">
            <a:extLst>
              <a:ext uri="{FF2B5EF4-FFF2-40B4-BE49-F238E27FC236}">
                <a16:creationId xmlns:a16="http://schemas.microsoft.com/office/drawing/2014/main" id="{B0E21B42-5F1B-87BA-0AFE-A82AD47EF62B}"/>
              </a:ext>
            </a:extLst>
          </p:cNvPr>
          <p:cNvPicPr>
            <a:picLocks noChangeAspect="1"/>
          </p:cNvPicPr>
          <p:nvPr/>
        </p:nvPicPr>
        <p:blipFill>
          <a:blip r:embed="rId3"/>
          <a:stretch>
            <a:fillRect/>
          </a:stretch>
        </p:blipFill>
        <p:spPr>
          <a:xfrm>
            <a:off x="9180653" y="5048404"/>
            <a:ext cx="1595377" cy="1863695"/>
          </a:xfrm>
          <a:prstGeom prst="rect">
            <a:avLst/>
          </a:prstGeom>
        </p:spPr>
      </p:pic>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472998" y="1800223"/>
            <a:ext cx="11239539" cy="4613924"/>
          </a:xfrm>
        </p:spPr>
        <p:txBody>
          <a:bodyPr vert="horz" lIns="91440" tIns="45720" rIns="91440" bIns="45720" rtlCol="0" anchor="ctr" anchorCtr="0">
            <a:noAutofit/>
          </a:bodyPr>
          <a:lstStyle/>
          <a:p>
            <a:pPr marL="457200" indent="-457200">
              <a:buAutoNum type="alphaUcPeriod"/>
            </a:pPr>
            <a:endParaRPr lang="en-US" sz="2400" dirty="0">
              <a:latin typeface="Calibri"/>
              <a:ea typeface="Calibri"/>
              <a:cs typeface="Calibri"/>
            </a:endParaRPr>
          </a:p>
          <a:p>
            <a:pPr marL="342900" indent="-342900">
              <a:buAutoNum type="alphaUcPeriod"/>
            </a:pPr>
            <a:endParaRPr lang="en-US" sz="2400" dirty="0">
              <a:solidFill>
                <a:schemeClr val="tx1"/>
              </a:solidFill>
              <a:latin typeface="Calibri"/>
              <a:ea typeface="Calibri"/>
              <a:cs typeface="Calibri"/>
            </a:endParaRPr>
          </a:p>
          <a:p>
            <a:pPr marL="342900" indent="-342900">
              <a:buAutoNum type="alphaUcPeriod"/>
            </a:pPr>
            <a:r>
              <a:rPr lang="en-US" sz="2400" dirty="0">
                <a:solidFill>
                  <a:schemeClr val="tx1"/>
                </a:solidFill>
                <a:latin typeface="Calibri"/>
                <a:ea typeface="Calibri"/>
                <a:cs typeface="Calibri"/>
              </a:rPr>
              <a:t>Provides UM with a critical and significant source of private support that augments other University revenue sources.</a:t>
            </a:r>
          </a:p>
          <a:p>
            <a:pPr marL="342900" indent="-342900">
              <a:buAutoNum type="alphaUcPeriod"/>
            </a:pPr>
            <a:endParaRPr lang="en-US" sz="2400" dirty="0">
              <a:solidFill>
                <a:schemeClr val="tx1"/>
              </a:solidFill>
              <a:latin typeface="Calibri"/>
              <a:ea typeface="Calibri"/>
              <a:cs typeface="Calibri"/>
            </a:endParaRPr>
          </a:p>
          <a:p>
            <a:pPr marL="342900" indent="-342900">
              <a:buAutoNum type="alphaUcPeriod"/>
            </a:pPr>
            <a:r>
              <a:rPr lang="en-US" sz="2400" dirty="0">
                <a:solidFill>
                  <a:schemeClr val="tx1"/>
                </a:solidFill>
                <a:latin typeface="Calibri"/>
                <a:ea typeface="Calibri"/>
                <a:cs typeface="Calibri"/>
              </a:rPr>
              <a:t>Ensures a steady source of financial support to the University that is not subject to fluctuations in state revenues or changing priorities of state lawmakers.</a:t>
            </a:r>
          </a:p>
          <a:p>
            <a:pPr marL="342900" indent="-342900">
              <a:buAutoNum type="alphaUcPeriod"/>
            </a:pPr>
            <a:endParaRPr lang="en-US" sz="2400" dirty="0">
              <a:solidFill>
                <a:schemeClr val="tx1"/>
              </a:solidFill>
              <a:latin typeface="Calibri"/>
              <a:ea typeface="Calibri"/>
              <a:cs typeface="Calibri"/>
            </a:endParaRPr>
          </a:p>
          <a:p>
            <a:pPr marL="342900" indent="-342900">
              <a:buAutoNum type="alphaUcPeriod"/>
            </a:pPr>
            <a:r>
              <a:rPr lang="en-US" sz="2400" dirty="0">
                <a:solidFill>
                  <a:schemeClr val="tx1"/>
                </a:solidFill>
                <a:latin typeface="Calibri"/>
                <a:ea typeface="Calibri"/>
                <a:cs typeface="Calibri"/>
              </a:rPr>
              <a:t>Enhances achievement of the UM mission through philanthropic gifts that do not reduce or replace state support.</a:t>
            </a:r>
          </a:p>
          <a:p>
            <a:pPr marL="342900" indent="-342900">
              <a:buAutoNum type="alphaUcPeriod"/>
            </a:pPr>
            <a:endParaRPr lang="en-US" sz="2400" dirty="0">
              <a:solidFill>
                <a:schemeClr val="tx1"/>
              </a:solidFill>
              <a:latin typeface="Calibri"/>
              <a:ea typeface="Calibri"/>
              <a:cs typeface="Calibri"/>
            </a:endParaRPr>
          </a:p>
          <a:p>
            <a:pPr marL="342900" indent="-342900">
              <a:buAutoNum type="alphaUcPeriod"/>
            </a:pPr>
            <a:r>
              <a:rPr lang="en-US" sz="2400" dirty="0">
                <a:solidFill>
                  <a:schemeClr val="tx1"/>
                </a:solidFill>
                <a:latin typeface="Calibri"/>
                <a:ea typeface="Calibri"/>
                <a:cs typeface="Calibri"/>
              </a:rPr>
              <a:t> All of the above.</a:t>
            </a:r>
          </a:p>
          <a:p>
            <a:pPr marL="342900" indent="-342900">
              <a:buAutoNum type="alphaUcPeriod"/>
            </a:pPr>
            <a:endParaRPr lang="en-US" sz="1900" dirty="0">
              <a:solidFill>
                <a:srgbClr val="000000"/>
              </a:solidFill>
              <a:latin typeface="Calibri"/>
              <a:ea typeface="Calibri"/>
              <a:cs typeface="Calibri"/>
            </a:endParaRPr>
          </a:p>
          <a:p>
            <a:pPr marL="342900" indent="-342900">
              <a:buAutoNum type="alphaUcPeriod"/>
            </a:pPr>
            <a:endParaRPr lang="en-US" sz="1700" dirty="0">
              <a:solidFill>
                <a:srgbClr val="000000"/>
              </a:solidFill>
              <a:latin typeface="Calibri"/>
              <a:ea typeface="Calibri"/>
              <a:cs typeface="Calibri"/>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304752"/>
            <a:ext cx="11029616" cy="988332"/>
          </a:xfrm>
        </p:spPr>
        <p:txBody>
          <a:bodyPr>
            <a:normAutofit fontScale="90000"/>
          </a:bodyPr>
          <a:lstStyle/>
          <a:p>
            <a:r>
              <a:rPr lang="en-US" b="1" dirty="0">
                <a:latin typeface="Calibri"/>
                <a:ea typeface="+mj-lt"/>
                <a:cs typeface="+mj-lt"/>
              </a:rPr>
              <a:t>What is one way the UM FOUNDATION BENEFITs UM?</a:t>
            </a:r>
            <a:endParaRPr lang="en-US" b="1" dirty="0">
              <a:latin typeface="Calibri"/>
              <a:cs typeface="Calibri"/>
            </a:endParaRPr>
          </a:p>
          <a:p>
            <a:endParaRPr lang="en-US" dirty="0">
              <a:latin typeface="Calibri"/>
              <a:cs typeface="Calibri"/>
            </a:endParaRPr>
          </a:p>
          <a:p>
            <a:endParaRPr lang="en-US" dirty="0"/>
          </a:p>
        </p:txBody>
      </p:sp>
      <p:sp>
        <p:nvSpPr>
          <p:cNvPr id="4" name="TextBox 3">
            <a:extLst>
              <a:ext uri="{FF2B5EF4-FFF2-40B4-BE49-F238E27FC236}">
                <a16:creationId xmlns:a16="http://schemas.microsoft.com/office/drawing/2014/main" id="{85698D06-72CB-3C02-9B78-2D9310BCE5A9}"/>
              </a:ext>
            </a:extLst>
          </p:cNvPr>
          <p:cNvSpPr txBox="1"/>
          <p:nvPr/>
        </p:nvSpPr>
        <p:spPr>
          <a:xfrm>
            <a:off x="3412119" y="1965284"/>
            <a:ext cx="31227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5" name="TextBox 4">
            <a:extLst>
              <a:ext uri="{FF2B5EF4-FFF2-40B4-BE49-F238E27FC236}">
                <a16:creationId xmlns:a16="http://schemas.microsoft.com/office/drawing/2014/main" id="{91C49B96-E086-4CF1-ACB9-D706C8EFECE8}"/>
              </a:ext>
            </a:extLst>
          </p:cNvPr>
          <p:cNvSpPr txBox="1"/>
          <p:nvPr/>
        </p:nvSpPr>
        <p:spPr>
          <a:xfrm>
            <a:off x="759588" y="4063196"/>
            <a:ext cx="47649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sz="1600" dirty="0">
              <a:latin typeface="Calibri"/>
              <a:ea typeface="Calibri"/>
              <a:cs typeface="Calibri"/>
            </a:endParaRPr>
          </a:p>
        </p:txBody>
      </p:sp>
      <p:pic>
        <p:nvPicPr>
          <p:cNvPr id="8" name="Graphic 7" descr="Question mark with solid fill">
            <a:extLst>
              <a:ext uri="{FF2B5EF4-FFF2-40B4-BE49-F238E27FC236}">
                <a16:creationId xmlns:a16="http://schemas.microsoft.com/office/drawing/2014/main" id="{9E77A55D-48A7-229E-CE94-BBA6875DF3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3624" y="5048404"/>
            <a:ext cx="779363" cy="731135"/>
          </a:xfrm>
          <a:prstGeom prst="rect">
            <a:avLst/>
          </a:prstGeom>
        </p:spPr>
      </p:pic>
      <p:pic>
        <p:nvPicPr>
          <p:cNvPr id="9" name="Graphic 8" descr="Thought bubble with solid fill">
            <a:extLst>
              <a:ext uri="{FF2B5EF4-FFF2-40B4-BE49-F238E27FC236}">
                <a16:creationId xmlns:a16="http://schemas.microsoft.com/office/drawing/2014/main" id="{F66EF6C2-AC4B-8BBE-1625-BA311718D6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6030" y="4748808"/>
            <a:ext cx="1454552" cy="1608880"/>
          </a:xfrm>
          <a:prstGeom prst="rect">
            <a:avLst/>
          </a:prstGeom>
        </p:spPr>
      </p:pic>
    </p:spTree>
    <p:extLst>
      <p:ext uri="{BB962C8B-B14F-4D97-AF65-F5344CB8AC3E}">
        <p14:creationId xmlns:p14="http://schemas.microsoft.com/office/powerpoint/2010/main" val="408998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1080670" y="2629742"/>
            <a:ext cx="3445921" cy="533848"/>
          </a:xfrm>
        </p:spPr>
        <p:txBody>
          <a:bodyPr>
            <a:normAutofit/>
          </a:bodyPr>
          <a:lstStyle/>
          <a:p>
            <a:pPr marL="0" indent="0">
              <a:buNone/>
            </a:pPr>
            <a:r>
              <a:rPr lang="en-US" sz="2400" b="1" dirty="0">
                <a:solidFill>
                  <a:srgbClr val="70002E"/>
                </a:solidFill>
                <a:latin typeface="Calibri"/>
                <a:ea typeface="Calibri"/>
                <a:cs typeface="Calibri"/>
              </a:rPr>
              <a:t>D.</a:t>
            </a:r>
            <a:r>
              <a:rPr lang="en-US" sz="2400" dirty="0">
                <a:solidFill>
                  <a:srgbClr val="000000"/>
                </a:solidFill>
                <a:latin typeface="Calibri"/>
                <a:ea typeface="Calibri"/>
                <a:cs typeface="Calibri"/>
              </a:rPr>
              <a:t> All of the above </a:t>
            </a:r>
          </a:p>
          <a:p>
            <a:pPr marL="342900" indent="-342900">
              <a:buAutoNum type="alphaUcPeriod"/>
            </a:pPr>
            <a:endParaRPr lang="en-US" dirty="0">
              <a:solidFill>
                <a:srgbClr val="3D3D3D"/>
              </a:solidFill>
              <a:latin typeface="Candara"/>
              <a:ea typeface="Calibri"/>
              <a:cs typeface="Calibri"/>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976802"/>
            <a:ext cx="11029616" cy="988332"/>
          </a:xfrm>
        </p:spPr>
        <p:txBody>
          <a:bodyPr vert="horz" lIns="91440" tIns="45720" rIns="91440" bIns="45720" rtlCol="0" anchor="t" anchorCtr="0">
            <a:normAutofit fontScale="90000"/>
          </a:bodyPr>
          <a:lstStyle/>
          <a:p>
            <a:r>
              <a:rPr lang="en-US" b="1" dirty="0">
                <a:latin typeface="Calibri"/>
                <a:ea typeface="+mj-lt"/>
                <a:cs typeface="+mj-lt"/>
              </a:rPr>
              <a:t>What is one way the UM FOUNDATION BENEFITs UM?</a:t>
            </a:r>
            <a:endParaRPr lang="en-US" b="1" dirty="0">
              <a:latin typeface="Calibri"/>
              <a:cs typeface="Calibri"/>
            </a:endParaRPr>
          </a:p>
          <a:p>
            <a:endParaRPr lang="en-US" dirty="0">
              <a:latin typeface="Calibri"/>
              <a:cs typeface="Calibri"/>
            </a:endParaRPr>
          </a:p>
          <a:p>
            <a:endParaRPr lang="en-US" dirty="0"/>
          </a:p>
        </p:txBody>
      </p:sp>
      <p:sp>
        <p:nvSpPr>
          <p:cNvPr id="4" name="TextBox 3">
            <a:extLst>
              <a:ext uri="{FF2B5EF4-FFF2-40B4-BE49-F238E27FC236}">
                <a16:creationId xmlns:a16="http://schemas.microsoft.com/office/drawing/2014/main" id="{62DEB6FA-3264-CCA8-EF6C-05B8F698AC1A}"/>
              </a:ext>
            </a:extLst>
          </p:cNvPr>
          <p:cNvSpPr txBox="1"/>
          <p:nvPr/>
        </p:nvSpPr>
        <p:spPr>
          <a:xfrm>
            <a:off x="2309732" y="3464651"/>
            <a:ext cx="9290084"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540023"/>
                </a:solidFill>
                <a:latin typeface="Calibri"/>
                <a:cs typeface="Segoe UI"/>
              </a:rPr>
              <a:t>Explanation:</a:t>
            </a:r>
            <a:r>
              <a:rPr lang="en-US" sz="2800" dirty="0">
                <a:solidFill>
                  <a:srgbClr val="540023"/>
                </a:solidFill>
                <a:latin typeface="Calibri"/>
                <a:cs typeface="Segoe UI"/>
              </a:rPr>
              <a:t> ​</a:t>
            </a:r>
            <a:endParaRPr lang="en-US" sz="1100" dirty="0">
              <a:latin typeface="Calibri"/>
              <a:ea typeface="+mn-lt"/>
              <a:cs typeface="Calibri"/>
            </a:endParaRPr>
          </a:p>
          <a:p>
            <a:r>
              <a:rPr lang="en-US" sz="1600" dirty="0">
                <a:latin typeface="Calibri"/>
                <a:ea typeface="+mn-lt"/>
                <a:cs typeface="+mn-lt"/>
              </a:rPr>
              <a:t>The UM Foundation serves individuals, families, businesses and private foundations that aim to support UM with philanthropic gifts in areas which match their interests, passions or criteria for philanthropic giving. The UM Foundation offers specific benefits to UM and donors alike.</a:t>
            </a:r>
            <a:endParaRPr lang="en-US" sz="1600" dirty="0">
              <a:latin typeface="Calibri"/>
              <a:ea typeface="+mn-lt"/>
              <a:cs typeface="Calibri"/>
            </a:endParaRPr>
          </a:p>
        </p:txBody>
      </p:sp>
      <p:sp>
        <p:nvSpPr>
          <p:cNvPr id="5" name="TextBox 4">
            <a:extLst>
              <a:ext uri="{FF2B5EF4-FFF2-40B4-BE49-F238E27FC236}">
                <a16:creationId xmlns:a16="http://schemas.microsoft.com/office/drawing/2014/main" id="{92DFCCC4-13ED-80A2-6B61-D9A00045468C}"/>
              </a:ext>
            </a:extLst>
          </p:cNvPr>
          <p:cNvSpPr txBox="1"/>
          <p:nvPr/>
        </p:nvSpPr>
        <p:spPr>
          <a:xfrm>
            <a:off x="2264012" y="4931594"/>
            <a:ext cx="953838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a:cs typeface="Calibri"/>
              </a:rPr>
              <a:t> Additional Benefits to UM</a:t>
            </a:r>
            <a:endParaRPr lang="en-US" sz="1600" dirty="0">
              <a:latin typeface="Calibri"/>
              <a:ea typeface="Calibri"/>
              <a:cs typeface="Calibri"/>
            </a:endParaRPr>
          </a:p>
          <a:p>
            <a:pPr marL="285750" indent="-285750">
              <a:buFont typeface="Wingdings"/>
              <a:buChar char="Ø"/>
            </a:pPr>
            <a:r>
              <a:rPr lang="en-US" sz="1600" dirty="0">
                <a:latin typeface="Calibri"/>
                <a:cs typeface="Calibri"/>
              </a:rPr>
              <a:t>Offers investment of a privately funded endowment beyond the low-risk, low-return strategies often mandated by states, thereby increasing the opportunity for greater investment return and revenue available to UM.</a:t>
            </a:r>
            <a:endParaRPr lang="en-US" sz="1600" dirty="0">
              <a:latin typeface="Calibri"/>
              <a:ea typeface="Calibri"/>
              <a:cs typeface="Calibri"/>
            </a:endParaRPr>
          </a:p>
        </p:txBody>
      </p:sp>
      <p:sp>
        <p:nvSpPr>
          <p:cNvPr id="7" name="Oval 6">
            <a:extLst>
              <a:ext uri="{FF2B5EF4-FFF2-40B4-BE49-F238E27FC236}">
                <a16:creationId xmlns:a16="http://schemas.microsoft.com/office/drawing/2014/main" id="{7578145F-E321-F372-D9DF-C7BB47AFF207}"/>
              </a:ext>
            </a:extLst>
          </p:cNvPr>
          <p:cNvSpPr/>
          <p:nvPr/>
        </p:nvSpPr>
        <p:spPr>
          <a:xfrm>
            <a:off x="854599" y="2547394"/>
            <a:ext cx="2911031" cy="692551"/>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124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2170618" y="1906325"/>
            <a:ext cx="9599794" cy="4864708"/>
          </a:xfrm>
        </p:spPr>
        <p:txBody>
          <a:bodyPr>
            <a:normAutofit/>
          </a:bodyPr>
          <a:lstStyle/>
          <a:p>
            <a:pPr marL="342900" indent="-342900">
              <a:buAutoNum type="alphaUcPeriod"/>
            </a:pPr>
            <a:r>
              <a:rPr lang="en-US" sz="2000" dirty="0">
                <a:solidFill>
                  <a:schemeClr val="tx1"/>
                </a:solidFill>
                <a:latin typeface="Calibri"/>
                <a:cs typeface="Calibri"/>
              </a:rPr>
              <a:t>Assists donors in understanding the University’s mission, and also supports engagement and evaluation of opportunities for philanthropic giving.</a:t>
            </a:r>
            <a:endParaRPr lang="en-US" sz="2000" dirty="0">
              <a:solidFill>
                <a:schemeClr val="tx1"/>
              </a:solidFill>
              <a:latin typeface="Calibri"/>
              <a:ea typeface="Calibri"/>
              <a:cs typeface="Calibri"/>
            </a:endParaRPr>
          </a:p>
          <a:p>
            <a:pPr marL="342900" indent="-342900">
              <a:buAutoNum type="alphaUcPeriod"/>
            </a:pPr>
            <a:endParaRPr lang="en-US" sz="2000" dirty="0">
              <a:solidFill>
                <a:schemeClr val="tx1"/>
              </a:solidFill>
              <a:latin typeface="Calibri"/>
              <a:ea typeface="Calibri"/>
              <a:cs typeface="Calibri"/>
            </a:endParaRPr>
          </a:p>
          <a:p>
            <a:pPr marL="342900" indent="-342900">
              <a:buAutoNum type="alphaUcPeriod"/>
            </a:pPr>
            <a:r>
              <a:rPr lang="en-US" sz="2000" dirty="0">
                <a:solidFill>
                  <a:schemeClr val="tx1"/>
                </a:solidFill>
                <a:latin typeface="Calibri"/>
                <a:ea typeface="Calibri"/>
                <a:cs typeface="Calibri"/>
              </a:rPr>
              <a:t>Facilitates philanthropic gifts from donors who feel more secure giving to a separate nonprofit organization like the UM Foundation, knowing their gifts are held separate from state funds and will be used in accordance with their wishes.</a:t>
            </a:r>
          </a:p>
          <a:p>
            <a:pPr marL="342900" indent="-342900">
              <a:buAutoNum type="alphaUcPeriod"/>
            </a:pPr>
            <a:endParaRPr lang="en-US" sz="2000" dirty="0">
              <a:solidFill>
                <a:schemeClr val="tx1"/>
              </a:solidFill>
            </a:endParaRPr>
          </a:p>
          <a:p>
            <a:pPr marL="342900" indent="-342900">
              <a:buAutoNum type="alphaUcPeriod"/>
            </a:pPr>
            <a:r>
              <a:rPr lang="en-US" sz="2000" dirty="0">
                <a:solidFill>
                  <a:schemeClr val="tx1"/>
                </a:solidFill>
                <a:latin typeface="Calibri"/>
                <a:ea typeface="Calibri"/>
                <a:cs typeface="Calibri"/>
              </a:rPr>
              <a:t>Safeguards the privacy of donors who may not want the details of their personal finances to become a matter of public record and ensures confidentiality or anonymity when requested. </a:t>
            </a:r>
          </a:p>
          <a:p>
            <a:pPr marL="342900" indent="-342900">
              <a:buAutoNum type="alphaUcPeriod"/>
            </a:pPr>
            <a:endParaRPr lang="en-US" sz="2000" dirty="0">
              <a:solidFill>
                <a:schemeClr val="tx1"/>
              </a:solidFill>
              <a:latin typeface="Calibri"/>
              <a:ea typeface="Calibri"/>
              <a:cs typeface="Calibri"/>
            </a:endParaRPr>
          </a:p>
          <a:p>
            <a:pPr marL="342900" indent="-342900">
              <a:buAutoNum type="alphaUcPeriod"/>
            </a:pPr>
            <a:r>
              <a:rPr lang="en-US" sz="2000" dirty="0">
                <a:solidFill>
                  <a:schemeClr val="tx1"/>
                </a:solidFill>
                <a:latin typeface="Calibri"/>
                <a:ea typeface="Calibri"/>
                <a:cs typeface="Calibri"/>
              </a:rPr>
              <a:t>All of the above.</a:t>
            </a:r>
          </a:p>
          <a:p>
            <a:pPr marL="342900" indent="-342900">
              <a:buAutoNum type="alphaUcPeriod"/>
            </a:pPr>
            <a:endParaRPr lang="en-US" dirty="0"/>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304752"/>
            <a:ext cx="11029616" cy="988332"/>
          </a:xfrm>
        </p:spPr>
        <p:txBody>
          <a:bodyPr>
            <a:normAutofit fontScale="90000"/>
          </a:bodyPr>
          <a:lstStyle/>
          <a:p>
            <a:r>
              <a:rPr lang="en-US" b="1" dirty="0">
                <a:latin typeface="Calibri"/>
                <a:ea typeface="+mj-lt"/>
                <a:cs typeface="+mj-lt"/>
              </a:rPr>
              <a:t>What is one way the UM FOUNDATION BENEFITs Donors?</a:t>
            </a:r>
            <a:endParaRPr lang="en-US" b="1" dirty="0">
              <a:latin typeface="Calibri"/>
              <a:cs typeface="Calibri"/>
            </a:endParaRPr>
          </a:p>
          <a:p>
            <a:endParaRPr lang="en-US" dirty="0">
              <a:latin typeface="Calibri"/>
              <a:cs typeface="Calibri"/>
            </a:endParaRPr>
          </a:p>
          <a:p>
            <a:endParaRPr lang="en-US" dirty="0"/>
          </a:p>
        </p:txBody>
      </p:sp>
      <p:pic>
        <p:nvPicPr>
          <p:cNvPr id="7" name="Picture 6" descr="Cat PNG Transparent Images, Pictures, Photos | PNG Arts">
            <a:extLst>
              <a:ext uri="{FF2B5EF4-FFF2-40B4-BE49-F238E27FC236}">
                <a16:creationId xmlns:a16="http://schemas.microsoft.com/office/drawing/2014/main" id="{4937EFBF-5DD3-F81E-4BD8-2D4729C3CC2F}"/>
              </a:ext>
            </a:extLst>
          </p:cNvPr>
          <p:cNvPicPr>
            <a:picLocks noChangeAspect="1"/>
          </p:cNvPicPr>
          <p:nvPr/>
        </p:nvPicPr>
        <p:blipFill>
          <a:blip r:embed="rId3"/>
          <a:stretch>
            <a:fillRect/>
          </a:stretch>
        </p:blipFill>
        <p:spPr>
          <a:xfrm>
            <a:off x="-1929" y="4281054"/>
            <a:ext cx="2622279" cy="2622279"/>
          </a:xfrm>
          <a:prstGeom prst="rect">
            <a:avLst/>
          </a:prstGeom>
        </p:spPr>
      </p:pic>
    </p:spTree>
    <p:extLst>
      <p:ext uri="{BB962C8B-B14F-4D97-AF65-F5344CB8AC3E}">
        <p14:creationId xmlns:p14="http://schemas.microsoft.com/office/powerpoint/2010/main" val="426615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304752"/>
            <a:ext cx="9438098" cy="988332"/>
          </a:xfrm>
        </p:spPr>
        <p:txBody>
          <a:bodyPr>
            <a:normAutofit fontScale="90000"/>
          </a:bodyPr>
          <a:lstStyle/>
          <a:p>
            <a:r>
              <a:rPr lang="en-US" b="1" dirty="0">
                <a:latin typeface="Calibri"/>
                <a:ea typeface="+mj-lt"/>
                <a:cs typeface="+mj-lt"/>
              </a:rPr>
              <a:t>What is one way THE UM FOUNDATION BENEFITs DONORS?</a:t>
            </a:r>
            <a:endParaRPr lang="en-US" b="1" dirty="0">
              <a:latin typeface="Calibri"/>
              <a:cs typeface="Calibri"/>
            </a:endParaRPr>
          </a:p>
          <a:p>
            <a:endParaRPr lang="en-US" dirty="0">
              <a:latin typeface="Calibri"/>
              <a:cs typeface="Calibri"/>
            </a:endParaRPr>
          </a:p>
          <a:p>
            <a:endParaRPr lang="en-US" dirty="0"/>
          </a:p>
        </p:txBody>
      </p:sp>
      <p:sp>
        <p:nvSpPr>
          <p:cNvPr id="4" name="TextBox 3">
            <a:extLst>
              <a:ext uri="{FF2B5EF4-FFF2-40B4-BE49-F238E27FC236}">
                <a16:creationId xmlns:a16="http://schemas.microsoft.com/office/drawing/2014/main" id="{16D4508E-F589-6E4F-CA48-19E7C7A32845}"/>
              </a:ext>
            </a:extLst>
          </p:cNvPr>
          <p:cNvSpPr txBox="1"/>
          <p:nvPr/>
        </p:nvSpPr>
        <p:spPr>
          <a:xfrm>
            <a:off x="470703" y="2833868"/>
            <a:ext cx="11192717"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540023"/>
                </a:solidFill>
                <a:latin typeface="Calibri"/>
                <a:ea typeface="Calibri"/>
                <a:cs typeface="Calibri"/>
              </a:rPr>
              <a:t>Explanation:</a:t>
            </a:r>
            <a:r>
              <a:rPr lang="en-US" sz="2800" dirty="0">
                <a:solidFill>
                  <a:srgbClr val="540023"/>
                </a:solidFill>
                <a:latin typeface="Calibri"/>
                <a:ea typeface="Calibri"/>
                <a:cs typeface="Calibri"/>
              </a:rPr>
              <a:t>  </a:t>
            </a:r>
            <a:endParaRPr lang="en-US" dirty="0"/>
          </a:p>
          <a:p>
            <a:endParaRPr lang="en-US" sz="1600" b="1" dirty="0">
              <a:latin typeface="Calibri"/>
              <a:ea typeface="Calibri"/>
              <a:cs typeface="Segoe UI"/>
            </a:endParaRPr>
          </a:p>
          <a:p>
            <a:r>
              <a:rPr lang="en-US" sz="1600" b="1" dirty="0">
                <a:latin typeface="Calibri"/>
                <a:cs typeface="Segoe UI"/>
              </a:rPr>
              <a:t>Additional Benefits to Donors</a:t>
            </a:r>
            <a:r>
              <a:rPr lang="en-US" sz="1600" dirty="0">
                <a:latin typeface="Calibri"/>
                <a:cs typeface="Segoe UI"/>
              </a:rPr>
              <a:t>​</a:t>
            </a:r>
            <a:endParaRPr lang="en-US" sz="1600" dirty="0">
              <a:latin typeface="Calibri"/>
              <a:ea typeface="Calibri"/>
              <a:cs typeface="Arial"/>
            </a:endParaRPr>
          </a:p>
          <a:p>
            <a:pPr marL="285750" indent="-285750">
              <a:buFont typeface="Wingdings"/>
              <a:buChar char="Ø"/>
            </a:pPr>
            <a:r>
              <a:rPr lang="en-US" sz="1600" dirty="0">
                <a:latin typeface="Calibri"/>
                <a:cs typeface="Arial"/>
              </a:rPr>
              <a:t>Provides appropriate acknowledgement and recognition, informs donors of the impact of their giving, and helps donors experience the joy of philanthropic giving.​</a:t>
            </a:r>
            <a:endParaRPr lang="en-US" sz="1600" dirty="0">
              <a:latin typeface="Calibri"/>
              <a:ea typeface="Calibri"/>
              <a:cs typeface="Arial"/>
            </a:endParaRPr>
          </a:p>
          <a:p>
            <a:pPr marL="285750" indent="-285750">
              <a:buFont typeface="Wingdings"/>
              <a:buChar char="Ø"/>
            </a:pPr>
            <a:r>
              <a:rPr lang="en-US" sz="1600" dirty="0">
                <a:latin typeface="Calibri"/>
                <a:cs typeface="Arial"/>
              </a:rPr>
              <a:t>Offers engagement with professional staff who are passionate about delivering exceptional donor experiences.​</a:t>
            </a:r>
            <a:endParaRPr lang="en-US" sz="1600" dirty="0">
              <a:latin typeface="Calibri"/>
              <a:ea typeface="Calibri"/>
              <a:cs typeface="Arial"/>
            </a:endParaRPr>
          </a:p>
          <a:p>
            <a:pPr marL="285750" indent="-285750">
              <a:buFont typeface="Wingdings"/>
              <a:buChar char="Ø"/>
            </a:pPr>
            <a:r>
              <a:rPr lang="en-US" sz="1600" dirty="0">
                <a:latin typeface="Calibri"/>
                <a:cs typeface="Arial"/>
              </a:rPr>
              <a:t>Ensures oversight by an independent governing Board of Trustees committed to fulfill their fiduciary responsibility, act with diligence and make good-faith decisions consistent with the UM Foundation mission.​</a:t>
            </a:r>
            <a:endParaRPr lang="en-US" sz="1600" dirty="0">
              <a:latin typeface="Calibri"/>
              <a:ea typeface="Calibri"/>
              <a:cs typeface="Arial"/>
            </a:endParaRPr>
          </a:p>
          <a:p>
            <a:pPr marL="285750" indent="-285750">
              <a:buFont typeface="Wingdings"/>
              <a:buChar char="Ø"/>
            </a:pPr>
            <a:r>
              <a:rPr lang="en-US" sz="1600" dirty="0">
                <a:latin typeface="Calibri"/>
                <a:cs typeface="Arial"/>
              </a:rPr>
              <a:t>Fosters opportunities for individuals to engage through their volunteer service and financial contributions (gifts) to help advance the UM mission.​</a:t>
            </a:r>
            <a:endParaRPr lang="en-US" sz="1600" dirty="0">
              <a:latin typeface="Calibri"/>
              <a:ea typeface="Calibri"/>
              <a:cs typeface="Arial"/>
            </a:endParaRPr>
          </a:p>
          <a:p>
            <a:pPr marL="285750" indent="-285750">
              <a:buFont typeface="Wingdings"/>
              <a:buChar char="Ø"/>
            </a:pPr>
            <a:r>
              <a:rPr lang="en-US" sz="1600" dirty="0">
                <a:latin typeface="Calibri"/>
                <a:cs typeface="Arial"/>
              </a:rPr>
              <a:t>Adheres to federal and Montana law pertaining to private corporations and nonprofit organizations. The UM Foundation has been extended tax-exempt 501(c)(3) status enabling donors to deduct their gifts to the extent allowed by law; files an IRS Form 990 annually; operates under an agreement with UM that is reviewed and approved by the Montana University System Board of Regents; annually shares independently audited financial statements; adheres to bylaws; and publishes an annual report.</a:t>
            </a:r>
            <a:endParaRPr lang="en-US" sz="1600" dirty="0">
              <a:latin typeface="Calibri"/>
              <a:ea typeface="Calibri"/>
              <a:cs typeface="Arial"/>
            </a:endParaRPr>
          </a:p>
        </p:txBody>
      </p:sp>
      <p:sp>
        <p:nvSpPr>
          <p:cNvPr id="7" name="TextBox 6">
            <a:extLst>
              <a:ext uri="{FF2B5EF4-FFF2-40B4-BE49-F238E27FC236}">
                <a16:creationId xmlns:a16="http://schemas.microsoft.com/office/drawing/2014/main" id="{FFE9C2FF-836E-586C-E78F-09E4211DA847}"/>
              </a:ext>
            </a:extLst>
          </p:cNvPr>
          <p:cNvSpPr txBox="1"/>
          <p:nvPr/>
        </p:nvSpPr>
        <p:spPr>
          <a:xfrm>
            <a:off x="470704" y="2139387"/>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70002E"/>
                </a:solidFill>
                <a:latin typeface="Calibri"/>
              </a:rPr>
              <a:t>D.</a:t>
            </a:r>
            <a:r>
              <a:rPr lang="en-US" sz="2400" dirty="0">
                <a:latin typeface="Calibri"/>
              </a:rPr>
              <a:t> All of the above </a:t>
            </a:r>
            <a:endParaRPr lang="en-US" dirty="0"/>
          </a:p>
        </p:txBody>
      </p:sp>
      <p:sp>
        <p:nvSpPr>
          <p:cNvPr id="8" name="Oval 7">
            <a:extLst>
              <a:ext uri="{FF2B5EF4-FFF2-40B4-BE49-F238E27FC236}">
                <a16:creationId xmlns:a16="http://schemas.microsoft.com/office/drawing/2014/main" id="{DC2E3A30-4AF6-21FB-66D8-216C30FDF9C2}"/>
              </a:ext>
            </a:extLst>
          </p:cNvPr>
          <p:cNvSpPr/>
          <p:nvPr/>
        </p:nvSpPr>
        <p:spPr>
          <a:xfrm>
            <a:off x="381964" y="1997596"/>
            <a:ext cx="2747058" cy="769717"/>
          </a:xfrm>
          <a:prstGeom prst="ellipse">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73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530872" y="2446477"/>
            <a:ext cx="5379312" cy="3678303"/>
          </a:xfrm>
        </p:spPr>
        <p:txBody>
          <a:bodyPr>
            <a:normAutofit/>
          </a:bodyPr>
          <a:lstStyle/>
          <a:p>
            <a:pPr marL="342900" indent="-342900">
              <a:buAutoNum type="alphaUcPeriod"/>
            </a:pPr>
            <a:r>
              <a:rPr lang="en-US" sz="2200" dirty="0">
                <a:solidFill>
                  <a:schemeClr val="tx1"/>
                </a:solidFill>
                <a:latin typeface="Calibri"/>
                <a:cs typeface="Calibri"/>
              </a:rPr>
              <a:t>Because UM does not accept philanthropic gifts.</a:t>
            </a:r>
            <a:endParaRPr lang="en-US" dirty="0">
              <a:solidFill>
                <a:schemeClr val="tx1"/>
              </a:solidFill>
            </a:endParaRPr>
          </a:p>
          <a:p>
            <a:pPr marL="342900" indent="-342900">
              <a:buAutoNum type="alphaUcPeriod"/>
            </a:pPr>
            <a:r>
              <a:rPr lang="en-US" sz="2200" dirty="0">
                <a:solidFill>
                  <a:schemeClr val="tx1"/>
                </a:solidFill>
                <a:latin typeface="Calibri"/>
                <a:cs typeface="Calibri"/>
              </a:rPr>
              <a:t>Because the majority of philanthropic gifts are designated for a specific purpose.</a:t>
            </a:r>
            <a:endParaRPr lang="en-US" sz="2200" dirty="0">
              <a:solidFill>
                <a:schemeClr val="tx1"/>
              </a:solidFill>
              <a:latin typeface="Calibri"/>
              <a:ea typeface="Calibri"/>
              <a:cs typeface="Calibri"/>
            </a:endParaRPr>
          </a:p>
          <a:p>
            <a:pPr marL="342900" indent="-342900">
              <a:buAutoNum type="alphaUcPeriod"/>
            </a:pPr>
            <a:r>
              <a:rPr lang="en-US" sz="2200" dirty="0">
                <a:solidFill>
                  <a:schemeClr val="tx1"/>
                </a:solidFill>
                <a:latin typeface="Calibri"/>
                <a:cs typeface="Calibri"/>
              </a:rPr>
              <a:t>Because not enough philanthropic gifts have been received.</a:t>
            </a:r>
            <a:endParaRPr lang="en-US" sz="2200" dirty="0">
              <a:solidFill>
                <a:schemeClr val="tx1"/>
              </a:solidFill>
              <a:latin typeface="Calibri"/>
              <a:ea typeface="Calibri"/>
              <a:cs typeface="Calibri"/>
            </a:endParaRPr>
          </a:p>
          <a:p>
            <a:pPr marL="342900" indent="-342900">
              <a:buAutoNum type="alphaUcPeriod"/>
            </a:pPr>
            <a:r>
              <a:rPr lang="en-US" sz="2200" dirty="0">
                <a:solidFill>
                  <a:schemeClr val="tx1"/>
                </a:solidFill>
                <a:latin typeface="Calibri"/>
                <a:cs typeface="Calibri"/>
              </a:rPr>
              <a:t>Because philanthropic gifts are used only for student scholarships.</a:t>
            </a:r>
            <a:endParaRPr lang="en-US" dirty="0">
              <a:solidFill>
                <a:schemeClr val="tx1"/>
              </a:solidFill>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624325" y="1319129"/>
            <a:ext cx="11029616" cy="988332"/>
          </a:xfrm>
        </p:spPr>
        <p:txBody>
          <a:bodyPr vert="horz" lIns="91440" tIns="45720" rIns="91440" bIns="45720" rtlCol="0" anchor="ctr" anchorCtr="0">
            <a:no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IN TIMES WHEN THE UNIVERSITY OF MONTANA EXPERIENCES </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BUDGET CHALLENGES, WHY DOESN'T PHILANTHROPIC GIVING </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OFFSET THOSE CHALLENGES?</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a:cs typeface="Calibri"/>
            </a:endParaRPr>
          </a:p>
          <a:p>
            <a:endParaRPr lang="en-US" dirty="0"/>
          </a:p>
        </p:txBody>
      </p:sp>
      <p:pic>
        <p:nvPicPr>
          <p:cNvPr id="5" name="Picture 4" descr="Free Happy Dog Png, Download Free Happy Dog Png png images, Free ClipArts on Clipart Library">
            <a:extLst>
              <a:ext uri="{FF2B5EF4-FFF2-40B4-BE49-F238E27FC236}">
                <a16:creationId xmlns:a16="http://schemas.microsoft.com/office/drawing/2014/main" id="{3E467D27-E343-8613-A927-B866BB956CE0}"/>
              </a:ext>
            </a:extLst>
          </p:cNvPr>
          <p:cNvPicPr>
            <a:picLocks noChangeAspect="1"/>
          </p:cNvPicPr>
          <p:nvPr/>
        </p:nvPicPr>
        <p:blipFill>
          <a:blip r:embed="rId3"/>
          <a:stretch>
            <a:fillRect/>
          </a:stretch>
        </p:blipFill>
        <p:spPr>
          <a:xfrm>
            <a:off x="7917083" y="4192111"/>
            <a:ext cx="1971555" cy="2669600"/>
          </a:xfrm>
          <a:prstGeom prst="rect">
            <a:avLst/>
          </a:prstGeom>
        </p:spPr>
      </p:pic>
    </p:spTree>
    <p:extLst>
      <p:ext uri="{BB962C8B-B14F-4D97-AF65-F5344CB8AC3E}">
        <p14:creationId xmlns:p14="http://schemas.microsoft.com/office/powerpoint/2010/main" val="387690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530872" y="2446477"/>
            <a:ext cx="5881062" cy="3678303"/>
          </a:xfrm>
        </p:spPr>
        <p:txBody>
          <a:bodyPr vert="horz" lIns="91440" tIns="45720" rIns="91440" bIns="45720" rtlCol="0" anchor="t" anchorCtr="0">
            <a:noAutofit/>
          </a:bodyPr>
          <a:lstStyle/>
          <a:p>
            <a:pPr marL="342900" indent="-342900">
              <a:buAutoNum type="alphaUcPeriod"/>
            </a:pPr>
            <a:r>
              <a:rPr lang="en-US" sz="2200" dirty="0">
                <a:solidFill>
                  <a:schemeClr val="tx1"/>
                </a:solidFill>
                <a:latin typeface="Calibri"/>
                <a:cs typeface="Calibri"/>
              </a:rPr>
              <a:t>Because UM does not accept philanthropic gifts </a:t>
            </a:r>
            <a:endParaRPr lang="en-US" sz="2200" dirty="0">
              <a:solidFill>
                <a:schemeClr val="tx1"/>
              </a:solidFill>
              <a:latin typeface="Calibri"/>
              <a:ea typeface="Calibri"/>
              <a:cs typeface="Calibri"/>
            </a:endParaRPr>
          </a:p>
          <a:p>
            <a:pPr marL="342900" indent="-342900">
              <a:buAutoNum type="alphaUcPeriod"/>
            </a:pPr>
            <a:r>
              <a:rPr lang="en-US" sz="2200" dirty="0">
                <a:solidFill>
                  <a:schemeClr val="tx1"/>
                </a:solidFill>
                <a:latin typeface="Calibri"/>
                <a:cs typeface="Calibri"/>
              </a:rPr>
              <a:t>Because the majority of philanthropic gifts are designated for a specific purpose.</a:t>
            </a:r>
            <a:endParaRPr lang="en-US" sz="2200" dirty="0">
              <a:solidFill>
                <a:schemeClr val="tx1"/>
              </a:solidFill>
              <a:latin typeface="Calibri"/>
              <a:ea typeface="Calibri"/>
              <a:cs typeface="Calibri"/>
            </a:endParaRPr>
          </a:p>
          <a:p>
            <a:pPr marL="342900" indent="-342900">
              <a:buAutoNum type="alphaUcPeriod"/>
            </a:pPr>
            <a:r>
              <a:rPr lang="en-US" sz="2200" dirty="0">
                <a:solidFill>
                  <a:schemeClr val="tx1"/>
                </a:solidFill>
                <a:latin typeface="Calibri"/>
                <a:cs typeface="Calibri"/>
              </a:rPr>
              <a:t>Because not enough philanthropic gifts have been received</a:t>
            </a:r>
            <a:endParaRPr lang="en-US" sz="2200" dirty="0">
              <a:solidFill>
                <a:schemeClr val="tx1"/>
              </a:solidFill>
              <a:latin typeface="Calibri"/>
              <a:ea typeface="Calibri"/>
              <a:cs typeface="Calibri"/>
            </a:endParaRPr>
          </a:p>
          <a:p>
            <a:pPr marL="342900" indent="-342900">
              <a:buAutoNum type="alphaUcPeriod"/>
            </a:pPr>
            <a:r>
              <a:rPr lang="en-US" sz="2200" dirty="0">
                <a:solidFill>
                  <a:schemeClr val="tx1"/>
                </a:solidFill>
                <a:latin typeface="Calibri"/>
                <a:cs typeface="Calibri"/>
              </a:rPr>
              <a:t>Because philanthropic gifts are used only for student scholarships</a:t>
            </a:r>
            <a:endParaRPr lang="en-US" dirty="0">
              <a:solidFill>
                <a:schemeClr val="tx1"/>
              </a:solidFill>
            </a:endParaRPr>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624325" y="1319129"/>
            <a:ext cx="11029616" cy="988332"/>
          </a:xfrm>
        </p:spPr>
        <p:txBody>
          <a:bodyPr vert="horz" lIns="91440" tIns="45720" rIns="91440" bIns="45720" rtlCol="0" anchor="ctr" anchorCtr="0">
            <a:no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IN TIMES WHEN THE UNIVERSITY OF MONTANA EXPERIENCES </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BUDGET CHALLENGES, WHY DOESN'T PHILANTHROPIC GIVING </a:t>
            </a:r>
            <a:br>
              <a:rPr lang="en-US" sz="2800" b="1" dirty="0">
                <a:latin typeface="Calibri" panose="020F0502020204030204" pitchFamily="34" charset="0"/>
                <a:ea typeface="Calibri" panose="020F0502020204030204" pitchFamily="34" charset="0"/>
                <a:cs typeface="Calibri" panose="020F0502020204030204" pitchFamily="34" charset="0"/>
              </a:rPr>
            </a:br>
            <a:r>
              <a:rPr lang="en-US" sz="2800" b="1" dirty="0">
                <a:latin typeface="Calibri" panose="020F0502020204030204" pitchFamily="34" charset="0"/>
                <a:ea typeface="Calibri" panose="020F0502020204030204" pitchFamily="34" charset="0"/>
                <a:cs typeface="Calibri" panose="020F0502020204030204" pitchFamily="34" charset="0"/>
              </a:rPr>
              <a:t>OFFSET THOSE CHALLENGES?</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a:cs typeface="Calibri"/>
            </a:endParaRPr>
          </a:p>
          <a:p>
            <a:endParaRPr lang="en-US" dirty="0"/>
          </a:p>
        </p:txBody>
      </p:sp>
      <p:sp>
        <p:nvSpPr>
          <p:cNvPr id="4" name="TextBox 3">
            <a:extLst>
              <a:ext uri="{FF2B5EF4-FFF2-40B4-BE49-F238E27FC236}">
                <a16:creationId xmlns:a16="http://schemas.microsoft.com/office/drawing/2014/main" id="{8176892E-2A7B-3942-66E5-95D0481F3D12}"/>
              </a:ext>
            </a:extLst>
          </p:cNvPr>
          <p:cNvSpPr txBox="1"/>
          <p:nvPr/>
        </p:nvSpPr>
        <p:spPr>
          <a:xfrm>
            <a:off x="5931751" y="1973531"/>
            <a:ext cx="6008837"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rgbClr val="540023"/>
                </a:solidFill>
                <a:latin typeface="Calibri"/>
                <a:cs typeface="Calibri"/>
              </a:rPr>
              <a:t>Explanation:</a:t>
            </a:r>
            <a:r>
              <a:rPr lang="en-US" sz="2800" dirty="0">
                <a:solidFill>
                  <a:srgbClr val="540023"/>
                </a:solidFill>
                <a:latin typeface="Calibri"/>
                <a:cs typeface="Calibri"/>
              </a:rPr>
              <a:t> </a:t>
            </a:r>
          </a:p>
          <a:p>
            <a:pPr lvl="1"/>
            <a:endParaRPr lang="en-US" dirty="0">
              <a:latin typeface="Calibri"/>
              <a:ea typeface="+mn-lt"/>
              <a:cs typeface="+mn-lt"/>
            </a:endParaRPr>
          </a:p>
          <a:p>
            <a:pPr lvl="1"/>
            <a:r>
              <a:rPr lang="en-US" dirty="0">
                <a:latin typeface="Calibri"/>
                <a:ea typeface="+mn-lt"/>
                <a:cs typeface="+mn-lt"/>
              </a:rPr>
              <a:t>The vast majority of philanthropic gifts received by the UM Foundation are designated by donors for a specific purpose.</a:t>
            </a:r>
            <a:endParaRPr lang="en-US" dirty="0">
              <a:latin typeface="Calibri"/>
              <a:ea typeface="+mn-lt"/>
              <a:cs typeface="Calibri"/>
            </a:endParaRPr>
          </a:p>
          <a:p>
            <a:pPr lvl="1"/>
            <a:endParaRPr lang="en-US" dirty="0">
              <a:latin typeface="Calibri"/>
              <a:ea typeface="Calibri"/>
              <a:cs typeface="Calibri"/>
            </a:endParaRPr>
          </a:p>
          <a:p>
            <a:pPr lvl="1"/>
            <a:r>
              <a:rPr lang="en-US" dirty="0">
                <a:latin typeface="Calibri"/>
                <a:ea typeface="+mn-lt"/>
                <a:cs typeface="+mn-lt"/>
              </a:rPr>
              <a:t>The philanthropic gifts extended by donors and accepted by the UM Foundation are tremendously impactful for UM and the constituents it serves. The gifts are often designated toward scholarships and other student support, faculty support and campus innovation. In times of campus budget constraints, philanthropic giving is not expected to offset budget challenges, but it does fuel student success and innovations that drive budget recovery more quickly.</a:t>
            </a:r>
          </a:p>
          <a:p>
            <a:pPr lvl="1"/>
            <a:endParaRPr lang="en-US" dirty="0">
              <a:latin typeface="Calibri"/>
              <a:cs typeface="Calibri"/>
            </a:endParaRPr>
          </a:p>
          <a:p>
            <a:endParaRPr lang="en-US" dirty="0"/>
          </a:p>
          <a:p>
            <a:pPr algn="l"/>
            <a:endParaRPr lang="en-US" dirty="0"/>
          </a:p>
        </p:txBody>
      </p:sp>
      <p:sp>
        <p:nvSpPr>
          <p:cNvPr id="5" name="Oval 4">
            <a:extLst>
              <a:ext uri="{FF2B5EF4-FFF2-40B4-BE49-F238E27FC236}">
                <a16:creationId xmlns:a16="http://schemas.microsoft.com/office/drawing/2014/main" id="{99120801-4491-FC47-DC61-EBEBBD59CF2F}"/>
              </a:ext>
            </a:extLst>
          </p:cNvPr>
          <p:cNvSpPr/>
          <p:nvPr/>
        </p:nvSpPr>
        <p:spPr>
          <a:xfrm>
            <a:off x="252568" y="3083816"/>
            <a:ext cx="6120276" cy="1069184"/>
          </a:xfrm>
          <a:prstGeom prst="ellipse">
            <a:avLst/>
          </a:prstGeom>
          <a:noFill/>
          <a:ln>
            <a:solidFill>
              <a:srgbClr val="F9423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17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530872" y="2446477"/>
            <a:ext cx="5674047" cy="3678303"/>
          </a:xfrm>
        </p:spPr>
        <p:txBody>
          <a:bodyPr>
            <a:normAutofit/>
          </a:bodyPr>
          <a:lstStyle/>
          <a:p>
            <a:pPr marL="342900" indent="-342900">
              <a:buAutoNum type="alphaUcPeriod"/>
            </a:pPr>
            <a:r>
              <a:rPr lang="en-US" sz="3200" dirty="0">
                <a:solidFill>
                  <a:schemeClr val="tx1"/>
                </a:solidFill>
                <a:latin typeface="Calibri"/>
                <a:ea typeface="Calibri"/>
                <a:cs typeface="Calibri"/>
              </a:rPr>
              <a:t>$500,000</a:t>
            </a:r>
          </a:p>
          <a:p>
            <a:pPr marL="342900" indent="-342900">
              <a:buAutoNum type="alphaUcPeriod"/>
            </a:pPr>
            <a:r>
              <a:rPr lang="en-US" sz="3200" dirty="0">
                <a:solidFill>
                  <a:schemeClr val="tx1"/>
                </a:solidFill>
                <a:latin typeface="Calibri"/>
                <a:ea typeface="Calibri"/>
                <a:cs typeface="Calibri"/>
              </a:rPr>
              <a:t>$850,000</a:t>
            </a:r>
          </a:p>
          <a:p>
            <a:pPr marL="342900" indent="-342900">
              <a:buAutoNum type="alphaUcPeriod"/>
            </a:pPr>
            <a:r>
              <a:rPr lang="en-US" sz="3200" dirty="0">
                <a:solidFill>
                  <a:schemeClr val="tx1"/>
                </a:solidFill>
                <a:latin typeface="Calibri"/>
                <a:ea typeface="Calibri"/>
                <a:cs typeface="Calibri"/>
              </a:rPr>
              <a:t>$1 Million</a:t>
            </a:r>
          </a:p>
          <a:p>
            <a:pPr marL="342900" indent="-342900">
              <a:buAutoNum type="alphaUcPeriod"/>
            </a:pPr>
            <a:r>
              <a:rPr lang="en-US" sz="3200" dirty="0">
                <a:solidFill>
                  <a:schemeClr val="tx1"/>
                </a:solidFill>
                <a:latin typeface="Calibri"/>
                <a:ea typeface="Calibri"/>
                <a:cs typeface="Calibri"/>
              </a:rPr>
              <a:t>Over $2 Million</a:t>
            </a:r>
          </a:p>
          <a:p>
            <a:pPr marL="342900" indent="-342900">
              <a:buAutoNum type="alphaUcPeriod"/>
            </a:pPr>
            <a:endParaRPr lang="en-US" dirty="0"/>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581193" y="1304752"/>
            <a:ext cx="11029616" cy="988332"/>
          </a:xfrm>
        </p:spPr>
        <p:txBody>
          <a:bodyPr vert="horz" lIns="91440" tIns="45720" rIns="91440" bIns="45720" rtlCol="0" anchor="ctr" anchorCtr="0">
            <a:noAutofit/>
          </a:bodyPr>
          <a:lstStyle/>
          <a:p>
            <a:r>
              <a:rPr lang="en-US" sz="3600" b="1" dirty="0">
                <a:latin typeface="Calibri"/>
                <a:ea typeface="Calibri"/>
                <a:cs typeface="Calibri"/>
              </a:rPr>
              <a:t>How much money has disbursed to students as of the September Scholarship Billing?</a:t>
            </a:r>
          </a:p>
          <a:p>
            <a:endParaRPr lang="en-US" dirty="0">
              <a:latin typeface="Calibri"/>
              <a:cs typeface="Calibri"/>
            </a:endParaRPr>
          </a:p>
          <a:p>
            <a:endParaRPr lang="en-US" dirty="0"/>
          </a:p>
        </p:txBody>
      </p:sp>
      <p:pic>
        <p:nvPicPr>
          <p:cNvPr id="5" name="Picture 4" descr="Download MONKEY Free PNG transparent image and clipart">
            <a:extLst>
              <a:ext uri="{FF2B5EF4-FFF2-40B4-BE49-F238E27FC236}">
                <a16:creationId xmlns:a16="http://schemas.microsoft.com/office/drawing/2014/main" id="{7B5748A1-DB18-BA8B-1992-9DFB653967FA}"/>
              </a:ext>
            </a:extLst>
          </p:cNvPr>
          <p:cNvPicPr>
            <a:picLocks noChangeAspect="1"/>
          </p:cNvPicPr>
          <p:nvPr/>
        </p:nvPicPr>
        <p:blipFill>
          <a:blip r:embed="rId3"/>
          <a:stretch>
            <a:fillRect/>
          </a:stretch>
        </p:blipFill>
        <p:spPr>
          <a:xfrm>
            <a:off x="9450729" y="3224566"/>
            <a:ext cx="2743200" cy="3630488"/>
          </a:xfrm>
          <a:prstGeom prst="rect">
            <a:avLst/>
          </a:prstGeom>
        </p:spPr>
      </p:pic>
    </p:spTree>
    <p:extLst>
      <p:ext uri="{BB962C8B-B14F-4D97-AF65-F5344CB8AC3E}">
        <p14:creationId xmlns:p14="http://schemas.microsoft.com/office/powerpoint/2010/main" val="2544031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C918D-DD1C-5511-12FD-BC1A8320E23F}"/>
              </a:ext>
            </a:extLst>
          </p:cNvPr>
          <p:cNvSpPr>
            <a:spLocks noGrp="1"/>
          </p:cNvSpPr>
          <p:nvPr>
            <p:ph idx="1"/>
          </p:nvPr>
        </p:nvSpPr>
        <p:spPr>
          <a:xfrm>
            <a:off x="530872" y="2446477"/>
            <a:ext cx="5674047" cy="3678303"/>
          </a:xfrm>
        </p:spPr>
        <p:txBody>
          <a:bodyPr>
            <a:normAutofit/>
          </a:bodyPr>
          <a:lstStyle/>
          <a:p>
            <a:pPr marL="342900" indent="-342900">
              <a:buAutoNum type="alphaUcPeriod"/>
            </a:pPr>
            <a:r>
              <a:rPr lang="en-US" sz="3200" dirty="0">
                <a:solidFill>
                  <a:schemeClr val="tx1"/>
                </a:solidFill>
                <a:latin typeface="Calibri"/>
                <a:ea typeface="Calibri"/>
                <a:cs typeface="Calibri"/>
              </a:rPr>
              <a:t>$500,000</a:t>
            </a:r>
          </a:p>
          <a:p>
            <a:pPr marL="342900" indent="-342900">
              <a:buAutoNum type="alphaUcPeriod"/>
            </a:pPr>
            <a:r>
              <a:rPr lang="en-US" sz="3200" dirty="0">
                <a:solidFill>
                  <a:schemeClr val="tx1"/>
                </a:solidFill>
                <a:latin typeface="Calibri"/>
                <a:ea typeface="Calibri"/>
                <a:cs typeface="Calibri"/>
              </a:rPr>
              <a:t>$850,000</a:t>
            </a:r>
          </a:p>
          <a:p>
            <a:pPr marL="342900" indent="-342900">
              <a:buAutoNum type="alphaUcPeriod"/>
            </a:pPr>
            <a:r>
              <a:rPr lang="en-US" sz="3200" dirty="0">
                <a:solidFill>
                  <a:schemeClr val="tx1"/>
                </a:solidFill>
                <a:latin typeface="Calibri"/>
                <a:ea typeface="Calibri"/>
                <a:cs typeface="Calibri"/>
              </a:rPr>
              <a:t>$1 Million</a:t>
            </a:r>
          </a:p>
          <a:p>
            <a:pPr marL="342900" indent="-342900">
              <a:buAutoNum type="alphaUcPeriod"/>
            </a:pPr>
            <a:r>
              <a:rPr lang="en-US" sz="3200" dirty="0">
                <a:solidFill>
                  <a:schemeClr val="tx1"/>
                </a:solidFill>
                <a:latin typeface="Calibri"/>
                <a:ea typeface="Calibri"/>
                <a:cs typeface="Calibri"/>
              </a:rPr>
              <a:t>Over $2 Million</a:t>
            </a:r>
          </a:p>
          <a:p>
            <a:pPr marL="342900" indent="-342900">
              <a:buAutoNum type="alphaUcPeriod"/>
            </a:pPr>
            <a:endParaRPr lang="en-US" dirty="0"/>
          </a:p>
        </p:txBody>
      </p:sp>
      <p:sp>
        <p:nvSpPr>
          <p:cNvPr id="2" name="Title 1">
            <a:extLst>
              <a:ext uri="{FF2B5EF4-FFF2-40B4-BE49-F238E27FC236}">
                <a16:creationId xmlns:a16="http://schemas.microsoft.com/office/drawing/2014/main" id="{0BF631A0-F70C-1D39-ED87-EFC2F887952A}"/>
              </a:ext>
            </a:extLst>
          </p:cNvPr>
          <p:cNvSpPr>
            <a:spLocks noGrp="1"/>
          </p:cNvSpPr>
          <p:nvPr>
            <p:ph type="title"/>
          </p:nvPr>
        </p:nvSpPr>
        <p:spPr>
          <a:xfrm>
            <a:off x="295443" y="923752"/>
            <a:ext cx="11801141" cy="1836057"/>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HOW MUCH MONEY HAS DISBURSED TO STUDENTS AS OF </a:t>
            </a:r>
            <a:br>
              <a:rPr lang="en-US" sz="3600" b="1" dirty="0">
                <a:latin typeface="Calibri" panose="020F0502020204030204" pitchFamily="34" charset="0"/>
                <a:ea typeface="Calibri" panose="020F0502020204030204" pitchFamily="34" charset="0"/>
                <a:cs typeface="Calibri" panose="020F0502020204030204" pitchFamily="34" charset="0"/>
              </a:rPr>
            </a:br>
            <a:r>
              <a:rPr lang="en-US" sz="3600" b="1" dirty="0">
                <a:latin typeface="Calibri" panose="020F0502020204030204" pitchFamily="34" charset="0"/>
                <a:ea typeface="Calibri" panose="020F0502020204030204" pitchFamily="34" charset="0"/>
                <a:cs typeface="Calibri" panose="020F0502020204030204" pitchFamily="34" charset="0"/>
              </a:rPr>
              <a:t>THE SEPTEMBER SCHOLARSHIP BILLING?</a:t>
            </a:r>
          </a:p>
          <a:p>
            <a:endParaRPr lang="en-US" dirty="0">
              <a:latin typeface="Calibri"/>
              <a:cs typeface="Calibri"/>
            </a:endParaRPr>
          </a:p>
          <a:p>
            <a:endParaRPr lang="en-US" dirty="0"/>
          </a:p>
        </p:txBody>
      </p:sp>
      <p:sp>
        <p:nvSpPr>
          <p:cNvPr id="4" name="Oval 3">
            <a:extLst>
              <a:ext uri="{FF2B5EF4-FFF2-40B4-BE49-F238E27FC236}">
                <a16:creationId xmlns:a16="http://schemas.microsoft.com/office/drawing/2014/main" id="{B5EC6E64-5840-D921-1841-C1ED6C3F9651}"/>
              </a:ext>
            </a:extLst>
          </p:cNvPr>
          <p:cNvSpPr/>
          <p:nvPr/>
        </p:nvSpPr>
        <p:spPr>
          <a:xfrm>
            <a:off x="333195" y="4330100"/>
            <a:ext cx="3435470" cy="755891"/>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63B960D-A138-EDA8-12D2-96FFBA87E8F6}"/>
              </a:ext>
            </a:extLst>
          </p:cNvPr>
          <p:cNvSpPr txBox="1"/>
          <p:nvPr/>
        </p:nvSpPr>
        <p:spPr>
          <a:xfrm>
            <a:off x="3810638" y="2298862"/>
            <a:ext cx="644285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rgbClr val="540023"/>
                </a:solidFill>
                <a:latin typeface="Calibri"/>
                <a:cs typeface="Calibri"/>
              </a:rPr>
              <a:t>Explanation:</a:t>
            </a:r>
            <a:r>
              <a:rPr lang="en-US" sz="2800" dirty="0">
                <a:solidFill>
                  <a:srgbClr val="540023"/>
                </a:solidFill>
                <a:latin typeface="Calibri"/>
                <a:cs typeface="Calibri"/>
              </a:rPr>
              <a:t> </a:t>
            </a:r>
          </a:p>
          <a:p>
            <a:pPr lvl="1"/>
            <a:endParaRPr lang="en-US" dirty="0">
              <a:latin typeface="Calibri"/>
              <a:ea typeface="Calibri"/>
              <a:cs typeface="Calibri"/>
            </a:endParaRPr>
          </a:p>
          <a:p>
            <a:pPr lvl="1"/>
            <a:r>
              <a:rPr lang="en-US" dirty="0">
                <a:latin typeface="Calibri"/>
                <a:ea typeface="Calibri"/>
                <a:cs typeface="Calibri"/>
              </a:rPr>
              <a:t>Approximately $2,379,660 have disbursed to students as of the September Scholarship Billing.</a:t>
            </a:r>
          </a:p>
          <a:p>
            <a:pPr lvl="1"/>
            <a:endParaRPr lang="en-US" dirty="0">
              <a:latin typeface="Calibri"/>
              <a:cs typeface="Calibri"/>
            </a:endParaRPr>
          </a:p>
        </p:txBody>
      </p:sp>
      <p:sp>
        <p:nvSpPr>
          <p:cNvPr id="7" name="Rectangle 6">
            <a:extLst>
              <a:ext uri="{FF2B5EF4-FFF2-40B4-BE49-F238E27FC236}">
                <a16:creationId xmlns:a16="http://schemas.microsoft.com/office/drawing/2014/main" id="{C3ED4640-6CC7-028C-F164-917EFAEF5414}"/>
              </a:ext>
            </a:extLst>
          </p:cNvPr>
          <p:cNvSpPr/>
          <p:nvPr/>
        </p:nvSpPr>
        <p:spPr>
          <a:xfrm>
            <a:off x="4808891" y="4437199"/>
            <a:ext cx="4446345" cy="923330"/>
          </a:xfrm>
          <a:prstGeom prst="rect">
            <a:avLst/>
          </a:prstGeom>
          <a:noFill/>
        </p:spPr>
        <p:txBody>
          <a:bodyPr wrap="none" lIns="91440" tIns="45720" rIns="91440" bIns="45720">
            <a:prstTxWarp prst="textArchUp">
              <a:avLst/>
            </a:prstTxWarp>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a:t>
            </a:r>
          </a:p>
        </p:txBody>
      </p:sp>
      <p:sp>
        <p:nvSpPr>
          <p:cNvPr id="8" name="TextBox 7">
            <a:extLst>
              <a:ext uri="{FF2B5EF4-FFF2-40B4-BE49-F238E27FC236}">
                <a16:creationId xmlns:a16="http://schemas.microsoft.com/office/drawing/2014/main" id="{A8E3624C-CDDE-0F05-240A-AB0DCB591969}"/>
              </a:ext>
            </a:extLst>
          </p:cNvPr>
          <p:cNvSpPr txBox="1"/>
          <p:nvPr/>
        </p:nvSpPr>
        <p:spPr>
          <a:xfrm>
            <a:off x="4384963" y="5037364"/>
            <a:ext cx="5674047" cy="646331"/>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Thank you to all who have made their awards and are continuing to do so. Your efforts are greatly appreciated! </a:t>
            </a:r>
          </a:p>
        </p:txBody>
      </p:sp>
    </p:spTree>
    <p:extLst>
      <p:ext uri="{BB962C8B-B14F-4D97-AF65-F5344CB8AC3E}">
        <p14:creationId xmlns:p14="http://schemas.microsoft.com/office/powerpoint/2010/main" val="77343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August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1823946660"/>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rgbClr val="70002E"/>
                </a:solidFill>
                <a:latin typeface="Calibri" panose="020F0502020204030204" pitchFamily="34" charset="0"/>
                <a:ea typeface="Calibri" panose="020F0502020204030204" pitchFamily="34" charset="0"/>
                <a:cs typeface="Calibri" panose="020F0502020204030204" pitchFamily="34" charset="0"/>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2532918" y="2491323"/>
            <a:ext cx="11029616" cy="1189554"/>
          </a:xfrm>
        </p:spPr>
        <p:txBody>
          <a:bodyPr>
            <a:noAutofit/>
          </a:bodyPr>
          <a:lstStyle/>
          <a:p>
            <a:pPr algn="ct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Questions?</a:t>
            </a:r>
          </a:p>
        </p:txBody>
      </p:sp>
      <p:pic>
        <p:nvPicPr>
          <p:cNvPr id="7" name="Graphic 6" descr="A stack of cookies in a gift bag">
            <a:extLst>
              <a:ext uri="{FF2B5EF4-FFF2-40B4-BE49-F238E27FC236}">
                <a16:creationId xmlns:a16="http://schemas.microsoft.com/office/drawing/2014/main" id="{04D04B19-A2B4-216D-861A-ED11813B4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155" y="-342900"/>
            <a:ext cx="6858000" cy="6858000"/>
          </a:xfrm>
          <a:prstGeom prst="rect">
            <a:avLst/>
          </a:prstGeom>
        </p:spPr>
      </p:pic>
    </p:spTree>
    <p:extLst>
      <p:ext uri="{BB962C8B-B14F-4D97-AF65-F5344CB8AC3E}">
        <p14:creationId xmlns:p14="http://schemas.microsoft.com/office/powerpoint/2010/main" val="204906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Calibri" panose="020F0502020204030204" pitchFamily="34" charset="0"/>
                <a:ea typeface="Calibri" panose="020F0502020204030204" pitchFamily="34" charset="0"/>
                <a:cs typeface="Calibri" panose="020F0502020204030204" pitchFamily="34" charset="0"/>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a:spAutoFit/>
          </a:bodyPr>
          <a:lstStyle/>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this for?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As a scholarship administrator/contact, these resources are for you, to use throughout the year as you go through your scholarship process.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can I find there?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Portal Administrator Request Form</a:t>
            </a: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Summary Sheet and Correction</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Portal Handouts/Instructions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Presentation Materials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letter information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FAO, UMF and Business Service Contact Information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 I access this webpage?</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SAVE/Bookmark this link </a:t>
            </a:r>
            <a:r>
              <a:rPr lang="en-US" sz="1400" b="1" i="0" u="sng" strike="noStrike"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link is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hidden</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reduce access from students.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86560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953845270"/>
              </p:ext>
            </p:extLst>
          </p:nvPr>
        </p:nvGraphicFramePr>
        <p:xfrm>
          <a:off x="401052" y="140368"/>
          <a:ext cx="11393358" cy="6474386"/>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307261631"/>
                    </a:ext>
                  </a:extLst>
                </a:gridCol>
                <a:gridCol w="5821233">
                  <a:extLst>
                    <a:ext uri="{9D8B030D-6E8A-4147-A177-3AD203B41FA5}">
                      <a16:colId xmlns:a16="http://schemas.microsoft.com/office/drawing/2014/main" val="1868380139"/>
                    </a:ext>
                  </a:extLst>
                </a:gridCol>
              </a:tblGrid>
              <a:tr h="374363">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Financial Aid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UM Foundation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Calibri" panose="020F0502020204030204" pitchFamily="34" charset="0"/>
                          <a:ea typeface="Calibri" panose="020F0502020204030204" pitchFamily="34" charset="0"/>
                          <a:cs typeface="Calibri" panose="020F0502020204030204" pitchFamily="34" charset="0"/>
                        </a:rPr>
                        <a:t>Christina Peltier</a:t>
                      </a: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Financial Aid Specialist II- Scholarship Manager </a:t>
                      </a:r>
                    </a:p>
                    <a:p>
                      <a:pPr lvl="0" algn="l">
                        <a:lnSpc>
                          <a:spcPct val="100000"/>
                        </a:lnSpc>
                        <a:spcBef>
                          <a:spcPts val="0"/>
                        </a:spcBef>
                        <a:spcAft>
                          <a:spcPts val="0"/>
                        </a:spcAft>
                        <a:buNone/>
                      </a:pPr>
                      <a:r>
                        <a:rPr lang="en-US" sz="1200" b="0" i="0" u="none" strike="noStrike" kern="1200"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christina.peltier@mso.umt.edu</a:t>
                      </a:r>
                      <a:endParaRPr lang="en-US"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(406)243-4810 </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Korla.mcalpine@supportum.org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(406) 243-4260</a:t>
                      </a:r>
                    </a:p>
                  </a:txBody>
                  <a:tcPr anchor="ctr"/>
                </a:tc>
                <a:extLst>
                  <a:ext uri="{0D108BD9-81ED-4DB2-BD59-A6C34878D82A}">
                    <a16:rowId xmlns:a16="http://schemas.microsoft.com/office/drawing/2014/main" val="4116300895"/>
                  </a:ext>
                </a:extLst>
              </a:tr>
              <a:tr h="782759">
                <a:tc>
                  <a:txBody>
                    <a:bodyPr/>
                    <a:lstStyle/>
                    <a:p>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Nicole Krause</a:t>
                      </a:r>
                    </a:p>
                    <a:p>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Financial Aid Specialist I – Scholarship Coordinator</a:t>
                      </a:r>
                    </a:p>
                    <a:p>
                      <a:r>
                        <a:rPr lang="en-US" sz="1200" b="0" u="sng" dirty="0">
                          <a:solidFill>
                            <a:schemeClr val="accent1"/>
                          </a:solidFill>
                          <a:latin typeface="Calibri" panose="020F0502020204030204" pitchFamily="34" charset="0"/>
                          <a:ea typeface="Calibri" panose="020F0502020204030204" pitchFamily="34" charset="0"/>
                          <a:cs typeface="Calibri" panose="020F0502020204030204" pitchFamily="34" charset="0"/>
                        </a:rPr>
                        <a:t>nicole.krause@mso.umt.edu</a:t>
                      </a:r>
                    </a:p>
                    <a:p>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(406)243-4930 </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Sarah Wade</a:t>
                      </a:r>
                    </a:p>
                    <a:p>
                      <a:r>
                        <a:rPr lang="en-US" sz="1200" dirty="0">
                          <a:latin typeface="Calibri" panose="020F0502020204030204" pitchFamily="34" charset="0"/>
                          <a:ea typeface="Calibri" panose="020F0502020204030204" pitchFamily="34" charset="0"/>
                          <a:cs typeface="Calibri" panose="020F0502020204030204" pitchFamily="34" charset="0"/>
                        </a:rPr>
                        <a:t>Assistant Director of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Sarah.wade@supportum.org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243-5592</a:t>
                      </a:r>
                    </a:p>
                  </a:txBody>
                  <a:tcPr anchor="ctr"/>
                </a:tc>
                <a:extLst>
                  <a:ext uri="{0D108BD9-81ED-4DB2-BD59-A6C34878D82A}">
                    <a16:rowId xmlns:a16="http://schemas.microsoft.com/office/drawing/2014/main" val="3659988094"/>
                  </a:ext>
                </a:extLst>
              </a:tr>
              <a:tr h="78275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Department Scholarship Resources Webpage:</a:t>
                      </a:r>
                    </a:p>
                    <a:p>
                      <a:r>
                        <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https://www.umt.edu/finaid/scholarships/department-use-resources.php</a:t>
                      </a:r>
                      <a:r>
                        <a:rPr lang="en-US" sz="12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Nancy Randazzo</a:t>
                      </a:r>
                    </a:p>
                    <a:p>
                      <a:r>
                        <a:rPr lang="en-US" sz="1200" dirty="0">
                          <a:latin typeface="Calibri" panose="020F0502020204030204" pitchFamily="34" charset="0"/>
                          <a:ea typeface="Calibri" panose="020F0502020204030204" pitchFamily="34" charset="0"/>
                          <a:cs typeface="Calibri" panose="020F0502020204030204" pitchFamily="34" charset="0"/>
                        </a:rPr>
                        <a:t>Director of Gift and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Nancy.Randazzo@supportum.org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243-4739</a:t>
                      </a:r>
                    </a:p>
                  </a:txBody>
                  <a:tcPr anchor="ctr"/>
                </a:tc>
                <a:extLst>
                  <a:ext uri="{0D108BD9-81ED-4DB2-BD59-A6C34878D82A}">
                    <a16:rowId xmlns:a16="http://schemas.microsoft.com/office/drawing/2014/main" val="757117925"/>
                  </a:ext>
                </a:extLst>
              </a:tr>
              <a:tr h="782759">
                <a:tc>
                  <a:txBody>
                    <a:bodyPr/>
                    <a:lstStyle/>
                    <a:p>
                      <a:endParaRPr lang="en-US" sz="1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Emily Shankle</a:t>
                      </a:r>
                    </a:p>
                    <a:p>
                      <a:r>
                        <a:rPr lang="en-US" sz="1200" dirty="0">
                          <a:latin typeface="Calibri" panose="020F0502020204030204" pitchFamily="34" charset="0"/>
                          <a:ea typeface="Calibri" panose="020F0502020204030204" pitchFamily="34" charset="0"/>
                          <a:cs typeface="Calibri" panose="020F0502020204030204" pitchFamily="34" charset="0"/>
                        </a:rPr>
                        <a:t>Donor Stewardship Manager</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Emily.shankle@supportum.org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243-2506</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rPr>
                        <a:t>To contact the Financial Aid Office main line please call (406) 243-5373</a:t>
                      </a: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200" b="1" dirty="0">
                          <a:latin typeface="Calibri" panose="020F0502020204030204" pitchFamily="34" charset="0"/>
                          <a:ea typeface="Calibri" panose="020F0502020204030204" pitchFamily="34" charset="0"/>
                          <a:cs typeface="Calibri" panose="020F0502020204030204" pitchFamily="34" charset="0"/>
                        </a:rPr>
                        <a:t>Raven Clark </a:t>
                      </a:r>
                    </a:p>
                    <a:p>
                      <a:pPr lvl="0">
                        <a:buNone/>
                      </a:pPr>
                      <a:r>
                        <a:rPr lang="en-US" sz="1200" dirty="0">
                          <a:latin typeface="Calibri" panose="020F0502020204030204" pitchFamily="34" charset="0"/>
                          <a:ea typeface="Calibri" panose="020F0502020204030204" pitchFamily="34" charset="0"/>
                          <a:cs typeface="Calibri" panose="020F0502020204030204" pitchFamily="34" charset="0"/>
                        </a:rPr>
                        <a:t>Fund Administration Coordinator </a:t>
                      </a:r>
                    </a:p>
                    <a:p>
                      <a:pPr lvl="0">
                        <a:buNone/>
                      </a:pPr>
                      <a:r>
                        <a:rPr lang="en-US" sz="1200" b="0" i="0" u="none" strike="noStrike"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raven.clark@supportum.org</a:t>
                      </a:r>
                      <a:endPar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noProof="0" dirty="0">
                          <a:latin typeface="Calibri" panose="020F0502020204030204" pitchFamily="34" charset="0"/>
                          <a:ea typeface="Calibri" panose="020F0502020204030204" pitchFamily="34" charset="0"/>
                          <a:cs typeface="Calibri" panose="020F0502020204030204" pitchFamily="34" charset="0"/>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b="0" dirty="0">
                          <a:latin typeface="Calibri" panose="020F0502020204030204" pitchFamily="34" charset="0"/>
                          <a:ea typeface="Calibri" panose="020F0502020204030204" pitchFamily="34" charset="0"/>
                          <a:cs typeface="Calibri" panose="020F0502020204030204" pitchFamily="34" charset="0"/>
                        </a:rPr>
                        <a:t>Aber Hall, 5</a:t>
                      </a:r>
                      <a:r>
                        <a:rPr lang="en-US" sz="1200" b="0" baseline="30000" dirty="0">
                          <a:latin typeface="Calibri" panose="020F0502020204030204" pitchFamily="34" charset="0"/>
                          <a:ea typeface="Calibri" panose="020F0502020204030204" pitchFamily="34" charset="0"/>
                          <a:cs typeface="Calibri" panose="020F0502020204030204" pitchFamily="34" charset="0"/>
                        </a:rPr>
                        <a:t>th</a:t>
                      </a:r>
                      <a:r>
                        <a:rPr lang="en-US" sz="1200" b="0" dirty="0">
                          <a:latin typeface="Calibri" panose="020F0502020204030204" pitchFamily="34" charset="0"/>
                          <a:ea typeface="Calibri" panose="020F0502020204030204" pitchFamily="34" charset="0"/>
                          <a:cs typeface="Calibri" panose="020F0502020204030204" pitchFamily="34" charset="0"/>
                        </a:rPr>
                        <a:t> floor</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Gilkey Building, 2</a:t>
                      </a:r>
                      <a:r>
                        <a:rPr lang="en-US" sz="1200" baseline="30000" dirty="0">
                          <a:latin typeface="Calibri" panose="020F0502020204030204" pitchFamily="34" charset="0"/>
                          <a:ea typeface="Calibri" panose="020F0502020204030204" pitchFamily="34" charset="0"/>
                          <a:cs typeface="Calibri" panose="020F0502020204030204" pitchFamily="34" charset="0"/>
                        </a:rPr>
                        <a:t>nd</a:t>
                      </a:r>
                      <a:r>
                        <a:rPr lang="en-US" sz="1200" dirty="0">
                          <a:latin typeface="Calibri" panose="020F0502020204030204" pitchFamily="34" charset="0"/>
                          <a:ea typeface="Calibri" panose="020F0502020204030204" pitchFamily="34" charset="0"/>
                          <a:cs typeface="Calibri" panose="020F0502020204030204" pitchFamily="34" charset="0"/>
                        </a:rPr>
                        <a:t> Floor. Our team is in office Monday-Tuesday, working remotely Wednesday-Friday. </a:t>
                      </a: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Financial Aid Office Email: </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1100" dirty="0">
                          <a:latin typeface="Calibri" panose="020F0502020204030204" pitchFamily="34" charset="0"/>
                          <a:ea typeface="Calibri" panose="020F0502020204030204" pitchFamily="34" charset="0"/>
                          <a:cs typeface="Calibri" panose="020F0502020204030204" pitchFamily="34" charset="0"/>
                        </a:rPr>
                        <a:t>(Use to submit award summary/award summary correction sheets and any award questions)</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UM Foundation Email: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 Bybee</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(406) 243-6261</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285788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1" y="3525099"/>
            <a:ext cx="12191998" cy="1027563"/>
          </a:xfrm>
        </p:spPr>
        <p:txBody>
          <a:bodyPr>
            <a:noAutofit/>
            <a:scene3d>
              <a:camera prst="orthographicFront">
                <a:rot lat="0" lon="0" rev="0"/>
              </a:camera>
              <a:lightRig rig="threePt" dir="t"/>
            </a:scene3d>
          </a:bodyPr>
          <a:lstStyle/>
          <a:p>
            <a:pPr algn="ctr"/>
            <a:r>
              <a:rPr lang="en-US" sz="5400" b="1" u="sng"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1" y="2293058"/>
            <a:ext cx="12191999" cy="707886"/>
          </a:xfrm>
          <a:prstGeom prst="rect">
            <a:avLst/>
          </a:prstGeom>
          <a:noFill/>
        </p:spPr>
        <p:txBody>
          <a:bodyPr wrap="square" lIns="91440" tIns="45720" rIns="91440" bIns="45720" rtlCol="0" anchor="t">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Stay tuned for </a:t>
            </a:r>
            <a:r>
              <a:rPr lang="en-US" sz="2000" b="1" dirty="0">
                <a:latin typeface="Calibri" panose="020F0502020204030204" pitchFamily="34" charset="0"/>
                <a:ea typeface="Calibri" panose="020F0502020204030204" pitchFamily="34" charset="0"/>
                <a:cs typeface="Calibri" panose="020F0502020204030204" pitchFamily="34" charset="0"/>
              </a:rPr>
              <a:t>October Communication </a:t>
            </a:r>
            <a:r>
              <a:rPr lang="en-US" sz="2000" dirty="0">
                <a:latin typeface="Calibri" panose="020F0502020204030204" pitchFamily="34" charset="0"/>
                <a:ea typeface="Calibri" panose="020F0502020204030204" pitchFamily="34" charset="0"/>
                <a:cs typeface="Calibri" panose="020F0502020204030204" pitchFamily="34" charset="0"/>
              </a:rPr>
              <a:t>that will include important </a:t>
            </a:r>
          </a:p>
          <a:p>
            <a:pPr algn="ctr"/>
            <a:r>
              <a:rPr lang="en-US" sz="2000" dirty="0">
                <a:latin typeface="Calibri" panose="020F0502020204030204" pitchFamily="34" charset="0"/>
                <a:ea typeface="Calibri" panose="020F0502020204030204" pitchFamily="34" charset="0"/>
                <a:cs typeface="Calibri" panose="020F0502020204030204" pitchFamily="34" charset="0"/>
              </a:rPr>
              <a:t>scholarship information and deadlines.</a:t>
            </a:r>
          </a:p>
        </p:txBody>
      </p:sp>
      <p:pic>
        <p:nvPicPr>
          <p:cNvPr id="5" name="Graphic 4" descr="A magnolia leaf">
            <a:extLst>
              <a:ext uri="{FF2B5EF4-FFF2-40B4-BE49-F238E27FC236}">
                <a16:creationId xmlns:a16="http://schemas.microsoft.com/office/drawing/2014/main" id="{DCEC1CF4-D8A5-E781-66C1-3E382353FA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20152">
            <a:off x="-504480" y="103750"/>
            <a:ext cx="3994567" cy="3994567"/>
          </a:xfrm>
          <a:prstGeom prst="rect">
            <a:avLst/>
          </a:prstGeom>
        </p:spPr>
      </p:pic>
      <p:pic>
        <p:nvPicPr>
          <p:cNvPr id="10" name="Graphic 9" descr="A maple leaf">
            <a:extLst>
              <a:ext uri="{FF2B5EF4-FFF2-40B4-BE49-F238E27FC236}">
                <a16:creationId xmlns:a16="http://schemas.microsoft.com/office/drawing/2014/main" id="{1A092CE3-CC59-735A-354A-EA6A1B534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451149">
            <a:off x="9543207" y="358511"/>
            <a:ext cx="2341830" cy="2341830"/>
          </a:xfrm>
          <a:prstGeom prst="rect">
            <a:avLst/>
          </a:prstGeom>
        </p:spPr>
      </p:pic>
      <p:pic>
        <p:nvPicPr>
          <p:cNvPr id="12" name="Graphic 11" descr="An oak leaf">
            <a:extLst>
              <a:ext uri="{FF2B5EF4-FFF2-40B4-BE49-F238E27FC236}">
                <a16:creationId xmlns:a16="http://schemas.microsoft.com/office/drawing/2014/main" id="{3A62666C-B47F-10A7-D2DD-D1358781E3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746989">
            <a:off x="4514816" y="4164249"/>
            <a:ext cx="3152620" cy="3152620"/>
          </a:xfrm>
          <a:prstGeom prst="rect">
            <a:avLst/>
          </a:prstGeom>
        </p:spPr>
      </p:pic>
      <p:pic>
        <p:nvPicPr>
          <p:cNvPr id="14" name="Graphic 13" descr="A chestnut leaf">
            <a:extLst>
              <a:ext uri="{FF2B5EF4-FFF2-40B4-BE49-F238E27FC236}">
                <a16:creationId xmlns:a16="http://schemas.microsoft.com/office/drawing/2014/main" id="{4131754E-3CBC-4FA2-E394-E6BEDEAC07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237376">
            <a:off x="-45631" y="4078438"/>
            <a:ext cx="2909166" cy="2909166"/>
          </a:xfrm>
          <a:prstGeom prst="rect">
            <a:avLst/>
          </a:prstGeom>
        </p:spPr>
      </p:pic>
      <p:pic>
        <p:nvPicPr>
          <p:cNvPr id="16" name="Graphic 15" descr="A birch leaf">
            <a:extLst>
              <a:ext uri="{FF2B5EF4-FFF2-40B4-BE49-F238E27FC236}">
                <a16:creationId xmlns:a16="http://schemas.microsoft.com/office/drawing/2014/main" id="{93673CAF-5223-0C01-FFCD-92262828E1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16172">
            <a:off x="8955046" y="3489872"/>
            <a:ext cx="3781446" cy="3781446"/>
          </a:xfrm>
          <a:prstGeom prst="rect">
            <a:avLst/>
          </a:prstGeom>
        </p:spPr>
      </p:pic>
      <p:pic>
        <p:nvPicPr>
          <p:cNvPr id="18" name="Graphic 17" descr="A pecan leaf">
            <a:extLst>
              <a:ext uri="{FF2B5EF4-FFF2-40B4-BE49-F238E27FC236}">
                <a16:creationId xmlns:a16="http://schemas.microsoft.com/office/drawing/2014/main" id="{CCE2624A-2411-FFF7-712C-6D923D23D2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962158">
            <a:off x="3809999" y="-756575"/>
            <a:ext cx="4572000" cy="4572000"/>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581192" y="729410"/>
            <a:ext cx="11029616" cy="988332"/>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656020" y="2054715"/>
            <a:ext cx="5322599" cy="677108"/>
          </a:xfrm>
          <a:prstGeom prst="rect">
            <a:avLst/>
          </a:prstGeom>
          <a:noFill/>
        </p:spPr>
        <p:txBody>
          <a:bodyPr wrap="square" lIns="91440" tIns="45720" rIns="91440" bIns="45720" anchor="t">
            <a:spAutoFit/>
          </a:bodyPr>
          <a:lstStyle/>
          <a:p>
            <a:pPr fontAlgn="base"/>
            <a:r>
              <a:rPr lang="en-US" sz="2400" b="1" dirty="0">
                <a:latin typeface="Calibri"/>
                <a:ea typeface="Calibri"/>
                <a:cs typeface="Calibri"/>
              </a:rPr>
              <a:t>Important Dates and</a:t>
            </a:r>
            <a:r>
              <a:rPr lang="en-US" sz="2400" b="1" i="0" u="none" strike="noStrike" dirty="0">
                <a:effectLst/>
                <a:latin typeface="Calibri"/>
                <a:ea typeface="Calibri"/>
                <a:cs typeface="Calibri"/>
              </a:rPr>
              <a:t> Deadlines:</a:t>
            </a:r>
            <a:r>
              <a:rPr lang="en-US" sz="24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470053" y="2438260"/>
            <a:ext cx="5152572"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dirty="0">
                <a:solidFill>
                  <a:srgbClr val="70002E"/>
                </a:solidFill>
                <a:latin typeface="Calibri"/>
                <a:ea typeface="Calibri"/>
                <a:cs typeface="Calibri"/>
              </a:rPr>
              <a:t>Beginning October 1</a:t>
            </a:r>
            <a:r>
              <a:rPr lang="en-US" sz="1600" b="1" baseline="30000" dirty="0">
                <a:solidFill>
                  <a:srgbClr val="70002E"/>
                </a:solidFill>
                <a:latin typeface="Calibri"/>
                <a:ea typeface="Calibri"/>
                <a:cs typeface="Calibri"/>
              </a:rPr>
              <a:t>st</a:t>
            </a:r>
            <a:r>
              <a:rPr lang="en-US" sz="1600" b="1" dirty="0">
                <a:solidFill>
                  <a:srgbClr val="70002E"/>
                </a:solidFill>
                <a:latin typeface="Calibri"/>
                <a:ea typeface="Calibri"/>
                <a:cs typeface="Calibri"/>
              </a:rPr>
              <a:t>:</a:t>
            </a:r>
            <a:r>
              <a:rPr lang="en-US" sz="1600" dirty="0">
                <a:latin typeface="Calibri"/>
                <a:ea typeface="Calibri"/>
                <a:cs typeface="Calibri"/>
              </a:rPr>
              <a:t> The Portal is currently going through Cycle Management to archive all 2023-2024 scholarships and copying them for the 2024-2025 year. ​</a:t>
            </a:r>
          </a:p>
          <a:p>
            <a:pPr marL="742950" lvl="1" indent="-285750">
              <a:buFont typeface="Arial" panose="020B0604020202020204" pitchFamily="34" charset="0"/>
              <a:buChar char="•"/>
            </a:pPr>
            <a:r>
              <a:rPr lang="en-US" sz="1600" dirty="0">
                <a:latin typeface="Calibri"/>
                <a:ea typeface="Calibri"/>
                <a:cs typeface="Calibri"/>
              </a:rPr>
              <a:t>It is now CLOSED for this process​</a:t>
            </a:r>
          </a:p>
          <a:p>
            <a:pPr marL="742950" lvl="1" indent="-285750">
              <a:buFont typeface="Arial" panose="020B0604020202020204" pitchFamily="34" charset="0"/>
              <a:buChar char="•"/>
            </a:pPr>
            <a:r>
              <a:rPr lang="en-US" sz="1600" dirty="0">
                <a:latin typeface="Calibri"/>
                <a:ea typeface="Calibri"/>
                <a:cs typeface="Calibri"/>
              </a:rPr>
              <a:t>All administrators and students can no longer access the Portal for any reason.</a:t>
            </a:r>
          </a:p>
          <a:p>
            <a:pPr lvl="1"/>
            <a:endParaRPr lang="en-US" sz="1600" dirty="0">
              <a:latin typeface="Calibri"/>
              <a:ea typeface="Calibri"/>
              <a:cs typeface="Calibri"/>
            </a:endParaRPr>
          </a:p>
          <a:p>
            <a:pPr marL="285750" indent="-285750">
              <a:buFont typeface="Wingdings"/>
              <a:buChar char="v"/>
            </a:pPr>
            <a:r>
              <a:rPr lang="en-US" sz="1600" b="1" dirty="0">
                <a:solidFill>
                  <a:srgbClr val="70002E"/>
                </a:solidFill>
                <a:latin typeface="Calibri"/>
                <a:ea typeface="Calibri"/>
                <a:cs typeface="Calibri"/>
              </a:rPr>
              <a:t>November 1</a:t>
            </a:r>
            <a:r>
              <a:rPr lang="en-US" sz="1600" b="1" baseline="30000" dirty="0">
                <a:solidFill>
                  <a:srgbClr val="70002E"/>
                </a:solidFill>
                <a:latin typeface="Calibri"/>
                <a:ea typeface="Calibri"/>
                <a:cs typeface="Calibri"/>
              </a:rPr>
              <a:t>st</a:t>
            </a:r>
            <a:r>
              <a:rPr lang="en-US" sz="1600" b="1" dirty="0">
                <a:solidFill>
                  <a:srgbClr val="70002E"/>
                </a:solidFill>
                <a:latin typeface="Calibri"/>
                <a:ea typeface="Calibri"/>
                <a:cs typeface="Calibri"/>
              </a:rPr>
              <a:t>:</a:t>
            </a:r>
            <a:r>
              <a:rPr lang="en-US" sz="1600" dirty="0">
                <a:latin typeface="Calibri"/>
                <a:ea typeface="Calibri"/>
                <a:cs typeface="Calibri"/>
              </a:rPr>
              <a:t> The Scholarship Portal will open for the 2024-2025 academic year. </a:t>
            </a:r>
          </a:p>
          <a:p>
            <a:pPr marL="285750" indent="-285750">
              <a:buFont typeface="Wingdings"/>
              <a:buChar char="v"/>
            </a:pPr>
            <a:endParaRPr lang="en-US" sz="1600" dirty="0">
              <a:latin typeface="Calibri"/>
              <a:ea typeface="Calibri"/>
              <a:cs typeface="Calibri"/>
            </a:endParaRPr>
          </a:p>
          <a:p>
            <a:pPr marL="285750" indent="-285750">
              <a:buFont typeface="Wingdings"/>
              <a:buChar char="v"/>
            </a:pPr>
            <a:r>
              <a:rPr lang="en-US" sz="1600" b="1" dirty="0">
                <a:solidFill>
                  <a:srgbClr val="70002E"/>
                </a:solidFill>
                <a:latin typeface="Calibri"/>
                <a:ea typeface="Calibri"/>
                <a:cs typeface="Calibri"/>
              </a:rPr>
              <a:t>December 1</a:t>
            </a:r>
            <a:r>
              <a:rPr lang="en-US" sz="1600" b="1" baseline="30000" dirty="0">
                <a:solidFill>
                  <a:srgbClr val="70002E"/>
                </a:solidFill>
                <a:latin typeface="Calibri"/>
                <a:ea typeface="Calibri"/>
                <a:cs typeface="Calibri"/>
              </a:rPr>
              <a:t>st</a:t>
            </a:r>
            <a:r>
              <a:rPr lang="en-US" sz="1600" b="1" dirty="0">
                <a:solidFill>
                  <a:srgbClr val="70002E"/>
                </a:solidFill>
                <a:latin typeface="Calibri"/>
                <a:ea typeface="Calibri"/>
                <a:cs typeface="Calibri"/>
              </a:rPr>
              <a:t>:</a:t>
            </a:r>
            <a:r>
              <a:rPr lang="en-US" sz="1600" dirty="0">
                <a:latin typeface="Calibri"/>
                <a:ea typeface="Calibri"/>
                <a:cs typeface="Calibri"/>
              </a:rPr>
              <a:t> Last day to submit 2023-2024 Fall only awards via an award summary sheet.</a:t>
            </a:r>
          </a:p>
          <a:p>
            <a:pPr marL="285750" indent="-285750">
              <a:buFont typeface="Wingdings"/>
              <a:buChar char="v"/>
            </a:pPr>
            <a:endParaRPr lang="en-US" sz="1600" dirty="0">
              <a:latin typeface="Calibri"/>
              <a:ea typeface="Calibri"/>
              <a:cs typeface="Calibri"/>
            </a:endParaRPr>
          </a:p>
          <a:p>
            <a:pPr marL="285750" indent="-285750">
              <a:buFont typeface="Wingdings"/>
              <a:buChar char="q"/>
            </a:pPr>
            <a:r>
              <a:rPr lang="en-US" sz="1600" b="1" i="1" dirty="0">
                <a:latin typeface="Calibri"/>
                <a:ea typeface="Calibri"/>
                <a:cs typeface="Calibri"/>
              </a:rPr>
              <a:t>Note:</a:t>
            </a:r>
            <a:r>
              <a:rPr lang="en-US" sz="1600" b="1" dirty="0">
                <a:latin typeface="Calibri"/>
                <a:ea typeface="Calibri"/>
                <a:cs typeface="Calibri"/>
              </a:rPr>
              <a:t> </a:t>
            </a:r>
            <a:r>
              <a:rPr lang="en-US" sz="1600" dirty="0">
                <a:latin typeface="Calibri"/>
                <a:ea typeface="Calibri"/>
                <a:cs typeface="Calibri"/>
              </a:rPr>
              <a:t>2024-2025 FAFSA will not be available for students to fill out until </a:t>
            </a:r>
            <a:r>
              <a:rPr lang="en-US" sz="1600" b="1" dirty="0">
                <a:latin typeface="Calibri"/>
                <a:ea typeface="Calibri"/>
                <a:cs typeface="Calibri"/>
              </a:rPr>
              <a:t>December.</a:t>
            </a:r>
            <a:r>
              <a:rPr lang="en-US" sz="1600" dirty="0">
                <a:latin typeface="Calibri"/>
                <a:ea typeface="Calibri"/>
                <a:cs typeface="Calibri"/>
              </a:rPr>
              <a:t> </a:t>
            </a:r>
          </a:p>
        </p:txBody>
      </p:sp>
      <p:sp>
        <p:nvSpPr>
          <p:cNvPr id="2" name="TextBox 1">
            <a:extLst>
              <a:ext uri="{FF2B5EF4-FFF2-40B4-BE49-F238E27FC236}">
                <a16:creationId xmlns:a16="http://schemas.microsoft.com/office/drawing/2014/main" id="{1222EED8-3FC5-44F3-CA19-D10DBC4ACC3D}"/>
              </a:ext>
            </a:extLst>
          </p:cNvPr>
          <p:cNvSpPr txBox="1"/>
          <p:nvPr/>
        </p:nvSpPr>
        <p:spPr>
          <a:xfrm>
            <a:off x="1448" y="6372324"/>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 The Financial Aid Office is currently shorthanded. </a:t>
            </a:r>
            <a:endParaRPr lang="en-US" dirty="0"/>
          </a:p>
        </p:txBody>
      </p:sp>
      <p:sp>
        <p:nvSpPr>
          <p:cNvPr id="9" name="Rectangle 8">
            <a:extLst>
              <a:ext uri="{FF2B5EF4-FFF2-40B4-BE49-F238E27FC236}">
                <a16:creationId xmlns:a16="http://schemas.microsoft.com/office/drawing/2014/main" id="{B03FB0CE-B5A9-2753-47DA-8BD41BFBD825}"/>
              </a:ext>
            </a:extLst>
          </p:cNvPr>
          <p:cNvSpPr/>
          <p:nvPr/>
        </p:nvSpPr>
        <p:spPr>
          <a:xfrm>
            <a:off x="6071042" y="2198345"/>
            <a:ext cx="55944" cy="3837006"/>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AEECF5-0BC9-B43D-01DC-CE256D2A2A35}"/>
              </a:ext>
            </a:extLst>
          </p:cNvPr>
          <p:cNvSpPr txBox="1"/>
          <p:nvPr/>
        </p:nvSpPr>
        <p:spPr>
          <a:xfrm>
            <a:off x="6238700" y="2196539"/>
            <a:ext cx="5561491" cy="3277820"/>
          </a:xfrm>
          <a:prstGeom prst="rect">
            <a:avLst/>
          </a:prstGeom>
          <a:noFill/>
        </p:spPr>
        <p:txBody>
          <a:bodyPr wrap="square" rtlCol="0">
            <a:spAutoFit/>
          </a:bodyPr>
          <a:lstStyle/>
          <a:p>
            <a:pPr marL="0" marR="0">
              <a:lnSpc>
                <a:spcPct val="105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NEW! </a:t>
            </a:r>
            <a:r>
              <a:rPr lang="en-US" sz="1800" b="1" dirty="0">
                <a:effectLst/>
                <a:latin typeface="Calibri" panose="020F0502020204030204" pitchFamily="34" charset="0"/>
                <a:ea typeface="Calibri" panose="020F0502020204030204" pitchFamily="34" charset="0"/>
              </a:rPr>
              <a:t>Opportunity Administrator Request Form</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If you need to request access for an individual to be an Opportunity Administrator in the Scholarship Portal. Please have your Dean/Director fill out the following webform. </a:t>
            </a:r>
            <a:r>
              <a:rPr lang="en-US" sz="14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https://www.umt.edu/finaid/scholarships/opportunity-admin-request.php</a:t>
            </a:r>
            <a:endParaRPr lang="en-US" sz="1400" dirty="0">
              <a:solidFill>
                <a:srgbClr val="0070C0"/>
              </a:solidFill>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A link to this form has been added to the Department Resources Webpage.</a:t>
            </a: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p>
          <a:p>
            <a:pPr marL="228600" marR="0">
              <a:lnSpc>
                <a:spcPct val="105000"/>
              </a:lnSpc>
              <a:spcBef>
                <a:spcPts val="0"/>
              </a:spcBef>
              <a:spcAft>
                <a:spcPts val="0"/>
              </a:spcAft>
            </a:pPr>
            <a:r>
              <a:rPr lang="en-US" sz="1400" u="sng" dirty="0">
                <a:effectLst/>
                <a:latin typeface="Calibri" panose="020F0502020204030204" pitchFamily="34" charset="0"/>
                <a:ea typeface="Calibri" panose="020F0502020204030204" pitchFamily="34" charset="0"/>
              </a:rPr>
              <a:t>Please make sure to include the individuals’ NetID as this will allow us to grant them access.</a:t>
            </a:r>
            <a:endParaRPr lang="en-US" sz="1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03822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5557960"/>
            <a:ext cx="12192000" cy="1300040"/>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00" y="6353376"/>
            <a:ext cx="1227374" cy="288611"/>
          </a:xfrm>
          <a:prstGeom prst="rect">
            <a:avLst/>
          </a:prstGeom>
        </p:spPr>
      </p:pic>
      <p:sp>
        <p:nvSpPr>
          <p:cNvPr id="8" name="TextBox 7">
            <a:extLst>
              <a:ext uri="{FF2B5EF4-FFF2-40B4-BE49-F238E27FC236}">
                <a16:creationId xmlns:a16="http://schemas.microsoft.com/office/drawing/2014/main" id="{3E614A9B-A7B8-BA3B-D21A-F5676F59CB91}"/>
              </a:ext>
            </a:extLst>
          </p:cNvPr>
          <p:cNvSpPr txBox="1"/>
          <p:nvPr/>
        </p:nvSpPr>
        <p:spPr>
          <a:xfrm>
            <a:off x="361647" y="694787"/>
            <a:ext cx="6722741" cy="4866012"/>
          </a:xfrm>
          <a:prstGeom prst="rect">
            <a:avLst/>
          </a:prstGeom>
          <a:noFill/>
        </p:spPr>
        <p:txBody>
          <a:bodyPr wrap="square" lIns="91440" tIns="45720" rIns="91440" bIns="45720" rtlCol="0" anchor="t">
            <a:spAutoFit/>
          </a:bodyPr>
          <a:lstStyle/>
          <a:p>
            <a:pPr marL="0" marR="0">
              <a:lnSpc>
                <a:spcPct val="105000"/>
              </a:lnSpc>
              <a:spcBef>
                <a:spcPts val="0"/>
              </a:spcBef>
              <a:spcAft>
                <a:spcPts val="0"/>
              </a:spcAft>
            </a:pPr>
            <a:r>
              <a:rPr lang="en-US" sz="1800" b="1" u="sng" dirty="0">
                <a:effectLst/>
                <a:latin typeface="Calibri" panose="020F0502020204030204" pitchFamily="34" charset="0"/>
                <a:ea typeface="Calibri" panose="020F0502020204030204" pitchFamily="34" charset="0"/>
              </a:rPr>
              <a:t>Scholarship Budget and Criteria Reminders </a:t>
            </a:r>
          </a:p>
          <a:p>
            <a:pPr marL="0" marR="0">
              <a:lnSpc>
                <a:spcPct val="105000"/>
              </a:lnSpc>
              <a:spcBef>
                <a:spcPts val="0"/>
              </a:spcBef>
              <a:spcAft>
                <a:spcPts val="0"/>
              </a:spcAft>
            </a:pPr>
            <a:r>
              <a:rPr lang="en-US" sz="1800" i="1" dirty="0">
                <a:effectLst/>
                <a:latin typeface="Calibri" panose="020F0502020204030204" pitchFamily="34" charset="0"/>
                <a:ea typeface="Calibri" panose="020F0502020204030204" pitchFamily="34" charset="0"/>
              </a:rPr>
              <a:t>All pertain to donor or department funds</a:t>
            </a:r>
            <a:r>
              <a:rPr lang="en-US" sz="1800" dirty="0">
                <a:effectLst/>
                <a:latin typeface="Calibri" panose="020F0502020204030204" pitchFamily="34" charset="0"/>
                <a:ea typeface="Calibri" panose="020F0502020204030204" pitchFamily="34" charset="0"/>
              </a:rPr>
              <a:t>​</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Awarding departments must make every effort to fully utilize all scholarship funds available.</a:t>
            </a:r>
          </a:p>
          <a:p>
            <a:pPr marL="342900" marR="0" lvl="0" indent="-342900">
              <a:lnSpc>
                <a:spcPct val="105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indent="-342900">
              <a:lnSpc>
                <a:spcPct val="105000"/>
              </a:lnSpc>
              <a:buFont typeface="Wingdings" panose="05000000000000000000" pitchFamily="2" charset="2"/>
              <a:buChar char=""/>
            </a:pPr>
            <a:r>
              <a:rPr lang="en-US" sz="1400" dirty="0">
                <a:effectLst/>
                <a:latin typeface="Calibri"/>
                <a:ea typeface="Calibri"/>
                <a:cs typeface="Calibri"/>
              </a:rPr>
              <a:t>Please continue to use the </a:t>
            </a:r>
            <a:r>
              <a:rPr lang="en-US" sz="1400" u="sng" dirty="0">
                <a:effectLst/>
                <a:latin typeface="Calibri"/>
                <a:ea typeface="Calibri"/>
                <a:cs typeface="Calibri"/>
              </a:rPr>
              <a:t>Scholarship Budget </a:t>
            </a:r>
            <a:r>
              <a:rPr lang="en-US" sz="1400" u="sng" dirty="0">
                <a:latin typeface="Calibri"/>
                <a:ea typeface="Calibri"/>
                <a:cs typeface="Calibri"/>
              </a:rPr>
              <a:t>(Excel)</a:t>
            </a:r>
            <a:r>
              <a:rPr lang="en-US" sz="1400" dirty="0">
                <a:latin typeface="Calibri"/>
                <a:ea typeface="Calibri"/>
                <a:cs typeface="Calibri"/>
              </a:rPr>
              <a:t> </a:t>
            </a:r>
            <a:r>
              <a:rPr lang="en-US" sz="1400" dirty="0">
                <a:effectLst/>
                <a:latin typeface="Calibri"/>
                <a:ea typeface="Calibri"/>
                <a:cs typeface="Calibri"/>
              </a:rPr>
              <a:t>included in your department’s Box folder in your process of tracking and reconciling awards to prevent over awards.</a:t>
            </a:r>
            <a:r>
              <a:rPr lang="en-US" sz="1400" dirty="0">
                <a:latin typeface="Calibri"/>
                <a:ea typeface="Calibri"/>
                <a:cs typeface="Calibri"/>
              </a:rPr>
              <a:t> </a:t>
            </a:r>
            <a:endParaRPr lang="en-US" sz="1400" dirty="0">
              <a:effectLst/>
              <a:latin typeface="Calibri" panose="020F0502020204030204" pitchFamily="34" charset="0"/>
              <a:ea typeface="Calibri" panose="020F0502020204030204" pitchFamily="34" charset="0"/>
              <a:cs typeface="Calibri"/>
            </a:endParaRPr>
          </a:p>
          <a:p>
            <a:pPr marL="342900" marR="0" lvl="0" indent="-342900">
              <a:lnSpc>
                <a:spcPct val="105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Awarding departments </a:t>
            </a:r>
            <a:r>
              <a:rPr lang="en-US" sz="1400" i="1" dirty="0">
                <a:effectLst/>
                <a:latin typeface="Calibri" panose="020F0502020204030204" pitchFamily="34" charset="0"/>
                <a:ea typeface="Calibri" panose="020F0502020204030204" pitchFamily="34" charset="0"/>
              </a:rPr>
              <a:t>must</a:t>
            </a:r>
            <a:r>
              <a:rPr lang="en-US" sz="1400" dirty="0">
                <a:effectLst/>
                <a:latin typeface="Calibri" panose="020F0502020204030204" pitchFamily="34" charset="0"/>
                <a:ea typeface="Calibri" panose="020F0502020204030204" pitchFamily="34" charset="0"/>
              </a:rPr>
              <a:t> adhere to documented criteria and donor intent​. There is a legal obligation to follow donor intent, whether the donor is living or deceased.​</a:t>
            </a:r>
          </a:p>
          <a:p>
            <a:pPr marR="0" lvl="0">
              <a:lnSpc>
                <a:spcPct val="105000"/>
              </a:lnSpc>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indent="-342900">
              <a:lnSpc>
                <a:spcPct val="105000"/>
              </a:lnSpc>
              <a:buFont typeface="Wingdings" panose="05000000000000000000" pitchFamily="2" charset="2"/>
              <a:buChar char=""/>
            </a:pPr>
            <a:r>
              <a:rPr lang="en-US" sz="1400" dirty="0">
                <a:effectLst/>
                <a:latin typeface="Calibri"/>
                <a:ea typeface="Calibri"/>
                <a:cs typeface="Calibri"/>
              </a:rPr>
              <a:t>Please continue to use the </a:t>
            </a:r>
            <a:r>
              <a:rPr lang="en-US" sz="1400" u="sng" dirty="0">
                <a:effectLst/>
                <a:latin typeface="Calibri"/>
                <a:ea typeface="Calibri"/>
                <a:cs typeface="Calibri"/>
              </a:rPr>
              <a:t>Scholarship Criteria Report</a:t>
            </a:r>
            <a:r>
              <a:rPr lang="en-US" sz="1400" u="sng" dirty="0">
                <a:latin typeface="Calibri"/>
                <a:ea typeface="Calibri"/>
                <a:cs typeface="Calibri"/>
              </a:rPr>
              <a:t> (PDF)</a:t>
            </a:r>
            <a:r>
              <a:rPr lang="en-US" sz="1400" dirty="0">
                <a:effectLst/>
                <a:latin typeface="Calibri"/>
                <a:ea typeface="Calibri"/>
                <a:cs typeface="Calibri"/>
              </a:rPr>
              <a:t> included in your department’s Box folder to ensure the </a:t>
            </a:r>
            <a:r>
              <a:rPr lang="en-US" sz="1400" dirty="0">
                <a:latin typeface="Calibri"/>
                <a:ea typeface="Calibri"/>
                <a:cs typeface="Calibri"/>
              </a:rPr>
              <a:t>awarded </a:t>
            </a:r>
            <a:r>
              <a:rPr lang="en-US" sz="1400" dirty="0">
                <a:effectLst/>
                <a:latin typeface="Calibri"/>
                <a:ea typeface="Calibri"/>
                <a:cs typeface="Calibri"/>
              </a:rPr>
              <a:t>students meet the donor criteria.</a:t>
            </a:r>
            <a:r>
              <a:rPr lang="en-US" sz="1400" dirty="0">
                <a:latin typeface="Calibri"/>
                <a:ea typeface="Calibri"/>
                <a:cs typeface="Calibri"/>
              </a:rPr>
              <a:t> </a:t>
            </a:r>
            <a:endParaRPr lang="en-US" sz="1400" dirty="0">
              <a:effectLst/>
              <a:latin typeface="Calibri" panose="020F0502020204030204" pitchFamily="34" charset="0"/>
              <a:ea typeface="Calibri" panose="020F0502020204030204" pitchFamily="34" charset="0"/>
              <a:cs typeface="Calibri"/>
            </a:endParaRPr>
          </a:p>
          <a:p>
            <a:pPr marL="342900" marR="0" lvl="0" indent="-342900">
              <a:lnSpc>
                <a:spcPct val="105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400" dirty="0">
                <a:effectLst/>
                <a:latin typeface="Calibri"/>
                <a:ea typeface="Calibri"/>
                <a:cs typeface="Calibri"/>
              </a:rPr>
              <a:t>If Financial Need is a scholarship criterion, it must be verified with the Financial Aid Office​</a:t>
            </a:r>
            <a:r>
              <a:rPr lang="en-US" sz="1400" dirty="0">
                <a:latin typeface="Calibri"/>
                <a:ea typeface="Calibri"/>
                <a:cs typeface="Calibri"/>
              </a:rPr>
              <a:t>.</a:t>
            </a:r>
            <a:endParaRPr lang="en-US" sz="1400" dirty="0">
              <a:effectLst/>
              <a:latin typeface="Calibri" panose="020F0502020204030204" pitchFamily="34" charset="0"/>
              <a:ea typeface="Calibri" panose="020F0502020204030204" pitchFamily="34" charset="0"/>
              <a:cs typeface="Calibri"/>
            </a:endParaRPr>
          </a:p>
          <a:p>
            <a:pPr marL="342900" marR="0" lvl="0" indent="-342900">
              <a:lnSpc>
                <a:spcPct val="105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Scholarship awards that are made to students who do not meet donor criteria will not be paid by the Foundation. Your department will be asked to find an alternate appropriate source of funding for the award​.</a:t>
            </a:r>
          </a:p>
        </p:txBody>
      </p:sp>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7088398" y="885822"/>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7224091" y="889832"/>
            <a:ext cx="4767015" cy="2938497"/>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b="1" i="0" u="none" strike="noStrike" kern="1200" cap="none" spc="0" normalizeH="0" baseline="0" noProof="0" dirty="0">
                <a:ln>
                  <a:noFill/>
                </a:ln>
                <a:effectLst/>
                <a:uLnTx/>
                <a:uFillTx/>
                <a:ea typeface="Calibri"/>
                <a:cs typeface="Calibri"/>
              </a:rPr>
              <a:t>A message from our Stewardship team:</a:t>
            </a:r>
            <a:r>
              <a:rPr lang="en-US" b="1" dirty="0">
                <a:ea typeface="Calibri"/>
                <a:cs typeface="Calibri"/>
              </a:rPr>
              <a:t> </a:t>
            </a:r>
            <a:endParaRPr kumimoji="0" lang="en-US" b="1" i="0" u="none" strike="noStrike" kern="1200" cap="none" spc="0" normalizeH="0" baseline="0" noProof="0" dirty="0">
              <a:ln>
                <a:noFill/>
              </a:ln>
              <a:effectLst/>
              <a:uLnTx/>
              <a:uFillTx/>
              <a:ea typeface="Calibri" panose="020F0502020204030204" pitchFamily="34" charset="0"/>
              <a:cs typeface="+mn-cs"/>
            </a:endParaRPr>
          </a:p>
          <a:p>
            <a:pPr marL="0" marR="0" lvl="0" indent="0" algn="l" defTabSz="457200" rtl="0" eaLnBrk="1" fontAlgn="base" latinLnBrk="0" hangingPunct="1">
              <a:lnSpc>
                <a:spcPct val="105000"/>
              </a:lnSpc>
              <a:spcBef>
                <a:spcPts val="0"/>
              </a:spcBef>
              <a:spcAft>
                <a:spcPts val="0"/>
              </a:spcAft>
              <a:buClr>
                <a:srgbClr val="903163"/>
              </a:buClr>
              <a:buSzPct val="92000"/>
              <a:buFont typeface="Wingdings 2" panose="05020102010507070707" pitchFamily="18" charset="2"/>
              <a:buNone/>
              <a:tabLst/>
              <a:defRPr/>
            </a:pPr>
            <a:endParaRPr lang="en-US" sz="700" b="0" i="0" u="none" strike="noStrike" kern="1200" cap="none" spc="0" normalizeH="0" baseline="0" noProof="0" dirty="0">
              <a:ln>
                <a:noFill/>
              </a:ln>
              <a:effectLst/>
              <a:uLnTx/>
              <a:uFillTx/>
              <a:latin typeface="Calibri"/>
              <a:ea typeface="Calibri" panose="020F0502020204030204" pitchFamily="34" charset="0"/>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400" dirty="0">
                <a:latin typeface="Calibri"/>
                <a:ea typeface="Calibri"/>
                <a:cs typeface="Calibri"/>
              </a:rPr>
              <a:t>Scholarship Thank You Letters for academic year 2023-2024 are being reviewed, edited, and mailed.</a:t>
            </a: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8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r>
              <a:rPr lang="en-US" sz="1400" dirty="0">
                <a:latin typeface="Calibri"/>
                <a:ea typeface="Calibri"/>
                <a:cs typeface="Calibri"/>
              </a:rPr>
              <a:t>If your unit plans to publish content regarding privately funded scholarships, please consult with the UM Foundation to ensure donors are appropriately featured and/or informed. Your partnership helps the UM Foundation honor formal media and stewardship agreements with generous supporters who invest in scholarships.</a:t>
            </a:r>
          </a:p>
          <a:p>
            <a:endParaRPr lang="en-US" dirty="0"/>
          </a:p>
        </p:txBody>
      </p:sp>
      <p:sp>
        <p:nvSpPr>
          <p:cNvPr id="14" name="Speech Bubble: Rectangle with Corners Rounded 13">
            <a:extLst>
              <a:ext uri="{FF2B5EF4-FFF2-40B4-BE49-F238E27FC236}">
                <a16:creationId xmlns:a16="http://schemas.microsoft.com/office/drawing/2014/main" id="{8BBC195D-395D-39CA-E5E5-C413113FF11F}"/>
              </a:ext>
            </a:extLst>
          </p:cNvPr>
          <p:cNvSpPr/>
          <p:nvPr/>
        </p:nvSpPr>
        <p:spPr>
          <a:xfrm flipH="1">
            <a:off x="7332081" y="4083036"/>
            <a:ext cx="4555194" cy="1105325"/>
          </a:xfrm>
          <a:prstGeom prst="wedgeRoundRectCallout">
            <a:avLst/>
          </a:prstGeom>
          <a:solidFill>
            <a:srgbClr val="EFE8D4"/>
          </a:solidFill>
          <a:ln w="22225" cap="rnd" cmpd="sng" algn="ctr">
            <a:noFill/>
            <a:prstDash val="solid"/>
          </a:ln>
          <a:effectLst>
            <a:outerShdw blurRad="533400" dist="393700" dir="12780000" sx="101000" sy="101000" algn="br" rotWithShape="0">
              <a:prstClr val="black">
                <a:alpha val="18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Scholarship Administrator Contact Email Listserv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send the Foundation and Financial Aid Office any new contacts (and their info including their umontana employee email address) who are assisting with Scholarship Administration in your unit/department or program</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4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0" y="729658"/>
            <a:ext cx="12191999" cy="988332"/>
          </a:xfrm>
        </p:spPr>
        <p:txBody>
          <a:bodyPr>
            <a:noAutofit/>
          </a:bodyPr>
          <a:lstStyle/>
          <a:p>
            <a:r>
              <a:rPr lang="en-US" b="1" dirty="0">
                <a:latin typeface="Calibri" panose="020F0502020204030204" pitchFamily="34" charset="0"/>
                <a:ea typeface="Calibri" panose="020F0502020204030204" pitchFamily="34" charset="0"/>
                <a:cs typeface="Calibri" panose="020F0502020204030204" pitchFamily="34" charset="0"/>
              </a:rPr>
              <a:t>2023 – 2024 Academic year timeline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&amp; Monthly to Do List</a:t>
            </a:r>
          </a:p>
        </p:txBody>
      </p:sp>
      <p:sp>
        <p:nvSpPr>
          <p:cNvPr id="14" name="Rectangle 13">
            <a:extLst>
              <a:ext uri="{FF2B5EF4-FFF2-40B4-BE49-F238E27FC236}">
                <a16:creationId xmlns:a16="http://schemas.microsoft.com/office/drawing/2014/main" id="{42B87984-1322-E1BE-DCDF-5C9D061DD3F8}"/>
              </a:ext>
            </a:extLst>
          </p:cNvPr>
          <p:cNvSpPr/>
          <p:nvPr/>
        </p:nvSpPr>
        <p:spPr>
          <a:xfrm>
            <a:off x="1053787" y="2570587"/>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435976" y="2574246"/>
            <a:ext cx="3730648" cy="4248946"/>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441109" y="6354358"/>
            <a:ext cx="3739249" cy="469946"/>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October</a:t>
            </a:r>
          </a:p>
        </p:txBody>
      </p:sp>
      <p:sp>
        <p:nvSpPr>
          <p:cNvPr id="30" name="Rectangle 29">
            <a:extLst>
              <a:ext uri="{FF2B5EF4-FFF2-40B4-BE49-F238E27FC236}">
                <a16:creationId xmlns:a16="http://schemas.microsoft.com/office/drawing/2014/main" id="{D2F139D4-1B4D-AA73-1F2C-7CECD0F190F5}"/>
              </a:ext>
            </a:extLst>
          </p:cNvPr>
          <p:cNvSpPr/>
          <p:nvPr/>
        </p:nvSpPr>
        <p:spPr>
          <a:xfrm>
            <a:off x="4325850" y="2570587"/>
            <a:ext cx="3516866" cy="4257434"/>
          </a:xfrm>
          <a:prstGeom prst="rect">
            <a:avLst/>
          </a:prstGeom>
          <a:noFill/>
          <a:ln>
            <a:solidFill>
              <a:schemeClr val="accent1">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325970" y="6354501"/>
            <a:ext cx="3514877" cy="473522"/>
          </a:xfrm>
          <a:prstGeom prst="rect">
            <a:avLst/>
          </a:prstGeom>
          <a:solidFill>
            <a:schemeClr val="accent1">
              <a:lumMod val="90000"/>
              <a:lumOff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November</a:t>
            </a:r>
          </a:p>
        </p:txBody>
      </p:sp>
      <p:sp>
        <p:nvSpPr>
          <p:cNvPr id="35" name="Rectangle 34">
            <a:extLst>
              <a:ext uri="{FF2B5EF4-FFF2-40B4-BE49-F238E27FC236}">
                <a16:creationId xmlns:a16="http://schemas.microsoft.com/office/drawing/2014/main" id="{14EDB002-09ED-20A6-FB38-356F590BEF61}"/>
              </a:ext>
            </a:extLst>
          </p:cNvPr>
          <p:cNvSpPr/>
          <p:nvPr/>
        </p:nvSpPr>
        <p:spPr>
          <a:xfrm>
            <a:off x="7960997" y="2622664"/>
            <a:ext cx="3762098" cy="363083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December 1</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st</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Last day to submit 2023-2024 Fall Only scholarship awards.</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Please ensure your Scholarship Committee is properly set up with the Scholarship Portal if they plan to use it to review scholarships. </a:t>
            </a:r>
          </a:p>
          <a:p>
            <a:pPr marL="171450" indent="-171450">
              <a:buFont typeface="Wingdings" panose="05000000000000000000" pitchFamily="2" charset="2"/>
              <a:buChar char="ü"/>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Reconcile your 2023-2024 scholarship budgets against what had paid/disbursed to ensure students have received payment. </a:t>
            </a:r>
          </a:p>
          <a:p>
            <a:pPr marL="171450" indent="-171450">
              <a:buFont typeface="Wingdings" panose="05000000000000000000" pitchFamily="2" charset="2"/>
              <a:buChar char="ü"/>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Make all Spring 2024 only awards.</a:t>
            </a:r>
          </a:p>
          <a:p>
            <a:pPr marL="171450" indent="-171450">
              <a:buFont typeface="Wingdings" panose="05000000000000000000" pitchFamily="2" charset="2"/>
              <a:buChar char="ü"/>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December 8</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Last day of Regular Classes</a:t>
            </a:r>
          </a:p>
          <a:p>
            <a:pPr marL="171450" indent="-171450">
              <a:buFont typeface="Wingdings" panose="05000000000000000000" pitchFamily="2" charset="2"/>
              <a:buChar char="q"/>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December 11</a:t>
            </a:r>
            <a:r>
              <a:rPr kumimoji="0" lang="en-US" sz="1200" b="1"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15</a:t>
            </a:r>
            <a:r>
              <a:rPr lang="en-US" sz="1200" b="1"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th</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Final Exams</a:t>
            </a:r>
            <a:endParaRPr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December 15</a:t>
            </a:r>
            <a:r>
              <a:rPr lang="en-US" sz="1200" b="1"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th</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Fall Commencement</a:t>
            </a:r>
            <a:endParaRPr lang="en-US" sz="1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endParaRPr lang="en-US" sz="1200" dirty="0">
              <a:solidFill>
                <a:schemeClr val="tx1"/>
              </a:solidFill>
              <a:latin typeface="Avenir LT Std 35 Light" panose="020B0402020203020204"/>
            </a:endParaRPr>
          </a:p>
        </p:txBody>
      </p:sp>
      <p:sp>
        <p:nvSpPr>
          <p:cNvPr id="36" name="Rectangle 35">
            <a:extLst>
              <a:ext uri="{FF2B5EF4-FFF2-40B4-BE49-F238E27FC236}">
                <a16:creationId xmlns:a16="http://schemas.microsoft.com/office/drawing/2014/main" id="{78418BF7-5AE7-866A-1A42-A2CD19AD2D1A}"/>
              </a:ext>
            </a:extLst>
          </p:cNvPr>
          <p:cNvSpPr/>
          <p:nvPr/>
        </p:nvSpPr>
        <p:spPr>
          <a:xfrm>
            <a:off x="7936989" y="2868009"/>
            <a:ext cx="3201223" cy="10695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E64E2EF-5F3D-9194-AAA2-0A62BD806001}"/>
              </a:ext>
            </a:extLst>
          </p:cNvPr>
          <p:cNvSpPr/>
          <p:nvPr/>
        </p:nvSpPr>
        <p:spPr>
          <a:xfrm>
            <a:off x="7955279" y="2565759"/>
            <a:ext cx="3758171" cy="4257434"/>
          </a:xfrm>
          <a:prstGeom prst="rect">
            <a:avLst/>
          </a:prstGeom>
          <a:no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951352" y="6350919"/>
            <a:ext cx="3762098" cy="472273"/>
          </a:xfrm>
          <a:prstGeom prst="rect">
            <a:avLst/>
          </a:prstGeom>
          <a:solidFill>
            <a:schemeClr val="accent1">
              <a:lumMod val="75000"/>
              <a:lumOff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December</a:t>
            </a:r>
          </a:p>
        </p:txBody>
      </p:sp>
      <p:sp>
        <p:nvSpPr>
          <p:cNvPr id="27" name="TextBox 26">
            <a:extLst>
              <a:ext uri="{FF2B5EF4-FFF2-40B4-BE49-F238E27FC236}">
                <a16:creationId xmlns:a16="http://schemas.microsoft.com/office/drawing/2014/main" id="{BDF001A3-D5D7-2DFC-F861-90B10943E412}"/>
              </a:ext>
            </a:extLst>
          </p:cNvPr>
          <p:cNvSpPr txBox="1"/>
          <p:nvPr/>
        </p:nvSpPr>
        <p:spPr>
          <a:xfrm>
            <a:off x="436471" y="2642923"/>
            <a:ext cx="3725897" cy="3785652"/>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October 1</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st</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Cycle Management began, administrators and students currently </a:t>
            </a:r>
            <a:r>
              <a:rPr lang="en-US" sz="1200" u="sng" dirty="0">
                <a:solidFill>
                  <a:schemeClr val="tx1"/>
                </a:solidFill>
                <a:latin typeface="Calibri" panose="020F0502020204030204" pitchFamily="34" charset="0"/>
                <a:ea typeface="Calibri" panose="020F0502020204030204" pitchFamily="34" charset="0"/>
                <a:cs typeface="Calibri" panose="020F0502020204030204" pitchFamily="34" charset="0"/>
              </a:rPr>
              <a:t>cannot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access the Portal.</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panose="020F0502020204030204" pitchFamily="34" charset="0"/>
                <a:ea typeface="Calibri" panose="020F0502020204030204" pitchFamily="34" charset="0"/>
                <a:cs typeface="Calibri" panose="020F0502020204030204" pitchFamily="34" charset="0"/>
              </a:rPr>
              <a:t>Any remaining awards for the 2023-2024 academic year must be made using an Award Summary Sheet. Email to </a:t>
            </a:r>
            <a:r>
              <a:rPr lang="en-US" sz="11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fascholarships@mso.umt.edu</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200" dirty="0">
                <a:latin typeface="Calibri" panose="020F0502020204030204" pitchFamily="34" charset="0"/>
                <a:ea typeface="Calibri" panose="020F0502020204030204" pitchFamily="34" charset="0"/>
                <a:cs typeface="Calibri" panose="020F0502020204030204" pitchFamily="34" charset="0"/>
              </a:rPr>
              <a:t>and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umfawardsummarysheets@supportum.org</a:t>
            </a:r>
            <a:r>
              <a:rPr lang="en-US" sz="12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Wingdings" panose="05000000000000000000" pitchFamily="2" charset="2"/>
              <a:buChar char="ü"/>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latin typeface="Calibri" panose="020F0502020204030204" pitchFamily="34" charset="0"/>
                <a:ea typeface="Calibri" panose="020F0502020204030204" pitchFamily="34" charset="0"/>
                <a:cs typeface="Calibri" panose="020F0502020204030204" pitchFamily="34" charset="0"/>
              </a:rPr>
              <a:t>To download a copy of the 2023-2024 AY Award Summary Sheet or Correction Sheet please visit the</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Department Resources Website.</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rPr>
              <a:t> </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q"/>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Students can submit thank you letters to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thankyou@supportum.org</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Contact Emily Shankle, UM Foundation - Donor Stewardship Manager at (</a:t>
            </a:r>
            <a:r>
              <a:rPr lang="en-US" sz="12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emily.shankle@supportum.org</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any questions.</a:t>
            </a:r>
          </a:p>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October 31</a:t>
            </a:r>
            <a:r>
              <a:rPr lang="en-US" sz="1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st</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Last day of Cycle management. </a:t>
            </a:r>
          </a:p>
        </p:txBody>
      </p:sp>
      <p:sp>
        <p:nvSpPr>
          <p:cNvPr id="2" name="TextBox 1">
            <a:extLst>
              <a:ext uri="{FF2B5EF4-FFF2-40B4-BE49-F238E27FC236}">
                <a16:creationId xmlns:a16="http://schemas.microsoft.com/office/drawing/2014/main" id="{49962D79-8CF8-EEEA-DDD9-46BB74EAC065}"/>
              </a:ext>
            </a:extLst>
          </p:cNvPr>
          <p:cNvSpPr txBox="1"/>
          <p:nvPr/>
        </p:nvSpPr>
        <p:spPr>
          <a:xfrm>
            <a:off x="440473" y="1908717"/>
            <a:ext cx="11292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70002E"/>
                </a:solidFill>
                <a:latin typeface="Calibri" panose="020F0502020204030204" pitchFamily="34" charset="0"/>
                <a:ea typeface="Calibri" panose="020F0502020204030204" pitchFamily="34" charset="0"/>
                <a:cs typeface="Calibri" panose="020F0502020204030204" pitchFamily="34" charset="0"/>
              </a:rPr>
              <a:t>Processing Times:</a:t>
            </a:r>
            <a:r>
              <a:rPr lang="en-US" sz="1400" dirty="0">
                <a:solidFill>
                  <a:srgbClr val="70002E"/>
                </a:solidFill>
                <a:latin typeface="Calibri" panose="020F0502020204030204" pitchFamily="34" charset="0"/>
                <a:ea typeface="Calibri" panose="020F0502020204030204" pitchFamily="34" charset="0"/>
                <a:cs typeface="Calibri" panose="020F0502020204030204" pitchFamily="34" charset="0"/>
              </a:rPr>
              <a:t>​​</a:t>
            </a:r>
          </a:p>
          <a:p>
            <a:pPr>
              <a:buChar char="•"/>
            </a:pPr>
            <a:r>
              <a:rPr lang="en-US" sz="1400" dirty="0">
                <a:latin typeface="Calibri" panose="020F0502020204030204" pitchFamily="34" charset="0"/>
                <a:ea typeface="Calibri" panose="020F0502020204030204" pitchFamily="34" charset="0"/>
                <a:cs typeface="Calibri" panose="020F0502020204030204" pitchFamily="34" charset="0"/>
              </a:rPr>
              <a:t> Please keep in mind that the Financial Aid Office is shorthanded currently, processing times are taking at least 10 business days</a:t>
            </a:r>
            <a:r>
              <a:rPr lang="en-US" sz="1400" dirty="0">
                <a:latin typeface="Avenir LT Std 35 Light"/>
                <a:cs typeface="Arial"/>
              </a:rPr>
              <a:t>. </a:t>
            </a:r>
          </a:p>
        </p:txBody>
      </p:sp>
      <p:sp>
        <p:nvSpPr>
          <p:cNvPr id="3" name="TextBox 2">
            <a:extLst>
              <a:ext uri="{FF2B5EF4-FFF2-40B4-BE49-F238E27FC236}">
                <a16:creationId xmlns:a16="http://schemas.microsoft.com/office/drawing/2014/main" id="{47FD816E-0D71-02E2-8906-0316967E1181}"/>
              </a:ext>
            </a:extLst>
          </p:cNvPr>
          <p:cNvSpPr txBox="1"/>
          <p:nvPr/>
        </p:nvSpPr>
        <p:spPr>
          <a:xfrm>
            <a:off x="4323981" y="2622474"/>
            <a:ext cx="3516869" cy="4001095"/>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b="1" dirty="0">
                <a:solidFill>
                  <a:schemeClr val="tx1"/>
                </a:solidFill>
                <a:latin typeface="Calibri"/>
                <a:ea typeface="Calibri" panose="020F0502020204030204" pitchFamily="34" charset="0"/>
                <a:cs typeface="Calibri"/>
              </a:rPr>
              <a:t>November 1</a:t>
            </a:r>
            <a:r>
              <a:rPr lang="en-US" sz="1200" b="1" baseline="30000" dirty="0">
                <a:solidFill>
                  <a:schemeClr val="tx1"/>
                </a:solidFill>
                <a:latin typeface="Calibri"/>
                <a:ea typeface="Calibri" panose="020F0502020204030204" pitchFamily="34" charset="0"/>
                <a:cs typeface="Calibri"/>
              </a:rPr>
              <a:t>st</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Scholarship Portal opens for the 2024-2025 scholarship cycle.</a:t>
            </a:r>
            <a:r>
              <a:rPr lang="en-US" sz="1400" dirty="0">
                <a:solidFill>
                  <a:schemeClr val="tx1"/>
                </a:solidFill>
                <a:latin typeface="Calibri"/>
                <a:ea typeface="Calibri" panose="020F0502020204030204" pitchFamily="34" charset="0"/>
                <a:cs typeface="Calibri"/>
              </a:rPr>
              <a:t> </a:t>
            </a:r>
            <a:endParaRPr lang="en-US" dirty="0"/>
          </a:p>
          <a:p>
            <a:endParaRPr lang="en-US" sz="1200" dirty="0">
              <a:solidFill>
                <a:schemeClr val="tx1"/>
              </a:solidFill>
              <a:latin typeface="Calibri"/>
              <a:ea typeface="Calibri" panose="020F0502020204030204" pitchFamily="34" charset="0"/>
              <a:cs typeface="Calibri"/>
            </a:endParaRPr>
          </a:p>
          <a:p>
            <a:pPr marL="171450" indent="-171450">
              <a:buFont typeface="Wingdings" panose="05000000000000000000" pitchFamily="2" charset="2"/>
              <a:buChar char="q"/>
            </a:pPr>
            <a:r>
              <a:rPr lang="en-US" sz="1200" dirty="0">
                <a:latin typeface="Calibri"/>
                <a:ea typeface="Calibri"/>
                <a:cs typeface="Calibri"/>
              </a:rPr>
              <a:t>Begin reviewing scholarship qualifications in the Scholarship Portal​</a:t>
            </a:r>
          </a:p>
          <a:p>
            <a:pPr marL="171450" indent="-171450">
              <a:buFont typeface="Wingdings" panose="05000000000000000000" pitchFamily="2" charset="2"/>
              <a:buChar char="q"/>
            </a:pPr>
            <a:r>
              <a:rPr lang="en-US" sz="1200" dirty="0">
                <a:latin typeface="Calibri"/>
                <a:ea typeface="Calibri" panose="020F0502020204030204" pitchFamily="34" charset="0"/>
                <a:cs typeface="Calibri"/>
              </a:rPr>
              <a:t>Set open and close dates​</a:t>
            </a:r>
            <a:endParaRPr lang="en-US" sz="1200" dirty="0">
              <a:latin typeface="Calibri" panose="020F0502020204030204" pitchFamily="34" charset="0"/>
              <a:ea typeface="Calibri" panose="020F0502020204030204" pitchFamily="34" charset="0"/>
              <a:cs typeface="Calibri"/>
            </a:endParaRPr>
          </a:p>
          <a:p>
            <a:pPr marL="628650" lvl="1" indent="-171450">
              <a:buFont typeface="Wingdings" panose="05000000000000000000" pitchFamily="2" charset="2"/>
              <a:buChar char="ü"/>
            </a:pPr>
            <a:r>
              <a:rPr lang="en-US" sz="1200" dirty="0">
                <a:latin typeface="Calibri"/>
                <a:ea typeface="Calibri"/>
                <a:cs typeface="Calibri"/>
              </a:rPr>
              <a:t>DO NOT enter an Archive Date. The FAO archives automatically through Cycle Management. ​</a:t>
            </a:r>
          </a:p>
          <a:p>
            <a:pPr marL="628650" lvl="1" indent="-171450">
              <a:buFont typeface="Wingdings" panose="05000000000000000000" pitchFamily="2" charset="2"/>
              <a:buChar char="ü"/>
            </a:pPr>
            <a:r>
              <a:rPr lang="en-US" sz="1200" dirty="0">
                <a:latin typeface="Calibri"/>
                <a:ea typeface="Calibri" panose="020F0502020204030204" pitchFamily="34" charset="0"/>
                <a:cs typeface="Calibri"/>
              </a:rPr>
              <a:t>DO NOT enter budgets, UM Foundation will do this once they know the budget. </a:t>
            </a:r>
          </a:p>
          <a:p>
            <a:pPr marL="628650" lvl="1" indent="-171450">
              <a:buFont typeface="Wingdings" panose="05000000000000000000" pitchFamily="2" charset="2"/>
              <a:buChar char="ü"/>
            </a:pPr>
            <a:endParaRPr lang="en-US" sz="1200" dirty="0">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a:ln>
                  <a:noFill/>
                </a:ln>
                <a:solidFill>
                  <a:prstClr val="black"/>
                </a:solidFill>
                <a:effectLst/>
                <a:uLnTx/>
                <a:uFillTx/>
                <a:latin typeface="Calibri"/>
                <a:ea typeface="Calibri"/>
                <a:cs typeface="Calibri"/>
              </a:rPr>
              <a:t>November 10</a:t>
            </a:r>
            <a:r>
              <a:rPr lang="en-US" sz="1200" b="1" baseline="30000" dirty="0">
                <a:solidFill>
                  <a:prstClr val="black"/>
                </a:solidFill>
                <a:latin typeface="Calibri"/>
                <a:ea typeface="Calibri"/>
                <a:cs typeface="Calibri"/>
              </a:rPr>
              <a:t>th</a:t>
            </a:r>
            <a:r>
              <a:rPr kumimoji="0" lang="en-US" sz="1200" b="1" i="0" u="none" strike="noStrike" kern="1200" cap="none" spc="0" normalizeH="0" baseline="0" noProof="0" dirty="0">
                <a:ln>
                  <a:noFill/>
                </a:ln>
                <a:solidFill>
                  <a:prstClr val="black"/>
                </a:solidFill>
                <a:effectLst/>
                <a:uLnTx/>
                <a:uFillTx/>
                <a:latin typeface="Calibri"/>
                <a:ea typeface="Calibri"/>
                <a:cs typeface="Calibri"/>
              </a:rPr>
              <a:t> </a:t>
            </a:r>
            <a:r>
              <a:rPr kumimoji="0" lang="en-US" sz="1200" b="0" i="0" u="none" strike="noStrike" kern="1200" cap="none" spc="0" normalizeH="0" baseline="0" noProof="0" dirty="0">
                <a:ln>
                  <a:noFill/>
                </a:ln>
                <a:solidFill>
                  <a:prstClr val="black"/>
                </a:solidFill>
                <a:effectLst/>
                <a:uLnTx/>
                <a:uFillTx/>
                <a:latin typeface="Calibri"/>
                <a:ea typeface="Calibri"/>
                <a:cs typeface="Calibri"/>
              </a:rPr>
              <a:t>– Veterans Day – No Classes, Offices Closed</a:t>
            </a:r>
            <a:endParaRPr lang="en-US" sz="1400" dirty="0">
              <a:solidFill>
                <a:prstClr val="black"/>
              </a:solidFill>
              <a:latin typeface="Calibri"/>
              <a:ea typeface="Calibri"/>
              <a:cs typeface="Calibri" panose="020F0502020204030204" pitchFamily="34" charset="0"/>
            </a:endParaRPr>
          </a:p>
          <a:p>
            <a:pPr marL="171450" indent="-171450">
              <a:buFont typeface="Wingdings" panose="05000000000000000000" pitchFamily="2" charset="2"/>
              <a:buChar char="q"/>
            </a:pPr>
            <a:endParaRPr lang="en-US" sz="1200" dirty="0">
              <a:latin typeface="Avenir LT Std 35 Light" panose="020B0402020203020204"/>
            </a:endParaRPr>
          </a:p>
          <a:p>
            <a:pPr marL="171450" indent="-171450">
              <a:buFont typeface="Wingdings" panose="05000000000000000000" pitchFamily="2" charset="2"/>
              <a:buChar char="ü"/>
            </a:pPr>
            <a:r>
              <a:rPr lang="en-US" sz="1200" b="1" dirty="0">
                <a:solidFill>
                  <a:schemeClr val="tx1"/>
                </a:solidFill>
                <a:latin typeface="Calibri"/>
                <a:ea typeface="Calibri" panose="020F0502020204030204" pitchFamily="34" charset="0"/>
                <a:cs typeface="Calibri"/>
              </a:rPr>
              <a:t>November 22</a:t>
            </a:r>
            <a:r>
              <a:rPr lang="en-US" sz="1200" b="1" baseline="30000" dirty="0">
                <a:latin typeface="Calibri"/>
                <a:ea typeface="Calibri" panose="020F0502020204030204" pitchFamily="34" charset="0"/>
                <a:cs typeface="Calibri"/>
              </a:rPr>
              <a:t>nd</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 Non-instructional travel day for students.</a:t>
            </a:r>
            <a:endParaRPr lang="en-US" sz="1200" dirty="0">
              <a:solidFill>
                <a:schemeClr val="tx1"/>
              </a:solidFill>
              <a:latin typeface="Calibri" panose="020F0502020204030204" pitchFamily="34" charset="0"/>
              <a:ea typeface="Calibri" panose="020F0502020204030204" pitchFamily="34" charset="0"/>
              <a:cs typeface="Calibri"/>
            </a:endParaRPr>
          </a:p>
          <a:p>
            <a:pPr marL="171450" indent="-171450">
              <a:buFont typeface="Wingdings" panose="05000000000000000000" pitchFamily="2" charset="2"/>
              <a:buChar char="q"/>
            </a:pPr>
            <a:endParaRPr lang="en-US" sz="1200" dirty="0">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dirty="0">
                <a:ln>
                  <a:noFill/>
                </a:ln>
                <a:solidFill>
                  <a:prstClr val="black"/>
                </a:solidFill>
                <a:effectLst/>
                <a:uLnTx/>
                <a:uFillTx/>
                <a:latin typeface="Calibri"/>
                <a:ea typeface="Calibri"/>
                <a:cs typeface="Calibri"/>
              </a:rPr>
              <a:t>November 23</a:t>
            </a:r>
            <a:r>
              <a:rPr kumimoji="0" lang="en-US" sz="1200" b="1" i="0" u="none" strike="noStrike" kern="1200" cap="none" spc="0" normalizeH="0" baseline="30000" noProof="0" dirty="0">
                <a:ln>
                  <a:noFill/>
                </a:ln>
                <a:solidFill>
                  <a:prstClr val="black"/>
                </a:solidFill>
                <a:effectLst/>
                <a:uLnTx/>
                <a:uFillTx/>
                <a:latin typeface="Calibri"/>
                <a:ea typeface="Calibri"/>
                <a:cs typeface="Calibri"/>
              </a:rPr>
              <a:t>rd</a:t>
            </a:r>
            <a:r>
              <a:rPr kumimoji="0" lang="en-US" sz="1200" b="1" i="0" u="none" strike="noStrike" kern="1200" cap="none" spc="0" normalizeH="0" baseline="0" noProof="0" dirty="0">
                <a:ln>
                  <a:noFill/>
                </a:ln>
                <a:solidFill>
                  <a:prstClr val="black"/>
                </a:solidFill>
                <a:effectLst/>
                <a:uLnTx/>
                <a:uFillTx/>
                <a:latin typeface="Calibri"/>
                <a:ea typeface="Calibri"/>
                <a:cs typeface="Calibri"/>
              </a:rPr>
              <a:t> - 24</a:t>
            </a:r>
            <a:r>
              <a:rPr lang="en-US" sz="1200" b="1" baseline="30000" dirty="0">
                <a:solidFill>
                  <a:prstClr val="black"/>
                </a:solidFill>
                <a:latin typeface="Calibri"/>
                <a:ea typeface="Calibri"/>
                <a:cs typeface="Calibri"/>
              </a:rPr>
              <a:t>th</a:t>
            </a:r>
            <a:r>
              <a:rPr kumimoji="0" lang="en-US" sz="1200" b="1" i="0" u="none" strike="noStrike" kern="1200" cap="none" spc="0" normalizeH="0" baseline="0" noProof="0" dirty="0">
                <a:ln>
                  <a:noFill/>
                </a:ln>
                <a:solidFill>
                  <a:prstClr val="black"/>
                </a:solidFill>
                <a:effectLst/>
                <a:uLnTx/>
                <a:uFillTx/>
                <a:latin typeface="Calibri"/>
                <a:ea typeface="Calibri"/>
                <a:cs typeface="Calibri"/>
              </a:rPr>
              <a:t> </a:t>
            </a:r>
            <a:r>
              <a:rPr kumimoji="0" lang="en-US" sz="1200" b="0" i="0" u="none" strike="noStrike" kern="1200" cap="none" spc="0" normalizeH="0" baseline="0" noProof="0" dirty="0">
                <a:ln>
                  <a:noFill/>
                </a:ln>
                <a:solidFill>
                  <a:prstClr val="black"/>
                </a:solidFill>
                <a:effectLst/>
                <a:uLnTx/>
                <a:uFillTx/>
                <a:latin typeface="Calibri"/>
                <a:ea typeface="Calibri"/>
                <a:cs typeface="Calibri"/>
              </a:rPr>
              <a:t>– Thanksgiving Holiday (UM Closed)</a:t>
            </a:r>
            <a:endParaRPr lang="en-US" sz="1200" dirty="0">
              <a:solidFill>
                <a:prstClr val="black"/>
              </a:solidFill>
              <a:latin typeface="Avenir LT Std 35 Light" panose="020B0402020203020204"/>
              <a:ea typeface="Calibri"/>
            </a:endParaRPr>
          </a:p>
          <a:p>
            <a:pPr marL="171450" indent="-171450">
              <a:buFont typeface="Wingdings" panose="05000000000000000000" pitchFamily="2" charset="2"/>
              <a:buChar char="q"/>
            </a:pPr>
            <a:endParaRPr lang="en-US" sz="1200" dirty="0">
              <a:latin typeface="Avenir LT Std 35 Light" panose="020B0402020203020204"/>
            </a:endParaRPr>
          </a:p>
        </p:txBody>
      </p:sp>
    </p:spTree>
    <p:extLst>
      <p:ext uri="{BB962C8B-B14F-4D97-AF65-F5344CB8AC3E}">
        <p14:creationId xmlns:p14="http://schemas.microsoft.com/office/powerpoint/2010/main" val="118158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74F6C38-9264-A20B-7FDA-BB4BA225CD40}"/>
              </a:ext>
            </a:extLst>
          </p:cNvPr>
          <p:cNvSpPr/>
          <p:nvPr/>
        </p:nvSpPr>
        <p:spPr>
          <a:xfrm flipV="1">
            <a:off x="444500" y="1854194"/>
            <a:ext cx="11303000"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784E1C98-7516-DBCC-464B-C9323FFE1001}"/>
              </a:ext>
            </a:extLst>
          </p:cNvPr>
          <p:cNvGraphicFramePr/>
          <p:nvPr>
            <p:extLst>
              <p:ext uri="{D42A27DB-BD31-4B8C-83A1-F6EECF244321}">
                <p14:modId xmlns:p14="http://schemas.microsoft.com/office/powerpoint/2010/main" val="4207833609"/>
              </p:ext>
            </p:extLst>
          </p:nvPr>
        </p:nvGraphicFramePr>
        <p:xfrm>
          <a:off x="0" y="3269000"/>
          <a:ext cx="12192000" cy="209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E672A957-6AC5-6C28-CDAD-043DFFF2875E}"/>
              </a:ext>
            </a:extLst>
          </p:cNvPr>
          <p:cNvSpPr txBox="1"/>
          <p:nvPr/>
        </p:nvSpPr>
        <p:spPr>
          <a:xfrm>
            <a:off x="2121519" y="2414479"/>
            <a:ext cx="20885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lumOff val="25000"/>
                  </a:schemeClr>
                </a:solidFill>
                <a:latin typeface="Avenir LT Std 35 Light"/>
              </a:rPr>
              <a:t>TOPICS: </a:t>
            </a:r>
          </a:p>
        </p:txBody>
      </p:sp>
    </p:spTree>
    <p:extLst>
      <p:ext uri="{BB962C8B-B14F-4D97-AF65-F5344CB8AC3E}">
        <p14:creationId xmlns:p14="http://schemas.microsoft.com/office/powerpoint/2010/main" val="389754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F339DA-4153-3B68-F9D6-6C4E07A66700}"/>
              </a:ext>
            </a:extLst>
          </p:cNvPr>
          <p:cNvSpPr/>
          <p:nvPr/>
        </p:nvSpPr>
        <p:spPr>
          <a:xfrm>
            <a:off x="214819" y="98712"/>
            <a:ext cx="11757852" cy="6660575"/>
          </a:xfrm>
          <a:prstGeom prst="rect">
            <a:avLst/>
          </a:prstGeom>
          <a:solidFill>
            <a:srgbClr val="EFE8D4"/>
          </a:solidFill>
          <a:ln>
            <a:solidFill>
              <a:srgbClr val="EFE8D4"/>
            </a:solidFill>
          </a:ln>
          <a:scene3d>
            <a:camera prst="orthographicFront"/>
            <a:lightRig rig="threePt" dir="t"/>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AutoShape 3">
            <a:extLst>
              <a:ext uri="{FF2B5EF4-FFF2-40B4-BE49-F238E27FC236}">
                <a16:creationId xmlns:a16="http://schemas.microsoft.com/office/drawing/2014/main" id="{3512EE84-6138-4953-A867-1D8D3D256929}"/>
              </a:ext>
            </a:extLst>
          </p:cNvPr>
          <p:cNvSpPr>
            <a:spLocks noChangeAspect="1" noChangeArrowheads="1"/>
          </p:cNvSpPr>
          <p:nvPr/>
        </p:nvSpPr>
        <p:spPr bwMode="auto">
          <a:xfrm>
            <a:off x="11672381" y="2824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6B343FC6-198C-656E-F546-E9DC27668756}"/>
              </a:ext>
            </a:extLst>
          </p:cNvPr>
          <p:cNvPicPr>
            <a:picLocks noChangeAspect="1"/>
          </p:cNvPicPr>
          <p:nvPr/>
        </p:nvPicPr>
        <p:blipFill>
          <a:blip r:embed="rId3"/>
          <a:stretch>
            <a:fillRect/>
          </a:stretch>
        </p:blipFill>
        <p:spPr>
          <a:xfrm>
            <a:off x="270163" y="191239"/>
            <a:ext cx="11627428" cy="6469334"/>
          </a:xfrm>
          <a:prstGeom prst="rect">
            <a:avLst/>
          </a:prstGeom>
        </p:spPr>
      </p:pic>
    </p:spTree>
    <p:extLst>
      <p:ext uri="{BB962C8B-B14F-4D97-AF65-F5344CB8AC3E}">
        <p14:creationId xmlns:p14="http://schemas.microsoft.com/office/powerpoint/2010/main" val="116480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63A40C-7FE7-980E-F247-117FADD5069A}"/>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Tracking and Reconciling</a:t>
            </a:r>
          </a:p>
        </p:txBody>
      </p:sp>
      <p:sp>
        <p:nvSpPr>
          <p:cNvPr id="2" name="TextBox 1">
            <a:extLst>
              <a:ext uri="{FF2B5EF4-FFF2-40B4-BE49-F238E27FC236}">
                <a16:creationId xmlns:a16="http://schemas.microsoft.com/office/drawing/2014/main" id="{2C421EE3-57F9-A947-007F-D06C7427872F}"/>
              </a:ext>
            </a:extLst>
          </p:cNvPr>
          <p:cNvSpPr txBox="1"/>
          <p:nvPr/>
        </p:nvSpPr>
        <p:spPr>
          <a:xfrm>
            <a:off x="1790525" y="2064765"/>
            <a:ext cx="8607399" cy="4216539"/>
          </a:xfrm>
          <a:prstGeom prst="rect">
            <a:avLst/>
          </a:prstGeom>
          <a:noFill/>
        </p:spPr>
        <p:txBody>
          <a:bodyPr wrap="square" lIns="91440" tIns="45720" rIns="91440" bIns="45720" rtlCol="0" anchor="t">
            <a:spAutoFit/>
          </a:bodyPr>
          <a:lstStyle/>
          <a:p>
            <a:pPr fontAlgn="base"/>
            <a:r>
              <a:rPr lang="en-US" b="1" dirty="0">
                <a:solidFill>
                  <a:srgbClr val="000000"/>
                </a:solidFill>
                <a:latin typeface="Calibri"/>
                <a:ea typeface="Calibri" panose="020F0502020204030204" pitchFamily="34" charset="0"/>
                <a:cs typeface="Calibri"/>
              </a:rPr>
              <a:t>Reminders: </a:t>
            </a:r>
            <a:endParaRPr lang="en-US" b="1" i="0" dirty="0">
              <a:solidFill>
                <a:srgbClr val="000000"/>
              </a:solidFill>
              <a:effectLst/>
              <a:latin typeface="Calibri"/>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Ø"/>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the unit/departments sole responsibility to:</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fontAlgn="base">
              <a:buFont typeface="Wingdings" panose="05000000000000000000" pitchFamily="2" charset="2"/>
              <a:buChar char="ü"/>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Track recipient names</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fontAlgn="base">
              <a:buFont typeface="Wingdings" panose="05000000000000000000" pitchFamily="2" charset="2"/>
              <a:buChar char="ü"/>
            </a:pPr>
            <a:r>
              <a:rPr lang="en-US" sz="1600" b="0" i="0" u="none" strike="noStrike" dirty="0">
                <a:solidFill>
                  <a:srgbClr val="000000"/>
                </a:solidFill>
                <a:effectLst/>
                <a:latin typeface="Calibri"/>
                <a:ea typeface="Calibri"/>
                <a:cs typeface="Calibri"/>
              </a:rPr>
              <a:t>Track award amounts</a:t>
            </a:r>
            <a:r>
              <a:rPr lang="en-US" sz="1600" b="0" i="0" dirty="0">
                <a:solidFill>
                  <a:srgbClr val="000000"/>
                </a:solidFill>
                <a:effectLst/>
                <a:latin typeface="Calibri"/>
                <a:ea typeface="Calibri"/>
                <a:cs typeface="Calibri"/>
              </a:rPr>
              <a:t>​</a:t>
            </a:r>
            <a:endParaRPr lang="en-US" sz="1600" dirty="0">
              <a:solidFill>
                <a:srgbClr val="000000"/>
              </a:solidFill>
              <a:latin typeface="Calibri"/>
              <a:ea typeface="Calibri"/>
              <a:cs typeface="Calibri"/>
            </a:endParaRPr>
          </a:p>
          <a:p>
            <a:pPr marL="742950" lvl="1" indent="-285750">
              <a:buFont typeface="Wingdings" panose="05000000000000000000" pitchFamily="2" charset="2"/>
              <a:buChar char="ü"/>
            </a:pPr>
            <a:r>
              <a:rPr lang="en-US" sz="1600" b="0" i="0" u="none" strike="noStrike" dirty="0">
                <a:solidFill>
                  <a:srgbClr val="000000"/>
                </a:solidFill>
                <a:effectLst/>
                <a:latin typeface="Calibri"/>
                <a:ea typeface="Calibri"/>
                <a:cs typeface="Calibri"/>
              </a:rPr>
              <a:t>Track and reconcile available budget balances throughout the award cycle</a:t>
            </a:r>
            <a:r>
              <a:rPr lang="en-US" sz="1600" b="0" i="0" dirty="0">
                <a:solidFill>
                  <a:srgbClr val="000000"/>
                </a:solidFill>
                <a:effectLst/>
                <a:latin typeface="Calibri"/>
                <a:ea typeface="Calibri"/>
                <a:cs typeface="Calibri"/>
              </a:rPr>
              <a:t>​​</a:t>
            </a:r>
            <a:endParaRPr lang="en-US" dirty="0"/>
          </a:p>
          <a:p>
            <a:pPr marL="742950" lvl="1" indent="-285750">
              <a:buFont typeface="Wingdings" panose="05000000000000000000" pitchFamily="2" charset="2"/>
              <a:buChar char="ü"/>
            </a:pPr>
            <a:r>
              <a:rPr lang="en-US" sz="1600" dirty="0">
                <a:solidFill>
                  <a:srgbClr val="000000"/>
                </a:solidFill>
                <a:latin typeface="Calibri"/>
                <a:ea typeface="Calibri"/>
                <a:cs typeface="Calibri"/>
              </a:rPr>
              <a:t>Differentiate</a:t>
            </a:r>
            <a:r>
              <a:rPr lang="en-US" sz="1600" b="0" i="0" u="none" strike="noStrike" dirty="0">
                <a:solidFill>
                  <a:srgbClr val="000000"/>
                </a:solidFill>
                <a:effectLst/>
                <a:latin typeface="Calibri"/>
                <a:ea typeface="Calibri"/>
                <a:cs typeface="Calibri"/>
              </a:rPr>
              <a:t> between how scholarships are made (Portal v. AWSS</a:t>
            </a:r>
            <a:r>
              <a:rPr lang="en-US" sz="1600" dirty="0">
                <a:solidFill>
                  <a:srgbClr val="000000"/>
                </a:solidFill>
                <a:latin typeface="Calibri"/>
                <a:ea typeface="Calibri"/>
                <a:cs typeface="Calibri"/>
              </a:rPr>
              <a:t>). This</a:t>
            </a:r>
            <a:r>
              <a:rPr lang="en-US" sz="1600" b="0" i="0" u="none" strike="noStrike" dirty="0">
                <a:solidFill>
                  <a:srgbClr val="000000"/>
                </a:solidFill>
                <a:effectLst/>
                <a:latin typeface="Calibri"/>
                <a:ea typeface="Calibri"/>
                <a:cs typeface="Calibri"/>
              </a:rPr>
              <a:t> may be helpful especially if you have multiple administrators making awards.</a:t>
            </a:r>
            <a:endParaRPr lang="en-US" b="0" i="0" dirty="0">
              <a:solidFill>
                <a:srgbClr val="000000"/>
              </a:solidFill>
              <a:effectLst/>
              <a:latin typeface="Candara"/>
              <a:ea typeface="Calibri"/>
              <a:cs typeface="Calibri"/>
            </a:endParaRPr>
          </a:p>
          <a:p>
            <a:pPr algn="l" rtl="0" fontAlgn="base"/>
            <a:endParaRPr lang="en-US" sz="800" b="0" i="0" dirty="0">
              <a:solidFill>
                <a:srgbClr val="000000"/>
              </a:solidFill>
              <a:effectLst/>
              <a:latin typeface="Segoe UI" panose="020B0502040204020203" pitchFamily="34" charset="0"/>
            </a:endParaRPr>
          </a:p>
          <a:p>
            <a:endParaRPr lang="en-US" sz="800" dirty="0">
              <a:solidFill>
                <a:srgbClr val="000000"/>
              </a:solidFill>
              <a:latin typeface="Segoe UI"/>
              <a:ea typeface="Calibri" panose="020F0502020204030204" pitchFamily="34" charset="0"/>
              <a:cs typeface="Segoe UI"/>
            </a:endParaRPr>
          </a:p>
          <a:p>
            <a:endParaRPr lang="en-US" sz="800" dirty="0">
              <a:solidFill>
                <a:srgbClr val="000000"/>
              </a:solidFill>
              <a:latin typeface="Segoe UI"/>
              <a:ea typeface="Calibri" panose="020F0502020204030204" pitchFamily="34" charset="0"/>
              <a:cs typeface="Segoe UI"/>
            </a:endParaRPr>
          </a:p>
          <a:p>
            <a:pPr marL="0" indent="0" algn="l" rtl="0" fontAlgn="base">
              <a:buNone/>
            </a:pPr>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Processing and Disbursement</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buNone/>
            </a:pPr>
            <a:endParaRPr lang="en-US" sz="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UMF </a:t>
            </a:r>
            <a:r>
              <a:rPr lang="en-US" sz="16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access to campus resources, such as Banner (includes Finance) or UMDW.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fontAlgn="base">
              <a:buFont typeface="Wingdings" panose="05000000000000000000" pitchFamily="2" charset="2"/>
              <a:buChar char="q"/>
            </a:pPr>
            <a:r>
              <a:rPr lang="en-US" sz="1600" b="0" i="0" u="none" strike="noStrike" dirty="0">
                <a:solidFill>
                  <a:srgbClr val="000000"/>
                </a:solidFill>
                <a:effectLst/>
                <a:latin typeface="Calibri"/>
                <a:ea typeface="Calibri"/>
                <a:cs typeface="Calibri"/>
              </a:rPr>
              <a:t>Foundation </a:t>
            </a:r>
            <a:r>
              <a:rPr lang="en-US" sz="1600" dirty="0">
                <a:solidFill>
                  <a:srgbClr val="000000"/>
                </a:solidFill>
                <a:latin typeface="Calibri"/>
                <a:ea typeface="Calibri"/>
                <a:cs typeface="Calibri"/>
              </a:rPr>
              <a:t>payment to Business Services to reimburse scholarship expenses </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00150" lvl="2" indent="-28575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limited and not in real-time</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200150" lvl="2" indent="-285750" fontAlgn="base">
              <a:buFont typeface="Arial" panose="020B0604020202020204" pitchFamily="34" charset="0"/>
              <a:buChar char="•"/>
            </a:pPr>
            <a:r>
              <a:rPr lang="en-US" sz="1600" b="0" i="0" u="none" strike="noStrike" dirty="0">
                <a:solidFill>
                  <a:srgbClr val="000000"/>
                </a:solidFill>
                <a:effectLst/>
                <a:latin typeface="Calibri"/>
                <a:ea typeface="Calibri"/>
                <a:cs typeface="Calibri"/>
              </a:rPr>
              <a:t>Only occurs monthly through the Scholarship </a:t>
            </a:r>
            <a:r>
              <a:rPr lang="en-US" sz="1600" dirty="0">
                <a:solidFill>
                  <a:srgbClr val="000000"/>
                </a:solidFill>
                <a:latin typeface="Calibri"/>
                <a:ea typeface="Calibri"/>
                <a:cs typeface="Calibri"/>
              </a:rPr>
              <a:t>Billing</a:t>
            </a:r>
            <a:r>
              <a:rPr lang="en-US" sz="1600" b="0" i="0" u="none" strike="noStrike" dirty="0">
                <a:solidFill>
                  <a:srgbClr val="000000"/>
                </a:solidFill>
                <a:effectLst/>
                <a:latin typeface="Calibri"/>
                <a:ea typeface="Calibri"/>
                <a:cs typeface="Calibri"/>
              </a:rPr>
              <a:t> </a:t>
            </a:r>
            <a:r>
              <a:rPr lang="en-US" sz="1600" dirty="0">
                <a:solidFill>
                  <a:srgbClr val="000000"/>
                </a:solidFill>
                <a:latin typeface="Calibri"/>
                <a:ea typeface="Calibri"/>
                <a:cs typeface="Calibri"/>
              </a:rPr>
              <a:t>Process</a:t>
            </a:r>
            <a:r>
              <a:rPr lang="en-US" sz="1600" b="0" i="0" dirty="0">
                <a:solidFill>
                  <a:srgbClr val="000000"/>
                </a:solidFill>
                <a:effectLst/>
                <a:latin typeface="Calibri"/>
                <a:ea typeface="Calibri"/>
                <a:cs typeface="Calibri"/>
              </a:rPr>
              <a:t>​​</a:t>
            </a:r>
          </a:p>
          <a:p>
            <a:pPr algn="l" rtl="0" fontAlgn="base"/>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Questions regarding processing, or why students have not received money should be directed to the Financial Aid Office.</a:t>
            </a: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70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3985030" y="2627908"/>
            <a:ext cx="7902541" cy="1189554"/>
          </a:xfrm>
        </p:spPr>
        <p:txBody>
          <a:bodyPr>
            <a:noAutofit/>
          </a:bodyPr>
          <a:lstStyle/>
          <a:p>
            <a:pPr algn="ct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UM Foundation</a:t>
            </a:r>
            <a:b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br>
            <a:r>
              <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rPr>
              <a:t>Trivia!</a:t>
            </a:r>
          </a:p>
        </p:txBody>
      </p:sp>
      <p:pic>
        <p:nvPicPr>
          <p:cNvPr id="5" name="Graphic 4" descr="Questions with solid fill">
            <a:extLst>
              <a:ext uri="{FF2B5EF4-FFF2-40B4-BE49-F238E27FC236}">
                <a16:creationId xmlns:a16="http://schemas.microsoft.com/office/drawing/2014/main" id="{57472A7C-9AAA-E7CD-CD10-A129B88D4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988" y="3223404"/>
            <a:ext cx="2948796" cy="2948796"/>
          </a:xfrm>
          <a:prstGeom prst="rect">
            <a:avLst/>
          </a:prstGeom>
        </p:spPr>
      </p:pic>
    </p:spTree>
    <p:extLst>
      <p:ext uri="{BB962C8B-B14F-4D97-AF65-F5344CB8AC3E}">
        <p14:creationId xmlns:p14="http://schemas.microsoft.com/office/powerpoint/2010/main" val="995138349"/>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8C8E90"/>
      </a:accent1>
      <a:accent2>
        <a:srgbClr val="70002E"/>
      </a:accent2>
      <a:accent3>
        <a:srgbClr val="E6B91E"/>
      </a:accent3>
      <a:accent4>
        <a:srgbClr val="E76618"/>
      </a:accent4>
      <a:accent5>
        <a:srgbClr val="C42F1A"/>
      </a:accent5>
      <a:accent6>
        <a:srgbClr val="918655"/>
      </a:accent6>
      <a:hlink>
        <a:srgbClr val="70002E"/>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F_PowerPoint_Template -All-Staff.pptx" id="{5FFC07FF-6E8C-4783-AC5D-18B3FF2D4C77}" vid="{638D69C4-9394-4028-B8F6-6DF9010D603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58c5016-040c-45d6-96c1-b047db411c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97F5DCFC23614A93B340DCF7F47C7D" ma:contentTypeVersion="11" ma:contentTypeDescription="Create a new document." ma:contentTypeScope="" ma:versionID="bfbae7d2f423dd460d9e2370fcccd6e3">
  <xsd:schema xmlns:xsd="http://www.w3.org/2001/XMLSchema" xmlns:xs="http://www.w3.org/2001/XMLSchema" xmlns:p="http://schemas.microsoft.com/office/2006/metadata/properties" xmlns:ns3="858c5016-040c-45d6-96c1-b047db411c98" xmlns:ns4="3a681553-22be-4992-bb74-c85c5811aa7e" targetNamespace="http://schemas.microsoft.com/office/2006/metadata/properties" ma:root="true" ma:fieldsID="3faa0cb197519c2b60f7eee82a7a78d2" ns3:_="" ns4:_="">
    <xsd:import namespace="858c5016-040c-45d6-96c1-b047db411c98"/>
    <xsd:import namespace="3a681553-22be-4992-bb74-c85c5811aa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c5016-040c-45d6-96c1-b047db411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81553-22be-4992-bb74-c85c5811aa7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FE05B-4C02-4A15-B705-F389E693C00A}">
  <ds:schemaRefs>
    <ds:schemaRef ds:uri="http://schemas.microsoft.com/sharepoint/v3/contenttype/forms"/>
  </ds:schemaRefs>
</ds:datastoreItem>
</file>

<file path=customXml/itemProps2.xml><?xml version="1.0" encoding="utf-8"?>
<ds:datastoreItem xmlns:ds="http://schemas.openxmlformats.org/officeDocument/2006/customXml" ds:itemID="{DF73FEEF-72C9-4162-9EC7-BF2C1A0A2958}">
  <ds:schemaRefs>
    <ds:schemaRef ds:uri="http://purl.org/dc/terms/"/>
    <ds:schemaRef ds:uri="3a681553-22be-4992-bb74-c85c5811aa7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58c5016-040c-45d6-96c1-b047db411c9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86E0D5-08F5-4E35-BF28-7148C77DC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c5016-040c-45d6-96c1-b047db411c98"/>
    <ds:schemaRef ds:uri="3a681553-22be-4992-bb74-c85c5811a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7667</TotalTime>
  <Words>2469</Words>
  <Application>Microsoft Office PowerPoint</Application>
  <PresentationFormat>Widescreen</PresentationFormat>
  <Paragraphs>323</Paragraphs>
  <Slides>23</Slides>
  <Notes>23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Arial</vt:lpstr>
      <vt:lpstr>Avenir LT Std 35 Light</vt:lpstr>
      <vt:lpstr>Calibri</vt:lpstr>
      <vt:lpstr>Calibri Light</vt:lpstr>
      <vt:lpstr>Candara</vt:lpstr>
      <vt:lpstr>Courier New</vt:lpstr>
      <vt:lpstr>Segoe UI</vt:lpstr>
      <vt:lpstr>Trebuchet MS</vt:lpstr>
      <vt:lpstr>Wingdings</vt:lpstr>
      <vt:lpstr>Wingdings 2</vt:lpstr>
      <vt:lpstr>Wingdings 3</vt:lpstr>
      <vt:lpstr>Dividend</vt:lpstr>
      <vt:lpstr>Facet</vt:lpstr>
      <vt:lpstr>Office Theme</vt:lpstr>
      <vt:lpstr>October Scholarship Forum</vt:lpstr>
      <vt:lpstr>August Scholarship Forum Recap</vt:lpstr>
      <vt:lpstr>Financial aid office updates and reminders</vt:lpstr>
      <vt:lpstr>PowerPoint Presentation</vt:lpstr>
      <vt:lpstr>2023 – 2024 Academic year timeline  &amp; Monthly to Do List</vt:lpstr>
      <vt:lpstr>PowerPoint Presentation</vt:lpstr>
      <vt:lpstr>PowerPoint Presentation</vt:lpstr>
      <vt:lpstr>Tracking and Reconciling</vt:lpstr>
      <vt:lpstr>UM Foundation Trivia!</vt:lpstr>
      <vt:lpstr>WHO DETERMINES HOW GIFTS ARE USED?  AND WHO SETS THE FUNDRAISING PRIORITIES? </vt:lpstr>
      <vt:lpstr>WHO DETERMINES HOW GIFTS ARE USED?  AND WHO SETS THE FUNDRAISING PRIORITIES? </vt:lpstr>
      <vt:lpstr>What is one way the UM FOUNDATION BENEFITs UM?  </vt:lpstr>
      <vt:lpstr>What is one way the UM FOUNDATION BENEFITs UM?  </vt:lpstr>
      <vt:lpstr>What is one way the UM FOUNDATION BENEFITs Donors?  </vt:lpstr>
      <vt:lpstr>What is one way THE UM FOUNDATION BENEFITs DONORS?  </vt:lpstr>
      <vt:lpstr>IN TIMES WHEN THE UNIVERSITY OF MONTANA EXPERIENCES  BUDGET CHALLENGES, WHY DOESN'T PHILANTHROPIC GIVING  OFFSET THOSE CHALLENGES?  </vt:lpstr>
      <vt:lpstr>IN TIMES WHEN THE UNIVERSITY OF MONTANA EXPERIENCES  BUDGET CHALLENGES, WHY DOESN'T PHILANTHROPIC GIVING  OFFSET THOSE CHALLENGES?  </vt:lpstr>
      <vt:lpstr>How much money has disbursed to students as of the September Scholarship Billing?  </vt:lpstr>
      <vt:lpstr>HOW MUCH MONEY HAS DISBURSED TO STUDENTS AS OF  THE SEPTEMBER SCHOLARSHIP BILLING?  </vt:lpstr>
      <vt:lpstr>Questions?</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3029</cp:revision>
  <dcterms:created xsi:type="dcterms:W3CDTF">2022-10-24T19:48:53Z</dcterms:created>
  <dcterms:modified xsi:type="dcterms:W3CDTF">2023-10-09T14:31:18Z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0x0101006F97F5DCFC23614A93B340DCF7F47C7D</vt:lpwstr>
  </property>
</Properties>
</file>