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6" r:id="rId3"/>
    <p:sldId id="276" r:id="rId4"/>
    <p:sldId id="271" r:id="rId5"/>
    <p:sldId id="277" r:id="rId6"/>
    <p:sldId id="278" r:id="rId7"/>
    <p:sldId id="279" r:id="rId8"/>
    <p:sldId id="267" r:id="rId9"/>
    <p:sldId id="280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07" autoAdjust="0"/>
    <p:restoredTop sz="95294" autoAdjust="0"/>
  </p:normalViewPr>
  <p:slideViewPr>
    <p:cSldViewPr>
      <p:cViewPr varScale="1">
        <p:scale>
          <a:sx n="78" d="100"/>
          <a:sy n="78" d="100"/>
        </p:scale>
        <p:origin x="126" y="79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6/15/2020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6/15/2020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descr="Map of World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6/15/2020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Office of international programs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C18C0F-F7A2-4DF5-9764-349929D615DF}"/>
              </a:ext>
            </a:extLst>
          </p:cNvPr>
          <p:cNvGraphicFramePr>
            <a:graphicFrameLocks noGrp="1"/>
          </p:cNvGraphicFramePr>
          <p:nvPr/>
        </p:nvGraphicFramePr>
        <p:xfrm>
          <a:off x="289607" y="312313"/>
          <a:ext cx="11706896" cy="6233374"/>
        </p:xfrm>
        <a:graphic>
          <a:graphicData uri="http://schemas.openxmlformats.org/drawingml/2006/table">
            <a:tbl>
              <a:tblPr/>
              <a:tblGrid>
                <a:gridCol w="11706896">
                  <a:extLst>
                    <a:ext uri="{9D8B030D-6E8A-4147-A177-3AD203B41FA5}">
                      <a16:colId xmlns:a16="http://schemas.microsoft.com/office/drawing/2014/main" val="1557393116"/>
                    </a:ext>
                  </a:extLst>
                </a:gridCol>
              </a:tblGrid>
              <a:tr h="62333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rgbClr val="002060"/>
                      </a:solidFill>
                      <a:prstDash val="solid"/>
                    </a:lnL>
                    <a:lnR w="57150" cmpd="sng">
                      <a:solidFill>
                        <a:srgbClr val="002060"/>
                      </a:solidFill>
                      <a:prstDash val="solid"/>
                    </a:lnR>
                    <a:lnT w="57150" cmpd="sng">
                      <a:solidFill>
                        <a:srgbClr val="002060"/>
                      </a:solidFill>
                      <a:prstDash val="solid"/>
                    </a:lnT>
                    <a:lnB w="57150" cmpd="sng">
                      <a:solidFill>
                        <a:srgbClr val="00206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659440"/>
                  </a:ext>
                </a:extLst>
              </a:tr>
            </a:tbl>
          </a:graphicData>
        </a:graphic>
      </p:graphicFrame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6F71CCB8-8B1F-4DD9-902E-C6E0726638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412" y="1828799"/>
            <a:ext cx="10591801" cy="30480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"Practical Approaches to Education Abroad Crisis management: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Recap of Spring 2020 Response to Pandemic and Future of Student Mobility in Post COVID-19 World "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9175F9D-BA45-4592-9017-183065779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660" y="5120095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346D-CDED-41BA-9080-7F89CF17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2B44-75FD-494E-95CA-CA0B6AA79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To discuss international education successes and process improvements learned from the on-set of the COVID-19 pandemic from an institution of higher education perspective.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To fortify institutional policies and processes for future crises (individual and State-wide)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B304C4D5-5C38-449B-9171-C29D34DDF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1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MSU International travel compliance / crisis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EFFECTIVE</a:t>
            </a:r>
          </a:p>
          <a:p>
            <a:r>
              <a:rPr lang="en-US" dirty="0"/>
              <a:t>Existing University policy</a:t>
            </a:r>
          </a:p>
          <a:p>
            <a:r>
              <a:rPr lang="en-US" dirty="0"/>
              <a:t>Departmental response</a:t>
            </a:r>
          </a:p>
          <a:p>
            <a:r>
              <a:rPr lang="en-US" dirty="0"/>
              <a:t>ISOS crisis response service</a:t>
            </a:r>
          </a:p>
          <a:p>
            <a:r>
              <a:rPr lang="en-US" dirty="0"/>
              <a:t>Faculty/staff communications abroad (during pandemic); student communications (post-return)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68BE330-1E9D-49D4-AEE6-FF9AAD1F0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MSU International travel compliance / crisis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CHALLENGES</a:t>
            </a:r>
          </a:p>
          <a:p>
            <a:r>
              <a:rPr lang="en-US" dirty="0"/>
              <a:t>Rapid evolution of COVID-19 &amp; information (federal)</a:t>
            </a:r>
          </a:p>
          <a:p>
            <a:r>
              <a:rPr lang="en-US" dirty="0"/>
              <a:t>University approvals/authorization</a:t>
            </a:r>
          </a:p>
          <a:p>
            <a:r>
              <a:rPr lang="en-US" dirty="0"/>
              <a:t>Organized returns</a:t>
            </a:r>
          </a:p>
          <a:p>
            <a:r>
              <a:rPr lang="en-US" dirty="0"/>
              <a:t>Quarantine requirement (federal/state/local)</a:t>
            </a:r>
          </a:p>
          <a:p>
            <a:r>
              <a:rPr lang="en-US" dirty="0"/>
              <a:t>Managing expectations (self/student/parental)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4A233E77-6677-4028-81A5-7E0A5F387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7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MSU Mobility responses and 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Responses</a:t>
            </a:r>
          </a:p>
          <a:p>
            <a:r>
              <a:rPr lang="en-US" dirty="0"/>
              <a:t>Policy reforms</a:t>
            </a:r>
          </a:p>
          <a:p>
            <a:pPr lvl="1"/>
            <a:r>
              <a:rPr lang="en-US" dirty="0"/>
              <a:t>Strengthening and adjusting policy language, communication, and awareness</a:t>
            </a:r>
          </a:p>
          <a:p>
            <a:r>
              <a:rPr lang="en-US" dirty="0"/>
              <a:t>Fiscal risk management</a:t>
            </a:r>
          </a:p>
          <a:p>
            <a:pPr lvl="1"/>
            <a:r>
              <a:rPr lang="en-US" dirty="0"/>
              <a:t>Analyzing and mitigating areas of financial risk to the student and study abroad division</a:t>
            </a:r>
          </a:p>
          <a:p>
            <a:r>
              <a:rPr lang="en-US" dirty="0"/>
              <a:t>Advising approaches</a:t>
            </a:r>
          </a:p>
          <a:p>
            <a:pPr lvl="1"/>
            <a:r>
              <a:rPr lang="en-US" dirty="0"/>
              <a:t>Creating flexibility and contingency in programming options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4A233E77-6677-4028-81A5-7E0A5F387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8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MSU Mobility responses and 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dirty="0"/>
              <a:t>Looking Forward</a:t>
            </a:r>
          </a:p>
          <a:p>
            <a:r>
              <a:rPr lang="en-US" dirty="0"/>
              <a:t>Fall 2020 </a:t>
            </a:r>
          </a:p>
          <a:p>
            <a:pPr lvl="1"/>
            <a:r>
              <a:rPr lang="en-US" dirty="0"/>
              <a:t>International travel, student exchanges, and study abroad suspended</a:t>
            </a:r>
          </a:p>
          <a:p>
            <a:r>
              <a:rPr lang="en-US" dirty="0"/>
              <a:t>Spring 202</a:t>
            </a:r>
          </a:p>
          <a:p>
            <a:pPr lvl="1"/>
            <a:r>
              <a:rPr lang="en-US" dirty="0"/>
              <a:t>Will be determined based on global context in coming months</a:t>
            </a:r>
          </a:p>
          <a:p>
            <a:r>
              <a:rPr lang="en-US" dirty="0"/>
              <a:t>Program options</a:t>
            </a:r>
          </a:p>
          <a:p>
            <a:pPr lvl="1"/>
            <a:r>
              <a:rPr lang="en-US" dirty="0"/>
              <a:t>Exploring hybrid and virtual options</a:t>
            </a:r>
          </a:p>
          <a:p>
            <a:r>
              <a:rPr lang="en-US" dirty="0"/>
              <a:t>Decision factors 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Immigration document processing</a:t>
            </a:r>
          </a:p>
          <a:p>
            <a:pPr lvl="1"/>
            <a:r>
              <a:rPr lang="en-US" dirty="0"/>
              <a:t>Travel availability</a:t>
            </a:r>
          </a:p>
          <a:p>
            <a:pPr lvl="1"/>
            <a:r>
              <a:rPr lang="en-US" dirty="0"/>
              <a:t>Border openings</a:t>
            </a:r>
          </a:p>
          <a:p>
            <a:pPr lvl="1"/>
            <a:r>
              <a:rPr lang="en-US" dirty="0"/>
              <a:t>Passport services</a:t>
            </a:r>
          </a:p>
          <a:p>
            <a:pPr lvl="1"/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4A233E77-6677-4028-81A5-7E0A5F387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9B60934-AB43-47AA-B28B-B1D198223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/>
          <a:lstStyle/>
          <a:p>
            <a:r>
              <a:rPr lang="en-US" dirty="0"/>
              <a:t>Questions and discussion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CB1431D-ADF3-49EC-A8B2-451C2CCD11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9B60934-AB43-47AA-B28B-B1D198223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0AD85B3F-672D-44F0-9C10-324E02BC25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559" y="4888232"/>
            <a:ext cx="1905304" cy="175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World  presentation (widescreen).potx" id="{6FD2C32E-565A-4F51-8C38-826F1B24AA7D}" vid="{06379D18-BA11-4F05-84DF-EB681B68D4F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World Presentation 16x9</vt:lpstr>
      <vt:lpstr>Office of international programs</vt:lpstr>
      <vt:lpstr>"Practical Approaches to Education Abroad Crisis management:  Recap of Spring 2020 Response to Pandemic and Future of Student Mobility in Post COVID-19 World "</vt:lpstr>
      <vt:lpstr>PRESENTATION OUTCOMES</vt:lpstr>
      <vt:lpstr>MSU International travel compliance / crisis management</vt:lpstr>
      <vt:lpstr>MSU International travel compliance / crisis management</vt:lpstr>
      <vt:lpstr>MSU Mobility responses and Looking Forward</vt:lpstr>
      <vt:lpstr>MSU Mobility responses and looking forward</vt:lpstr>
      <vt:lpstr>Questions and discussion</vt:lpstr>
      <vt:lpstr>Thank you!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international programs</dc:title>
  <dc:creator>Batchelder, Katherine</dc:creator>
  <cp:lastModifiedBy>Batchelder, Katherine</cp:lastModifiedBy>
  <cp:revision>2</cp:revision>
  <dcterms:created xsi:type="dcterms:W3CDTF">2020-06-15T21:31:39Z</dcterms:created>
  <dcterms:modified xsi:type="dcterms:W3CDTF">2020-06-15T21:32:38Z</dcterms:modified>
</cp:coreProperties>
</file>