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3"/>
    <p:restoredTop sz="94684"/>
  </p:normalViewPr>
  <p:slideViewPr>
    <p:cSldViewPr snapToGrid="0" snapToObjects="1">
      <p:cViewPr>
        <p:scale>
          <a:sx n="102" d="100"/>
          <a:sy n="102" d="100"/>
        </p:scale>
        <p:origin x="-12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889306"/>
          </a:xfrm>
        </p:spPr>
        <p:txBody>
          <a:bodyPr anchor="ctr">
            <a:normAutofit/>
          </a:bodyPr>
          <a:lstStyle>
            <a:lvl1pPr algn="ctr">
              <a:defRPr sz="40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2448104"/>
            <a:ext cx="7315200" cy="3136542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n umbrella&#10;&#10;Description automatically generated">
            <a:extLst>
              <a:ext uri="{FF2B5EF4-FFF2-40B4-BE49-F238E27FC236}">
                <a16:creationId xmlns:a16="http://schemas.microsoft.com/office/drawing/2014/main" id="{A972551D-2EFE-AA4F-BEC6-11E5AD2A8C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70263" y="761999"/>
            <a:ext cx="2910024" cy="1636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211380-8935-3341-A78F-9E267AA51D27}"/>
              </a:ext>
            </a:extLst>
          </p:cNvPr>
          <p:cNvSpPr txBox="1"/>
          <p:nvPr userDrawn="1"/>
        </p:nvSpPr>
        <p:spPr>
          <a:xfrm>
            <a:off x="9312235" y="5152659"/>
            <a:ext cx="2894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info@montanaworldaffairs.org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FCC1A-6B09-AA47-8465-6F8DA78EC132}"/>
              </a:ext>
            </a:extLst>
          </p:cNvPr>
          <p:cNvSpPr txBox="1"/>
          <p:nvPr userDrawn="1"/>
        </p:nvSpPr>
        <p:spPr>
          <a:xfrm>
            <a:off x="9277875" y="5491213"/>
            <a:ext cx="2894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                 </a:t>
            </a:r>
            <a:r>
              <a:rPr lang="en-US" sz="1600" dirty="0" err="1"/>
              <a:t>Montanaworldaffairs</a:t>
            </a:r>
            <a:endParaRPr lang="en-US" sz="1600" dirty="0"/>
          </a:p>
        </p:txBody>
      </p:sp>
      <p:pic>
        <p:nvPicPr>
          <p:cNvPr id="15" name="Picture 14" descr="A picture containing object, drawing&#10;&#10;Description automatically generated">
            <a:extLst>
              <a:ext uri="{FF2B5EF4-FFF2-40B4-BE49-F238E27FC236}">
                <a16:creationId xmlns:a16="http://schemas.microsoft.com/office/drawing/2014/main" id="{F5DDEF04-6810-4F45-AC85-28B0657E54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4367" y="5510247"/>
            <a:ext cx="307640" cy="300486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45DA13-376D-2E45-93EE-85D247CE1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634" r="11854"/>
          <a:stretch/>
        </p:blipFill>
        <p:spPr>
          <a:xfrm>
            <a:off x="9838499" y="5529281"/>
            <a:ext cx="298582" cy="3004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260" y="1683144"/>
            <a:ext cx="2774922" cy="3491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spc="-60"/>
              <a:t>Montana World Affairs Council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606" y="1683143"/>
            <a:ext cx="6627377" cy="34917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“Virtually Fantastic”</a:t>
            </a:r>
          </a:p>
          <a:p>
            <a:pPr algn="ctr"/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Montana International Educators Conference</a:t>
            </a:r>
          </a:p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June 18 – 19, 2020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close up of an umbrella&#10;&#10;Description automatically generated">
            <a:extLst>
              <a:ext uri="{FF2B5EF4-FFF2-40B4-BE49-F238E27FC236}">
                <a16:creationId xmlns:a16="http://schemas.microsoft.com/office/drawing/2014/main" id="{72112CCC-2E2A-A640-A1A2-D7548670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16" y="4609578"/>
            <a:ext cx="3661262" cy="205946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48528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9116" y="864108"/>
            <a:ext cx="3073914" cy="5120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spc="-60">
                <a:solidFill>
                  <a:schemeClr val="tx1">
                    <a:lumMod val="85000"/>
                    <a:lumOff val="15000"/>
                  </a:schemeClr>
                </a:solidFill>
              </a:rPr>
              <a:t>Who Are We?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229" y="864108"/>
            <a:ext cx="5910677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 Hyslop</a:t>
            </a:r>
          </a:p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Nonpartisan, nonprofit organization dedicated to fostering global awareness and understanding in Montana’s classrooms and communities.  </a:t>
            </a:r>
          </a:p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Resource and partner of choice for understanding global issues and how they affect Montana and Montanans.  </a:t>
            </a:r>
          </a:p>
          <a:p>
            <a:pPr indent="-182880"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1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130DD5-5454-8D42-BE4A-AB9440998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2" b="125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55" y="355741"/>
            <a:ext cx="2947482" cy="1283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spc="-60" dirty="0"/>
              <a:t>Why This?</a:t>
            </a:r>
            <a:br>
              <a:rPr lang="en-US" sz="2400" spc="-60" dirty="0"/>
            </a:br>
            <a:r>
              <a:rPr lang="en-US" sz="2400" spc="-60" dirty="0"/>
              <a:t>Why Now?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55" y="1881205"/>
            <a:ext cx="2947482" cy="393087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rgbClr val="FFFFFF"/>
                </a:solidFill>
              </a:rPr>
              <a:t>Unprecedented opportunities to understand and influence global events. </a:t>
            </a:r>
          </a:p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rgbClr val="FFFFFF"/>
                </a:solidFill>
              </a:rPr>
              <a:t>Global issues impacting directly and more immediately.  </a:t>
            </a:r>
          </a:p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rgbClr val="FFFFFF"/>
                </a:solidFill>
              </a:rPr>
              <a:t>Montana is involved in these issues and want to shape policy.</a:t>
            </a:r>
          </a:p>
          <a:p>
            <a:pPr marL="342900" indent="-182880">
              <a:buFont typeface="Wingdings 2" pitchFamily="18" charset="2"/>
              <a:buChar char=""/>
            </a:pPr>
            <a:r>
              <a:rPr lang="en-US" sz="2400" dirty="0">
                <a:solidFill>
                  <a:srgbClr val="FFFFFF"/>
                </a:solidFill>
              </a:rPr>
              <a:t>Montana’s students are preparing to enter an unparalleled era of global engagement.</a:t>
            </a:r>
          </a:p>
          <a:p>
            <a:pPr indent="-182880">
              <a:buFont typeface="Wingdings 2" pitchFamily="18" charset="2"/>
              <a:buChar char="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445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3AD224D-BA8A-9943-AB33-2301DB156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7" y="758952"/>
            <a:ext cx="9055227" cy="3794760"/>
          </a:xfrm>
        </p:spPr>
        <p:txBody>
          <a:bodyPr>
            <a:normAutofit/>
          </a:bodyPr>
          <a:lstStyle/>
          <a:p>
            <a:r>
              <a:rPr lang="en-US" sz="8800" dirty="0">
                <a:ln w="15875">
                  <a:solidFill>
                    <a:srgbClr val="FFFFFF"/>
                  </a:solidFill>
                </a:ln>
                <a:noFill/>
              </a:rPr>
              <a:t>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620022"/>
            <a:ext cx="7315200" cy="2469882"/>
          </a:xfrm>
        </p:spPr>
        <p:txBody>
          <a:bodyPr>
            <a:normAutofit/>
          </a:bodyPr>
          <a:lstStyle/>
          <a:p>
            <a:pPr marL="342900" lvl="0" indent="-182880" fontAlgn="base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Student to Student Global Exchange </a:t>
            </a:r>
          </a:p>
          <a:p>
            <a:pPr marL="342900" lvl="0" indent="-182880" fontAlgn="base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Council in the Classroom/</a:t>
            </a:r>
            <a:r>
              <a:rPr lang="en-US" sz="2400" dirty="0" err="1">
                <a:solidFill>
                  <a:schemeClr val="tx1"/>
                </a:solidFill>
              </a:rPr>
              <a:t>GeoQuest</a:t>
            </a:r>
            <a:endParaRPr lang="en-US" sz="2400" dirty="0">
              <a:solidFill>
                <a:schemeClr val="tx1"/>
              </a:solidFill>
            </a:endParaRPr>
          </a:p>
          <a:p>
            <a:pPr marL="342900" lvl="0" indent="-182880" fontAlgn="base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Connect Montana</a:t>
            </a:r>
          </a:p>
          <a:p>
            <a:pPr marL="342900" lvl="0" indent="-182880" fontAlgn="base"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/>
                </a:solidFill>
              </a:rPr>
              <a:t>Council on the Radio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3810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16075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60" dirty="0"/>
              <a:t>Why and How?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2753637"/>
            <a:ext cx="3685070" cy="914400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182880" fontAlgn="base">
              <a:buFont typeface="Wingdings 2" pitchFamily="18" charset="2"/>
              <a:buChar char=""/>
            </a:pPr>
            <a:r>
              <a:rPr lang="en-US" sz="9600" dirty="0"/>
              <a:t>Montana’s geography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sz="9600" dirty="0"/>
              <a:t>Limited opportunities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sz="9600" dirty="0"/>
              <a:t>State-wide internet access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sz="9600" dirty="0"/>
              <a:t>Partnering with Inspired Classroom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sz="9600" dirty="0"/>
              <a:t>Off-the–shelf tools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sz="600" dirty="0"/>
              <a:t>Human contact</a:t>
            </a:r>
          </a:p>
          <a:p>
            <a:pPr marL="342900" indent="-182880" fontAlgn="base">
              <a:buFont typeface="Wingdings 2" pitchFamily="18" charset="2"/>
              <a:buChar char=""/>
            </a:pPr>
            <a:endParaRPr lang="en-US" sz="600" dirty="0"/>
          </a:p>
          <a:p>
            <a:pPr indent="-182880">
              <a:buFont typeface="Wingdings 2" pitchFamily="18" charset="2"/>
              <a:buChar char=""/>
            </a:pPr>
            <a:endParaRPr lang="en-US" sz="600" dirty="0"/>
          </a:p>
        </p:txBody>
      </p:sp>
      <p:pic>
        <p:nvPicPr>
          <p:cNvPr id="7" name="Picture 6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A7BF6376-0895-4D4D-9D32-82D36DE5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5" r="1" b="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840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123837"/>
            <a:ext cx="3073914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spc="-60">
                <a:solidFill>
                  <a:schemeClr val="tx1">
                    <a:lumMod val="85000"/>
                    <a:lumOff val="15000"/>
                  </a:schemeClr>
                </a:solidFill>
              </a:rPr>
              <a:t>What Needs Are We Meeting?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3580" y="864108"/>
            <a:ext cx="6516584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Schools facing constraints  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 the next generation of citizens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Foster awareness of critical and timely global issues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 and technology go hand in hand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21st Century Skills 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Better citizens and learners</a:t>
            </a:r>
          </a:p>
          <a:p>
            <a:pPr marL="342900" indent="-182880" fontAlgn="base"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Students: self-initiated learning, actively seek to satisfy curiosities.  </a:t>
            </a:r>
          </a:p>
          <a:p>
            <a:pPr indent="-182880">
              <a:buFont typeface="Wingdings 2" pitchFamily="18" charset="2"/>
              <a:buChar char="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6114B6B-6D15-46E8-9310-9A1C4E956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AE617A-6BA3-434D-B181-7B536C0EF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071" y="649199"/>
            <a:ext cx="3843409" cy="1319492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3D580-0985-6144-A5B9-73C75D20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448" y="1931088"/>
            <a:ext cx="4108157" cy="914400"/>
          </a:xfrm>
        </p:spPr>
        <p:txBody>
          <a:bodyPr>
            <a:noAutofit/>
          </a:bodyPr>
          <a:lstStyle/>
          <a:p>
            <a:pPr marL="342900" indent="-34290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Develop globally competent students who can examine local, global and intercultural issues, </a:t>
            </a:r>
          </a:p>
          <a:p>
            <a:pPr marL="342900" indent="-34290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Understand and appreciate different perspectives, interact successfully and respectfully with others, </a:t>
            </a:r>
          </a:p>
          <a:p>
            <a:pPr marL="342900" indent="-34290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Take responsible action toward sustainability and collective well-being.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6CCFA1-328B-40BB-A9CB-0CF80A78E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D6A62-71E3-44C2-B53E-15B1FAA2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81CA14F1-90C6-BE4E-9AF5-3AB155376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1" r="9260" b="1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ABF5F29-0990-C34D-9336-66C5E565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3" r="4" b="4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1A23C7F-CB20-458F-9B61-2434CE018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312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CB911332-69D4-7941-8ACF-93C34F00E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65" r="9092" b="5620"/>
          <a:stretch/>
        </p:blipFill>
        <p:spPr>
          <a:xfrm>
            <a:off x="100228" y="0"/>
            <a:ext cx="1218893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28E1C-7571-2C4A-93D1-40F01E157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557" y="1653703"/>
            <a:ext cx="3361953" cy="3349618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chemeClr val="tx1"/>
                </a:solidFill>
              </a:rPr>
              <a:t>Thanks</a:t>
            </a:r>
            <a:br>
              <a:rPr lang="en-US" sz="4100" dirty="0">
                <a:solidFill>
                  <a:schemeClr val="tx1"/>
                </a:solidFill>
              </a:rPr>
            </a:br>
            <a:br>
              <a:rPr lang="en-US" sz="4100" dirty="0">
                <a:solidFill>
                  <a:schemeClr val="tx1"/>
                </a:solidFill>
              </a:rPr>
            </a:br>
            <a:r>
              <a:rPr lang="en-US" sz="4100" dirty="0">
                <a:solidFill>
                  <a:schemeClr val="tx1"/>
                </a:solidFill>
              </a:rPr>
              <a:t>Any </a:t>
            </a:r>
            <a:br>
              <a:rPr lang="en-US" sz="4100" dirty="0">
                <a:solidFill>
                  <a:schemeClr val="tx1"/>
                </a:solidFill>
              </a:rPr>
            </a:br>
            <a:r>
              <a:rPr lang="en-US" sz="4100" dirty="0">
                <a:solidFill>
                  <a:schemeClr val="tx1"/>
                </a:solidFill>
              </a:rPr>
              <a:t>Questions? </a:t>
            </a:r>
            <a:br>
              <a:rPr lang="en-US" sz="4100" dirty="0">
                <a:solidFill>
                  <a:schemeClr val="tx1"/>
                </a:solidFill>
              </a:rPr>
            </a:br>
            <a:r>
              <a:rPr lang="en-US" sz="4100" dirty="0">
                <a:solidFill>
                  <a:schemeClr val="tx1"/>
                </a:solidFill>
              </a:rPr>
              <a:t>  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00481FAB-3B9C-E540-92A9-B34157309E9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27389" y="3067049"/>
            <a:ext cx="1936272" cy="19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C8A5C-30B9-9F4B-8AE6-120A3F1E5035}"/>
              </a:ext>
            </a:extLst>
          </p:cNvPr>
          <p:cNvSpPr txBox="1"/>
          <p:nvPr/>
        </p:nvSpPr>
        <p:spPr>
          <a:xfrm>
            <a:off x="5411244" y="5003321"/>
            <a:ext cx="6680528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Email: 		 </a:t>
            </a:r>
            <a:r>
              <a:rPr lang="en-US" sz="2400" dirty="0" err="1">
                <a:solidFill>
                  <a:schemeClr val="bg1"/>
                </a:solidFill>
              </a:rPr>
              <a:t>info@montanaworldaffairs.org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Facebook	@</a:t>
            </a:r>
            <a:r>
              <a:rPr lang="en-US" sz="2400" dirty="0" err="1">
                <a:solidFill>
                  <a:schemeClr val="bg1"/>
                </a:solidFill>
              </a:rPr>
              <a:t>montanaworldaffairscouncil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Instagram:	</a:t>
            </a:r>
            <a:r>
              <a:rPr lang="en-US" sz="2400" dirty="0" err="1">
                <a:solidFill>
                  <a:schemeClr val="bg1"/>
                </a:solidFill>
              </a:rPr>
              <a:t>montana_worldaffairs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Web:		</a:t>
            </a:r>
            <a:r>
              <a:rPr lang="en-US" sz="2400" dirty="0" err="1">
                <a:solidFill>
                  <a:schemeClr val="bg1"/>
                </a:solidFill>
              </a:rPr>
              <a:t>www.montanaworldaffairs.org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83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270</Words>
  <Application>Microsoft Macintosh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Corbel</vt:lpstr>
      <vt:lpstr>Wingdings 2</vt:lpstr>
      <vt:lpstr>Frame</vt:lpstr>
      <vt:lpstr>Montana World Affairs Council</vt:lpstr>
      <vt:lpstr>Who Are We?</vt:lpstr>
      <vt:lpstr>Why This? Why Now?</vt:lpstr>
      <vt:lpstr>Programs</vt:lpstr>
      <vt:lpstr>Why and How?</vt:lpstr>
      <vt:lpstr>What Needs Are We Meeting?</vt:lpstr>
      <vt:lpstr>Outcomes</vt:lpstr>
      <vt:lpstr>Thanks  Any  Questions?   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Montana World Affairs Council</dc:title>
  <dc:creator>Christopher Hyslop</dc:creator>
  <cp:lastModifiedBy>Christopher Hyslop</cp:lastModifiedBy>
  <cp:revision>1</cp:revision>
  <dcterms:created xsi:type="dcterms:W3CDTF">2020-06-14T17:42:28Z</dcterms:created>
  <dcterms:modified xsi:type="dcterms:W3CDTF">2020-06-14T17:46:17Z</dcterms:modified>
</cp:coreProperties>
</file>