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6"/>
  </p:normalViewPr>
  <p:slideViewPr>
    <p:cSldViewPr snapToGrid="0" snapToObjects="1">
      <p:cViewPr varScale="1">
        <p:scale>
          <a:sx n="90" d="100"/>
          <a:sy n="90" d="100"/>
        </p:scale>
        <p:origin x="23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usa.people.com.cn/n1/2020/0612/c241376-31744808.html"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asatchacademy.org/coronavirus-updat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usa.people.com.cn/n1/2020/0612/c241376-31744808.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asatchacademy.org/coronavirus-updat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F8590-E83C-4D62-85C6-BB852898E7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0EEF5CE-0EDB-4730-8D42-4DFA3040D370}">
      <dgm:prSet/>
      <dgm:spPr/>
      <dgm:t>
        <a:bodyPr/>
        <a:lstStyle/>
        <a:p>
          <a:r>
            <a:rPr lang="ja-JP" b="1"/>
            <a:t>新冠肺炎疫情凸显“美式人权”危机</a:t>
          </a:r>
          <a:endParaRPr lang="en-US"/>
        </a:p>
      </dgm:t>
    </dgm:pt>
    <dgm:pt modelId="{E00A39DC-5D35-43D9-8B5E-392CE34E303C}" type="parTrans" cxnId="{5FC3DBE1-DE97-42D0-B330-0ECC91A377A1}">
      <dgm:prSet/>
      <dgm:spPr/>
      <dgm:t>
        <a:bodyPr/>
        <a:lstStyle/>
        <a:p>
          <a:endParaRPr lang="en-US"/>
        </a:p>
      </dgm:t>
    </dgm:pt>
    <dgm:pt modelId="{7A343D72-287B-4A3F-9C82-B243860BED97}" type="sibTrans" cxnId="{5FC3DBE1-DE97-42D0-B330-0ECC91A377A1}">
      <dgm:prSet/>
      <dgm:spPr/>
      <dgm:t>
        <a:bodyPr/>
        <a:lstStyle/>
        <a:p>
          <a:endParaRPr lang="en-US"/>
        </a:p>
      </dgm:t>
    </dgm:pt>
    <dgm:pt modelId="{03F5A08D-3DAF-4B8D-BB9B-7A55431554B7}">
      <dgm:prSet/>
      <dgm:spPr/>
      <dgm:t>
        <a:bodyPr/>
        <a:lstStyle/>
        <a:p>
          <a:r>
            <a:rPr lang="en-US"/>
            <a:t>2020</a:t>
          </a:r>
          <a:r>
            <a:rPr lang="ja-JP"/>
            <a:t>年</a:t>
          </a:r>
          <a:r>
            <a:rPr lang="en-US"/>
            <a:t>06</a:t>
          </a:r>
          <a:r>
            <a:rPr lang="ja-JP"/>
            <a:t>月</a:t>
          </a:r>
          <a:r>
            <a:rPr lang="en-US"/>
            <a:t>12</a:t>
          </a:r>
          <a:r>
            <a:rPr lang="ja-JP"/>
            <a:t>日</a:t>
          </a:r>
          <a:r>
            <a:rPr lang="en-US"/>
            <a:t>10:18  </a:t>
          </a:r>
          <a:r>
            <a:rPr lang="ja-JP"/>
            <a:t>来源：</a:t>
          </a:r>
          <a:r>
            <a:rPr lang="ja-JP">
              <a:hlinkClick xmlns:r="http://schemas.openxmlformats.org/officeDocument/2006/relationships" r:id="rId1"/>
            </a:rPr>
            <a:t>人民日报客户端</a:t>
          </a:r>
          <a:endParaRPr lang="en-US"/>
        </a:p>
      </dgm:t>
    </dgm:pt>
    <dgm:pt modelId="{337AE2C5-AA53-488C-ACC7-C1833FD6ECFF}" type="parTrans" cxnId="{730D3074-C72E-4C20-ACAD-CF67A02B4DA7}">
      <dgm:prSet/>
      <dgm:spPr/>
      <dgm:t>
        <a:bodyPr/>
        <a:lstStyle/>
        <a:p>
          <a:endParaRPr lang="en-US"/>
        </a:p>
      </dgm:t>
    </dgm:pt>
    <dgm:pt modelId="{72A2B3EB-7788-4536-855F-F22484D4DC04}" type="sibTrans" cxnId="{730D3074-C72E-4C20-ACAD-CF67A02B4DA7}">
      <dgm:prSet/>
      <dgm:spPr/>
      <dgm:t>
        <a:bodyPr/>
        <a:lstStyle/>
        <a:p>
          <a:endParaRPr lang="en-US"/>
        </a:p>
      </dgm:t>
    </dgm:pt>
    <dgm:pt modelId="{F5369C86-9CD1-48BF-ABA3-F5CEAB7F84D3}">
      <dgm:prSet/>
      <dgm:spPr/>
      <dgm:t>
        <a:bodyPr/>
        <a:lstStyle/>
        <a:p>
          <a:r>
            <a:rPr lang="en-US"/>
            <a:t>Translation: The Covid-19 highlights the crisis of American Style Human Rights</a:t>
          </a:r>
        </a:p>
      </dgm:t>
    </dgm:pt>
    <dgm:pt modelId="{DB89F002-D4D5-4C38-9CD1-C37AB6471280}" type="parTrans" cxnId="{360E4E93-9124-44F4-8CB6-873040264801}">
      <dgm:prSet/>
      <dgm:spPr/>
      <dgm:t>
        <a:bodyPr/>
        <a:lstStyle/>
        <a:p>
          <a:endParaRPr lang="en-US"/>
        </a:p>
      </dgm:t>
    </dgm:pt>
    <dgm:pt modelId="{988C9F31-ED7E-473D-8361-FCAD7153A0E1}" type="sibTrans" cxnId="{360E4E93-9124-44F4-8CB6-873040264801}">
      <dgm:prSet/>
      <dgm:spPr/>
      <dgm:t>
        <a:bodyPr/>
        <a:lstStyle/>
        <a:p>
          <a:endParaRPr lang="en-US"/>
        </a:p>
      </dgm:t>
    </dgm:pt>
    <dgm:pt modelId="{94EC8A38-9802-4268-8EDB-66E106AB89F7}">
      <dgm:prSet/>
      <dgm:spPr/>
      <dgm:t>
        <a:bodyPr/>
        <a:lstStyle/>
        <a:p>
          <a:r>
            <a:rPr lang="en-US"/>
            <a:t>Link: </a:t>
          </a:r>
          <a:r>
            <a:rPr lang="en-US">
              <a:hlinkClick xmlns:r="http://schemas.openxmlformats.org/officeDocument/2006/relationships" r:id="rId1"/>
            </a:rPr>
            <a:t>http://usa.people.com.cn/n1/2020/0612/c241376-31744808.html</a:t>
          </a:r>
          <a:endParaRPr lang="en-US"/>
        </a:p>
      </dgm:t>
    </dgm:pt>
    <dgm:pt modelId="{4759540E-ED01-4D13-929B-FCE6DFE971A8}" type="parTrans" cxnId="{EF5CAB0C-FE99-4485-9589-F31AC012EBC0}">
      <dgm:prSet/>
      <dgm:spPr/>
      <dgm:t>
        <a:bodyPr/>
        <a:lstStyle/>
        <a:p>
          <a:endParaRPr lang="en-US"/>
        </a:p>
      </dgm:t>
    </dgm:pt>
    <dgm:pt modelId="{EA2B7D16-77D9-477F-9AF0-5993E02DEE2B}" type="sibTrans" cxnId="{EF5CAB0C-FE99-4485-9589-F31AC012EBC0}">
      <dgm:prSet/>
      <dgm:spPr/>
      <dgm:t>
        <a:bodyPr/>
        <a:lstStyle/>
        <a:p>
          <a:endParaRPr lang="en-US"/>
        </a:p>
      </dgm:t>
    </dgm:pt>
    <dgm:pt modelId="{D5DCCEE9-C83D-B24A-B491-1346F163AA28}" type="pres">
      <dgm:prSet presAssocID="{F37F8590-E83C-4D62-85C6-BB852898E7B7}" presName="linear" presStyleCnt="0">
        <dgm:presLayoutVars>
          <dgm:animLvl val="lvl"/>
          <dgm:resizeHandles val="exact"/>
        </dgm:presLayoutVars>
      </dgm:prSet>
      <dgm:spPr/>
    </dgm:pt>
    <dgm:pt modelId="{5D57C66A-EDA0-C348-8E86-929E5411C772}" type="pres">
      <dgm:prSet presAssocID="{80EEF5CE-0EDB-4730-8D42-4DFA3040D370}" presName="parentText" presStyleLbl="node1" presStyleIdx="0" presStyleCnt="4">
        <dgm:presLayoutVars>
          <dgm:chMax val="0"/>
          <dgm:bulletEnabled val="1"/>
        </dgm:presLayoutVars>
      </dgm:prSet>
      <dgm:spPr/>
    </dgm:pt>
    <dgm:pt modelId="{E003406E-235F-6246-AB12-E708479E1E20}" type="pres">
      <dgm:prSet presAssocID="{7A343D72-287B-4A3F-9C82-B243860BED97}" presName="spacer" presStyleCnt="0"/>
      <dgm:spPr/>
    </dgm:pt>
    <dgm:pt modelId="{E405C7A6-68BD-3646-A63C-7316291F6FB0}" type="pres">
      <dgm:prSet presAssocID="{03F5A08D-3DAF-4B8D-BB9B-7A55431554B7}" presName="parentText" presStyleLbl="node1" presStyleIdx="1" presStyleCnt="4">
        <dgm:presLayoutVars>
          <dgm:chMax val="0"/>
          <dgm:bulletEnabled val="1"/>
        </dgm:presLayoutVars>
      </dgm:prSet>
      <dgm:spPr/>
    </dgm:pt>
    <dgm:pt modelId="{8D94D65A-660E-444E-BFC0-07D7211922E7}" type="pres">
      <dgm:prSet presAssocID="{72A2B3EB-7788-4536-855F-F22484D4DC04}" presName="spacer" presStyleCnt="0"/>
      <dgm:spPr/>
    </dgm:pt>
    <dgm:pt modelId="{B933BE3B-B526-914E-A2F6-0C0077EFDCA7}" type="pres">
      <dgm:prSet presAssocID="{F5369C86-9CD1-48BF-ABA3-F5CEAB7F84D3}" presName="parentText" presStyleLbl="node1" presStyleIdx="2" presStyleCnt="4">
        <dgm:presLayoutVars>
          <dgm:chMax val="0"/>
          <dgm:bulletEnabled val="1"/>
        </dgm:presLayoutVars>
      </dgm:prSet>
      <dgm:spPr/>
    </dgm:pt>
    <dgm:pt modelId="{669B7F2D-B733-8F49-AF8C-235EBF5D0A48}" type="pres">
      <dgm:prSet presAssocID="{988C9F31-ED7E-473D-8361-FCAD7153A0E1}" presName="spacer" presStyleCnt="0"/>
      <dgm:spPr/>
    </dgm:pt>
    <dgm:pt modelId="{448E79BF-5A27-0549-8F26-C6BFA8E14FB2}" type="pres">
      <dgm:prSet presAssocID="{94EC8A38-9802-4268-8EDB-66E106AB89F7}" presName="parentText" presStyleLbl="node1" presStyleIdx="3" presStyleCnt="4">
        <dgm:presLayoutVars>
          <dgm:chMax val="0"/>
          <dgm:bulletEnabled val="1"/>
        </dgm:presLayoutVars>
      </dgm:prSet>
      <dgm:spPr/>
    </dgm:pt>
  </dgm:ptLst>
  <dgm:cxnLst>
    <dgm:cxn modelId="{EF5CAB0C-FE99-4485-9589-F31AC012EBC0}" srcId="{F37F8590-E83C-4D62-85C6-BB852898E7B7}" destId="{94EC8A38-9802-4268-8EDB-66E106AB89F7}" srcOrd="3" destOrd="0" parTransId="{4759540E-ED01-4D13-929B-FCE6DFE971A8}" sibTransId="{EA2B7D16-77D9-477F-9AF0-5993E02DEE2B}"/>
    <dgm:cxn modelId="{2ED7DF0D-3D1F-6845-9C65-E1C5B36FFFF0}" type="presOf" srcId="{F5369C86-9CD1-48BF-ABA3-F5CEAB7F84D3}" destId="{B933BE3B-B526-914E-A2F6-0C0077EFDCA7}" srcOrd="0" destOrd="0" presId="urn:microsoft.com/office/officeart/2005/8/layout/vList2"/>
    <dgm:cxn modelId="{FB783A48-6317-CF4C-93F5-B6175C9E913C}" type="presOf" srcId="{94EC8A38-9802-4268-8EDB-66E106AB89F7}" destId="{448E79BF-5A27-0549-8F26-C6BFA8E14FB2}" srcOrd="0" destOrd="0" presId="urn:microsoft.com/office/officeart/2005/8/layout/vList2"/>
    <dgm:cxn modelId="{F2490766-1B4A-364D-B557-A81DC866DC28}" type="presOf" srcId="{F37F8590-E83C-4D62-85C6-BB852898E7B7}" destId="{D5DCCEE9-C83D-B24A-B491-1346F163AA28}" srcOrd="0" destOrd="0" presId="urn:microsoft.com/office/officeart/2005/8/layout/vList2"/>
    <dgm:cxn modelId="{0A5E9E6F-5DCE-3D4D-BA4D-B726271F11B7}" type="presOf" srcId="{80EEF5CE-0EDB-4730-8D42-4DFA3040D370}" destId="{5D57C66A-EDA0-C348-8E86-929E5411C772}" srcOrd="0" destOrd="0" presId="urn:microsoft.com/office/officeart/2005/8/layout/vList2"/>
    <dgm:cxn modelId="{730D3074-C72E-4C20-ACAD-CF67A02B4DA7}" srcId="{F37F8590-E83C-4D62-85C6-BB852898E7B7}" destId="{03F5A08D-3DAF-4B8D-BB9B-7A55431554B7}" srcOrd="1" destOrd="0" parTransId="{337AE2C5-AA53-488C-ACC7-C1833FD6ECFF}" sibTransId="{72A2B3EB-7788-4536-855F-F22484D4DC04}"/>
    <dgm:cxn modelId="{360E4E93-9124-44F4-8CB6-873040264801}" srcId="{F37F8590-E83C-4D62-85C6-BB852898E7B7}" destId="{F5369C86-9CD1-48BF-ABA3-F5CEAB7F84D3}" srcOrd="2" destOrd="0" parTransId="{DB89F002-D4D5-4C38-9CD1-C37AB6471280}" sibTransId="{988C9F31-ED7E-473D-8361-FCAD7153A0E1}"/>
    <dgm:cxn modelId="{482FBAA5-AADE-1842-A838-AAAAA003EF3D}" type="presOf" srcId="{03F5A08D-3DAF-4B8D-BB9B-7A55431554B7}" destId="{E405C7A6-68BD-3646-A63C-7316291F6FB0}" srcOrd="0" destOrd="0" presId="urn:microsoft.com/office/officeart/2005/8/layout/vList2"/>
    <dgm:cxn modelId="{5FC3DBE1-DE97-42D0-B330-0ECC91A377A1}" srcId="{F37F8590-E83C-4D62-85C6-BB852898E7B7}" destId="{80EEF5CE-0EDB-4730-8D42-4DFA3040D370}" srcOrd="0" destOrd="0" parTransId="{E00A39DC-5D35-43D9-8B5E-392CE34E303C}" sibTransId="{7A343D72-287B-4A3F-9C82-B243860BED97}"/>
    <dgm:cxn modelId="{A2E84EFB-092B-5C43-878B-A1D4C46B910E}" type="presParOf" srcId="{D5DCCEE9-C83D-B24A-B491-1346F163AA28}" destId="{5D57C66A-EDA0-C348-8E86-929E5411C772}" srcOrd="0" destOrd="0" presId="urn:microsoft.com/office/officeart/2005/8/layout/vList2"/>
    <dgm:cxn modelId="{D6A2F468-D55D-DF44-99C0-FAAA06D9FB13}" type="presParOf" srcId="{D5DCCEE9-C83D-B24A-B491-1346F163AA28}" destId="{E003406E-235F-6246-AB12-E708479E1E20}" srcOrd="1" destOrd="0" presId="urn:microsoft.com/office/officeart/2005/8/layout/vList2"/>
    <dgm:cxn modelId="{439C501E-C2F4-EC43-B695-DCE9D780513D}" type="presParOf" srcId="{D5DCCEE9-C83D-B24A-B491-1346F163AA28}" destId="{E405C7A6-68BD-3646-A63C-7316291F6FB0}" srcOrd="2" destOrd="0" presId="urn:microsoft.com/office/officeart/2005/8/layout/vList2"/>
    <dgm:cxn modelId="{B725B394-C7C2-094E-B2D6-F7B3102E3FCF}" type="presParOf" srcId="{D5DCCEE9-C83D-B24A-B491-1346F163AA28}" destId="{8D94D65A-660E-444E-BFC0-07D7211922E7}" srcOrd="3" destOrd="0" presId="urn:microsoft.com/office/officeart/2005/8/layout/vList2"/>
    <dgm:cxn modelId="{EF339A76-0DEB-CA46-A2D1-42C257641A04}" type="presParOf" srcId="{D5DCCEE9-C83D-B24A-B491-1346F163AA28}" destId="{B933BE3B-B526-914E-A2F6-0C0077EFDCA7}" srcOrd="4" destOrd="0" presId="urn:microsoft.com/office/officeart/2005/8/layout/vList2"/>
    <dgm:cxn modelId="{587CAEBF-9952-C940-B257-37A7DE9ED624}" type="presParOf" srcId="{D5DCCEE9-C83D-B24A-B491-1346F163AA28}" destId="{669B7F2D-B733-8F49-AF8C-235EBF5D0A48}" srcOrd="5" destOrd="0" presId="urn:microsoft.com/office/officeart/2005/8/layout/vList2"/>
    <dgm:cxn modelId="{8E257293-1CF2-7249-9492-8FB474C15B17}" type="presParOf" srcId="{D5DCCEE9-C83D-B24A-B491-1346F163AA28}" destId="{448E79BF-5A27-0549-8F26-C6BFA8E14F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FDB98-18B3-405A-AF85-BE8647470B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093D491-499C-4DA8-ADAA-F2C58A93DE7B}">
      <dgm:prSet/>
      <dgm:spPr/>
      <dgm:t>
        <a:bodyPr/>
        <a:lstStyle/>
        <a:p>
          <a:r>
            <a:rPr lang="en-US"/>
            <a:t>We are all facing economic uncertainty but working with families in these new circumstances helps to reassure. </a:t>
          </a:r>
        </a:p>
      </dgm:t>
    </dgm:pt>
    <dgm:pt modelId="{1A261B15-D523-4977-9246-DB9A0BA86634}" type="parTrans" cxnId="{37D73D87-66FE-47C6-86FE-70D498DB166C}">
      <dgm:prSet/>
      <dgm:spPr/>
      <dgm:t>
        <a:bodyPr/>
        <a:lstStyle/>
        <a:p>
          <a:endParaRPr lang="en-US"/>
        </a:p>
      </dgm:t>
    </dgm:pt>
    <dgm:pt modelId="{FECEF255-E76E-46B4-B068-EBB9D07A969E}" type="sibTrans" cxnId="{37D73D87-66FE-47C6-86FE-70D498DB166C}">
      <dgm:prSet/>
      <dgm:spPr/>
      <dgm:t>
        <a:bodyPr/>
        <a:lstStyle/>
        <a:p>
          <a:endParaRPr lang="en-US"/>
        </a:p>
      </dgm:t>
    </dgm:pt>
    <dgm:pt modelId="{C77765E3-570A-4900-AEAF-D5CA77B9CFE2}">
      <dgm:prSet/>
      <dgm:spPr/>
      <dgm:t>
        <a:bodyPr/>
        <a:lstStyle/>
        <a:p>
          <a:r>
            <a:rPr lang="en-US"/>
            <a:t>Example: </a:t>
          </a:r>
          <a:r>
            <a:rPr lang="en-US" i="1"/>
            <a:t>Due to the COVID-19 and other objective reasons (such as travel bans, visa denial, etc.), students can’t enter in the 2020-2021 academic year, what is the refund policy? </a:t>
          </a:r>
          <a:r>
            <a:rPr lang="en-US"/>
            <a:t>We do have a refund policy or deferment. If there is a travel ban, we offer 100% refund policy. There is more information on this link: </a:t>
          </a:r>
          <a:r>
            <a:rPr lang="en-US">
              <a:hlinkClick xmlns:r="http://schemas.openxmlformats.org/officeDocument/2006/relationships" r:id="rId1"/>
            </a:rPr>
            <a:t>https://wasatchacademy.org/coronavirus-update</a:t>
          </a:r>
          <a:endParaRPr lang="en-US"/>
        </a:p>
      </dgm:t>
    </dgm:pt>
    <dgm:pt modelId="{B793A515-C1F1-458F-B6DA-CB4AB758532B}" type="parTrans" cxnId="{EF7D1FE0-1E0A-4951-A259-EE33ACBB096A}">
      <dgm:prSet/>
      <dgm:spPr/>
      <dgm:t>
        <a:bodyPr/>
        <a:lstStyle/>
        <a:p>
          <a:endParaRPr lang="en-US"/>
        </a:p>
      </dgm:t>
    </dgm:pt>
    <dgm:pt modelId="{C0D62E48-9332-413F-976F-14F2B265FA29}" type="sibTrans" cxnId="{EF7D1FE0-1E0A-4951-A259-EE33ACBB096A}">
      <dgm:prSet/>
      <dgm:spPr/>
      <dgm:t>
        <a:bodyPr/>
        <a:lstStyle/>
        <a:p>
          <a:endParaRPr lang="en-US"/>
        </a:p>
      </dgm:t>
    </dgm:pt>
    <dgm:pt modelId="{26FD8998-9DED-024A-98C3-F605EB7411C5}" type="pres">
      <dgm:prSet presAssocID="{283FDB98-18B3-405A-AF85-BE8647470B0F}" presName="linear" presStyleCnt="0">
        <dgm:presLayoutVars>
          <dgm:animLvl val="lvl"/>
          <dgm:resizeHandles val="exact"/>
        </dgm:presLayoutVars>
      </dgm:prSet>
      <dgm:spPr/>
    </dgm:pt>
    <dgm:pt modelId="{0D21FA82-FA73-7E41-AD81-45233D4C57CA}" type="pres">
      <dgm:prSet presAssocID="{F093D491-499C-4DA8-ADAA-F2C58A93DE7B}" presName="parentText" presStyleLbl="node1" presStyleIdx="0" presStyleCnt="2">
        <dgm:presLayoutVars>
          <dgm:chMax val="0"/>
          <dgm:bulletEnabled val="1"/>
        </dgm:presLayoutVars>
      </dgm:prSet>
      <dgm:spPr/>
    </dgm:pt>
    <dgm:pt modelId="{FFAF20E6-D16C-F84B-A927-7669AF3F9273}" type="pres">
      <dgm:prSet presAssocID="{FECEF255-E76E-46B4-B068-EBB9D07A969E}" presName="spacer" presStyleCnt="0"/>
      <dgm:spPr/>
    </dgm:pt>
    <dgm:pt modelId="{39215E83-4701-F449-9B20-34868DF86D77}" type="pres">
      <dgm:prSet presAssocID="{C77765E3-570A-4900-AEAF-D5CA77B9CFE2}" presName="parentText" presStyleLbl="node1" presStyleIdx="1" presStyleCnt="2">
        <dgm:presLayoutVars>
          <dgm:chMax val="0"/>
          <dgm:bulletEnabled val="1"/>
        </dgm:presLayoutVars>
      </dgm:prSet>
      <dgm:spPr/>
    </dgm:pt>
  </dgm:ptLst>
  <dgm:cxnLst>
    <dgm:cxn modelId="{B08E8E37-F52F-4A4E-821E-6937AFB00296}" type="presOf" srcId="{283FDB98-18B3-405A-AF85-BE8647470B0F}" destId="{26FD8998-9DED-024A-98C3-F605EB7411C5}" srcOrd="0" destOrd="0" presId="urn:microsoft.com/office/officeart/2005/8/layout/vList2"/>
    <dgm:cxn modelId="{4A6D6C43-D422-844E-B38E-703EDAE9A9B2}" type="presOf" srcId="{F093D491-499C-4DA8-ADAA-F2C58A93DE7B}" destId="{0D21FA82-FA73-7E41-AD81-45233D4C57CA}" srcOrd="0" destOrd="0" presId="urn:microsoft.com/office/officeart/2005/8/layout/vList2"/>
    <dgm:cxn modelId="{37D73D87-66FE-47C6-86FE-70D498DB166C}" srcId="{283FDB98-18B3-405A-AF85-BE8647470B0F}" destId="{F093D491-499C-4DA8-ADAA-F2C58A93DE7B}" srcOrd="0" destOrd="0" parTransId="{1A261B15-D523-4977-9246-DB9A0BA86634}" sibTransId="{FECEF255-E76E-46B4-B068-EBB9D07A969E}"/>
    <dgm:cxn modelId="{AE2B1DDE-25BB-0E4B-81C4-735CCB8268EA}" type="presOf" srcId="{C77765E3-570A-4900-AEAF-D5CA77B9CFE2}" destId="{39215E83-4701-F449-9B20-34868DF86D77}" srcOrd="0" destOrd="0" presId="urn:microsoft.com/office/officeart/2005/8/layout/vList2"/>
    <dgm:cxn modelId="{EF7D1FE0-1E0A-4951-A259-EE33ACBB096A}" srcId="{283FDB98-18B3-405A-AF85-BE8647470B0F}" destId="{C77765E3-570A-4900-AEAF-D5CA77B9CFE2}" srcOrd="1" destOrd="0" parTransId="{B793A515-C1F1-458F-B6DA-CB4AB758532B}" sibTransId="{C0D62E48-9332-413F-976F-14F2B265FA29}"/>
    <dgm:cxn modelId="{70805168-5E83-DF41-8303-9F64EC4EF05A}" type="presParOf" srcId="{26FD8998-9DED-024A-98C3-F605EB7411C5}" destId="{0D21FA82-FA73-7E41-AD81-45233D4C57CA}" srcOrd="0" destOrd="0" presId="urn:microsoft.com/office/officeart/2005/8/layout/vList2"/>
    <dgm:cxn modelId="{830DD09B-29C3-DC42-BAFA-6E2AB43E8474}" type="presParOf" srcId="{26FD8998-9DED-024A-98C3-F605EB7411C5}" destId="{FFAF20E6-D16C-F84B-A927-7669AF3F9273}" srcOrd="1" destOrd="0" presId="urn:microsoft.com/office/officeart/2005/8/layout/vList2"/>
    <dgm:cxn modelId="{0A0DA632-1543-624F-88E9-2FEFC1F32CBB}" type="presParOf" srcId="{26FD8998-9DED-024A-98C3-F605EB7411C5}" destId="{39215E83-4701-F449-9B20-34868DF86D7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C66A-EDA0-C348-8E86-929E5411C772}">
      <dsp:nvSpPr>
        <dsp:cNvPr id="0" name=""/>
        <dsp:cNvSpPr/>
      </dsp:nvSpPr>
      <dsp:spPr>
        <a:xfrm>
          <a:off x="0" y="397094"/>
          <a:ext cx="5115491" cy="9995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sz="1800" b="1" kern="1200"/>
            <a:t>新冠肺炎疫情凸显“美式人权”危机</a:t>
          </a:r>
          <a:endParaRPr lang="en-US" sz="1800" kern="1200"/>
        </a:p>
      </dsp:txBody>
      <dsp:txXfrm>
        <a:off x="48793" y="445887"/>
        <a:ext cx="5017905" cy="901941"/>
      </dsp:txXfrm>
    </dsp:sp>
    <dsp:sp modelId="{E405C7A6-68BD-3646-A63C-7316291F6FB0}">
      <dsp:nvSpPr>
        <dsp:cNvPr id="0" name=""/>
        <dsp:cNvSpPr/>
      </dsp:nvSpPr>
      <dsp:spPr>
        <a:xfrm>
          <a:off x="0" y="1448461"/>
          <a:ext cx="5115491" cy="99952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2020</a:t>
          </a:r>
          <a:r>
            <a:rPr lang="ja-JP" sz="1800" kern="1200"/>
            <a:t>年</a:t>
          </a:r>
          <a:r>
            <a:rPr lang="en-US" sz="1800" kern="1200"/>
            <a:t>06</a:t>
          </a:r>
          <a:r>
            <a:rPr lang="ja-JP" sz="1800" kern="1200"/>
            <a:t>月</a:t>
          </a:r>
          <a:r>
            <a:rPr lang="en-US" sz="1800" kern="1200"/>
            <a:t>12</a:t>
          </a:r>
          <a:r>
            <a:rPr lang="ja-JP" sz="1800" kern="1200"/>
            <a:t>日</a:t>
          </a:r>
          <a:r>
            <a:rPr lang="en-US" sz="1800" kern="1200"/>
            <a:t>10:18  </a:t>
          </a:r>
          <a:r>
            <a:rPr lang="ja-JP" sz="1800" kern="1200"/>
            <a:t>来源：</a:t>
          </a:r>
          <a:r>
            <a:rPr lang="ja-JP" sz="1800" kern="1200">
              <a:hlinkClick xmlns:r="http://schemas.openxmlformats.org/officeDocument/2006/relationships" r:id="rId1"/>
            </a:rPr>
            <a:t>人民日报客户端</a:t>
          </a:r>
          <a:endParaRPr lang="en-US" sz="1800" kern="1200"/>
        </a:p>
      </dsp:txBody>
      <dsp:txXfrm>
        <a:off x="48793" y="1497254"/>
        <a:ext cx="5017905" cy="901941"/>
      </dsp:txXfrm>
    </dsp:sp>
    <dsp:sp modelId="{B933BE3B-B526-914E-A2F6-0C0077EFDCA7}">
      <dsp:nvSpPr>
        <dsp:cNvPr id="0" name=""/>
        <dsp:cNvSpPr/>
      </dsp:nvSpPr>
      <dsp:spPr>
        <a:xfrm>
          <a:off x="0" y="2499829"/>
          <a:ext cx="5115491" cy="99952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Translation: The Covid-19 highlights the crisis of American Style Human Rights</a:t>
          </a:r>
        </a:p>
      </dsp:txBody>
      <dsp:txXfrm>
        <a:off x="48793" y="2548622"/>
        <a:ext cx="5017905" cy="901941"/>
      </dsp:txXfrm>
    </dsp:sp>
    <dsp:sp modelId="{448E79BF-5A27-0549-8F26-C6BFA8E14FB2}">
      <dsp:nvSpPr>
        <dsp:cNvPr id="0" name=""/>
        <dsp:cNvSpPr/>
      </dsp:nvSpPr>
      <dsp:spPr>
        <a:xfrm>
          <a:off x="0" y="3551196"/>
          <a:ext cx="5115491" cy="99952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Link: </a:t>
          </a:r>
          <a:r>
            <a:rPr lang="en-US" sz="1800" kern="1200">
              <a:hlinkClick xmlns:r="http://schemas.openxmlformats.org/officeDocument/2006/relationships" r:id="rId1"/>
            </a:rPr>
            <a:t>http://usa.people.com.cn/n1/2020/0612/c241376-31744808.html</a:t>
          </a:r>
          <a:endParaRPr lang="en-US" sz="1800" kern="1200"/>
        </a:p>
      </dsp:txBody>
      <dsp:txXfrm>
        <a:off x="48793" y="3599989"/>
        <a:ext cx="5017905" cy="901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1FA82-FA73-7E41-AD81-45233D4C57CA}">
      <dsp:nvSpPr>
        <dsp:cNvPr id="0" name=""/>
        <dsp:cNvSpPr/>
      </dsp:nvSpPr>
      <dsp:spPr>
        <a:xfrm>
          <a:off x="0" y="35302"/>
          <a:ext cx="5029199" cy="24126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 are all facing economic uncertainty but working with families in these new circumstances helps to reassure. </a:t>
          </a:r>
        </a:p>
      </dsp:txBody>
      <dsp:txXfrm>
        <a:off x="117778" y="153080"/>
        <a:ext cx="4793643" cy="2177130"/>
      </dsp:txXfrm>
    </dsp:sp>
    <dsp:sp modelId="{39215E83-4701-F449-9B20-34868DF86D77}">
      <dsp:nvSpPr>
        <dsp:cNvPr id="0" name=""/>
        <dsp:cNvSpPr/>
      </dsp:nvSpPr>
      <dsp:spPr>
        <a:xfrm>
          <a:off x="0" y="2499829"/>
          <a:ext cx="5029199" cy="24126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Example: </a:t>
          </a:r>
          <a:r>
            <a:rPr lang="en-US" sz="1800" i="1" kern="1200"/>
            <a:t>Due to the COVID-19 and other objective reasons (such as travel bans, visa denial, etc.), students can’t enter in the 2020-2021 academic year, what is the refund policy? </a:t>
          </a:r>
          <a:r>
            <a:rPr lang="en-US" sz="1800" kern="1200"/>
            <a:t>We do have a refund policy or deferment. If there is a travel ban, we offer 100% refund policy. There is more information on this link: </a:t>
          </a:r>
          <a:r>
            <a:rPr lang="en-US" sz="1800" kern="1200">
              <a:hlinkClick xmlns:r="http://schemas.openxmlformats.org/officeDocument/2006/relationships" r:id="rId1"/>
            </a:rPr>
            <a:t>https://wasatchacademy.org/coronavirus-update</a:t>
          </a:r>
          <a:endParaRPr lang="en-US" sz="1800" kern="1200"/>
        </a:p>
      </dsp:txBody>
      <dsp:txXfrm>
        <a:off x="117778" y="2617607"/>
        <a:ext cx="4793643" cy="21771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E09DB-D08B-F64E-810C-BAA33BF95C38}" type="datetimeFigureOut">
              <a:rPr lang="en-US" smtClean="0"/>
              <a:t>6/14/20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855B9-D336-8A4A-B102-AA5BFAED14FB}" type="slidenum">
              <a:rPr lang="en-US" smtClean="0"/>
              <a:t>‹#›</a:t>
            </a:fld>
            <a:endParaRPr lang="en-US"/>
          </a:p>
        </p:txBody>
      </p:sp>
    </p:spTree>
    <p:extLst>
      <p:ext uri="{BB962C8B-B14F-4D97-AF65-F5344CB8AC3E}">
        <p14:creationId xmlns:p14="http://schemas.microsoft.com/office/powerpoint/2010/main" val="139185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ljazeera.com/news/2020/05/remembering-george-floyd-devoted-father-gentle-giant-200531070908430.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orldbank.org/en/news/feature/2020/06/08/the-global-economic-outlook-during-the-covid-19-pandemic-a-changed-worl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otivatingquotes.com/opportunity.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ytimes.com/2020/03/17/technology/china-schools-coronaviru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Link: </a:t>
            </a:r>
            <a:r>
              <a:rPr lang="en-US" dirty="0">
                <a:hlinkClick r:id="rId3"/>
              </a:rPr>
              <a:t>https://www.aljazeera.com/news/2020/05/remembering-george-floyd-devoted-father-gentle-giant-200531070908430.html</a:t>
            </a:r>
            <a:endParaRPr lang="en-US" dirty="0"/>
          </a:p>
        </p:txBody>
      </p:sp>
      <p:sp>
        <p:nvSpPr>
          <p:cNvPr id="4" name="Slide Number Placeholder 3"/>
          <p:cNvSpPr>
            <a:spLocks noGrp="1"/>
          </p:cNvSpPr>
          <p:nvPr>
            <p:ph type="sldNum" sz="quarter" idx="5"/>
          </p:nvPr>
        </p:nvSpPr>
        <p:spPr/>
        <p:txBody>
          <a:bodyPr/>
          <a:lstStyle/>
          <a:p>
            <a:fld id="{D9C855B9-D336-8A4A-B102-AA5BFAED14FB}" type="slidenum">
              <a:rPr lang="en-US" smtClean="0"/>
              <a:t>7</a:t>
            </a:fld>
            <a:endParaRPr lang="en-US"/>
          </a:p>
        </p:txBody>
      </p:sp>
    </p:spTree>
    <p:extLst>
      <p:ext uri="{BB962C8B-B14F-4D97-AF65-F5344CB8AC3E}">
        <p14:creationId xmlns:p14="http://schemas.microsoft.com/office/powerpoint/2010/main" val="98838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a:t>
            </a:r>
            <a:r>
              <a:rPr lang="en-US" dirty="0">
                <a:hlinkClick r:id="rId3"/>
              </a:rPr>
              <a:t>https://www.worldbank.org/en/news/feature/2020/06/08/the-global-economic-outlook-during-the-covid-19-pandemic-a-changed-world</a:t>
            </a:r>
            <a:endParaRPr lang="en-US" dirty="0"/>
          </a:p>
        </p:txBody>
      </p:sp>
      <p:sp>
        <p:nvSpPr>
          <p:cNvPr id="4" name="Slide Number Placeholder 3"/>
          <p:cNvSpPr>
            <a:spLocks noGrp="1"/>
          </p:cNvSpPr>
          <p:nvPr>
            <p:ph type="sldNum" sz="quarter" idx="5"/>
          </p:nvPr>
        </p:nvSpPr>
        <p:spPr/>
        <p:txBody>
          <a:bodyPr/>
          <a:lstStyle/>
          <a:p>
            <a:fld id="{D9C855B9-D336-8A4A-B102-AA5BFAED14FB}" type="slidenum">
              <a:rPr lang="en-US" smtClean="0"/>
              <a:t>8</a:t>
            </a:fld>
            <a:endParaRPr lang="en-US"/>
          </a:p>
        </p:txBody>
      </p:sp>
    </p:spTree>
    <p:extLst>
      <p:ext uri="{BB962C8B-B14F-4D97-AF65-F5344CB8AC3E}">
        <p14:creationId xmlns:p14="http://schemas.microsoft.com/office/powerpoint/2010/main" val="421221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Link: </a:t>
            </a:r>
            <a:r>
              <a:rPr lang="en-US" dirty="0">
                <a:hlinkClick r:id="rId3"/>
              </a:rPr>
              <a:t>https://www.motivatingquotes.com/opportunity.htm</a:t>
            </a:r>
            <a:endParaRPr lang="en-US" dirty="0"/>
          </a:p>
          <a:p>
            <a:r>
              <a:rPr lang="en-US" dirty="0"/>
              <a:t>Article referenced: </a:t>
            </a:r>
            <a:r>
              <a:rPr lang="en-US" dirty="0">
                <a:hlinkClick r:id="rId4"/>
              </a:rPr>
              <a:t>https://www.nytimes.com/2020/03/17/technology/china-schools-coronavirus.html</a:t>
            </a:r>
            <a:endParaRPr lang="en-US" dirty="0"/>
          </a:p>
        </p:txBody>
      </p:sp>
      <p:sp>
        <p:nvSpPr>
          <p:cNvPr id="4" name="Slide Number Placeholder 3"/>
          <p:cNvSpPr>
            <a:spLocks noGrp="1"/>
          </p:cNvSpPr>
          <p:nvPr>
            <p:ph type="sldNum" sz="quarter" idx="5"/>
          </p:nvPr>
        </p:nvSpPr>
        <p:spPr/>
        <p:txBody>
          <a:bodyPr/>
          <a:lstStyle/>
          <a:p>
            <a:fld id="{D9C855B9-D336-8A4A-B102-AA5BFAED14FB}" type="slidenum">
              <a:rPr lang="en-US" smtClean="0"/>
              <a:t>9</a:t>
            </a:fld>
            <a:endParaRPr lang="en-US"/>
          </a:p>
        </p:txBody>
      </p:sp>
    </p:spTree>
    <p:extLst>
      <p:ext uri="{BB962C8B-B14F-4D97-AF65-F5344CB8AC3E}">
        <p14:creationId xmlns:p14="http://schemas.microsoft.com/office/powerpoint/2010/main" val="281247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C0F2-F2FA-D149-B686-D59319D99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34B4CE-9BB7-474A-BABB-C271783BC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839AC-81ED-8D44-97FF-3A323475E5EC}"/>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5" name="Footer Placeholder 4">
            <a:extLst>
              <a:ext uri="{FF2B5EF4-FFF2-40B4-BE49-F238E27FC236}">
                <a16:creationId xmlns:a16="http://schemas.microsoft.com/office/drawing/2014/main" id="{8CB29200-4215-E44D-BCB8-B113519D4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F591D-68F8-854C-970F-FBBFB16C23C3}"/>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0463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9FB9-4388-C84C-8606-45B9F6FF6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29386-80D0-D249-B35D-A707938835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EDB5C-09B2-744C-9BC2-E07EE491E163}"/>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5" name="Footer Placeholder 4">
            <a:extLst>
              <a:ext uri="{FF2B5EF4-FFF2-40B4-BE49-F238E27FC236}">
                <a16:creationId xmlns:a16="http://schemas.microsoft.com/office/drawing/2014/main" id="{9CFD2F75-F4FB-F24B-B194-1C418B1BE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7DB33-5053-A044-AF69-2FCDE9AA5625}"/>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61011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E0BC98-B345-CB41-97A8-5B3FE08DDD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40C695-03EC-FD42-8C69-4BDFCED2E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CA0A4-629A-8743-B122-C5128BAAE22E}"/>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5" name="Footer Placeholder 4">
            <a:extLst>
              <a:ext uri="{FF2B5EF4-FFF2-40B4-BE49-F238E27FC236}">
                <a16:creationId xmlns:a16="http://schemas.microsoft.com/office/drawing/2014/main" id="{DEB6656A-32D9-E440-9069-79730BC52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CA644-1401-5F44-ADAE-F7E60F0B05F2}"/>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76681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8F14-441D-F040-9231-50B75CEF6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ED409-5FBD-7F4F-893C-E3C571986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80CFC-C816-D342-9E07-D13E9ACDF2AD}"/>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5" name="Footer Placeholder 4">
            <a:extLst>
              <a:ext uri="{FF2B5EF4-FFF2-40B4-BE49-F238E27FC236}">
                <a16:creationId xmlns:a16="http://schemas.microsoft.com/office/drawing/2014/main" id="{0625E932-82F6-E14D-A8FB-47AB2EE3B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5DBB8-F162-084C-A148-CBD8270D31E6}"/>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97629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DA02-B90B-624E-8360-325DF5D4B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B63235-1A50-5948-8AF6-5A987E6A8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3485C-8EBE-DF4E-9235-3094724EEB35}"/>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5" name="Footer Placeholder 4">
            <a:extLst>
              <a:ext uri="{FF2B5EF4-FFF2-40B4-BE49-F238E27FC236}">
                <a16:creationId xmlns:a16="http://schemas.microsoft.com/office/drawing/2014/main" id="{B6AE9CF9-CAF9-4D4A-885F-E306EC1A2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FA32D-146F-5B49-8CB6-345EA1A75820}"/>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389615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EC7C-50B6-5548-8181-E648C2D98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E4CBD-5818-364C-B726-1F9F5DE8C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F389E-AC6A-8945-B068-5619EBB1F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AB50C-001E-F049-8CC8-A6546E5FE630}"/>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6" name="Footer Placeholder 5">
            <a:extLst>
              <a:ext uri="{FF2B5EF4-FFF2-40B4-BE49-F238E27FC236}">
                <a16:creationId xmlns:a16="http://schemas.microsoft.com/office/drawing/2014/main" id="{CBE218D9-6978-EA49-BDA6-830E41A97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998C6C-A6BE-EB4E-A738-72A587CA8967}"/>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401359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6B6B-05FC-5246-8DD4-DB5C4327D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ED9EC2-F1E0-6D44-B411-CD80C4C7E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52E67-D7F9-514A-9044-3BB45BB5D9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AD855-EC1A-9F47-A022-5C338CE67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5A03E5-B76E-7448-A4A1-116F59DD98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07D556-80A2-D94A-9DCE-F5D0C8047CB1}"/>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8" name="Footer Placeholder 7">
            <a:extLst>
              <a:ext uri="{FF2B5EF4-FFF2-40B4-BE49-F238E27FC236}">
                <a16:creationId xmlns:a16="http://schemas.microsoft.com/office/drawing/2014/main" id="{26D19A21-91E3-9C47-B24D-5220ECB38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97018-9A51-6D40-A3B1-2FA56450FFA9}"/>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4719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7AE9-625A-934B-A63D-792D6B3F86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05D673-98E5-5842-8027-4760FF2939F0}"/>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4" name="Footer Placeholder 3">
            <a:extLst>
              <a:ext uri="{FF2B5EF4-FFF2-40B4-BE49-F238E27FC236}">
                <a16:creationId xmlns:a16="http://schemas.microsoft.com/office/drawing/2014/main" id="{2DFC2791-E21A-E540-B16F-A2E3E81460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42F613-2947-5440-A68D-71391EEA925F}"/>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11875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7CBD1-E852-7D4B-AFBB-BEC4F4DB0444}"/>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3" name="Footer Placeholder 2">
            <a:extLst>
              <a:ext uri="{FF2B5EF4-FFF2-40B4-BE49-F238E27FC236}">
                <a16:creationId xmlns:a16="http://schemas.microsoft.com/office/drawing/2014/main" id="{F9BC3231-8BD5-8A4C-868A-53E917B23F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CB9A1D-07A4-F847-B98E-89F1F7FF64B5}"/>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337815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3888-7A95-7D43-8718-8BDA57E49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03CF1-B59E-904A-9A88-313996106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BE617-F12F-C647-A21C-87A8D6904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347C3-C2B4-A245-9926-66ADDCFDF6EF}"/>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6" name="Footer Placeholder 5">
            <a:extLst>
              <a:ext uri="{FF2B5EF4-FFF2-40B4-BE49-F238E27FC236}">
                <a16:creationId xmlns:a16="http://schemas.microsoft.com/office/drawing/2014/main" id="{40318969-8A98-5544-B831-652413552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B8668-66EA-3544-9CFC-6E5AA929ECB1}"/>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39350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9EAB-E9E7-7E4A-901D-67644549F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CF2530-0F07-3D4B-9328-6F7A81051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4C41FF-D45E-9542-8BD9-83345A94F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DE27E-7370-0F40-8859-C6EAAD6EEB61}"/>
              </a:ext>
            </a:extLst>
          </p:cNvPr>
          <p:cNvSpPr>
            <a:spLocks noGrp="1"/>
          </p:cNvSpPr>
          <p:nvPr>
            <p:ph type="dt" sz="half" idx="10"/>
          </p:nvPr>
        </p:nvSpPr>
        <p:spPr/>
        <p:txBody>
          <a:bodyPr/>
          <a:lstStyle/>
          <a:p>
            <a:fld id="{073DE6E1-05DC-2C49-A368-CCCE256309BF}" type="datetimeFigureOut">
              <a:rPr lang="en-US" smtClean="0"/>
              <a:t>6/14/20</a:t>
            </a:fld>
            <a:endParaRPr lang="en-US"/>
          </a:p>
        </p:txBody>
      </p:sp>
      <p:sp>
        <p:nvSpPr>
          <p:cNvPr id="6" name="Footer Placeholder 5">
            <a:extLst>
              <a:ext uri="{FF2B5EF4-FFF2-40B4-BE49-F238E27FC236}">
                <a16:creationId xmlns:a16="http://schemas.microsoft.com/office/drawing/2014/main" id="{C9040D0E-7F8B-EF49-80B7-54860BA4E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5529A-99DF-B045-96B8-364DCCAA0178}"/>
              </a:ext>
            </a:extLst>
          </p:cNvPr>
          <p:cNvSpPr>
            <a:spLocks noGrp="1"/>
          </p:cNvSpPr>
          <p:nvPr>
            <p:ph type="sldNum" sz="quarter" idx="12"/>
          </p:nvPr>
        </p:nvSpPr>
        <p:spPr/>
        <p:txBody>
          <a:bodyPr/>
          <a:lstStyle/>
          <a:p>
            <a:fld id="{C48BBEC3-1FC5-CE41-849B-C838F60EB13D}" type="slidenum">
              <a:rPr lang="en-US" smtClean="0"/>
              <a:t>‹#›</a:t>
            </a:fld>
            <a:endParaRPr lang="en-US"/>
          </a:p>
        </p:txBody>
      </p:sp>
    </p:spTree>
    <p:extLst>
      <p:ext uri="{BB962C8B-B14F-4D97-AF65-F5344CB8AC3E}">
        <p14:creationId xmlns:p14="http://schemas.microsoft.com/office/powerpoint/2010/main" val="222345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6AA4C-A64A-1C44-8748-C6CBFD9DF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CF361-DE39-A246-92AD-177C712B6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9FCA0-52EB-8C44-8AAE-D818D3E14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E6E1-05DC-2C49-A368-CCCE256309BF}" type="datetimeFigureOut">
              <a:rPr lang="en-US" smtClean="0"/>
              <a:t>6/14/20</a:t>
            </a:fld>
            <a:endParaRPr lang="en-US"/>
          </a:p>
        </p:txBody>
      </p:sp>
      <p:sp>
        <p:nvSpPr>
          <p:cNvPr id="5" name="Footer Placeholder 4">
            <a:extLst>
              <a:ext uri="{FF2B5EF4-FFF2-40B4-BE49-F238E27FC236}">
                <a16:creationId xmlns:a16="http://schemas.microsoft.com/office/drawing/2014/main" id="{A6C79AA1-C808-A643-AEFC-C7B58AF3E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867953-B450-0F49-BE8A-DFB810863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BBEC3-1FC5-CE41-849B-C838F60EB13D}" type="slidenum">
              <a:rPr lang="en-US" smtClean="0"/>
              <a:t>‹#›</a:t>
            </a:fld>
            <a:endParaRPr lang="en-US"/>
          </a:p>
        </p:txBody>
      </p:sp>
    </p:spTree>
    <p:extLst>
      <p:ext uri="{BB962C8B-B14F-4D97-AF65-F5344CB8AC3E}">
        <p14:creationId xmlns:p14="http://schemas.microsoft.com/office/powerpoint/2010/main" val="258803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usa.people.com.cn/n1/2020/0602/c241376-31732721.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hyperlink" Target="http://usa.people.com.cn/n1/2020/0601/c241376-31731517.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BA98CC-D3DD-5742-8A80-A3A05094C61B}"/>
              </a:ext>
            </a:extLst>
          </p:cNvPr>
          <p:cNvSpPr>
            <a:spLocks noGrp="1"/>
          </p:cNvSpPr>
          <p:nvPr>
            <p:ph type="ctrTitle"/>
          </p:nvPr>
        </p:nvSpPr>
        <p:spPr>
          <a:xfrm>
            <a:off x="3045368" y="2043663"/>
            <a:ext cx="6105194" cy="2031055"/>
          </a:xfrm>
        </p:spPr>
        <p:txBody>
          <a:bodyPr>
            <a:normAutofit/>
          </a:bodyPr>
          <a:lstStyle/>
          <a:p>
            <a:r>
              <a:rPr lang="en-US">
                <a:solidFill>
                  <a:srgbClr val="FFFFFF"/>
                </a:solidFill>
              </a:rPr>
              <a:t>Recruitment Post Covid</a:t>
            </a:r>
          </a:p>
        </p:txBody>
      </p:sp>
      <p:sp>
        <p:nvSpPr>
          <p:cNvPr id="3" name="Subtitle 2">
            <a:extLst>
              <a:ext uri="{FF2B5EF4-FFF2-40B4-BE49-F238E27FC236}">
                <a16:creationId xmlns:a16="http://schemas.microsoft.com/office/drawing/2014/main" id="{BBD08EFE-2961-A24A-8AF7-5732EC3235DE}"/>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Phillip VanDenBrink</a:t>
            </a:r>
          </a:p>
        </p:txBody>
      </p:sp>
      <p:pic>
        <p:nvPicPr>
          <p:cNvPr id="5" name="Picture 4" descr="A person wearing a suit and tie smiling at the camera&#10;&#10;Description automatically generated">
            <a:extLst>
              <a:ext uri="{FF2B5EF4-FFF2-40B4-BE49-F238E27FC236}">
                <a16:creationId xmlns:a16="http://schemas.microsoft.com/office/drawing/2014/main" id="{BD663273-C607-BA4F-A0CC-DDC8C1058253}"/>
              </a:ext>
            </a:extLst>
          </p:cNvPr>
          <p:cNvPicPr>
            <a:picLocks noChangeAspect="1"/>
          </p:cNvPicPr>
          <p:nvPr/>
        </p:nvPicPr>
        <p:blipFill>
          <a:blip r:embed="rId3"/>
          <a:stretch>
            <a:fillRect/>
          </a:stretch>
        </p:blipFill>
        <p:spPr>
          <a:xfrm>
            <a:off x="9086842" y="3083714"/>
            <a:ext cx="2905125" cy="3631406"/>
          </a:xfrm>
          <a:prstGeom prst="rect">
            <a:avLst/>
          </a:prstGeom>
        </p:spPr>
      </p:pic>
    </p:spTree>
    <p:extLst>
      <p:ext uri="{BB962C8B-B14F-4D97-AF65-F5344CB8AC3E}">
        <p14:creationId xmlns:p14="http://schemas.microsoft.com/office/powerpoint/2010/main" val="113921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013C9F22-A68A-A74F-A70F-10E271EFD599}"/>
              </a:ext>
            </a:extLst>
          </p:cNvPr>
          <p:cNvSpPr>
            <a:spLocks noGrp="1"/>
          </p:cNvSpPr>
          <p:nvPr>
            <p:ph type="title"/>
          </p:nvPr>
        </p:nvSpPr>
        <p:spPr>
          <a:xfrm>
            <a:off x="2618437" y="991262"/>
            <a:ext cx="6955124" cy="1066802"/>
          </a:xfrm>
        </p:spPr>
        <p:txBody>
          <a:bodyPr>
            <a:normAutofit/>
          </a:bodyPr>
          <a:lstStyle/>
          <a:p>
            <a:pPr algn="ctr"/>
            <a:r>
              <a:rPr lang="en-US" sz="4000" dirty="0">
                <a:solidFill>
                  <a:srgbClr val="FFFFFF"/>
                </a:solidFill>
              </a:rPr>
              <a:t>Proactive</a:t>
            </a:r>
          </a:p>
        </p:txBody>
      </p:sp>
      <p:sp>
        <p:nvSpPr>
          <p:cNvPr id="3" name="Content Placeholder 2">
            <a:extLst>
              <a:ext uri="{FF2B5EF4-FFF2-40B4-BE49-F238E27FC236}">
                <a16:creationId xmlns:a16="http://schemas.microsoft.com/office/drawing/2014/main" id="{494CBF99-4C09-E946-93EC-3B518EBBA1D6}"/>
              </a:ext>
            </a:extLst>
          </p:cNvPr>
          <p:cNvSpPr>
            <a:spLocks noGrp="1"/>
          </p:cNvSpPr>
          <p:nvPr>
            <p:ph idx="1"/>
          </p:nvPr>
        </p:nvSpPr>
        <p:spPr>
          <a:xfrm>
            <a:off x="2257425" y="2371725"/>
            <a:ext cx="7658100" cy="3614738"/>
          </a:xfrm>
        </p:spPr>
        <p:txBody>
          <a:bodyPr anchor="t">
            <a:normAutofit fontScale="85000" lnSpcReduction="20000"/>
          </a:bodyPr>
          <a:lstStyle/>
          <a:p>
            <a:r>
              <a:rPr lang="en-US" sz="2600" dirty="0">
                <a:solidFill>
                  <a:srgbClr val="FFFFFF"/>
                </a:solidFill>
              </a:rPr>
              <a:t>Offer Hope. We may not have all the answers, but our team is meeting weekly to discuss these concerns. Please allow me some time to get back with you. </a:t>
            </a:r>
          </a:p>
          <a:p>
            <a:r>
              <a:rPr lang="en-US" sz="2600" dirty="0">
                <a:solidFill>
                  <a:srgbClr val="FFFFFF"/>
                </a:solidFill>
              </a:rPr>
              <a:t>Example: </a:t>
            </a:r>
            <a:r>
              <a:rPr lang="en-US" sz="2600" i="1" dirty="0"/>
              <a:t>Parents worried that there are some differences between online and school courses, and they want to know how to ensure the quality of online courses?</a:t>
            </a:r>
            <a:r>
              <a:rPr lang="en-US" sz="2600" dirty="0"/>
              <a:t> We have continued to have high quality. Even our science experiments online this last part of the school year used items that are common in homes. For example, testing Ph levels, students had to find cleaning products and fruits and it was done in a safe way, but students were still able to learn about Ph levels and what different levels do. In addition, there were some more creative assignments from art teachers and English teachers. They were quite fun to watch. </a:t>
            </a:r>
          </a:p>
          <a:p>
            <a:endParaRPr lang="en-US" sz="2400" dirty="0">
              <a:solidFill>
                <a:srgbClr val="FFFFFF"/>
              </a:solidFill>
            </a:endParaRPr>
          </a:p>
        </p:txBody>
      </p:sp>
    </p:spTree>
    <p:extLst>
      <p:ext uri="{BB962C8B-B14F-4D97-AF65-F5344CB8AC3E}">
        <p14:creationId xmlns:p14="http://schemas.microsoft.com/office/powerpoint/2010/main" val="45215950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51259F7-9FC2-8640-AB36-360C8E171EA2}"/>
              </a:ext>
            </a:extLst>
          </p:cNvPr>
          <p:cNvSpPr>
            <a:spLocks noGrp="1"/>
          </p:cNvSpPr>
          <p:nvPr>
            <p:ph type="title"/>
          </p:nvPr>
        </p:nvSpPr>
        <p:spPr>
          <a:xfrm>
            <a:off x="1179226" y="448056"/>
            <a:ext cx="9833548" cy="1066802"/>
          </a:xfrm>
        </p:spPr>
        <p:txBody>
          <a:bodyPr>
            <a:normAutofit/>
          </a:bodyPr>
          <a:lstStyle/>
          <a:p>
            <a:r>
              <a:rPr lang="en-US" sz="4000">
                <a:solidFill>
                  <a:srgbClr val="3F3F3F"/>
                </a:solidFill>
              </a:rPr>
              <a:t>Personal</a:t>
            </a:r>
          </a:p>
        </p:txBody>
      </p:sp>
      <p:sp>
        <p:nvSpPr>
          <p:cNvPr id="3" name="Content Placeholder 2">
            <a:extLst>
              <a:ext uri="{FF2B5EF4-FFF2-40B4-BE49-F238E27FC236}">
                <a16:creationId xmlns:a16="http://schemas.microsoft.com/office/drawing/2014/main" id="{27F2E4F8-B7DE-834F-A070-4FCB8DA80AED}"/>
              </a:ext>
            </a:extLst>
          </p:cNvPr>
          <p:cNvSpPr>
            <a:spLocks noGrp="1"/>
          </p:cNvSpPr>
          <p:nvPr>
            <p:ph idx="1"/>
          </p:nvPr>
        </p:nvSpPr>
        <p:spPr>
          <a:xfrm>
            <a:off x="1179226" y="2714625"/>
            <a:ext cx="9833548" cy="3280274"/>
          </a:xfrm>
        </p:spPr>
        <p:txBody>
          <a:bodyPr anchor="ctr">
            <a:normAutofit/>
          </a:bodyPr>
          <a:lstStyle/>
          <a:p>
            <a:r>
              <a:rPr lang="en-US" sz="1900" dirty="0">
                <a:solidFill>
                  <a:srgbClr val="FFFFFF"/>
                </a:solidFill>
              </a:rPr>
              <a:t>Parents want to know their children are safe. We have more parent meetings now than in normal cases. </a:t>
            </a:r>
          </a:p>
          <a:p>
            <a:r>
              <a:rPr lang="en-US" sz="1900" dirty="0">
                <a:solidFill>
                  <a:srgbClr val="FFFFFF"/>
                </a:solidFill>
              </a:rPr>
              <a:t>Example: </a:t>
            </a:r>
            <a:r>
              <a:rPr lang="en-US" sz="1900" i="1" dirty="0">
                <a:solidFill>
                  <a:srgbClr val="FFFFFF"/>
                </a:solidFill>
              </a:rPr>
              <a:t>If students need to be self-quarantined 14 days after arriving in the United States, is there any arrangement in the school? will the school provide accommodation and catering?</a:t>
            </a:r>
            <a:r>
              <a:rPr lang="en-US" sz="1900" dirty="0">
                <a:solidFill>
                  <a:srgbClr val="FFFFFF"/>
                </a:solidFill>
              </a:rPr>
              <a:t> Yes, we have planned for extra homes and nurses to work for the school if this would happen. We have all safety measures in place. We will provide for all the needs of the student including online meetings with the teacher for help. We will video all classes if this would happen so students can be live in the classroom even if they are quarantined in another are of the campus. Our quarantine areas also have outdoor spaces as we feel it will help students to heal faster if they are outdoors but away from other students. </a:t>
            </a:r>
          </a:p>
          <a:p>
            <a:endParaRPr lang="en-US" sz="1900" dirty="0">
              <a:solidFill>
                <a:srgbClr val="FFFFFF"/>
              </a:solidFill>
            </a:endParaRPr>
          </a:p>
        </p:txBody>
      </p:sp>
    </p:spTree>
    <p:extLst>
      <p:ext uri="{BB962C8B-B14F-4D97-AF65-F5344CB8AC3E}">
        <p14:creationId xmlns:p14="http://schemas.microsoft.com/office/powerpoint/2010/main" val="22347523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F4EA97-2488-864F-B033-7FD356DD442E}"/>
              </a:ext>
            </a:extLst>
          </p:cNvPr>
          <p:cNvSpPr>
            <a:spLocks noGrp="1"/>
          </p:cNvSpPr>
          <p:nvPr>
            <p:ph type="title"/>
          </p:nvPr>
        </p:nvSpPr>
        <p:spPr>
          <a:xfrm>
            <a:off x="640079" y="2053641"/>
            <a:ext cx="3669161" cy="2760098"/>
          </a:xfrm>
        </p:spPr>
        <p:txBody>
          <a:bodyPr>
            <a:normAutofit/>
          </a:bodyPr>
          <a:lstStyle/>
          <a:p>
            <a:r>
              <a:rPr lang="en-US">
                <a:solidFill>
                  <a:srgbClr val="FFFFFF"/>
                </a:solidFill>
              </a:rPr>
              <a:t>Public</a:t>
            </a:r>
          </a:p>
        </p:txBody>
      </p:sp>
      <p:sp>
        <p:nvSpPr>
          <p:cNvPr id="3" name="Content Placeholder 2">
            <a:extLst>
              <a:ext uri="{FF2B5EF4-FFF2-40B4-BE49-F238E27FC236}">
                <a16:creationId xmlns:a16="http://schemas.microsoft.com/office/drawing/2014/main" id="{84571406-700B-874F-B543-4DCBB8817202}"/>
              </a:ext>
            </a:extLst>
          </p:cNvPr>
          <p:cNvSpPr>
            <a:spLocks noGrp="1"/>
          </p:cNvSpPr>
          <p:nvPr>
            <p:ph idx="1"/>
          </p:nvPr>
        </p:nvSpPr>
        <p:spPr>
          <a:xfrm>
            <a:off x="6090574" y="801866"/>
            <a:ext cx="5306084" cy="5230634"/>
          </a:xfrm>
        </p:spPr>
        <p:txBody>
          <a:bodyPr anchor="ctr">
            <a:normAutofit/>
          </a:bodyPr>
          <a:lstStyle/>
          <a:p>
            <a:r>
              <a:rPr lang="en-US" sz="1700" dirty="0">
                <a:solidFill>
                  <a:srgbClr val="000000"/>
                </a:solidFill>
              </a:rPr>
              <a:t>Be open with changes. Post updates on website and social media more frequently. </a:t>
            </a:r>
          </a:p>
          <a:p>
            <a:r>
              <a:rPr lang="en-US" sz="1700" i="1" dirty="0">
                <a:solidFill>
                  <a:srgbClr val="000000"/>
                </a:solidFill>
              </a:rPr>
              <a:t>If students can arrive to start school on time, what kind of preventive measures will be provided by the school? (e.g. accommodation, catering, campus, transportation, extracurricular activities)</a:t>
            </a:r>
            <a:r>
              <a:rPr lang="en-US" sz="1700" dirty="0">
                <a:solidFill>
                  <a:srgbClr val="000000"/>
                </a:solidFill>
              </a:rPr>
              <a:t> We will change the rec trips to be fun, but in less populated areas. We are also doing a “staggered entry” with all students being tested for </a:t>
            </a:r>
            <a:r>
              <a:rPr lang="en-US" sz="1700" dirty="0" err="1">
                <a:solidFill>
                  <a:srgbClr val="000000"/>
                </a:solidFill>
              </a:rPr>
              <a:t>Covid</a:t>
            </a:r>
            <a:r>
              <a:rPr lang="en-US" sz="1700" dirty="0">
                <a:solidFill>
                  <a:srgbClr val="000000"/>
                </a:solidFill>
              </a:rPr>
              <a:t> upon arrival. We also have extra homes set up in case there is an outbreak. We also are close to a hospital in case a student has the </a:t>
            </a:r>
            <a:r>
              <a:rPr lang="en-US" sz="1700" dirty="0" err="1">
                <a:solidFill>
                  <a:srgbClr val="000000"/>
                </a:solidFill>
              </a:rPr>
              <a:t>Covid</a:t>
            </a:r>
            <a:r>
              <a:rPr lang="en-US" sz="1700" dirty="0">
                <a:solidFill>
                  <a:srgbClr val="000000"/>
                </a:solidFill>
              </a:rPr>
              <a:t>. We do not expect this, but we have a lot of safety in place. Our cafeteria also has options for “takeaway meals” We are also spacing and limiting class sizes and number of students on transportation. We have a mask policy for everyone and extra time between classes so tables and classrooms can be sanitized. We will have a lot of extracurricular, but it will be safe and fun at the same time.</a:t>
            </a:r>
            <a:r>
              <a:rPr lang="en-US" sz="1700" dirty="0">
                <a:solidFill>
                  <a:srgbClr val="000000"/>
                </a:solidFill>
                <a:effectLst/>
              </a:rPr>
              <a:t> </a:t>
            </a:r>
            <a:endParaRPr lang="en-US" sz="1700" dirty="0">
              <a:solidFill>
                <a:srgbClr val="000000"/>
              </a:solidFill>
            </a:endParaRPr>
          </a:p>
        </p:txBody>
      </p:sp>
    </p:spTree>
    <p:extLst>
      <p:ext uri="{BB962C8B-B14F-4D97-AF65-F5344CB8AC3E}">
        <p14:creationId xmlns:p14="http://schemas.microsoft.com/office/powerpoint/2010/main" val="317470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74DFB6D2-4CFF-B346-B972-980B2FF7A656}"/>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Payment Policy </a:t>
            </a:r>
          </a:p>
        </p:txBody>
      </p:sp>
      <p:graphicFrame>
        <p:nvGraphicFramePr>
          <p:cNvPr id="5" name="Content Placeholder 2">
            <a:extLst>
              <a:ext uri="{FF2B5EF4-FFF2-40B4-BE49-F238E27FC236}">
                <a16:creationId xmlns:a16="http://schemas.microsoft.com/office/drawing/2014/main" id="{C1919CC3-6432-4C3C-B202-931A8600F92D}"/>
              </a:ext>
            </a:extLst>
          </p:cNvPr>
          <p:cNvGraphicFramePr>
            <a:graphicFrameLocks noGrp="1"/>
          </p:cNvGraphicFramePr>
          <p:nvPr>
            <p:ph idx="1"/>
            <p:extLst>
              <p:ext uri="{D42A27DB-BD31-4B8C-83A1-F6EECF244321}">
                <p14:modId xmlns:p14="http://schemas.microsoft.com/office/powerpoint/2010/main" val="2530871570"/>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13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027C52-EAEF-417D-B99C-DBFD6D13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40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0977BDD-F21B-4E52-8FAE-69AA18080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flipH="1">
            <a:off x="5562194"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2" name="Rectangle 11">
            <a:extLst>
              <a:ext uri="{FF2B5EF4-FFF2-40B4-BE49-F238E27FC236}">
                <a16:creationId xmlns:a16="http://schemas.microsoft.com/office/drawing/2014/main" id="{9FF39A25-DBCE-442D-A2E3-C0FE3312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AE09C-DF87-D24C-915E-F6CFA5A0C06A}"/>
              </a:ext>
            </a:extLst>
          </p:cNvPr>
          <p:cNvSpPr>
            <a:spLocks noGrp="1"/>
          </p:cNvSpPr>
          <p:nvPr>
            <p:ph type="title"/>
          </p:nvPr>
        </p:nvSpPr>
        <p:spPr>
          <a:xfrm>
            <a:off x="8436864" y="1055099"/>
            <a:ext cx="3621792" cy="4236230"/>
          </a:xfrm>
        </p:spPr>
        <p:txBody>
          <a:bodyPr vert="horz" lIns="91440" tIns="45720" rIns="91440" bIns="45720" rtlCol="0" anchor="ctr">
            <a:normAutofit/>
          </a:bodyPr>
          <a:lstStyle/>
          <a:p>
            <a:r>
              <a:rPr lang="en-US" sz="4000" dirty="0">
                <a:solidFill>
                  <a:schemeClr val="accent2">
                    <a:lumMod val="75000"/>
                  </a:schemeClr>
                </a:solidFill>
              </a:rPr>
              <a:t>Policy Statement for Unity</a:t>
            </a:r>
            <a:endParaRPr lang="en-US" sz="4000" kern="1200" dirty="0">
              <a:solidFill>
                <a:schemeClr val="accent2">
                  <a:lumMod val="75000"/>
                </a:schemeClr>
              </a:solidFill>
            </a:endParaRPr>
          </a:p>
        </p:txBody>
      </p:sp>
      <p:sp>
        <p:nvSpPr>
          <p:cNvPr id="6" name="TextBox 5">
            <a:extLst>
              <a:ext uri="{FF2B5EF4-FFF2-40B4-BE49-F238E27FC236}">
                <a16:creationId xmlns:a16="http://schemas.microsoft.com/office/drawing/2014/main" id="{805D3908-CDC6-7349-8CB2-B2E8E529E032}"/>
              </a:ext>
            </a:extLst>
          </p:cNvPr>
          <p:cNvSpPr txBox="1"/>
          <p:nvPr/>
        </p:nvSpPr>
        <p:spPr>
          <a:xfrm>
            <a:off x="164496" y="85344"/>
            <a:ext cx="7357968" cy="7063472"/>
          </a:xfrm>
          <a:prstGeom prst="rect">
            <a:avLst/>
          </a:prstGeom>
          <a:noFill/>
        </p:spPr>
        <p:txBody>
          <a:bodyPr wrap="square" rtlCol="0">
            <a:spAutoFit/>
          </a:bodyPr>
          <a:lstStyle/>
          <a:p>
            <a:r>
              <a:rPr lang="en-US" dirty="0"/>
              <a:t>Meeting the Challenges—Together</a:t>
            </a:r>
          </a:p>
          <a:p>
            <a:r>
              <a:rPr lang="en-US" sz="1450" b="1" dirty="0"/>
              <a:t>Thursday, June 4, 2020</a:t>
            </a:r>
            <a:endParaRPr lang="en-US" sz="1450" dirty="0"/>
          </a:p>
          <a:p>
            <a:r>
              <a:rPr lang="en-US" sz="1450" dirty="0"/>
              <a:t>Dear Wasatch Community,</a:t>
            </a:r>
          </a:p>
          <a:p>
            <a:r>
              <a:rPr lang="en-US" sz="1450" dirty="0"/>
              <a:t>The world is at a turning point. In the wake of these last few months, the country and the globe have witnessed a variety of tragedies. From the scourge of pandemic to the horrific, senseless deaths of </a:t>
            </a:r>
            <a:r>
              <a:rPr lang="en-US" sz="1450" dirty="0" err="1"/>
              <a:t>Ahmaud</a:t>
            </a:r>
            <a:r>
              <a:rPr lang="en-US" sz="1450" dirty="0"/>
              <a:t> </a:t>
            </a:r>
            <a:r>
              <a:rPr lang="en-US" sz="1450" dirty="0" err="1"/>
              <a:t>Arbery</a:t>
            </a:r>
            <a:r>
              <a:rPr lang="en-US" sz="1450" dirty="0"/>
              <a:t>, Breonna Taylor, George Floyd, and others at the hands of brutality and prejudice, recent events have exposed many daunting rifts within core tenets of our society.</a:t>
            </a:r>
          </a:p>
          <a:p>
            <a:r>
              <a:rPr lang="en-US" sz="1450" dirty="0"/>
              <a:t>Rarely throughout history do we experience moments like these that demand so much. Moments that demand some of our most visceral emotions—loss, anger, frustration, sorrow—but also our most powerful responsibilities. Our responsibilities to act and to lead.</a:t>
            </a:r>
          </a:p>
          <a:p>
            <a:r>
              <a:rPr lang="en-US" sz="1450" dirty="0"/>
              <a:t>Community lies at the heart of the Wasatch Academy Mission Statement. Whether it is fostering lifelong relationships between classmates or bringing students from across the world to engage in scholarship, we are dedicated to bridging divides and shaping the future, together.</a:t>
            </a:r>
          </a:p>
          <a:p>
            <a:r>
              <a:rPr lang="en-US" sz="1450" dirty="0"/>
              <a:t>Wasatch Academy itself operates from a unique vantage point. Located more than 100 miles from any civil unrest or violence and in a well-equipped city with zero cases of COVID-19, our school is fortunate to function in extraordinary safety. And while we, unlike many other locations across the country, may enjoy this luxury, it comes with responsibility.</a:t>
            </a:r>
          </a:p>
          <a:p>
            <a:r>
              <a:rPr lang="en-US" sz="1450" dirty="0"/>
              <a:t>As our staff, faculty, and students continue to pursue the ideals of a prosperous and equitable society, we are charged with taking full advantage of doing so under an umbrella of protection. It is our duty to raise the next generation of global citizens and leaders who will affect the change and reforms that are desperately needed today from a place of refuge and security.</a:t>
            </a:r>
          </a:p>
          <a:p>
            <a:r>
              <a:rPr lang="en-US" sz="1450" dirty="0"/>
              <a:t>We do not yet know what the rest of the 21st century holds. But it is certain our students will number greatly among the people who construct the rest of history—a history built by the compassionate, the strong, and the unified; a future designed for equality and the dignity of every human life. Wasatch Academy pledges its full support, one student at a time.</a:t>
            </a:r>
          </a:p>
          <a:p>
            <a:r>
              <a:rPr lang="en-US" sz="1450" dirty="0"/>
              <a:t>Sincerely,</a:t>
            </a:r>
          </a:p>
          <a:p>
            <a:r>
              <a:rPr lang="en-US" sz="1450" b="1" dirty="0"/>
              <a:t>Joseph Loftin</a:t>
            </a:r>
            <a:br>
              <a:rPr lang="en-US" sz="1450" dirty="0"/>
            </a:br>
            <a:r>
              <a:rPr lang="en-US" sz="1450" dirty="0"/>
              <a:t>Head of School</a:t>
            </a:r>
          </a:p>
          <a:p>
            <a:br>
              <a:rPr lang="en-US" sz="1450" dirty="0"/>
            </a:br>
            <a:endParaRPr lang="en-US" sz="1450" dirty="0"/>
          </a:p>
        </p:txBody>
      </p:sp>
    </p:spTree>
    <p:extLst>
      <p:ext uri="{BB962C8B-B14F-4D97-AF65-F5344CB8AC3E}">
        <p14:creationId xmlns:p14="http://schemas.microsoft.com/office/powerpoint/2010/main" val="85546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7E44D90-C7E1-374F-84E5-59110243F2B0}"/>
              </a:ext>
            </a:extLst>
          </p:cNvPr>
          <p:cNvSpPr>
            <a:spLocks noGrp="1"/>
          </p:cNvSpPr>
          <p:nvPr>
            <p:ph type="title"/>
          </p:nvPr>
        </p:nvSpPr>
        <p:spPr>
          <a:xfrm>
            <a:off x="801340" y="802955"/>
            <a:ext cx="4977976" cy="1454051"/>
          </a:xfrm>
        </p:spPr>
        <p:txBody>
          <a:bodyPr>
            <a:normAutofit/>
          </a:bodyPr>
          <a:lstStyle/>
          <a:p>
            <a:r>
              <a:rPr lang="en-US">
                <a:solidFill>
                  <a:srgbClr val="000000"/>
                </a:solidFill>
              </a:rPr>
              <a:t>Results</a:t>
            </a:r>
          </a:p>
        </p:txBody>
      </p:sp>
      <p:sp>
        <p:nvSpPr>
          <p:cNvPr id="16" name="Content Placeholder 2">
            <a:extLst>
              <a:ext uri="{FF2B5EF4-FFF2-40B4-BE49-F238E27FC236}">
                <a16:creationId xmlns:a16="http://schemas.microsoft.com/office/drawing/2014/main" id="{19D2FD56-D13F-5A4A-B7AE-E60CD1E9B74D}"/>
              </a:ext>
            </a:extLst>
          </p:cNvPr>
          <p:cNvSpPr>
            <a:spLocks noGrp="1"/>
          </p:cNvSpPr>
          <p:nvPr>
            <p:ph idx="1"/>
          </p:nvPr>
        </p:nvSpPr>
        <p:spPr>
          <a:xfrm>
            <a:off x="797809" y="2421682"/>
            <a:ext cx="4977578" cy="3639289"/>
          </a:xfrm>
        </p:spPr>
        <p:txBody>
          <a:bodyPr anchor="ctr">
            <a:normAutofit/>
          </a:bodyPr>
          <a:lstStyle/>
          <a:p>
            <a:r>
              <a:rPr lang="en-US" sz="2000" dirty="0">
                <a:solidFill>
                  <a:srgbClr val="000000"/>
                </a:solidFill>
              </a:rPr>
              <a:t>Reassurance is the key</a:t>
            </a:r>
          </a:p>
          <a:p>
            <a:r>
              <a:rPr lang="en-US" sz="2000" dirty="0">
                <a:solidFill>
                  <a:srgbClr val="000000"/>
                </a:solidFill>
              </a:rPr>
              <a:t>American Education continues to value each student</a:t>
            </a:r>
          </a:p>
          <a:p>
            <a:r>
              <a:rPr lang="en-US" sz="2000" dirty="0">
                <a:solidFill>
                  <a:srgbClr val="000000"/>
                </a:solidFill>
              </a:rPr>
              <a:t>We must help build a better future for all. </a:t>
            </a:r>
          </a:p>
          <a:p>
            <a:r>
              <a:rPr lang="en-US" sz="2000" dirty="0">
                <a:solidFill>
                  <a:srgbClr val="000000"/>
                </a:solidFill>
              </a:rPr>
              <a:t>Unified hopeful attitudes and working as a community will help</a:t>
            </a:r>
          </a:p>
          <a:p>
            <a:r>
              <a:rPr lang="en-US" sz="2000" dirty="0">
                <a:solidFill>
                  <a:srgbClr val="000000"/>
                </a:solidFill>
              </a:rPr>
              <a:t>Recruitment can go up in </a:t>
            </a:r>
            <a:r>
              <a:rPr lang="en-US" sz="2000">
                <a:solidFill>
                  <a:srgbClr val="000000"/>
                </a:solidFill>
              </a:rPr>
              <a:t>these times </a:t>
            </a:r>
            <a:endParaRPr lang="en-US" sz="20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usiness Growth">
            <a:extLst>
              <a:ext uri="{FF2B5EF4-FFF2-40B4-BE49-F238E27FC236}">
                <a16:creationId xmlns:a16="http://schemas.microsoft.com/office/drawing/2014/main" id="{FA453544-4CE4-49B5-AC92-F519E9E888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29309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E42486-E28E-254E-B5EA-5B5130C90019}"/>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Discussion</a:t>
            </a:r>
          </a:p>
        </p:txBody>
      </p:sp>
      <p:sp>
        <p:nvSpPr>
          <p:cNvPr id="3" name="Content Placeholder 2">
            <a:extLst>
              <a:ext uri="{FF2B5EF4-FFF2-40B4-BE49-F238E27FC236}">
                <a16:creationId xmlns:a16="http://schemas.microsoft.com/office/drawing/2014/main" id="{B5E9E01E-5561-4343-B9B0-8C2941056894}"/>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What was one new method, tool or technique you have learned from the online classroom experience?</a:t>
            </a:r>
          </a:p>
          <a:p>
            <a:r>
              <a:rPr lang="en-US" sz="2400" dirty="0">
                <a:solidFill>
                  <a:srgbClr val="000000"/>
                </a:solidFill>
              </a:rPr>
              <a:t>What has been one thought-provoking message you have learned from the recent movements?</a:t>
            </a:r>
          </a:p>
          <a:p>
            <a:r>
              <a:rPr lang="en-US" sz="2400" dirty="0">
                <a:solidFill>
                  <a:srgbClr val="000000"/>
                </a:solidFill>
              </a:rPr>
              <a:t>What impact will it have on international education in the United States? </a:t>
            </a:r>
          </a:p>
          <a:p>
            <a:r>
              <a:rPr lang="en-US" sz="2400" dirty="0">
                <a:solidFill>
                  <a:srgbClr val="000000"/>
                </a:solidFill>
              </a:rPr>
              <a:t>How would you create hope in uncertain times for students and families? </a:t>
            </a:r>
          </a:p>
        </p:txBody>
      </p:sp>
    </p:spTree>
    <p:extLst>
      <p:ext uri="{BB962C8B-B14F-4D97-AF65-F5344CB8AC3E}">
        <p14:creationId xmlns:p14="http://schemas.microsoft.com/office/powerpoint/2010/main" val="337947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2B09D282-0C11-D74C-957A-671A2E4BE7EB}"/>
              </a:ext>
            </a:extLst>
          </p:cNvPr>
          <p:cNvSpPr>
            <a:spLocks noGrp="1"/>
          </p:cNvSpPr>
          <p:nvPr>
            <p:ph type="title"/>
          </p:nvPr>
        </p:nvSpPr>
        <p:spPr>
          <a:xfrm>
            <a:off x="805661" y="1401859"/>
            <a:ext cx="3510845" cy="4054282"/>
          </a:xfrm>
        </p:spPr>
        <p:txBody>
          <a:bodyPr>
            <a:normAutofit/>
          </a:bodyPr>
          <a:lstStyle/>
          <a:p>
            <a:r>
              <a:rPr lang="en-US" sz="4000" dirty="0">
                <a:solidFill>
                  <a:srgbClr val="FFFFFF"/>
                </a:solidFill>
              </a:rPr>
              <a:t>Qualifications</a:t>
            </a:r>
          </a:p>
        </p:txBody>
      </p:sp>
      <p:sp>
        <p:nvSpPr>
          <p:cNvPr id="3" name="Content Placeholder 2">
            <a:extLst>
              <a:ext uri="{FF2B5EF4-FFF2-40B4-BE49-F238E27FC236}">
                <a16:creationId xmlns:a16="http://schemas.microsoft.com/office/drawing/2014/main" id="{A6D21317-DA00-D248-B3A7-64D8E5482524}"/>
              </a:ext>
            </a:extLst>
          </p:cNvPr>
          <p:cNvSpPr>
            <a:spLocks noGrp="1"/>
          </p:cNvSpPr>
          <p:nvPr>
            <p:ph idx="1"/>
          </p:nvPr>
        </p:nvSpPr>
        <p:spPr>
          <a:xfrm>
            <a:off x="5257800" y="1553134"/>
            <a:ext cx="6128539" cy="3751732"/>
          </a:xfrm>
        </p:spPr>
        <p:txBody>
          <a:bodyPr anchor="ctr">
            <a:normAutofit/>
          </a:bodyPr>
          <a:lstStyle/>
          <a:p>
            <a:r>
              <a:rPr lang="en-US" sz="2200" dirty="0">
                <a:solidFill>
                  <a:srgbClr val="FFFFFF"/>
                </a:solidFill>
              </a:rPr>
              <a:t>Bachelor’s Degree in International Business, German, minor in French, TESOL though Aquinas College</a:t>
            </a:r>
          </a:p>
          <a:p>
            <a:r>
              <a:rPr lang="en-US" sz="2200" dirty="0">
                <a:solidFill>
                  <a:srgbClr val="FFFFFF"/>
                </a:solidFill>
              </a:rPr>
              <a:t>Master’s in Foreign Language Education from Middlebury College</a:t>
            </a:r>
          </a:p>
          <a:p>
            <a:r>
              <a:rPr lang="en-US" sz="2200" dirty="0">
                <a:solidFill>
                  <a:srgbClr val="FFFFFF"/>
                </a:solidFill>
              </a:rPr>
              <a:t>Master’s in Educational Leadership from the University of Cincinnati</a:t>
            </a:r>
          </a:p>
          <a:p>
            <a:r>
              <a:rPr lang="en-US" sz="2200" dirty="0">
                <a:solidFill>
                  <a:srgbClr val="FFFFFF"/>
                </a:solidFill>
              </a:rPr>
              <a:t>International Educational Leadership PhD Student through the University of Montana. </a:t>
            </a: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13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123363-8D9E-8245-B7CC-42028FBCFEF6}"/>
              </a:ext>
            </a:extLst>
          </p:cNvPr>
          <p:cNvSpPr>
            <a:spLocks noGrp="1"/>
          </p:cNvSpPr>
          <p:nvPr>
            <p:ph type="title"/>
          </p:nvPr>
        </p:nvSpPr>
        <p:spPr>
          <a:xfrm>
            <a:off x="640079" y="2053641"/>
            <a:ext cx="3669161" cy="2760098"/>
          </a:xfrm>
        </p:spPr>
        <p:txBody>
          <a:bodyPr>
            <a:normAutofit/>
          </a:bodyPr>
          <a:lstStyle/>
          <a:p>
            <a:r>
              <a:rPr lang="en-US">
                <a:solidFill>
                  <a:srgbClr val="FFFFFF"/>
                </a:solidFill>
              </a:rPr>
              <a:t>International Experience</a:t>
            </a:r>
          </a:p>
        </p:txBody>
      </p:sp>
      <p:sp>
        <p:nvSpPr>
          <p:cNvPr id="3" name="Content Placeholder 2">
            <a:extLst>
              <a:ext uri="{FF2B5EF4-FFF2-40B4-BE49-F238E27FC236}">
                <a16:creationId xmlns:a16="http://schemas.microsoft.com/office/drawing/2014/main" id="{E54AC987-E5AA-B742-B0FB-AB645EA02306}"/>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Exchange Student in Germany</a:t>
            </a:r>
          </a:p>
          <a:p>
            <a:r>
              <a:rPr lang="en-US" sz="2400" dirty="0">
                <a:solidFill>
                  <a:srgbClr val="000000"/>
                </a:solidFill>
              </a:rPr>
              <a:t>Internship and semester abroad in Germany</a:t>
            </a:r>
          </a:p>
          <a:p>
            <a:r>
              <a:rPr lang="en-US" sz="2400" dirty="0">
                <a:solidFill>
                  <a:srgbClr val="000000"/>
                </a:solidFill>
              </a:rPr>
              <a:t>Teaching in France</a:t>
            </a:r>
          </a:p>
          <a:p>
            <a:r>
              <a:rPr lang="en-US" sz="2400" dirty="0">
                <a:solidFill>
                  <a:srgbClr val="000000"/>
                </a:solidFill>
              </a:rPr>
              <a:t>Teaching at an International Boarding School in Utah</a:t>
            </a:r>
          </a:p>
          <a:p>
            <a:r>
              <a:rPr lang="en-US" sz="2400" dirty="0">
                <a:solidFill>
                  <a:srgbClr val="000000"/>
                </a:solidFill>
              </a:rPr>
              <a:t>Administration in China</a:t>
            </a:r>
          </a:p>
          <a:p>
            <a:r>
              <a:rPr lang="en-US" sz="2400" dirty="0">
                <a:solidFill>
                  <a:srgbClr val="000000"/>
                </a:solidFill>
              </a:rPr>
              <a:t>Administration in Switzerland</a:t>
            </a:r>
          </a:p>
          <a:p>
            <a:r>
              <a:rPr lang="en-US" sz="2400" dirty="0">
                <a:solidFill>
                  <a:srgbClr val="000000"/>
                </a:solidFill>
              </a:rPr>
              <a:t>Administration in Montana</a:t>
            </a:r>
          </a:p>
          <a:p>
            <a:r>
              <a:rPr lang="en-US" sz="2400" dirty="0">
                <a:solidFill>
                  <a:srgbClr val="000000"/>
                </a:solidFill>
              </a:rPr>
              <a:t>Admissions in at an international boarding school in Utah</a:t>
            </a:r>
          </a:p>
          <a:p>
            <a:endParaRPr lang="en-US" sz="2400" dirty="0">
              <a:solidFill>
                <a:srgbClr val="000000"/>
              </a:solidFill>
            </a:endParaRPr>
          </a:p>
        </p:txBody>
      </p:sp>
    </p:spTree>
    <p:extLst>
      <p:ext uri="{BB962C8B-B14F-4D97-AF65-F5344CB8AC3E}">
        <p14:creationId xmlns:p14="http://schemas.microsoft.com/office/powerpoint/2010/main" val="210625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D9461F-8447-E140-9756-1A3F99C7B319}"/>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Current Issues in International Education</a:t>
            </a:r>
          </a:p>
        </p:txBody>
      </p:sp>
      <p:sp>
        <p:nvSpPr>
          <p:cNvPr id="3" name="Content Placeholder 2">
            <a:extLst>
              <a:ext uri="{FF2B5EF4-FFF2-40B4-BE49-F238E27FC236}">
                <a16:creationId xmlns:a16="http://schemas.microsoft.com/office/drawing/2014/main" id="{C26B5557-D866-0B42-A6A1-AF4DAB93DF4D}"/>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Covid-19</a:t>
            </a:r>
          </a:p>
          <a:p>
            <a:r>
              <a:rPr lang="en-US" sz="2000" dirty="0">
                <a:solidFill>
                  <a:srgbClr val="000000"/>
                </a:solidFill>
              </a:rPr>
              <a:t>Race, Riots and Discrimination</a:t>
            </a:r>
          </a:p>
          <a:p>
            <a:r>
              <a:rPr lang="en-US" sz="2000" dirty="0">
                <a:solidFill>
                  <a:srgbClr val="000000"/>
                </a:solidFill>
              </a:rPr>
              <a:t>Economic Uncertainty</a:t>
            </a:r>
          </a:p>
          <a:p>
            <a:r>
              <a:rPr lang="en-US" sz="2000" dirty="0">
                <a:solidFill>
                  <a:srgbClr val="000000"/>
                </a:solidFill>
              </a:rPr>
              <a:t>Other?</a:t>
            </a:r>
          </a:p>
        </p:txBody>
      </p:sp>
    </p:spTree>
    <p:extLst>
      <p:ext uri="{BB962C8B-B14F-4D97-AF65-F5344CB8AC3E}">
        <p14:creationId xmlns:p14="http://schemas.microsoft.com/office/powerpoint/2010/main" val="53966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7B37C9-CB8E-7A4E-8B24-11950B668A93}"/>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Covid-19 and International Relations</a:t>
            </a:r>
          </a:p>
        </p:txBody>
      </p:sp>
      <p:graphicFrame>
        <p:nvGraphicFramePr>
          <p:cNvPr id="14" name="Content Placeholder 2">
            <a:extLst>
              <a:ext uri="{FF2B5EF4-FFF2-40B4-BE49-F238E27FC236}">
                <a16:creationId xmlns:a16="http://schemas.microsoft.com/office/drawing/2014/main" id="{A6B9BDA8-5343-43EB-987F-84A79494C06E}"/>
              </a:ext>
            </a:extLst>
          </p:cNvPr>
          <p:cNvGraphicFramePr>
            <a:graphicFrameLocks noGrp="1"/>
          </p:cNvGraphicFramePr>
          <p:nvPr>
            <p:ph idx="1"/>
            <p:extLst>
              <p:ext uri="{D42A27DB-BD31-4B8C-83A1-F6EECF244321}">
                <p14:modId xmlns:p14="http://schemas.microsoft.com/office/powerpoint/2010/main" val="36396100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8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EACB704-6469-C240-ACFF-968A03C2990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Education and Media</a:t>
            </a:r>
          </a:p>
        </p:txBody>
      </p:sp>
      <p:sp>
        <p:nvSpPr>
          <p:cNvPr id="3" name="Content Placeholder 2">
            <a:extLst>
              <a:ext uri="{FF2B5EF4-FFF2-40B4-BE49-F238E27FC236}">
                <a16:creationId xmlns:a16="http://schemas.microsoft.com/office/drawing/2014/main" id="{48035C38-11BF-8844-8B97-DA807BC2F677}"/>
              </a:ext>
            </a:extLst>
          </p:cNvPr>
          <p:cNvSpPr>
            <a:spLocks noGrp="1"/>
          </p:cNvSpPr>
          <p:nvPr>
            <p:ph idx="1"/>
          </p:nvPr>
        </p:nvSpPr>
        <p:spPr>
          <a:xfrm>
            <a:off x="1367624" y="2490436"/>
            <a:ext cx="9708995" cy="3567173"/>
          </a:xfrm>
        </p:spPr>
        <p:txBody>
          <a:bodyPr anchor="ctr">
            <a:normAutofit/>
          </a:bodyPr>
          <a:lstStyle/>
          <a:p>
            <a:r>
              <a:rPr lang="zh-CN" altLang="en-US" sz="2400"/>
              <a:t>美媒：美计划驱逐</a:t>
            </a:r>
            <a:r>
              <a:rPr lang="en-US" sz="2400"/>
              <a:t>3000</a:t>
            </a:r>
            <a:r>
              <a:rPr lang="zh-CN" altLang="en-US" sz="2400"/>
              <a:t>名中国研究生 专家：还是在</a:t>
            </a:r>
            <a:r>
              <a:rPr lang="en-US" sz="2400"/>
              <a:t>“</a:t>
            </a:r>
            <a:r>
              <a:rPr lang="zh-CN" altLang="en-US" sz="2400"/>
              <a:t>甩锅</a:t>
            </a:r>
            <a:r>
              <a:rPr lang="en-US" sz="2400"/>
              <a:t>”</a:t>
            </a:r>
            <a:r>
              <a:rPr lang="zh-CN" altLang="en-US" sz="2400"/>
              <a:t>转嫁责任</a:t>
            </a:r>
            <a:endParaRPr lang="en-US" sz="2400"/>
          </a:p>
          <a:p>
            <a:r>
              <a:rPr lang="en-US" sz="2400"/>
              <a:t>American Media: The US plans to expel 3,000 Chinese graduate students; Expert: shirk responsibility and shift the blame onto others  June 2</a:t>
            </a:r>
            <a:r>
              <a:rPr lang="en-US" sz="2400" baseline="30000"/>
              <a:t>nd</a:t>
            </a:r>
            <a:r>
              <a:rPr lang="en-US" sz="2400"/>
              <a:t> 2020</a:t>
            </a:r>
          </a:p>
          <a:p>
            <a:r>
              <a:rPr lang="en-US" sz="2400">
                <a:hlinkClick r:id="rId2"/>
              </a:rPr>
              <a:t>http://usa.people.com.cn/n1/2020/0602/c241376-31732721.html</a:t>
            </a:r>
            <a:endParaRPr lang="en-US" sz="2400"/>
          </a:p>
          <a:p>
            <a:endParaRPr lang="en-US" sz="2400"/>
          </a:p>
        </p:txBody>
      </p:sp>
    </p:spTree>
    <p:extLst>
      <p:ext uri="{BB962C8B-B14F-4D97-AF65-F5344CB8AC3E}">
        <p14:creationId xmlns:p14="http://schemas.microsoft.com/office/powerpoint/2010/main" val="196212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91583E84-FD3F-F740-8551-F2A1EB0EB9A5}"/>
              </a:ext>
            </a:extLst>
          </p:cNvPr>
          <p:cNvSpPr>
            <a:spLocks noGrp="1"/>
          </p:cNvSpPr>
          <p:nvPr>
            <p:ph type="title"/>
          </p:nvPr>
        </p:nvSpPr>
        <p:spPr>
          <a:xfrm>
            <a:off x="640080" y="1243013"/>
            <a:ext cx="3855720" cy="4371974"/>
          </a:xfrm>
        </p:spPr>
        <p:txBody>
          <a:bodyPr>
            <a:normAutofit/>
          </a:bodyPr>
          <a:lstStyle/>
          <a:p>
            <a:r>
              <a:rPr lang="en-US" dirty="0">
                <a:solidFill>
                  <a:srgbClr val="3F3F3F"/>
                </a:solidFill>
              </a:rPr>
              <a:t>Racism </a:t>
            </a:r>
          </a:p>
        </p:txBody>
      </p:sp>
      <p:sp>
        <p:nvSpPr>
          <p:cNvPr id="3" name="Content Placeholder 2">
            <a:extLst>
              <a:ext uri="{FF2B5EF4-FFF2-40B4-BE49-F238E27FC236}">
                <a16:creationId xmlns:a16="http://schemas.microsoft.com/office/drawing/2014/main" id="{56505C7D-8B1C-284A-93CF-739D2EFD729A}"/>
              </a:ext>
            </a:extLst>
          </p:cNvPr>
          <p:cNvSpPr>
            <a:spLocks noGrp="1"/>
          </p:cNvSpPr>
          <p:nvPr>
            <p:ph idx="1"/>
          </p:nvPr>
        </p:nvSpPr>
        <p:spPr>
          <a:xfrm>
            <a:off x="6305550" y="1032987"/>
            <a:ext cx="5246370" cy="4792027"/>
          </a:xfrm>
        </p:spPr>
        <p:txBody>
          <a:bodyPr anchor="ctr">
            <a:normAutofit/>
          </a:bodyPr>
          <a:lstStyle/>
          <a:p>
            <a:r>
              <a:rPr lang="en-US" dirty="0"/>
              <a:t>“</a:t>
            </a:r>
            <a:r>
              <a:rPr lang="zh-CN" altLang="en-US" dirty="0"/>
              <a:t>我透不上气</a:t>
            </a:r>
            <a:r>
              <a:rPr lang="en-US" dirty="0"/>
              <a:t>”——</a:t>
            </a:r>
            <a:r>
              <a:rPr lang="zh-CN" altLang="en-US" dirty="0"/>
              <a:t>黑人枉死再揭美国种族痼疾</a:t>
            </a:r>
            <a:endParaRPr lang="en-US" dirty="0"/>
          </a:p>
          <a:p>
            <a:r>
              <a:rPr lang="en-US" dirty="0"/>
              <a:t>"I can't breathe" -- a black man's death reprising America's racial ills</a:t>
            </a:r>
          </a:p>
          <a:p>
            <a:r>
              <a:rPr lang="en-US" dirty="0"/>
              <a:t>June 1</a:t>
            </a:r>
            <a:r>
              <a:rPr lang="en-US" baseline="30000" dirty="0"/>
              <a:t>st</a:t>
            </a:r>
            <a:r>
              <a:rPr lang="en-US" dirty="0"/>
              <a:t> 2020</a:t>
            </a:r>
          </a:p>
          <a:p>
            <a:r>
              <a:rPr lang="en-US" u="sng" dirty="0">
                <a:hlinkClick r:id="rId4"/>
              </a:rPr>
              <a:t>http://usa.people.com.cn/n1/2020/0601/c241376-31731517.html</a:t>
            </a:r>
            <a:endParaRPr lang="en-US" dirty="0"/>
          </a:p>
          <a:p>
            <a:endParaRPr lang="en-US" sz="2400" dirty="0">
              <a:solidFill>
                <a:srgbClr val="FFFFFF"/>
              </a:solidFill>
            </a:endParaRPr>
          </a:p>
        </p:txBody>
      </p:sp>
      <p:pic>
        <p:nvPicPr>
          <p:cNvPr id="4" name="Picture 3">
            <a:extLst>
              <a:ext uri="{FF2B5EF4-FFF2-40B4-BE49-F238E27FC236}">
                <a16:creationId xmlns:a16="http://schemas.microsoft.com/office/drawing/2014/main" id="{C0E5D9A6-DCEC-E147-96C4-19F4B25E4F5E}"/>
              </a:ext>
            </a:extLst>
          </p:cNvPr>
          <p:cNvPicPr>
            <a:picLocks noChangeAspect="1"/>
          </p:cNvPicPr>
          <p:nvPr/>
        </p:nvPicPr>
        <p:blipFill>
          <a:blip r:embed="rId5"/>
          <a:stretch>
            <a:fillRect/>
          </a:stretch>
        </p:blipFill>
        <p:spPr>
          <a:xfrm>
            <a:off x="685800" y="4102894"/>
            <a:ext cx="3810000" cy="2133600"/>
          </a:xfrm>
          <a:prstGeom prst="rect">
            <a:avLst/>
          </a:prstGeom>
        </p:spPr>
      </p:pic>
    </p:spTree>
    <p:extLst>
      <p:ext uri="{BB962C8B-B14F-4D97-AF65-F5344CB8AC3E}">
        <p14:creationId xmlns:p14="http://schemas.microsoft.com/office/powerpoint/2010/main" val="24523680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C001B0-FE91-B043-936D-EDCDD6CE3252}"/>
              </a:ext>
            </a:extLst>
          </p:cNvPr>
          <p:cNvPicPr>
            <a:picLocks noChangeAspect="1"/>
          </p:cNvPicPr>
          <p:nvPr/>
        </p:nvPicPr>
        <p:blipFill rotWithShape="1">
          <a:blip r:embed="rId3"/>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03FD678-9F65-4C4E-82E9-F0C27982120D}"/>
              </a:ext>
            </a:extLst>
          </p:cNvPr>
          <p:cNvSpPr>
            <a:spLocks noGrp="1"/>
          </p:cNvSpPr>
          <p:nvPr>
            <p:ph type="title"/>
          </p:nvPr>
        </p:nvSpPr>
        <p:spPr>
          <a:xfrm>
            <a:off x="709448" y="1913950"/>
            <a:ext cx="4204137" cy="1342754"/>
          </a:xfrm>
        </p:spPr>
        <p:txBody>
          <a:bodyPr>
            <a:normAutofit/>
          </a:bodyPr>
          <a:lstStyle/>
          <a:p>
            <a:pPr algn="ctr"/>
            <a:r>
              <a:rPr lang="en-US" sz="3600"/>
              <a:t>Economic Uncertainty </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280114-0809-984E-B5F5-014C2DA8685A}"/>
              </a:ext>
            </a:extLst>
          </p:cNvPr>
          <p:cNvSpPr>
            <a:spLocks noGrp="1"/>
          </p:cNvSpPr>
          <p:nvPr>
            <p:ph idx="1"/>
          </p:nvPr>
        </p:nvSpPr>
        <p:spPr>
          <a:xfrm>
            <a:off x="525516" y="3417573"/>
            <a:ext cx="4593021" cy="2619839"/>
          </a:xfrm>
        </p:spPr>
        <p:txBody>
          <a:bodyPr anchor="ctr">
            <a:normAutofit/>
          </a:bodyPr>
          <a:lstStyle/>
          <a:p>
            <a:r>
              <a:rPr lang="en-US" sz="1800"/>
              <a:t>The Global Economic Outlook During the COVID-19 Pandemic: A Changed World</a:t>
            </a:r>
          </a:p>
          <a:p>
            <a:r>
              <a:rPr lang="en-US" sz="1800"/>
              <a:t>June 8, 2020</a:t>
            </a:r>
          </a:p>
        </p:txBody>
      </p:sp>
    </p:spTree>
    <p:extLst>
      <p:ext uri="{BB962C8B-B14F-4D97-AF65-F5344CB8AC3E}">
        <p14:creationId xmlns:p14="http://schemas.microsoft.com/office/powerpoint/2010/main" val="283298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D188D-0FA0-834A-8513-808FE7F2586C}"/>
              </a:ext>
            </a:extLst>
          </p:cNvPr>
          <p:cNvPicPr>
            <a:picLocks noChangeAspect="1"/>
          </p:cNvPicPr>
          <p:nvPr/>
        </p:nvPicPr>
        <p:blipFill rotWithShape="1">
          <a:blip r:embed="rId3"/>
          <a:srcRect t="15730"/>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658572F-3EC3-0648-96D7-8B4B2CCD2094}"/>
              </a:ext>
            </a:extLst>
          </p:cNvPr>
          <p:cNvSpPr>
            <a:spLocks noGrp="1"/>
          </p:cNvSpPr>
          <p:nvPr>
            <p:ph type="title"/>
          </p:nvPr>
        </p:nvSpPr>
        <p:spPr>
          <a:xfrm>
            <a:off x="709448" y="1913950"/>
            <a:ext cx="4204137" cy="1342754"/>
          </a:xfrm>
        </p:spPr>
        <p:txBody>
          <a:bodyPr>
            <a:normAutofit/>
          </a:bodyPr>
          <a:lstStyle/>
          <a:p>
            <a:pPr algn="ctr"/>
            <a:r>
              <a:rPr lang="en-US" sz="2800"/>
              <a:t>"Teachers open the doors, but you must enter by yourself. </a:t>
            </a:r>
            <a:r>
              <a:rPr lang="en-US" sz="2800" b="1"/>
              <a:t>Chinese Proverb</a:t>
            </a:r>
            <a:endParaRPr lang="en-US" sz="28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58077F-5D34-2048-9443-869352F56FB4}"/>
              </a:ext>
            </a:extLst>
          </p:cNvPr>
          <p:cNvSpPr>
            <a:spLocks noGrp="1"/>
          </p:cNvSpPr>
          <p:nvPr>
            <p:ph idx="1"/>
          </p:nvPr>
        </p:nvSpPr>
        <p:spPr>
          <a:xfrm>
            <a:off x="525516" y="3417573"/>
            <a:ext cx="4593021" cy="2619839"/>
          </a:xfrm>
        </p:spPr>
        <p:txBody>
          <a:bodyPr anchor="ctr">
            <a:normAutofit/>
          </a:bodyPr>
          <a:lstStyle/>
          <a:p>
            <a:r>
              <a:rPr lang="en-US" sz="1800"/>
              <a:t>The Pandemic led to the fastest changes in education the world has ever seen</a:t>
            </a:r>
          </a:p>
          <a:p>
            <a:r>
              <a:rPr lang="en-US" sz="1800"/>
              <a:t>Families see the power of education</a:t>
            </a:r>
          </a:p>
          <a:p>
            <a:r>
              <a:rPr lang="en-US" sz="1800"/>
              <a:t>New methods and pedagogy were implemented with outstanding creativity </a:t>
            </a:r>
          </a:p>
          <a:p>
            <a:r>
              <a:rPr lang="en-US" sz="1800"/>
              <a:t>New approaches will continue</a:t>
            </a:r>
          </a:p>
        </p:txBody>
      </p:sp>
    </p:spTree>
    <p:extLst>
      <p:ext uri="{BB962C8B-B14F-4D97-AF65-F5344CB8AC3E}">
        <p14:creationId xmlns:p14="http://schemas.microsoft.com/office/powerpoint/2010/main" val="1096315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1538</Words>
  <Application>Microsoft Macintosh PowerPoint</Application>
  <PresentationFormat>Widescreen</PresentationFormat>
  <Paragraphs>86</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Recruitment Post Covid</vt:lpstr>
      <vt:lpstr>Qualifications</vt:lpstr>
      <vt:lpstr>International Experience</vt:lpstr>
      <vt:lpstr>Current Issues in International Education</vt:lpstr>
      <vt:lpstr>Covid-19 and International Relations</vt:lpstr>
      <vt:lpstr>Education and Media</vt:lpstr>
      <vt:lpstr>Racism </vt:lpstr>
      <vt:lpstr>Economic Uncertainty </vt:lpstr>
      <vt:lpstr>"Teachers open the doors, but you must enter by yourself. Chinese Proverb</vt:lpstr>
      <vt:lpstr>Proactive</vt:lpstr>
      <vt:lpstr>Personal</vt:lpstr>
      <vt:lpstr>Public</vt:lpstr>
      <vt:lpstr>Payment Policy </vt:lpstr>
      <vt:lpstr>Policy Statement for Unity</vt:lpstr>
      <vt:lpstr>Results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Post Covid</dc:title>
  <dc:creator>Phil VanDenBrink</dc:creator>
  <cp:lastModifiedBy>Phil VanDenBrink</cp:lastModifiedBy>
  <cp:revision>4</cp:revision>
  <dcterms:created xsi:type="dcterms:W3CDTF">2020-06-15T03:25:15Z</dcterms:created>
  <dcterms:modified xsi:type="dcterms:W3CDTF">2020-06-15T03:31:17Z</dcterms:modified>
</cp:coreProperties>
</file>