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0" r:id="rId3"/>
    <p:sldId id="263" r:id="rId4"/>
    <p:sldId id="259" r:id="rId5"/>
    <p:sldId id="258" r:id="rId6"/>
    <p:sldId id="264" r:id="rId7"/>
    <p:sldId id="265" r:id="rId8"/>
    <p:sldId id="262" r:id="rId9"/>
    <p:sldId id="266" r:id="rId10"/>
    <p:sldId id="270" r:id="rId11"/>
    <p:sldId id="272" r:id="rId12"/>
    <p:sldId id="271" r:id="rId13"/>
    <p:sldId id="261" r:id="rId14"/>
  </p:sldIdLst>
  <p:sldSz cx="12192000" cy="6858000"/>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9" autoAdjust="0"/>
    <p:restoredTop sz="86416" autoAdjust="0"/>
  </p:normalViewPr>
  <p:slideViewPr>
    <p:cSldViewPr snapToGrid="0">
      <p:cViewPr varScale="1">
        <p:scale>
          <a:sx n="70" d="100"/>
          <a:sy n="70" d="100"/>
        </p:scale>
        <p:origin x="84" y="13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43EDE-D18C-4566-82E3-5057D25F383E}" type="datetimeFigureOut">
              <a:rPr lang="en-US" smtClean="0"/>
              <a:t>4/28/2022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D84F6-5F05-4B08-9412-0E02F632F0BB}" type="slidenum">
              <a:rPr lang="en-US" smtClean="0"/>
              <a:t>‹#›</a:t>
            </a:fld>
            <a:endParaRPr lang="en-US"/>
          </a:p>
        </p:txBody>
      </p:sp>
    </p:spTree>
    <p:extLst>
      <p:ext uri="{BB962C8B-B14F-4D97-AF65-F5344CB8AC3E}">
        <p14:creationId xmlns:p14="http://schemas.microsoft.com/office/powerpoint/2010/main" val="3150122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1</a:t>
            </a:fld>
            <a:endParaRPr lang="en-US"/>
          </a:p>
        </p:txBody>
      </p:sp>
    </p:spTree>
    <p:extLst>
      <p:ext uri="{BB962C8B-B14F-4D97-AF65-F5344CB8AC3E}">
        <p14:creationId xmlns:p14="http://schemas.microsoft.com/office/powerpoint/2010/main" val="2187809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10</a:t>
            </a:fld>
            <a:endParaRPr lang="en-US"/>
          </a:p>
        </p:txBody>
      </p:sp>
    </p:spTree>
    <p:extLst>
      <p:ext uri="{BB962C8B-B14F-4D97-AF65-F5344CB8AC3E}">
        <p14:creationId xmlns:p14="http://schemas.microsoft.com/office/powerpoint/2010/main" val="2029284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11</a:t>
            </a:fld>
            <a:endParaRPr lang="en-US"/>
          </a:p>
        </p:txBody>
      </p:sp>
    </p:spTree>
    <p:extLst>
      <p:ext uri="{BB962C8B-B14F-4D97-AF65-F5344CB8AC3E}">
        <p14:creationId xmlns:p14="http://schemas.microsoft.com/office/powerpoint/2010/main" val="3593603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12</a:t>
            </a:fld>
            <a:endParaRPr lang="en-US"/>
          </a:p>
        </p:txBody>
      </p:sp>
    </p:spTree>
    <p:extLst>
      <p:ext uri="{BB962C8B-B14F-4D97-AF65-F5344CB8AC3E}">
        <p14:creationId xmlns:p14="http://schemas.microsoft.com/office/powerpoint/2010/main" val="1257991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13</a:t>
            </a:fld>
            <a:endParaRPr lang="en-US"/>
          </a:p>
        </p:txBody>
      </p:sp>
    </p:spTree>
    <p:extLst>
      <p:ext uri="{BB962C8B-B14F-4D97-AF65-F5344CB8AC3E}">
        <p14:creationId xmlns:p14="http://schemas.microsoft.com/office/powerpoint/2010/main" val="2205524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AD84F6-5F05-4B08-9412-0E02F632F0BB}" type="slidenum">
              <a:rPr lang="en-US" smtClean="0"/>
              <a:t>2</a:t>
            </a:fld>
            <a:endParaRPr lang="en-US"/>
          </a:p>
        </p:txBody>
      </p:sp>
    </p:spTree>
    <p:extLst>
      <p:ext uri="{BB962C8B-B14F-4D97-AF65-F5344CB8AC3E}">
        <p14:creationId xmlns:p14="http://schemas.microsoft.com/office/powerpoint/2010/main" val="399299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3</a:t>
            </a:fld>
            <a:endParaRPr lang="en-US"/>
          </a:p>
        </p:txBody>
      </p:sp>
    </p:spTree>
    <p:extLst>
      <p:ext uri="{BB962C8B-B14F-4D97-AF65-F5344CB8AC3E}">
        <p14:creationId xmlns:p14="http://schemas.microsoft.com/office/powerpoint/2010/main" val="1273351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4</a:t>
            </a:fld>
            <a:endParaRPr lang="en-US"/>
          </a:p>
        </p:txBody>
      </p:sp>
    </p:spTree>
    <p:extLst>
      <p:ext uri="{BB962C8B-B14F-4D97-AF65-F5344CB8AC3E}">
        <p14:creationId xmlns:p14="http://schemas.microsoft.com/office/powerpoint/2010/main" val="4140512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5</a:t>
            </a:fld>
            <a:endParaRPr lang="en-US"/>
          </a:p>
        </p:txBody>
      </p:sp>
    </p:spTree>
    <p:extLst>
      <p:ext uri="{BB962C8B-B14F-4D97-AF65-F5344CB8AC3E}">
        <p14:creationId xmlns:p14="http://schemas.microsoft.com/office/powerpoint/2010/main" val="2432358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6</a:t>
            </a:fld>
            <a:endParaRPr lang="en-US"/>
          </a:p>
        </p:txBody>
      </p:sp>
    </p:spTree>
    <p:extLst>
      <p:ext uri="{BB962C8B-B14F-4D97-AF65-F5344CB8AC3E}">
        <p14:creationId xmlns:p14="http://schemas.microsoft.com/office/powerpoint/2010/main" val="3550414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7</a:t>
            </a:fld>
            <a:endParaRPr lang="en-US"/>
          </a:p>
        </p:txBody>
      </p:sp>
    </p:spTree>
    <p:extLst>
      <p:ext uri="{BB962C8B-B14F-4D97-AF65-F5344CB8AC3E}">
        <p14:creationId xmlns:p14="http://schemas.microsoft.com/office/powerpoint/2010/main" val="3432753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8</a:t>
            </a:fld>
            <a:endParaRPr lang="en-US"/>
          </a:p>
        </p:txBody>
      </p:sp>
    </p:spTree>
    <p:extLst>
      <p:ext uri="{BB962C8B-B14F-4D97-AF65-F5344CB8AC3E}">
        <p14:creationId xmlns:p14="http://schemas.microsoft.com/office/powerpoint/2010/main" val="785886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D84F6-5F05-4B08-9412-0E02F632F0BB}" type="slidenum">
              <a:rPr lang="en-US" smtClean="0"/>
              <a:t>9</a:t>
            </a:fld>
            <a:endParaRPr lang="en-US"/>
          </a:p>
        </p:txBody>
      </p:sp>
    </p:spTree>
    <p:extLst>
      <p:ext uri="{BB962C8B-B14F-4D97-AF65-F5344CB8AC3E}">
        <p14:creationId xmlns:p14="http://schemas.microsoft.com/office/powerpoint/2010/main" val="383725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079DCD-7810-45E3-B945-E0C2B85055AA}"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7232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Narrow">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124131" y="0"/>
            <a:ext cx="8073965"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C079DCD-7810-45E3-B945-E0C2B85055AA}" type="datetimeFigureOut">
              <a:rPr lang="en-US" smtClean="0"/>
              <a:t>4/28/2022</a:t>
            </a:fld>
            <a:endParaRPr lang="en-US"/>
          </a:p>
        </p:txBody>
      </p:sp>
      <p:sp>
        <p:nvSpPr>
          <p:cNvPr id="10" name="Slide Number Placeholder 9"/>
          <p:cNvSpPr>
            <a:spLocks noGrp="1"/>
          </p:cNvSpPr>
          <p:nvPr>
            <p:ph type="sldNum" sz="quarter" idx="12"/>
          </p:nvPr>
        </p:nvSpPr>
        <p:spPr/>
        <p:txBody>
          <a:bodyPr/>
          <a:lstStyle/>
          <a:p>
            <a:fld id="{7B1235E9-236D-4826-AF4E-D7B2639A980E}" type="slidenum">
              <a:rPr lang="en-US" smtClean="0"/>
              <a:t>‹#›</a:t>
            </a:fld>
            <a:endParaRPr lang="en-US"/>
          </a:p>
        </p:txBody>
      </p:sp>
      <p:sp>
        <p:nvSpPr>
          <p:cNvPr id="11" name="Title 1">
            <a:extLst>
              <a:ext uri="{FF2B5EF4-FFF2-40B4-BE49-F238E27FC236}">
                <a16:creationId xmlns:a16="http://schemas.microsoft.com/office/drawing/2014/main" id="{633AC430-1840-44E8-903C-46BEDFADF8BC}"/>
              </a:ext>
            </a:extLst>
          </p:cNvPr>
          <p:cNvSpPr>
            <a:spLocks noGrp="1"/>
          </p:cNvSpPr>
          <p:nvPr>
            <p:ph type="title"/>
          </p:nvPr>
        </p:nvSpPr>
        <p:spPr>
          <a:xfrm>
            <a:off x="177141" y="233923"/>
            <a:ext cx="3709059" cy="880123"/>
          </a:xfrm>
          <a:solidFill>
            <a:srgbClr val="FFFFFF"/>
          </a:solidFill>
          <a:ln>
            <a:solidFill>
              <a:srgbClr val="404040"/>
            </a:solidFill>
          </a:ln>
        </p:spPr>
        <p:txBody>
          <a:bodyPr anchor="ctr" anchorCtr="1">
            <a:noAutofit/>
          </a:bodyPr>
          <a:lstStyle>
            <a:lvl1pPr>
              <a:defRPr sz="2200">
                <a:solidFill>
                  <a:srgbClr val="70002E"/>
                </a:solidFill>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BFEACBF8-E0DA-4D0B-BF15-ACE832623EA4}"/>
              </a:ext>
            </a:extLst>
          </p:cNvPr>
          <p:cNvSpPr>
            <a:spLocks noGrp="1"/>
          </p:cNvSpPr>
          <p:nvPr>
            <p:ph type="body" sz="half" idx="2"/>
          </p:nvPr>
        </p:nvSpPr>
        <p:spPr>
          <a:xfrm>
            <a:off x="177141" y="1344706"/>
            <a:ext cx="3709059" cy="4708622"/>
          </a:xfrm>
        </p:spPr>
        <p:txBody>
          <a:bodyPr anchor="t" anchorCtr="0">
            <a:normAutofit/>
          </a:bodyPr>
          <a:lstStyle>
            <a:lvl1pPr marL="0" indent="0" algn="l">
              <a:buNone/>
              <a:defRPr sz="18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Footer Placeholder 9">
            <a:extLst>
              <a:ext uri="{FF2B5EF4-FFF2-40B4-BE49-F238E27FC236}">
                <a16:creationId xmlns:a16="http://schemas.microsoft.com/office/drawing/2014/main" id="{055C4E9C-5CC6-439F-B7C6-477613501B54}"/>
              </a:ext>
            </a:extLst>
          </p:cNvPr>
          <p:cNvSpPr>
            <a:spLocks noGrp="1"/>
          </p:cNvSpPr>
          <p:nvPr>
            <p:ph type="ftr" sz="quarter" idx="11"/>
          </p:nvPr>
        </p:nvSpPr>
        <p:spPr>
          <a:xfrm>
            <a:off x="177142" y="6236208"/>
            <a:ext cx="3709058" cy="347472"/>
          </a:xfrm>
        </p:spPr>
        <p:txBody>
          <a:bodyPr/>
          <a:lstStyle>
            <a:lvl1pPr>
              <a:defRPr>
                <a:solidFill>
                  <a:schemeClr val="tx1">
                    <a:alpha val="70000"/>
                  </a:schemeClr>
                </a:solidFill>
              </a:defRPr>
            </a:lvl1pPr>
          </a:lstStyle>
          <a:p>
            <a:endParaRPr lang="en-US"/>
          </a:p>
        </p:txBody>
      </p:sp>
    </p:spTree>
    <p:extLst>
      <p:ext uri="{BB962C8B-B14F-4D97-AF65-F5344CB8AC3E}">
        <p14:creationId xmlns:p14="http://schemas.microsoft.com/office/powerpoint/2010/main" val="412270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079DCD-7810-45E3-B945-E0C2B85055AA}"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1124505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079DCD-7810-45E3-B945-E0C2B85055AA}"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123669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079DCD-7810-45E3-B945-E0C2B85055AA}" type="datetimeFigureOut">
              <a:rPr lang="en-US" smtClean="0"/>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195588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079DCD-7810-45E3-B945-E0C2B85055AA}"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43285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C079DCD-7810-45E3-B945-E0C2B85055AA}" type="datetimeFigureOut">
              <a:rPr lang="en-US" smtClean="0"/>
              <a:t>4/28/2022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256736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C079DCD-7810-45E3-B945-E0C2B85055AA}" type="datetimeFigureOut">
              <a:rPr lang="en-US" smtClean="0"/>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235E9-236D-4826-AF4E-D7B2639A980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6537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3082" y="295216"/>
            <a:ext cx="11725835" cy="601255"/>
          </a:xfrm>
        </p:spPr>
        <p:txBody>
          <a:bodyPr>
            <a:noAutofit/>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079DCD-7810-45E3-B945-E0C2B85055AA}" type="datetimeFigureOut">
              <a:rPr lang="en-US" smtClean="0"/>
              <a:t>4/28/2022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2635952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79DCD-7810-45E3-B945-E0C2B85055AA}" type="datetimeFigureOut">
              <a:rPr lang="en-US" smtClean="0"/>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118148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7141" y="233923"/>
            <a:ext cx="5752327" cy="880123"/>
          </a:xfrm>
          <a:solidFill>
            <a:srgbClr val="FFFFFF"/>
          </a:solidFill>
          <a:ln>
            <a:solidFill>
              <a:srgbClr val="404040"/>
            </a:solidFill>
          </a:ln>
        </p:spPr>
        <p:txBody>
          <a:bodyPr anchor="ctr" anchorCtr="1">
            <a:noAutofit/>
          </a:bodyPr>
          <a:lstStyle>
            <a:lvl1pPr>
              <a:defRPr sz="2200">
                <a:solidFill>
                  <a:srgbClr val="70002E"/>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7141" y="1344706"/>
            <a:ext cx="5752327" cy="4708622"/>
          </a:xfrm>
        </p:spPr>
        <p:txBody>
          <a:bodyPr anchor="t" anchorCtr="0">
            <a:normAutofit/>
          </a:bodyPr>
          <a:lstStyle>
            <a:lvl1pPr marL="0" indent="0" algn="l">
              <a:buNone/>
              <a:defRPr sz="18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C079DCD-7810-45E3-B945-E0C2B85055AA}" type="datetimeFigureOut">
              <a:rPr lang="en-US" smtClean="0"/>
              <a:t>4/28/2022</a:t>
            </a:fld>
            <a:endParaRPr lang="en-US"/>
          </a:p>
        </p:txBody>
      </p:sp>
      <p:sp>
        <p:nvSpPr>
          <p:cNvPr id="10" name="Footer Placeholder 9"/>
          <p:cNvSpPr>
            <a:spLocks noGrp="1"/>
          </p:cNvSpPr>
          <p:nvPr>
            <p:ph type="ftr" sz="quarter" idx="11"/>
          </p:nvPr>
        </p:nvSpPr>
        <p:spPr>
          <a:xfrm>
            <a:off x="177142" y="6236208"/>
            <a:ext cx="5752328" cy="347472"/>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7B1235E9-236D-4826-AF4E-D7B2639A980E}" type="slidenum">
              <a:rPr lang="en-US" smtClean="0"/>
              <a:t>‹#›</a:t>
            </a:fld>
            <a:endParaRPr lang="en-US"/>
          </a:p>
        </p:txBody>
      </p:sp>
    </p:spTree>
    <p:extLst>
      <p:ext uri="{BB962C8B-B14F-4D97-AF65-F5344CB8AC3E}">
        <p14:creationId xmlns:p14="http://schemas.microsoft.com/office/powerpoint/2010/main" val="79707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C079DCD-7810-45E3-B945-E0C2B85055AA}" type="datetimeFigureOut">
              <a:rPr lang="en-US" smtClean="0"/>
              <a:t>4/28/2022</a:t>
            </a:fld>
            <a:endParaRPr lang="en-US"/>
          </a:p>
        </p:txBody>
      </p:sp>
      <p:sp>
        <p:nvSpPr>
          <p:cNvPr id="10" name="Slide Number Placeholder 9"/>
          <p:cNvSpPr>
            <a:spLocks noGrp="1"/>
          </p:cNvSpPr>
          <p:nvPr>
            <p:ph type="sldNum" sz="quarter" idx="12"/>
          </p:nvPr>
        </p:nvSpPr>
        <p:spPr/>
        <p:txBody>
          <a:bodyPr/>
          <a:lstStyle/>
          <a:p>
            <a:fld id="{7B1235E9-236D-4826-AF4E-D7B2639A980E}" type="slidenum">
              <a:rPr lang="en-US" smtClean="0"/>
              <a:t>‹#›</a:t>
            </a:fld>
            <a:endParaRPr lang="en-US"/>
          </a:p>
        </p:txBody>
      </p:sp>
      <p:sp>
        <p:nvSpPr>
          <p:cNvPr id="11" name="Title 1">
            <a:extLst>
              <a:ext uri="{FF2B5EF4-FFF2-40B4-BE49-F238E27FC236}">
                <a16:creationId xmlns:a16="http://schemas.microsoft.com/office/drawing/2014/main" id="{633AC430-1840-44E8-903C-46BEDFADF8BC}"/>
              </a:ext>
            </a:extLst>
          </p:cNvPr>
          <p:cNvSpPr>
            <a:spLocks noGrp="1"/>
          </p:cNvSpPr>
          <p:nvPr>
            <p:ph type="title"/>
          </p:nvPr>
        </p:nvSpPr>
        <p:spPr>
          <a:xfrm>
            <a:off x="177141" y="233923"/>
            <a:ext cx="5752327" cy="880123"/>
          </a:xfrm>
          <a:solidFill>
            <a:srgbClr val="FFFFFF"/>
          </a:solidFill>
          <a:ln>
            <a:solidFill>
              <a:srgbClr val="404040"/>
            </a:solidFill>
          </a:ln>
        </p:spPr>
        <p:txBody>
          <a:bodyPr anchor="ctr" anchorCtr="1">
            <a:noAutofit/>
          </a:bodyPr>
          <a:lstStyle>
            <a:lvl1pPr>
              <a:defRPr sz="2200">
                <a:solidFill>
                  <a:srgbClr val="70002E"/>
                </a:solidFill>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BFEACBF8-E0DA-4D0B-BF15-ACE832623EA4}"/>
              </a:ext>
            </a:extLst>
          </p:cNvPr>
          <p:cNvSpPr>
            <a:spLocks noGrp="1"/>
          </p:cNvSpPr>
          <p:nvPr>
            <p:ph type="body" sz="half" idx="2"/>
          </p:nvPr>
        </p:nvSpPr>
        <p:spPr>
          <a:xfrm>
            <a:off x="177141" y="1344706"/>
            <a:ext cx="5752327" cy="4708622"/>
          </a:xfrm>
        </p:spPr>
        <p:txBody>
          <a:bodyPr anchor="t" anchorCtr="0">
            <a:normAutofit/>
          </a:bodyPr>
          <a:lstStyle>
            <a:lvl1pPr marL="0" indent="0" algn="l">
              <a:buNone/>
              <a:defRPr sz="18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Footer Placeholder 9">
            <a:extLst>
              <a:ext uri="{FF2B5EF4-FFF2-40B4-BE49-F238E27FC236}">
                <a16:creationId xmlns:a16="http://schemas.microsoft.com/office/drawing/2014/main" id="{055C4E9C-5CC6-439F-B7C6-477613501B54}"/>
              </a:ext>
            </a:extLst>
          </p:cNvPr>
          <p:cNvSpPr>
            <a:spLocks noGrp="1"/>
          </p:cNvSpPr>
          <p:nvPr>
            <p:ph type="ftr" sz="quarter" idx="11"/>
          </p:nvPr>
        </p:nvSpPr>
        <p:spPr>
          <a:xfrm>
            <a:off x="177142" y="6236208"/>
            <a:ext cx="5752328" cy="347472"/>
          </a:xfrm>
        </p:spPr>
        <p:txBody>
          <a:bodyPr/>
          <a:lstStyle>
            <a:lvl1pPr>
              <a:defRPr>
                <a:solidFill>
                  <a:schemeClr val="tx1">
                    <a:alpha val="70000"/>
                  </a:schemeClr>
                </a:solidFill>
              </a:defRPr>
            </a:lvl1pPr>
          </a:lstStyle>
          <a:p>
            <a:endParaRPr lang="en-US"/>
          </a:p>
        </p:txBody>
      </p:sp>
    </p:spTree>
    <p:extLst>
      <p:ext uri="{BB962C8B-B14F-4D97-AF65-F5344CB8AC3E}">
        <p14:creationId xmlns:p14="http://schemas.microsoft.com/office/powerpoint/2010/main" val="308510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C079DCD-7810-45E3-B945-E0C2B85055AA}" type="datetimeFigureOut">
              <a:rPr lang="en-US" smtClean="0"/>
              <a:t>4/28/2022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B1235E9-236D-4826-AF4E-D7B2639A980E}" type="slidenum">
              <a:rPr lang="en-US" smtClean="0"/>
              <a:t>‹#›</a:t>
            </a:fld>
            <a:endParaRPr lang="en-US"/>
          </a:p>
        </p:txBody>
      </p:sp>
    </p:spTree>
    <p:extLst>
      <p:ext uri="{BB962C8B-B14F-4D97-AF65-F5344CB8AC3E}">
        <p14:creationId xmlns:p14="http://schemas.microsoft.com/office/powerpoint/2010/main" val="21583667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lnSpc>
          <a:spcPct val="90000"/>
        </a:lnSpc>
        <a:spcBef>
          <a:spcPct val="0"/>
        </a:spcBef>
        <a:buNone/>
        <a:defRPr sz="2800" kern="1200" cap="all" spc="200" baseline="0">
          <a:solidFill>
            <a:srgbClr val="70002E"/>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0.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hyperlink" Target="mailto:osstech@mso.umt.edu"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hyperlink" Target="https://umt.campus.eab.com/hom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hyperlink" Target="https://helpcenter.eab.com/hc/en-us/articles/360014084874-Calendar" TargetMode="External"/><Relationship Id="rId13"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hyperlink" Target="https://helpcenter.eab.com/hc/en-us/articles/360010442254-Conversations" TargetMode="External"/><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https://helpcenter.eab.com/hc/en-us/articles/1500008665181-My-Dashboard" TargetMode="External"/><Relationship Id="rId11" Type="http://schemas.openxmlformats.org/officeDocument/2006/relationships/image" Target="../media/image6.png"/><Relationship Id="rId5" Type="http://schemas.openxmlformats.org/officeDocument/2006/relationships/hyperlink" Target="https://helpcenter.eab.com/hc/en-us/articles/360010609033-Professor-Home" TargetMode="External"/><Relationship Id="rId15" Type="http://schemas.openxmlformats.org/officeDocument/2006/relationships/image" Target="../media/image10.png"/><Relationship Id="rId10" Type="http://schemas.openxmlformats.org/officeDocument/2006/relationships/hyperlink" Target="https://helpcenter.eab.com/hc/en-us/articles/1500000239982-Launching-an-Appointment-Campaign" TargetMode="External"/><Relationship Id="rId4" Type="http://schemas.openxmlformats.org/officeDocument/2006/relationships/hyperlink" Target="https://helpcenter.eab.com/hc/en-us/articles/360010274814-Staff-Home" TargetMode="External"/><Relationship Id="rId9" Type="http://schemas.openxmlformats.org/officeDocument/2006/relationships/hyperlink" Target="https://helpcenter.eab.com/hc/en-us/articles/360014177373-Cases" TargetMode="External"/><Relationship Id="rId1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hyperlink" Target="https://helpcenter.eab.com/hc/en-us/sections/360009715454-Intelligence" TargetMode="External"/><Relationship Id="rId13" Type="http://schemas.openxmlformats.org/officeDocument/2006/relationships/image" Target="../media/image14.png"/><Relationship Id="rId3" Type="http://schemas.openxmlformats.org/officeDocument/2006/relationships/hyperlink" Target="https://helpcenter.eab.com/hc/en-us/articles/360014186553-To-Dos-Staff-Platform-" TargetMode="External"/><Relationship Id="rId7" Type="http://schemas.openxmlformats.org/officeDocument/2006/relationships/hyperlink" Target="https://helpcenter.eab.com/hc/en-us/articles/360042530013-Reports#h_01FN6JKV3FP0ABCWENZ0HYKG6G" TargetMode="External"/><Relationship Id="rId12"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s://helpcenter.eab.com/hc/en-us/articles/360014109434-Saved-Searches" TargetMode="External"/><Relationship Id="rId11" Type="http://schemas.openxmlformats.org/officeDocument/2006/relationships/image" Target="../media/image12.png"/><Relationship Id="rId5" Type="http://schemas.openxmlformats.org/officeDocument/2006/relationships/hyperlink" Target="https://helpcenter.eab.com/hc/en-us/articles/360014185453-Student-Lists" TargetMode="External"/><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hyperlink" Target="https://helpcenter.eab.com/hc/en-us/articles/360014175873-Advanced-Search" TargetMode="External"/><Relationship Id="rId9" Type="http://schemas.openxmlformats.org/officeDocument/2006/relationships/hyperlink" Target="https://helpcenter.eab.com/hc/en-us/articles/360042530013-Reports" TargetMode="External"/><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hyperlink" Target="https://player.vimeo.com/video/499712009"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48D8-C6CE-4F85-B7FE-A6B9DB00FD54}"/>
              </a:ext>
            </a:extLst>
          </p:cNvPr>
          <p:cNvSpPr>
            <a:spLocks noGrp="1"/>
          </p:cNvSpPr>
          <p:nvPr>
            <p:ph type="ctrTitle"/>
          </p:nvPr>
        </p:nvSpPr>
        <p:spPr/>
        <p:txBody>
          <a:bodyPr/>
          <a:lstStyle/>
          <a:p>
            <a:r>
              <a:rPr lang="en-US" dirty="0"/>
              <a:t>Navigate: Getting started</a:t>
            </a:r>
          </a:p>
        </p:txBody>
      </p:sp>
      <p:sp>
        <p:nvSpPr>
          <p:cNvPr id="3" name="Subtitle 2">
            <a:extLst>
              <a:ext uri="{FF2B5EF4-FFF2-40B4-BE49-F238E27FC236}">
                <a16:creationId xmlns:a16="http://schemas.microsoft.com/office/drawing/2014/main" id="{9EF75360-BE34-47F7-A9EA-A53CC2C04A28}"/>
              </a:ext>
            </a:extLst>
          </p:cNvPr>
          <p:cNvSpPr>
            <a:spLocks noGrp="1"/>
          </p:cNvSpPr>
          <p:nvPr>
            <p:ph type="subTitle" idx="1"/>
          </p:nvPr>
        </p:nvSpPr>
        <p:spPr/>
        <p:txBody>
          <a:bodyPr/>
          <a:lstStyle/>
          <a:p>
            <a:r>
              <a:rPr lang="en-US" dirty="0"/>
              <a:t>TRAINING FOR ALL ROLES </a:t>
            </a:r>
          </a:p>
        </p:txBody>
      </p:sp>
    </p:spTree>
    <p:extLst>
      <p:ext uri="{BB962C8B-B14F-4D97-AF65-F5344CB8AC3E}">
        <p14:creationId xmlns:p14="http://schemas.microsoft.com/office/powerpoint/2010/main" val="786814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Graphical user interface, application&#10;&#10;Description automatically generated">
            <a:extLst>
              <a:ext uri="{FF2B5EF4-FFF2-40B4-BE49-F238E27FC236}">
                <a16:creationId xmlns:a16="http://schemas.microsoft.com/office/drawing/2014/main" id="{34D28308-B3A4-4798-B324-3D630E1765F9}"/>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2698" t="3411" r="5754" b="-3411"/>
          <a:stretch/>
        </p:blipFill>
        <p:spPr>
          <a:xfrm>
            <a:off x="4124131" y="0"/>
            <a:ext cx="8073965" cy="6858000"/>
          </a:xfrm>
        </p:spPr>
      </p:pic>
      <p:sp>
        <p:nvSpPr>
          <p:cNvPr id="3" name="Title 2">
            <a:extLst>
              <a:ext uri="{FF2B5EF4-FFF2-40B4-BE49-F238E27FC236}">
                <a16:creationId xmlns:a16="http://schemas.microsoft.com/office/drawing/2014/main" id="{1C4AF56F-74D1-4F3B-9842-8FC8930E2DB9}"/>
              </a:ext>
            </a:extLst>
          </p:cNvPr>
          <p:cNvSpPr>
            <a:spLocks noGrp="1"/>
          </p:cNvSpPr>
          <p:nvPr>
            <p:ph type="title"/>
          </p:nvPr>
        </p:nvSpPr>
        <p:spPr/>
        <p:txBody>
          <a:bodyPr/>
          <a:lstStyle/>
          <a:p>
            <a:r>
              <a:rPr lang="en-US" dirty="0"/>
              <a:t>Student: </a:t>
            </a:r>
            <a:br>
              <a:rPr lang="en-US" dirty="0"/>
            </a:br>
            <a:r>
              <a:rPr lang="en-US" dirty="0"/>
              <a:t>Courses tab</a:t>
            </a:r>
          </a:p>
        </p:txBody>
      </p:sp>
      <p:sp>
        <p:nvSpPr>
          <p:cNvPr id="6" name="Text Placeholder 5">
            <a:extLst>
              <a:ext uri="{FF2B5EF4-FFF2-40B4-BE49-F238E27FC236}">
                <a16:creationId xmlns:a16="http://schemas.microsoft.com/office/drawing/2014/main" id="{6C46018C-AE17-4359-86AC-2FB45297B9C8}"/>
              </a:ext>
            </a:extLst>
          </p:cNvPr>
          <p:cNvSpPr>
            <a:spLocks noGrp="1"/>
          </p:cNvSpPr>
          <p:nvPr>
            <p:ph type="body" sz="half" idx="2"/>
          </p:nvPr>
        </p:nvSpPr>
        <p:spPr>
          <a:xfrm>
            <a:off x="177141" y="1344706"/>
            <a:ext cx="3705311" cy="3347215"/>
          </a:xfrm>
        </p:spPr>
        <p:txBody>
          <a:bodyPr>
            <a:normAutofit/>
          </a:bodyPr>
          <a:lstStyle/>
          <a:p>
            <a:endParaRPr lang="en-US" dirty="0"/>
          </a:p>
          <a:p>
            <a:endParaRPr lang="en-US" dirty="0"/>
          </a:p>
          <a:p>
            <a:r>
              <a:rPr lang="en-US" dirty="0"/>
              <a:t>Under the </a:t>
            </a:r>
            <a:r>
              <a:rPr lang="en-US" b="1" dirty="0"/>
              <a:t>Courses tab</a:t>
            </a:r>
            <a:r>
              <a:rPr lang="en-US" dirty="0"/>
              <a:t>, you can view the student’s current registration or select a term to view past registration.</a:t>
            </a:r>
          </a:p>
          <a:p>
            <a:r>
              <a:rPr lang="en-US" dirty="0"/>
              <a:t>If you select a course in this list, you can optionally perform other actions if your permissions allow it.</a:t>
            </a:r>
          </a:p>
        </p:txBody>
      </p:sp>
      <p:pic>
        <p:nvPicPr>
          <p:cNvPr id="9" name="Picture 8" descr="Text&#10;&#10;Description automatically generated with low confidence">
            <a:extLst>
              <a:ext uri="{FF2B5EF4-FFF2-40B4-BE49-F238E27FC236}">
                <a16:creationId xmlns:a16="http://schemas.microsoft.com/office/drawing/2014/main" id="{6E18E8D2-BDB6-425A-B7A4-F98F15CE8C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141" y="1310978"/>
            <a:ext cx="3457143" cy="742857"/>
          </a:xfrm>
          <a:prstGeom prst="rect">
            <a:avLst/>
          </a:prstGeom>
        </p:spPr>
      </p:pic>
      <p:pic>
        <p:nvPicPr>
          <p:cNvPr id="11" name="Picture 10">
            <a:extLst>
              <a:ext uri="{FF2B5EF4-FFF2-40B4-BE49-F238E27FC236}">
                <a16:creationId xmlns:a16="http://schemas.microsoft.com/office/drawing/2014/main" id="{5613E9E2-B059-4603-98C9-A9D8F3C7504E}"/>
              </a:ext>
            </a:extLst>
          </p:cNvPr>
          <p:cNvPicPr>
            <a:picLocks noChangeAspect="1"/>
          </p:cNvPicPr>
          <p:nvPr/>
        </p:nvPicPr>
        <p:blipFill>
          <a:blip r:embed="rId5"/>
          <a:stretch>
            <a:fillRect/>
          </a:stretch>
        </p:blipFill>
        <p:spPr>
          <a:xfrm>
            <a:off x="296943" y="4620719"/>
            <a:ext cx="3405746" cy="1985980"/>
          </a:xfrm>
          <a:prstGeom prst="rect">
            <a:avLst/>
          </a:prstGeom>
        </p:spPr>
      </p:pic>
      <p:sp>
        <p:nvSpPr>
          <p:cNvPr id="12" name="TextBox 11">
            <a:extLst>
              <a:ext uri="{FF2B5EF4-FFF2-40B4-BE49-F238E27FC236}">
                <a16:creationId xmlns:a16="http://schemas.microsoft.com/office/drawing/2014/main" id="{6666E9B9-8D4D-4932-A5D3-51322FA2158F}"/>
              </a:ext>
            </a:extLst>
          </p:cNvPr>
          <p:cNvSpPr txBox="1"/>
          <p:nvPr/>
        </p:nvSpPr>
        <p:spPr>
          <a:xfrm>
            <a:off x="5856157" y="3928923"/>
            <a:ext cx="2476960" cy="369332"/>
          </a:xfrm>
          <a:prstGeom prst="rect">
            <a:avLst/>
          </a:prstGeom>
          <a:noFill/>
        </p:spPr>
        <p:txBody>
          <a:bodyPr wrap="none" rtlCol="0">
            <a:spAutoFit/>
          </a:bodyPr>
          <a:lstStyle/>
          <a:p>
            <a:r>
              <a:rPr lang="en-US" dirty="0">
                <a:solidFill>
                  <a:srgbClr val="70002E"/>
                </a:solidFill>
                <a:sym typeface="Wingdings" panose="05000000000000000000" pitchFamily="2" charset="2"/>
              </a:rPr>
              <a:t> </a:t>
            </a:r>
            <a:r>
              <a:rPr lang="en-US" dirty="0">
                <a:solidFill>
                  <a:srgbClr val="70002E"/>
                </a:solidFill>
              </a:rPr>
              <a:t>This is not used at all.</a:t>
            </a:r>
          </a:p>
        </p:txBody>
      </p:sp>
    </p:spTree>
    <p:extLst>
      <p:ext uri="{BB962C8B-B14F-4D97-AF65-F5344CB8AC3E}">
        <p14:creationId xmlns:p14="http://schemas.microsoft.com/office/powerpoint/2010/main" val="3516177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Table&#10;&#10;Description automatically generated">
            <a:extLst>
              <a:ext uri="{FF2B5EF4-FFF2-40B4-BE49-F238E27FC236}">
                <a16:creationId xmlns:a16="http://schemas.microsoft.com/office/drawing/2014/main" id="{67BCA899-BE33-416A-8922-02E48D7EF452}"/>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2610" t="1530" r="8918" b="-1530"/>
          <a:stretch/>
        </p:blipFill>
        <p:spPr>
          <a:xfrm>
            <a:off x="4124131" y="0"/>
            <a:ext cx="8067869" cy="6858000"/>
          </a:xfrm>
        </p:spPr>
      </p:pic>
      <p:sp>
        <p:nvSpPr>
          <p:cNvPr id="3" name="Title 2">
            <a:extLst>
              <a:ext uri="{FF2B5EF4-FFF2-40B4-BE49-F238E27FC236}">
                <a16:creationId xmlns:a16="http://schemas.microsoft.com/office/drawing/2014/main" id="{1C4AF56F-74D1-4F3B-9842-8FC8930E2DB9}"/>
              </a:ext>
            </a:extLst>
          </p:cNvPr>
          <p:cNvSpPr>
            <a:spLocks noGrp="1"/>
          </p:cNvSpPr>
          <p:nvPr>
            <p:ph type="title"/>
          </p:nvPr>
        </p:nvSpPr>
        <p:spPr/>
        <p:txBody>
          <a:bodyPr/>
          <a:lstStyle/>
          <a:p>
            <a:r>
              <a:rPr lang="en-US" dirty="0"/>
              <a:t>Student: </a:t>
            </a:r>
            <a:br>
              <a:rPr lang="en-US" dirty="0"/>
            </a:br>
            <a:r>
              <a:rPr lang="en-US" dirty="0"/>
              <a:t>Courses (history)</a:t>
            </a:r>
          </a:p>
        </p:txBody>
      </p:sp>
      <p:sp>
        <p:nvSpPr>
          <p:cNvPr id="6" name="Text Placeholder 5">
            <a:extLst>
              <a:ext uri="{FF2B5EF4-FFF2-40B4-BE49-F238E27FC236}">
                <a16:creationId xmlns:a16="http://schemas.microsoft.com/office/drawing/2014/main" id="{6C46018C-AE17-4359-86AC-2FB45297B9C8}"/>
              </a:ext>
            </a:extLst>
          </p:cNvPr>
          <p:cNvSpPr>
            <a:spLocks noGrp="1"/>
          </p:cNvSpPr>
          <p:nvPr>
            <p:ph type="body" sz="half" idx="2"/>
          </p:nvPr>
        </p:nvSpPr>
        <p:spPr/>
        <p:txBody>
          <a:bodyPr/>
          <a:lstStyle/>
          <a:p>
            <a:r>
              <a:rPr lang="en-US" dirty="0"/>
              <a:t>Towards the bottom of the page will be any coursework at UM including transfer courses.</a:t>
            </a:r>
          </a:p>
          <a:p>
            <a:r>
              <a:rPr lang="en-US" dirty="0"/>
              <a:t>If the student has any test scores recorded in Banner, they will appear in the High School / Pre-College section.</a:t>
            </a:r>
          </a:p>
        </p:txBody>
      </p:sp>
    </p:spTree>
    <p:extLst>
      <p:ext uri="{BB962C8B-B14F-4D97-AF65-F5344CB8AC3E}">
        <p14:creationId xmlns:p14="http://schemas.microsoft.com/office/powerpoint/2010/main" val="537936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Graphical user interface, table&#10;&#10;Description automatically generated">
            <a:extLst>
              <a:ext uri="{FF2B5EF4-FFF2-40B4-BE49-F238E27FC236}">
                <a16:creationId xmlns:a16="http://schemas.microsoft.com/office/drawing/2014/main" id="{1E9DEDBB-2F48-4AA3-9685-610AF7AB4191}"/>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788" b="788"/>
          <a:stretch>
            <a:fillRect/>
          </a:stretch>
        </p:blipFill>
        <p:spPr/>
      </p:pic>
      <p:sp>
        <p:nvSpPr>
          <p:cNvPr id="3" name="Title 2">
            <a:extLst>
              <a:ext uri="{FF2B5EF4-FFF2-40B4-BE49-F238E27FC236}">
                <a16:creationId xmlns:a16="http://schemas.microsoft.com/office/drawing/2014/main" id="{77F19932-D368-43AF-8DB4-41384668F4EA}"/>
              </a:ext>
            </a:extLst>
          </p:cNvPr>
          <p:cNvSpPr>
            <a:spLocks noGrp="1"/>
          </p:cNvSpPr>
          <p:nvPr>
            <p:ph type="title"/>
          </p:nvPr>
        </p:nvSpPr>
        <p:spPr/>
        <p:txBody>
          <a:bodyPr/>
          <a:lstStyle/>
          <a:p>
            <a:r>
              <a:rPr lang="en-US" dirty="0"/>
              <a:t>Student: </a:t>
            </a:r>
            <a:br>
              <a:rPr lang="en-US" dirty="0"/>
            </a:br>
            <a:r>
              <a:rPr lang="en-US" dirty="0"/>
              <a:t>appointments tab</a:t>
            </a:r>
          </a:p>
        </p:txBody>
      </p:sp>
      <p:sp>
        <p:nvSpPr>
          <p:cNvPr id="6" name="Text Placeholder 5">
            <a:extLst>
              <a:ext uri="{FF2B5EF4-FFF2-40B4-BE49-F238E27FC236}">
                <a16:creationId xmlns:a16="http://schemas.microsoft.com/office/drawing/2014/main" id="{6A56A36C-C4D0-4241-92E6-09F76B454515}"/>
              </a:ext>
            </a:extLst>
          </p:cNvPr>
          <p:cNvSpPr>
            <a:spLocks noGrp="1"/>
          </p:cNvSpPr>
          <p:nvPr>
            <p:ph type="body" sz="half" idx="2"/>
          </p:nvPr>
        </p:nvSpPr>
        <p:spPr>
          <a:xfrm>
            <a:off x="177141" y="2072640"/>
            <a:ext cx="3709059" cy="4595282"/>
          </a:xfrm>
        </p:spPr>
        <p:txBody>
          <a:bodyPr/>
          <a:lstStyle/>
          <a:p>
            <a:r>
              <a:rPr lang="en-US" dirty="0"/>
              <a:t>You can find the </a:t>
            </a:r>
            <a:r>
              <a:rPr lang="en-US" b="1" dirty="0"/>
              <a:t>Appointments tab </a:t>
            </a:r>
            <a:r>
              <a:rPr lang="en-US" dirty="0"/>
              <a:t>under the More menu.</a:t>
            </a:r>
          </a:p>
          <a:p>
            <a:r>
              <a:rPr lang="en-US" dirty="0"/>
              <a:t>All appointments are listed in either Upcoming, Recent, or No Show tables (the No Show table is not shown in the image).</a:t>
            </a:r>
          </a:p>
          <a:p>
            <a:r>
              <a:rPr lang="en-US" dirty="0"/>
              <a:t>You can view the cancelled status as well as the service and the organizer (usually this is the advisor).</a:t>
            </a:r>
          </a:p>
          <a:p>
            <a:r>
              <a:rPr lang="en-US" dirty="0"/>
              <a:t>Depending on your permissions, you may be able to view the appointment summary notes by clicking the green Details button.</a:t>
            </a:r>
          </a:p>
        </p:txBody>
      </p:sp>
      <p:pic>
        <p:nvPicPr>
          <p:cNvPr id="7" name="Picture 6">
            <a:extLst>
              <a:ext uri="{FF2B5EF4-FFF2-40B4-BE49-F238E27FC236}">
                <a16:creationId xmlns:a16="http://schemas.microsoft.com/office/drawing/2014/main" id="{008C06F0-D6FF-4755-91EE-1D5FE2DEC03A}"/>
              </a:ext>
            </a:extLst>
          </p:cNvPr>
          <p:cNvPicPr>
            <a:picLocks noChangeAspect="1"/>
          </p:cNvPicPr>
          <p:nvPr/>
        </p:nvPicPr>
        <p:blipFill rotWithShape="1">
          <a:blip r:embed="rId4"/>
          <a:srcRect r="3415"/>
          <a:stretch/>
        </p:blipFill>
        <p:spPr>
          <a:xfrm>
            <a:off x="177140" y="1280247"/>
            <a:ext cx="3709059" cy="673947"/>
          </a:xfrm>
          <a:prstGeom prst="rect">
            <a:avLst/>
          </a:prstGeom>
        </p:spPr>
      </p:pic>
    </p:spTree>
    <p:extLst>
      <p:ext uri="{BB962C8B-B14F-4D97-AF65-F5344CB8AC3E}">
        <p14:creationId xmlns:p14="http://schemas.microsoft.com/office/powerpoint/2010/main" val="84855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CCB5A-6392-4A15-8E4A-5B18C2438648}"/>
              </a:ext>
            </a:extLst>
          </p:cNvPr>
          <p:cNvSpPr>
            <a:spLocks noGrp="1"/>
          </p:cNvSpPr>
          <p:nvPr>
            <p:ph type="title"/>
          </p:nvPr>
        </p:nvSpPr>
        <p:spPr/>
        <p:txBody>
          <a:bodyPr/>
          <a:lstStyle/>
          <a:p>
            <a:r>
              <a:rPr lang="en-US" dirty="0"/>
              <a:t>You have finished the lesson!</a:t>
            </a:r>
          </a:p>
        </p:txBody>
      </p:sp>
      <p:sp>
        <p:nvSpPr>
          <p:cNvPr id="5" name="Text Placeholder 3">
            <a:extLst>
              <a:ext uri="{FF2B5EF4-FFF2-40B4-BE49-F238E27FC236}">
                <a16:creationId xmlns:a16="http://schemas.microsoft.com/office/drawing/2014/main" id="{FF3AA925-1046-4585-81C2-8A5E7C05F26C}"/>
              </a:ext>
            </a:extLst>
          </p:cNvPr>
          <p:cNvSpPr txBox="1">
            <a:spLocks/>
          </p:cNvSpPr>
          <p:nvPr/>
        </p:nvSpPr>
        <p:spPr>
          <a:xfrm>
            <a:off x="177141" y="1967345"/>
            <a:ext cx="11725835" cy="4022638"/>
          </a:xfrm>
          <a:prstGeom prst="rect">
            <a:avLst/>
          </a:prstGeom>
        </p:spPr>
        <p:txBody>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en-US" sz="3200" b="1" dirty="0"/>
              <a:t>Questions on content? </a:t>
            </a:r>
          </a:p>
          <a:p>
            <a:pPr marL="0" indent="0" algn="ctr">
              <a:buNone/>
            </a:pPr>
            <a:r>
              <a:rPr lang="en-US" sz="3200" b="1" dirty="0"/>
              <a:t>Suggestions for improvements? </a:t>
            </a:r>
          </a:p>
          <a:p>
            <a:pPr marL="0" indent="0" algn="ctr">
              <a:buNone/>
            </a:pPr>
            <a:r>
              <a:rPr lang="en-US" sz="3200" b="1" dirty="0"/>
              <a:t>Any other thoughts?</a:t>
            </a:r>
          </a:p>
          <a:p>
            <a:pPr marL="0" indent="0" algn="ctr">
              <a:buNone/>
            </a:pPr>
            <a:endParaRPr lang="en-US" sz="3200" b="1" dirty="0"/>
          </a:p>
          <a:p>
            <a:pPr marL="0" indent="0" algn="ctr">
              <a:buNone/>
            </a:pPr>
            <a:r>
              <a:rPr lang="en-US" sz="3200" dirty="0"/>
              <a:t>For all of these, please email us at </a:t>
            </a:r>
            <a:r>
              <a:rPr lang="en-US" sz="3200" dirty="0">
                <a:hlinkClick r:id="rId3"/>
              </a:rPr>
              <a:t>osstech@mso.umt.edu</a:t>
            </a:r>
            <a:r>
              <a:rPr lang="en-US" sz="3200" dirty="0"/>
              <a:t>.</a:t>
            </a:r>
          </a:p>
          <a:p>
            <a:pPr marL="0" indent="0" algn="ctr">
              <a:buNone/>
            </a:pPr>
            <a:r>
              <a:rPr lang="en-US" sz="3200" dirty="0"/>
              <a:t>We would love to hear from you!</a:t>
            </a:r>
          </a:p>
        </p:txBody>
      </p:sp>
    </p:spTree>
    <p:extLst>
      <p:ext uri="{BB962C8B-B14F-4D97-AF65-F5344CB8AC3E}">
        <p14:creationId xmlns:p14="http://schemas.microsoft.com/office/powerpoint/2010/main" val="339392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CDCE9F0-C938-4A1D-9C8F-E75C0EDAC6D0}"/>
              </a:ext>
            </a:extLst>
          </p:cNvPr>
          <p:cNvSpPr/>
          <p:nvPr/>
        </p:nvSpPr>
        <p:spPr>
          <a:xfrm>
            <a:off x="177141" y="1320800"/>
            <a:ext cx="3709059" cy="1828800"/>
          </a:xfrm>
          <a:prstGeom prst="roundRect">
            <a:avLst>
              <a:gd name="adj" fmla="val 515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8" name="Picture Placeholder 7">
            <a:extLst>
              <a:ext uri="{FF2B5EF4-FFF2-40B4-BE49-F238E27FC236}">
                <a16:creationId xmlns:a16="http://schemas.microsoft.com/office/drawing/2014/main" id="{D80D89B9-09B6-4FF7-8823-BE669CD3EFB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318" b="318"/>
          <a:stretch/>
        </p:blipFill>
        <p:spPr>
          <a:xfrm>
            <a:off x="4124131" y="0"/>
            <a:ext cx="8073965" cy="6858000"/>
          </a:xfrm>
        </p:spPr>
      </p:pic>
      <p:sp>
        <p:nvSpPr>
          <p:cNvPr id="2" name="Title 1">
            <a:extLst>
              <a:ext uri="{FF2B5EF4-FFF2-40B4-BE49-F238E27FC236}">
                <a16:creationId xmlns:a16="http://schemas.microsoft.com/office/drawing/2014/main" id="{37369C8F-3D0C-4592-ADCB-18EA4DBDF8B8}"/>
              </a:ext>
            </a:extLst>
          </p:cNvPr>
          <p:cNvSpPr>
            <a:spLocks noGrp="1"/>
          </p:cNvSpPr>
          <p:nvPr>
            <p:ph type="title"/>
          </p:nvPr>
        </p:nvSpPr>
        <p:spPr/>
        <p:txBody>
          <a:bodyPr/>
          <a:lstStyle/>
          <a:p>
            <a:r>
              <a:rPr lang="en-US" dirty="0"/>
              <a:t>Help center</a:t>
            </a:r>
          </a:p>
        </p:txBody>
      </p:sp>
      <p:sp>
        <p:nvSpPr>
          <p:cNvPr id="4" name="Text Placeholder 3">
            <a:extLst>
              <a:ext uri="{FF2B5EF4-FFF2-40B4-BE49-F238E27FC236}">
                <a16:creationId xmlns:a16="http://schemas.microsoft.com/office/drawing/2014/main" id="{5312A35E-C000-44F8-85AA-8EBDC591FACC}"/>
              </a:ext>
            </a:extLst>
          </p:cNvPr>
          <p:cNvSpPr>
            <a:spLocks noGrp="1"/>
          </p:cNvSpPr>
          <p:nvPr>
            <p:ph type="body" sz="half" idx="2"/>
          </p:nvPr>
        </p:nvSpPr>
        <p:spPr>
          <a:xfrm>
            <a:off x="177141" y="1442720"/>
            <a:ext cx="3709059" cy="4785360"/>
          </a:xfrm>
        </p:spPr>
        <p:txBody>
          <a:bodyPr>
            <a:normAutofit/>
          </a:bodyPr>
          <a:lstStyle/>
          <a:p>
            <a:pPr algn="ctr"/>
            <a:r>
              <a:rPr lang="en-US" sz="2000" dirty="0"/>
              <a:t>For links in this lesson to the </a:t>
            </a:r>
            <a:br>
              <a:rPr lang="en-US" sz="2000" dirty="0"/>
            </a:br>
            <a:r>
              <a:rPr lang="en-US" sz="2000" dirty="0"/>
              <a:t>Navigate Help Center, </a:t>
            </a:r>
            <a:br>
              <a:rPr lang="en-US" sz="2000" dirty="0"/>
            </a:br>
            <a:r>
              <a:rPr lang="en-US" sz="2000" dirty="0"/>
              <a:t>you MUST be </a:t>
            </a:r>
            <a:br>
              <a:rPr lang="en-US" sz="2000" dirty="0"/>
            </a:br>
            <a:r>
              <a:rPr lang="en-US" sz="2000" dirty="0"/>
              <a:t>logged into Navigate </a:t>
            </a:r>
            <a:br>
              <a:rPr lang="en-US" sz="2000" dirty="0"/>
            </a:br>
            <a:r>
              <a:rPr lang="en-US" sz="2000" dirty="0"/>
              <a:t>to access the </a:t>
            </a:r>
            <a:r>
              <a:rPr lang="en-US" sz="2000" dirty="0" err="1"/>
              <a:t>url</a:t>
            </a:r>
            <a:r>
              <a:rPr lang="en-US" sz="2000" dirty="0"/>
              <a:t>.</a:t>
            </a:r>
          </a:p>
          <a:p>
            <a:endParaRPr lang="en-US" sz="2400" i="1" dirty="0"/>
          </a:p>
          <a:p>
            <a:r>
              <a:rPr lang="en-US" b="1" dirty="0"/>
              <a:t>Take a moment now </a:t>
            </a:r>
            <a:r>
              <a:rPr lang="en-US" dirty="0"/>
              <a:t>to log into Navigate, click on the question mark in the upper right of your screen, and browse to the Help Center.</a:t>
            </a:r>
          </a:p>
          <a:p>
            <a:r>
              <a:rPr lang="en-US" dirty="0"/>
              <a:t>Try this </a:t>
            </a:r>
            <a:r>
              <a:rPr lang="en-US" dirty="0">
                <a:hlinkClick r:id="rId4"/>
              </a:rPr>
              <a:t>link</a:t>
            </a:r>
            <a:r>
              <a:rPr lang="en-US" dirty="0"/>
              <a:t> to test if you are ready to continue.</a:t>
            </a:r>
          </a:p>
        </p:txBody>
      </p:sp>
      <p:sp>
        <p:nvSpPr>
          <p:cNvPr id="6" name="TextBox 5">
            <a:extLst>
              <a:ext uri="{FF2B5EF4-FFF2-40B4-BE49-F238E27FC236}">
                <a16:creationId xmlns:a16="http://schemas.microsoft.com/office/drawing/2014/main" id="{D26234C2-FD00-44B4-B431-994DE0A77582}"/>
              </a:ext>
            </a:extLst>
          </p:cNvPr>
          <p:cNvSpPr txBox="1"/>
          <p:nvPr/>
        </p:nvSpPr>
        <p:spPr>
          <a:xfrm>
            <a:off x="748655" y="6485577"/>
            <a:ext cx="3375476" cy="276999"/>
          </a:xfrm>
          <a:prstGeom prst="rect">
            <a:avLst/>
          </a:prstGeom>
          <a:noFill/>
        </p:spPr>
        <p:txBody>
          <a:bodyPr wrap="none" rtlCol="0">
            <a:spAutoFit/>
          </a:bodyPr>
          <a:lstStyle/>
          <a:p>
            <a:r>
              <a:rPr lang="en-US" sz="1200" b="1" dirty="0"/>
              <a:t>GIF</a:t>
            </a:r>
            <a:r>
              <a:rPr lang="en-US" sz="1200" dirty="0"/>
              <a:t> (must download this PowerPoint to watch) </a:t>
            </a:r>
            <a:r>
              <a:rPr lang="en-US" sz="1200" dirty="0">
                <a:sym typeface="Wingdings" panose="05000000000000000000" pitchFamily="2" charset="2"/>
              </a:rPr>
              <a:t></a:t>
            </a:r>
            <a:endParaRPr lang="en-US" sz="1200" dirty="0"/>
          </a:p>
        </p:txBody>
      </p:sp>
    </p:spTree>
    <p:extLst>
      <p:ext uri="{BB962C8B-B14F-4D97-AF65-F5344CB8AC3E}">
        <p14:creationId xmlns:p14="http://schemas.microsoft.com/office/powerpoint/2010/main" val="137175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Graphical user interface, application&#10;&#10;Description automatically generated">
            <a:extLst>
              <a:ext uri="{FF2B5EF4-FFF2-40B4-BE49-F238E27FC236}">
                <a16:creationId xmlns:a16="http://schemas.microsoft.com/office/drawing/2014/main" id="{6CB94239-2E83-41D2-A360-50F58C5FBAE8}"/>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364" r="1868"/>
          <a:stretch/>
        </p:blipFill>
        <p:spPr>
          <a:xfrm>
            <a:off x="4124130" y="0"/>
            <a:ext cx="8770776" cy="6858000"/>
          </a:xfrm>
        </p:spPr>
      </p:pic>
      <p:sp>
        <p:nvSpPr>
          <p:cNvPr id="2" name="Title 1">
            <a:extLst>
              <a:ext uri="{FF2B5EF4-FFF2-40B4-BE49-F238E27FC236}">
                <a16:creationId xmlns:a16="http://schemas.microsoft.com/office/drawing/2014/main" id="{E7FAF194-E8F9-48C9-9834-BC3094898DAF}"/>
              </a:ext>
            </a:extLst>
          </p:cNvPr>
          <p:cNvSpPr>
            <a:spLocks noGrp="1"/>
          </p:cNvSpPr>
          <p:nvPr>
            <p:ph type="title"/>
          </p:nvPr>
        </p:nvSpPr>
        <p:spPr/>
        <p:txBody>
          <a:bodyPr/>
          <a:lstStyle/>
          <a:p>
            <a:r>
              <a:rPr lang="en-US" dirty="0"/>
              <a:t>Your home screen</a:t>
            </a:r>
          </a:p>
        </p:txBody>
      </p:sp>
      <p:sp>
        <p:nvSpPr>
          <p:cNvPr id="7" name="Text Placeholder 6">
            <a:extLst>
              <a:ext uri="{FF2B5EF4-FFF2-40B4-BE49-F238E27FC236}">
                <a16:creationId xmlns:a16="http://schemas.microsoft.com/office/drawing/2014/main" id="{C2506753-6A0C-48A7-9F4C-7B07D7207839}"/>
              </a:ext>
            </a:extLst>
          </p:cNvPr>
          <p:cNvSpPr>
            <a:spLocks noGrp="1"/>
          </p:cNvSpPr>
          <p:nvPr>
            <p:ph type="body" sz="half" idx="2"/>
          </p:nvPr>
        </p:nvSpPr>
        <p:spPr/>
        <p:txBody>
          <a:bodyPr>
            <a:normAutofit/>
          </a:bodyPr>
          <a:lstStyle/>
          <a:p>
            <a:r>
              <a:rPr lang="en-US" dirty="0"/>
              <a:t>When you first log in, you will be shown a </a:t>
            </a:r>
            <a:r>
              <a:rPr lang="en-US" b="1" dirty="0"/>
              <a:t>home screen </a:t>
            </a:r>
            <a:r>
              <a:rPr lang="en-US" dirty="0"/>
              <a:t>labeled as either Staff Home or Professor Home or even Student Home.</a:t>
            </a:r>
          </a:p>
          <a:p>
            <a:r>
              <a:rPr lang="en-US" dirty="0"/>
              <a:t>Some features are only available depending on what roles you have been assigned. </a:t>
            </a:r>
          </a:p>
          <a:p>
            <a:r>
              <a:rPr lang="en-US" dirty="0"/>
              <a:t>For example, to submit progress reports on the Professor home screen, you must be in the faculty role.</a:t>
            </a:r>
          </a:p>
        </p:txBody>
      </p:sp>
    </p:spTree>
    <p:extLst>
      <p:ext uri="{BB962C8B-B14F-4D97-AF65-F5344CB8AC3E}">
        <p14:creationId xmlns:p14="http://schemas.microsoft.com/office/powerpoint/2010/main" val="148802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44C73F9C-827D-442F-91B6-6F1318BC6B36}"/>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318" b="318"/>
          <a:stretch/>
        </p:blipFill>
        <p:spPr>
          <a:xfrm>
            <a:off x="4124131" y="0"/>
            <a:ext cx="8073965" cy="6858000"/>
          </a:xfrm>
        </p:spPr>
      </p:pic>
      <p:sp>
        <p:nvSpPr>
          <p:cNvPr id="2" name="Title 1">
            <a:extLst>
              <a:ext uri="{FF2B5EF4-FFF2-40B4-BE49-F238E27FC236}">
                <a16:creationId xmlns:a16="http://schemas.microsoft.com/office/drawing/2014/main" id="{60F7047A-34D2-4DB3-8385-DF03077A24C9}"/>
              </a:ext>
            </a:extLst>
          </p:cNvPr>
          <p:cNvSpPr>
            <a:spLocks noGrp="1"/>
          </p:cNvSpPr>
          <p:nvPr>
            <p:ph type="title"/>
          </p:nvPr>
        </p:nvSpPr>
        <p:spPr/>
        <p:txBody>
          <a:bodyPr/>
          <a:lstStyle/>
          <a:p>
            <a:r>
              <a:rPr lang="en-US" dirty="0"/>
              <a:t>Switching</a:t>
            </a:r>
            <a:br>
              <a:rPr lang="en-US" dirty="0"/>
            </a:br>
            <a:r>
              <a:rPr lang="en-US" dirty="0"/>
              <a:t>home screens</a:t>
            </a:r>
          </a:p>
        </p:txBody>
      </p:sp>
      <p:sp>
        <p:nvSpPr>
          <p:cNvPr id="4" name="Text Placeholder 3">
            <a:extLst>
              <a:ext uri="{FF2B5EF4-FFF2-40B4-BE49-F238E27FC236}">
                <a16:creationId xmlns:a16="http://schemas.microsoft.com/office/drawing/2014/main" id="{A60FF3F8-AC39-46E0-A3AE-A3AEF2F5C104}"/>
              </a:ext>
            </a:extLst>
          </p:cNvPr>
          <p:cNvSpPr>
            <a:spLocks noGrp="1"/>
          </p:cNvSpPr>
          <p:nvPr>
            <p:ph type="body" sz="half" idx="2"/>
          </p:nvPr>
        </p:nvSpPr>
        <p:spPr/>
        <p:txBody>
          <a:bodyPr/>
          <a:lstStyle/>
          <a:p>
            <a:r>
              <a:rPr lang="en-US" dirty="0"/>
              <a:t>If you do have more than one home screen, you will sometimes need to switch between them.</a:t>
            </a:r>
          </a:p>
          <a:p>
            <a:r>
              <a:rPr lang="en-US" b="1" dirty="0"/>
              <a:t>To switch home screens, </a:t>
            </a:r>
            <a:r>
              <a:rPr lang="en-US" dirty="0"/>
              <a:t>click on the triangle to the right of the “Staff Home” or “Professor Home” or whatever home label is displayed near the top.</a:t>
            </a:r>
          </a:p>
          <a:p>
            <a:r>
              <a:rPr lang="en-US" dirty="0"/>
              <a:t>Use that dropdown to select one of your other home screens.</a:t>
            </a:r>
          </a:p>
        </p:txBody>
      </p:sp>
      <p:sp>
        <p:nvSpPr>
          <p:cNvPr id="7" name="TextBox 6">
            <a:extLst>
              <a:ext uri="{FF2B5EF4-FFF2-40B4-BE49-F238E27FC236}">
                <a16:creationId xmlns:a16="http://schemas.microsoft.com/office/drawing/2014/main" id="{A22CBDE8-9172-47C9-B024-DB5C60B69AE6}"/>
              </a:ext>
            </a:extLst>
          </p:cNvPr>
          <p:cNvSpPr txBox="1"/>
          <p:nvPr/>
        </p:nvSpPr>
        <p:spPr>
          <a:xfrm>
            <a:off x="748655" y="6485577"/>
            <a:ext cx="3375476" cy="276999"/>
          </a:xfrm>
          <a:prstGeom prst="rect">
            <a:avLst/>
          </a:prstGeom>
          <a:noFill/>
        </p:spPr>
        <p:txBody>
          <a:bodyPr wrap="none" rtlCol="0">
            <a:spAutoFit/>
          </a:bodyPr>
          <a:lstStyle/>
          <a:p>
            <a:r>
              <a:rPr lang="en-US" sz="1200" b="1" dirty="0"/>
              <a:t>GIF</a:t>
            </a:r>
            <a:r>
              <a:rPr lang="en-US" sz="1200" dirty="0"/>
              <a:t> (must download this PowerPoint to watch) </a:t>
            </a:r>
            <a:r>
              <a:rPr lang="en-US" sz="1200" dirty="0">
                <a:sym typeface="Wingdings" panose="05000000000000000000" pitchFamily="2" charset="2"/>
              </a:rPr>
              <a:t></a:t>
            </a:r>
            <a:endParaRPr lang="en-US" sz="1200" dirty="0"/>
          </a:p>
        </p:txBody>
      </p:sp>
    </p:spTree>
    <p:extLst>
      <p:ext uri="{BB962C8B-B14F-4D97-AF65-F5344CB8AC3E}">
        <p14:creationId xmlns:p14="http://schemas.microsoft.com/office/powerpoint/2010/main" val="156248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Graphical user interface, text, application, email&#10;&#10;Description automatically generated">
            <a:extLst>
              <a:ext uri="{FF2B5EF4-FFF2-40B4-BE49-F238E27FC236}">
                <a16:creationId xmlns:a16="http://schemas.microsoft.com/office/drawing/2014/main" id="{32FF2843-894E-4174-9738-2443BF44A918}"/>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154" r="-60"/>
          <a:stretch/>
        </p:blipFill>
        <p:spPr>
          <a:xfrm>
            <a:off x="4124130" y="0"/>
            <a:ext cx="9349273" cy="6858000"/>
          </a:xfrm>
        </p:spPr>
      </p:pic>
      <p:sp>
        <p:nvSpPr>
          <p:cNvPr id="2" name="Title 1">
            <a:extLst>
              <a:ext uri="{FF2B5EF4-FFF2-40B4-BE49-F238E27FC236}">
                <a16:creationId xmlns:a16="http://schemas.microsoft.com/office/drawing/2014/main" id="{46CA4D2C-A429-4EFD-8113-70CD6605E087}"/>
              </a:ext>
            </a:extLst>
          </p:cNvPr>
          <p:cNvSpPr>
            <a:spLocks noGrp="1"/>
          </p:cNvSpPr>
          <p:nvPr>
            <p:ph type="title"/>
          </p:nvPr>
        </p:nvSpPr>
        <p:spPr/>
        <p:txBody>
          <a:bodyPr/>
          <a:lstStyle/>
          <a:p>
            <a:r>
              <a:rPr lang="en-US" dirty="0"/>
              <a:t>Menu overview</a:t>
            </a:r>
          </a:p>
        </p:txBody>
      </p:sp>
      <p:sp>
        <p:nvSpPr>
          <p:cNvPr id="4" name="Text Placeholder 3">
            <a:extLst>
              <a:ext uri="{FF2B5EF4-FFF2-40B4-BE49-F238E27FC236}">
                <a16:creationId xmlns:a16="http://schemas.microsoft.com/office/drawing/2014/main" id="{3B715E28-A974-4912-9243-18C25DD5A1D1}"/>
              </a:ext>
            </a:extLst>
          </p:cNvPr>
          <p:cNvSpPr>
            <a:spLocks noGrp="1"/>
          </p:cNvSpPr>
          <p:nvPr>
            <p:ph type="body" sz="half" idx="2"/>
          </p:nvPr>
        </p:nvSpPr>
        <p:spPr/>
        <p:txBody>
          <a:bodyPr/>
          <a:lstStyle/>
          <a:p>
            <a:r>
              <a:rPr lang="en-US" dirty="0"/>
              <a:t>On the left side of the screen will be the menu as a vertical list of icons. </a:t>
            </a:r>
          </a:p>
          <a:p>
            <a:r>
              <a:rPr lang="en-US" dirty="0"/>
              <a:t>What icons you see depends on your role.  You may have up to ten menu items.</a:t>
            </a:r>
          </a:p>
        </p:txBody>
      </p:sp>
    </p:spTree>
    <p:extLst>
      <p:ext uri="{BB962C8B-B14F-4D97-AF65-F5344CB8AC3E}">
        <p14:creationId xmlns:p14="http://schemas.microsoft.com/office/powerpoint/2010/main" val="269306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A4D2C-A429-4EFD-8113-70CD6605E087}"/>
              </a:ext>
            </a:extLst>
          </p:cNvPr>
          <p:cNvSpPr>
            <a:spLocks noGrp="1"/>
          </p:cNvSpPr>
          <p:nvPr>
            <p:ph type="title"/>
          </p:nvPr>
        </p:nvSpPr>
        <p:spPr>
          <a:solidFill>
            <a:schemeClr val="bg1">
              <a:lumMod val="95000"/>
            </a:schemeClr>
          </a:solidFill>
        </p:spPr>
        <p:txBody>
          <a:bodyPr/>
          <a:lstStyle/>
          <a:p>
            <a:r>
              <a:rPr lang="en-US" dirty="0"/>
              <a:t>Menu overview</a:t>
            </a:r>
          </a:p>
        </p:txBody>
      </p:sp>
      <p:sp>
        <p:nvSpPr>
          <p:cNvPr id="4" name="Text Placeholder 3">
            <a:extLst>
              <a:ext uri="{FF2B5EF4-FFF2-40B4-BE49-F238E27FC236}">
                <a16:creationId xmlns:a16="http://schemas.microsoft.com/office/drawing/2014/main" id="{3B715E28-A974-4912-9243-18C25DD5A1D1}"/>
              </a:ext>
            </a:extLst>
          </p:cNvPr>
          <p:cNvSpPr>
            <a:spLocks noGrp="1"/>
          </p:cNvSpPr>
          <p:nvPr>
            <p:ph type="body" sz="half" idx="4294967295"/>
          </p:nvPr>
        </p:nvSpPr>
        <p:spPr>
          <a:xfrm>
            <a:off x="332605" y="1118596"/>
            <a:ext cx="11562812" cy="947100"/>
          </a:xfrm>
        </p:spPr>
        <p:txBody>
          <a:bodyPr>
            <a:noAutofit/>
          </a:bodyPr>
          <a:lstStyle/>
          <a:p>
            <a:pPr marL="0" indent="0" algn="ctr">
              <a:buNone/>
            </a:pPr>
            <a:r>
              <a:rPr lang="en-US" dirty="0"/>
              <a:t>You can click on the links below each menu item to learn more. However, for this lesson this is not required.</a:t>
            </a:r>
          </a:p>
          <a:p>
            <a:pPr marL="0" indent="0" algn="ctr">
              <a:buNone/>
            </a:pPr>
            <a:r>
              <a:rPr lang="en-US" dirty="0"/>
              <a:t>Availability depends on what role you have been assigned.</a:t>
            </a:r>
          </a:p>
        </p:txBody>
      </p:sp>
      <p:sp>
        <p:nvSpPr>
          <p:cNvPr id="5" name="Freeform 5">
            <a:extLst>
              <a:ext uri="{FF2B5EF4-FFF2-40B4-BE49-F238E27FC236}">
                <a16:creationId xmlns:a16="http://schemas.microsoft.com/office/drawing/2014/main" id="{45508AC8-D6EC-4398-AB5B-3E4ED9028920}"/>
              </a:ext>
            </a:extLst>
          </p:cNvPr>
          <p:cNvSpPr>
            <a:spLocks/>
          </p:cNvSpPr>
          <p:nvPr/>
        </p:nvSpPr>
        <p:spPr bwMode="auto">
          <a:xfrm>
            <a:off x="673812" y="2378408"/>
            <a:ext cx="10844376" cy="1203048"/>
          </a:xfrm>
          <a:custGeom>
            <a:avLst/>
            <a:gdLst>
              <a:gd name="T0" fmla="*/ 2905 w 3075"/>
              <a:gd name="T1" fmla="*/ 0 h 340"/>
              <a:gd name="T2" fmla="*/ 2784 w 3075"/>
              <a:gd name="T3" fmla="*/ 50 h 340"/>
              <a:gd name="T4" fmla="*/ 2478 w 3075"/>
              <a:gd name="T5" fmla="*/ 50 h 340"/>
              <a:gd name="T6" fmla="*/ 2358 w 3075"/>
              <a:gd name="T7" fmla="*/ 0 h 340"/>
              <a:gd name="T8" fmla="*/ 2238 w 3075"/>
              <a:gd name="T9" fmla="*/ 50 h 340"/>
              <a:gd name="T10" fmla="*/ 1931 w 3075"/>
              <a:gd name="T11" fmla="*/ 50 h 340"/>
              <a:gd name="T12" fmla="*/ 1811 w 3075"/>
              <a:gd name="T13" fmla="*/ 0 h 340"/>
              <a:gd name="T14" fmla="*/ 1691 w 3075"/>
              <a:gd name="T15" fmla="*/ 50 h 340"/>
              <a:gd name="T16" fmla="*/ 1384 w 3075"/>
              <a:gd name="T17" fmla="*/ 50 h 340"/>
              <a:gd name="T18" fmla="*/ 1264 w 3075"/>
              <a:gd name="T19" fmla="*/ 0 h 340"/>
              <a:gd name="T20" fmla="*/ 1144 w 3075"/>
              <a:gd name="T21" fmla="*/ 50 h 340"/>
              <a:gd name="T22" fmla="*/ 837 w 3075"/>
              <a:gd name="T23" fmla="*/ 50 h 340"/>
              <a:gd name="T24" fmla="*/ 717 w 3075"/>
              <a:gd name="T25" fmla="*/ 0 h 340"/>
              <a:gd name="T26" fmla="*/ 597 w 3075"/>
              <a:gd name="T27" fmla="*/ 50 h 340"/>
              <a:gd name="T28" fmla="*/ 290 w 3075"/>
              <a:gd name="T29" fmla="*/ 50 h 340"/>
              <a:gd name="T30" fmla="*/ 170 w 3075"/>
              <a:gd name="T31" fmla="*/ 0 h 340"/>
              <a:gd name="T32" fmla="*/ 0 w 3075"/>
              <a:gd name="T33" fmla="*/ 170 h 340"/>
              <a:gd name="T34" fmla="*/ 170 w 3075"/>
              <a:gd name="T35" fmla="*/ 340 h 340"/>
              <a:gd name="T36" fmla="*/ 290 w 3075"/>
              <a:gd name="T37" fmla="*/ 290 h 340"/>
              <a:gd name="T38" fmla="*/ 597 w 3075"/>
              <a:gd name="T39" fmla="*/ 290 h 340"/>
              <a:gd name="T40" fmla="*/ 717 w 3075"/>
              <a:gd name="T41" fmla="*/ 340 h 340"/>
              <a:gd name="T42" fmla="*/ 837 w 3075"/>
              <a:gd name="T43" fmla="*/ 290 h 340"/>
              <a:gd name="T44" fmla="*/ 1144 w 3075"/>
              <a:gd name="T45" fmla="*/ 290 h 340"/>
              <a:gd name="T46" fmla="*/ 1264 w 3075"/>
              <a:gd name="T47" fmla="*/ 340 h 340"/>
              <a:gd name="T48" fmla="*/ 1384 w 3075"/>
              <a:gd name="T49" fmla="*/ 290 h 340"/>
              <a:gd name="T50" fmla="*/ 1691 w 3075"/>
              <a:gd name="T51" fmla="*/ 290 h 340"/>
              <a:gd name="T52" fmla="*/ 1811 w 3075"/>
              <a:gd name="T53" fmla="*/ 340 h 340"/>
              <a:gd name="T54" fmla="*/ 1931 w 3075"/>
              <a:gd name="T55" fmla="*/ 290 h 340"/>
              <a:gd name="T56" fmla="*/ 2238 w 3075"/>
              <a:gd name="T57" fmla="*/ 290 h 340"/>
              <a:gd name="T58" fmla="*/ 2358 w 3075"/>
              <a:gd name="T59" fmla="*/ 340 h 340"/>
              <a:gd name="T60" fmla="*/ 2478 w 3075"/>
              <a:gd name="T61" fmla="*/ 290 h 340"/>
              <a:gd name="T62" fmla="*/ 2784 w 3075"/>
              <a:gd name="T63" fmla="*/ 290 h 340"/>
              <a:gd name="T64" fmla="*/ 2905 w 3075"/>
              <a:gd name="T65" fmla="*/ 340 h 340"/>
              <a:gd name="T66" fmla="*/ 3075 w 3075"/>
              <a:gd name="T67" fmla="*/ 170 h 340"/>
              <a:gd name="T68" fmla="*/ 2905 w 3075"/>
              <a:gd name="T6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75" h="340">
                <a:moveTo>
                  <a:pt x="2905" y="0"/>
                </a:moveTo>
                <a:cubicBezTo>
                  <a:pt x="2858" y="0"/>
                  <a:pt x="2815" y="19"/>
                  <a:pt x="2784" y="50"/>
                </a:cubicBezTo>
                <a:cubicBezTo>
                  <a:pt x="2676" y="158"/>
                  <a:pt x="2586" y="158"/>
                  <a:pt x="2478" y="50"/>
                </a:cubicBezTo>
                <a:cubicBezTo>
                  <a:pt x="2447" y="19"/>
                  <a:pt x="2405" y="0"/>
                  <a:pt x="2358" y="0"/>
                </a:cubicBezTo>
                <a:cubicBezTo>
                  <a:pt x="2311" y="0"/>
                  <a:pt x="2268" y="19"/>
                  <a:pt x="2238" y="50"/>
                </a:cubicBezTo>
                <a:cubicBezTo>
                  <a:pt x="2129" y="158"/>
                  <a:pt x="2039" y="158"/>
                  <a:pt x="1931" y="50"/>
                </a:cubicBezTo>
                <a:cubicBezTo>
                  <a:pt x="1900" y="19"/>
                  <a:pt x="1858" y="0"/>
                  <a:pt x="1811" y="0"/>
                </a:cubicBezTo>
                <a:cubicBezTo>
                  <a:pt x="1764" y="0"/>
                  <a:pt x="1721" y="19"/>
                  <a:pt x="1691" y="50"/>
                </a:cubicBezTo>
                <a:cubicBezTo>
                  <a:pt x="1582" y="158"/>
                  <a:pt x="1492" y="158"/>
                  <a:pt x="1384" y="50"/>
                </a:cubicBezTo>
                <a:cubicBezTo>
                  <a:pt x="1353" y="19"/>
                  <a:pt x="1311" y="0"/>
                  <a:pt x="1264" y="0"/>
                </a:cubicBezTo>
                <a:cubicBezTo>
                  <a:pt x="1217" y="0"/>
                  <a:pt x="1174" y="19"/>
                  <a:pt x="1144" y="50"/>
                </a:cubicBezTo>
                <a:cubicBezTo>
                  <a:pt x="1035" y="158"/>
                  <a:pt x="945" y="158"/>
                  <a:pt x="837" y="50"/>
                </a:cubicBezTo>
                <a:cubicBezTo>
                  <a:pt x="806" y="19"/>
                  <a:pt x="764" y="0"/>
                  <a:pt x="717" y="0"/>
                </a:cubicBezTo>
                <a:cubicBezTo>
                  <a:pt x="670" y="0"/>
                  <a:pt x="627" y="19"/>
                  <a:pt x="597" y="50"/>
                </a:cubicBezTo>
                <a:cubicBezTo>
                  <a:pt x="488" y="158"/>
                  <a:pt x="398" y="158"/>
                  <a:pt x="290" y="50"/>
                </a:cubicBezTo>
                <a:cubicBezTo>
                  <a:pt x="259" y="19"/>
                  <a:pt x="217" y="0"/>
                  <a:pt x="170" y="0"/>
                </a:cubicBezTo>
                <a:cubicBezTo>
                  <a:pt x="76" y="0"/>
                  <a:pt x="0" y="76"/>
                  <a:pt x="0" y="170"/>
                </a:cubicBezTo>
                <a:cubicBezTo>
                  <a:pt x="0" y="264"/>
                  <a:pt x="76" y="340"/>
                  <a:pt x="170" y="340"/>
                </a:cubicBezTo>
                <a:cubicBezTo>
                  <a:pt x="217" y="340"/>
                  <a:pt x="259" y="321"/>
                  <a:pt x="290" y="290"/>
                </a:cubicBezTo>
                <a:cubicBezTo>
                  <a:pt x="398" y="182"/>
                  <a:pt x="488" y="182"/>
                  <a:pt x="597" y="290"/>
                </a:cubicBezTo>
                <a:cubicBezTo>
                  <a:pt x="627" y="321"/>
                  <a:pt x="670" y="340"/>
                  <a:pt x="717" y="340"/>
                </a:cubicBezTo>
                <a:cubicBezTo>
                  <a:pt x="764" y="340"/>
                  <a:pt x="806" y="321"/>
                  <a:pt x="837" y="290"/>
                </a:cubicBezTo>
                <a:cubicBezTo>
                  <a:pt x="945" y="182"/>
                  <a:pt x="1035" y="182"/>
                  <a:pt x="1144" y="290"/>
                </a:cubicBezTo>
                <a:cubicBezTo>
                  <a:pt x="1174" y="321"/>
                  <a:pt x="1217" y="340"/>
                  <a:pt x="1264" y="340"/>
                </a:cubicBezTo>
                <a:cubicBezTo>
                  <a:pt x="1311" y="340"/>
                  <a:pt x="1353" y="321"/>
                  <a:pt x="1384" y="290"/>
                </a:cubicBezTo>
                <a:cubicBezTo>
                  <a:pt x="1492" y="182"/>
                  <a:pt x="1582" y="182"/>
                  <a:pt x="1691" y="290"/>
                </a:cubicBezTo>
                <a:cubicBezTo>
                  <a:pt x="1721" y="321"/>
                  <a:pt x="1764" y="340"/>
                  <a:pt x="1811" y="340"/>
                </a:cubicBezTo>
                <a:cubicBezTo>
                  <a:pt x="1858" y="340"/>
                  <a:pt x="1900" y="321"/>
                  <a:pt x="1931" y="290"/>
                </a:cubicBezTo>
                <a:cubicBezTo>
                  <a:pt x="2039" y="182"/>
                  <a:pt x="2129" y="182"/>
                  <a:pt x="2238" y="290"/>
                </a:cubicBezTo>
                <a:cubicBezTo>
                  <a:pt x="2268" y="321"/>
                  <a:pt x="2311" y="340"/>
                  <a:pt x="2358" y="340"/>
                </a:cubicBezTo>
                <a:cubicBezTo>
                  <a:pt x="2405" y="340"/>
                  <a:pt x="2447" y="321"/>
                  <a:pt x="2478" y="290"/>
                </a:cubicBezTo>
                <a:cubicBezTo>
                  <a:pt x="2586" y="182"/>
                  <a:pt x="2676" y="182"/>
                  <a:pt x="2784" y="290"/>
                </a:cubicBezTo>
                <a:cubicBezTo>
                  <a:pt x="2815" y="321"/>
                  <a:pt x="2858" y="340"/>
                  <a:pt x="2905" y="340"/>
                </a:cubicBezTo>
                <a:cubicBezTo>
                  <a:pt x="2999" y="340"/>
                  <a:pt x="3075" y="264"/>
                  <a:pt x="3075" y="170"/>
                </a:cubicBezTo>
                <a:cubicBezTo>
                  <a:pt x="3075" y="76"/>
                  <a:pt x="2999" y="0"/>
                  <a:pt x="2905" y="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31" name="Picture 30">
            <a:extLst>
              <a:ext uri="{FF2B5EF4-FFF2-40B4-BE49-F238E27FC236}">
                <a16:creationId xmlns:a16="http://schemas.microsoft.com/office/drawing/2014/main" id="{55FCE868-E710-4EEB-9A38-AAC31C4A44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519" y="2665720"/>
            <a:ext cx="671292" cy="577624"/>
          </a:xfrm>
          <a:prstGeom prst="rect">
            <a:avLst/>
          </a:prstGeom>
        </p:spPr>
      </p:pic>
      <p:sp>
        <p:nvSpPr>
          <p:cNvPr id="32" name="Text Placeholder 3">
            <a:extLst>
              <a:ext uri="{FF2B5EF4-FFF2-40B4-BE49-F238E27FC236}">
                <a16:creationId xmlns:a16="http://schemas.microsoft.com/office/drawing/2014/main" id="{E475013B-CF85-4149-806F-93876B55F04F}"/>
              </a:ext>
            </a:extLst>
          </p:cNvPr>
          <p:cNvSpPr txBox="1">
            <a:spLocks/>
          </p:cNvSpPr>
          <p:nvPr/>
        </p:nvSpPr>
        <p:spPr>
          <a:xfrm>
            <a:off x="673812" y="3995768"/>
            <a:ext cx="1226706"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Home</a:t>
            </a:r>
          </a:p>
          <a:p>
            <a:pPr marL="0" indent="0" algn="ctr">
              <a:buFont typeface="Arial" panose="020B0604020202020204" pitchFamily="34" charset="0"/>
              <a:buNone/>
            </a:pPr>
            <a:r>
              <a:rPr lang="en-US" i="1" dirty="0"/>
              <a:t>Varies according to role</a:t>
            </a:r>
          </a:p>
          <a:p>
            <a:pPr marL="0" indent="0" algn="ctr">
              <a:buFont typeface="Arial" panose="020B0604020202020204" pitchFamily="34" charset="0"/>
              <a:buNone/>
            </a:pPr>
            <a:r>
              <a:rPr lang="en-US" dirty="0">
                <a:hlinkClick r:id="rId4"/>
              </a:rPr>
              <a:t>Staff Home</a:t>
            </a:r>
            <a:endParaRPr lang="en-US" dirty="0"/>
          </a:p>
          <a:p>
            <a:pPr marL="0" indent="0" algn="ctr">
              <a:buFont typeface="Arial" panose="020B0604020202020204" pitchFamily="34" charset="0"/>
              <a:buNone/>
            </a:pPr>
            <a:r>
              <a:rPr lang="en-US" dirty="0">
                <a:hlinkClick r:id="rId5"/>
              </a:rPr>
              <a:t>Professor Home</a:t>
            </a:r>
            <a:endParaRPr lang="en-US" dirty="0"/>
          </a:p>
          <a:p>
            <a:pPr marL="0" indent="0" algn="ctr">
              <a:buFont typeface="Arial" panose="020B0604020202020204" pitchFamily="34" charset="0"/>
              <a:buNone/>
            </a:pPr>
            <a:endParaRPr lang="en-US" dirty="0"/>
          </a:p>
        </p:txBody>
      </p:sp>
      <p:sp>
        <p:nvSpPr>
          <p:cNvPr id="36" name="Text Placeholder 3">
            <a:extLst>
              <a:ext uri="{FF2B5EF4-FFF2-40B4-BE49-F238E27FC236}">
                <a16:creationId xmlns:a16="http://schemas.microsoft.com/office/drawing/2014/main" id="{8F236602-B26A-4AC5-A941-BAD6FE969E42}"/>
              </a:ext>
            </a:extLst>
          </p:cNvPr>
          <p:cNvSpPr txBox="1">
            <a:spLocks/>
          </p:cNvSpPr>
          <p:nvPr/>
        </p:nvSpPr>
        <p:spPr>
          <a:xfrm>
            <a:off x="2457450" y="4030752"/>
            <a:ext cx="14097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Dashboard</a:t>
            </a:r>
          </a:p>
          <a:p>
            <a:pPr marL="0" indent="0" algn="ctr">
              <a:buFont typeface="Arial" panose="020B0604020202020204" pitchFamily="34" charset="0"/>
              <a:buNone/>
            </a:pPr>
            <a:r>
              <a:rPr lang="en-US" i="1" dirty="0"/>
              <a:t>At-a-glance recent activity</a:t>
            </a:r>
          </a:p>
          <a:p>
            <a:pPr marL="0" indent="0" algn="ctr">
              <a:buNone/>
            </a:pPr>
            <a:r>
              <a:rPr lang="en-US" dirty="0">
                <a:hlinkClick r:id="rId6"/>
              </a:rPr>
              <a:t>Learn more</a:t>
            </a:r>
            <a:endParaRPr lang="en-US" dirty="0"/>
          </a:p>
        </p:txBody>
      </p:sp>
      <p:sp>
        <p:nvSpPr>
          <p:cNvPr id="37" name="Text Placeholder 3">
            <a:extLst>
              <a:ext uri="{FF2B5EF4-FFF2-40B4-BE49-F238E27FC236}">
                <a16:creationId xmlns:a16="http://schemas.microsoft.com/office/drawing/2014/main" id="{1B348DD5-421C-45D2-99A7-B9FEE1AA623D}"/>
              </a:ext>
            </a:extLst>
          </p:cNvPr>
          <p:cNvSpPr txBox="1">
            <a:spLocks/>
          </p:cNvSpPr>
          <p:nvPr/>
        </p:nvSpPr>
        <p:spPr>
          <a:xfrm>
            <a:off x="4216400" y="4030752"/>
            <a:ext cx="19304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Conversations</a:t>
            </a:r>
          </a:p>
          <a:p>
            <a:pPr marL="0" indent="0" algn="ctr">
              <a:buFont typeface="Arial" panose="020B0604020202020204" pitchFamily="34" charset="0"/>
              <a:buNone/>
            </a:pPr>
            <a:r>
              <a:rPr lang="en-US" i="1" dirty="0"/>
              <a:t>Messages and reminders</a:t>
            </a:r>
          </a:p>
          <a:p>
            <a:pPr marL="0" indent="0" algn="ctr">
              <a:buNone/>
            </a:pPr>
            <a:r>
              <a:rPr lang="en-US" dirty="0">
                <a:hlinkClick r:id="rId7"/>
              </a:rPr>
              <a:t>Learn more</a:t>
            </a:r>
            <a:endParaRPr lang="en-US" dirty="0"/>
          </a:p>
        </p:txBody>
      </p:sp>
      <p:sp>
        <p:nvSpPr>
          <p:cNvPr id="38" name="Text Placeholder 3">
            <a:extLst>
              <a:ext uri="{FF2B5EF4-FFF2-40B4-BE49-F238E27FC236}">
                <a16:creationId xmlns:a16="http://schemas.microsoft.com/office/drawing/2014/main" id="{FB81B29A-2168-4BEB-AA5C-9E593203AEEB}"/>
              </a:ext>
            </a:extLst>
          </p:cNvPr>
          <p:cNvSpPr txBox="1">
            <a:spLocks/>
          </p:cNvSpPr>
          <p:nvPr/>
        </p:nvSpPr>
        <p:spPr>
          <a:xfrm>
            <a:off x="6358220" y="4030752"/>
            <a:ext cx="14097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Calendar</a:t>
            </a:r>
          </a:p>
          <a:p>
            <a:pPr marL="0" indent="0" algn="ctr">
              <a:buFont typeface="Arial" panose="020B0604020202020204" pitchFamily="34" charset="0"/>
              <a:buNone/>
            </a:pPr>
            <a:r>
              <a:rPr lang="en-US" i="1" dirty="0"/>
              <a:t>Appointments, events, courses, and busy times</a:t>
            </a:r>
          </a:p>
          <a:p>
            <a:pPr marL="0" indent="0" algn="ctr">
              <a:buFont typeface="Arial" panose="020B0604020202020204" pitchFamily="34" charset="0"/>
              <a:buNone/>
            </a:pPr>
            <a:r>
              <a:rPr lang="en-US" dirty="0">
                <a:hlinkClick r:id="rId8"/>
              </a:rPr>
              <a:t>Learn more</a:t>
            </a:r>
            <a:endParaRPr lang="en-US" dirty="0"/>
          </a:p>
        </p:txBody>
      </p:sp>
      <p:sp>
        <p:nvSpPr>
          <p:cNvPr id="39" name="Text Placeholder 3">
            <a:extLst>
              <a:ext uri="{FF2B5EF4-FFF2-40B4-BE49-F238E27FC236}">
                <a16:creationId xmlns:a16="http://schemas.microsoft.com/office/drawing/2014/main" id="{94E3B794-5929-4413-8D32-F2EA1F35F13E}"/>
              </a:ext>
            </a:extLst>
          </p:cNvPr>
          <p:cNvSpPr txBox="1">
            <a:spLocks/>
          </p:cNvSpPr>
          <p:nvPr/>
        </p:nvSpPr>
        <p:spPr>
          <a:xfrm>
            <a:off x="8274052" y="4030752"/>
            <a:ext cx="14097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Cases</a:t>
            </a:r>
          </a:p>
          <a:p>
            <a:pPr marL="0" indent="0" algn="ctr">
              <a:buFont typeface="Arial" panose="020B0604020202020204" pitchFamily="34" charset="0"/>
              <a:buNone/>
            </a:pPr>
            <a:r>
              <a:rPr lang="en-US" i="1" dirty="0"/>
              <a:t>List of open cases</a:t>
            </a:r>
          </a:p>
          <a:p>
            <a:pPr marL="0" indent="0" algn="ctr">
              <a:buNone/>
            </a:pPr>
            <a:r>
              <a:rPr lang="en-US" dirty="0">
                <a:hlinkClick r:id="rId9"/>
              </a:rPr>
              <a:t>Learn more</a:t>
            </a:r>
            <a:endParaRPr lang="en-US" dirty="0"/>
          </a:p>
        </p:txBody>
      </p:sp>
      <p:sp>
        <p:nvSpPr>
          <p:cNvPr id="40" name="Text Placeholder 3">
            <a:extLst>
              <a:ext uri="{FF2B5EF4-FFF2-40B4-BE49-F238E27FC236}">
                <a16:creationId xmlns:a16="http://schemas.microsoft.com/office/drawing/2014/main" id="{3E0F2399-F9CE-4F44-85F4-87882CD79D65}"/>
              </a:ext>
            </a:extLst>
          </p:cNvPr>
          <p:cNvSpPr txBox="1">
            <a:spLocks/>
          </p:cNvSpPr>
          <p:nvPr/>
        </p:nvSpPr>
        <p:spPr>
          <a:xfrm>
            <a:off x="10197388" y="4030752"/>
            <a:ext cx="14097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Campaigns</a:t>
            </a:r>
          </a:p>
          <a:p>
            <a:pPr marL="0" indent="0" algn="ctr">
              <a:buFont typeface="Arial" panose="020B0604020202020204" pitchFamily="34" charset="0"/>
              <a:buNone/>
            </a:pPr>
            <a:r>
              <a:rPr lang="en-US" i="1" dirty="0"/>
              <a:t>Create and view campaigns you created</a:t>
            </a:r>
          </a:p>
          <a:p>
            <a:pPr marL="0" indent="0" algn="ctr">
              <a:buFont typeface="Arial" panose="020B0604020202020204" pitchFamily="34" charset="0"/>
              <a:buNone/>
            </a:pPr>
            <a:r>
              <a:rPr lang="en-US" dirty="0">
                <a:hlinkClick r:id="rId10"/>
              </a:rPr>
              <a:t>Appointment Campaigns</a:t>
            </a:r>
            <a:endParaRPr lang="en-US" dirty="0"/>
          </a:p>
        </p:txBody>
      </p:sp>
      <p:sp>
        <p:nvSpPr>
          <p:cNvPr id="41" name="Text Placeholder 3">
            <a:extLst>
              <a:ext uri="{FF2B5EF4-FFF2-40B4-BE49-F238E27FC236}">
                <a16:creationId xmlns:a16="http://schemas.microsoft.com/office/drawing/2014/main" id="{2FEA47C6-99C6-4E93-A4F1-DE08C028360A}"/>
              </a:ext>
            </a:extLst>
          </p:cNvPr>
          <p:cNvSpPr txBox="1">
            <a:spLocks/>
          </p:cNvSpPr>
          <p:nvPr/>
        </p:nvSpPr>
        <p:spPr>
          <a:xfrm>
            <a:off x="2457450" y="6426199"/>
            <a:ext cx="7739938" cy="44783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i="1" dirty="0"/>
              <a:t>Having trouble with links? Review the Help Center slide at the beginning of this lesson.</a:t>
            </a:r>
          </a:p>
        </p:txBody>
      </p:sp>
      <p:pic>
        <p:nvPicPr>
          <p:cNvPr id="43" name="Picture 42">
            <a:extLst>
              <a:ext uri="{FF2B5EF4-FFF2-40B4-BE49-F238E27FC236}">
                <a16:creationId xmlns:a16="http://schemas.microsoft.com/office/drawing/2014/main" id="{A743E395-2A3D-47FB-A2E8-52E7EDBC8DD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882348" y="2647031"/>
            <a:ext cx="686904" cy="577624"/>
          </a:xfrm>
          <a:prstGeom prst="rect">
            <a:avLst/>
          </a:prstGeom>
        </p:spPr>
      </p:pic>
      <p:pic>
        <p:nvPicPr>
          <p:cNvPr id="45" name="Picture 44">
            <a:extLst>
              <a:ext uri="{FF2B5EF4-FFF2-40B4-BE49-F238E27FC236}">
                <a16:creationId xmlns:a16="http://schemas.microsoft.com/office/drawing/2014/main" id="{6A08A6EB-11A0-455D-89D1-D68B7801851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25448" y="2740539"/>
            <a:ext cx="686904" cy="437121"/>
          </a:xfrm>
          <a:prstGeom prst="rect">
            <a:avLst/>
          </a:prstGeom>
        </p:spPr>
      </p:pic>
      <p:pic>
        <p:nvPicPr>
          <p:cNvPr id="47" name="Picture 46">
            <a:extLst>
              <a:ext uri="{FF2B5EF4-FFF2-40B4-BE49-F238E27FC236}">
                <a16:creationId xmlns:a16="http://schemas.microsoft.com/office/drawing/2014/main" id="{47050E85-A8DB-4961-8ADB-E3EA93238CD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717748" y="2602948"/>
            <a:ext cx="686904" cy="686904"/>
          </a:xfrm>
          <a:prstGeom prst="rect">
            <a:avLst/>
          </a:prstGeom>
        </p:spPr>
      </p:pic>
      <p:pic>
        <p:nvPicPr>
          <p:cNvPr id="49" name="Picture 48">
            <a:extLst>
              <a:ext uri="{FF2B5EF4-FFF2-40B4-BE49-F238E27FC236}">
                <a16:creationId xmlns:a16="http://schemas.microsoft.com/office/drawing/2014/main" id="{9DFA6E37-5C8E-43A1-AEF3-110E4DCE916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85194" y="2704455"/>
            <a:ext cx="624458" cy="530789"/>
          </a:xfrm>
          <a:prstGeom prst="rect">
            <a:avLst/>
          </a:prstGeom>
        </p:spPr>
      </p:pic>
      <p:pic>
        <p:nvPicPr>
          <p:cNvPr id="51" name="Picture 50">
            <a:extLst>
              <a:ext uri="{FF2B5EF4-FFF2-40B4-BE49-F238E27FC236}">
                <a16:creationId xmlns:a16="http://schemas.microsoft.com/office/drawing/2014/main" id="{3CA87289-AE19-47F4-ABF1-6CD0AA827B67}"/>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591045" y="2616611"/>
            <a:ext cx="686904" cy="686904"/>
          </a:xfrm>
          <a:prstGeom prst="rect">
            <a:avLst/>
          </a:prstGeom>
        </p:spPr>
      </p:pic>
    </p:spTree>
    <p:extLst>
      <p:ext uri="{BB962C8B-B14F-4D97-AF65-F5344CB8AC3E}">
        <p14:creationId xmlns:p14="http://schemas.microsoft.com/office/powerpoint/2010/main" val="390533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A4D2C-A429-4EFD-8113-70CD6605E087}"/>
              </a:ext>
            </a:extLst>
          </p:cNvPr>
          <p:cNvSpPr>
            <a:spLocks noGrp="1"/>
          </p:cNvSpPr>
          <p:nvPr>
            <p:ph type="title"/>
          </p:nvPr>
        </p:nvSpPr>
        <p:spPr>
          <a:solidFill>
            <a:schemeClr val="bg1">
              <a:lumMod val="95000"/>
            </a:schemeClr>
          </a:solidFill>
        </p:spPr>
        <p:txBody>
          <a:bodyPr/>
          <a:lstStyle/>
          <a:p>
            <a:r>
              <a:rPr lang="en-US" dirty="0"/>
              <a:t>Menu overview</a:t>
            </a:r>
          </a:p>
        </p:txBody>
      </p:sp>
      <p:sp>
        <p:nvSpPr>
          <p:cNvPr id="4" name="Text Placeholder 3">
            <a:extLst>
              <a:ext uri="{FF2B5EF4-FFF2-40B4-BE49-F238E27FC236}">
                <a16:creationId xmlns:a16="http://schemas.microsoft.com/office/drawing/2014/main" id="{3B715E28-A974-4912-9243-18C25DD5A1D1}"/>
              </a:ext>
            </a:extLst>
          </p:cNvPr>
          <p:cNvSpPr>
            <a:spLocks noGrp="1"/>
          </p:cNvSpPr>
          <p:nvPr>
            <p:ph type="body" sz="half" idx="4294967295"/>
          </p:nvPr>
        </p:nvSpPr>
        <p:spPr>
          <a:xfrm>
            <a:off x="332605" y="1118596"/>
            <a:ext cx="11562812" cy="947100"/>
          </a:xfrm>
        </p:spPr>
        <p:txBody>
          <a:bodyPr>
            <a:noAutofit/>
          </a:bodyPr>
          <a:lstStyle/>
          <a:p>
            <a:pPr marL="0" indent="0" algn="ctr">
              <a:buNone/>
            </a:pPr>
            <a:r>
              <a:rPr lang="en-US" dirty="0"/>
              <a:t>You can click on the links below each menu item to learn more. However, for this lesson this is not required.</a:t>
            </a:r>
          </a:p>
          <a:p>
            <a:pPr marL="0" indent="0" algn="ctr">
              <a:buNone/>
            </a:pPr>
            <a:r>
              <a:rPr lang="en-US" dirty="0"/>
              <a:t>Availability depends on what role you have been assigned.</a:t>
            </a:r>
          </a:p>
        </p:txBody>
      </p:sp>
      <p:sp>
        <p:nvSpPr>
          <p:cNvPr id="5" name="Freeform 5">
            <a:extLst>
              <a:ext uri="{FF2B5EF4-FFF2-40B4-BE49-F238E27FC236}">
                <a16:creationId xmlns:a16="http://schemas.microsoft.com/office/drawing/2014/main" id="{45508AC8-D6EC-4398-AB5B-3E4ED9028920}"/>
              </a:ext>
            </a:extLst>
          </p:cNvPr>
          <p:cNvSpPr>
            <a:spLocks/>
          </p:cNvSpPr>
          <p:nvPr/>
        </p:nvSpPr>
        <p:spPr bwMode="auto">
          <a:xfrm>
            <a:off x="673812" y="2378408"/>
            <a:ext cx="10844376" cy="1203048"/>
          </a:xfrm>
          <a:custGeom>
            <a:avLst/>
            <a:gdLst>
              <a:gd name="T0" fmla="*/ 2905 w 3075"/>
              <a:gd name="T1" fmla="*/ 0 h 340"/>
              <a:gd name="T2" fmla="*/ 2784 w 3075"/>
              <a:gd name="T3" fmla="*/ 50 h 340"/>
              <a:gd name="T4" fmla="*/ 2478 w 3075"/>
              <a:gd name="T5" fmla="*/ 50 h 340"/>
              <a:gd name="T6" fmla="*/ 2358 w 3075"/>
              <a:gd name="T7" fmla="*/ 0 h 340"/>
              <a:gd name="T8" fmla="*/ 2238 w 3075"/>
              <a:gd name="T9" fmla="*/ 50 h 340"/>
              <a:gd name="T10" fmla="*/ 1931 w 3075"/>
              <a:gd name="T11" fmla="*/ 50 h 340"/>
              <a:gd name="T12" fmla="*/ 1811 w 3075"/>
              <a:gd name="T13" fmla="*/ 0 h 340"/>
              <a:gd name="T14" fmla="*/ 1691 w 3075"/>
              <a:gd name="T15" fmla="*/ 50 h 340"/>
              <a:gd name="T16" fmla="*/ 1384 w 3075"/>
              <a:gd name="T17" fmla="*/ 50 h 340"/>
              <a:gd name="T18" fmla="*/ 1264 w 3075"/>
              <a:gd name="T19" fmla="*/ 0 h 340"/>
              <a:gd name="T20" fmla="*/ 1144 w 3075"/>
              <a:gd name="T21" fmla="*/ 50 h 340"/>
              <a:gd name="T22" fmla="*/ 837 w 3075"/>
              <a:gd name="T23" fmla="*/ 50 h 340"/>
              <a:gd name="T24" fmla="*/ 717 w 3075"/>
              <a:gd name="T25" fmla="*/ 0 h 340"/>
              <a:gd name="T26" fmla="*/ 597 w 3075"/>
              <a:gd name="T27" fmla="*/ 50 h 340"/>
              <a:gd name="T28" fmla="*/ 290 w 3075"/>
              <a:gd name="T29" fmla="*/ 50 h 340"/>
              <a:gd name="T30" fmla="*/ 170 w 3075"/>
              <a:gd name="T31" fmla="*/ 0 h 340"/>
              <a:gd name="T32" fmla="*/ 0 w 3075"/>
              <a:gd name="T33" fmla="*/ 170 h 340"/>
              <a:gd name="T34" fmla="*/ 170 w 3075"/>
              <a:gd name="T35" fmla="*/ 340 h 340"/>
              <a:gd name="T36" fmla="*/ 290 w 3075"/>
              <a:gd name="T37" fmla="*/ 290 h 340"/>
              <a:gd name="T38" fmla="*/ 597 w 3075"/>
              <a:gd name="T39" fmla="*/ 290 h 340"/>
              <a:gd name="T40" fmla="*/ 717 w 3075"/>
              <a:gd name="T41" fmla="*/ 340 h 340"/>
              <a:gd name="T42" fmla="*/ 837 w 3075"/>
              <a:gd name="T43" fmla="*/ 290 h 340"/>
              <a:gd name="T44" fmla="*/ 1144 w 3075"/>
              <a:gd name="T45" fmla="*/ 290 h 340"/>
              <a:gd name="T46" fmla="*/ 1264 w 3075"/>
              <a:gd name="T47" fmla="*/ 340 h 340"/>
              <a:gd name="T48" fmla="*/ 1384 w 3075"/>
              <a:gd name="T49" fmla="*/ 290 h 340"/>
              <a:gd name="T50" fmla="*/ 1691 w 3075"/>
              <a:gd name="T51" fmla="*/ 290 h 340"/>
              <a:gd name="T52" fmla="*/ 1811 w 3075"/>
              <a:gd name="T53" fmla="*/ 340 h 340"/>
              <a:gd name="T54" fmla="*/ 1931 w 3075"/>
              <a:gd name="T55" fmla="*/ 290 h 340"/>
              <a:gd name="T56" fmla="*/ 2238 w 3075"/>
              <a:gd name="T57" fmla="*/ 290 h 340"/>
              <a:gd name="T58" fmla="*/ 2358 w 3075"/>
              <a:gd name="T59" fmla="*/ 340 h 340"/>
              <a:gd name="T60" fmla="*/ 2478 w 3075"/>
              <a:gd name="T61" fmla="*/ 290 h 340"/>
              <a:gd name="T62" fmla="*/ 2784 w 3075"/>
              <a:gd name="T63" fmla="*/ 290 h 340"/>
              <a:gd name="T64" fmla="*/ 2905 w 3075"/>
              <a:gd name="T65" fmla="*/ 340 h 340"/>
              <a:gd name="T66" fmla="*/ 3075 w 3075"/>
              <a:gd name="T67" fmla="*/ 170 h 340"/>
              <a:gd name="T68" fmla="*/ 2905 w 3075"/>
              <a:gd name="T6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75" h="340">
                <a:moveTo>
                  <a:pt x="2905" y="0"/>
                </a:moveTo>
                <a:cubicBezTo>
                  <a:pt x="2858" y="0"/>
                  <a:pt x="2815" y="19"/>
                  <a:pt x="2784" y="50"/>
                </a:cubicBezTo>
                <a:cubicBezTo>
                  <a:pt x="2676" y="158"/>
                  <a:pt x="2586" y="158"/>
                  <a:pt x="2478" y="50"/>
                </a:cubicBezTo>
                <a:cubicBezTo>
                  <a:pt x="2447" y="19"/>
                  <a:pt x="2405" y="0"/>
                  <a:pt x="2358" y="0"/>
                </a:cubicBezTo>
                <a:cubicBezTo>
                  <a:pt x="2311" y="0"/>
                  <a:pt x="2268" y="19"/>
                  <a:pt x="2238" y="50"/>
                </a:cubicBezTo>
                <a:cubicBezTo>
                  <a:pt x="2129" y="158"/>
                  <a:pt x="2039" y="158"/>
                  <a:pt x="1931" y="50"/>
                </a:cubicBezTo>
                <a:cubicBezTo>
                  <a:pt x="1900" y="19"/>
                  <a:pt x="1858" y="0"/>
                  <a:pt x="1811" y="0"/>
                </a:cubicBezTo>
                <a:cubicBezTo>
                  <a:pt x="1764" y="0"/>
                  <a:pt x="1721" y="19"/>
                  <a:pt x="1691" y="50"/>
                </a:cubicBezTo>
                <a:cubicBezTo>
                  <a:pt x="1582" y="158"/>
                  <a:pt x="1492" y="158"/>
                  <a:pt x="1384" y="50"/>
                </a:cubicBezTo>
                <a:cubicBezTo>
                  <a:pt x="1353" y="19"/>
                  <a:pt x="1311" y="0"/>
                  <a:pt x="1264" y="0"/>
                </a:cubicBezTo>
                <a:cubicBezTo>
                  <a:pt x="1217" y="0"/>
                  <a:pt x="1174" y="19"/>
                  <a:pt x="1144" y="50"/>
                </a:cubicBezTo>
                <a:cubicBezTo>
                  <a:pt x="1035" y="158"/>
                  <a:pt x="945" y="158"/>
                  <a:pt x="837" y="50"/>
                </a:cubicBezTo>
                <a:cubicBezTo>
                  <a:pt x="806" y="19"/>
                  <a:pt x="764" y="0"/>
                  <a:pt x="717" y="0"/>
                </a:cubicBezTo>
                <a:cubicBezTo>
                  <a:pt x="670" y="0"/>
                  <a:pt x="627" y="19"/>
                  <a:pt x="597" y="50"/>
                </a:cubicBezTo>
                <a:cubicBezTo>
                  <a:pt x="488" y="158"/>
                  <a:pt x="398" y="158"/>
                  <a:pt x="290" y="50"/>
                </a:cubicBezTo>
                <a:cubicBezTo>
                  <a:pt x="259" y="19"/>
                  <a:pt x="217" y="0"/>
                  <a:pt x="170" y="0"/>
                </a:cubicBezTo>
                <a:cubicBezTo>
                  <a:pt x="76" y="0"/>
                  <a:pt x="0" y="76"/>
                  <a:pt x="0" y="170"/>
                </a:cubicBezTo>
                <a:cubicBezTo>
                  <a:pt x="0" y="264"/>
                  <a:pt x="76" y="340"/>
                  <a:pt x="170" y="340"/>
                </a:cubicBezTo>
                <a:cubicBezTo>
                  <a:pt x="217" y="340"/>
                  <a:pt x="259" y="321"/>
                  <a:pt x="290" y="290"/>
                </a:cubicBezTo>
                <a:cubicBezTo>
                  <a:pt x="398" y="182"/>
                  <a:pt x="488" y="182"/>
                  <a:pt x="597" y="290"/>
                </a:cubicBezTo>
                <a:cubicBezTo>
                  <a:pt x="627" y="321"/>
                  <a:pt x="670" y="340"/>
                  <a:pt x="717" y="340"/>
                </a:cubicBezTo>
                <a:cubicBezTo>
                  <a:pt x="764" y="340"/>
                  <a:pt x="806" y="321"/>
                  <a:pt x="837" y="290"/>
                </a:cubicBezTo>
                <a:cubicBezTo>
                  <a:pt x="945" y="182"/>
                  <a:pt x="1035" y="182"/>
                  <a:pt x="1144" y="290"/>
                </a:cubicBezTo>
                <a:cubicBezTo>
                  <a:pt x="1174" y="321"/>
                  <a:pt x="1217" y="340"/>
                  <a:pt x="1264" y="340"/>
                </a:cubicBezTo>
                <a:cubicBezTo>
                  <a:pt x="1311" y="340"/>
                  <a:pt x="1353" y="321"/>
                  <a:pt x="1384" y="290"/>
                </a:cubicBezTo>
                <a:cubicBezTo>
                  <a:pt x="1492" y="182"/>
                  <a:pt x="1582" y="182"/>
                  <a:pt x="1691" y="290"/>
                </a:cubicBezTo>
                <a:cubicBezTo>
                  <a:pt x="1721" y="321"/>
                  <a:pt x="1764" y="340"/>
                  <a:pt x="1811" y="340"/>
                </a:cubicBezTo>
                <a:cubicBezTo>
                  <a:pt x="1858" y="340"/>
                  <a:pt x="1900" y="321"/>
                  <a:pt x="1931" y="290"/>
                </a:cubicBezTo>
                <a:cubicBezTo>
                  <a:pt x="2039" y="182"/>
                  <a:pt x="2129" y="182"/>
                  <a:pt x="2238" y="290"/>
                </a:cubicBezTo>
                <a:cubicBezTo>
                  <a:pt x="2268" y="321"/>
                  <a:pt x="2311" y="340"/>
                  <a:pt x="2358" y="340"/>
                </a:cubicBezTo>
                <a:cubicBezTo>
                  <a:pt x="2405" y="340"/>
                  <a:pt x="2447" y="321"/>
                  <a:pt x="2478" y="290"/>
                </a:cubicBezTo>
                <a:cubicBezTo>
                  <a:pt x="2586" y="182"/>
                  <a:pt x="2676" y="182"/>
                  <a:pt x="2784" y="290"/>
                </a:cubicBezTo>
                <a:cubicBezTo>
                  <a:pt x="2815" y="321"/>
                  <a:pt x="2858" y="340"/>
                  <a:pt x="2905" y="340"/>
                </a:cubicBezTo>
                <a:cubicBezTo>
                  <a:pt x="2999" y="340"/>
                  <a:pt x="3075" y="264"/>
                  <a:pt x="3075" y="170"/>
                </a:cubicBezTo>
                <a:cubicBezTo>
                  <a:pt x="3075" y="76"/>
                  <a:pt x="2999" y="0"/>
                  <a:pt x="2905" y="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Text Placeholder 3">
            <a:extLst>
              <a:ext uri="{FF2B5EF4-FFF2-40B4-BE49-F238E27FC236}">
                <a16:creationId xmlns:a16="http://schemas.microsoft.com/office/drawing/2014/main" id="{E475013B-CF85-4149-806F-93876B55F04F}"/>
              </a:ext>
            </a:extLst>
          </p:cNvPr>
          <p:cNvSpPr txBox="1">
            <a:spLocks/>
          </p:cNvSpPr>
          <p:nvPr/>
        </p:nvSpPr>
        <p:spPr>
          <a:xfrm>
            <a:off x="584912" y="3995768"/>
            <a:ext cx="1358902"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To-Do</a:t>
            </a:r>
          </a:p>
          <a:p>
            <a:pPr marL="0" indent="0" algn="ctr">
              <a:buFont typeface="Arial" panose="020B0604020202020204" pitchFamily="34" charset="0"/>
              <a:buNone/>
            </a:pPr>
            <a:r>
              <a:rPr lang="en-US" i="1" dirty="0"/>
              <a:t>Upcoming and overdue </a:t>
            </a:r>
            <a:r>
              <a:rPr lang="en-US" i="1" dirty="0" err="1"/>
              <a:t>todos</a:t>
            </a:r>
            <a:endParaRPr lang="en-US" i="1" dirty="0"/>
          </a:p>
          <a:p>
            <a:pPr marL="0" indent="0" algn="ctr">
              <a:buFont typeface="Arial" panose="020B0604020202020204" pitchFamily="34" charset="0"/>
              <a:buNone/>
            </a:pPr>
            <a:r>
              <a:rPr lang="en-US" dirty="0">
                <a:hlinkClick r:id="rId3"/>
              </a:rPr>
              <a:t>Learn more</a:t>
            </a:r>
            <a:endParaRPr lang="en-US" dirty="0"/>
          </a:p>
        </p:txBody>
      </p:sp>
      <p:sp>
        <p:nvSpPr>
          <p:cNvPr id="36" name="Text Placeholder 3">
            <a:extLst>
              <a:ext uri="{FF2B5EF4-FFF2-40B4-BE49-F238E27FC236}">
                <a16:creationId xmlns:a16="http://schemas.microsoft.com/office/drawing/2014/main" id="{8F236602-B26A-4AC5-A941-BAD6FE969E42}"/>
              </a:ext>
            </a:extLst>
          </p:cNvPr>
          <p:cNvSpPr txBox="1">
            <a:spLocks/>
          </p:cNvSpPr>
          <p:nvPr/>
        </p:nvSpPr>
        <p:spPr>
          <a:xfrm>
            <a:off x="2336799" y="4030752"/>
            <a:ext cx="171898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Advanced Search</a:t>
            </a:r>
          </a:p>
          <a:p>
            <a:pPr marL="0" indent="0" algn="ctr">
              <a:buFont typeface="Arial" panose="020B0604020202020204" pitchFamily="34" charset="0"/>
              <a:buNone/>
            </a:pPr>
            <a:r>
              <a:rPr lang="en-US" i="1" dirty="0"/>
              <a:t>Find students using a ton of filtering options</a:t>
            </a:r>
          </a:p>
          <a:p>
            <a:pPr marL="0" indent="0" algn="ctr">
              <a:buNone/>
            </a:pPr>
            <a:r>
              <a:rPr lang="en-US" dirty="0">
                <a:hlinkClick r:id="rId4"/>
              </a:rPr>
              <a:t>Learn more</a:t>
            </a:r>
            <a:endParaRPr lang="en-US" dirty="0"/>
          </a:p>
        </p:txBody>
      </p:sp>
      <p:sp>
        <p:nvSpPr>
          <p:cNvPr id="37" name="Text Placeholder 3">
            <a:extLst>
              <a:ext uri="{FF2B5EF4-FFF2-40B4-BE49-F238E27FC236}">
                <a16:creationId xmlns:a16="http://schemas.microsoft.com/office/drawing/2014/main" id="{1B348DD5-421C-45D2-99A7-B9FEE1AA623D}"/>
              </a:ext>
            </a:extLst>
          </p:cNvPr>
          <p:cNvSpPr txBox="1">
            <a:spLocks/>
          </p:cNvSpPr>
          <p:nvPr/>
        </p:nvSpPr>
        <p:spPr>
          <a:xfrm>
            <a:off x="4216400" y="4030752"/>
            <a:ext cx="19304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Lists and </a:t>
            </a:r>
            <a:br>
              <a:rPr lang="en-US" b="1" dirty="0"/>
            </a:br>
            <a:r>
              <a:rPr lang="en-US" b="1" dirty="0"/>
              <a:t>Saved Items</a:t>
            </a:r>
          </a:p>
          <a:p>
            <a:pPr marL="0" indent="0" algn="ctr">
              <a:buNone/>
            </a:pPr>
            <a:r>
              <a:rPr lang="en-US" dirty="0">
                <a:hlinkClick r:id="rId5"/>
              </a:rPr>
              <a:t>Student Lists</a:t>
            </a:r>
            <a:endParaRPr lang="en-US" dirty="0"/>
          </a:p>
          <a:p>
            <a:pPr marL="0" indent="0" algn="ctr">
              <a:buNone/>
            </a:pPr>
            <a:r>
              <a:rPr lang="en-US" dirty="0">
                <a:hlinkClick r:id="rId6"/>
              </a:rPr>
              <a:t>Saved Searches</a:t>
            </a:r>
            <a:endParaRPr lang="en-US" dirty="0"/>
          </a:p>
          <a:p>
            <a:pPr marL="0" indent="0" algn="ctr">
              <a:buNone/>
            </a:pPr>
            <a:r>
              <a:rPr lang="en-US" dirty="0">
                <a:hlinkClick r:id="rId7"/>
              </a:rPr>
              <a:t>Saved Reports</a:t>
            </a:r>
            <a:endParaRPr lang="en-US" dirty="0"/>
          </a:p>
        </p:txBody>
      </p:sp>
      <p:sp>
        <p:nvSpPr>
          <p:cNvPr id="38" name="Text Placeholder 3">
            <a:extLst>
              <a:ext uri="{FF2B5EF4-FFF2-40B4-BE49-F238E27FC236}">
                <a16:creationId xmlns:a16="http://schemas.microsoft.com/office/drawing/2014/main" id="{FB81B29A-2168-4BEB-AA5C-9E593203AEEB}"/>
              </a:ext>
            </a:extLst>
          </p:cNvPr>
          <p:cNvSpPr txBox="1">
            <a:spLocks/>
          </p:cNvSpPr>
          <p:nvPr/>
        </p:nvSpPr>
        <p:spPr>
          <a:xfrm>
            <a:off x="6358220" y="4030752"/>
            <a:ext cx="14097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Analytics</a:t>
            </a:r>
          </a:p>
          <a:p>
            <a:pPr marL="0" indent="0" algn="ctr">
              <a:buFont typeface="Arial" panose="020B0604020202020204" pitchFamily="34" charset="0"/>
              <a:buNone/>
            </a:pPr>
            <a:r>
              <a:rPr lang="en-US" i="1" dirty="0"/>
              <a:t>Limited availability</a:t>
            </a:r>
          </a:p>
          <a:p>
            <a:pPr marL="0" indent="0" algn="ctr">
              <a:buFont typeface="Arial" panose="020B0604020202020204" pitchFamily="34" charset="0"/>
              <a:buNone/>
            </a:pPr>
            <a:r>
              <a:rPr lang="en-US" i="1" dirty="0">
                <a:hlinkClick r:id="rId8"/>
              </a:rPr>
              <a:t>Learn more</a:t>
            </a:r>
            <a:endParaRPr lang="en-US" i="1" dirty="0"/>
          </a:p>
        </p:txBody>
      </p:sp>
      <p:sp>
        <p:nvSpPr>
          <p:cNvPr id="39" name="Text Placeholder 3">
            <a:extLst>
              <a:ext uri="{FF2B5EF4-FFF2-40B4-BE49-F238E27FC236}">
                <a16:creationId xmlns:a16="http://schemas.microsoft.com/office/drawing/2014/main" id="{94E3B794-5929-4413-8D32-F2EA1F35F13E}"/>
              </a:ext>
            </a:extLst>
          </p:cNvPr>
          <p:cNvSpPr txBox="1">
            <a:spLocks/>
          </p:cNvSpPr>
          <p:nvPr/>
        </p:nvSpPr>
        <p:spPr>
          <a:xfrm>
            <a:off x="8274052" y="4030752"/>
            <a:ext cx="14097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Reports</a:t>
            </a:r>
          </a:p>
          <a:p>
            <a:pPr marL="0" indent="0" algn="ctr">
              <a:buFont typeface="Arial" panose="020B0604020202020204" pitchFamily="34" charset="0"/>
              <a:buNone/>
            </a:pPr>
            <a:r>
              <a:rPr lang="en-US" i="1" dirty="0"/>
              <a:t>Varies according to role</a:t>
            </a:r>
          </a:p>
          <a:p>
            <a:pPr marL="0" indent="0" algn="ctr">
              <a:buNone/>
            </a:pPr>
            <a:r>
              <a:rPr lang="en-US" dirty="0">
                <a:hlinkClick r:id="rId9"/>
              </a:rPr>
              <a:t>Learn more</a:t>
            </a:r>
            <a:endParaRPr lang="en-US" dirty="0"/>
          </a:p>
        </p:txBody>
      </p:sp>
      <p:sp>
        <p:nvSpPr>
          <p:cNvPr id="40" name="Text Placeholder 3">
            <a:extLst>
              <a:ext uri="{FF2B5EF4-FFF2-40B4-BE49-F238E27FC236}">
                <a16:creationId xmlns:a16="http://schemas.microsoft.com/office/drawing/2014/main" id="{3E0F2399-F9CE-4F44-85F4-87882CD79D65}"/>
              </a:ext>
            </a:extLst>
          </p:cNvPr>
          <p:cNvSpPr txBox="1">
            <a:spLocks/>
          </p:cNvSpPr>
          <p:nvPr/>
        </p:nvSpPr>
        <p:spPr>
          <a:xfrm>
            <a:off x="10197388" y="4030752"/>
            <a:ext cx="1409700" cy="25320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b="1" dirty="0"/>
              <a:t>Admin</a:t>
            </a:r>
          </a:p>
          <a:p>
            <a:pPr marL="0" indent="0" algn="ctr">
              <a:buFont typeface="Arial" panose="020B0604020202020204" pitchFamily="34" charset="0"/>
              <a:buNone/>
            </a:pPr>
            <a:r>
              <a:rPr lang="en-US" i="1" dirty="0"/>
              <a:t>Not available</a:t>
            </a:r>
            <a:endParaRPr lang="en-US" dirty="0"/>
          </a:p>
        </p:txBody>
      </p:sp>
      <p:sp>
        <p:nvSpPr>
          <p:cNvPr id="41" name="Text Placeholder 3">
            <a:extLst>
              <a:ext uri="{FF2B5EF4-FFF2-40B4-BE49-F238E27FC236}">
                <a16:creationId xmlns:a16="http://schemas.microsoft.com/office/drawing/2014/main" id="{2FEA47C6-99C6-4E93-A4F1-DE08C028360A}"/>
              </a:ext>
            </a:extLst>
          </p:cNvPr>
          <p:cNvSpPr txBox="1">
            <a:spLocks/>
          </p:cNvSpPr>
          <p:nvPr/>
        </p:nvSpPr>
        <p:spPr>
          <a:xfrm>
            <a:off x="2457450" y="6426199"/>
            <a:ext cx="7739938" cy="44783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en-US" i="1" dirty="0"/>
              <a:t>Having trouble with links? Review the Help Center slide at the beginning of this lesson.</a:t>
            </a:r>
          </a:p>
        </p:txBody>
      </p:sp>
      <p:pic>
        <p:nvPicPr>
          <p:cNvPr id="6" name="Picture 5">
            <a:extLst>
              <a:ext uri="{FF2B5EF4-FFF2-40B4-BE49-F238E27FC236}">
                <a16:creationId xmlns:a16="http://schemas.microsoft.com/office/drawing/2014/main" id="{4D0CD63C-C735-45DF-84F8-B52A557B32C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74936" y="2648937"/>
            <a:ext cx="624458" cy="624458"/>
          </a:xfrm>
          <a:prstGeom prst="rect">
            <a:avLst/>
          </a:prstGeom>
        </p:spPr>
      </p:pic>
      <p:pic>
        <p:nvPicPr>
          <p:cNvPr id="8" name="Picture 7">
            <a:extLst>
              <a:ext uri="{FF2B5EF4-FFF2-40B4-BE49-F238E27FC236}">
                <a16:creationId xmlns:a16="http://schemas.microsoft.com/office/drawing/2014/main" id="{1165FFDA-B40D-4B93-8C13-1334498F0EB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954663" y="2695772"/>
            <a:ext cx="593235" cy="608846"/>
          </a:xfrm>
          <a:prstGeom prst="rect">
            <a:avLst/>
          </a:prstGeom>
        </p:spPr>
      </p:pic>
      <p:pic>
        <p:nvPicPr>
          <p:cNvPr id="10" name="Picture 9">
            <a:extLst>
              <a:ext uri="{FF2B5EF4-FFF2-40B4-BE49-F238E27FC236}">
                <a16:creationId xmlns:a16="http://schemas.microsoft.com/office/drawing/2014/main" id="{71A1F923-E1ED-4C7E-A15C-35DAE0B2B43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71944" y="2758217"/>
            <a:ext cx="577624" cy="483955"/>
          </a:xfrm>
          <a:prstGeom prst="rect">
            <a:avLst/>
          </a:prstGeom>
        </p:spPr>
      </p:pic>
      <p:pic>
        <p:nvPicPr>
          <p:cNvPr id="12" name="Picture 11">
            <a:extLst>
              <a:ext uri="{FF2B5EF4-FFF2-40B4-BE49-F238E27FC236}">
                <a16:creationId xmlns:a16="http://schemas.microsoft.com/office/drawing/2014/main" id="{A0032FE9-318B-4093-9E8D-9221335A918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704334" y="2635944"/>
            <a:ext cx="686904" cy="671292"/>
          </a:xfrm>
          <a:prstGeom prst="rect">
            <a:avLst/>
          </a:prstGeom>
        </p:spPr>
      </p:pic>
      <p:pic>
        <p:nvPicPr>
          <p:cNvPr id="14" name="Picture 13">
            <a:extLst>
              <a:ext uri="{FF2B5EF4-FFF2-40B4-BE49-F238E27FC236}">
                <a16:creationId xmlns:a16="http://schemas.microsoft.com/office/drawing/2014/main" id="{0ADF1451-ED6C-469A-89AF-3EE88049CF1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726835" y="2727653"/>
            <a:ext cx="623040" cy="608878"/>
          </a:xfrm>
          <a:prstGeom prst="rect">
            <a:avLst/>
          </a:prstGeom>
        </p:spPr>
      </p:pic>
      <p:pic>
        <p:nvPicPr>
          <p:cNvPr id="16" name="Picture 15">
            <a:extLst>
              <a:ext uri="{FF2B5EF4-FFF2-40B4-BE49-F238E27FC236}">
                <a16:creationId xmlns:a16="http://schemas.microsoft.com/office/drawing/2014/main" id="{E38F3FB2-7405-4ECB-BBD9-DAAC4664016E}"/>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621973" y="2648937"/>
            <a:ext cx="624458" cy="624458"/>
          </a:xfrm>
          <a:prstGeom prst="rect">
            <a:avLst/>
          </a:prstGeom>
        </p:spPr>
      </p:pic>
    </p:spTree>
    <p:extLst>
      <p:ext uri="{BB962C8B-B14F-4D97-AF65-F5344CB8AC3E}">
        <p14:creationId xmlns:p14="http://schemas.microsoft.com/office/powerpoint/2010/main" val="68572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B8E782-1B72-4A80-9225-CBBD2E236AAB}"/>
              </a:ext>
            </a:extLst>
          </p:cNvPr>
          <p:cNvSpPr>
            <a:spLocks noGrp="1"/>
          </p:cNvSpPr>
          <p:nvPr>
            <p:ph type="title"/>
          </p:nvPr>
        </p:nvSpPr>
        <p:spPr/>
        <p:txBody>
          <a:bodyPr/>
          <a:lstStyle/>
          <a:p>
            <a:r>
              <a:rPr lang="en-US" dirty="0"/>
              <a:t>Search for a student</a:t>
            </a:r>
          </a:p>
        </p:txBody>
      </p:sp>
      <p:sp>
        <p:nvSpPr>
          <p:cNvPr id="7" name="Text Placeholder 3">
            <a:extLst>
              <a:ext uri="{FF2B5EF4-FFF2-40B4-BE49-F238E27FC236}">
                <a16:creationId xmlns:a16="http://schemas.microsoft.com/office/drawing/2014/main" id="{861A4F83-D0D3-49A1-A301-24216DD2348E}"/>
              </a:ext>
            </a:extLst>
          </p:cNvPr>
          <p:cNvSpPr txBox="1">
            <a:spLocks/>
          </p:cNvSpPr>
          <p:nvPr/>
        </p:nvSpPr>
        <p:spPr>
          <a:xfrm>
            <a:off x="233083" y="1280161"/>
            <a:ext cx="3320014" cy="5068388"/>
          </a:xfrm>
          <a:prstGeom prst="rect">
            <a:avLst/>
          </a:prstGeom>
        </p:spPr>
        <p:txBody>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dirty="0"/>
              <a:t>The fastest way to find a student is to enter their 790 number in the </a:t>
            </a:r>
            <a:r>
              <a:rPr lang="en-US" b="1" dirty="0"/>
              <a:t>quick search </a:t>
            </a:r>
            <a:r>
              <a:rPr lang="en-US" dirty="0"/>
              <a:t>at the top of every page.</a:t>
            </a:r>
          </a:p>
          <a:p>
            <a:pPr marL="0" indent="0">
              <a:buNone/>
            </a:pPr>
            <a:r>
              <a:rPr lang="en-US" dirty="0"/>
              <a:t>You can also type in the student’s name, but because it is possible for some students to share the same first and last name it is best to use the 790 number.</a:t>
            </a:r>
          </a:p>
          <a:p>
            <a:pPr marL="0" indent="0">
              <a:buNone/>
            </a:pPr>
            <a:r>
              <a:rPr lang="en-US" dirty="0"/>
              <a:t>Depending on your role, you may also have the ability to use the </a:t>
            </a:r>
            <a:r>
              <a:rPr lang="en-US" b="1" dirty="0"/>
              <a:t>advanced search </a:t>
            </a:r>
            <a:r>
              <a:rPr lang="en-US" dirty="0"/>
              <a:t>to find a student by major, advisor, category, course enrollment or many other details.</a:t>
            </a:r>
          </a:p>
        </p:txBody>
      </p:sp>
      <p:pic>
        <p:nvPicPr>
          <p:cNvPr id="8" name="Picture 7">
            <a:hlinkClick r:id="rId3"/>
            <a:extLst>
              <a:ext uri="{FF2B5EF4-FFF2-40B4-BE49-F238E27FC236}">
                <a16:creationId xmlns:a16="http://schemas.microsoft.com/office/drawing/2014/main" id="{338C7D16-BDEA-4C16-AFFC-9AEF85E57455}"/>
              </a:ext>
            </a:extLst>
          </p:cNvPr>
          <p:cNvPicPr>
            <a:picLocks noChangeAspect="1"/>
          </p:cNvPicPr>
          <p:nvPr/>
        </p:nvPicPr>
        <p:blipFill>
          <a:blip r:embed="rId4"/>
          <a:stretch>
            <a:fillRect/>
          </a:stretch>
        </p:blipFill>
        <p:spPr>
          <a:xfrm>
            <a:off x="3983808" y="1280160"/>
            <a:ext cx="7975109" cy="4074834"/>
          </a:xfrm>
          <a:prstGeom prst="rect">
            <a:avLst/>
          </a:prstGeom>
        </p:spPr>
      </p:pic>
      <p:sp>
        <p:nvSpPr>
          <p:cNvPr id="11" name="TextBox 10">
            <a:extLst>
              <a:ext uri="{FF2B5EF4-FFF2-40B4-BE49-F238E27FC236}">
                <a16:creationId xmlns:a16="http://schemas.microsoft.com/office/drawing/2014/main" id="{FD36C15F-34B3-43FB-B46D-2CEEB4CE6A47}"/>
              </a:ext>
            </a:extLst>
          </p:cNvPr>
          <p:cNvSpPr txBox="1"/>
          <p:nvPr/>
        </p:nvSpPr>
        <p:spPr>
          <a:xfrm>
            <a:off x="3983808" y="5577839"/>
            <a:ext cx="7975108" cy="646331"/>
          </a:xfrm>
          <a:prstGeom prst="rect">
            <a:avLst/>
          </a:prstGeom>
          <a:noFill/>
        </p:spPr>
        <p:txBody>
          <a:bodyPr wrap="square" rtlCol="0">
            <a:spAutoFit/>
          </a:bodyPr>
          <a:lstStyle/>
          <a:p>
            <a:pPr algn="ctr"/>
            <a:r>
              <a:rPr lang="en-US" dirty="0"/>
              <a:t>Click the image above to view a video about using search.</a:t>
            </a:r>
          </a:p>
          <a:p>
            <a:pPr algn="ctr"/>
            <a:r>
              <a:rPr lang="en-US" dirty="0"/>
              <a:t>Note that the video is for an older version, but the functionality is about the same.</a:t>
            </a:r>
          </a:p>
        </p:txBody>
      </p:sp>
    </p:spTree>
    <p:extLst>
      <p:ext uri="{BB962C8B-B14F-4D97-AF65-F5344CB8AC3E}">
        <p14:creationId xmlns:p14="http://schemas.microsoft.com/office/powerpoint/2010/main" val="407902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Graphical user interface, application&#10;&#10;Description automatically generated">
            <a:extLst>
              <a:ext uri="{FF2B5EF4-FFF2-40B4-BE49-F238E27FC236}">
                <a16:creationId xmlns:a16="http://schemas.microsoft.com/office/drawing/2014/main" id="{1BF9B978-0A76-48D2-964C-D307BC5FEF08}"/>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00" b="100"/>
          <a:stretch>
            <a:fillRect/>
          </a:stretch>
        </p:blipFill>
        <p:spPr/>
      </p:pic>
      <p:sp>
        <p:nvSpPr>
          <p:cNvPr id="3" name="Title 2">
            <a:extLst>
              <a:ext uri="{FF2B5EF4-FFF2-40B4-BE49-F238E27FC236}">
                <a16:creationId xmlns:a16="http://schemas.microsoft.com/office/drawing/2014/main" id="{4EB1E624-4D2D-4A9B-A2FD-363047F0988F}"/>
              </a:ext>
            </a:extLst>
          </p:cNvPr>
          <p:cNvSpPr>
            <a:spLocks noGrp="1"/>
          </p:cNvSpPr>
          <p:nvPr>
            <p:ph type="title"/>
          </p:nvPr>
        </p:nvSpPr>
        <p:spPr/>
        <p:txBody>
          <a:bodyPr/>
          <a:lstStyle/>
          <a:p>
            <a:r>
              <a:rPr lang="en-US" dirty="0"/>
              <a:t>Student: </a:t>
            </a:r>
            <a:br>
              <a:rPr lang="en-US" dirty="0"/>
            </a:br>
            <a:r>
              <a:rPr lang="en-US" dirty="0"/>
              <a:t>Overview tab</a:t>
            </a:r>
          </a:p>
        </p:txBody>
      </p:sp>
      <p:sp>
        <p:nvSpPr>
          <p:cNvPr id="6" name="Text Placeholder 5">
            <a:extLst>
              <a:ext uri="{FF2B5EF4-FFF2-40B4-BE49-F238E27FC236}">
                <a16:creationId xmlns:a16="http://schemas.microsoft.com/office/drawing/2014/main" id="{25AFF7AD-E619-46D0-8260-4065ED2D6955}"/>
              </a:ext>
            </a:extLst>
          </p:cNvPr>
          <p:cNvSpPr>
            <a:spLocks noGrp="1"/>
          </p:cNvSpPr>
          <p:nvPr>
            <p:ph type="body" sz="half" idx="2"/>
          </p:nvPr>
        </p:nvSpPr>
        <p:spPr>
          <a:xfrm>
            <a:off x="177141" y="1344705"/>
            <a:ext cx="3709059" cy="5408519"/>
          </a:xfrm>
        </p:spPr>
        <p:txBody>
          <a:bodyPr>
            <a:normAutofit/>
          </a:bodyPr>
          <a:lstStyle/>
          <a:p>
            <a:r>
              <a:rPr lang="en-US" dirty="0"/>
              <a:t>When you select a student, the first tab you see is the </a:t>
            </a:r>
            <a:r>
              <a:rPr lang="en-US" b="1" dirty="0"/>
              <a:t>Overview tab</a:t>
            </a:r>
            <a:r>
              <a:rPr lang="en-US" dirty="0"/>
              <a:t>.  You may have other tabs available depending on your role.</a:t>
            </a:r>
          </a:p>
          <a:p>
            <a:endParaRPr lang="en-US" dirty="0"/>
          </a:p>
          <a:p>
            <a:endParaRPr lang="en-US" dirty="0"/>
          </a:p>
          <a:p>
            <a:r>
              <a:rPr lang="en-US" dirty="0"/>
              <a:t>On the Overview tab, you will be able to view a student’s major, classification, goals and interests, categories and other info.</a:t>
            </a:r>
          </a:p>
          <a:p>
            <a:r>
              <a:rPr lang="en-US" dirty="0"/>
              <a:t>If you advise current students, you will also see a 30-second gut check pane with current GPA, total credits, repeated course count, and other metrics (not shown at right).</a:t>
            </a:r>
          </a:p>
        </p:txBody>
      </p:sp>
      <p:sp>
        <p:nvSpPr>
          <p:cNvPr id="7" name="TextBox 6">
            <a:extLst>
              <a:ext uri="{FF2B5EF4-FFF2-40B4-BE49-F238E27FC236}">
                <a16:creationId xmlns:a16="http://schemas.microsoft.com/office/drawing/2014/main" id="{52FB9354-3DD0-4EFE-A65F-52E9BF32E302}"/>
              </a:ext>
            </a:extLst>
          </p:cNvPr>
          <p:cNvSpPr txBox="1"/>
          <p:nvPr/>
        </p:nvSpPr>
        <p:spPr>
          <a:xfrm>
            <a:off x="4139371" y="115147"/>
            <a:ext cx="2715064" cy="369332"/>
          </a:xfrm>
          <a:prstGeom prst="rect">
            <a:avLst/>
          </a:prstGeom>
          <a:solidFill>
            <a:schemeClr val="bg1"/>
          </a:solidFill>
        </p:spPr>
        <p:txBody>
          <a:bodyPr wrap="square" rtlCol="0">
            <a:spAutoFit/>
          </a:bodyPr>
          <a:lstStyle/>
          <a:p>
            <a:r>
              <a:rPr lang="en-US" dirty="0">
                <a:latin typeface="Roboto Slab ExtraLight" pitchFamily="2" charset="0"/>
                <a:ea typeface="Roboto Slab ExtraLight" pitchFamily="2" charset="0"/>
              </a:rPr>
              <a:t>Monte Bear</a:t>
            </a:r>
          </a:p>
        </p:txBody>
      </p:sp>
      <p:pic>
        <p:nvPicPr>
          <p:cNvPr id="11" name="Picture 10">
            <a:extLst>
              <a:ext uri="{FF2B5EF4-FFF2-40B4-BE49-F238E27FC236}">
                <a16:creationId xmlns:a16="http://schemas.microsoft.com/office/drawing/2014/main" id="{61026AD1-B70B-49AC-AE76-C04EDFD8457B}"/>
              </a:ext>
            </a:extLst>
          </p:cNvPr>
          <p:cNvPicPr>
            <a:picLocks noChangeAspect="1"/>
          </p:cNvPicPr>
          <p:nvPr/>
        </p:nvPicPr>
        <p:blipFill>
          <a:blip r:embed="rId4"/>
          <a:stretch>
            <a:fillRect/>
          </a:stretch>
        </p:blipFill>
        <p:spPr>
          <a:xfrm>
            <a:off x="271644" y="2657502"/>
            <a:ext cx="3599652" cy="542898"/>
          </a:xfrm>
          <a:prstGeom prst="rect">
            <a:avLst/>
          </a:prstGeom>
        </p:spPr>
      </p:pic>
    </p:spTree>
    <p:extLst>
      <p:ext uri="{BB962C8B-B14F-4D97-AF65-F5344CB8AC3E}">
        <p14:creationId xmlns:p14="http://schemas.microsoft.com/office/powerpoint/2010/main" val="32349083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LMS_API_VERSION" val="SCORM 2004 (2nd edition)"/>
  <p:tag name="ISPRING_ULTRA_SCORM_COURSE_ID" val="E608661D-295C-422E-9095-BF92E5157321"/>
  <p:tag name="ISPRING_CMI5_LAUNCH_METHOD" val="any window"/>
  <p:tag name="ISPRING_SCORM_RATE_SLIDES" val="1"/>
  <p:tag name="ISPRINGCLOUDFOLDERID" val="1"/>
  <p:tag name="ISPRINGONLINEFOLDERID" val="1"/>
  <p:tag name="ISPRING_OUTPUT_FOLDER" val="[[&quot;P_\u0000){2B268894-06B3-418D-B4A8-781E8DE15215}&quot;,&quot;D:\\Documents\\OSS&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PASSING_SCORE" val="100.000000"/>
  <p:tag name="ISPRING_ULTRA_SCORM_COURCE_TITLE" val="Navigate - Getting Started"/>
  <p:tag name="ISPRING_SCORM_ENDPOINT" val="&lt;endpoint&gt;&lt;enable&gt;0&lt;/enable&gt;&lt;lrs&gt;http://&lt;/lrs&gt;&lt;auth&gt;0&lt;/auth&gt;&lt;login&gt;&lt;/login&gt;&lt;password&gt;&lt;/password&gt;&lt;key&gt;&lt;/key&gt;&lt;name&gt;&lt;/name&gt;&lt;email&gt;&lt;/email&gt;&lt;/endpoint&gt;&#10;"/>
  <p:tag name="ISPRING_PRESENTATION_TITLE" val="Navigate - Getting Started"/>
  <p:tag name="ISPRING_SCORM_RATE_QUIZZES" val="0"/>
</p:tagLst>
</file>

<file path=ppt/theme/theme1.xml><?xml version="1.0" encoding="utf-8"?>
<a:theme xmlns:a="http://schemas.openxmlformats.org/drawingml/2006/main" name="Parcel">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Navigate template.potx" id="{16E157E8-49CE-4103-B4B1-E979C51A763F}" vid="{83A5A10D-8B6A-4FEE-BA57-A7E2442707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Navigate template</Template>
  <TotalTime>325</TotalTime>
  <Words>929</Words>
  <Application>Microsoft Office PowerPoint</Application>
  <PresentationFormat>Widescreen</PresentationFormat>
  <Paragraphs>112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Roboto Slab ExtraLight</vt:lpstr>
      <vt:lpstr>Wingdings</vt:lpstr>
      <vt:lpstr>Parcel</vt:lpstr>
      <vt:lpstr>Navigate: Getting started</vt:lpstr>
      <vt:lpstr>Help center</vt:lpstr>
      <vt:lpstr>Your home screen</vt:lpstr>
      <vt:lpstr>Switching home screens</vt:lpstr>
      <vt:lpstr>Menu overview</vt:lpstr>
      <vt:lpstr>Menu overview</vt:lpstr>
      <vt:lpstr>Menu overview</vt:lpstr>
      <vt:lpstr>Search for a student</vt:lpstr>
      <vt:lpstr>Student:  Overview tab</vt:lpstr>
      <vt:lpstr>Student:  Courses tab</vt:lpstr>
      <vt:lpstr>Student:  Courses (history)</vt:lpstr>
      <vt:lpstr>Student:  appointments tab</vt:lpstr>
      <vt:lpstr>You have finished the lesson!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Navigate - Getting Started</dc:title>
  <dc:creator>Laurie Toomey</dc:creator>
  <cp:lastModifiedBy>Toomey, Laurie</cp:lastModifiedBy>
  <cp:revision>30</cp:revision>
  <dcterms:created xsi:type="dcterms:W3CDTF">2022-03-24T00:33:41Z</dcterms:created>
  <dcterms:modified xsi:type="dcterms:W3CDTF">2022-04-28T13:55:39Z</dcterms:modified>
</cp:coreProperties>
</file>