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3" r:id="rId2"/>
    <p:sldId id="282" r:id="rId3"/>
    <p:sldId id="283" r:id="rId4"/>
    <p:sldId id="274" r:id="rId5"/>
    <p:sldId id="275" r:id="rId6"/>
    <p:sldId id="284" r:id="rId7"/>
    <p:sldId id="276" r:id="rId8"/>
    <p:sldId id="277" r:id="rId9"/>
    <p:sldId id="278" r:id="rId10"/>
    <p:sldId id="279" r:id="rId11"/>
    <p:sldId id="280" r:id="rId12"/>
    <p:sldId id="281" r:id="rId13"/>
    <p:sldId id="26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416" autoAdjust="0"/>
  </p:normalViewPr>
  <p:slideViewPr>
    <p:cSldViewPr snapToGrid="0">
      <p:cViewPr varScale="1">
        <p:scale>
          <a:sx n="70" d="100"/>
          <a:sy n="70" d="100"/>
        </p:scale>
        <p:origin x="8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8T19:10:18.7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4,'32'2,"-1"1,37 7,-35-4,33 1,1-3,95-7,-38 0,-62 4,0 0,-1-2,98-15,-117 9,0 3,0 1,0 2,54 6,-25 7,-52-7,1-1,29 1,189-6,-215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43EDE-D18C-4566-82E3-5057D25F383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D84F6-5F05-4B08-9412-0E02F632F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D84F6-5F05-4B08-9412-0E02F632F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D84F6-5F05-4B08-9412-0E02F632F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D84F6-5F05-4B08-9412-0E02F632F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0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D84F6-5F05-4B08-9412-0E02F632F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2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4131" y="0"/>
            <a:ext cx="8073965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AC430-1840-44E8-903C-46BEDFAD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41" y="233923"/>
            <a:ext cx="3709059" cy="880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70002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EACBF8-E0DA-4D0B-BF15-ACE832623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41" y="1344706"/>
            <a:ext cx="3709059" cy="470862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055C4E9C-5CC6-439F-B7C6-47761350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142" y="6236208"/>
            <a:ext cx="3709058" cy="347472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0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9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5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6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7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295216"/>
            <a:ext cx="11725835" cy="601255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8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41" y="233923"/>
            <a:ext cx="5752327" cy="880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70002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41" y="1344706"/>
            <a:ext cx="5752327" cy="470862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7142" y="6236208"/>
            <a:ext cx="5752328" cy="347472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AC430-1840-44E8-903C-46BEDFAD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41" y="233923"/>
            <a:ext cx="5752327" cy="880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70002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FEACBF8-E0DA-4D0B-BF15-ACE832623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41" y="1344706"/>
            <a:ext cx="5752327" cy="470862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055C4E9C-5CC6-439F-B7C6-47761350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142" y="6236208"/>
            <a:ext cx="5752328" cy="347472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C079DCD-7810-45E3-B945-E0C2B85055A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B1235E9-236D-4826-AF4E-D7B2639A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7000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sstech@mso.umt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7314-6387-4706-ADC5-DDEAC74B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Navigate: Setting up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ADBF-CC39-4996-9B05-7A076315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Training for Faculty</a:t>
            </a:r>
          </a:p>
        </p:txBody>
      </p:sp>
    </p:spTree>
    <p:extLst>
      <p:ext uri="{BB962C8B-B14F-4D97-AF65-F5344CB8AC3E}">
        <p14:creationId xmlns:p14="http://schemas.microsoft.com/office/powerpoint/2010/main" val="12596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CD7BF1-0209-4B62-84C9-6D25CC7A80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b="2122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C1A9E1-D7FD-4B8A-ACEA-4E587AAB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F5D6D-32BB-431E-B4EB-C6D578E54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Appointments:  </a:t>
            </a:r>
            <a:r>
              <a:rPr lang="en-US" dirty="0"/>
              <a:t>This is the most common type of availability where students will use the student scheduler and select you through location and care unit.</a:t>
            </a:r>
          </a:p>
          <a:p>
            <a:r>
              <a:rPr lang="en-US" b="1" dirty="0"/>
              <a:t>Drop-Ins:  </a:t>
            </a:r>
            <a:r>
              <a:rPr lang="en-US" dirty="0"/>
              <a:t>This is setup for when you have office hours and allow students stop by using a range of time based on the days you have selected.</a:t>
            </a:r>
          </a:p>
          <a:p>
            <a:r>
              <a:rPr lang="en-US" b="1" dirty="0"/>
              <a:t>Campaigns:  </a:t>
            </a:r>
            <a:r>
              <a:rPr lang="en-US" dirty="0"/>
              <a:t>This appointment type is for the appointment campaigns that faculty will utilize the most.  This appointment type must be selected for use of Appointment campaigns.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D599A-E631-42C6-868C-116700588BA1}"/>
              </a:ext>
            </a:extLst>
          </p:cNvPr>
          <p:cNvSpPr/>
          <p:nvPr/>
        </p:nvSpPr>
        <p:spPr>
          <a:xfrm>
            <a:off x="4330700" y="3632200"/>
            <a:ext cx="7327900" cy="13589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5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C566FF-6476-4F04-AC27-4297AFE8E3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" t="-680" r="-77" b="1"/>
          <a:stretch/>
        </p:blipFill>
        <p:spPr>
          <a:xfrm>
            <a:off x="4124131" y="233923"/>
            <a:ext cx="8073965" cy="51068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75DCB5-7AC6-4E90-9437-6BE5DEFB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54FED-C85C-4A14-99BC-2947130D7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41" y="1344705"/>
            <a:ext cx="3709059" cy="5279372"/>
          </a:xfrm>
        </p:spPr>
        <p:txBody>
          <a:bodyPr>
            <a:normAutofit/>
          </a:bodyPr>
          <a:lstStyle/>
          <a:p>
            <a:r>
              <a:rPr lang="en-US" dirty="0"/>
              <a:t>Outlook Calendar Sync is a must have!</a:t>
            </a:r>
          </a:p>
          <a:p>
            <a:r>
              <a:rPr lang="en-US" dirty="0"/>
              <a:t>When creating meetings in Outlook:, the following will create issues with the sync: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end date of Forever for your Outlook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Outlook meeting that runs all day will mean that Navigate will also block the entire day.</a:t>
            </a:r>
          </a:p>
          <a:p>
            <a:r>
              <a:rPr lang="en-US" b="1" dirty="0"/>
              <a:t>Have a vacation coming up? </a:t>
            </a:r>
          </a:p>
          <a:p>
            <a:r>
              <a:rPr lang="en-US" dirty="0"/>
              <a:t>Block out your calendar on Outlook.  Navigate and Outlook work in conjunction back and forth.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D378D-93D6-42B7-B778-9049C6E61891}"/>
              </a:ext>
            </a:extLst>
          </p:cNvPr>
          <p:cNvSpPr/>
          <p:nvPr/>
        </p:nvSpPr>
        <p:spPr>
          <a:xfrm>
            <a:off x="10886536" y="2604163"/>
            <a:ext cx="923026" cy="27604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B514AC-ACFF-4087-B7C4-36DD88455C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0" b="2130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D46BD9-9EDE-4DD1-AEA2-889B9C0D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9A681-9B5D-4C2D-8AC5-6E078AC7A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instructions are also a viable way to communicate too students when setting up availability.  This feature is available at the end of add availability.</a:t>
            </a:r>
          </a:p>
          <a:p>
            <a:r>
              <a:rPr lang="en-US" dirty="0"/>
              <a:t>A “Virtual location” was created for flexibility during </a:t>
            </a:r>
            <a:r>
              <a:rPr lang="en-US" dirty="0" err="1"/>
              <a:t>Covid</a:t>
            </a:r>
            <a:r>
              <a:rPr lang="en-US" dirty="0"/>
              <a:t> and will be discontinued at the end of spring semester. Use meeting types instead. If you do not see a location that works for you, contact osstech@mso.umt.edu.</a:t>
            </a:r>
          </a:p>
          <a:p>
            <a:r>
              <a:rPr lang="en-US" dirty="0"/>
              <a:t>An “Instructor’s Office” location is available for faculty. 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B4C27-A706-4F30-BBC8-88C150EB6788}"/>
              </a:ext>
            </a:extLst>
          </p:cNvPr>
          <p:cNvSpPr/>
          <p:nvPr/>
        </p:nvSpPr>
        <p:spPr>
          <a:xfrm>
            <a:off x="4425351" y="1656272"/>
            <a:ext cx="7203057" cy="425282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F2E5A6-7AA0-4DF5-A3DA-050D76FF1E74}"/>
              </a:ext>
            </a:extLst>
          </p:cNvPr>
          <p:cNvCxnSpPr/>
          <p:nvPr/>
        </p:nvCxnSpPr>
        <p:spPr>
          <a:xfrm>
            <a:off x="2984740" y="2690669"/>
            <a:ext cx="1311215" cy="0"/>
          </a:xfrm>
          <a:prstGeom prst="straightConnector1">
            <a:avLst/>
          </a:prstGeom>
          <a:ln w="38100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CB5A-6392-4A15-8E4A-5B18C243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finished the lesson!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F3AA925-1046-4585-81C2-8A5E7C05F26C}"/>
              </a:ext>
            </a:extLst>
          </p:cNvPr>
          <p:cNvSpPr txBox="1">
            <a:spLocks/>
          </p:cNvSpPr>
          <p:nvPr/>
        </p:nvSpPr>
        <p:spPr>
          <a:xfrm>
            <a:off x="177141" y="1967345"/>
            <a:ext cx="11725835" cy="4022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Questions on content? </a:t>
            </a:r>
          </a:p>
          <a:p>
            <a:pPr marL="0" indent="0" algn="ctr">
              <a:buNone/>
            </a:pPr>
            <a:r>
              <a:rPr lang="en-US" sz="3200" b="1" dirty="0"/>
              <a:t>Suggestions for improvements? </a:t>
            </a:r>
          </a:p>
          <a:p>
            <a:pPr marL="0" indent="0" algn="ctr">
              <a:buNone/>
            </a:pPr>
            <a:r>
              <a:rPr lang="en-US" sz="3200" b="1" dirty="0"/>
              <a:t>Any other thoughts?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dirty="0"/>
              <a:t>For all of these, please email us at </a:t>
            </a:r>
            <a:r>
              <a:rPr lang="en-US" sz="3200" dirty="0">
                <a:hlinkClick r:id="rId3"/>
              </a:rPr>
              <a:t>osstech@mso.umt.edu</a:t>
            </a:r>
            <a:r>
              <a:rPr lang="en-US" sz="3200" dirty="0"/>
              <a:t>.</a:t>
            </a:r>
          </a:p>
          <a:p>
            <a:pPr marL="0" indent="0" algn="ctr">
              <a:buNone/>
            </a:pPr>
            <a:r>
              <a:rPr lang="en-US" sz="3200" dirty="0"/>
              <a:t>We would love to hear from you!</a:t>
            </a:r>
          </a:p>
        </p:txBody>
      </p:sp>
    </p:spTree>
    <p:extLst>
      <p:ext uri="{BB962C8B-B14F-4D97-AF65-F5344CB8AC3E}">
        <p14:creationId xmlns:p14="http://schemas.microsoft.com/office/powerpoint/2010/main" val="339392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4A659F-862F-4FCD-A2EB-BAC2AB1A21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31" y="617768"/>
            <a:ext cx="8073965" cy="56224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09D67D-6F6B-4957-B992-E5265870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Availabilities drive what students see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93742-A55F-42E7-BB6E-4DA0C8B8C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scheduling an appointment, students are asked what type of appointment to schedule.</a:t>
            </a:r>
          </a:p>
          <a:p>
            <a:r>
              <a:rPr lang="en-US" dirty="0"/>
              <a:t>This is internally called the </a:t>
            </a:r>
            <a:r>
              <a:rPr lang="en-US" b="1" dirty="0"/>
              <a:t>care unit</a:t>
            </a:r>
            <a:r>
              <a:rPr lang="en-US" dirty="0"/>
              <a:t>.</a:t>
            </a:r>
          </a:p>
          <a:p>
            <a:r>
              <a:rPr lang="en-US" dirty="0"/>
              <a:t>Each care unit will have multiple possible </a:t>
            </a:r>
            <a:r>
              <a:rPr lang="en-US" b="1" dirty="0"/>
              <a:t>services</a:t>
            </a:r>
            <a:r>
              <a:rPr lang="en-US" dirty="0"/>
              <a:t>. However, the student will only see the services that have been configured in staff members </a:t>
            </a:r>
            <a:r>
              <a:rPr lang="en-US" b="1" dirty="0"/>
              <a:t>availabilities.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7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161A478-4970-4181-8710-722A45A6AD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26646"/>
          <a:stretch/>
        </p:blipFill>
        <p:spPr>
          <a:xfrm>
            <a:off x="4124131" y="0"/>
            <a:ext cx="807396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09D67D-6F6B-4957-B992-E5265870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Availabilities drive what students see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93742-A55F-42E7-BB6E-4DA0C8B8C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After also selecting a date, the students will be able to see all the people who offer the service.</a:t>
            </a:r>
          </a:p>
          <a:p>
            <a:endParaRPr lang="en-US" dirty="0"/>
          </a:p>
          <a:p>
            <a:r>
              <a:rPr lang="en-US" dirty="0"/>
              <a:t>In this example, the staff member who allowed both Drop-In and Appointments in their availability has times for the student to choose while the staff member who has open availability for Drop-Ins only just has the link.</a:t>
            </a:r>
          </a:p>
          <a:p>
            <a:r>
              <a:rPr lang="en-US" dirty="0"/>
              <a:t>In this lesson, you will learn how to set up your own availabilities.</a:t>
            </a:r>
          </a:p>
        </p:txBody>
      </p:sp>
    </p:spTree>
    <p:extLst>
      <p:ext uri="{BB962C8B-B14F-4D97-AF65-F5344CB8AC3E}">
        <p14:creationId xmlns:p14="http://schemas.microsoft.com/office/powerpoint/2010/main" val="133908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874E81-4A8E-440A-8DDA-B91773BC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 Sync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E8EC0-FBC2-47A3-BE93-57BD3F6D3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41" y="1344705"/>
            <a:ext cx="3709059" cy="5279371"/>
          </a:xfrm>
        </p:spPr>
        <p:txBody>
          <a:bodyPr>
            <a:normAutofit/>
          </a:bodyPr>
          <a:lstStyle/>
          <a:p>
            <a:r>
              <a:rPr lang="en-US" dirty="0"/>
              <a:t>Before setting up availabilities, you will want to sync your Outlook calendar.</a:t>
            </a:r>
          </a:p>
          <a:p>
            <a:r>
              <a:rPr lang="en-US" dirty="0"/>
              <a:t>Outlook plays a pivotal role in the function of Navigate.</a:t>
            </a:r>
          </a:p>
          <a:p>
            <a:r>
              <a:rPr lang="en-US" dirty="0"/>
              <a:t>Navigate relies on Outlook calendar sync for availability and campaigns to function inside of Navigate. </a:t>
            </a:r>
          </a:p>
          <a:p>
            <a:r>
              <a:rPr lang="en-US" dirty="0"/>
              <a:t>Have an unexpected meeting during your normal availability? It will be automatically blocked for any scheduling by students if your Outlook is synced.</a:t>
            </a:r>
          </a:p>
          <a:p>
            <a:r>
              <a:rPr lang="en-US" dirty="0"/>
              <a:t>Outlook Sync is a very simple process and will only take a few minutes once the sync has been activated</a:t>
            </a:r>
          </a:p>
          <a:p>
            <a:endParaRPr lang="en-US" dirty="0"/>
          </a:p>
        </p:txBody>
      </p:sp>
      <p:pic>
        <p:nvPicPr>
          <p:cNvPr id="14" name="Picture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5BF78B79-A0F5-4576-8430-7DC15A5594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-9032" r="-284" b="-9287"/>
          <a:stretch/>
        </p:blipFill>
        <p:spPr>
          <a:xfrm>
            <a:off x="4124131" y="0"/>
            <a:ext cx="8073965" cy="6858000"/>
          </a:xfrm>
        </p:spPr>
      </p:pic>
    </p:spTree>
    <p:extLst>
      <p:ext uri="{BB962C8B-B14F-4D97-AF65-F5344CB8AC3E}">
        <p14:creationId xmlns:p14="http://schemas.microsoft.com/office/powerpoint/2010/main" val="58804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E00F13-14AA-4ABB-A3F9-EEE6281273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t="-5458" r="-2186" b="-5458"/>
          <a:stretch/>
        </p:blipFill>
        <p:spPr>
          <a:xfrm>
            <a:off x="4124131" y="0"/>
            <a:ext cx="8073965" cy="6753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66454B-7FD9-479B-98B0-55542128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availability- Home screen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FCC3-8922-4756-83C7-5969682B5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41" y="1344705"/>
            <a:ext cx="3709059" cy="5279371"/>
          </a:xfrm>
        </p:spPr>
        <p:txBody>
          <a:bodyPr>
            <a:normAutofit/>
          </a:bodyPr>
          <a:lstStyle/>
          <a:p>
            <a:r>
              <a:rPr lang="en-US" dirty="0"/>
              <a:t>You can view your current and past available times under the My Availability tab.</a:t>
            </a:r>
          </a:p>
          <a:p>
            <a:r>
              <a:rPr lang="en-US" dirty="0"/>
              <a:t>From this homepage, you can view/edit and create new availabilities </a:t>
            </a:r>
          </a:p>
          <a:p>
            <a:r>
              <a:rPr lang="en-US" dirty="0"/>
              <a:t>You can also copy your Personal Availability Link or more commonly know as PAL’s.  This link can be used in communications with students.</a:t>
            </a:r>
          </a:p>
          <a:p>
            <a:endParaRPr lang="en-US" b="1" dirty="0"/>
          </a:p>
          <a:p>
            <a:r>
              <a:rPr lang="en-US" b="1" dirty="0"/>
              <a:t>TIP: </a:t>
            </a:r>
            <a:r>
              <a:rPr lang="en-US" dirty="0"/>
              <a:t>Add your PAL to your email signature so students can more easily schedule appointments with you.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23F7C6-2FB2-4599-9437-CEF8E234C7E0}"/>
                  </a:ext>
                </a:extLst>
              </p14:cNvPr>
              <p14:cNvContentPartPr/>
              <p14:nvPr/>
            </p14:nvContentPartPr>
            <p14:xfrm>
              <a:off x="6190830" y="1646145"/>
              <a:ext cx="580320" cy="1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23F7C6-2FB2-4599-9437-CEF8E234C7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7190" y="1538145"/>
                <a:ext cx="687960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5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47BFFE-4978-4E46-B834-615AE44B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available times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EA51B7-2026-4473-97D9-1FE89B2A4B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3312"/>
          <a:stretch/>
        </p:blipFill>
        <p:spPr>
          <a:xfrm>
            <a:off x="4124131" y="0"/>
            <a:ext cx="8073965" cy="6858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49A47F-366C-4164-B4DA-608C16D02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will likely have multiple available times.</a:t>
            </a:r>
          </a:p>
          <a:p>
            <a:r>
              <a:rPr lang="en-US" dirty="0"/>
              <a:t>In this example, a special collaboration with admissions (Bear Tracks Advising) for incoming students has a specific date range.</a:t>
            </a:r>
          </a:p>
          <a:p>
            <a:r>
              <a:rPr lang="en-US" dirty="0"/>
              <a:t>Different days of the week and times are set aside for most of the other scheduling.</a:t>
            </a:r>
          </a:p>
          <a:p>
            <a:r>
              <a:rPr lang="en-US" dirty="0"/>
              <a:t>The pink/red availabilities are those with date ranges that have passed (you can delete these if you want or keep them for reference to copy for a new semester).</a:t>
            </a:r>
          </a:p>
        </p:txBody>
      </p:sp>
    </p:spTree>
    <p:extLst>
      <p:ext uri="{BB962C8B-B14F-4D97-AF65-F5344CB8AC3E}">
        <p14:creationId xmlns:p14="http://schemas.microsoft.com/office/powerpoint/2010/main" val="10063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5E09F4-FF9C-48B3-B520-7379BE94C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58" y="361063"/>
            <a:ext cx="4305901" cy="635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CC230773-5EAB-4ECD-B60F-9875736868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3" b="25173"/>
          <a:stretch>
            <a:fillRect/>
          </a:stretch>
        </p:blipFill>
        <p:spPr>
          <a:xfrm>
            <a:off x="4409511" y="1344706"/>
            <a:ext cx="3229540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614ADB-DD5E-4B19-A88E-ECEFEA0A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availability</a:t>
            </a:r>
            <a:br>
              <a:rPr lang="en-US" dirty="0"/>
            </a:br>
            <a:r>
              <a:rPr lang="en-US" dirty="0"/>
              <a:t>setup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9296F-852A-4536-8321-C286518C5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Actions menu is where you can add, copy, delete time, and add to Personal Link.</a:t>
            </a:r>
          </a:p>
          <a:p>
            <a:r>
              <a:rPr lang="en-US" dirty="0"/>
              <a:t>Choose “Add Time” to start creating an availability.</a:t>
            </a:r>
          </a:p>
          <a:p>
            <a:r>
              <a:rPr lang="en-US" dirty="0"/>
              <a:t>After clicking Add Time a new window populates which is the Add Availability window.  </a:t>
            </a:r>
          </a:p>
          <a:p>
            <a:r>
              <a:rPr lang="en-US" dirty="0"/>
              <a:t>From here you get a whole host of options to customize how you want our availability to be set up.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21E374-666B-4515-B292-0ED73D4AE4F6}"/>
              </a:ext>
            </a:extLst>
          </p:cNvPr>
          <p:cNvCxnSpPr/>
          <p:nvPr/>
        </p:nvCxnSpPr>
        <p:spPr>
          <a:xfrm>
            <a:off x="6410325" y="3538094"/>
            <a:ext cx="14763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0883F1-AFDD-4CB3-9330-24887A10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41" y="43128"/>
            <a:ext cx="3709059" cy="535459"/>
          </a:xfrm>
        </p:spPr>
        <p:txBody>
          <a:bodyPr/>
          <a:lstStyle/>
          <a:p>
            <a:r>
              <a:rPr lang="en-US" dirty="0"/>
              <a:t>Add availability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973B6-AEDB-4DF3-80C4-38021E0E3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41" y="578586"/>
            <a:ext cx="3709059" cy="623628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Allows you to select specific days you are available.</a:t>
            </a:r>
          </a:p>
          <a:p>
            <a:pPr marL="342900" indent="-342900">
              <a:buAutoNum type="arabicPeriod"/>
            </a:pPr>
            <a:r>
              <a:rPr lang="en-US" dirty="0"/>
              <a:t>Select the time range each day you are available</a:t>
            </a:r>
          </a:p>
          <a:p>
            <a:pPr marL="342900" indent="-342900">
              <a:buAutoNum type="arabicPeriod"/>
            </a:pPr>
            <a:r>
              <a:rPr lang="en-US" dirty="0"/>
              <a:t>Active availability will allow you to select ranges of dates, or forever, or by term.</a:t>
            </a:r>
          </a:p>
          <a:p>
            <a:pPr marL="342900" indent="-342900">
              <a:buAutoNum type="arabicPeriod"/>
            </a:pPr>
            <a:r>
              <a:rPr lang="en-US" dirty="0"/>
              <a:t>You can select which availability if you have more than that you want added to your PAL’s link</a:t>
            </a:r>
          </a:p>
          <a:p>
            <a:pPr marL="342900" indent="-342900">
              <a:buAutoNum type="arabicPeriod"/>
            </a:pPr>
            <a:r>
              <a:rPr lang="en-US" dirty="0"/>
              <a:t>Here we can choose between Appointments, Drop-ins or Campaigns.  You can select one or all three.  </a:t>
            </a:r>
          </a:p>
          <a:p>
            <a:pPr marL="342900" indent="-342900">
              <a:buAutoNum type="arabicPeriod"/>
            </a:pPr>
            <a:r>
              <a:rPr lang="en-US" dirty="0"/>
              <a:t>Modality which allows you to select in-person, virtual or phone</a:t>
            </a:r>
          </a:p>
          <a:p>
            <a:pPr marL="342900" indent="-342900">
              <a:buAutoNum type="arabicPeriod"/>
            </a:pPr>
            <a:r>
              <a:rPr lang="en-US" dirty="0"/>
              <a:t>Care unit selection </a:t>
            </a:r>
          </a:p>
          <a:p>
            <a:pPr marL="342900" indent="-342900">
              <a:buAutoNum type="arabicPeriod"/>
            </a:pPr>
            <a:r>
              <a:rPr lang="en-US" dirty="0"/>
              <a:t>Location selection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0" name="Picture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8827B4-697C-4BE1-987C-776105BA14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174" r="-21129"/>
          <a:stretch/>
        </p:blipFill>
        <p:spPr>
          <a:xfrm>
            <a:off x="5842000" y="0"/>
            <a:ext cx="6356096" cy="6858000"/>
          </a:xfrm>
        </p:spPr>
      </p:pic>
      <p:pic>
        <p:nvPicPr>
          <p:cNvPr id="28" name="Graphic 27" descr="Badge 1 with solid fill">
            <a:extLst>
              <a:ext uri="{FF2B5EF4-FFF2-40B4-BE49-F238E27FC236}">
                <a16:creationId xmlns:a16="http://schemas.microsoft.com/office/drawing/2014/main" id="{CC5D0565-B0FC-4CDC-B1CE-7CC992D79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2259" y="578587"/>
            <a:ext cx="535459" cy="535459"/>
          </a:xfrm>
          <a:prstGeom prst="rect">
            <a:avLst/>
          </a:prstGeom>
        </p:spPr>
      </p:pic>
      <p:pic>
        <p:nvPicPr>
          <p:cNvPr id="30" name="Graphic 29" descr="Badge with solid fill">
            <a:extLst>
              <a:ext uri="{FF2B5EF4-FFF2-40B4-BE49-F238E27FC236}">
                <a16:creationId xmlns:a16="http://schemas.microsoft.com/office/drawing/2014/main" id="{86FFC33D-35B1-4EDB-9C21-3EF0E5D9D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2259" y="1416751"/>
            <a:ext cx="551764" cy="551764"/>
          </a:xfrm>
          <a:prstGeom prst="rect">
            <a:avLst/>
          </a:prstGeom>
        </p:spPr>
      </p:pic>
      <p:pic>
        <p:nvPicPr>
          <p:cNvPr id="32" name="Graphic 31" descr="Badge 3 with solid fill">
            <a:extLst>
              <a:ext uri="{FF2B5EF4-FFF2-40B4-BE49-F238E27FC236}">
                <a16:creationId xmlns:a16="http://schemas.microsoft.com/office/drawing/2014/main" id="{A0317BE2-5206-4BCA-A99C-297A7E060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2259" y="2231726"/>
            <a:ext cx="551764" cy="551764"/>
          </a:xfrm>
          <a:prstGeom prst="rect">
            <a:avLst/>
          </a:prstGeom>
        </p:spPr>
      </p:pic>
      <p:pic>
        <p:nvPicPr>
          <p:cNvPr id="34" name="Graphic 33" descr="Badge 4 with solid fill">
            <a:extLst>
              <a:ext uri="{FF2B5EF4-FFF2-40B4-BE49-F238E27FC236}">
                <a16:creationId xmlns:a16="http://schemas.microsoft.com/office/drawing/2014/main" id="{8B7CBCF1-51F4-4B45-8A14-3A1AC09CA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2259" y="3046701"/>
            <a:ext cx="551764" cy="551764"/>
          </a:xfrm>
          <a:prstGeom prst="rect">
            <a:avLst/>
          </a:prstGeom>
        </p:spPr>
      </p:pic>
      <p:pic>
        <p:nvPicPr>
          <p:cNvPr id="36" name="Graphic 35" descr="Badge 5 with solid fill">
            <a:extLst>
              <a:ext uri="{FF2B5EF4-FFF2-40B4-BE49-F238E27FC236}">
                <a16:creationId xmlns:a16="http://schemas.microsoft.com/office/drawing/2014/main" id="{3368B021-6131-4D56-B171-CBBC5E9CAE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12259" y="3757015"/>
            <a:ext cx="551764" cy="551764"/>
          </a:xfrm>
          <a:prstGeom prst="rect">
            <a:avLst/>
          </a:prstGeom>
        </p:spPr>
      </p:pic>
      <p:pic>
        <p:nvPicPr>
          <p:cNvPr id="38" name="Graphic 37" descr="Badge 6 with solid fill">
            <a:extLst>
              <a:ext uri="{FF2B5EF4-FFF2-40B4-BE49-F238E27FC236}">
                <a16:creationId xmlns:a16="http://schemas.microsoft.com/office/drawing/2014/main" id="{5C8E4D7A-9D1D-422D-A051-8D107EDFAF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12259" y="4465546"/>
            <a:ext cx="551764" cy="551764"/>
          </a:xfrm>
          <a:prstGeom prst="rect">
            <a:avLst/>
          </a:prstGeom>
        </p:spPr>
      </p:pic>
      <p:pic>
        <p:nvPicPr>
          <p:cNvPr id="40" name="Graphic 39" descr="Badge 7 with solid fill">
            <a:extLst>
              <a:ext uri="{FF2B5EF4-FFF2-40B4-BE49-F238E27FC236}">
                <a16:creationId xmlns:a16="http://schemas.microsoft.com/office/drawing/2014/main" id="{B8416997-8678-415E-8235-E3402A138E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12259" y="5033943"/>
            <a:ext cx="551764" cy="551764"/>
          </a:xfrm>
          <a:prstGeom prst="rect">
            <a:avLst/>
          </a:prstGeom>
        </p:spPr>
      </p:pic>
      <p:pic>
        <p:nvPicPr>
          <p:cNvPr id="42" name="Graphic 41" descr="Badge 8 with solid fill">
            <a:extLst>
              <a:ext uri="{FF2B5EF4-FFF2-40B4-BE49-F238E27FC236}">
                <a16:creationId xmlns:a16="http://schemas.microsoft.com/office/drawing/2014/main" id="{FE5CE719-396A-4383-8162-F77BE1508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12259" y="5670089"/>
            <a:ext cx="551764" cy="5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0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AD1CCD-EFE4-4FD0-9CD6-E7894EE2E2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r="-75"/>
          <a:stretch/>
        </p:blipFill>
        <p:spPr>
          <a:xfrm>
            <a:off x="4124131" y="0"/>
            <a:ext cx="807396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409E0E-5B36-461E-BD9D-1DC4B584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CDB09-F5A9-4488-86CF-687A0A05C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PAL is your personal link that will allow you to enhance communication with students when using outlook.</a:t>
            </a:r>
          </a:p>
          <a:p>
            <a:r>
              <a:rPr lang="en-US" dirty="0"/>
              <a:t>Your PAL will direct students to </a:t>
            </a:r>
            <a:r>
              <a:rPr lang="en-US" dirty="0" err="1"/>
              <a:t>Navigate’s</a:t>
            </a:r>
            <a:r>
              <a:rPr lang="en-US" dirty="0"/>
              <a:t> appointment scheduler</a:t>
            </a:r>
          </a:p>
          <a:p>
            <a:r>
              <a:rPr lang="en-US" dirty="0"/>
              <a:t>Each PAL is unique to each staff member and will not change over time</a:t>
            </a:r>
          </a:p>
          <a:p>
            <a:r>
              <a:rPr lang="en-US" dirty="0"/>
              <a:t>A PAL link can be accessed by students through email, URL, website and SMS (text).</a:t>
            </a:r>
          </a:p>
        </p:txBody>
      </p:sp>
    </p:spTree>
    <p:extLst>
      <p:ext uri="{BB962C8B-B14F-4D97-AF65-F5344CB8AC3E}">
        <p14:creationId xmlns:p14="http://schemas.microsoft.com/office/powerpoint/2010/main" val="1540790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LMS_API_VERSION" val="SCORM 2004 (2nd edition)"/>
  <p:tag name="ISPRING_ULTRA_SCORM_COURSE_ID" val="E608661D-295C-422E-9095-BF92E5157321"/>
  <p:tag name="ISPRING_CMI5_LAUNCH_METHOD" val="any window"/>
  <p:tag name="ISPRING_SCORM_RATE_SLIDES" val="1"/>
  <p:tag name="ISPRINGCLOUDFOLDERID" val="1"/>
  <p:tag name="ISPRINGONLINEFOLDERID" val="1"/>
  <p:tag name="ISPRING_OUTPUT_FOLDER" val="[[&quot;P_\u0000){2B268894-06B3-418D-B4A8-781E8DE15215}&quot;,&quot;D:\\Documents\\OS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ULTRA_SCORM_COURCE_TITLE" val="Navigate - Getting Start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Navigate - Getting Started"/>
  <p:tag name="ISPRING_SCORM_RATE_QUIZZES" val="0"/>
</p:tagLst>
</file>

<file path=ppt/theme/theme1.xml><?xml version="1.0" encoding="utf-8"?>
<a:theme xmlns:a="http://schemas.openxmlformats.org/drawingml/2006/main" name="Parcel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vigate template.potx" id="{16E157E8-49CE-4103-B4B1-E979C51A763F}" vid="{83A5A10D-8B6A-4FEE-BA57-A7E244270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Navigate template</Template>
  <TotalTime>48</TotalTime>
  <Words>914</Words>
  <Application>Microsoft Office PowerPoint</Application>
  <PresentationFormat>Widescreen</PresentationFormat>
  <Paragraphs>75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Navigate: Setting up availability</vt:lpstr>
      <vt:lpstr>Availabilities drive what students see</vt:lpstr>
      <vt:lpstr>Availabilities drive what students see</vt:lpstr>
      <vt:lpstr>Calendar Sync</vt:lpstr>
      <vt:lpstr>My availability- Home screen</vt:lpstr>
      <vt:lpstr>Multiple available times</vt:lpstr>
      <vt:lpstr>My availability setup</vt:lpstr>
      <vt:lpstr>Add availability</vt:lpstr>
      <vt:lpstr>PAL</vt:lpstr>
      <vt:lpstr>Appointment Types</vt:lpstr>
      <vt:lpstr>Outlook TIPS</vt:lpstr>
      <vt:lpstr>other TIPS</vt:lpstr>
      <vt:lpstr>You have finished the lesson!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Navigate - Getting Started</dc:title>
  <dc:creator>Laurie Toomey</dc:creator>
  <cp:lastModifiedBy>Toomey, Laurie</cp:lastModifiedBy>
  <cp:revision>38</cp:revision>
  <dcterms:created xsi:type="dcterms:W3CDTF">2022-03-24T00:33:41Z</dcterms:created>
  <dcterms:modified xsi:type="dcterms:W3CDTF">2022-04-28T14:49:48Z</dcterms:modified>
</cp:coreProperties>
</file>