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Lst>
  <p:notesMasterIdLst>
    <p:notesMasterId r:id="rId15"/>
  </p:notesMasterIdLst>
  <p:handoutMasterIdLst>
    <p:handoutMasterId r:id="rId16"/>
  </p:handoutMasterIdLst>
  <p:sldIdLst>
    <p:sldId id="267" r:id="rId3"/>
    <p:sldId id="258" r:id="rId4"/>
    <p:sldId id="1166" r:id="rId5"/>
    <p:sldId id="1165" r:id="rId6"/>
    <p:sldId id="1167" r:id="rId7"/>
    <p:sldId id="1168" r:id="rId8"/>
    <p:sldId id="270" r:id="rId9"/>
    <p:sldId id="264" r:id="rId10"/>
    <p:sldId id="1170" r:id="rId11"/>
    <p:sldId id="271" r:id="rId12"/>
    <p:sldId id="1171" r:id="rId13"/>
    <p:sldId id="273" r:id="rId14"/>
  </p:sldIdLst>
  <p:sldSz cx="6400800" cy="4800600"/>
  <p:notesSz cx="6858000" cy="9144000"/>
  <p:custDataLst>
    <p:tags r:id="rId17"/>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50" autoAdjust="0"/>
  </p:normalViewPr>
  <p:slideViewPr>
    <p:cSldViewPr snapToGrid="0" showGuides="1">
      <p:cViewPr varScale="1">
        <p:scale>
          <a:sx n="93" d="100"/>
          <a:sy n="93" d="100"/>
        </p:scale>
        <p:origin x="1340" y="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3"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en-US" sz="900" dirty="0"/>
              <a:t>CHEM101</a:t>
            </a:r>
          </a:p>
        </c:rich>
      </c:tx>
      <c:overlay val="1"/>
    </c:title>
    <c:autoTitleDeleted val="0"/>
    <c:plotArea>
      <c:layout>
        <c:manualLayout>
          <c:layoutTarget val="inner"/>
          <c:xMode val="edge"/>
          <c:yMode val="edge"/>
          <c:x val="0.16996947752309713"/>
          <c:y val="0.18981481481481483"/>
          <c:w val="0.64466389216500997"/>
          <c:h val="0.61886555847185765"/>
        </c:manualLayout>
      </c:layout>
      <c:barChart>
        <c:barDir val="col"/>
        <c:grouping val="clustered"/>
        <c:varyColors val="0"/>
        <c:ser>
          <c:idx val="0"/>
          <c:order val="0"/>
          <c:tx>
            <c:strRef>
              <c:f>Sheet1!$B$2</c:f>
              <c:strCache>
                <c:ptCount val="1"/>
                <c:pt idx="0">
                  <c:v>Graduation Rate in the Major</c:v>
                </c:pt>
              </c:strCache>
            </c:strRef>
          </c:tx>
          <c:spPr>
            <a:ln w="12700">
              <a:solidFill>
                <a:schemeClr val="bg1"/>
              </a:solidFill>
            </a:ln>
          </c:spPr>
          <c:invertIfNegative val="0"/>
          <c:dPt>
            <c:idx val="0"/>
            <c:invertIfNegative val="0"/>
            <c:bubble3D val="0"/>
            <c:spPr>
              <a:solidFill>
                <a:srgbClr val="0071CE"/>
              </a:solidFill>
              <a:ln w="12700">
                <a:solidFill>
                  <a:schemeClr val="bg1"/>
                </a:solidFill>
              </a:ln>
            </c:spPr>
            <c:extLst>
              <c:ext xmlns:c16="http://schemas.microsoft.com/office/drawing/2014/chart" uri="{C3380CC4-5D6E-409C-BE32-E72D297353CC}">
                <c16:uniqueId val="{00000001-6FD2-4883-8A26-42D375B55A1D}"/>
              </c:ext>
            </c:extLst>
          </c:dPt>
          <c:dPt>
            <c:idx val="1"/>
            <c:invertIfNegative val="0"/>
            <c:bubble3D val="0"/>
            <c:spPr>
              <a:solidFill>
                <a:srgbClr val="0071CE"/>
              </a:solidFill>
              <a:ln w="12700">
                <a:solidFill>
                  <a:schemeClr val="bg1"/>
                </a:solidFill>
              </a:ln>
            </c:spPr>
            <c:extLst>
              <c:ext xmlns:c16="http://schemas.microsoft.com/office/drawing/2014/chart" uri="{C3380CC4-5D6E-409C-BE32-E72D297353CC}">
                <c16:uniqueId val="{00000003-6FD2-4883-8A26-42D375B55A1D}"/>
              </c:ext>
            </c:extLst>
          </c:dPt>
          <c:dLbls>
            <c:dLbl>
              <c:idx val="2"/>
              <c:layout>
                <c:manualLayout>
                  <c:x val="1.05680331697553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D2-4883-8A26-42D375B55A1D}"/>
                </c:ext>
              </c:extLst>
            </c:dLbl>
            <c:numFmt formatCode="0%" sourceLinked="0"/>
            <c:spPr>
              <a:noFill/>
              <a:ln>
                <a:noFill/>
              </a:ln>
              <a:effectLst/>
            </c:spPr>
            <c:txPr>
              <a:bodyPr/>
              <a:lstStyle/>
              <a:p>
                <a:pPr>
                  <a:defRPr sz="8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A</c:v>
                </c:pt>
                <c:pt idx="1">
                  <c:v>B</c:v>
                </c:pt>
                <c:pt idx="2">
                  <c:v>C</c:v>
                </c:pt>
                <c:pt idx="3">
                  <c:v>D</c:v>
                </c:pt>
                <c:pt idx="4">
                  <c:v>F</c:v>
                </c:pt>
                <c:pt idx="5">
                  <c:v>W</c:v>
                </c:pt>
              </c:strCache>
            </c:strRef>
          </c:cat>
          <c:val>
            <c:numRef>
              <c:f>Sheet1!$B$3:$B$8</c:f>
              <c:numCache>
                <c:formatCode>0%</c:formatCode>
                <c:ptCount val="6"/>
                <c:pt idx="0">
                  <c:v>0.64</c:v>
                </c:pt>
                <c:pt idx="1">
                  <c:v>0.57999999999999996</c:v>
                </c:pt>
                <c:pt idx="2">
                  <c:v>0.25</c:v>
                </c:pt>
                <c:pt idx="3">
                  <c:v>0.13</c:v>
                </c:pt>
                <c:pt idx="4">
                  <c:v>0.1</c:v>
                </c:pt>
                <c:pt idx="5">
                  <c:v>0.3</c:v>
                </c:pt>
              </c:numCache>
            </c:numRef>
          </c:val>
          <c:extLst>
            <c:ext xmlns:c16="http://schemas.microsoft.com/office/drawing/2014/chart" uri="{C3380CC4-5D6E-409C-BE32-E72D297353CC}">
              <c16:uniqueId val="{00000005-6FD2-4883-8A26-42D375B55A1D}"/>
            </c:ext>
          </c:extLst>
        </c:ser>
        <c:dLbls>
          <c:showLegendKey val="0"/>
          <c:showVal val="0"/>
          <c:showCatName val="0"/>
          <c:showSerName val="0"/>
          <c:showPercent val="0"/>
          <c:showBubbleSize val="0"/>
        </c:dLbls>
        <c:gapWidth val="50"/>
        <c:axId val="442375936"/>
        <c:axId val="442378288"/>
      </c:barChart>
      <c:catAx>
        <c:axId val="442375936"/>
        <c:scaling>
          <c:orientation val="minMax"/>
        </c:scaling>
        <c:delete val="0"/>
        <c:axPos val="b"/>
        <c:title>
          <c:tx>
            <c:rich>
              <a:bodyPr/>
              <a:lstStyle/>
              <a:p>
                <a:pPr>
                  <a:defRPr sz="800" b="0"/>
                </a:pPr>
                <a:r>
                  <a:rPr lang="en-US" sz="800" b="0"/>
                  <a:t>Grade</a:t>
                </a:r>
              </a:p>
            </c:rich>
          </c:tx>
          <c:overlay val="0"/>
        </c:title>
        <c:numFmt formatCode="General" sourceLinked="0"/>
        <c:majorTickMark val="none"/>
        <c:minorTickMark val="none"/>
        <c:tickLblPos val="nextTo"/>
        <c:spPr>
          <a:noFill/>
          <a:ln>
            <a:solidFill>
              <a:schemeClr val="accent4"/>
            </a:solidFill>
            <a:miter lim="800000"/>
          </a:ln>
        </c:spPr>
        <c:txPr>
          <a:bodyPr/>
          <a:lstStyle/>
          <a:p>
            <a:pPr>
              <a:defRPr sz="800" i="1"/>
            </a:pPr>
            <a:endParaRPr lang="en-US"/>
          </a:p>
        </c:txPr>
        <c:crossAx val="442378288"/>
        <c:crosses val="autoZero"/>
        <c:auto val="1"/>
        <c:lblAlgn val="ctr"/>
        <c:lblOffset val="100"/>
        <c:noMultiLvlLbl val="0"/>
      </c:catAx>
      <c:valAx>
        <c:axId val="442378288"/>
        <c:scaling>
          <c:orientation val="minMax"/>
          <c:max val="0.70000000000000007"/>
        </c:scaling>
        <c:delete val="0"/>
        <c:axPos val="l"/>
        <c:title>
          <c:tx>
            <c:rich>
              <a:bodyPr rot="-5400000" vert="horz"/>
              <a:lstStyle/>
              <a:p>
                <a:pPr>
                  <a:defRPr sz="800" b="0"/>
                </a:pPr>
                <a:r>
                  <a:rPr lang="en-US" sz="800" b="0" dirty="0"/>
                  <a:t>Graduation Rate in the Major</a:t>
                </a:r>
              </a:p>
            </c:rich>
          </c:tx>
          <c:layout>
            <c:manualLayout>
              <c:xMode val="edge"/>
              <c:yMode val="edge"/>
              <c:x val="4.1750942801699317E-2"/>
              <c:y val="0.17314821822037699"/>
            </c:manualLayout>
          </c:layout>
          <c:overlay val="0"/>
        </c:title>
        <c:numFmt formatCode="0%" sourceLinked="1"/>
        <c:majorTickMark val="out"/>
        <c:minorTickMark val="none"/>
        <c:tickLblPos val="nextTo"/>
        <c:txPr>
          <a:bodyPr/>
          <a:lstStyle/>
          <a:p>
            <a:pPr>
              <a:defRPr sz="700"/>
            </a:pPr>
            <a:endParaRPr lang="en-US"/>
          </a:p>
        </c:txPr>
        <c:crossAx val="442375936"/>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en-US" sz="900" b="1" dirty="0"/>
              <a:t>BIOL305</a:t>
            </a:r>
          </a:p>
        </c:rich>
      </c:tx>
      <c:layout>
        <c:manualLayout>
          <c:xMode val="edge"/>
          <c:yMode val="edge"/>
          <c:x val="0.42983277153807553"/>
          <c:y val="9.3452793516581534E-2"/>
        </c:manualLayout>
      </c:layout>
      <c:overlay val="1"/>
    </c:title>
    <c:autoTitleDeleted val="0"/>
    <c:plotArea>
      <c:layout>
        <c:manualLayout>
          <c:layoutTarget val="inner"/>
          <c:xMode val="edge"/>
          <c:yMode val="edge"/>
          <c:x val="0.20756419565574608"/>
          <c:y val="0.22569477455059431"/>
          <c:w val="0.63733146142265207"/>
          <c:h val="0.57383373853383823"/>
        </c:manualLayout>
      </c:layout>
      <c:barChart>
        <c:barDir val="col"/>
        <c:grouping val="clustered"/>
        <c:varyColors val="0"/>
        <c:ser>
          <c:idx val="0"/>
          <c:order val="0"/>
          <c:spPr>
            <a:solidFill>
              <a:schemeClr val="tx2"/>
            </a:solidFill>
          </c:spPr>
          <c:invertIfNegative val="0"/>
          <c:dPt>
            <c:idx val="0"/>
            <c:invertIfNegative val="0"/>
            <c:bubble3D val="0"/>
            <c:spPr>
              <a:solidFill>
                <a:schemeClr val="accent6"/>
              </a:solidFill>
            </c:spPr>
            <c:extLst>
              <c:ext xmlns:c16="http://schemas.microsoft.com/office/drawing/2014/chart" uri="{C3380CC4-5D6E-409C-BE32-E72D297353CC}">
                <c16:uniqueId val="{00000001-1D60-46D1-8F7C-DBAFA556A9EA}"/>
              </c:ext>
            </c:extLst>
          </c:dPt>
          <c:dPt>
            <c:idx val="1"/>
            <c:invertIfNegative val="0"/>
            <c:bubble3D val="0"/>
            <c:spPr>
              <a:solidFill>
                <a:schemeClr val="accent6"/>
              </a:solidFill>
            </c:spPr>
            <c:extLst>
              <c:ext xmlns:c16="http://schemas.microsoft.com/office/drawing/2014/chart" uri="{C3380CC4-5D6E-409C-BE32-E72D297353CC}">
                <c16:uniqueId val="{00000003-1D60-46D1-8F7C-DBAFA556A9EA}"/>
              </c:ext>
            </c:extLst>
          </c:dPt>
          <c:dPt>
            <c:idx val="2"/>
            <c:invertIfNegative val="0"/>
            <c:bubble3D val="0"/>
            <c:spPr>
              <a:solidFill>
                <a:schemeClr val="accent1"/>
              </a:solidFill>
              <a:ln>
                <a:noFill/>
              </a:ln>
            </c:spPr>
            <c:extLst>
              <c:ext xmlns:c16="http://schemas.microsoft.com/office/drawing/2014/chart" uri="{C3380CC4-5D6E-409C-BE32-E72D297353CC}">
                <c16:uniqueId val="{00000005-1D60-46D1-8F7C-DBAFA556A9EA}"/>
              </c:ext>
            </c:extLst>
          </c:dPt>
          <c:dPt>
            <c:idx val="3"/>
            <c:invertIfNegative val="0"/>
            <c:bubble3D val="0"/>
            <c:spPr>
              <a:solidFill>
                <a:schemeClr val="accent1"/>
              </a:solidFill>
            </c:spPr>
            <c:extLst>
              <c:ext xmlns:c16="http://schemas.microsoft.com/office/drawing/2014/chart" uri="{C3380CC4-5D6E-409C-BE32-E72D297353CC}">
                <c16:uniqueId val="{00000007-1D60-46D1-8F7C-DBAFA556A9EA}"/>
              </c:ext>
            </c:extLst>
          </c:dPt>
          <c:dPt>
            <c:idx val="4"/>
            <c:invertIfNegative val="0"/>
            <c:bubble3D val="0"/>
            <c:spPr>
              <a:solidFill>
                <a:schemeClr val="accent1"/>
              </a:solidFill>
            </c:spPr>
            <c:extLst>
              <c:ext xmlns:c16="http://schemas.microsoft.com/office/drawing/2014/chart" uri="{C3380CC4-5D6E-409C-BE32-E72D297353CC}">
                <c16:uniqueId val="{00000009-1D60-46D1-8F7C-DBAFA556A9EA}"/>
              </c:ext>
            </c:extLst>
          </c:dPt>
          <c:dPt>
            <c:idx val="5"/>
            <c:invertIfNegative val="0"/>
            <c:bubble3D val="0"/>
            <c:spPr>
              <a:solidFill>
                <a:schemeClr val="accent1"/>
              </a:solidFill>
            </c:spPr>
            <c:extLst>
              <c:ext xmlns:c16="http://schemas.microsoft.com/office/drawing/2014/chart" uri="{C3380CC4-5D6E-409C-BE32-E72D297353CC}">
                <c16:uniqueId val="{0000000B-1D60-46D1-8F7C-DBAFA556A9EA}"/>
              </c:ext>
            </c:extLst>
          </c:dPt>
          <c:dLbls>
            <c:spPr>
              <a:noFill/>
              <a:ln>
                <a:noFill/>
              </a:ln>
              <a:effectLst/>
            </c:spPr>
            <c:txPr>
              <a:bodyPr/>
              <a:lstStyle/>
              <a:p>
                <a:pPr>
                  <a:defRPr sz="800" b="1">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c:v>
                </c:pt>
                <c:pt idx="1">
                  <c:v>B</c:v>
                </c:pt>
                <c:pt idx="2">
                  <c:v>C</c:v>
                </c:pt>
                <c:pt idx="3">
                  <c:v>D</c:v>
                </c:pt>
                <c:pt idx="4">
                  <c:v>F</c:v>
                </c:pt>
                <c:pt idx="5">
                  <c:v>W</c:v>
                </c:pt>
              </c:strCache>
            </c:strRef>
          </c:cat>
          <c:val>
            <c:numRef>
              <c:f>Sheet1!$B$2:$G$2</c:f>
              <c:numCache>
                <c:formatCode>0%</c:formatCode>
                <c:ptCount val="6"/>
                <c:pt idx="0">
                  <c:v>0.52</c:v>
                </c:pt>
                <c:pt idx="1">
                  <c:v>0.55000000000000004</c:v>
                </c:pt>
                <c:pt idx="2">
                  <c:v>0.48</c:v>
                </c:pt>
                <c:pt idx="3">
                  <c:v>0.43</c:v>
                </c:pt>
                <c:pt idx="4">
                  <c:v>0.12</c:v>
                </c:pt>
                <c:pt idx="5">
                  <c:v>0.27</c:v>
                </c:pt>
              </c:numCache>
            </c:numRef>
          </c:val>
          <c:extLst>
            <c:ext xmlns:c16="http://schemas.microsoft.com/office/drawing/2014/chart" uri="{C3380CC4-5D6E-409C-BE32-E72D297353CC}">
              <c16:uniqueId val="{0000000C-1D60-46D1-8F7C-DBAFA556A9EA}"/>
            </c:ext>
          </c:extLst>
        </c:ser>
        <c:dLbls>
          <c:showLegendKey val="0"/>
          <c:showVal val="0"/>
          <c:showCatName val="0"/>
          <c:showSerName val="0"/>
          <c:showPercent val="0"/>
          <c:showBubbleSize val="0"/>
        </c:dLbls>
        <c:gapWidth val="50"/>
        <c:axId val="442376328"/>
        <c:axId val="442377504"/>
      </c:barChart>
      <c:catAx>
        <c:axId val="442376328"/>
        <c:scaling>
          <c:orientation val="minMax"/>
        </c:scaling>
        <c:delete val="0"/>
        <c:axPos val="b"/>
        <c:title>
          <c:tx>
            <c:rich>
              <a:bodyPr/>
              <a:lstStyle/>
              <a:p>
                <a:pPr>
                  <a:defRPr sz="800"/>
                </a:pPr>
                <a:r>
                  <a:rPr lang="en-US" sz="800" b="0">
                    <a:latin typeface="Arial" panose="020B0604020202020204" pitchFamily="34" charset="0"/>
                    <a:cs typeface="Arial" panose="020B0604020202020204" pitchFamily="34" charset="0"/>
                  </a:rPr>
                  <a:t>Grade</a:t>
                </a:r>
              </a:p>
            </c:rich>
          </c:tx>
          <c:overlay val="0"/>
        </c:title>
        <c:numFmt formatCode="General" sourceLinked="0"/>
        <c:majorTickMark val="none"/>
        <c:minorTickMark val="none"/>
        <c:tickLblPos val="nextTo"/>
        <c:txPr>
          <a:bodyPr/>
          <a:lstStyle/>
          <a:p>
            <a:pPr>
              <a:defRPr sz="800" i="1"/>
            </a:pPr>
            <a:endParaRPr lang="en-US"/>
          </a:p>
        </c:txPr>
        <c:crossAx val="442377504"/>
        <c:crosses val="autoZero"/>
        <c:auto val="1"/>
        <c:lblAlgn val="ctr"/>
        <c:lblOffset val="100"/>
        <c:noMultiLvlLbl val="0"/>
      </c:catAx>
      <c:valAx>
        <c:axId val="442377504"/>
        <c:scaling>
          <c:orientation val="minMax"/>
          <c:max val="0.70000000000000007"/>
        </c:scaling>
        <c:delete val="0"/>
        <c:axPos val="l"/>
        <c:title>
          <c:tx>
            <c:rich>
              <a:bodyPr rot="-5400000" vert="horz"/>
              <a:lstStyle/>
              <a:p>
                <a:pPr>
                  <a:defRPr sz="800"/>
                </a:pPr>
                <a:r>
                  <a:rPr lang="en-US" sz="800" b="0" dirty="0">
                    <a:latin typeface="Arial" panose="020B0604020202020204" pitchFamily="34" charset="0"/>
                    <a:cs typeface="Arial" panose="020B0604020202020204" pitchFamily="34" charset="0"/>
                  </a:rPr>
                  <a:t>Graduation</a:t>
                </a:r>
                <a:r>
                  <a:rPr lang="en-US" sz="800" b="0" baseline="0" dirty="0">
                    <a:latin typeface="Arial" panose="020B0604020202020204" pitchFamily="34" charset="0"/>
                    <a:cs typeface="Arial" panose="020B0604020202020204" pitchFamily="34" charset="0"/>
                  </a:rPr>
                  <a:t> Rate in Major</a:t>
                </a:r>
                <a:endParaRPr lang="en-US" sz="800" b="0" dirty="0">
                  <a:latin typeface="Arial" panose="020B0604020202020204" pitchFamily="34" charset="0"/>
                  <a:cs typeface="Arial" panose="020B0604020202020204" pitchFamily="34" charset="0"/>
                </a:endParaRPr>
              </a:p>
            </c:rich>
          </c:tx>
          <c:layout>
            <c:manualLayout>
              <c:xMode val="edge"/>
              <c:yMode val="edge"/>
              <c:x val="6.3451776649746189E-2"/>
              <c:y val="0.2874014924896221"/>
            </c:manualLayout>
          </c:layout>
          <c:overlay val="0"/>
        </c:title>
        <c:numFmt formatCode="0%" sourceLinked="1"/>
        <c:majorTickMark val="out"/>
        <c:minorTickMark val="none"/>
        <c:tickLblPos val="nextTo"/>
        <c:txPr>
          <a:bodyPr/>
          <a:lstStyle/>
          <a:p>
            <a:pPr>
              <a:defRPr sz="700"/>
            </a:pPr>
            <a:endParaRPr lang="en-US"/>
          </a:p>
        </c:txPr>
        <c:crossAx val="442376328"/>
        <c:crosses val="autoZero"/>
        <c:crossBetween val="between"/>
      </c:valAx>
    </c:plotArea>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2/19/2022</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2/19/2022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r>
              <a:rPr lang="en-US" dirty="0"/>
              <a:t>Now let’s spend some time talking about </a:t>
            </a:r>
            <a:r>
              <a:rPr lang="en-US" b="1" dirty="0"/>
              <a:t>how</a:t>
            </a:r>
            <a:r>
              <a:rPr lang="en-US" dirty="0"/>
              <a:t> to develop success markers. Using a variety of the data available to you at HBU  to inform the creation of your success markers is crucial to ensuring you get value out of them in practice. There are a few resources from which you can use in developing success markers from your own program knowledge and institution research, historical trends from Institutions reports, and I know there was interest in this group to consider Title V courses (perhaps in stem majors/courses) when building success markers as well. I will be showcasing how Institution Reports can be helpful here in the next few slides.</a:t>
            </a:r>
          </a:p>
          <a:p>
            <a:endParaRPr lang="en-US" dirty="0"/>
          </a:p>
          <a:p>
            <a:r>
              <a:rPr lang="en-US" dirty="0"/>
              <a:t>The process for success marker development is fairly straight forward. (read from slide) </a:t>
            </a:r>
          </a:p>
        </p:txBody>
      </p:sp>
    </p:spTree>
    <p:extLst>
      <p:ext uri="{BB962C8B-B14F-4D97-AF65-F5344CB8AC3E}">
        <p14:creationId xmlns:p14="http://schemas.microsoft.com/office/powerpoint/2010/main" val="3407947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 name="Green box - decorative">
            <a:extLst>
              <a:ext uri="{FF2B5EF4-FFF2-40B4-BE49-F238E27FC236}">
                <a16:creationId xmlns:a16="http://schemas.microsoft.com/office/drawing/2014/main" id="{1D104BDC-80F7-4778-8E31-E2300AB0DF3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Blue box - decorative">
            <a:extLs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5" name="Line - decorative">
            <a:extLs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0095F-A640-4159-ADB3-CC9CCCCF5B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60068" y="761673"/>
            <a:ext cx="2562920" cy="1922189"/>
          </a:xfrm>
          <a:prstGeom prst="rect">
            <a:avLst/>
          </a:prstGeom>
          <a:ln w="12700">
            <a:solidFill>
              <a:schemeClr val="accent1"/>
            </a:solidFill>
          </a:ln>
        </p:spPr>
      </p:pic>
      <p:grpSp>
        <p:nvGrpSpPr>
          <p:cNvPr id="8" name="Group 7">
            <a:extLst>
              <a:ext uri="{FF2B5EF4-FFF2-40B4-BE49-F238E27FC236}">
                <a16:creationId xmlns:a16="http://schemas.microsoft.com/office/drawing/2014/main" id="{210BEFC0-2498-4C5F-98B1-879502EBFC35}"/>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7" name="Rectangle 6">
              <a:extLst>
                <a:ext uri="{FF2B5EF4-FFF2-40B4-BE49-F238E27FC236}">
                  <a16:creationId xmlns:a16="http://schemas.microsoft.com/office/drawing/2014/main" id="{9E712EE6-D3F5-4CF5-ACE2-4D5C10E2DF07}"/>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1D3D6F09-2BBC-492F-9F60-DDF10DDAAFE9}"/>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6" name="Picture 5" descr="A screenshot of a cell phone&#10;&#10;Description automatically generated">
              <a:extLst>
                <a:ext uri="{FF2B5EF4-FFF2-40B4-BE49-F238E27FC236}">
                  <a16:creationId xmlns:a16="http://schemas.microsoft.com/office/drawing/2014/main" id="{5F58C39E-E3D5-42A2-A92E-7F2AA5ADE6DD}"/>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27" name="EAB logo">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4" name="Template edition"/>
          <p:cNvSpPr/>
          <p:nvPr userDrawn="1"/>
        </p:nvSpPr>
        <p:spPr bwMode="gray">
          <a:xfrm>
            <a:off x="0" y="-1"/>
            <a:ext cx="6400800" cy="47784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May 2020 </a:t>
            </a:r>
            <a:r>
              <a:rPr lang="en-US" sz="1400" b="1" baseline="0" dirty="0">
                <a:solidFill>
                  <a:schemeClr val="bg1"/>
                </a:solidFill>
              </a:rPr>
              <a:t>Template Edition</a:t>
            </a:r>
            <a:endParaRPr lang="en-US" sz="1400" b="1" dirty="0">
              <a:solidFill>
                <a:schemeClr val="bg1"/>
              </a:solidFill>
            </a:endParaRPr>
          </a:p>
        </p:txBody>
      </p:sp>
      <p:sp>
        <p:nvSpPr>
          <p:cNvPr id="23" name="Slide title"/>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32" name="Bullets"/>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16" name="Save time">
            <a:extLst>
              <a:ext uri="{FF2B5EF4-FFF2-40B4-BE49-F238E27FC236}">
                <a16:creationId xmlns:a16="http://schemas.microsoft.com/office/drawing/2014/main" id="{92AE8C63-C3D4-4756-87F1-4405CF812B58}"/>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20" name="Print format">
            <a:extLst>
              <a:ext uri="{FF2B5EF4-FFF2-40B4-BE49-F238E27FC236}">
                <a16:creationId xmlns:a16="http://schemas.microsoft.com/office/drawing/2014/main" id="{24BE4AAC-BCCD-44CB-9775-0229A35C4384}"/>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12" name="Need help"/>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
        <p:nvSpPr>
          <p:cNvPr id="3" name="TextBox 2">
            <a:extLst>
              <a:ext uri="{FF2B5EF4-FFF2-40B4-BE49-F238E27FC236}">
                <a16:creationId xmlns:a16="http://schemas.microsoft.com/office/drawing/2014/main" id="{192AFEB7-70E7-E440-93F6-F2455C6E4835}"/>
              </a:ext>
            </a:extLst>
          </p:cNvPr>
          <p:cNvSpPr txBox="1"/>
          <p:nvPr userDrawn="1"/>
        </p:nvSpPr>
        <p:spPr>
          <a:xfrm>
            <a:off x="4296427" y="100421"/>
            <a:ext cx="1826561" cy="276999"/>
          </a:xfrm>
          <a:prstGeom prst="rect">
            <a:avLst/>
          </a:prstGeom>
          <a:noFill/>
        </p:spPr>
        <p:txBody>
          <a:bodyPr wrap="square" lIns="0" tIns="0" rIns="0" bIns="0" rtlCol="0">
            <a:spAutoFit/>
          </a:bodyPr>
          <a:lstStyle/>
          <a:p>
            <a:pPr>
              <a:spcBef>
                <a:spcPts val="200"/>
              </a:spcBef>
            </a:pPr>
            <a:r>
              <a:rPr lang="en-US" sz="900" b="1" dirty="0">
                <a:solidFill>
                  <a:schemeClr val="bg1"/>
                </a:solidFill>
              </a:rPr>
              <a:t>Main edits: </a:t>
            </a:r>
            <a:r>
              <a:rPr lang="en-US" sz="900" dirty="0">
                <a:solidFill>
                  <a:schemeClr val="bg1"/>
                </a:solidFill>
              </a:rPr>
              <a:t>updated EAB COVID-19 hot topics one-pager</a:t>
            </a:r>
          </a:p>
        </p:txBody>
      </p:sp>
      <p:sp>
        <p:nvSpPr>
          <p:cNvPr id="21" name="TextBox 20">
            <a:extLst>
              <a:ext uri="{FF2B5EF4-FFF2-40B4-BE49-F238E27FC236}">
                <a16:creationId xmlns:a16="http://schemas.microsoft.com/office/drawing/2014/main" id="{70A56BD2-EC11-EF41-9018-AB04C7BCA76C}"/>
              </a:ext>
              <a:ext uri="{C183D7F6-B498-43B3-948B-1728B52AA6E4}">
                <adec:decorative xmlns:adec="http://schemas.microsoft.com/office/drawing/2017/decorative" val="1"/>
              </a:ext>
            </a:extLst>
          </p:cNvPr>
          <p:cNvSpPr txBox="1"/>
          <p:nvPr userDrawn="1"/>
        </p:nvSpPr>
        <p:spPr bwMode="gray">
          <a:xfrm>
            <a:off x="2694793" y="739605"/>
            <a:ext cx="593015" cy="276999"/>
          </a:xfrm>
          <a:prstGeom prst="rect">
            <a:avLst/>
          </a:prstGeom>
          <a:noFill/>
        </p:spPr>
        <p:txBody>
          <a:bodyPr wrap="square" lIns="0" tIns="0" rIns="0" bIns="0" rtlCol="0">
            <a:spAutoFit/>
          </a:bodyPr>
          <a:lstStyle/>
          <a:p>
            <a:pPr algn="r">
              <a:spcBef>
                <a:spcPts val="500"/>
              </a:spcBef>
            </a:pPr>
            <a:r>
              <a:rPr lang="en-US" sz="900" b="0" dirty="0">
                <a:solidFill>
                  <a:schemeClr val="tx1"/>
                </a:solidFill>
              </a:rPr>
              <a:t>New dark header</a:t>
            </a:r>
          </a:p>
        </p:txBody>
      </p:sp>
      <p:sp>
        <p:nvSpPr>
          <p:cNvPr id="24" name="Isosceles Triangle 14">
            <a:extLst>
              <a:ext uri="{FF2B5EF4-FFF2-40B4-BE49-F238E27FC236}">
                <a16:creationId xmlns:a16="http://schemas.microsoft.com/office/drawing/2014/main" id="{9828690F-6767-C44F-81DA-E38AD83E9885}"/>
              </a:ext>
              <a:ext uri="{C183D7F6-B498-43B3-948B-1728B52AA6E4}">
                <adec:decorative xmlns:adec="http://schemas.microsoft.com/office/drawing/2017/decorative" val="1"/>
              </a:ext>
            </a:extLst>
          </p:cNvPr>
          <p:cNvSpPr/>
          <p:nvPr userDrawn="1"/>
        </p:nvSpPr>
        <p:spPr bwMode="gray">
          <a:xfrm rot="19800000">
            <a:off x="3302612" y="77960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358567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26E5CA-A0BC-4FD4-9AA7-3F69BED2F4CE}"/>
              </a:ext>
              <a:ext uri="{C183D7F6-B498-43B3-948B-1728B52AA6E4}">
                <adec:decorative xmlns:adec="http://schemas.microsoft.com/office/drawing/2017/decorative" val="1"/>
              </a:ext>
            </a:extLst>
          </p:cNvPr>
          <p:cNvGrpSpPr/>
          <p:nvPr userDrawn="1"/>
        </p:nvGrpSpPr>
        <p:grpSpPr>
          <a:xfrm>
            <a:off x="920983" y="3459989"/>
            <a:ext cx="4558834" cy="957891"/>
            <a:chOff x="920983" y="3459989"/>
            <a:chExt cx="4558834" cy="957891"/>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oad Map 3">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cxnSp>
        <p:nvCxnSpPr>
          <p:cNvPr id="13" name="Straight Connector 12"/>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28" name="Group 27"/>
          <p:cNvGrpSpPr/>
          <p:nvPr userDrawn="1"/>
        </p:nvGrpSpPr>
        <p:grpSpPr bwMode="gray">
          <a:xfrm>
            <a:off x="865779" y="1438837"/>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7" name="Group 26"/>
          <p:cNvGrpSpPr/>
          <p:nvPr userDrawn="1"/>
        </p:nvGrpSpPr>
        <p:grpSpPr bwMode="gray">
          <a:xfrm>
            <a:off x="865779" y="2164620"/>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26" name="Group 25"/>
          <p:cNvGrpSpPr/>
          <p:nvPr userDrawn="1"/>
        </p:nvGrpSpPr>
        <p:grpSpPr bwMode="gray">
          <a:xfrm>
            <a:off x="865779" y="289040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sp>
        <p:nvSpPr>
          <p:cNvPr id="31" name="TextBox 3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 name="Title 1"/>
          <p:cNvSpPr>
            <a:spLocks noGrp="1"/>
          </p:cNvSpPr>
          <p:nvPr>
            <p:ph type="title" hasCustomPrompt="1"/>
          </p:nvPr>
        </p:nvSpPr>
        <p:spPr bwMode="gray">
          <a:xfrm>
            <a:off x="1363152" y="1469614"/>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4" name="Text Placeholder 3"/>
          <p:cNvSpPr>
            <a:spLocks noGrp="1"/>
          </p:cNvSpPr>
          <p:nvPr>
            <p:ph type="body" sz="quarter" idx="13" hasCustomPrompt="1"/>
          </p:nvPr>
        </p:nvSpPr>
        <p:spPr bwMode="gray">
          <a:xfrm>
            <a:off x="1363152" y="2233870"/>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6" name="Text Placeholder 5"/>
          <p:cNvSpPr>
            <a:spLocks noGrp="1"/>
          </p:cNvSpPr>
          <p:nvPr>
            <p:ph type="body" sz="quarter" idx="14" hasCustomPrompt="1"/>
          </p:nvPr>
        </p:nvSpPr>
        <p:spPr bwMode="gray">
          <a:xfrm>
            <a:off x="1363152" y="2959652"/>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270794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6400800" cy="4778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77291" y="699773"/>
            <a:ext cx="2414245" cy="153888"/>
          </a:xfrm>
          <a:prstGeom prst="rect">
            <a:avLst/>
          </a:prstGeom>
          <a:noFill/>
        </p:spPr>
        <p:txBody>
          <a:bodyPr vert="horz" wrap="square" lIns="0" tIns="0" rIns="0" bIns="0" rtlCol="0">
            <a:spAutoFit/>
          </a:bodyPr>
          <a:lstStyle/>
          <a:p>
            <a:pPr>
              <a:spcBef>
                <a:spcPts val="500"/>
              </a:spcBef>
            </a:pPr>
            <a:r>
              <a:rPr lang="en-US" sz="1000" b="1" dirty="0"/>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276673" y="2377590"/>
            <a:ext cx="300604" cy="307777"/>
            <a:chOff x="553145" y="2965876"/>
            <a:chExt cx="300604" cy="307777"/>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677291" y="2454534"/>
            <a:ext cx="5353994" cy="153888"/>
          </a:xfrm>
          <a:prstGeom prst="rect">
            <a:avLst/>
          </a:prstGeom>
          <a:noFill/>
        </p:spPr>
        <p:txBody>
          <a:bodyPr vert="horz" wrap="square" lIns="0" tIns="0" rIns="0" bIns="0" rtlCol="0">
            <a:spAutoFit/>
          </a:bodyPr>
          <a:lstStyle/>
          <a:p>
            <a:pPr>
              <a:spcBef>
                <a:spcPts val="500"/>
              </a:spcBef>
            </a:pPr>
            <a:r>
              <a:rPr lang="en-US" sz="1000" b="1" dirty="0"/>
              <a:t>EAB Chart Templates Populate Dark to Light </a:t>
            </a:r>
            <a:r>
              <a:rPr lang="en-US" sz="1000" b="0" dirty="0"/>
              <a:t>(see call to action for more info)</a:t>
            </a:r>
            <a:endParaRPr lang="en-US" sz="1000" b="1" dirty="0"/>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779797" y="1174825"/>
            <a:ext cx="1474434" cy="756617"/>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900" dirty="0"/>
              <a:t>Only use 7 main colors (in green boxes)</a:t>
            </a:r>
          </a:p>
          <a:p>
            <a:pPr marL="114300" indent="-114300">
              <a:spcBef>
                <a:spcPts val="500"/>
              </a:spcBef>
              <a:buFont typeface="Arial" panose="020B0604020202020204" pitchFamily="34" charset="0"/>
              <a:buChar char="•"/>
              <a:tabLst/>
            </a:pPr>
            <a:r>
              <a:rPr lang="en-US" sz="900" dirty="0"/>
              <a:t>Do not use these 3 colors; </a:t>
            </a:r>
            <a:r>
              <a:rPr lang="en-US" sz="900" b="0" i="0" dirty="0"/>
              <a:t>exception: charts (see below)</a:t>
            </a:r>
            <a:endParaRPr lang="en-US" sz="900" dirty="0"/>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276673" y="622829"/>
            <a:ext cx="300604" cy="307777"/>
            <a:chOff x="553145" y="2965876"/>
            <a:chExt cx="300604" cy="307777"/>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8481360" y="-1208793"/>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9327171" y="-1208793"/>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0172982" y="-1208793"/>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7635549" y="-1208793"/>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6771156" y="-1208793"/>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2240452265"/>
              </p:ext>
            </p:extLst>
          </p:nvPr>
        </p:nvGraphicFramePr>
        <p:xfrm>
          <a:off x="3339053" y="2789560"/>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3665405" y="3255093"/>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3634901" y="3555001"/>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2090563106"/>
              </p:ext>
            </p:extLst>
          </p:nvPr>
        </p:nvGraphicFramePr>
        <p:xfrm>
          <a:off x="604257" y="2731741"/>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3142959" y="2798653"/>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66607550"/>
              </p:ext>
            </p:extLst>
          </p:nvPr>
        </p:nvGraphicFramePr>
        <p:xfrm>
          <a:off x="4997960" y="2775384"/>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4699935" y="2784477"/>
            <a:ext cx="1828800"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726632" y="2753601"/>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712017" y="946056"/>
            <a:ext cx="1946124" cy="1216144"/>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6"/>
              <a:ext cx="1141895" cy="10304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220886"/>
            <a:ext cx="6400800" cy="57971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Directions to install EAB chart templates and convert old files into the new </a:t>
            </a:r>
            <a:br>
              <a:rPr lang="en-US" sz="1000" b="0" dirty="0">
                <a:solidFill>
                  <a:schemeClr val="bg1"/>
                </a:solidFill>
              </a:rPr>
            </a:br>
            <a:r>
              <a:rPr lang="en-US" sz="1000" b="0" dirty="0">
                <a:solidFill>
                  <a:schemeClr val="bg1"/>
                </a:solidFill>
              </a:rPr>
              <a:t>templates are in the PDF here: </a:t>
            </a:r>
            <a:r>
              <a:rPr lang="en-US" sz="1000" b="0" u="sng" dirty="0">
                <a:solidFill>
                  <a:schemeClr val="bg1"/>
                </a:solidFill>
              </a:rPr>
              <a:t>https://</a:t>
            </a:r>
            <a:r>
              <a:rPr lang="en-US" sz="1000" b="0" u="sng" dirty="0" err="1">
                <a:solidFill>
                  <a:schemeClr val="bg1"/>
                </a:solidFill>
              </a:rPr>
              <a:t>eab.box.com</a:t>
            </a:r>
            <a:r>
              <a:rPr lang="en-US" sz="1000" b="0" u="sng" dirty="0">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608552" y="4357047"/>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4644332" y="1174207"/>
            <a:ext cx="1386953" cy="820738"/>
          </a:xfrm>
          <a:prstGeom prst="rect">
            <a:avLst/>
          </a:prstGeom>
          <a:noFill/>
        </p:spPr>
        <p:txBody>
          <a:bodyPr vert="horz" wrap="square" lIns="0" tIns="0" rIns="0" bIns="0" rtlCol="0">
            <a:spAutoFit/>
          </a:bodyPr>
          <a:lstStyle/>
          <a:p>
            <a:pPr>
              <a:spcBef>
                <a:spcPts val="500"/>
              </a:spcBef>
            </a:pPr>
            <a:r>
              <a:rPr lang="en-US" sz="900" b="1" dirty="0"/>
              <a:t>Text Colors</a:t>
            </a:r>
          </a:p>
          <a:p>
            <a:pPr marL="114300" indent="-114300">
              <a:spcBef>
                <a:spcPts val="500"/>
              </a:spcBef>
              <a:buFont typeface="Arial" panose="020B0604020202020204" pitchFamily="34" charset="0"/>
              <a:buChar char="•"/>
              <a:tabLst/>
            </a:pPr>
            <a:r>
              <a:rPr lang="en-US" sz="900" b="1" dirty="0"/>
              <a:t>ALL </a:t>
            </a:r>
            <a:r>
              <a:rPr lang="en-US" sz="900" dirty="0"/>
              <a:t>text is dark gray</a:t>
            </a:r>
          </a:p>
          <a:p>
            <a:pPr marL="114300" indent="-114300">
              <a:spcBef>
                <a:spcPts val="500"/>
              </a:spcBef>
              <a:buFont typeface="Arial" panose="020B0604020202020204" pitchFamily="34" charset="0"/>
              <a:buChar char="•"/>
              <a:tabLst/>
            </a:pPr>
            <a:r>
              <a:rPr lang="en-US" sz="900" b="1" dirty="0"/>
              <a:t>Exception: </a:t>
            </a:r>
            <a:r>
              <a:rPr lang="en-US" sz="900" dirty="0"/>
              <a:t>large data numbers are orange or blue</a:t>
            </a:r>
          </a:p>
        </p:txBody>
      </p:sp>
    </p:spTree>
    <p:custDataLst>
      <p:tags r:id="rId1"/>
    </p:custDataLst>
    <p:extLst>
      <p:ext uri="{BB962C8B-B14F-4D97-AF65-F5344CB8AC3E}">
        <p14:creationId xmlns:p14="http://schemas.microsoft.com/office/powerpoint/2010/main" val="151442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
            <a:ext cx="6400800" cy="4800599"/>
          </a:xfrm>
          <a:prstGeom prst="rect">
            <a:avLst/>
          </a:prstGeom>
        </p:spPr>
      </p:pic>
    </p:spTree>
    <p:extLst>
      <p:ext uri="{BB962C8B-B14F-4D97-AF65-F5344CB8AC3E}">
        <p14:creationId xmlns:p14="http://schemas.microsoft.com/office/powerpoint/2010/main" val="1559271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1" y="0"/>
            <a:ext cx="6400800" cy="10657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4" name="Straight Connector 3"/>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74414" y="297634"/>
            <a:ext cx="1166014" cy="447817"/>
          </a:xfrm>
          <a:prstGeom prst="rect">
            <a:avLst/>
          </a:prstGeom>
        </p:spPr>
      </p:pic>
      <p:sp>
        <p:nvSpPr>
          <p:cNvPr id="2" name="Title 1"/>
          <p:cNvSpPr>
            <a:spLocks noGrp="1"/>
          </p:cNvSpPr>
          <p:nvPr>
            <p:ph type="title" hasCustomPrompt="1"/>
          </p:nvPr>
        </p:nvSpPr>
        <p:spPr bwMode="gray">
          <a:xfrm>
            <a:off x="794542"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794542"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63773" y="4281299"/>
            <a:ext cx="1846263" cy="276999"/>
          </a:xfrm>
        </p:spPr>
        <p:txBody>
          <a:bodyPr anchor="b" anchorCtr="0"/>
          <a:lstStyle>
            <a:lvl1pPr marL="0" indent="0" algn="r">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Tree>
    <p:extLst>
      <p:ext uri="{BB962C8B-B14F-4D97-AF65-F5344CB8AC3E}">
        <p14:creationId xmlns:p14="http://schemas.microsoft.com/office/powerpoint/2010/main" val="807466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oad Map 3">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cxnSp>
        <p:nvCxnSpPr>
          <p:cNvPr id="13" name="Straight Connector 12"/>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28" name="Group 27"/>
          <p:cNvGrpSpPr/>
          <p:nvPr userDrawn="1"/>
        </p:nvGrpSpPr>
        <p:grpSpPr bwMode="gray">
          <a:xfrm>
            <a:off x="865779" y="1438837"/>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7" name="Group 26"/>
          <p:cNvGrpSpPr/>
          <p:nvPr userDrawn="1"/>
        </p:nvGrpSpPr>
        <p:grpSpPr bwMode="gray">
          <a:xfrm>
            <a:off x="865779" y="2164620"/>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26" name="Group 25"/>
          <p:cNvGrpSpPr/>
          <p:nvPr userDrawn="1"/>
        </p:nvGrpSpPr>
        <p:grpSpPr bwMode="gray">
          <a:xfrm>
            <a:off x="865779" y="289040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sp>
        <p:nvSpPr>
          <p:cNvPr id="31" name="TextBox 3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 name="Title 1"/>
          <p:cNvSpPr>
            <a:spLocks noGrp="1"/>
          </p:cNvSpPr>
          <p:nvPr>
            <p:ph type="title" hasCustomPrompt="1"/>
          </p:nvPr>
        </p:nvSpPr>
        <p:spPr bwMode="gray">
          <a:xfrm>
            <a:off x="1363152" y="1469614"/>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4" name="Text Placeholder 3"/>
          <p:cNvSpPr>
            <a:spLocks noGrp="1"/>
          </p:cNvSpPr>
          <p:nvPr>
            <p:ph type="body" sz="quarter" idx="13" hasCustomPrompt="1"/>
          </p:nvPr>
        </p:nvSpPr>
        <p:spPr bwMode="gray">
          <a:xfrm>
            <a:off x="1363152" y="2233870"/>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6" name="Text Placeholder 5"/>
          <p:cNvSpPr>
            <a:spLocks noGrp="1"/>
          </p:cNvSpPr>
          <p:nvPr>
            <p:ph type="body" sz="quarter" idx="14" hasCustomPrompt="1"/>
          </p:nvPr>
        </p:nvSpPr>
        <p:spPr bwMode="gray">
          <a:xfrm>
            <a:off x="1363152" y="2959652"/>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2299920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oad Map 4">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2" name="TextBox 2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4" name="TextBox 23"/>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cxnSp>
        <p:nvCxnSpPr>
          <p:cNvPr id="26" name="Straight Connector 25"/>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27" name="Group 26"/>
          <p:cNvGrpSpPr/>
          <p:nvPr userDrawn="1"/>
        </p:nvGrpSpPr>
        <p:grpSpPr bwMode="gray">
          <a:xfrm>
            <a:off x="865779" y="1438837"/>
            <a:ext cx="264475" cy="276999"/>
            <a:chOff x="865779" y="1438837"/>
            <a:chExt cx="264475" cy="276999"/>
          </a:xfrm>
        </p:grpSpPr>
        <p:sp>
          <p:nvSpPr>
            <p:cNvPr id="28" name="Oval 27"/>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9"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30" name="Group 29"/>
          <p:cNvGrpSpPr/>
          <p:nvPr userDrawn="1"/>
        </p:nvGrpSpPr>
        <p:grpSpPr bwMode="gray">
          <a:xfrm>
            <a:off x="865779" y="1922692"/>
            <a:ext cx="264475" cy="276999"/>
            <a:chOff x="865779" y="1949020"/>
            <a:chExt cx="264475" cy="276999"/>
          </a:xfrm>
        </p:grpSpPr>
        <p:sp>
          <p:nvSpPr>
            <p:cNvPr id="31" name="Oval 30"/>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2"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3" name="Group 32"/>
          <p:cNvGrpSpPr/>
          <p:nvPr userDrawn="1"/>
        </p:nvGrpSpPr>
        <p:grpSpPr bwMode="gray">
          <a:xfrm>
            <a:off x="865779" y="2890402"/>
            <a:ext cx="264475" cy="276999"/>
            <a:chOff x="865779" y="2421079"/>
            <a:chExt cx="264475" cy="276999"/>
          </a:xfrm>
        </p:grpSpPr>
        <p:sp>
          <p:nvSpPr>
            <p:cNvPr id="34" name="Oval 33"/>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5"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sp>
        <p:nvSpPr>
          <p:cNvPr id="36" name="Title 1"/>
          <p:cNvSpPr>
            <a:spLocks noGrp="1"/>
          </p:cNvSpPr>
          <p:nvPr>
            <p:ph type="title" hasCustomPrompt="1"/>
          </p:nvPr>
        </p:nvSpPr>
        <p:spPr bwMode="gray">
          <a:xfrm>
            <a:off x="1363152" y="1469614"/>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37" name="Text Placeholder 3"/>
          <p:cNvSpPr>
            <a:spLocks noGrp="1"/>
          </p:cNvSpPr>
          <p:nvPr>
            <p:ph type="body" sz="quarter" idx="13" hasCustomPrompt="1"/>
          </p:nvPr>
        </p:nvSpPr>
        <p:spPr bwMode="gray">
          <a:xfrm>
            <a:off x="1363152" y="199194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38" name="Text Placeholder 5"/>
          <p:cNvSpPr>
            <a:spLocks noGrp="1"/>
          </p:cNvSpPr>
          <p:nvPr>
            <p:ph type="body" sz="quarter" idx="14" hasCustomPrompt="1"/>
          </p:nvPr>
        </p:nvSpPr>
        <p:spPr bwMode="gray">
          <a:xfrm>
            <a:off x="1363152" y="2475797"/>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grpSp>
        <p:nvGrpSpPr>
          <p:cNvPr id="39" name="Group 38"/>
          <p:cNvGrpSpPr/>
          <p:nvPr userDrawn="1"/>
        </p:nvGrpSpPr>
        <p:grpSpPr bwMode="gray">
          <a:xfrm>
            <a:off x="865779" y="2406547"/>
            <a:ext cx="264475" cy="276999"/>
            <a:chOff x="865779" y="2421079"/>
            <a:chExt cx="264475" cy="276999"/>
          </a:xfrm>
        </p:grpSpPr>
        <p:sp>
          <p:nvSpPr>
            <p:cNvPr id="40" name="Oval 39"/>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1"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sp>
        <p:nvSpPr>
          <p:cNvPr id="12" name="Text Placeholder 11"/>
          <p:cNvSpPr>
            <a:spLocks noGrp="1"/>
          </p:cNvSpPr>
          <p:nvPr>
            <p:ph type="body" sz="quarter" idx="15" hasCustomPrompt="1"/>
          </p:nvPr>
        </p:nvSpPr>
        <p:spPr bwMode="gray">
          <a:xfrm>
            <a:off x="1363152" y="295965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2862226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ad Map 5">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865779" y="1011716"/>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596869"/>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218202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276717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29" name="Group 28"/>
          <p:cNvGrpSpPr/>
          <p:nvPr userDrawn="1"/>
        </p:nvGrpSpPr>
        <p:grpSpPr bwMode="gray">
          <a:xfrm>
            <a:off x="865779" y="3352328"/>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sp>
        <p:nvSpPr>
          <p:cNvPr id="26" name="TextBox 25"/>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sp>
        <p:nvSpPr>
          <p:cNvPr id="28" name="Title 1"/>
          <p:cNvSpPr>
            <a:spLocks noGrp="1"/>
          </p:cNvSpPr>
          <p:nvPr>
            <p:ph type="title" hasCustomPrompt="1"/>
          </p:nvPr>
        </p:nvSpPr>
        <p:spPr bwMode="gray">
          <a:xfrm>
            <a:off x="1363152" y="1042493"/>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32" name="Text Placeholder 3"/>
          <p:cNvSpPr>
            <a:spLocks noGrp="1"/>
          </p:cNvSpPr>
          <p:nvPr>
            <p:ph type="body" sz="quarter" idx="13" hasCustomPrompt="1"/>
          </p:nvPr>
        </p:nvSpPr>
        <p:spPr bwMode="gray">
          <a:xfrm>
            <a:off x="1363152" y="166611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34" name="Text Placeholder 5"/>
          <p:cNvSpPr>
            <a:spLocks noGrp="1"/>
          </p:cNvSpPr>
          <p:nvPr>
            <p:ph type="body" sz="quarter" idx="14" hasCustomPrompt="1"/>
          </p:nvPr>
        </p:nvSpPr>
        <p:spPr bwMode="gray">
          <a:xfrm>
            <a:off x="1363152" y="2251272"/>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35" name="Text Placeholder 11"/>
          <p:cNvSpPr>
            <a:spLocks noGrp="1"/>
          </p:cNvSpPr>
          <p:nvPr>
            <p:ph type="body" sz="quarter" idx="15" hasCustomPrompt="1"/>
          </p:nvPr>
        </p:nvSpPr>
        <p:spPr bwMode="gray">
          <a:xfrm>
            <a:off x="1363152" y="2836425"/>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2" name="Text Placeholder 11"/>
          <p:cNvSpPr>
            <a:spLocks noGrp="1"/>
          </p:cNvSpPr>
          <p:nvPr>
            <p:ph type="body" sz="quarter" idx="16"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1794801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ad Map 6">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2" name="TextBox 3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34" name="TextBox 33"/>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grpSp>
        <p:nvGrpSpPr>
          <p:cNvPr id="35" name="Group 34"/>
          <p:cNvGrpSpPr/>
          <p:nvPr userDrawn="1"/>
        </p:nvGrpSpPr>
        <p:grpSpPr bwMode="gray">
          <a:xfrm>
            <a:off x="865779" y="1011716"/>
            <a:ext cx="264475" cy="276999"/>
            <a:chOff x="865779" y="1438837"/>
            <a:chExt cx="264475" cy="276999"/>
          </a:xfrm>
        </p:grpSpPr>
        <p:sp>
          <p:nvSpPr>
            <p:cNvPr id="36" name="Oval 35"/>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7"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38" name="Group 37"/>
          <p:cNvGrpSpPr/>
          <p:nvPr userDrawn="1"/>
        </p:nvGrpSpPr>
        <p:grpSpPr bwMode="gray">
          <a:xfrm>
            <a:off x="865779" y="1479838"/>
            <a:ext cx="264475" cy="276999"/>
            <a:chOff x="865779" y="1949020"/>
            <a:chExt cx="264475" cy="276999"/>
          </a:xfrm>
        </p:grpSpPr>
        <p:sp>
          <p:nvSpPr>
            <p:cNvPr id="39" name="Oval 38"/>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0"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41" name="Group 40"/>
          <p:cNvGrpSpPr/>
          <p:nvPr userDrawn="1"/>
        </p:nvGrpSpPr>
        <p:grpSpPr bwMode="gray">
          <a:xfrm>
            <a:off x="865779" y="1947960"/>
            <a:ext cx="264475" cy="276999"/>
            <a:chOff x="865779" y="2421079"/>
            <a:chExt cx="264475" cy="276999"/>
          </a:xfrm>
        </p:grpSpPr>
        <p:sp>
          <p:nvSpPr>
            <p:cNvPr id="42" name="Oval 41"/>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3"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4" name="Group 43"/>
          <p:cNvGrpSpPr/>
          <p:nvPr userDrawn="1"/>
        </p:nvGrpSpPr>
        <p:grpSpPr bwMode="gray">
          <a:xfrm>
            <a:off x="865779" y="2416082"/>
            <a:ext cx="264475" cy="276999"/>
            <a:chOff x="865779" y="2896663"/>
            <a:chExt cx="264475" cy="276999"/>
          </a:xfrm>
        </p:grpSpPr>
        <p:sp>
          <p:nvSpPr>
            <p:cNvPr id="45" name="Oval 4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cxnSp>
        <p:nvCxnSpPr>
          <p:cNvPr id="47" name="Straight Connector 46"/>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48" name="Group 47"/>
          <p:cNvGrpSpPr/>
          <p:nvPr userDrawn="1"/>
        </p:nvGrpSpPr>
        <p:grpSpPr bwMode="gray">
          <a:xfrm>
            <a:off x="865779" y="3352328"/>
            <a:ext cx="264475" cy="276999"/>
            <a:chOff x="865779" y="2896663"/>
            <a:chExt cx="264475" cy="276999"/>
          </a:xfrm>
        </p:grpSpPr>
        <p:sp>
          <p:nvSpPr>
            <p:cNvPr id="49" name="Oval 48"/>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0"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sp>
        <p:nvSpPr>
          <p:cNvPr id="51" name="Title 1"/>
          <p:cNvSpPr>
            <a:spLocks noGrp="1"/>
          </p:cNvSpPr>
          <p:nvPr>
            <p:ph type="title" hasCustomPrompt="1"/>
          </p:nvPr>
        </p:nvSpPr>
        <p:spPr bwMode="gray">
          <a:xfrm>
            <a:off x="1363152" y="1042493"/>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52" name="Text Placeholder 3"/>
          <p:cNvSpPr>
            <a:spLocks noGrp="1"/>
          </p:cNvSpPr>
          <p:nvPr>
            <p:ph type="body" sz="quarter" idx="13" hasCustomPrompt="1"/>
          </p:nvPr>
        </p:nvSpPr>
        <p:spPr bwMode="gray">
          <a:xfrm>
            <a:off x="1363152" y="1549088"/>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53" name="Text Placeholder 5"/>
          <p:cNvSpPr>
            <a:spLocks noGrp="1"/>
          </p:cNvSpPr>
          <p:nvPr>
            <p:ph type="body" sz="quarter" idx="14" hasCustomPrompt="1"/>
          </p:nvPr>
        </p:nvSpPr>
        <p:spPr bwMode="gray">
          <a:xfrm>
            <a:off x="1363152" y="2017210"/>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54" name="Text Placeholder 11"/>
          <p:cNvSpPr>
            <a:spLocks noGrp="1"/>
          </p:cNvSpPr>
          <p:nvPr>
            <p:ph type="body" sz="quarter" idx="15" hasCustomPrompt="1"/>
          </p:nvPr>
        </p:nvSpPr>
        <p:spPr bwMode="gray">
          <a:xfrm>
            <a:off x="1363152" y="248533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55" name="Text Placeholder 11"/>
          <p:cNvSpPr>
            <a:spLocks noGrp="1"/>
          </p:cNvSpPr>
          <p:nvPr>
            <p:ph type="body" sz="quarter" idx="16" hasCustomPrompt="1"/>
          </p:nvPr>
        </p:nvSpPr>
        <p:spPr bwMode="gray">
          <a:xfrm>
            <a:off x="1363152" y="2953454"/>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grpSp>
        <p:nvGrpSpPr>
          <p:cNvPr id="56" name="Group 55"/>
          <p:cNvGrpSpPr/>
          <p:nvPr userDrawn="1"/>
        </p:nvGrpSpPr>
        <p:grpSpPr bwMode="gray">
          <a:xfrm>
            <a:off x="865779" y="2884204"/>
            <a:ext cx="264475" cy="276999"/>
            <a:chOff x="865779" y="2896663"/>
            <a:chExt cx="264475" cy="276999"/>
          </a:xfrm>
        </p:grpSpPr>
        <p:sp>
          <p:nvSpPr>
            <p:cNvPr id="57" name="Oval 5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sp>
        <p:nvSpPr>
          <p:cNvPr id="12" name="Text Placeholder 11"/>
          <p:cNvSpPr>
            <a:spLocks noGrp="1"/>
          </p:cNvSpPr>
          <p:nvPr>
            <p:ph type="body" sz="quarter" idx="17"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2931090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ad Map 7">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865779" y="603063"/>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116347"/>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1629631"/>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214291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grpSp>
        <p:nvGrpSpPr>
          <p:cNvPr id="29" name="Group 28"/>
          <p:cNvGrpSpPr/>
          <p:nvPr userDrawn="1"/>
        </p:nvGrpSpPr>
        <p:grpSpPr bwMode="gray">
          <a:xfrm>
            <a:off x="865779" y="3169483"/>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grpSp>
        <p:nvGrpSpPr>
          <p:cNvPr id="26" name="Group 25"/>
          <p:cNvGrpSpPr/>
          <p:nvPr userDrawn="1"/>
        </p:nvGrpSpPr>
        <p:grpSpPr bwMode="gray">
          <a:xfrm>
            <a:off x="865779" y="2656199"/>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cxnSp>
        <p:nvCxnSpPr>
          <p:cNvPr id="32" name="Straight Connector 31"/>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34" name="Group 33"/>
          <p:cNvGrpSpPr/>
          <p:nvPr userDrawn="1"/>
        </p:nvGrpSpPr>
        <p:grpSpPr bwMode="gray">
          <a:xfrm>
            <a:off x="865779" y="3682766"/>
            <a:ext cx="264475" cy="276999"/>
            <a:chOff x="865779" y="2896663"/>
            <a:chExt cx="264475" cy="276999"/>
          </a:xfrm>
        </p:grpSpPr>
        <p:sp>
          <p:nvSpPr>
            <p:cNvPr id="35" name="Oval 3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7</a:t>
              </a:r>
            </a:p>
          </p:txBody>
        </p:sp>
      </p:grpSp>
      <p:sp>
        <p:nvSpPr>
          <p:cNvPr id="37" name="TextBox 36"/>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38" name="TextBox 37"/>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sp>
        <p:nvSpPr>
          <p:cNvPr id="39" name="Title 1"/>
          <p:cNvSpPr>
            <a:spLocks noGrp="1"/>
          </p:cNvSpPr>
          <p:nvPr>
            <p:ph type="title" hasCustomPrompt="1"/>
          </p:nvPr>
        </p:nvSpPr>
        <p:spPr bwMode="gray">
          <a:xfrm>
            <a:off x="1363152" y="633840"/>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40" name="Text Placeholder 3"/>
          <p:cNvSpPr>
            <a:spLocks noGrp="1"/>
          </p:cNvSpPr>
          <p:nvPr>
            <p:ph type="body" sz="quarter" idx="13" hasCustomPrompt="1"/>
          </p:nvPr>
        </p:nvSpPr>
        <p:spPr bwMode="gray">
          <a:xfrm>
            <a:off x="1363152" y="1185597"/>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1" name="Text Placeholder 5"/>
          <p:cNvSpPr>
            <a:spLocks noGrp="1"/>
          </p:cNvSpPr>
          <p:nvPr>
            <p:ph type="body" sz="quarter" idx="14" hasCustomPrompt="1"/>
          </p:nvPr>
        </p:nvSpPr>
        <p:spPr bwMode="gray">
          <a:xfrm>
            <a:off x="1363152" y="1698881"/>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42" name="Text Placeholder 11"/>
          <p:cNvSpPr>
            <a:spLocks noGrp="1"/>
          </p:cNvSpPr>
          <p:nvPr>
            <p:ph type="body" sz="quarter" idx="15" hasCustomPrompt="1"/>
          </p:nvPr>
        </p:nvSpPr>
        <p:spPr bwMode="gray">
          <a:xfrm>
            <a:off x="1363152" y="2212165"/>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3" name="Text Placeholder 11"/>
          <p:cNvSpPr>
            <a:spLocks noGrp="1"/>
          </p:cNvSpPr>
          <p:nvPr>
            <p:ph type="body" sz="quarter" idx="16" hasCustomPrompt="1"/>
          </p:nvPr>
        </p:nvSpPr>
        <p:spPr bwMode="gray">
          <a:xfrm>
            <a:off x="1363152" y="2725449"/>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44" name="Text Placeholder 11"/>
          <p:cNvSpPr>
            <a:spLocks noGrp="1"/>
          </p:cNvSpPr>
          <p:nvPr>
            <p:ph type="body" sz="quarter" idx="17" hasCustomPrompt="1"/>
          </p:nvPr>
        </p:nvSpPr>
        <p:spPr bwMode="gray">
          <a:xfrm>
            <a:off x="1363152" y="3238733"/>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12" name="Text Placeholder 11"/>
          <p:cNvSpPr>
            <a:spLocks noGrp="1"/>
          </p:cNvSpPr>
          <p:nvPr>
            <p:ph type="body" sz="quarter" idx="18"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pic>
        <p:nvPicPr>
          <p:cNvPr id="46" name="Pictur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3057019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oad Map 8">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0" name="TextBox 39"/>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41" name="TextBox 40"/>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a:solidFill>
                  <a:schemeClr val="bg1"/>
                </a:solidFill>
                <a:latin typeface="+mj-lt"/>
              </a:rPr>
              <a:t>ROAD MAP</a:t>
            </a:r>
          </a:p>
        </p:txBody>
      </p:sp>
      <p:grpSp>
        <p:nvGrpSpPr>
          <p:cNvPr id="42" name="Group 41"/>
          <p:cNvGrpSpPr/>
          <p:nvPr userDrawn="1"/>
        </p:nvGrpSpPr>
        <p:grpSpPr bwMode="gray">
          <a:xfrm>
            <a:off x="865779" y="603063"/>
            <a:ext cx="264475" cy="276999"/>
            <a:chOff x="865779" y="1438837"/>
            <a:chExt cx="264475" cy="276999"/>
          </a:xfrm>
        </p:grpSpPr>
        <p:sp>
          <p:nvSpPr>
            <p:cNvPr id="43" name="Oval 42"/>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45" name="Group 44"/>
          <p:cNvGrpSpPr/>
          <p:nvPr userDrawn="1"/>
        </p:nvGrpSpPr>
        <p:grpSpPr bwMode="gray">
          <a:xfrm>
            <a:off x="865779" y="1043021"/>
            <a:ext cx="264475" cy="276999"/>
            <a:chOff x="865779" y="1949020"/>
            <a:chExt cx="264475" cy="276999"/>
          </a:xfrm>
        </p:grpSpPr>
        <p:sp>
          <p:nvSpPr>
            <p:cNvPr id="46" name="Oval 45"/>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7"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48" name="Group 47"/>
          <p:cNvGrpSpPr/>
          <p:nvPr userDrawn="1"/>
        </p:nvGrpSpPr>
        <p:grpSpPr bwMode="gray">
          <a:xfrm>
            <a:off x="865779" y="1482979"/>
            <a:ext cx="264475" cy="276999"/>
            <a:chOff x="865779" y="2421079"/>
            <a:chExt cx="264475" cy="276999"/>
          </a:xfrm>
        </p:grpSpPr>
        <p:sp>
          <p:nvSpPr>
            <p:cNvPr id="49" name="Oval 4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0"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51" name="Group 50"/>
          <p:cNvGrpSpPr/>
          <p:nvPr userDrawn="1"/>
        </p:nvGrpSpPr>
        <p:grpSpPr bwMode="gray">
          <a:xfrm>
            <a:off x="865779" y="1922937"/>
            <a:ext cx="264475" cy="276999"/>
            <a:chOff x="865779" y="2896663"/>
            <a:chExt cx="264475" cy="276999"/>
          </a:xfrm>
        </p:grpSpPr>
        <p:sp>
          <p:nvSpPr>
            <p:cNvPr id="52" name="Oval 5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3"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grpSp>
        <p:nvGrpSpPr>
          <p:cNvPr id="54" name="Group 53"/>
          <p:cNvGrpSpPr/>
          <p:nvPr userDrawn="1"/>
        </p:nvGrpSpPr>
        <p:grpSpPr bwMode="gray">
          <a:xfrm>
            <a:off x="865779" y="2802853"/>
            <a:ext cx="264475" cy="276999"/>
            <a:chOff x="865779" y="2896663"/>
            <a:chExt cx="264475" cy="276999"/>
          </a:xfrm>
        </p:grpSpPr>
        <p:sp>
          <p:nvSpPr>
            <p:cNvPr id="55" name="Oval 5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grpSp>
        <p:nvGrpSpPr>
          <p:cNvPr id="57" name="Group 56"/>
          <p:cNvGrpSpPr/>
          <p:nvPr userDrawn="1"/>
        </p:nvGrpSpPr>
        <p:grpSpPr bwMode="gray">
          <a:xfrm>
            <a:off x="865779" y="2362895"/>
            <a:ext cx="264475" cy="276999"/>
            <a:chOff x="865779" y="2896663"/>
            <a:chExt cx="264475" cy="276999"/>
          </a:xfrm>
        </p:grpSpPr>
        <p:sp>
          <p:nvSpPr>
            <p:cNvPr id="58" name="Oval 5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cxnSp>
        <p:nvCxnSpPr>
          <p:cNvPr id="60" name="Straight Connector 59"/>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61" name="Group 60"/>
          <p:cNvGrpSpPr/>
          <p:nvPr userDrawn="1"/>
        </p:nvGrpSpPr>
        <p:grpSpPr bwMode="gray">
          <a:xfrm>
            <a:off x="865779" y="3682766"/>
            <a:ext cx="264475" cy="276999"/>
            <a:chOff x="865779" y="2896663"/>
            <a:chExt cx="264475" cy="276999"/>
          </a:xfrm>
        </p:grpSpPr>
        <p:sp>
          <p:nvSpPr>
            <p:cNvPr id="62" name="Oval 6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63"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8</a:t>
              </a:r>
            </a:p>
          </p:txBody>
        </p:sp>
      </p:grpSp>
      <p:sp>
        <p:nvSpPr>
          <p:cNvPr id="64" name="Title 1"/>
          <p:cNvSpPr>
            <a:spLocks noGrp="1"/>
          </p:cNvSpPr>
          <p:nvPr>
            <p:ph type="title" hasCustomPrompt="1"/>
          </p:nvPr>
        </p:nvSpPr>
        <p:spPr bwMode="gray">
          <a:xfrm>
            <a:off x="1363152" y="633840"/>
            <a:ext cx="3749040" cy="215444"/>
          </a:xfrm>
          <a:prstGeom prst="rect">
            <a:avLst/>
          </a:prstGeom>
        </p:spPr>
        <p:txBody>
          <a:bodyPr lIns="0" tIns="0" rIns="0" bIns="0" anchor="ctr" anchorCtr="0">
            <a:spAutoFit/>
          </a:bodyPr>
          <a:lstStyle>
            <a:lvl1pPr>
              <a:lnSpc>
                <a:spcPct val="100000"/>
              </a:lnSpc>
              <a:defRPr sz="1400" b="0" spc="0" baseline="0">
                <a:solidFill>
                  <a:schemeClr val="bg1"/>
                </a:solidFill>
              </a:defRPr>
            </a:lvl1pPr>
          </a:lstStyle>
          <a:p>
            <a:pPr lvl="0"/>
            <a:r>
              <a:rPr lang="en-US" sz="1400" dirty="0">
                <a:latin typeface="+mj-lt"/>
              </a:rPr>
              <a:t>Section Title – Rockwell 14pt, Title Case</a:t>
            </a:r>
          </a:p>
        </p:txBody>
      </p:sp>
      <p:sp>
        <p:nvSpPr>
          <p:cNvPr id="65" name="Text Placeholder 3"/>
          <p:cNvSpPr>
            <a:spLocks noGrp="1"/>
          </p:cNvSpPr>
          <p:nvPr>
            <p:ph type="body" sz="quarter" idx="13" hasCustomPrompt="1"/>
          </p:nvPr>
        </p:nvSpPr>
        <p:spPr bwMode="gray">
          <a:xfrm>
            <a:off x="1363152" y="1112271"/>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66" name="Text Placeholder 5"/>
          <p:cNvSpPr>
            <a:spLocks noGrp="1"/>
          </p:cNvSpPr>
          <p:nvPr>
            <p:ph type="body" sz="quarter" idx="14" hasCustomPrompt="1"/>
          </p:nvPr>
        </p:nvSpPr>
        <p:spPr bwMode="gray">
          <a:xfrm>
            <a:off x="1363152" y="1552229"/>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67" name="Text Placeholder 11"/>
          <p:cNvSpPr>
            <a:spLocks noGrp="1"/>
          </p:cNvSpPr>
          <p:nvPr>
            <p:ph type="body" sz="quarter" idx="15" hasCustomPrompt="1"/>
          </p:nvPr>
        </p:nvSpPr>
        <p:spPr bwMode="gray">
          <a:xfrm>
            <a:off x="1363152" y="1992187"/>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68" name="Text Placeholder 11"/>
          <p:cNvSpPr>
            <a:spLocks noGrp="1"/>
          </p:cNvSpPr>
          <p:nvPr>
            <p:ph type="body" sz="quarter" idx="16" hasCustomPrompt="1"/>
          </p:nvPr>
        </p:nvSpPr>
        <p:spPr bwMode="gray">
          <a:xfrm>
            <a:off x="1363152" y="2432145"/>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69" name="Text Placeholder 11"/>
          <p:cNvSpPr>
            <a:spLocks noGrp="1"/>
          </p:cNvSpPr>
          <p:nvPr>
            <p:ph type="body" sz="quarter" idx="17" hasCustomPrompt="1"/>
          </p:nvPr>
        </p:nvSpPr>
        <p:spPr bwMode="gray">
          <a:xfrm>
            <a:off x="1363152" y="2872103"/>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sp>
        <p:nvSpPr>
          <p:cNvPr id="70" name="Text Placeholder 11"/>
          <p:cNvSpPr>
            <a:spLocks noGrp="1"/>
          </p:cNvSpPr>
          <p:nvPr>
            <p:ph type="body" sz="quarter" idx="18" hasCustomPrompt="1"/>
          </p:nvPr>
        </p:nvSpPr>
        <p:spPr bwMode="gray">
          <a:xfrm>
            <a:off x="1363152" y="3312061"/>
            <a:ext cx="3749040" cy="138499"/>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Verdana 9pt Regular, Accent 1, Title Case</a:t>
            </a:r>
          </a:p>
        </p:txBody>
      </p:sp>
      <p:grpSp>
        <p:nvGrpSpPr>
          <p:cNvPr id="71" name="Group 70"/>
          <p:cNvGrpSpPr/>
          <p:nvPr userDrawn="1"/>
        </p:nvGrpSpPr>
        <p:grpSpPr bwMode="gray">
          <a:xfrm>
            <a:off x="865779" y="3242811"/>
            <a:ext cx="264475" cy="276999"/>
            <a:chOff x="865779" y="2896663"/>
            <a:chExt cx="264475" cy="276999"/>
          </a:xfrm>
        </p:grpSpPr>
        <p:sp>
          <p:nvSpPr>
            <p:cNvPr id="72" name="Oval 71"/>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73"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7</a:t>
              </a:r>
            </a:p>
          </p:txBody>
        </p:sp>
      </p:grpSp>
      <p:sp>
        <p:nvSpPr>
          <p:cNvPr id="12" name="Text Placeholder 11"/>
          <p:cNvSpPr>
            <a:spLocks noGrp="1"/>
          </p:cNvSpPr>
          <p:nvPr>
            <p:ph type="body" sz="quarter" idx="19"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vl2pPr>
              <a:spcBef>
                <a:spcPts val="0"/>
              </a:spcBef>
              <a:defRPr>
                <a:solidFill>
                  <a:schemeClr val="accent1"/>
                </a:solidFill>
              </a:defRPr>
            </a:lvl2pPr>
            <a:lvl3pPr>
              <a:spcBef>
                <a:spcPts val="0"/>
              </a:spcBef>
              <a:defRPr>
                <a:solidFill>
                  <a:schemeClr val="accent1"/>
                </a:solidFill>
              </a:defRPr>
            </a:lvl3pPr>
            <a:lvl4pPr>
              <a:spcBef>
                <a:spcPts val="0"/>
              </a:spcBef>
              <a:defRPr>
                <a:solidFill>
                  <a:schemeClr val="accent1"/>
                </a:solidFill>
              </a:defRPr>
            </a:lvl4pPr>
            <a:lvl5pPr>
              <a:spcBef>
                <a:spcPts val="0"/>
              </a:spcBef>
              <a:defRPr>
                <a:solidFill>
                  <a:schemeClr val="accent1"/>
                </a:solidFill>
              </a:defRPr>
            </a:lvl5pPr>
          </a:lstStyle>
          <a:p>
            <a:pPr lvl="0"/>
            <a:r>
              <a:rPr lang="en-US" dirty="0"/>
              <a:t>Section Title – Verdana 9pt Regular, Accent 1, Title Case</a:t>
            </a:r>
          </a:p>
        </p:txBody>
      </p:sp>
      <p:pic>
        <p:nvPicPr>
          <p:cNvPr id="39" name="Picture 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54242" y="2625"/>
            <a:ext cx="1711589" cy="2489153"/>
          </a:xfrm>
          <a:prstGeom prst="rect">
            <a:avLst/>
          </a:prstGeom>
        </p:spPr>
      </p:pic>
    </p:spTree>
    <p:extLst>
      <p:ext uri="{BB962C8B-B14F-4D97-AF65-F5344CB8AC3E}">
        <p14:creationId xmlns:p14="http://schemas.microsoft.com/office/powerpoint/2010/main" val="3936895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with Subtitle">
    <p:bg bwMode="gray">
      <p:bgPr>
        <a:solidFill>
          <a:srgbClr val="003D70"/>
        </a:solidFill>
        <a:effectLst/>
      </p:bgPr>
    </p:bg>
    <p:spTree>
      <p:nvGrpSpPr>
        <p:cNvPr id="1" name=""/>
        <p:cNvGrpSpPr/>
        <p:nvPr/>
      </p:nvGrpSpPr>
      <p:grpSpPr>
        <a:xfrm>
          <a:off x="0" y="0"/>
          <a:ext cx="0" cy="0"/>
          <a:chOff x="0" y="0"/>
          <a:chExt cx="0" cy="0"/>
        </a:xfrm>
      </p:grpSpPr>
      <p:sp>
        <p:nvSpPr>
          <p:cNvPr id="9" name="TextBox 8"/>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65363" y="683511"/>
            <a:ext cx="1128820" cy="433532"/>
          </a:xfrm>
          <a:prstGeom prst="rect">
            <a:avLst/>
          </a:prstGeom>
        </p:spPr>
      </p:pic>
      <p:cxnSp>
        <p:nvCxnSpPr>
          <p:cNvPr id="11" name="Straight Connector 10"/>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65363" y="1592964"/>
            <a:ext cx="4114800" cy="830997"/>
          </a:xfrm>
          <a:prstGeom prst="rect">
            <a:avLst/>
          </a:prstGeom>
        </p:spPr>
        <p:txBody>
          <a:bodyPr lIns="0" tIns="0" rIns="0" bIns="0" anchor="b" anchorCtr="0">
            <a:spAutoFit/>
          </a:bodyPr>
          <a:lstStyle>
            <a:lvl1pPr>
              <a:lnSpc>
                <a:spcPct val="90000"/>
              </a:lnSpc>
              <a:defRPr sz="3000" b="0" baseline="0">
                <a:solidFill>
                  <a:schemeClr val="bg1"/>
                </a:solidFill>
              </a:defRPr>
            </a:lvl1pPr>
          </a:lstStyle>
          <a:p>
            <a:r>
              <a:rPr lang="en-US" dirty="0"/>
              <a:t>Divider Title – Rockwell 30pt Regular</a:t>
            </a:r>
          </a:p>
        </p:txBody>
      </p:sp>
      <p:sp>
        <p:nvSpPr>
          <p:cNvPr id="4" name="Text Placeholder 3"/>
          <p:cNvSpPr>
            <a:spLocks noGrp="1"/>
          </p:cNvSpPr>
          <p:nvPr>
            <p:ph type="body" sz="quarter" idx="19" hasCustomPrompt="1"/>
          </p:nvPr>
        </p:nvSpPr>
        <p:spPr bwMode="gray">
          <a:xfrm>
            <a:off x="465363" y="2525151"/>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a:t>
            </a:r>
          </a:p>
        </p:txBody>
      </p:sp>
      <p:sp>
        <p:nvSpPr>
          <p:cNvPr id="7" name="Text Placeholder 6"/>
          <p:cNvSpPr>
            <a:spLocks noGrp="1"/>
          </p:cNvSpPr>
          <p:nvPr>
            <p:ph type="body" sz="quarter" idx="20" hasCustomPrompt="1"/>
          </p:nvPr>
        </p:nvSpPr>
        <p:spPr bwMode="gray">
          <a:xfrm>
            <a:off x="465363"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58087" y="3494256"/>
            <a:ext cx="1277002"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4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Tree>
    <p:extLst>
      <p:ext uri="{BB962C8B-B14F-4D97-AF65-F5344CB8AC3E}">
        <p14:creationId xmlns:p14="http://schemas.microsoft.com/office/powerpoint/2010/main" val="1791739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No Subtitle">
    <p:bg bwMode="gray">
      <p:bgPr>
        <a:solidFill>
          <a:srgbClr val="003D70"/>
        </a:solidFill>
        <a:effectLst/>
      </p:bgPr>
    </p:bg>
    <p:spTree>
      <p:nvGrpSpPr>
        <p:cNvPr id="1" name=""/>
        <p:cNvGrpSpPr/>
        <p:nvPr/>
      </p:nvGrpSpPr>
      <p:grpSpPr>
        <a:xfrm>
          <a:off x="0" y="0"/>
          <a:ext cx="0" cy="0"/>
          <a:chOff x="0" y="0"/>
          <a:chExt cx="0" cy="0"/>
        </a:xfrm>
      </p:grpSpPr>
      <p:sp>
        <p:nvSpPr>
          <p:cNvPr id="23" name="TextBox 22"/>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65363" y="683511"/>
            <a:ext cx="1128820" cy="433532"/>
          </a:xfrm>
          <a:prstGeom prst="rect">
            <a:avLst/>
          </a:prstGeom>
        </p:spPr>
      </p:pic>
      <p:cxnSp>
        <p:nvCxnSpPr>
          <p:cNvPr id="25" name="Straight Connector 24"/>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hasCustomPrompt="1"/>
          </p:nvPr>
        </p:nvSpPr>
        <p:spPr bwMode="gray">
          <a:xfrm>
            <a:off x="465363" y="1886426"/>
            <a:ext cx="4114800" cy="830997"/>
          </a:xfrm>
          <a:prstGeom prst="rect">
            <a:avLst/>
          </a:prstGeom>
        </p:spPr>
        <p:txBody>
          <a:bodyPr lIns="0" tIns="0" rIns="0" bIns="0" anchor="b" anchorCtr="0">
            <a:spAutoFit/>
          </a:bodyPr>
          <a:lstStyle>
            <a:lvl1pPr>
              <a:lnSpc>
                <a:spcPct val="90000"/>
              </a:lnSpc>
              <a:defRPr sz="3000" b="0">
                <a:solidFill>
                  <a:schemeClr val="bg1"/>
                </a:solidFill>
              </a:defRPr>
            </a:lvl1pPr>
          </a:lstStyle>
          <a:p>
            <a:r>
              <a:rPr lang="en-US" dirty="0"/>
              <a:t>Divider Title – Rockwell 30pt Regular</a:t>
            </a:r>
          </a:p>
        </p:txBody>
      </p:sp>
      <p:sp>
        <p:nvSpPr>
          <p:cNvPr id="28" name="Text Placeholder 6"/>
          <p:cNvSpPr>
            <a:spLocks noGrp="1"/>
          </p:cNvSpPr>
          <p:nvPr>
            <p:ph type="body" sz="quarter" idx="20" hasCustomPrompt="1"/>
          </p:nvPr>
        </p:nvSpPr>
        <p:spPr bwMode="gray">
          <a:xfrm>
            <a:off x="465363"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9" name="Text Placeholder 15"/>
          <p:cNvSpPr>
            <a:spLocks noGrp="1"/>
          </p:cNvSpPr>
          <p:nvPr>
            <p:ph type="body" sz="quarter" idx="21" hasCustomPrompt="1"/>
          </p:nvPr>
        </p:nvSpPr>
        <p:spPr bwMode="gray">
          <a:xfrm>
            <a:off x="4158087" y="3494256"/>
            <a:ext cx="1277002" cy="205151"/>
          </a:xfrm>
          <a:prstGeom prst="round2SameRect">
            <a:avLst>
              <a:gd name="adj1" fmla="val 0"/>
              <a:gd name="adj2" fmla="val 19914"/>
            </a:avLst>
          </a:prstGeom>
          <a:solidFill>
            <a:schemeClr val="tx2"/>
          </a:solidFill>
        </p:spPr>
        <p:txBody>
          <a:bodyPr wrap="none" lIns="45720" tIns="27432" rIns="45720" bIns="27432"/>
          <a:lstStyle>
            <a:lvl1pPr marL="0" indent="0" algn="r">
              <a:spcBef>
                <a:spcPts val="0"/>
              </a:spcBef>
              <a:buNone/>
              <a:defRPr sz="900" cap="all" spc="40" baseline="0">
                <a:solidFill>
                  <a:schemeClr val="bg1"/>
                </a:solidFill>
                <a:latin typeface="+mj-lt"/>
              </a:defRPr>
            </a:lvl1pPr>
          </a:lstStyle>
          <a:p>
            <a:pPr lvl="0"/>
            <a:r>
              <a:rPr lang="en-US" dirty="0"/>
              <a:t>Insert break type</a:t>
            </a:r>
          </a:p>
        </p:txBody>
      </p:sp>
      <p:sp>
        <p:nvSpPr>
          <p:cNvPr id="30"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Tree>
    <p:extLst>
      <p:ext uri="{BB962C8B-B14F-4D97-AF65-F5344CB8AC3E}">
        <p14:creationId xmlns:p14="http://schemas.microsoft.com/office/powerpoint/2010/main" val="64168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
        <p:nvSpPr>
          <p:cNvPr id="13" name="Text Placeholder 12"/>
          <p:cNvSpPr>
            <a:spLocks noGrp="1"/>
          </p:cNvSpPr>
          <p:nvPr>
            <p:ph type="body" sz="quarter" idx="15" hasCustomPrompt="1"/>
          </p:nvPr>
        </p:nvSpPr>
        <p:spPr bwMode="gray">
          <a:xfrm>
            <a:off x="266700" y="640267"/>
            <a:ext cx="585083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266700" y="97401"/>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5"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p:txBody>
          <a:bodyPr/>
          <a:lstStyle>
            <a:lvl1pPr>
              <a:defRPr baseline="0">
                <a:solidFill>
                  <a:schemeClr val="tx1"/>
                </a:solidFill>
              </a:defRPr>
            </a:lvl1pPr>
          </a:lstStyle>
          <a:p>
            <a:r>
              <a:rPr lang="en-US" dirty="0"/>
              <a:t>Slide Title – Rockwell 18pt Regular, Title Case</a:t>
            </a:r>
          </a:p>
        </p:txBody>
      </p:sp>
    </p:spTree>
    <p:extLst>
      <p:ext uri="{BB962C8B-B14F-4D97-AF65-F5344CB8AC3E}">
        <p14:creationId xmlns:p14="http://schemas.microsoft.com/office/powerpoint/2010/main" val="257924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
        <p:nvSpPr>
          <p:cNvPr id="13" name="Text Placeholder 12"/>
          <p:cNvSpPr>
            <a:spLocks noGrp="1"/>
          </p:cNvSpPr>
          <p:nvPr>
            <p:ph type="body" sz="quarter" idx="15" hasCustomPrompt="1"/>
          </p:nvPr>
        </p:nvSpPr>
        <p:spPr bwMode="gray">
          <a:xfrm>
            <a:off x="266700" y="640267"/>
            <a:ext cx="585083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266700" y="97401"/>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5"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p:txBody>
          <a:bodyPr/>
          <a:lstStyle>
            <a:lvl1pPr>
              <a:defRPr>
                <a:solidFill>
                  <a:schemeClr val="tx1"/>
                </a:solidFill>
              </a:defRPr>
            </a:lvl1pPr>
          </a:lstStyle>
          <a:p>
            <a:r>
              <a:rPr lang="en-US" dirty="0"/>
              <a:t>Slide Title – Rockwell 18pt Regular, Title Case</a:t>
            </a:r>
          </a:p>
        </p:txBody>
      </p:sp>
    </p:spTree>
    <p:extLst>
      <p:ext uri="{BB962C8B-B14F-4D97-AF65-F5344CB8AC3E}">
        <p14:creationId xmlns:p14="http://schemas.microsoft.com/office/powerpoint/2010/main" val="3137695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act Slide">
    <p:bg bwMode="blackGray">
      <p:bgPr>
        <a:solidFill>
          <a:srgbClr val="003D70"/>
        </a:solidFill>
        <a:effectLst/>
      </p:bgPr>
    </p:bg>
    <p:spTree>
      <p:nvGrpSpPr>
        <p:cNvPr id="1" name=""/>
        <p:cNvGrpSpPr/>
        <p:nvPr/>
      </p:nvGrpSpPr>
      <p:grpSpPr>
        <a:xfrm>
          <a:off x="0" y="0"/>
          <a:ext cx="0" cy="0"/>
          <a:chOff x="0" y="0"/>
          <a:chExt cx="0" cy="0"/>
        </a:xfrm>
      </p:grpSpPr>
      <p:sp>
        <p:nvSpPr>
          <p:cNvPr id="11" name="TextBox 1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 name="Title 1"/>
          <p:cNvSpPr>
            <a:spLocks noGrp="1"/>
          </p:cNvSpPr>
          <p:nvPr>
            <p:ph type="title" hasCustomPrompt="1"/>
          </p:nvPr>
        </p:nvSpPr>
        <p:spPr bwMode="gray">
          <a:xfrm>
            <a:off x="266700" y="309824"/>
            <a:ext cx="3902242" cy="256480"/>
          </a:xfrm>
          <a:prstGeom prst="rect">
            <a:avLst/>
          </a:prstGeom>
        </p:spPr>
        <p:txBody>
          <a:bodyPr wrap="square" lIns="0" tIns="0" rIns="0" bIns="0" anchor="b" anchorCtr="0">
            <a:spAutoFit/>
          </a:bodyPr>
          <a:lstStyle>
            <a:lvl1pPr>
              <a:lnSpc>
                <a:spcPts val="2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44609" y="604599"/>
            <a:ext cx="4025123" cy="256480"/>
          </a:xfrm>
        </p:spPr>
        <p:txBody>
          <a:bodyPr/>
          <a:lstStyle>
            <a:lvl1pPr marL="0" indent="0">
              <a:lnSpc>
                <a:spcPts val="2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10569" y="1545808"/>
            <a:ext cx="4379662"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PPT On-screen Graphic and Layout Guide. Impact quote text – Verdana 14pt Regular. Keep quote short and minimize slide titling. Be sure to incorporate the large quote graphic from the GLG. </a:t>
            </a:r>
          </a:p>
        </p:txBody>
      </p:sp>
      <p:sp>
        <p:nvSpPr>
          <p:cNvPr id="16"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770637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3" name="Straight Connector 32"/>
          <p:cNvCxnSpPr/>
          <p:nvPr userDrawn="1"/>
        </p:nvCxnSpPr>
        <p:spPr bwMode="gray">
          <a:xfrm>
            <a:off x="266700" y="439862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34" name="Straight Connector 33"/>
          <p:cNvCxnSpPr/>
          <p:nvPr userDrawn="1"/>
        </p:nvCxnSpPr>
        <p:spPr bwMode="gray">
          <a:xfrm>
            <a:off x="266700" y="1110912"/>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266700" y="1476213"/>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266700" y="1841514"/>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gray">
          <a:xfrm>
            <a:off x="266700" y="220681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gray">
          <a:xfrm>
            <a:off x="266700" y="2572116"/>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gray">
          <a:xfrm>
            <a:off x="266700" y="2937417"/>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266700" y="3302718"/>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gray">
          <a:xfrm>
            <a:off x="266700" y="3668019"/>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gray">
          <a:xfrm>
            <a:off x="266700" y="4033320"/>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66700" y="309824"/>
            <a:ext cx="5490411"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ts val="2000"/>
              </a:lnSpc>
            </a:pPr>
            <a:r>
              <a:rPr lang="en-US" spc="50" baseline="0" dirty="0">
                <a:solidFill>
                  <a:schemeClr val="tx1"/>
                </a:solidFill>
              </a:rPr>
              <a:t>Notes:</a:t>
            </a:r>
          </a:p>
        </p:txBody>
      </p:sp>
    </p:spTree>
    <p:extLst>
      <p:ext uri="{BB962C8B-B14F-4D97-AF65-F5344CB8AC3E}">
        <p14:creationId xmlns:p14="http://schemas.microsoft.com/office/powerpoint/2010/main" val="537977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0" name="TextBox 29"/>
          <p:cNvSpPr txBox="1"/>
          <p:nvPr userDrawn="1"/>
        </p:nvSpPr>
        <p:spPr bwMode="gray">
          <a:xfrm>
            <a:off x="5845969" y="42112"/>
            <a:ext cx="554831" cy="136961"/>
          </a:xfrm>
          <a:prstGeom prst="rect">
            <a:avLst/>
          </a:prstGeom>
          <a:noFill/>
        </p:spPr>
        <p:txBody>
          <a:bodyPr wrap="square" lIns="0" tIns="36576" rIns="54864" bIns="0" rtlCol="0">
            <a:spAutoFit/>
          </a:bodyPr>
          <a:lstStyle/>
          <a:p>
            <a:pPr algn="r">
              <a:spcBef>
                <a:spcPts val="0"/>
              </a:spcBef>
            </a:pPr>
            <a:fld id="{F7BF02D1-B8CA-42B3-83CC-2909EEFF4204}" type="slidenum">
              <a:rPr lang="en-US" sz="650" smtClean="0">
                <a:solidFill>
                  <a:schemeClr val="tx1"/>
                </a:solidFill>
                <a:latin typeface="+mj-lt"/>
              </a:rPr>
              <a:pPr algn="r">
                <a:spcBef>
                  <a:spcPts val="0"/>
                </a:spcBef>
              </a:pPr>
              <a:t>‹#›</a:t>
            </a:fld>
            <a:endParaRPr lang="en-US" sz="650" dirty="0">
              <a:solidFill>
                <a:schemeClr val="tx1"/>
              </a:solidFill>
              <a:latin typeface="+mj-lt"/>
            </a:endParaRPr>
          </a:p>
        </p:txBody>
      </p:sp>
      <p:cxnSp>
        <p:nvCxnSpPr>
          <p:cNvPr id="15" name="Straight Connector 14"/>
          <p:cNvCxnSpPr/>
          <p:nvPr userDrawn="1"/>
        </p:nvCxnSpPr>
        <p:spPr bwMode="gray">
          <a:xfrm>
            <a:off x="266700" y="439862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266700" y="1110912"/>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266700" y="1476213"/>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66700" y="1841514"/>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266700" y="2206815"/>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266700" y="2572116"/>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266700" y="2937417"/>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266700" y="3302718"/>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266700" y="3668019"/>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gray">
          <a:xfrm>
            <a:off x="266700" y="4033320"/>
            <a:ext cx="5850834"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userDrawn="1"/>
        </p:nvSpPr>
        <p:spPr bwMode="gray">
          <a:xfrm>
            <a:off x="266700" y="309824"/>
            <a:ext cx="5490411"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ts val="2000"/>
              </a:lnSpc>
            </a:pPr>
            <a:r>
              <a:rPr lang="en-US" spc="50" baseline="0" dirty="0">
                <a:solidFill>
                  <a:schemeClr val="tx1"/>
                </a:solidFill>
              </a:rPr>
              <a:t>Notes:</a:t>
            </a:r>
          </a:p>
        </p:txBody>
      </p:sp>
    </p:spTree>
    <p:extLst>
      <p:ext uri="{BB962C8B-B14F-4D97-AF65-F5344CB8AC3E}">
        <p14:creationId xmlns:p14="http://schemas.microsoft.com/office/powerpoint/2010/main" val="255823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ech Bottom Text">
    <p:spTree>
      <p:nvGrpSpPr>
        <p:cNvPr id="1" name=""/>
        <p:cNvGrpSpPr/>
        <p:nvPr/>
      </p:nvGrpSpPr>
      <p:grpSpPr>
        <a:xfrm>
          <a:off x="0" y="0"/>
          <a:ext cx="0" cy="0"/>
          <a:chOff x="0" y="0"/>
          <a:chExt cx="0" cy="0"/>
        </a:xfrm>
      </p:grpSpPr>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5" name="TextBox 4"/>
          <p:cNvSpPr txBox="1"/>
          <p:nvPr userDrawn="1"/>
        </p:nvSpPr>
        <p:spPr bwMode="gray">
          <a:xfrm>
            <a:off x="5845969" y="42112"/>
            <a:ext cx="554831" cy="136961"/>
          </a:xfrm>
          <a:prstGeom prst="rect">
            <a:avLst/>
          </a:prstGeom>
          <a:noFill/>
        </p:spPr>
        <p:txBody>
          <a:bodyPr wrap="square" lIns="0" tIns="36576" rIns="54864" bIns="0" rtlCol="0">
            <a:spAutoFit/>
          </a:bodyPr>
          <a:lstStyle/>
          <a:p>
            <a:pPr algn="r">
              <a:spcBef>
                <a:spcPts val="0"/>
              </a:spcBef>
            </a:pPr>
            <a:fld id="{F7BF02D1-B8CA-42B3-83CC-2909EEFF4204}" type="slidenum">
              <a:rPr lang="en-US" sz="650" smtClean="0">
                <a:solidFill>
                  <a:schemeClr val="tx1"/>
                </a:solidFill>
                <a:latin typeface="+mj-lt"/>
              </a:rPr>
              <a:pPr algn="r">
                <a:spcBef>
                  <a:spcPts val="0"/>
                </a:spcBef>
              </a:pPr>
              <a:t>‹#›</a:t>
            </a:fld>
            <a:endParaRPr lang="en-US" sz="650" dirty="0">
              <a:solidFill>
                <a:schemeClr val="tx1"/>
              </a:solidFill>
              <a:latin typeface="+mj-lt"/>
            </a:endParaRPr>
          </a:p>
        </p:txBody>
      </p:sp>
      <p:sp>
        <p:nvSpPr>
          <p:cNvPr id="4" name="Title 3"/>
          <p:cNvSpPr>
            <a:spLocks noGrp="1"/>
          </p:cNvSpPr>
          <p:nvPr>
            <p:ph type="title" hasCustomPrompt="1"/>
          </p:nvPr>
        </p:nvSpPr>
        <p:spPr bwMode="gray">
          <a:xfrm>
            <a:off x="269874" y="2575938"/>
            <a:ext cx="5853113" cy="1994392"/>
          </a:xfrm>
          <a:prstGeom prst="rect">
            <a:avLst/>
          </a:prstGeom>
        </p:spPr>
        <p:txBody>
          <a:bodyPr wrap="square" lIns="0" tIns="0" rIns="0" bIns="0" anchor="t" anchorCtr="0">
            <a:spAutoFit/>
          </a:bodyPr>
          <a:lstStyle>
            <a:lvl1pPr>
              <a:lnSpc>
                <a:spcPct val="120000"/>
              </a:lnSpc>
              <a:spcBef>
                <a:spcPts val="800"/>
              </a:spcBef>
              <a:defRPr sz="900" b="0" spc="0" baseline="0">
                <a:solidFill>
                  <a:schemeClr val="tx1"/>
                </a:solidFill>
                <a:latin typeface="+mn-lt"/>
              </a:defRPr>
            </a:lvl1pPr>
          </a:lstStyle>
          <a:p>
            <a:r>
              <a:rPr lang="en-US" dirty="0"/>
              <a:t>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a:t>
            </a:r>
          </a:p>
        </p:txBody>
      </p:sp>
    </p:spTree>
    <p:extLst>
      <p:ext uri="{BB962C8B-B14F-4D97-AF65-F5344CB8AC3E}">
        <p14:creationId xmlns:p14="http://schemas.microsoft.com/office/powerpoint/2010/main" val="164596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1303" y="424949"/>
            <a:ext cx="1676145" cy="643737"/>
          </a:xfrm>
          <a:prstGeom prst="rect">
            <a:avLst/>
          </a:prstGeom>
        </p:spPr>
      </p:pic>
      <p:sp>
        <p:nvSpPr>
          <p:cNvPr id="20" name="Title 19"/>
          <p:cNvSpPr>
            <a:spLocks noGrp="1"/>
          </p:cNvSpPr>
          <p:nvPr>
            <p:ph type="title" hasCustomPrompt="1"/>
          </p:nvPr>
        </p:nvSpPr>
        <p:spPr bwMode="gray">
          <a:xfrm>
            <a:off x="372978" y="3187366"/>
            <a:ext cx="50292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Cover Title –</a:t>
            </a:r>
            <a:br>
              <a:rPr lang="en-US" dirty="0"/>
            </a:br>
            <a:r>
              <a:rPr lang="en-US" dirty="0"/>
              <a:t>Rockwell 30pt Regular</a:t>
            </a:r>
          </a:p>
        </p:txBody>
      </p:sp>
      <p:sp>
        <p:nvSpPr>
          <p:cNvPr id="22" name="Text Placeholder 21"/>
          <p:cNvSpPr>
            <a:spLocks noGrp="1"/>
          </p:cNvSpPr>
          <p:nvPr>
            <p:ph type="body" sz="quarter" idx="16" hasCustomPrompt="1"/>
          </p:nvPr>
        </p:nvSpPr>
        <p:spPr bwMode="gray">
          <a:xfrm>
            <a:off x="372978" y="4342854"/>
            <a:ext cx="5029200" cy="215444"/>
          </a:xfrm>
        </p:spPr>
        <p:txBody>
          <a:bodyPr/>
          <a:lstStyle>
            <a:lvl1pPr marL="0" indent="0">
              <a:spcBef>
                <a:spcPts val="0"/>
              </a:spcBef>
              <a:buNone/>
              <a:defRPr sz="140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a:t>
            </a:r>
          </a:p>
        </p:txBody>
      </p:sp>
    </p:spTree>
    <p:extLst>
      <p:ext uri="{BB962C8B-B14F-4D97-AF65-F5344CB8AC3E}">
        <p14:creationId xmlns:p14="http://schemas.microsoft.com/office/powerpoint/2010/main" val="2269127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45119" y="4097682"/>
            <a:ext cx="6310563"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2926682" y="4191900"/>
            <a:ext cx="3429000" cy="215444"/>
          </a:xfrm>
          <a:prstGeom prst="rect">
            <a:avLst/>
          </a:prstGeom>
        </p:spPr>
        <p:txBody>
          <a:bodyPr wrap="square" lIns="0" tIns="0" rIns="0" bIns="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2926682" y="4431033"/>
            <a:ext cx="3429000" cy="153888"/>
          </a:xfrm>
        </p:spPr>
        <p:txBody>
          <a:bodyPr/>
          <a:lstStyle>
            <a:lvl1pPr marL="0" indent="0" algn="r">
              <a:spcBef>
                <a:spcPts val="0"/>
              </a:spcBef>
              <a:buNone/>
              <a:defRPr sz="1000">
                <a:solidFill>
                  <a:schemeClr val="accent3"/>
                </a:solidFill>
              </a:defRPr>
            </a:lvl1pPr>
          </a:lstStyle>
          <a:p>
            <a:pPr lvl="0"/>
            <a:r>
              <a:rPr lang="en-US" dirty="0"/>
              <a:t>Insert Sub-program Name Here (if necessary)</a:t>
            </a:r>
          </a:p>
        </p:txBody>
      </p:sp>
    </p:spTree>
    <p:extLst>
      <p:ext uri="{BB962C8B-B14F-4D97-AF65-F5344CB8AC3E}">
        <p14:creationId xmlns:p14="http://schemas.microsoft.com/office/powerpoint/2010/main" val="2107211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69875" y="320493"/>
            <a:ext cx="4169778" cy="256480"/>
          </a:xfrm>
          <a:prstGeom prst="rect">
            <a:avLst/>
          </a:prstGeom>
        </p:spPr>
        <p:txBody>
          <a:bodyPr wrap="square" lIns="0" tIns="0" rIns="0" bIns="0" anchor="t" anchorCtr="0">
            <a:spAutoFit/>
          </a:bodyPr>
          <a:lstStyle>
            <a:lvl1pPr>
              <a:lnSpc>
                <a:spcPts val="2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778041" y="1001215"/>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(click to add desired text)</a:t>
            </a:r>
          </a:p>
        </p:txBody>
      </p:sp>
      <p:sp>
        <p:nvSpPr>
          <p:cNvPr id="8" name="Text Placeholder 7"/>
          <p:cNvSpPr>
            <a:spLocks noGrp="1"/>
          </p:cNvSpPr>
          <p:nvPr>
            <p:ph type="body" sz="quarter" idx="38" hasCustomPrompt="1"/>
          </p:nvPr>
        </p:nvSpPr>
        <p:spPr bwMode="gray">
          <a:xfrm>
            <a:off x="778041" y="1209007"/>
            <a:ext cx="27432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778041" y="1643063"/>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(click to add desired text)</a:t>
            </a:r>
          </a:p>
        </p:txBody>
      </p:sp>
      <p:sp>
        <p:nvSpPr>
          <p:cNvPr id="12" name="Text Placeholder 11"/>
          <p:cNvSpPr>
            <a:spLocks noGrp="1"/>
          </p:cNvSpPr>
          <p:nvPr>
            <p:ph type="body" sz="quarter" idx="40" hasCustomPrompt="1"/>
          </p:nvPr>
        </p:nvSpPr>
        <p:spPr bwMode="gray">
          <a:xfrm>
            <a:off x="778041" y="1850855"/>
            <a:ext cx="27432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778041" y="2283657"/>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(click to add desired text)</a:t>
            </a:r>
          </a:p>
        </p:txBody>
      </p:sp>
      <p:sp>
        <p:nvSpPr>
          <p:cNvPr id="17" name="Text Placeholder 16"/>
          <p:cNvSpPr>
            <a:spLocks noGrp="1"/>
          </p:cNvSpPr>
          <p:nvPr>
            <p:ph type="body" sz="quarter" idx="42" hasCustomPrompt="1"/>
          </p:nvPr>
        </p:nvSpPr>
        <p:spPr bwMode="gray">
          <a:xfrm>
            <a:off x="778041" y="2491449"/>
            <a:ext cx="27432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778041" y="2921330"/>
            <a:ext cx="36576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(click to add desired text)</a:t>
            </a:r>
          </a:p>
        </p:txBody>
      </p:sp>
      <p:sp>
        <p:nvSpPr>
          <p:cNvPr id="29" name="Text Placeholder 28"/>
          <p:cNvSpPr>
            <a:spLocks noGrp="1"/>
          </p:cNvSpPr>
          <p:nvPr>
            <p:ph type="body" sz="quarter" idx="44" hasCustomPrompt="1"/>
          </p:nvPr>
        </p:nvSpPr>
        <p:spPr bwMode="gray">
          <a:xfrm>
            <a:off x="778041" y="3129122"/>
            <a:ext cx="27432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780643" y="200820"/>
            <a:ext cx="0" cy="459978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gray">
          <a:xfrm>
            <a:off x="4854743" y="201511"/>
            <a:ext cx="1473868" cy="4569969"/>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is a division of The Advisory Board Company. 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500" baseline="0" dirty="0">
                <a:solidFill>
                  <a:schemeClr val="tx1"/>
                </a:solidFill>
                <a:latin typeface="+mn-lt"/>
                <a:cs typeface="Arial"/>
              </a:rPr>
              <a:t>The Advisory Board Company, EAB, and Education Advisory Board are registered trademarks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spTree>
    <p:extLst>
      <p:ext uri="{BB962C8B-B14F-4D97-AF65-F5344CB8AC3E}">
        <p14:creationId xmlns:p14="http://schemas.microsoft.com/office/powerpoint/2010/main" val="2503234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cxnSp>
        <p:nvCxnSpPr>
          <p:cNvPr id="6" name="Straight Connector 5"/>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bwMode="gray">
          <a:xfrm>
            <a:off x="4854743" y="24057"/>
            <a:ext cx="1473868" cy="4744889"/>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4300" indent="-114300">
              <a:spcBef>
                <a:spcPts val="400"/>
              </a:spcBef>
            </a:pPr>
            <a:r>
              <a:rPr lang="en-US" sz="500" baseline="0" dirty="0">
                <a:solidFill>
                  <a:schemeClr val="tx1"/>
                </a:solidFill>
                <a:latin typeface="+mn-lt"/>
                <a:cs typeface="Aria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400"/>
              </a:spcBef>
            </a:pPr>
            <a:r>
              <a:rPr lang="en-US" sz="500" baseline="0" dirty="0">
                <a:solidFill>
                  <a:schemeClr val="tx1"/>
                </a:solidFill>
                <a:latin typeface="+mn-lt"/>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11430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114300" indent="-114300">
              <a:spcBef>
                <a:spcPts val="400"/>
              </a:spcBef>
            </a:pPr>
            <a:r>
              <a:rPr lang="en-US" sz="500" baseline="0" dirty="0">
                <a:solidFill>
                  <a:schemeClr val="tx1"/>
                </a:solidFill>
                <a:latin typeface="+mn-lt"/>
                <a:cs typeface="Arial"/>
              </a:rPr>
              <a:t>6.	If a member is unwilling to abide by any 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218347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1,700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4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bwMode="gray">
          <a:xfrm>
            <a:off x="4173101" y="70269"/>
            <a:ext cx="2160193" cy="4714624"/>
          </a:xfrm>
          <a:prstGeom prst="rect">
            <a:avLst/>
          </a:prstGeom>
          <a:noFill/>
        </p:spPr>
        <p:txBody>
          <a:bodyPr wrap="square" lIns="0" tIns="0" rIns="0" bIns="0" rtlCol="0">
            <a:spAutoFit/>
          </a:bodyPr>
          <a:lstStyle/>
          <a:p>
            <a:pPr>
              <a:spcBef>
                <a:spcPts val="300"/>
              </a:spcBef>
            </a:pPr>
            <a:r>
              <a:rPr lang="en-US" sz="420" b="1" dirty="0"/>
              <a:t>LEGAL CAVEAT</a:t>
            </a:r>
          </a:p>
          <a:p>
            <a:pPr>
              <a:spcBef>
                <a:spcPts val="300"/>
              </a:spcBef>
            </a:pPr>
            <a:r>
              <a:rPr lang="en-US" sz="420" dirty="0"/>
              <a:t>EAB is a division of The Advisory Board Company. 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300"/>
              </a:spcBef>
            </a:pPr>
            <a:r>
              <a:rPr lang="en-US" sz="420" dirty="0"/>
              <a:t>The Advisory Board Company, EAB, and Education Advisory Board are registered trademarks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800"/>
              </a:spcBef>
            </a:pPr>
            <a:r>
              <a:rPr lang="en-US" sz="420" b="1" dirty="0"/>
              <a:t>IMPORTANT: Please read the following.</a:t>
            </a:r>
          </a:p>
          <a:p>
            <a:pPr>
              <a:spcBef>
                <a:spcPts val="300"/>
              </a:spcBef>
            </a:pPr>
            <a:r>
              <a:rPr lang="en-US" sz="420" dirty="0"/>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4300" indent="-114300">
              <a:spcBef>
                <a:spcPts val="300"/>
              </a:spcBef>
            </a:pPr>
            <a:r>
              <a:rPr lang="en-US" sz="420" dirty="0"/>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The Advisory Board Company.</a:t>
            </a:r>
          </a:p>
        </p:txBody>
      </p:sp>
      <p:sp>
        <p:nvSpPr>
          <p:cNvPr id="34" name="Title 1"/>
          <p:cNvSpPr>
            <a:spLocks noGrp="1"/>
          </p:cNvSpPr>
          <p:nvPr>
            <p:ph type="title" hasCustomPrompt="1"/>
          </p:nvPr>
        </p:nvSpPr>
        <p:spPr bwMode="gray">
          <a:xfrm>
            <a:off x="269875" y="320493"/>
            <a:ext cx="3351630" cy="256480"/>
          </a:xfrm>
          <a:prstGeom prst="rect">
            <a:avLst/>
          </a:prstGeom>
        </p:spPr>
        <p:txBody>
          <a:bodyPr wrap="square" lIns="0" tIns="0" rIns="0" bIns="0" anchor="t" anchorCtr="0">
            <a:spAutoFit/>
          </a:bodyPr>
          <a:lstStyle>
            <a:lvl1pPr>
              <a:lnSpc>
                <a:spcPts val="2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1001215"/>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209007"/>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43063"/>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50855"/>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83657"/>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91449"/>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921330"/>
            <a:ext cx="3023937"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129122"/>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514493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004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p:bgRef idx="1001">
        <a:schemeClr val="bg1"/>
      </p:bgRef>
    </p:bg>
    <p:spTree>
      <p:nvGrpSpPr>
        <p:cNvPr id="1" name=""/>
        <p:cNvGrpSpPr/>
        <p:nvPr/>
      </p:nvGrpSpPr>
      <p:grpSpPr>
        <a:xfrm>
          <a:off x="0" y="0"/>
          <a:ext cx="0" cy="0"/>
          <a:chOff x="0" y="0"/>
          <a:chExt cx="0" cy="0"/>
        </a:xfrm>
      </p:grpSpPr>
      <p:cxnSp>
        <p:nvCxnSpPr>
          <p:cNvPr id="6" name="Straight Connector 5"/>
          <p:cNvCxnSpPr/>
          <p:nvPr userDrawn="1"/>
        </p:nvCxnSpPr>
        <p:spPr bwMode="gray">
          <a:xfrm>
            <a:off x="1578208" y="4073222"/>
            <a:ext cx="0" cy="46389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bwMode="gray">
          <a:xfrm>
            <a:off x="1674378" y="4121681"/>
            <a:ext cx="1375694" cy="130805"/>
          </a:xfrm>
          <a:prstGeom prst="rect">
            <a:avLst/>
          </a:prstGeom>
          <a:noFill/>
        </p:spPr>
        <p:txBody>
          <a:bodyPr wrap="square" lIns="0" tIns="0" rIns="0" bIns="0" rtlCol="0">
            <a:spAutoFit/>
          </a:bodyPr>
          <a:lstStyle/>
          <a:p>
            <a:pPr>
              <a:spcBef>
                <a:spcPts val="500"/>
              </a:spcBef>
            </a:pPr>
            <a:r>
              <a:rPr lang="en-US" sz="850" dirty="0">
                <a:solidFill>
                  <a:schemeClr val="tx1"/>
                </a:solidFill>
                <a:latin typeface="+mj-lt"/>
              </a:rPr>
              <a:t>Education Advisory Board</a:t>
            </a:r>
          </a:p>
        </p:txBody>
      </p:sp>
      <p:sp>
        <p:nvSpPr>
          <p:cNvPr id="8" name="TextBox 7"/>
          <p:cNvSpPr txBox="1"/>
          <p:nvPr userDrawn="1"/>
        </p:nvSpPr>
        <p:spPr bwMode="gray">
          <a:xfrm>
            <a:off x="1674378" y="4275782"/>
            <a:ext cx="1949434" cy="212879"/>
          </a:xfrm>
          <a:prstGeom prst="rect">
            <a:avLst/>
          </a:prstGeom>
          <a:noFill/>
        </p:spPr>
        <p:txBody>
          <a:bodyPr wrap="square" lIns="0" tIns="0" rIns="0" bIns="0" rtlCol="0">
            <a:spAutoFit/>
          </a:bodyPr>
          <a:lstStyle/>
          <a:p>
            <a:pPr>
              <a:spcBef>
                <a:spcPts val="100"/>
              </a:spcBef>
            </a:pPr>
            <a:r>
              <a:rPr lang="en-US" sz="650" dirty="0">
                <a:solidFill>
                  <a:schemeClr val="tx1"/>
                </a:solidFill>
                <a:latin typeface="+mj-lt"/>
              </a:rPr>
              <a:t>2445 M Street NW, Washington DC 20037</a:t>
            </a:r>
          </a:p>
          <a:p>
            <a:pPr>
              <a:spcBef>
                <a:spcPts val="100"/>
              </a:spcBef>
            </a:pPr>
            <a:r>
              <a:rPr lang="en-US" sz="650" b="1" dirty="0">
                <a:solidFill>
                  <a:schemeClr val="tx1"/>
                </a:solidFill>
                <a:latin typeface="+mj-lt"/>
              </a:rPr>
              <a:t>P</a:t>
            </a:r>
            <a:r>
              <a:rPr lang="en-US" sz="650" b="0" dirty="0">
                <a:solidFill>
                  <a:schemeClr val="tx1"/>
                </a:solidFill>
                <a:latin typeface="+mj-lt"/>
              </a:rPr>
              <a:t> 202.266.6400 | </a:t>
            </a:r>
            <a:r>
              <a:rPr lang="en-US" sz="650" b="1" dirty="0">
                <a:solidFill>
                  <a:schemeClr val="tx1"/>
                </a:solidFill>
                <a:latin typeface="+mj-lt"/>
              </a:rPr>
              <a:t>F</a:t>
            </a:r>
            <a:r>
              <a:rPr lang="en-US" sz="650" b="0" dirty="0">
                <a:solidFill>
                  <a:schemeClr val="tx1"/>
                </a:solidFill>
                <a:latin typeface="+mj-lt"/>
              </a:rPr>
              <a:t> 202.266.5700 </a:t>
            </a:r>
            <a:r>
              <a:rPr lang="en-US" sz="650" dirty="0">
                <a:solidFill>
                  <a:schemeClr val="tx1"/>
                </a:solidFill>
                <a:latin typeface="+mj-lt"/>
              </a:rPr>
              <a:t>| </a:t>
            </a:r>
            <a:r>
              <a:rPr lang="en-US" sz="650" dirty="0">
                <a:solidFill>
                  <a:schemeClr val="accent6"/>
                </a:solidFill>
                <a:latin typeface="+mj-lt"/>
              </a:rPr>
              <a:t>eab.com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65044" y="4071810"/>
            <a:ext cx="1216152" cy="465310"/>
          </a:xfrm>
          <a:prstGeom prst="rect">
            <a:avLst/>
          </a:prstGeom>
        </p:spPr>
      </p:pic>
    </p:spTree>
    <p:extLst>
      <p:ext uri="{BB962C8B-B14F-4D97-AF65-F5344CB8AC3E}">
        <p14:creationId xmlns:p14="http://schemas.microsoft.com/office/powerpoint/2010/main" val="3264550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extLst>
      <p:ext uri="{BB962C8B-B14F-4D97-AF65-F5344CB8AC3E}">
        <p14:creationId xmlns:p14="http://schemas.microsoft.com/office/powerpoint/2010/main" val="2608279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extLst>
      <p:ext uri="{BB962C8B-B14F-4D97-AF65-F5344CB8AC3E}">
        <p14:creationId xmlns:p14="http://schemas.microsoft.com/office/powerpoint/2010/main" val="34898771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extLst>
      <p:ext uri="{BB962C8B-B14F-4D97-AF65-F5344CB8AC3E}">
        <p14:creationId xmlns:p14="http://schemas.microsoft.com/office/powerpoint/2010/main" val="349326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1,700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4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6370073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eab.co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2"/>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1"/>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54" r:id="rId3"/>
    <p:sldLayoutId id="2147483652" r:id="rId4"/>
    <p:sldLayoutId id="2147483674" r:id="rId5"/>
    <p:sldLayoutId id="2147483657" r:id="rId6"/>
    <p:sldLayoutId id="2147483658" r:id="rId7"/>
    <p:sldLayoutId id="2147483659" r:id="rId8"/>
    <p:sldLayoutId id="2147483661" r:id="rId9"/>
    <p:sldLayoutId id="2147483662" r:id="rId10"/>
    <p:sldLayoutId id="2147483663" r:id="rId11"/>
    <p:sldLayoutId id="2147483664" r:id="rId12"/>
    <p:sldLayoutId id="2147483666" r:id="rId13"/>
    <p:sldLayoutId id="2147483667" r:id="rId14"/>
    <p:sldLayoutId id="2147483668" r:id="rId15"/>
    <p:sldLayoutId id="2147483669" r:id="rId16"/>
    <p:sldLayoutId id="2147483670" r:id="rId17"/>
    <p:sldLayoutId id="2147483671" r:id="rId18"/>
    <p:sldLayoutId id="2147483677" r:id="rId19"/>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6" name="Text Placeholder 1"/>
          <p:cNvSpPr>
            <a:spLocks noGrp="1"/>
          </p:cNvSpPr>
          <p:nvPr>
            <p:ph type="body" idx="1"/>
          </p:nvPr>
        </p:nvSpPr>
        <p:spPr bwMode="gray">
          <a:xfrm>
            <a:off x="2373899" y="1520572"/>
            <a:ext cx="1653003"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Box 7"/>
          <p:cNvSpPr txBox="1"/>
          <p:nvPr/>
        </p:nvSpPr>
        <p:spPr bwMode="gray">
          <a:xfrm>
            <a:off x="0" y="4677489"/>
            <a:ext cx="2108200" cy="123111"/>
          </a:xfrm>
          <a:prstGeom prst="rect">
            <a:avLst/>
          </a:prstGeom>
          <a:noFill/>
        </p:spPr>
        <p:txBody>
          <a:bodyPr wrap="square" lIns="64008" tIns="0" rIns="0"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©2016 The Advisory Board Company • </a:t>
            </a:r>
            <a:r>
              <a:rPr kumimoji="0" lang="en-US" sz="500" b="1"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itle Placeholder 1"/>
          <p:cNvSpPr>
            <a:spLocks noGrp="1"/>
          </p:cNvSpPr>
          <p:nvPr>
            <p:ph type="title"/>
          </p:nvPr>
        </p:nvSpPr>
        <p:spPr bwMode="gray">
          <a:xfrm>
            <a:off x="266700" y="309824"/>
            <a:ext cx="5486400" cy="256480"/>
          </a:xfrm>
          <a:prstGeom prst="rect">
            <a:avLst/>
          </a:prstGeom>
        </p:spPr>
        <p:txBody>
          <a:bodyPr vert="horz" lIns="0" tIns="0" rIns="0" bIns="0" rtlCol="0" anchor="b">
            <a:spAutoFit/>
          </a:bodyPr>
          <a:lstStyle/>
          <a:p>
            <a:r>
              <a:rPr lang="en-US" dirty="0"/>
              <a:t>Slide Title – Rockwell 18pt Regular, Title Case</a:t>
            </a:r>
          </a:p>
        </p:txBody>
      </p:sp>
    </p:spTree>
    <p:extLst>
      <p:ext uri="{BB962C8B-B14F-4D97-AF65-F5344CB8AC3E}">
        <p14:creationId xmlns:p14="http://schemas.microsoft.com/office/powerpoint/2010/main" val="273490279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4" r:id="rId24"/>
    <p:sldLayoutId id="2147483705" r:id="rId25"/>
    <p:sldLayoutId id="2147483706" r:id="rId26"/>
  </p:sldLayoutIdLst>
  <p:hf hdr="0" ftr="0" dt="0"/>
  <p:txStyles>
    <p:titleStyle>
      <a:lvl1pPr algn="l" defTabSz="640080" rtl="0" eaLnBrk="1" latinLnBrk="0" hangingPunct="1">
        <a:lnSpc>
          <a:spcPts val="2000"/>
        </a:lnSpc>
        <a:spcBef>
          <a:spcPct val="0"/>
        </a:spcBef>
        <a:buNone/>
        <a:defRPr sz="1800" b="0" kern="1200" spc="50" baseline="0">
          <a:solidFill>
            <a:schemeClr val="tx1"/>
          </a:solidFill>
          <a:latin typeface="+mj-lt"/>
          <a:ea typeface="+mj-ea"/>
          <a:cs typeface="+mj-cs"/>
        </a:defRPr>
      </a:lvl1pPr>
    </p:titleStyle>
    <p:body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801E-CDAF-4EFF-9CCB-B282F46EB6F4}"/>
              </a:ext>
            </a:extLst>
          </p:cNvPr>
          <p:cNvSpPr>
            <a:spLocks noGrp="1"/>
          </p:cNvSpPr>
          <p:nvPr>
            <p:ph type="title"/>
          </p:nvPr>
        </p:nvSpPr>
        <p:spPr>
          <a:xfrm>
            <a:off x="812800" y="2591175"/>
            <a:ext cx="4882322" cy="304699"/>
          </a:xfrm>
        </p:spPr>
        <p:txBody>
          <a:bodyPr/>
          <a:lstStyle/>
          <a:p>
            <a:r>
              <a:rPr lang="en-US" sz="2200" dirty="0"/>
              <a:t>Success Markers Overview</a:t>
            </a:r>
          </a:p>
        </p:txBody>
      </p:sp>
      <p:sp>
        <p:nvSpPr>
          <p:cNvPr id="3" name="Text Placeholder 2">
            <a:extLst>
              <a:ext uri="{FF2B5EF4-FFF2-40B4-BE49-F238E27FC236}">
                <a16:creationId xmlns:a16="http://schemas.microsoft.com/office/drawing/2014/main" id="{54AFA248-048C-46A3-8433-70192E3606F6}"/>
              </a:ext>
            </a:extLst>
          </p:cNvPr>
          <p:cNvSpPr>
            <a:spLocks noGrp="1"/>
          </p:cNvSpPr>
          <p:nvPr>
            <p:ph type="body" sz="quarter" idx="13"/>
          </p:nvPr>
        </p:nvSpPr>
        <p:spPr/>
        <p:txBody>
          <a:bodyPr/>
          <a:lstStyle/>
          <a:p>
            <a:r>
              <a:rPr lang="en-US" dirty="0"/>
              <a:t>Prepared for the University </a:t>
            </a:r>
            <a:r>
              <a:rPr lang="en-US"/>
              <a:t>of Montana</a:t>
            </a:r>
            <a:endParaRPr lang="en-US" dirty="0"/>
          </a:p>
        </p:txBody>
      </p:sp>
      <p:sp>
        <p:nvSpPr>
          <p:cNvPr id="4" name="Text Placeholder 3">
            <a:extLst>
              <a:ext uri="{FF2B5EF4-FFF2-40B4-BE49-F238E27FC236}">
                <a16:creationId xmlns:a16="http://schemas.microsoft.com/office/drawing/2014/main" id="{154B26D1-2D44-45D9-8628-0CCC8CCA58F2}"/>
              </a:ext>
            </a:extLst>
          </p:cNvPr>
          <p:cNvSpPr>
            <a:spLocks noGrp="1"/>
          </p:cNvSpPr>
          <p:nvPr>
            <p:ph type="body" sz="quarter" idx="14"/>
          </p:nvPr>
        </p:nvSpPr>
        <p:spPr/>
        <p:txBody>
          <a:bodyPr/>
          <a:lstStyle/>
          <a:p>
            <a:r>
              <a:rPr lang="en-US" dirty="0"/>
              <a:t>Student Success Collaborative</a:t>
            </a:r>
          </a:p>
        </p:txBody>
      </p:sp>
    </p:spTree>
    <p:extLst>
      <p:ext uri="{BB962C8B-B14F-4D97-AF65-F5344CB8AC3E}">
        <p14:creationId xmlns:p14="http://schemas.microsoft.com/office/powerpoint/2010/main" val="156789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gray">
          <a:xfrm>
            <a:off x="1363152" y="1508086"/>
            <a:ext cx="3749040" cy="138499"/>
          </a:xfrm>
        </p:spPr>
        <p:txBody>
          <a:bodyPr/>
          <a:lstStyle/>
          <a:p>
            <a:r>
              <a:rPr lang="en-US" sz="900" dirty="0">
                <a:solidFill>
                  <a:schemeClr val="accent1"/>
                </a:solidFill>
                <a:latin typeface="+mn-lt"/>
              </a:rPr>
              <a:t>Success Marker Overview</a:t>
            </a:r>
          </a:p>
        </p:txBody>
      </p:sp>
      <p:sp>
        <p:nvSpPr>
          <p:cNvPr id="6" name="Text Placeholder 5"/>
          <p:cNvSpPr>
            <a:spLocks noGrp="1"/>
          </p:cNvSpPr>
          <p:nvPr>
            <p:ph type="body" sz="quarter" idx="13"/>
          </p:nvPr>
        </p:nvSpPr>
        <p:spPr bwMode="gray"/>
        <p:txBody>
          <a:bodyPr/>
          <a:lstStyle/>
          <a:p>
            <a:r>
              <a:rPr lang="en-US" dirty="0"/>
              <a:t>Developing Success Markers</a:t>
            </a:r>
          </a:p>
        </p:txBody>
      </p:sp>
      <p:sp>
        <p:nvSpPr>
          <p:cNvPr id="7" name="Text Placeholder 6"/>
          <p:cNvSpPr>
            <a:spLocks noGrp="1"/>
          </p:cNvSpPr>
          <p:nvPr>
            <p:ph type="body" sz="quarter" idx="14"/>
          </p:nvPr>
        </p:nvSpPr>
        <p:spPr bwMode="gray">
          <a:xfrm>
            <a:off x="1363152" y="2921180"/>
            <a:ext cx="3749040" cy="215444"/>
          </a:xfrm>
        </p:spPr>
        <p:txBody>
          <a:bodyPr/>
          <a:lstStyle/>
          <a:p>
            <a:r>
              <a:rPr lang="en-US" sz="1400" dirty="0">
                <a:solidFill>
                  <a:schemeClr val="bg1"/>
                </a:solidFill>
                <a:latin typeface="+mj-lt"/>
              </a:rPr>
              <a:t>Review Next Steps &amp; Discussion</a:t>
            </a:r>
          </a:p>
        </p:txBody>
      </p:sp>
    </p:spTree>
    <p:extLst>
      <p:ext uri="{BB962C8B-B14F-4D97-AF65-F5344CB8AC3E}">
        <p14:creationId xmlns:p14="http://schemas.microsoft.com/office/powerpoint/2010/main" val="6865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98263E-5C86-405D-BFA1-6839B8BDF53F}"/>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3DF0B4A1-15C5-46F8-B1B6-D39D3DDA8941}"/>
              </a:ext>
            </a:extLst>
          </p:cNvPr>
          <p:cNvSpPr>
            <a:spLocks noGrp="1"/>
          </p:cNvSpPr>
          <p:nvPr>
            <p:ph type="title"/>
          </p:nvPr>
        </p:nvSpPr>
        <p:spPr/>
        <p:txBody>
          <a:bodyPr/>
          <a:lstStyle/>
          <a:p>
            <a:r>
              <a:rPr lang="en-US" dirty="0"/>
              <a:t>Getting Started</a:t>
            </a:r>
          </a:p>
        </p:txBody>
      </p:sp>
      <p:sp>
        <p:nvSpPr>
          <p:cNvPr id="4" name="Text Placeholder 3">
            <a:extLst>
              <a:ext uri="{FF2B5EF4-FFF2-40B4-BE49-F238E27FC236}">
                <a16:creationId xmlns:a16="http://schemas.microsoft.com/office/drawing/2014/main" id="{E466D7AC-C791-41E4-900C-9A8725B8EB6B}"/>
              </a:ext>
            </a:extLst>
          </p:cNvPr>
          <p:cNvSpPr>
            <a:spLocks noGrp="1"/>
          </p:cNvSpPr>
          <p:nvPr>
            <p:ph type="body" sz="quarter" idx="15"/>
          </p:nvPr>
        </p:nvSpPr>
        <p:spPr>
          <a:xfrm>
            <a:off x="280195" y="657732"/>
            <a:ext cx="5842794" cy="553998"/>
          </a:xfrm>
        </p:spPr>
        <p:txBody>
          <a:bodyPr/>
          <a:lstStyle/>
          <a:p>
            <a:r>
              <a:rPr lang="en-US" dirty="0"/>
              <a:t>Collect the Resources You Will Need and Learn Initial Tips for Successful Success Markers</a:t>
            </a:r>
          </a:p>
          <a:p>
            <a:endParaRPr lang="en-US" dirty="0"/>
          </a:p>
        </p:txBody>
      </p:sp>
      <p:sp>
        <p:nvSpPr>
          <p:cNvPr id="13" name="TextBox 12">
            <a:extLst>
              <a:ext uri="{FF2B5EF4-FFF2-40B4-BE49-F238E27FC236}">
                <a16:creationId xmlns:a16="http://schemas.microsoft.com/office/drawing/2014/main" id="{0C3FE3B3-8360-4ECA-9709-0CBEBC20B423}"/>
              </a:ext>
            </a:extLst>
          </p:cNvPr>
          <p:cNvSpPr txBox="1"/>
          <p:nvPr/>
        </p:nvSpPr>
        <p:spPr bwMode="gray">
          <a:xfrm>
            <a:off x="332216" y="1071241"/>
            <a:ext cx="5776625" cy="2252726"/>
          </a:xfrm>
          <a:prstGeom prst="rect">
            <a:avLst/>
          </a:prstGeom>
          <a:noFill/>
          <a:ln w="19050">
            <a:solidFill>
              <a:schemeClr val="accent3"/>
            </a:solidFill>
            <a:miter lim="800000"/>
          </a:ln>
        </p:spPr>
        <p:txBody>
          <a:bodyPr wrap="square" lIns="182845" tIns="182845" rIns="182845" bIns="182845" rtlCol="0">
            <a:noAutofit/>
          </a:bodyPr>
          <a:lstStyle/>
          <a:p>
            <a:pPr>
              <a:spcBef>
                <a:spcPts val="500"/>
              </a:spcBef>
            </a:pPr>
            <a:r>
              <a:rPr lang="en-US" sz="1100" b="1" dirty="0"/>
              <a:t>Helpful Tips for Creating Success Markers</a:t>
            </a:r>
          </a:p>
        </p:txBody>
      </p:sp>
      <p:sp>
        <p:nvSpPr>
          <p:cNvPr id="14" name="Text Placeholder 1">
            <a:extLst>
              <a:ext uri="{FF2B5EF4-FFF2-40B4-BE49-F238E27FC236}">
                <a16:creationId xmlns:a16="http://schemas.microsoft.com/office/drawing/2014/main" id="{C8799DB5-75D8-4AF6-89E7-09CFE5F292EC}"/>
              </a:ext>
            </a:extLst>
          </p:cNvPr>
          <p:cNvSpPr txBox="1">
            <a:spLocks/>
          </p:cNvSpPr>
          <p:nvPr/>
        </p:nvSpPr>
        <p:spPr bwMode="gray">
          <a:xfrm>
            <a:off x="332225" y="1529821"/>
            <a:ext cx="5776620" cy="1968656"/>
          </a:xfrm>
          <a:prstGeom prst="rect">
            <a:avLst/>
          </a:prstGeom>
        </p:spPr>
        <p:txBody>
          <a:bodyPr vert="horz" lIns="182845" tIns="0" rIns="182845"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b="1" dirty="0"/>
              <a:t>Timing of Critical Courses: </a:t>
            </a:r>
            <a:r>
              <a:rPr lang="en-US" sz="900" dirty="0"/>
              <a:t>Select </a:t>
            </a:r>
            <a:r>
              <a:rPr lang="en-US" sz="900" b="1" u="sng" dirty="0"/>
              <a:t>required</a:t>
            </a:r>
            <a:r>
              <a:rPr lang="en-US" sz="900" dirty="0"/>
              <a:t> courses with suggested completion in the earlier terms</a:t>
            </a:r>
            <a:endParaRPr lang="en-US" sz="900" b="1" dirty="0"/>
          </a:p>
          <a:p>
            <a:r>
              <a:rPr lang="en-US" sz="900" b="1" dirty="0"/>
              <a:t>Number of Courses: </a:t>
            </a:r>
            <a:r>
              <a:rPr lang="en-US" sz="900" dirty="0"/>
              <a:t>Identify between 3-5 predictive courses for each major, but this will differ depending on the program</a:t>
            </a:r>
          </a:p>
          <a:p>
            <a:r>
              <a:rPr lang="en-US" sz="900" b="1" dirty="0"/>
              <a:t>General Education Requirements: </a:t>
            </a:r>
            <a:r>
              <a:rPr lang="en-US" sz="900" dirty="0"/>
              <a:t>Determine whether you want general education requirements to be included in your success markers</a:t>
            </a:r>
            <a:endParaRPr lang="en-US" sz="900" b="1" dirty="0"/>
          </a:p>
          <a:p>
            <a:r>
              <a:rPr lang="en-US" sz="900" b="1" dirty="0"/>
              <a:t>Elective Options:</a:t>
            </a:r>
            <a:r>
              <a:rPr lang="en-US" sz="900" dirty="0"/>
              <a:t> Steer away from markers that include a large number of courses a student can choose from</a:t>
            </a:r>
          </a:p>
          <a:p>
            <a:r>
              <a:rPr lang="en-US" sz="900" b="1" dirty="0"/>
              <a:t>Substitutions or Course Code Changes: </a:t>
            </a:r>
            <a:r>
              <a:rPr lang="en-US" sz="900" dirty="0"/>
              <a:t>Indicate an “or” if there are relevant course substitutions or old course codes that meet the success markers </a:t>
            </a:r>
            <a:endParaRPr lang="en-US" sz="900" b="1" dirty="0"/>
          </a:p>
          <a:p>
            <a:endParaRPr lang="en-US" sz="900" dirty="0"/>
          </a:p>
          <a:p>
            <a:endParaRPr lang="en-US" b="1" dirty="0"/>
          </a:p>
          <a:p>
            <a:endParaRPr lang="en-US" dirty="0"/>
          </a:p>
        </p:txBody>
      </p:sp>
      <p:sp>
        <p:nvSpPr>
          <p:cNvPr id="15" name="Text Placeholder 1">
            <a:extLst>
              <a:ext uri="{FF2B5EF4-FFF2-40B4-BE49-F238E27FC236}">
                <a16:creationId xmlns:a16="http://schemas.microsoft.com/office/drawing/2014/main" id="{FB8892A4-AF23-4F11-876B-170EF7CF21C8}"/>
              </a:ext>
            </a:extLst>
          </p:cNvPr>
          <p:cNvSpPr txBox="1">
            <a:spLocks/>
          </p:cNvSpPr>
          <p:nvPr/>
        </p:nvSpPr>
        <p:spPr bwMode="gray">
          <a:xfrm>
            <a:off x="335213" y="3567498"/>
            <a:ext cx="2215325" cy="99017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1100" b="1" dirty="0">
                <a:solidFill>
                  <a:schemeClr val="accent6"/>
                </a:solidFill>
              </a:rPr>
              <a:t>Necessary Resources</a:t>
            </a:r>
            <a:endParaRPr lang="en-US" sz="500" b="1" dirty="0">
              <a:solidFill>
                <a:schemeClr val="accent6"/>
              </a:solidFill>
            </a:endParaRPr>
          </a:p>
          <a:p>
            <a:r>
              <a:rPr lang="en-US" sz="900" dirty="0"/>
              <a:t>Success Marker Template</a:t>
            </a:r>
          </a:p>
          <a:p>
            <a:r>
              <a:rPr lang="en-US" sz="900" dirty="0"/>
              <a:t>Degree map and/or major requirements </a:t>
            </a:r>
          </a:p>
          <a:p>
            <a:r>
              <a:rPr lang="en-US" sz="900" dirty="0"/>
              <a:t>Institution Reports</a:t>
            </a:r>
          </a:p>
        </p:txBody>
      </p:sp>
      <p:sp>
        <p:nvSpPr>
          <p:cNvPr id="16" name="TextBox 15">
            <a:extLst>
              <a:ext uri="{FF2B5EF4-FFF2-40B4-BE49-F238E27FC236}">
                <a16:creationId xmlns:a16="http://schemas.microsoft.com/office/drawing/2014/main" id="{E41B54E9-5322-4224-B812-56126059254D}"/>
              </a:ext>
            </a:extLst>
          </p:cNvPr>
          <p:cNvSpPr txBox="1"/>
          <p:nvPr/>
        </p:nvSpPr>
        <p:spPr bwMode="gray">
          <a:xfrm>
            <a:off x="4368800" y="3567498"/>
            <a:ext cx="1740041" cy="138499"/>
          </a:xfrm>
          <a:prstGeom prst="rect">
            <a:avLst/>
          </a:prstGeom>
          <a:noFill/>
        </p:spPr>
        <p:txBody>
          <a:bodyPr wrap="square" lIns="0" tIns="0" rIns="0" bIns="0" rtlCol="0">
            <a:spAutoFit/>
          </a:bodyPr>
          <a:lstStyle/>
          <a:p>
            <a:pPr>
              <a:spcBef>
                <a:spcPts val="500"/>
              </a:spcBef>
            </a:pPr>
            <a:endParaRPr lang="en-US" sz="900" dirty="0"/>
          </a:p>
        </p:txBody>
      </p:sp>
      <p:sp>
        <p:nvSpPr>
          <p:cNvPr id="17" name="TextBox 16">
            <a:extLst>
              <a:ext uri="{FF2B5EF4-FFF2-40B4-BE49-F238E27FC236}">
                <a16:creationId xmlns:a16="http://schemas.microsoft.com/office/drawing/2014/main" id="{1129ED86-F1D5-426A-8686-71BB83AD8442}"/>
              </a:ext>
            </a:extLst>
          </p:cNvPr>
          <p:cNvSpPr txBox="1"/>
          <p:nvPr/>
        </p:nvSpPr>
        <p:spPr bwMode="gray">
          <a:xfrm>
            <a:off x="4270805" y="3636650"/>
            <a:ext cx="1838036" cy="897682"/>
          </a:xfrm>
          <a:prstGeom prst="rect">
            <a:avLst/>
          </a:prstGeom>
          <a:noFill/>
          <a:ln w="12700">
            <a:solidFill>
              <a:schemeClr val="tx1"/>
            </a:solidFill>
          </a:ln>
        </p:spPr>
        <p:txBody>
          <a:bodyPr wrap="square" lIns="91440" tIns="91440" rIns="91440" bIns="91440" rtlCol="0">
            <a:spAutoFit/>
          </a:bodyPr>
          <a:lstStyle/>
          <a:p>
            <a:pPr>
              <a:spcBef>
                <a:spcPts val="500"/>
              </a:spcBef>
            </a:pPr>
            <a:r>
              <a:rPr lang="en-US" sz="1100" b="1" dirty="0">
                <a:solidFill>
                  <a:schemeClr val="accent6"/>
                </a:solidFill>
              </a:rPr>
              <a:t>Due Date:</a:t>
            </a:r>
            <a:endParaRPr lang="en-US" sz="900" dirty="0"/>
          </a:p>
          <a:p>
            <a:pPr>
              <a:spcBef>
                <a:spcPts val="500"/>
              </a:spcBef>
            </a:pPr>
            <a:endParaRPr lang="en-US" sz="900" dirty="0"/>
          </a:p>
          <a:p>
            <a:pPr>
              <a:spcBef>
                <a:spcPts val="500"/>
              </a:spcBef>
            </a:pPr>
            <a:r>
              <a:rPr lang="en-US" sz="900" dirty="0"/>
              <a:t>Submission to:</a:t>
            </a:r>
            <a:br>
              <a:rPr lang="en-US" sz="900" dirty="0"/>
            </a:br>
            <a:r>
              <a:rPr lang="en-US" sz="900" b="1" dirty="0"/>
              <a:t>EMAIL CONTACT</a:t>
            </a:r>
          </a:p>
        </p:txBody>
      </p:sp>
      <p:sp>
        <p:nvSpPr>
          <p:cNvPr id="18" name="Text Placeholder 1">
            <a:extLst>
              <a:ext uri="{FF2B5EF4-FFF2-40B4-BE49-F238E27FC236}">
                <a16:creationId xmlns:a16="http://schemas.microsoft.com/office/drawing/2014/main" id="{0A8F51E5-1309-4E87-8447-6684793F52F4}"/>
              </a:ext>
            </a:extLst>
          </p:cNvPr>
          <p:cNvSpPr txBox="1">
            <a:spLocks/>
          </p:cNvSpPr>
          <p:nvPr/>
        </p:nvSpPr>
        <p:spPr bwMode="gray">
          <a:xfrm>
            <a:off x="2153471" y="3567498"/>
            <a:ext cx="2029729" cy="99017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1100" b="1" dirty="0">
                <a:solidFill>
                  <a:schemeClr val="accent6"/>
                </a:solidFill>
              </a:rPr>
              <a:t>Timing Considerations</a:t>
            </a:r>
            <a:endParaRPr lang="en-US" sz="500" b="1" dirty="0">
              <a:solidFill>
                <a:schemeClr val="accent6"/>
              </a:solidFill>
            </a:endParaRPr>
          </a:p>
          <a:p>
            <a:r>
              <a:rPr lang="en-US" sz="900" dirty="0"/>
              <a:t>After submission, success markers can take up to one week to appear in the platform</a:t>
            </a:r>
          </a:p>
          <a:p>
            <a:r>
              <a:rPr lang="en-US" sz="900" dirty="0"/>
              <a:t>Success markers can be updated at any time</a:t>
            </a:r>
          </a:p>
        </p:txBody>
      </p:sp>
    </p:spTree>
    <p:extLst>
      <p:ext uri="{BB962C8B-B14F-4D97-AF65-F5344CB8AC3E}">
        <p14:creationId xmlns:p14="http://schemas.microsoft.com/office/powerpoint/2010/main" val="278452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46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dirty="0"/>
              <a:t>Introduction to Success Markers</a:t>
            </a:r>
          </a:p>
        </p:txBody>
      </p:sp>
      <p:sp>
        <p:nvSpPr>
          <p:cNvPr id="6" name="Text Placeholder 5"/>
          <p:cNvSpPr>
            <a:spLocks noGrp="1"/>
          </p:cNvSpPr>
          <p:nvPr>
            <p:ph type="body" sz="quarter" idx="13"/>
          </p:nvPr>
        </p:nvSpPr>
        <p:spPr bwMode="gray"/>
        <p:txBody>
          <a:bodyPr/>
          <a:lstStyle/>
          <a:p>
            <a:r>
              <a:rPr lang="en-US" dirty="0"/>
              <a:t>Developing Success Markers</a:t>
            </a:r>
          </a:p>
        </p:txBody>
      </p:sp>
      <p:sp>
        <p:nvSpPr>
          <p:cNvPr id="7" name="Text Placeholder 6"/>
          <p:cNvSpPr>
            <a:spLocks noGrp="1"/>
          </p:cNvSpPr>
          <p:nvPr>
            <p:ph type="body" sz="quarter" idx="14"/>
          </p:nvPr>
        </p:nvSpPr>
        <p:spPr bwMode="gray"/>
        <p:txBody>
          <a:bodyPr/>
          <a:lstStyle/>
          <a:p>
            <a:r>
              <a:rPr lang="en-US" dirty="0"/>
              <a:t>Review Next Steps &amp; Discussion</a:t>
            </a:r>
          </a:p>
        </p:txBody>
      </p:sp>
    </p:spTree>
    <p:extLst>
      <p:ext uri="{BB962C8B-B14F-4D97-AF65-F5344CB8AC3E}">
        <p14:creationId xmlns:p14="http://schemas.microsoft.com/office/powerpoint/2010/main" val="186878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709F6-9D39-4530-920D-83ECE8217932}"/>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62574450-AC85-4415-AE10-012A39899865}"/>
              </a:ext>
            </a:extLst>
          </p:cNvPr>
          <p:cNvSpPr>
            <a:spLocks noGrp="1"/>
          </p:cNvSpPr>
          <p:nvPr>
            <p:ph type="title"/>
          </p:nvPr>
        </p:nvSpPr>
        <p:spPr/>
        <p:txBody>
          <a:bodyPr/>
          <a:lstStyle/>
          <a:p>
            <a:r>
              <a:rPr lang="en-US" dirty="0"/>
              <a:t>What Are Success Markers?</a:t>
            </a:r>
          </a:p>
        </p:txBody>
      </p:sp>
      <p:sp>
        <p:nvSpPr>
          <p:cNvPr id="4" name="Text Placeholder 3">
            <a:extLst>
              <a:ext uri="{FF2B5EF4-FFF2-40B4-BE49-F238E27FC236}">
                <a16:creationId xmlns:a16="http://schemas.microsoft.com/office/drawing/2014/main" id="{405212A5-6850-4D27-9208-248435A556B2}"/>
              </a:ext>
            </a:extLst>
          </p:cNvPr>
          <p:cNvSpPr>
            <a:spLocks noGrp="1"/>
          </p:cNvSpPr>
          <p:nvPr>
            <p:ph type="body" sz="quarter" idx="15"/>
          </p:nvPr>
        </p:nvSpPr>
        <p:spPr/>
        <p:txBody>
          <a:bodyPr/>
          <a:lstStyle/>
          <a:p>
            <a:r>
              <a:rPr lang="en-US" dirty="0"/>
              <a:t>Critical Courses that Help Keep Students On the Right Path</a:t>
            </a:r>
          </a:p>
        </p:txBody>
      </p:sp>
      <p:sp>
        <p:nvSpPr>
          <p:cNvPr id="5" name="Text Placeholder 4">
            <a:extLst>
              <a:ext uri="{FF2B5EF4-FFF2-40B4-BE49-F238E27FC236}">
                <a16:creationId xmlns:a16="http://schemas.microsoft.com/office/drawing/2014/main" id="{BF44DF0C-39B6-4934-AE35-528950845A18}"/>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15006CDB-03F2-4C51-8183-221BE5DC0BA4}"/>
              </a:ext>
            </a:extLst>
          </p:cNvPr>
          <p:cNvSpPr>
            <a:spLocks noGrp="1"/>
          </p:cNvSpPr>
          <p:nvPr>
            <p:ph type="body" sz="quarter" idx="18"/>
          </p:nvPr>
        </p:nvSpPr>
        <p:spPr/>
        <p:txBody>
          <a:bodyPr/>
          <a:lstStyle/>
          <a:p>
            <a:endParaRPr lang="en-US"/>
          </a:p>
        </p:txBody>
      </p:sp>
      <p:sp>
        <p:nvSpPr>
          <p:cNvPr id="11" name="TextBox 10">
            <a:extLst>
              <a:ext uri="{FF2B5EF4-FFF2-40B4-BE49-F238E27FC236}">
                <a16:creationId xmlns:a16="http://schemas.microsoft.com/office/drawing/2014/main" id="{2C39CB05-65E0-4DCC-9177-84A3D98DE700}"/>
              </a:ext>
            </a:extLst>
          </p:cNvPr>
          <p:cNvSpPr txBox="1"/>
          <p:nvPr/>
        </p:nvSpPr>
        <p:spPr bwMode="gray">
          <a:xfrm>
            <a:off x="276225" y="1716460"/>
            <a:ext cx="5857875" cy="1706359"/>
          </a:xfrm>
          <a:prstGeom prst="rect">
            <a:avLst/>
          </a:prstGeom>
          <a:noFill/>
        </p:spPr>
        <p:txBody>
          <a:bodyPr wrap="square" lIns="0" tIns="0" rIns="0" bIns="0" rtlCol="0">
            <a:noAutofit/>
          </a:bodyPr>
          <a:lstStyle/>
          <a:p>
            <a:pPr marL="171450" marR="0" lvl="0" indent="-171450" defTabSz="64008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F5861"/>
                </a:solidFill>
                <a:effectLst/>
                <a:uLnTx/>
                <a:uFillTx/>
              </a:rPr>
              <a:t>A critical course or group of required, predictive courses </a:t>
            </a:r>
            <a:r>
              <a:rPr lang="en-US" sz="1200" kern="0" dirty="0">
                <a:solidFill>
                  <a:srgbClr val="4F5861"/>
                </a:solidFill>
              </a:rPr>
              <a:t>that are </a:t>
            </a:r>
            <a:r>
              <a:rPr kumimoji="0" lang="en-US" sz="1200" b="0" i="0" u="none" strike="noStrike" kern="0" cap="none" spc="0" normalizeH="0" baseline="0" noProof="0" dirty="0">
                <a:ln>
                  <a:noFill/>
                </a:ln>
                <a:solidFill>
                  <a:srgbClr val="4F5861"/>
                </a:solidFill>
                <a:effectLst/>
                <a:uLnTx/>
                <a:uFillTx/>
              </a:rPr>
              <a:t>key to student success within a major. They are frequently first and second year courses, which are entered into the Navigate platform so that advisors can identify and intervene with students who are not completing the markers. </a:t>
            </a:r>
          </a:p>
          <a:p>
            <a:pPr marL="171450" marR="0" lvl="0" indent="-171450" defTabSz="64008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F5861"/>
                </a:solidFill>
                <a:effectLst/>
                <a:uLnTx/>
                <a:uFillTx/>
              </a:rPr>
              <a:t>The time by which students must complete the course and the recommended grade threshold students should achieve are also required to enter the success markers.</a:t>
            </a:r>
          </a:p>
          <a:p>
            <a:pPr marL="171450" marR="0" lvl="0" indent="-171450" defTabSz="64008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200" b="0" i="0" u="sng" strike="noStrike" kern="0" cap="none" spc="0" normalizeH="0" baseline="0" noProof="0" dirty="0">
                <a:ln>
                  <a:noFill/>
                </a:ln>
                <a:solidFill>
                  <a:srgbClr val="4F5861"/>
                </a:solidFill>
                <a:effectLst/>
                <a:uLnTx/>
                <a:uFillTx/>
              </a:rPr>
              <a:t>Note:</a:t>
            </a:r>
            <a:r>
              <a:rPr kumimoji="0" lang="en-US" sz="1200" b="0" i="0" u="none" strike="noStrike" kern="0" cap="none" spc="0" normalizeH="0" baseline="0" noProof="0" dirty="0">
                <a:ln>
                  <a:noFill/>
                </a:ln>
                <a:solidFill>
                  <a:srgbClr val="4F5861"/>
                </a:solidFill>
                <a:effectLst/>
                <a:uLnTx/>
                <a:uFillTx/>
              </a:rPr>
              <a:t> Success markers are not intended to replace degree audits. </a:t>
            </a:r>
          </a:p>
        </p:txBody>
      </p:sp>
      <p:sp>
        <p:nvSpPr>
          <p:cNvPr id="12" name="TextBox 11">
            <a:extLst>
              <a:ext uri="{FF2B5EF4-FFF2-40B4-BE49-F238E27FC236}">
                <a16:creationId xmlns:a16="http://schemas.microsoft.com/office/drawing/2014/main" id="{D7CD137B-1B36-4283-9880-81255C1814E8}"/>
              </a:ext>
            </a:extLst>
          </p:cNvPr>
          <p:cNvSpPr txBox="1"/>
          <p:nvPr/>
        </p:nvSpPr>
        <p:spPr bwMode="gray">
          <a:xfrm>
            <a:off x="276225" y="1193588"/>
            <a:ext cx="3421125" cy="263379"/>
          </a:xfrm>
          <a:prstGeom prst="rect">
            <a:avLst/>
          </a:prstGeom>
          <a:noFill/>
        </p:spPr>
        <p:txBody>
          <a:bodyPr wrap="square" lIns="0" tIns="0" rIns="0" bIns="0" rtlCol="0">
            <a:noAutofit/>
          </a:bodyPr>
          <a:lstStyle/>
          <a:p>
            <a:pPr marL="0" marR="0" lvl="0" indent="0" defTabSz="640080" eaLnBrk="1" fontAlgn="auto" latinLnBrk="0" hangingPunct="1">
              <a:lnSpc>
                <a:spcPct val="100000"/>
              </a:lnSpc>
              <a:spcBef>
                <a:spcPts val="500"/>
              </a:spcBef>
              <a:spcAft>
                <a:spcPts val="0"/>
              </a:spcAft>
              <a:buClrTx/>
              <a:buSzTx/>
              <a:buFontTx/>
              <a:buNone/>
              <a:tabLst/>
              <a:defRPr/>
            </a:pPr>
            <a:r>
              <a:rPr kumimoji="0" lang="en-US" sz="1200" b="1" i="0" u="none" strike="noStrike" kern="0" cap="none" spc="0" normalizeH="0" baseline="0" noProof="0" dirty="0">
                <a:ln>
                  <a:noFill/>
                </a:ln>
                <a:solidFill>
                  <a:schemeClr val="accent6"/>
                </a:solidFill>
                <a:effectLst/>
                <a:uLnTx/>
                <a:uFillTx/>
              </a:rPr>
              <a:t>Definition of a Success Marker</a:t>
            </a:r>
          </a:p>
        </p:txBody>
      </p:sp>
    </p:spTree>
    <p:extLst>
      <p:ext uri="{BB962C8B-B14F-4D97-AF65-F5344CB8AC3E}">
        <p14:creationId xmlns:p14="http://schemas.microsoft.com/office/powerpoint/2010/main" val="383298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931FF-0648-4A59-8DF8-DFD8284630BB}"/>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C91D422F-B2E7-45D2-A1AF-F10E61B8E127}"/>
              </a:ext>
            </a:extLst>
          </p:cNvPr>
          <p:cNvSpPr>
            <a:spLocks noGrp="1"/>
          </p:cNvSpPr>
          <p:nvPr>
            <p:ph type="title"/>
          </p:nvPr>
        </p:nvSpPr>
        <p:spPr/>
        <p:txBody>
          <a:bodyPr/>
          <a:lstStyle/>
          <a:p>
            <a:r>
              <a:rPr lang="en-US" dirty="0"/>
              <a:t>Anatomy of Success Markers </a:t>
            </a:r>
          </a:p>
        </p:txBody>
      </p:sp>
      <p:sp>
        <p:nvSpPr>
          <p:cNvPr id="4" name="Text Placeholder 3">
            <a:extLst>
              <a:ext uri="{FF2B5EF4-FFF2-40B4-BE49-F238E27FC236}">
                <a16:creationId xmlns:a16="http://schemas.microsoft.com/office/drawing/2014/main" id="{AC7853AC-AC5A-4563-9233-57315177CFD1}"/>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3103DBD5-33E9-4432-AD65-A287E744EF7C}"/>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2A69193E-9640-4BF4-8E7B-AAAADD96994F}"/>
              </a:ext>
            </a:extLst>
          </p:cNvPr>
          <p:cNvSpPr>
            <a:spLocks noGrp="1"/>
          </p:cNvSpPr>
          <p:nvPr>
            <p:ph type="body" sz="quarter" idx="18"/>
          </p:nvPr>
        </p:nvSpPr>
        <p:spPr/>
        <p:txBody>
          <a:bodyPr/>
          <a:lstStyle/>
          <a:p>
            <a:endParaRPr lang="en-US"/>
          </a:p>
        </p:txBody>
      </p:sp>
      <p:sp>
        <p:nvSpPr>
          <p:cNvPr id="7" name="Rectangle 6">
            <a:extLst>
              <a:ext uri="{FF2B5EF4-FFF2-40B4-BE49-F238E27FC236}">
                <a16:creationId xmlns:a16="http://schemas.microsoft.com/office/drawing/2014/main" id="{6BAEF33E-26FB-4433-ABE2-F0C3EB672536}"/>
              </a:ext>
            </a:extLst>
          </p:cNvPr>
          <p:cNvSpPr/>
          <p:nvPr/>
        </p:nvSpPr>
        <p:spPr>
          <a:xfrm>
            <a:off x="295274" y="2638425"/>
            <a:ext cx="3386180" cy="1800225"/>
          </a:xfrm>
          <a:prstGeom prst="rect">
            <a:avLst/>
          </a:prstGeom>
          <a:solidFill>
            <a:schemeClr val="bg1"/>
          </a:solidFill>
          <a:ln w="19050"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cxnSp>
        <p:nvCxnSpPr>
          <p:cNvPr id="8" name="Straight Arrow Connector 7">
            <a:extLst>
              <a:ext uri="{FF2B5EF4-FFF2-40B4-BE49-F238E27FC236}">
                <a16:creationId xmlns:a16="http://schemas.microsoft.com/office/drawing/2014/main" id="{16F4D179-3EAE-4D50-8C17-6923A99801F9}"/>
              </a:ext>
            </a:extLst>
          </p:cNvPr>
          <p:cNvCxnSpPr/>
          <p:nvPr/>
        </p:nvCxnSpPr>
        <p:spPr>
          <a:xfrm flipV="1">
            <a:off x="242888" y="1614262"/>
            <a:ext cx="5908675" cy="0"/>
          </a:xfrm>
          <a:prstGeom prst="straightConnector1">
            <a:avLst/>
          </a:prstGeom>
          <a:noFill/>
          <a:ln w="19050" cap="flat" cmpd="sng" algn="ctr">
            <a:solidFill>
              <a:schemeClr val="accent3"/>
            </a:solidFill>
            <a:prstDash val="solid"/>
            <a:miter lim="800000"/>
            <a:tailEnd type="triangle"/>
          </a:ln>
          <a:effectLst/>
        </p:spPr>
      </p:cxnSp>
      <p:sp>
        <p:nvSpPr>
          <p:cNvPr id="9" name="Rectangle 8">
            <a:extLst>
              <a:ext uri="{FF2B5EF4-FFF2-40B4-BE49-F238E27FC236}">
                <a16:creationId xmlns:a16="http://schemas.microsoft.com/office/drawing/2014/main" id="{21A0EC8C-187E-4352-A686-197036483B92}"/>
              </a:ext>
            </a:extLst>
          </p:cNvPr>
          <p:cNvSpPr/>
          <p:nvPr/>
        </p:nvSpPr>
        <p:spPr>
          <a:xfrm>
            <a:off x="3781199" y="2659038"/>
            <a:ext cx="2389085" cy="1800225"/>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sp>
        <p:nvSpPr>
          <p:cNvPr id="10" name="Rectangle 9">
            <a:extLst>
              <a:ext uri="{FF2B5EF4-FFF2-40B4-BE49-F238E27FC236}">
                <a16:creationId xmlns:a16="http://schemas.microsoft.com/office/drawing/2014/main" id="{5A7EF21B-E997-4311-BA47-F0D376BE36ED}"/>
              </a:ext>
            </a:extLst>
          </p:cNvPr>
          <p:cNvSpPr/>
          <p:nvPr/>
        </p:nvSpPr>
        <p:spPr>
          <a:xfrm>
            <a:off x="690563" y="1499962"/>
            <a:ext cx="228600" cy="228600"/>
          </a:xfrm>
          <a:prstGeom prst="rect">
            <a:avLst/>
          </a:prstGeom>
          <a:solidFill>
            <a:schemeClr val="bg1"/>
          </a:solidFill>
          <a:ln w="19050"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sp>
        <p:nvSpPr>
          <p:cNvPr id="11" name="Rectangle 10">
            <a:extLst>
              <a:ext uri="{FF2B5EF4-FFF2-40B4-BE49-F238E27FC236}">
                <a16:creationId xmlns:a16="http://schemas.microsoft.com/office/drawing/2014/main" id="{52328646-7F49-4BF1-89C2-CE5FD11BE9EE}"/>
              </a:ext>
            </a:extLst>
          </p:cNvPr>
          <p:cNvSpPr/>
          <p:nvPr/>
        </p:nvSpPr>
        <p:spPr>
          <a:xfrm>
            <a:off x="1609328" y="1499962"/>
            <a:ext cx="228600" cy="228600"/>
          </a:xfrm>
          <a:prstGeom prst="rect">
            <a:avLst/>
          </a:prstGeom>
          <a:solidFill>
            <a:schemeClr val="bg1"/>
          </a:solidFill>
          <a:ln w="19050"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5CEBA233-E5AE-4CE3-90B8-6669C6EF7826}"/>
              </a:ext>
            </a:extLst>
          </p:cNvPr>
          <p:cNvSpPr/>
          <p:nvPr/>
        </p:nvSpPr>
        <p:spPr>
          <a:xfrm>
            <a:off x="3813002" y="1499962"/>
            <a:ext cx="228600" cy="228600"/>
          </a:xfrm>
          <a:prstGeom prst="rect">
            <a:avLst/>
          </a:prstGeom>
          <a:solidFill>
            <a:schemeClr val="bg1"/>
          </a:solidFill>
          <a:ln w="19050"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FBC92FA0-14B5-471C-8485-2584025DAD57}"/>
              </a:ext>
            </a:extLst>
          </p:cNvPr>
          <p:cNvSpPr/>
          <p:nvPr/>
        </p:nvSpPr>
        <p:spPr>
          <a:xfrm>
            <a:off x="2754312" y="1499962"/>
            <a:ext cx="228600" cy="228600"/>
          </a:xfrm>
          <a:prstGeom prst="rect">
            <a:avLst/>
          </a:prstGeom>
          <a:solidFill>
            <a:schemeClr val="bg1"/>
          </a:solidFill>
          <a:ln w="19050"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2D557FD7-EA29-4CC2-8E2F-6F601723DE24}"/>
              </a:ext>
            </a:extLst>
          </p:cNvPr>
          <p:cNvSpPr/>
          <p:nvPr/>
        </p:nvSpPr>
        <p:spPr>
          <a:xfrm>
            <a:off x="4881562" y="1499962"/>
            <a:ext cx="228600" cy="228600"/>
          </a:xfrm>
          <a:prstGeom prst="rect">
            <a:avLst/>
          </a:prstGeom>
          <a:solidFill>
            <a:schemeClr val="bg1"/>
          </a:solidFill>
          <a:ln w="19050" cap="flat" cmpd="sng" algn="ctr">
            <a:solidFill>
              <a:schemeClr val="accent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sp>
        <p:nvSpPr>
          <p:cNvPr id="15" name="TextBox 14">
            <a:extLst>
              <a:ext uri="{FF2B5EF4-FFF2-40B4-BE49-F238E27FC236}">
                <a16:creationId xmlns:a16="http://schemas.microsoft.com/office/drawing/2014/main" id="{83B1CF48-3AD1-43F8-8A8E-5B382B9475D4}"/>
              </a:ext>
            </a:extLst>
          </p:cNvPr>
          <p:cNvSpPr txBox="1"/>
          <p:nvPr/>
        </p:nvSpPr>
        <p:spPr bwMode="gray">
          <a:xfrm>
            <a:off x="406588" y="2704938"/>
            <a:ext cx="3265645" cy="902811"/>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4F5861"/>
                </a:solidFill>
                <a:effectLst/>
                <a:uLnTx/>
                <a:uFillTx/>
                <a:latin typeface="Verdana"/>
                <a:ea typeface="+mn-ea"/>
                <a:cs typeface="+mn-cs"/>
              </a:rPr>
              <a:t>Anatomy of a Success Marker</a:t>
            </a:r>
          </a:p>
          <a:p>
            <a:pPr marL="230188" marR="0" lvl="0" indent="-115888" algn="l" defTabSz="640080" rtl="0" eaLnBrk="1" fontAlgn="auto" latinLnBrk="0" hangingPunct="1">
              <a:lnSpc>
                <a:spcPct val="100000"/>
              </a:lnSpc>
              <a:spcBef>
                <a:spcPts val="500"/>
              </a:spcBef>
              <a:spcAft>
                <a:spcPts val="0"/>
              </a:spcAft>
              <a:buClrTx/>
              <a:buSzTx/>
              <a:buFont typeface="Arial" panose="020B0604020202020204" pitchFamily="34" charset="0"/>
              <a:buChar char="•"/>
              <a:tabLst>
                <a:tab pos="230188" algn="l"/>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Required milestone course for the major (e.g., CHEM 101)</a:t>
            </a:r>
          </a:p>
          <a:p>
            <a:pPr marL="230188" marR="0" lvl="0" indent="-115888" algn="l" defTabSz="640080" rtl="0" eaLnBrk="1" fontAlgn="auto" latinLnBrk="0" hangingPunct="1">
              <a:lnSpc>
                <a:spcPct val="100000"/>
              </a:lnSpc>
              <a:spcBef>
                <a:spcPts val="500"/>
              </a:spcBef>
              <a:spcAft>
                <a:spcPts val="0"/>
              </a:spcAft>
              <a:buClrTx/>
              <a:buSzTx/>
              <a:buFont typeface="Arial" panose="020B0604020202020204" pitchFamily="34" charset="0"/>
              <a:buChar char="•"/>
              <a:tabLst>
                <a:tab pos="230188" algn="l"/>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Minimum recommended grade (e.g., B-)</a:t>
            </a:r>
          </a:p>
          <a:p>
            <a:pPr marL="230188" marR="0" lvl="0" indent="-115888" algn="l" defTabSz="640080" rtl="0" eaLnBrk="1" fontAlgn="auto" latinLnBrk="0" hangingPunct="1">
              <a:lnSpc>
                <a:spcPct val="100000"/>
              </a:lnSpc>
              <a:spcBef>
                <a:spcPts val="500"/>
              </a:spcBef>
              <a:spcAft>
                <a:spcPts val="0"/>
              </a:spcAft>
              <a:buClrTx/>
              <a:buSzTx/>
              <a:buFont typeface="Arial" panose="020B0604020202020204" pitchFamily="34" charset="0"/>
              <a:buChar char="•"/>
              <a:tabLst>
                <a:tab pos="230188" algn="l"/>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Appropriate timing (e.g., 0 – 30 credits)</a:t>
            </a:r>
          </a:p>
          <a:p>
            <a:pPr marL="230188" marR="0" lvl="0" indent="-115888" algn="l" defTabSz="640080" rtl="0" eaLnBrk="1" fontAlgn="auto" latinLnBrk="0" hangingPunct="1">
              <a:lnSpc>
                <a:spcPct val="100000"/>
              </a:lnSpc>
              <a:spcBef>
                <a:spcPts val="500"/>
              </a:spcBef>
              <a:spcAft>
                <a:spcPts val="0"/>
              </a:spcAft>
              <a:buClrTx/>
              <a:buSzTx/>
              <a:buFontTx/>
              <a:buNone/>
              <a:tabLst>
                <a:tab pos="230188" algn="l"/>
              </a:tabLst>
              <a:defRPr/>
            </a:pPr>
            <a:endParaRPr kumimoji="0" lang="en-US" sz="800" b="0" i="0" u="none" strike="noStrike" kern="1200" cap="none" spc="0" normalizeH="0" baseline="0" noProof="0" dirty="0">
              <a:ln>
                <a:noFill/>
              </a:ln>
              <a:solidFill>
                <a:srgbClr val="4F5861"/>
              </a:solidFill>
              <a:effectLst/>
              <a:uLnTx/>
              <a:uFillTx/>
              <a:latin typeface="Verdana"/>
              <a:ea typeface="+mn-ea"/>
              <a:cs typeface="+mn-cs"/>
            </a:endParaRPr>
          </a:p>
        </p:txBody>
      </p:sp>
      <p:pic>
        <p:nvPicPr>
          <p:cNvPr id="16" name="Picture 4">
            <a:extLst>
              <a:ext uri="{FF2B5EF4-FFF2-40B4-BE49-F238E27FC236}">
                <a16:creationId xmlns:a16="http://schemas.microsoft.com/office/drawing/2014/main" id="{372E16B7-A2E4-4FDD-843A-5000C06284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0104" y="999021"/>
            <a:ext cx="295275" cy="45661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8EF3A19E-D19D-4806-9683-06BDB1801D9E}"/>
              </a:ext>
            </a:extLst>
          </p:cNvPr>
          <p:cNvGrpSpPr/>
          <p:nvPr/>
        </p:nvGrpSpPr>
        <p:grpSpPr>
          <a:xfrm rot="2700000">
            <a:off x="768220" y="1531204"/>
            <a:ext cx="73152" cy="128016"/>
            <a:chOff x="1521236" y="3232307"/>
            <a:chExt cx="137160" cy="274320"/>
          </a:xfrm>
          <a:solidFill>
            <a:schemeClr val="accent2"/>
          </a:solidFill>
        </p:grpSpPr>
        <p:sp>
          <p:nvSpPr>
            <p:cNvPr id="18" name="Rectangle 17">
              <a:extLst>
                <a:ext uri="{FF2B5EF4-FFF2-40B4-BE49-F238E27FC236}">
                  <a16:creationId xmlns:a16="http://schemas.microsoft.com/office/drawing/2014/main" id="{836BF775-03B8-493A-9451-44FC8E222F66}"/>
                </a:ext>
              </a:extLst>
            </p:cNvPr>
            <p:cNvSpPr/>
            <p:nvPr/>
          </p:nvSpPr>
          <p:spPr>
            <a:xfrm>
              <a:off x="1521236" y="3449477"/>
              <a:ext cx="137160" cy="57150"/>
            </a:xfrm>
            <a:prstGeom prst="rect">
              <a:avLst/>
            </a:prstGeom>
            <a:grp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id="{18527E21-44DA-4891-92AB-5D723F55EF1B}"/>
                </a:ext>
              </a:extLst>
            </p:cNvPr>
            <p:cNvSpPr/>
            <p:nvPr/>
          </p:nvSpPr>
          <p:spPr>
            <a:xfrm>
              <a:off x="1603532" y="3232307"/>
              <a:ext cx="54864" cy="274320"/>
            </a:xfrm>
            <a:prstGeom prst="rect">
              <a:avLst/>
            </a:prstGeom>
            <a:grp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grpSp>
      <p:grpSp>
        <p:nvGrpSpPr>
          <p:cNvPr id="20" name="Group 19">
            <a:extLst>
              <a:ext uri="{FF2B5EF4-FFF2-40B4-BE49-F238E27FC236}">
                <a16:creationId xmlns:a16="http://schemas.microsoft.com/office/drawing/2014/main" id="{7B80C7F9-282D-4D80-9B18-B027AAFB77F6}"/>
              </a:ext>
            </a:extLst>
          </p:cNvPr>
          <p:cNvGrpSpPr/>
          <p:nvPr/>
        </p:nvGrpSpPr>
        <p:grpSpPr>
          <a:xfrm rot="2700000">
            <a:off x="1687052" y="1531204"/>
            <a:ext cx="73152" cy="128016"/>
            <a:chOff x="1521236" y="3232307"/>
            <a:chExt cx="137160" cy="274320"/>
          </a:xfrm>
          <a:solidFill>
            <a:schemeClr val="accent2"/>
          </a:solidFill>
        </p:grpSpPr>
        <p:sp>
          <p:nvSpPr>
            <p:cNvPr id="21" name="Rectangle 20">
              <a:extLst>
                <a:ext uri="{FF2B5EF4-FFF2-40B4-BE49-F238E27FC236}">
                  <a16:creationId xmlns:a16="http://schemas.microsoft.com/office/drawing/2014/main" id="{FC1857CF-44E6-49BC-BBCB-6F0FC27894D0}"/>
                </a:ext>
              </a:extLst>
            </p:cNvPr>
            <p:cNvSpPr/>
            <p:nvPr/>
          </p:nvSpPr>
          <p:spPr>
            <a:xfrm>
              <a:off x="1521236" y="3449477"/>
              <a:ext cx="137160" cy="57150"/>
            </a:xfrm>
            <a:prstGeom prst="rect">
              <a:avLst/>
            </a:prstGeom>
            <a:grp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sp>
          <p:nvSpPr>
            <p:cNvPr id="22" name="Rectangle 21">
              <a:extLst>
                <a:ext uri="{FF2B5EF4-FFF2-40B4-BE49-F238E27FC236}">
                  <a16:creationId xmlns:a16="http://schemas.microsoft.com/office/drawing/2014/main" id="{C6EB1FFA-9CF2-4ADA-B81A-5923AB05EDB3}"/>
                </a:ext>
              </a:extLst>
            </p:cNvPr>
            <p:cNvSpPr/>
            <p:nvPr/>
          </p:nvSpPr>
          <p:spPr>
            <a:xfrm>
              <a:off x="1603532" y="3232307"/>
              <a:ext cx="54864" cy="274320"/>
            </a:xfrm>
            <a:prstGeom prst="rect">
              <a:avLst/>
            </a:prstGeom>
            <a:grp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grpSp>
      <p:grpSp>
        <p:nvGrpSpPr>
          <p:cNvPr id="23" name="Group 22">
            <a:extLst>
              <a:ext uri="{FF2B5EF4-FFF2-40B4-BE49-F238E27FC236}">
                <a16:creationId xmlns:a16="http://schemas.microsoft.com/office/drawing/2014/main" id="{385088D1-CFB7-4698-A171-F935C3AAC7C4}"/>
              </a:ext>
            </a:extLst>
          </p:cNvPr>
          <p:cNvGrpSpPr/>
          <p:nvPr/>
        </p:nvGrpSpPr>
        <p:grpSpPr>
          <a:xfrm>
            <a:off x="2774314" y="1522822"/>
            <a:ext cx="182880" cy="182880"/>
            <a:chOff x="1969797" y="3617955"/>
            <a:chExt cx="274320" cy="274320"/>
          </a:xfrm>
          <a:solidFill>
            <a:schemeClr val="accent2"/>
          </a:solidFill>
        </p:grpSpPr>
        <p:sp>
          <p:nvSpPr>
            <p:cNvPr id="24" name="Rectangle 23">
              <a:extLst>
                <a:ext uri="{FF2B5EF4-FFF2-40B4-BE49-F238E27FC236}">
                  <a16:creationId xmlns:a16="http://schemas.microsoft.com/office/drawing/2014/main" id="{33A7C1D8-BA96-41B8-98DE-357E624FB9C3}"/>
                </a:ext>
              </a:extLst>
            </p:cNvPr>
            <p:cNvSpPr/>
            <p:nvPr/>
          </p:nvSpPr>
          <p:spPr>
            <a:xfrm rot="2700000">
              <a:off x="1969796" y="3732255"/>
              <a:ext cx="274320" cy="45720"/>
            </a:xfrm>
            <a:prstGeom prst="rect">
              <a:avLst/>
            </a:prstGeom>
            <a:grp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sp>
          <p:nvSpPr>
            <p:cNvPr id="25" name="Rectangle 24">
              <a:extLst>
                <a:ext uri="{FF2B5EF4-FFF2-40B4-BE49-F238E27FC236}">
                  <a16:creationId xmlns:a16="http://schemas.microsoft.com/office/drawing/2014/main" id="{4A9236F8-CB0D-41E6-9B93-611354149D20}"/>
                </a:ext>
              </a:extLst>
            </p:cNvPr>
            <p:cNvSpPr/>
            <p:nvPr/>
          </p:nvSpPr>
          <p:spPr>
            <a:xfrm rot="2700000">
              <a:off x="2084097" y="3617955"/>
              <a:ext cx="45719" cy="274320"/>
            </a:xfrm>
            <a:prstGeom prst="rect">
              <a:avLst/>
            </a:prstGeom>
            <a:grp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grpSp>
      <p:grpSp>
        <p:nvGrpSpPr>
          <p:cNvPr id="26" name="Group 25">
            <a:extLst>
              <a:ext uri="{FF2B5EF4-FFF2-40B4-BE49-F238E27FC236}">
                <a16:creationId xmlns:a16="http://schemas.microsoft.com/office/drawing/2014/main" id="{36401575-CAB9-4DBB-AFAE-6C33407CD6CB}"/>
              </a:ext>
            </a:extLst>
          </p:cNvPr>
          <p:cNvGrpSpPr/>
          <p:nvPr/>
        </p:nvGrpSpPr>
        <p:grpSpPr>
          <a:xfrm rot="2700000">
            <a:off x="3895834" y="1531204"/>
            <a:ext cx="73152" cy="128016"/>
            <a:chOff x="1521236" y="3232307"/>
            <a:chExt cx="137160" cy="274320"/>
          </a:xfrm>
          <a:solidFill>
            <a:schemeClr val="accent2"/>
          </a:solidFill>
        </p:grpSpPr>
        <p:sp>
          <p:nvSpPr>
            <p:cNvPr id="27" name="Rectangle 26">
              <a:extLst>
                <a:ext uri="{FF2B5EF4-FFF2-40B4-BE49-F238E27FC236}">
                  <a16:creationId xmlns:a16="http://schemas.microsoft.com/office/drawing/2014/main" id="{D51F0066-67B6-4B6C-A2D0-C5F9C1200886}"/>
                </a:ext>
              </a:extLst>
            </p:cNvPr>
            <p:cNvSpPr/>
            <p:nvPr/>
          </p:nvSpPr>
          <p:spPr>
            <a:xfrm>
              <a:off x="1521236" y="3449477"/>
              <a:ext cx="137160" cy="57150"/>
            </a:xfrm>
            <a:prstGeom prst="rect">
              <a:avLst/>
            </a:prstGeom>
            <a:grp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sp>
          <p:nvSpPr>
            <p:cNvPr id="28" name="Rectangle 27">
              <a:extLst>
                <a:ext uri="{FF2B5EF4-FFF2-40B4-BE49-F238E27FC236}">
                  <a16:creationId xmlns:a16="http://schemas.microsoft.com/office/drawing/2014/main" id="{A46B64E4-CF55-45DC-B4A6-308FA1D1268F}"/>
                </a:ext>
              </a:extLst>
            </p:cNvPr>
            <p:cNvSpPr/>
            <p:nvPr/>
          </p:nvSpPr>
          <p:spPr>
            <a:xfrm>
              <a:off x="1603532" y="3232307"/>
              <a:ext cx="54864" cy="274320"/>
            </a:xfrm>
            <a:prstGeom prst="rect">
              <a:avLst/>
            </a:prstGeom>
            <a:grp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F5861"/>
                </a:solidFill>
                <a:effectLst/>
                <a:uLnTx/>
                <a:uFillTx/>
                <a:latin typeface="Verdana"/>
                <a:ea typeface="+mn-ea"/>
                <a:cs typeface="+mn-cs"/>
              </a:endParaRPr>
            </a:p>
          </p:txBody>
        </p:sp>
      </p:grpSp>
      <p:pic>
        <p:nvPicPr>
          <p:cNvPr id="29" name="Picture 5">
            <a:extLst>
              <a:ext uri="{FF2B5EF4-FFF2-40B4-BE49-F238E27FC236}">
                <a16:creationId xmlns:a16="http://schemas.microsoft.com/office/drawing/2014/main" id="{478849AB-4248-412B-A2C9-3EE0D7B1A0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76144" y="1275024"/>
            <a:ext cx="457150" cy="28495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39A4C10-A55E-47D9-B7F9-19E2A229264E}"/>
              </a:ext>
            </a:extLst>
          </p:cNvPr>
          <p:cNvSpPr txBox="1"/>
          <p:nvPr/>
        </p:nvSpPr>
        <p:spPr bwMode="gray">
          <a:xfrm>
            <a:off x="233363" y="1088828"/>
            <a:ext cx="2024062" cy="138499"/>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4F5861"/>
                </a:solidFill>
                <a:effectLst/>
                <a:uLnTx/>
                <a:uFillTx/>
                <a:latin typeface="Verdana"/>
                <a:ea typeface="+mn-ea"/>
                <a:cs typeface="+mn-cs"/>
              </a:rPr>
              <a:t>Example Major: Chemistry</a:t>
            </a:r>
          </a:p>
        </p:txBody>
      </p:sp>
      <p:sp>
        <p:nvSpPr>
          <p:cNvPr id="31" name="TextBox 30">
            <a:extLst>
              <a:ext uri="{FF2B5EF4-FFF2-40B4-BE49-F238E27FC236}">
                <a16:creationId xmlns:a16="http://schemas.microsoft.com/office/drawing/2014/main" id="{192903BD-EFB0-4B24-B81D-8C310906321A}"/>
              </a:ext>
            </a:extLst>
          </p:cNvPr>
          <p:cNvSpPr txBox="1"/>
          <p:nvPr/>
        </p:nvSpPr>
        <p:spPr bwMode="gray">
          <a:xfrm>
            <a:off x="450922" y="1849339"/>
            <a:ext cx="731695" cy="369332"/>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Success Marker #1 </a:t>
            </a:r>
            <a:r>
              <a:rPr kumimoji="0" lang="en-US" sz="800" b="0" i="0" u="none" strike="noStrike" kern="1200" cap="none" spc="0" normalizeH="0" baseline="0" noProof="0" dirty="0">
                <a:ln>
                  <a:noFill/>
                </a:ln>
                <a:solidFill>
                  <a:srgbClr val="0070CD"/>
                </a:solidFill>
                <a:effectLst/>
                <a:uLnTx/>
                <a:uFillTx/>
                <a:latin typeface="Verdana"/>
                <a:ea typeface="+mn-ea"/>
                <a:cs typeface="+mn-cs"/>
              </a:rPr>
              <a:t>(Completed)</a:t>
            </a:r>
          </a:p>
        </p:txBody>
      </p:sp>
      <p:sp>
        <p:nvSpPr>
          <p:cNvPr id="32" name="TextBox 31">
            <a:extLst>
              <a:ext uri="{FF2B5EF4-FFF2-40B4-BE49-F238E27FC236}">
                <a16:creationId xmlns:a16="http://schemas.microsoft.com/office/drawing/2014/main" id="{09F0F414-FD67-471E-A464-F1F9C77BF509}"/>
              </a:ext>
            </a:extLst>
          </p:cNvPr>
          <p:cNvSpPr txBox="1"/>
          <p:nvPr/>
        </p:nvSpPr>
        <p:spPr bwMode="gray">
          <a:xfrm>
            <a:off x="1357781" y="1849339"/>
            <a:ext cx="731695" cy="369332"/>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Success Marker #2 </a:t>
            </a:r>
            <a:r>
              <a:rPr kumimoji="0" lang="en-US" sz="800" b="0" i="0" u="none" strike="noStrike" kern="1200" cap="none" spc="0" normalizeH="0" baseline="0" noProof="0" dirty="0">
                <a:ln>
                  <a:noFill/>
                </a:ln>
                <a:solidFill>
                  <a:srgbClr val="0070CD"/>
                </a:solidFill>
                <a:effectLst/>
                <a:uLnTx/>
                <a:uFillTx/>
                <a:latin typeface="Verdana"/>
                <a:ea typeface="+mn-ea"/>
                <a:cs typeface="+mn-cs"/>
              </a:rPr>
              <a:t>(Completed)</a:t>
            </a:r>
          </a:p>
        </p:txBody>
      </p:sp>
      <p:sp>
        <p:nvSpPr>
          <p:cNvPr id="33" name="TextBox 32">
            <a:extLst>
              <a:ext uri="{FF2B5EF4-FFF2-40B4-BE49-F238E27FC236}">
                <a16:creationId xmlns:a16="http://schemas.microsoft.com/office/drawing/2014/main" id="{42720609-21D3-4324-A808-B9D6ACE5E1E2}"/>
              </a:ext>
            </a:extLst>
          </p:cNvPr>
          <p:cNvSpPr txBox="1"/>
          <p:nvPr/>
        </p:nvSpPr>
        <p:spPr bwMode="gray">
          <a:xfrm>
            <a:off x="2498002" y="1849339"/>
            <a:ext cx="731695" cy="369332"/>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Success Marker #3 </a:t>
            </a:r>
            <a:r>
              <a:rPr kumimoji="0" lang="en-US" sz="800" b="0" i="0" u="none" strike="noStrike" kern="1200" cap="none" spc="0" normalizeH="0" baseline="0" noProof="0" dirty="0">
                <a:ln>
                  <a:noFill/>
                </a:ln>
                <a:solidFill>
                  <a:srgbClr val="F28B00"/>
                </a:solidFill>
                <a:effectLst/>
                <a:uLnTx/>
                <a:uFillTx/>
                <a:latin typeface="Verdana"/>
                <a:ea typeface="+mn-ea"/>
                <a:cs typeface="+mn-cs"/>
              </a:rPr>
              <a:t>(Missed)</a:t>
            </a:r>
          </a:p>
        </p:txBody>
      </p:sp>
      <p:sp>
        <p:nvSpPr>
          <p:cNvPr id="34" name="TextBox 33">
            <a:extLst>
              <a:ext uri="{FF2B5EF4-FFF2-40B4-BE49-F238E27FC236}">
                <a16:creationId xmlns:a16="http://schemas.microsoft.com/office/drawing/2014/main" id="{1D8B4396-45A6-4994-96C5-DFC1282025FA}"/>
              </a:ext>
            </a:extLst>
          </p:cNvPr>
          <p:cNvSpPr txBox="1"/>
          <p:nvPr/>
        </p:nvSpPr>
        <p:spPr bwMode="gray">
          <a:xfrm>
            <a:off x="3560920" y="1849339"/>
            <a:ext cx="681502" cy="369332"/>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Success Marker #4 </a:t>
            </a:r>
            <a:r>
              <a:rPr kumimoji="0" lang="en-US" sz="800" b="0" i="0" u="none" strike="noStrike" kern="1200" cap="none" spc="0" normalizeH="0" baseline="0" noProof="0" dirty="0">
                <a:ln>
                  <a:noFill/>
                </a:ln>
                <a:solidFill>
                  <a:srgbClr val="0070CD"/>
                </a:solidFill>
                <a:effectLst/>
                <a:uLnTx/>
                <a:uFillTx/>
                <a:latin typeface="Verdana"/>
                <a:ea typeface="+mn-ea"/>
                <a:cs typeface="+mn-cs"/>
              </a:rPr>
              <a:t>(In Progress)</a:t>
            </a:r>
          </a:p>
        </p:txBody>
      </p:sp>
      <p:sp>
        <p:nvSpPr>
          <p:cNvPr id="35" name="TextBox 34">
            <a:extLst>
              <a:ext uri="{FF2B5EF4-FFF2-40B4-BE49-F238E27FC236}">
                <a16:creationId xmlns:a16="http://schemas.microsoft.com/office/drawing/2014/main" id="{2BE0CB49-D46C-4B21-A1E5-9B989CF02979}"/>
              </a:ext>
            </a:extLst>
          </p:cNvPr>
          <p:cNvSpPr txBox="1"/>
          <p:nvPr/>
        </p:nvSpPr>
        <p:spPr bwMode="gray">
          <a:xfrm>
            <a:off x="4625252" y="1849339"/>
            <a:ext cx="731695" cy="369332"/>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Success Marker #5 </a:t>
            </a:r>
            <a:r>
              <a:rPr kumimoji="0" lang="en-US" sz="800" b="0" i="0" u="none" strike="noStrike" kern="1200" cap="none" spc="0" normalizeH="0" baseline="0" noProof="0" dirty="0">
                <a:ln>
                  <a:noFill/>
                </a:ln>
                <a:solidFill>
                  <a:srgbClr val="A0A4A9"/>
                </a:solidFill>
                <a:effectLst/>
                <a:uLnTx/>
                <a:uFillTx/>
                <a:latin typeface="Verdana"/>
                <a:ea typeface="+mn-ea"/>
                <a:cs typeface="+mn-cs"/>
              </a:rPr>
              <a:t>(Upcoming)</a:t>
            </a:r>
          </a:p>
        </p:txBody>
      </p:sp>
      <p:sp>
        <p:nvSpPr>
          <p:cNvPr id="36" name="TextBox 35">
            <a:extLst>
              <a:ext uri="{FF2B5EF4-FFF2-40B4-BE49-F238E27FC236}">
                <a16:creationId xmlns:a16="http://schemas.microsoft.com/office/drawing/2014/main" id="{20D58F84-26E7-4C1A-9B3B-BE43CED897FA}"/>
              </a:ext>
            </a:extLst>
          </p:cNvPr>
          <p:cNvSpPr txBox="1"/>
          <p:nvPr/>
        </p:nvSpPr>
        <p:spPr bwMode="gray">
          <a:xfrm>
            <a:off x="3933334" y="2752644"/>
            <a:ext cx="2056194" cy="1467068"/>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4F5861"/>
                </a:solidFill>
                <a:effectLst/>
                <a:uLnTx/>
                <a:uFillTx/>
                <a:latin typeface="Verdana"/>
                <a:ea typeface="+mn-ea"/>
                <a:cs typeface="+mn-cs"/>
              </a:rPr>
              <a:t>Success Marker Statuses </a:t>
            </a:r>
          </a:p>
          <a:p>
            <a:pPr marL="285750" marR="0" lvl="0" indent="-171450" algn="l" defTabSz="537667" rtl="0" eaLnBrk="1" fontAlgn="auto" latinLnBrk="0" hangingPunct="1">
              <a:lnSpc>
                <a:spcPct val="100000"/>
              </a:lnSpc>
              <a:spcBef>
                <a:spcPts val="1200"/>
              </a:spcBef>
              <a:spcAft>
                <a:spcPts val="600"/>
              </a:spcAft>
              <a:buClrTx/>
              <a:buSzTx/>
              <a:buFont typeface="Wingdings" panose="05000000000000000000" pitchFamily="2" charset="2"/>
              <a:buChar char="ü"/>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Success markers already </a:t>
            </a:r>
            <a:r>
              <a:rPr kumimoji="0" lang="en-US" sz="900" b="1" i="0" u="none" strike="noStrike" kern="1200" cap="none" spc="0" normalizeH="0" baseline="0" noProof="0" dirty="0">
                <a:ln>
                  <a:noFill/>
                </a:ln>
                <a:solidFill>
                  <a:srgbClr val="333E48"/>
                </a:solidFill>
                <a:effectLst/>
                <a:uLnTx/>
                <a:uFillTx/>
                <a:latin typeface="Verdana"/>
                <a:ea typeface="+mn-ea"/>
                <a:cs typeface="+mn-cs"/>
              </a:rPr>
              <a:t>completed</a:t>
            </a:r>
            <a:endParaRPr kumimoji="0" lang="en-US" sz="900" b="0" i="0" u="none" strike="noStrike" kern="1200" cap="none" spc="0" normalizeH="0" baseline="0" noProof="0" dirty="0">
              <a:ln>
                <a:noFill/>
              </a:ln>
              <a:solidFill>
                <a:srgbClr val="333E48"/>
              </a:solidFill>
              <a:effectLst/>
              <a:uLnTx/>
              <a:uFillTx/>
              <a:latin typeface="Verdana"/>
              <a:ea typeface="+mn-ea"/>
              <a:cs typeface="+mn-cs"/>
            </a:endParaRPr>
          </a:p>
          <a:p>
            <a:pPr marL="285750" marR="0" lvl="0" indent="-171450" algn="l" defTabSz="537667" rtl="0" eaLnBrk="1" fontAlgn="auto" latinLnBrk="0" hangingPunct="1">
              <a:lnSpc>
                <a:spcPct val="100000"/>
              </a:lnSpc>
              <a:spcBef>
                <a:spcPts val="500"/>
              </a:spcBef>
              <a:spcAft>
                <a:spcPts val="600"/>
              </a:spcAft>
              <a:buClrTx/>
              <a:buSzTx/>
              <a:buFont typeface="Arial" panose="020B0604020202020204" pitchFamily="34" charset="0"/>
              <a:buChar char="Χ"/>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Success markers </a:t>
            </a:r>
            <a:r>
              <a:rPr kumimoji="0" lang="en-US" sz="900" b="1" i="0" u="none" strike="noStrike" kern="1200" cap="none" spc="0" normalizeH="0" baseline="0" noProof="0" dirty="0">
                <a:ln>
                  <a:noFill/>
                </a:ln>
                <a:solidFill>
                  <a:srgbClr val="333E48"/>
                </a:solidFill>
                <a:effectLst/>
                <a:uLnTx/>
                <a:uFillTx/>
                <a:latin typeface="Verdana"/>
                <a:ea typeface="+mn-ea"/>
                <a:cs typeface="+mn-cs"/>
              </a:rPr>
              <a:t>missed</a:t>
            </a:r>
            <a:r>
              <a:rPr kumimoji="0" lang="en-US" sz="900" b="0" i="0" u="none" strike="noStrike" kern="1200" cap="none" spc="0" normalizeH="0" baseline="0" noProof="0" dirty="0">
                <a:ln>
                  <a:noFill/>
                </a:ln>
                <a:solidFill>
                  <a:srgbClr val="333E48"/>
                </a:solidFill>
                <a:effectLst/>
                <a:uLnTx/>
                <a:uFillTx/>
                <a:latin typeface="Verdana"/>
                <a:ea typeface="+mn-ea"/>
                <a:cs typeface="+mn-cs"/>
              </a:rPr>
              <a:t> due to grade or timing</a:t>
            </a:r>
          </a:p>
          <a:p>
            <a:pPr marL="285750" marR="0" lvl="0" indent="-171450" algn="l" defTabSz="537667" rtl="0" eaLnBrk="1" fontAlgn="auto" latinLnBrk="0" hangingPunct="1">
              <a:lnSpc>
                <a:spcPct val="100000"/>
              </a:lnSpc>
              <a:spcBef>
                <a:spcPts val="500"/>
              </a:spcBef>
              <a:spcAft>
                <a:spcPts val="600"/>
              </a:spcAft>
              <a:buClrTx/>
              <a:buSzTx/>
              <a:buFont typeface="Wingdings" panose="05000000000000000000" pitchFamily="2" charset="2"/>
              <a:buChar char="q"/>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Success markers that are </a:t>
            </a:r>
            <a:r>
              <a:rPr kumimoji="0" lang="en-US" sz="900" b="1" i="0" u="none" strike="noStrike" kern="1200" cap="none" spc="0" normalizeH="0" baseline="0" noProof="0" dirty="0">
                <a:ln>
                  <a:noFill/>
                </a:ln>
                <a:solidFill>
                  <a:srgbClr val="333E48"/>
                </a:solidFill>
                <a:effectLst/>
                <a:uLnTx/>
                <a:uFillTx/>
                <a:latin typeface="Verdana"/>
                <a:ea typeface="+mn-ea"/>
                <a:cs typeface="+mn-cs"/>
              </a:rPr>
              <a:t>upcoming</a:t>
            </a:r>
          </a:p>
        </p:txBody>
      </p:sp>
      <p:sp>
        <p:nvSpPr>
          <p:cNvPr id="37" name="Left Bracket 36">
            <a:extLst>
              <a:ext uri="{FF2B5EF4-FFF2-40B4-BE49-F238E27FC236}">
                <a16:creationId xmlns:a16="http://schemas.microsoft.com/office/drawing/2014/main" id="{0328CF03-0AF9-493E-8DDF-7C55D0289C53}"/>
              </a:ext>
            </a:extLst>
          </p:cNvPr>
          <p:cNvSpPr/>
          <p:nvPr/>
        </p:nvSpPr>
        <p:spPr bwMode="gray">
          <a:xfrm rot="5400000">
            <a:off x="2820394" y="-698"/>
            <a:ext cx="325036" cy="4914459"/>
          </a:xfrm>
          <a:prstGeom prst="leftBracket">
            <a:avLst>
              <a:gd name="adj" fmla="val 0"/>
            </a:avLst>
          </a:prstGeom>
          <a:noFill/>
          <a:ln w="12700" cap="flat" cmpd="sng" algn="ctr">
            <a:solidFill>
              <a:schemeClr val="accent6"/>
            </a:solidFill>
            <a:prstDash val="solid"/>
            <a:miter lim="800000"/>
          </a:ln>
          <a:effectLst/>
        </p:spPr>
        <p:txBody>
          <a:bodyPr rtlCol="0" anchor="ct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4F5861"/>
              </a:solidFill>
              <a:effectLst/>
              <a:uLnTx/>
              <a:uFillTx/>
              <a:latin typeface="Verdana"/>
              <a:ea typeface="+mn-ea"/>
              <a:cs typeface="+mn-cs"/>
            </a:endParaRPr>
          </a:p>
        </p:txBody>
      </p:sp>
      <p:sp>
        <p:nvSpPr>
          <p:cNvPr id="38" name="TextBox 37">
            <a:extLst>
              <a:ext uri="{FF2B5EF4-FFF2-40B4-BE49-F238E27FC236}">
                <a16:creationId xmlns:a16="http://schemas.microsoft.com/office/drawing/2014/main" id="{77045A55-CC1C-422D-B7D7-5CE25C25D63A}"/>
              </a:ext>
            </a:extLst>
          </p:cNvPr>
          <p:cNvSpPr txBox="1"/>
          <p:nvPr/>
        </p:nvSpPr>
        <p:spPr bwMode="gray">
          <a:xfrm>
            <a:off x="371823" y="3528912"/>
            <a:ext cx="3230114" cy="902811"/>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4F5861"/>
                </a:solidFill>
                <a:effectLst/>
                <a:uLnTx/>
                <a:uFillTx/>
                <a:latin typeface="Verdana"/>
                <a:ea typeface="+mn-ea"/>
                <a:cs typeface="+mn-cs"/>
              </a:rPr>
              <a:t>Platform Application of a Success Marker</a:t>
            </a:r>
          </a:p>
          <a:p>
            <a:pPr marL="230188" marR="0" lvl="0" indent="-115888" algn="l" defTabSz="640080" rtl="0" eaLnBrk="1" fontAlgn="auto" latinLnBrk="0" hangingPunct="1">
              <a:lnSpc>
                <a:spcPct val="100000"/>
              </a:lnSpc>
              <a:spcBef>
                <a:spcPts val="500"/>
              </a:spcBef>
              <a:spcAft>
                <a:spcPts val="0"/>
              </a:spcAft>
              <a:buClrTx/>
              <a:buSzTx/>
              <a:buFont typeface="Arial" panose="020B0604020202020204" pitchFamily="34" charset="0"/>
              <a:buChar char="•"/>
              <a:tabLst>
                <a:tab pos="230188" algn="l"/>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Advising Campaigns based on specific course performance</a:t>
            </a:r>
          </a:p>
          <a:p>
            <a:pPr marL="230188" marR="0" lvl="0" indent="-115888" algn="l" defTabSz="640080" rtl="0" eaLnBrk="1" fontAlgn="auto" latinLnBrk="0" hangingPunct="1">
              <a:lnSpc>
                <a:spcPct val="100000"/>
              </a:lnSpc>
              <a:spcBef>
                <a:spcPts val="500"/>
              </a:spcBef>
              <a:spcAft>
                <a:spcPts val="0"/>
              </a:spcAft>
              <a:buClrTx/>
              <a:buSzTx/>
              <a:buFont typeface="Arial" panose="020B0604020202020204" pitchFamily="34" charset="0"/>
              <a:buChar char="•"/>
              <a:tabLst>
                <a:tab pos="230188" algn="l"/>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Individual student advising conversations</a:t>
            </a:r>
          </a:p>
          <a:p>
            <a:pPr marL="230188" marR="0" lvl="0" indent="-115888" algn="l" defTabSz="640080" rtl="0" eaLnBrk="1" fontAlgn="auto" latinLnBrk="0" hangingPunct="1">
              <a:lnSpc>
                <a:spcPct val="100000"/>
              </a:lnSpc>
              <a:spcBef>
                <a:spcPts val="500"/>
              </a:spcBef>
              <a:spcAft>
                <a:spcPts val="0"/>
              </a:spcAft>
              <a:buClrTx/>
              <a:buSzTx/>
              <a:buFont typeface="Arial" panose="020B0604020202020204" pitchFamily="34" charset="0"/>
              <a:buChar char="•"/>
              <a:tabLst>
                <a:tab pos="230188" algn="l"/>
              </a:tabLst>
              <a:defRPr/>
            </a:pPr>
            <a:r>
              <a:rPr kumimoji="0" lang="en-US" sz="800" b="0" i="0" u="none" strike="noStrike" kern="1200" cap="none" spc="0" normalizeH="0" baseline="0" noProof="0" dirty="0">
                <a:ln>
                  <a:noFill/>
                </a:ln>
                <a:solidFill>
                  <a:srgbClr val="4F5861"/>
                </a:solidFill>
                <a:effectLst/>
                <a:uLnTx/>
                <a:uFillTx/>
                <a:latin typeface="Verdana"/>
                <a:ea typeface="+mn-ea"/>
                <a:cs typeface="+mn-cs"/>
              </a:rPr>
              <a:t>Request Early Alerts from faculty in predictive courses</a:t>
            </a:r>
          </a:p>
          <a:p>
            <a:pPr marL="114300" marR="0" lvl="0" indent="0" algn="l" defTabSz="640080" rtl="0" eaLnBrk="1" fontAlgn="auto" latinLnBrk="0" hangingPunct="1">
              <a:lnSpc>
                <a:spcPct val="100000"/>
              </a:lnSpc>
              <a:spcBef>
                <a:spcPts val="500"/>
              </a:spcBef>
              <a:spcAft>
                <a:spcPts val="0"/>
              </a:spcAft>
              <a:buClrTx/>
              <a:buSzTx/>
              <a:buFontTx/>
              <a:buNone/>
              <a:tabLst/>
              <a:defRPr/>
            </a:pPr>
            <a:endParaRPr kumimoji="0" lang="en-US" sz="800" b="0" i="0" u="none" strike="noStrike" kern="1200" cap="none" spc="0" normalizeH="0" baseline="0" noProof="0" dirty="0">
              <a:ln>
                <a:noFill/>
              </a:ln>
              <a:solidFill>
                <a:srgbClr val="4F5861"/>
              </a:solidFill>
              <a:effectLst/>
              <a:uLnTx/>
              <a:uFillTx/>
              <a:latin typeface="Verdana"/>
              <a:ea typeface="+mn-ea"/>
              <a:cs typeface="+mn-cs"/>
            </a:endParaRPr>
          </a:p>
        </p:txBody>
      </p:sp>
    </p:spTree>
    <p:extLst>
      <p:ext uri="{BB962C8B-B14F-4D97-AF65-F5344CB8AC3E}">
        <p14:creationId xmlns:p14="http://schemas.microsoft.com/office/powerpoint/2010/main" val="214878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C0954-DD47-45A8-9264-240647E88EF1}"/>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622D982C-636B-4ACD-AC19-50D7B733B3E3}"/>
              </a:ext>
            </a:extLst>
          </p:cNvPr>
          <p:cNvSpPr>
            <a:spLocks noGrp="1"/>
          </p:cNvSpPr>
          <p:nvPr>
            <p:ph type="title"/>
          </p:nvPr>
        </p:nvSpPr>
        <p:spPr/>
        <p:txBody>
          <a:bodyPr/>
          <a:lstStyle/>
          <a:p>
            <a:r>
              <a:rPr lang="en-US" dirty="0"/>
              <a:t>Success Markers in the Platform</a:t>
            </a:r>
          </a:p>
        </p:txBody>
      </p:sp>
      <p:sp>
        <p:nvSpPr>
          <p:cNvPr id="4" name="Text Placeholder 3">
            <a:extLst>
              <a:ext uri="{FF2B5EF4-FFF2-40B4-BE49-F238E27FC236}">
                <a16:creationId xmlns:a16="http://schemas.microsoft.com/office/drawing/2014/main" id="{DDC9DA09-2A0B-47A5-9B67-E71E4B864900}"/>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9ABE01F4-A34E-47C8-8FC1-B21D8F42B3A7}"/>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A495A717-571E-47B8-A780-E46101914A1D}"/>
              </a:ext>
            </a:extLst>
          </p:cNvPr>
          <p:cNvSpPr>
            <a:spLocks noGrp="1"/>
          </p:cNvSpPr>
          <p:nvPr>
            <p:ph type="body" sz="quarter" idx="18"/>
          </p:nvPr>
        </p:nvSpPr>
        <p:spPr/>
        <p:txBody>
          <a:bodyPr/>
          <a:lstStyle/>
          <a:p>
            <a:endParaRPr lang="en-US"/>
          </a:p>
        </p:txBody>
      </p:sp>
      <p:pic>
        <p:nvPicPr>
          <p:cNvPr id="9" name="Picture 3">
            <a:extLst>
              <a:ext uri="{FF2B5EF4-FFF2-40B4-BE49-F238E27FC236}">
                <a16:creationId xmlns:a16="http://schemas.microsoft.com/office/drawing/2014/main" id="{4C97BA03-6DE8-43C9-8827-0A2E58169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54" y="1285330"/>
            <a:ext cx="2352455" cy="1373791"/>
          </a:xfrm>
          <a:prstGeom prst="rect">
            <a:avLst/>
          </a:prstGeom>
          <a:noFill/>
          <a:ln w="635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a:extLst>
              <a:ext uri="{FF2B5EF4-FFF2-40B4-BE49-F238E27FC236}">
                <a16:creationId xmlns:a16="http://schemas.microsoft.com/office/drawing/2014/main" id="{02E3F713-DD34-4346-BD55-25DED640D8A5}"/>
              </a:ext>
            </a:extLst>
          </p:cNvPr>
          <p:cNvSpPr txBox="1"/>
          <p:nvPr/>
        </p:nvSpPr>
        <p:spPr bwMode="gray">
          <a:xfrm>
            <a:off x="431954" y="949791"/>
            <a:ext cx="2714404" cy="276999"/>
          </a:xfrm>
          <a:prstGeom prst="rect">
            <a:avLst/>
          </a:prstGeom>
          <a:noFill/>
        </p:spPr>
        <p:txBody>
          <a:bodyPr wrap="square" lIns="0" tIns="0" rIns="0" bIns="0" rtlCol="0">
            <a:spAutoFit/>
          </a:bodyPr>
          <a:lstStyle/>
          <a:p>
            <a:pPr>
              <a:spcBef>
                <a:spcPts val="500"/>
              </a:spcBef>
            </a:pPr>
            <a:r>
              <a:rPr lang="en-US" sz="900" b="1" dirty="0"/>
              <a:t>Summary of All Success Markers in the </a:t>
            </a:r>
            <a:r>
              <a:rPr lang="en-US" sz="900" b="1" dirty="0">
                <a:solidFill>
                  <a:schemeClr val="accent6"/>
                </a:solidFill>
              </a:rPr>
              <a:t>Success Progress Tab</a:t>
            </a:r>
          </a:p>
        </p:txBody>
      </p:sp>
      <p:pic>
        <p:nvPicPr>
          <p:cNvPr id="11" name="Picture 2">
            <a:extLst>
              <a:ext uri="{FF2B5EF4-FFF2-40B4-BE49-F238E27FC236}">
                <a16:creationId xmlns:a16="http://schemas.microsoft.com/office/drawing/2014/main" id="{946F2D75-2657-4CE7-B19E-601F30913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921" y="1285330"/>
            <a:ext cx="2133599" cy="1263378"/>
          </a:xfrm>
          <a:prstGeom prst="rect">
            <a:avLst/>
          </a:prstGeom>
          <a:noFill/>
          <a:ln w="635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a:extLst>
              <a:ext uri="{FF2B5EF4-FFF2-40B4-BE49-F238E27FC236}">
                <a16:creationId xmlns:a16="http://schemas.microsoft.com/office/drawing/2014/main" id="{C0117849-907F-46BD-A7EF-51D283CC812B}"/>
              </a:ext>
            </a:extLst>
          </p:cNvPr>
          <p:cNvSpPr txBox="1"/>
          <p:nvPr/>
        </p:nvSpPr>
        <p:spPr bwMode="gray">
          <a:xfrm>
            <a:off x="3522921" y="949791"/>
            <a:ext cx="2589663" cy="276999"/>
          </a:xfrm>
          <a:prstGeom prst="rect">
            <a:avLst/>
          </a:prstGeom>
          <a:noFill/>
        </p:spPr>
        <p:txBody>
          <a:bodyPr wrap="square" lIns="0" tIns="0" rIns="0" bIns="0" rtlCol="0">
            <a:spAutoFit/>
          </a:bodyPr>
          <a:lstStyle/>
          <a:p>
            <a:pPr>
              <a:spcBef>
                <a:spcPts val="500"/>
              </a:spcBef>
            </a:pPr>
            <a:r>
              <a:rPr lang="en-US" sz="900" b="1" dirty="0"/>
              <a:t>Number of Missed Success Markers on a </a:t>
            </a:r>
            <a:br>
              <a:rPr lang="en-US" sz="900" b="1" dirty="0"/>
            </a:br>
            <a:r>
              <a:rPr lang="en-US" sz="900" b="1" dirty="0">
                <a:solidFill>
                  <a:schemeClr val="accent6"/>
                </a:solidFill>
              </a:rPr>
              <a:t>Student’s Overview Page</a:t>
            </a:r>
          </a:p>
        </p:txBody>
      </p:sp>
      <p:sp>
        <p:nvSpPr>
          <p:cNvPr id="13" name="Oval 12">
            <a:extLst>
              <a:ext uri="{FF2B5EF4-FFF2-40B4-BE49-F238E27FC236}">
                <a16:creationId xmlns:a16="http://schemas.microsoft.com/office/drawing/2014/main" id="{941733FD-EEC0-4779-BD26-A471FB52F9F9}"/>
              </a:ext>
            </a:extLst>
          </p:cNvPr>
          <p:cNvSpPr/>
          <p:nvPr/>
        </p:nvSpPr>
        <p:spPr bwMode="gray">
          <a:xfrm>
            <a:off x="4640996" y="1552757"/>
            <a:ext cx="634408" cy="338624"/>
          </a:xfrm>
          <a:prstGeom prst="ellipse">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4" name="Picture 3">
            <a:extLst>
              <a:ext uri="{FF2B5EF4-FFF2-40B4-BE49-F238E27FC236}">
                <a16:creationId xmlns:a16="http://schemas.microsoft.com/office/drawing/2014/main" id="{C3C7FFB8-ADDE-495A-84F5-A8354E3DC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4" y="3416856"/>
            <a:ext cx="2490677" cy="885969"/>
          </a:xfrm>
          <a:prstGeom prst="rect">
            <a:avLst/>
          </a:prstGeom>
          <a:noFill/>
          <a:ln w="635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a:extLst>
              <a:ext uri="{FF2B5EF4-FFF2-40B4-BE49-F238E27FC236}">
                <a16:creationId xmlns:a16="http://schemas.microsoft.com/office/drawing/2014/main" id="{F44D0422-F97D-4574-AA0B-336CFF485725}"/>
              </a:ext>
            </a:extLst>
          </p:cNvPr>
          <p:cNvSpPr txBox="1"/>
          <p:nvPr/>
        </p:nvSpPr>
        <p:spPr bwMode="gray">
          <a:xfrm>
            <a:off x="431954" y="2930599"/>
            <a:ext cx="2679848" cy="415498"/>
          </a:xfrm>
          <a:prstGeom prst="rect">
            <a:avLst/>
          </a:prstGeom>
          <a:noFill/>
        </p:spPr>
        <p:txBody>
          <a:bodyPr wrap="square" lIns="0" tIns="0" rIns="0" bIns="0" rtlCol="0">
            <a:spAutoFit/>
          </a:bodyPr>
          <a:lstStyle/>
          <a:p>
            <a:pPr>
              <a:spcBef>
                <a:spcPts val="500"/>
              </a:spcBef>
            </a:pPr>
            <a:r>
              <a:rPr lang="en-US" sz="900" b="1" dirty="0"/>
              <a:t>Success Markers and Number of Missed Success Markers as Filters in the </a:t>
            </a:r>
            <a:r>
              <a:rPr lang="en-US" sz="900" b="1" dirty="0">
                <a:solidFill>
                  <a:schemeClr val="accent6"/>
                </a:solidFill>
              </a:rPr>
              <a:t>Advanced Search</a:t>
            </a:r>
          </a:p>
        </p:txBody>
      </p:sp>
      <p:graphicFrame>
        <p:nvGraphicFramePr>
          <p:cNvPr id="16" name="Table 15">
            <a:extLst>
              <a:ext uri="{FF2B5EF4-FFF2-40B4-BE49-F238E27FC236}">
                <a16:creationId xmlns:a16="http://schemas.microsoft.com/office/drawing/2014/main" id="{382457F3-DF42-463D-B813-3981A4C00598}"/>
              </a:ext>
            </a:extLst>
          </p:cNvPr>
          <p:cNvGraphicFramePr>
            <a:graphicFrameLocks noGrp="1"/>
          </p:cNvGraphicFramePr>
          <p:nvPr/>
        </p:nvGraphicFramePr>
        <p:xfrm>
          <a:off x="3522921" y="2930599"/>
          <a:ext cx="2602936" cy="1416812"/>
        </p:xfrm>
        <a:graphic>
          <a:graphicData uri="http://schemas.openxmlformats.org/drawingml/2006/table">
            <a:tbl>
              <a:tblPr firstRow="1" bandRow="1">
                <a:tableStyleId>{2D5ABB26-0587-4C30-8999-92F81FD0307C}</a:tableStyleId>
              </a:tblPr>
              <a:tblGrid>
                <a:gridCol w="2602936">
                  <a:extLst>
                    <a:ext uri="{9D8B030D-6E8A-4147-A177-3AD203B41FA5}">
                      <a16:colId xmlns:a16="http://schemas.microsoft.com/office/drawing/2014/main" val="20000"/>
                    </a:ext>
                  </a:extLst>
                </a:gridCol>
              </a:tblGrid>
              <a:tr h="1321523">
                <a:tc>
                  <a:txBody>
                    <a:bodyPr/>
                    <a:lstStyle/>
                    <a:p>
                      <a:r>
                        <a:rPr lang="en-US" sz="900" b="1" dirty="0"/>
                        <a:t>An Ongoing Process</a:t>
                      </a:r>
                    </a:p>
                    <a:p>
                      <a:pPr marL="0" lvl="0" indent="0" defTabSz="640080">
                        <a:lnSpc>
                          <a:spcPct val="100000"/>
                        </a:lnSpc>
                        <a:spcBef>
                          <a:spcPts val="500"/>
                        </a:spcBef>
                        <a:buFont typeface="Arial" panose="020B0604020202020204" pitchFamily="34" charset="0"/>
                        <a:buNone/>
                      </a:pPr>
                      <a:r>
                        <a:rPr lang="en-US" sz="900" b="0" dirty="0">
                          <a:solidFill>
                            <a:schemeClr val="tx1"/>
                          </a:solidFill>
                          <a:latin typeface="+mn-lt"/>
                        </a:rPr>
                        <a:t>Success</a:t>
                      </a:r>
                      <a:r>
                        <a:rPr lang="en-US" sz="900" b="0" baseline="0" dirty="0">
                          <a:solidFill>
                            <a:schemeClr val="tx1"/>
                          </a:solidFill>
                          <a:latin typeface="+mn-lt"/>
                        </a:rPr>
                        <a:t> Markers will not necessarily be available for all programs. As Success Marker development progresses, additional programs will see Success Markers become available in the platform.</a:t>
                      </a:r>
                      <a:endParaRPr lang="en-US" sz="900" b="0" dirty="0">
                        <a:solidFill>
                          <a:schemeClr val="tx1"/>
                        </a:solidFill>
                        <a:latin typeface="+mn-lt"/>
                      </a:endParaRP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bl>
          </a:graphicData>
        </a:graphic>
      </p:graphicFrame>
      <p:grpSp>
        <p:nvGrpSpPr>
          <p:cNvPr id="17" name="Group 16">
            <a:extLst>
              <a:ext uri="{FF2B5EF4-FFF2-40B4-BE49-F238E27FC236}">
                <a16:creationId xmlns:a16="http://schemas.microsoft.com/office/drawing/2014/main" id="{2B3445E6-0777-4BEB-A266-D423AAD60698}"/>
              </a:ext>
            </a:extLst>
          </p:cNvPr>
          <p:cNvGrpSpPr/>
          <p:nvPr/>
        </p:nvGrpSpPr>
        <p:grpSpPr bwMode="gray">
          <a:xfrm>
            <a:off x="5854185" y="2932052"/>
            <a:ext cx="271672" cy="181522"/>
            <a:chOff x="4411101" y="1401109"/>
            <a:chExt cx="271672" cy="181522"/>
          </a:xfrm>
        </p:grpSpPr>
        <p:sp>
          <p:nvSpPr>
            <p:cNvPr id="18" name="Rectangle 17">
              <a:extLst>
                <a:ext uri="{FF2B5EF4-FFF2-40B4-BE49-F238E27FC236}">
                  <a16:creationId xmlns:a16="http://schemas.microsoft.com/office/drawing/2014/main" id="{9012AFDA-E78A-4D09-AB6F-2D54D51F9981}"/>
                </a:ext>
              </a:extLst>
            </p:cNvPr>
            <p:cNvSpPr/>
            <p:nvPr/>
          </p:nvSpPr>
          <p:spPr bwMode="gray">
            <a:xfrm>
              <a:off x="4411101" y="140110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9" name="Round Same Side Corner Rectangle 20">
              <a:extLst>
                <a:ext uri="{FF2B5EF4-FFF2-40B4-BE49-F238E27FC236}">
                  <a16:creationId xmlns:a16="http://schemas.microsoft.com/office/drawing/2014/main" id="{A38A13AE-278A-4BBF-BACD-F7B2BAA74862}"/>
                </a:ext>
              </a:extLst>
            </p:cNvPr>
            <p:cNvSpPr/>
            <p:nvPr/>
          </p:nvSpPr>
          <p:spPr bwMode="gray">
            <a:xfrm rot="10800000">
              <a:off x="4411101" y="140110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0" name="Freeform 11">
              <a:extLst>
                <a:ext uri="{FF2B5EF4-FFF2-40B4-BE49-F238E27FC236}">
                  <a16:creationId xmlns:a16="http://schemas.microsoft.com/office/drawing/2014/main" id="{75230624-F2D9-4A9F-AE2A-72425F4AB4D4}"/>
                </a:ext>
              </a:extLst>
            </p:cNvPr>
            <p:cNvSpPr>
              <a:spLocks noChangeAspect="1" noEditPoints="1"/>
            </p:cNvSpPr>
            <p:nvPr/>
          </p:nvSpPr>
          <p:spPr bwMode="gray">
            <a:xfrm>
              <a:off x="4502649" y="1418717"/>
              <a:ext cx="30677" cy="146304"/>
            </a:xfrm>
            <a:custGeom>
              <a:avLst/>
              <a:gdLst>
                <a:gd name="T0" fmla="*/ 27 w 681"/>
                <a:gd name="T1" fmla="*/ 2713 h 3356"/>
                <a:gd name="T2" fmla="*/ 657 w 681"/>
                <a:gd name="T3" fmla="*/ 2713 h 3356"/>
                <a:gd name="T4" fmla="*/ 657 w 681"/>
                <a:gd name="T5" fmla="*/ 3356 h 3356"/>
                <a:gd name="T6" fmla="*/ 27 w 681"/>
                <a:gd name="T7" fmla="*/ 3356 h 3356"/>
                <a:gd name="T8" fmla="*/ 27 w 681"/>
                <a:gd name="T9" fmla="*/ 2713 h 3356"/>
                <a:gd name="T10" fmla="*/ 0 w 681"/>
                <a:gd name="T11" fmla="*/ 0 h 3356"/>
                <a:gd name="T12" fmla="*/ 681 w 681"/>
                <a:gd name="T13" fmla="*/ 0 h 3356"/>
                <a:gd name="T14" fmla="*/ 681 w 681"/>
                <a:gd name="T15" fmla="*/ 787 h 3356"/>
                <a:gd name="T16" fmla="*/ 520 w 681"/>
                <a:gd name="T17" fmla="*/ 2491 h 3356"/>
                <a:gd name="T18" fmla="*/ 164 w 681"/>
                <a:gd name="T19" fmla="*/ 2491 h 3356"/>
                <a:gd name="T20" fmla="*/ 0 w 681"/>
                <a:gd name="T21" fmla="*/ 787 h 3356"/>
                <a:gd name="T22" fmla="*/ 0 w 681"/>
                <a:gd name="T23" fmla="*/ 0 h 3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1" h="3356">
                  <a:moveTo>
                    <a:pt x="27" y="2713"/>
                  </a:moveTo>
                  <a:lnTo>
                    <a:pt x="657" y="2713"/>
                  </a:lnTo>
                  <a:lnTo>
                    <a:pt x="657" y="3356"/>
                  </a:lnTo>
                  <a:lnTo>
                    <a:pt x="27" y="3356"/>
                  </a:lnTo>
                  <a:lnTo>
                    <a:pt x="27" y="2713"/>
                  </a:lnTo>
                  <a:close/>
                  <a:moveTo>
                    <a:pt x="0" y="0"/>
                  </a:moveTo>
                  <a:lnTo>
                    <a:pt x="681" y="0"/>
                  </a:lnTo>
                  <a:lnTo>
                    <a:pt x="681" y="787"/>
                  </a:lnTo>
                  <a:lnTo>
                    <a:pt x="520" y="2491"/>
                  </a:lnTo>
                  <a:lnTo>
                    <a:pt x="164" y="2491"/>
                  </a:lnTo>
                  <a:lnTo>
                    <a:pt x="0" y="78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4420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55E255-580F-44EE-B72D-4962997090A2}"/>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B779763E-D6F2-4DB0-AD09-22E0014A7905}"/>
              </a:ext>
            </a:extLst>
          </p:cNvPr>
          <p:cNvSpPr>
            <a:spLocks noGrp="1"/>
          </p:cNvSpPr>
          <p:nvPr>
            <p:ph type="title"/>
          </p:nvPr>
        </p:nvSpPr>
        <p:spPr/>
        <p:txBody>
          <a:bodyPr/>
          <a:lstStyle/>
          <a:p>
            <a:r>
              <a:rPr lang="en-US" dirty="0"/>
              <a:t>How are Success Markers Used?</a:t>
            </a:r>
          </a:p>
        </p:txBody>
      </p:sp>
      <p:sp>
        <p:nvSpPr>
          <p:cNvPr id="4" name="Text Placeholder 3">
            <a:extLst>
              <a:ext uri="{FF2B5EF4-FFF2-40B4-BE49-F238E27FC236}">
                <a16:creationId xmlns:a16="http://schemas.microsoft.com/office/drawing/2014/main" id="{A2DA60DB-07B1-4675-8AC1-78210F1DC505}"/>
              </a:ext>
            </a:extLst>
          </p:cNvPr>
          <p:cNvSpPr>
            <a:spLocks noGrp="1"/>
          </p:cNvSpPr>
          <p:nvPr>
            <p:ph type="body" sz="quarter" idx="15"/>
          </p:nvPr>
        </p:nvSpPr>
        <p:spPr/>
        <p:txBody>
          <a:bodyPr/>
          <a:lstStyle/>
          <a:p>
            <a:r>
              <a:rPr lang="en-US" dirty="0"/>
              <a:t>Supporting Proactive Advising</a:t>
            </a:r>
          </a:p>
        </p:txBody>
      </p:sp>
      <p:sp>
        <p:nvSpPr>
          <p:cNvPr id="6" name="Text Placeholder 5">
            <a:extLst>
              <a:ext uri="{FF2B5EF4-FFF2-40B4-BE49-F238E27FC236}">
                <a16:creationId xmlns:a16="http://schemas.microsoft.com/office/drawing/2014/main" id="{60A89851-1BBD-418B-AB79-72C28DA0A57A}"/>
              </a:ext>
            </a:extLst>
          </p:cNvPr>
          <p:cNvSpPr>
            <a:spLocks noGrp="1"/>
          </p:cNvSpPr>
          <p:nvPr>
            <p:ph type="body" sz="quarter" idx="18"/>
          </p:nvPr>
        </p:nvSpPr>
        <p:spPr/>
        <p:txBody>
          <a:bodyPr/>
          <a:lstStyle/>
          <a:p>
            <a:endParaRPr lang="en-US"/>
          </a:p>
        </p:txBody>
      </p:sp>
      <p:sp>
        <p:nvSpPr>
          <p:cNvPr id="7" name="TextBox 6">
            <a:extLst>
              <a:ext uri="{FF2B5EF4-FFF2-40B4-BE49-F238E27FC236}">
                <a16:creationId xmlns:a16="http://schemas.microsoft.com/office/drawing/2014/main" id="{B97BC760-4DE6-464F-9FAF-D8FEFA5A97D4}"/>
              </a:ext>
            </a:extLst>
          </p:cNvPr>
          <p:cNvSpPr txBox="1"/>
          <p:nvPr/>
        </p:nvSpPr>
        <p:spPr bwMode="gray">
          <a:xfrm>
            <a:off x="276225" y="656300"/>
            <a:ext cx="5857875" cy="1706359"/>
          </a:xfrm>
          <a:prstGeom prst="rect">
            <a:avLst/>
          </a:prstGeom>
          <a:noFill/>
        </p:spPr>
        <p:txBody>
          <a:bodyPr wrap="square" lIns="0" tIns="0" rIns="0" bIns="0" rtlCol="0">
            <a:noAutofit/>
          </a:bodyPr>
          <a:lstStyle/>
          <a:p>
            <a:pPr marR="0" lvl="0" defTabSz="640080" eaLnBrk="1" fontAlgn="auto" latinLnBrk="0" hangingPunct="1">
              <a:lnSpc>
                <a:spcPct val="100000"/>
              </a:lnSpc>
              <a:spcBef>
                <a:spcPts val="1800"/>
              </a:spcBef>
              <a:spcAft>
                <a:spcPts val="0"/>
              </a:spcAft>
              <a:buClrTx/>
              <a:buSzTx/>
              <a:tabLst/>
              <a:defRPr/>
            </a:pPr>
            <a:endParaRPr kumimoji="0" lang="en-US" sz="1200" b="0" i="0" u="none" strike="noStrike" kern="0" cap="none" spc="0" normalizeH="0" baseline="0" noProof="0" dirty="0">
              <a:ln>
                <a:noFill/>
              </a:ln>
              <a:solidFill>
                <a:srgbClr val="4F5861"/>
              </a:solidFill>
              <a:effectLst/>
              <a:uLnTx/>
              <a:uFillTx/>
            </a:endParaRPr>
          </a:p>
          <a:p>
            <a:pPr marL="171450" indent="-171450" defTabSz="640080">
              <a:spcBef>
                <a:spcPts val="1800"/>
              </a:spcBef>
              <a:buFont typeface="Arial" panose="020B0604020202020204" pitchFamily="34" charset="0"/>
              <a:buChar char="•"/>
              <a:defRPr/>
            </a:pPr>
            <a:r>
              <a:rPr lang="en-US" sz="1200" kern="0" dirty="0">
                <a:solidFill>
                  <a:srgbClr val="4F5861"/>
                </a:solidFill>
              </a:rPr>
              <a:t>Centralized communication for students who are missing key success markers</a:t>
            </a:r>
          </a:p>
          <a:p>
            <a:pPr marL="171450" marR="0" lvl="0" indent="-171450" defTabSz="64008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F5861"/>
                </a:solidFill>
                <a:effectLst/>
                <a:uLnTx/>
                <a:uFillTx/>
              </a:rPr>
              <a:t>Tut</a:t>
            </a:r>
            <a:r>
              <a:rPr lang="en-US" sz="1200" kern="0" dirty="0" err="1">
                <a:solidFill>
                  <a:srgbClr val="4F5861"/>
                </a:solidFill>
              </a:rPr>
              <a:t>oring</a:t>
            </a:r>
            <a:r>
              <a:rPr lang="en-US" sz="1200" kern="0" dirty="0">
                <a:solidFill>
                  <a:srgbClr val="4F5861"/>
                </a:solidFill>
              </a:rPr>
              <a:t> campaigns to bring potentially vulnerable students in based on courses they’re in/have taken</a:t>
            </a:r>
          </a:p>
          <a:p>
            <a:pPr marL="171450" marR="0" lvl="0" indent="-171450" defTabSz="64008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F5861"/>
                </a:solidFill>
                <a:effectLst/>
                <a:uLnTx/>
                <a:uFillTx/>
              </a:rPr>
              <a:t>High</a:t>
            </a:r>
            <a:r>
              <a:rPr lang="en-US" sz="1200" kern="0" dirty="0">
                <a:solidFill>
                  <a:srgbClr val="4F5861"/>
                </a:solidFill>
              </a:rPr>
              <a:t>-need proactive student advising campaigns</a:t>
            </a:r>
            <a:endParaRPr kumimoji="0" lang="en-US" sz="1200" b="0" i="0" u="none" strike="noStrike" kern="0" cap="none" spc="0" normalizeH="0" baseline="0" noProof="0" dirty="0">
              <a:ln>
                <a:noFill/>
              </a:ln>
              <a:solidFill>
                <a:srgbClr val="4F5861"/>
              </a:solidFill>
              <a:effectLst/>
              <a:uLnTx/>
              <a:uFillTx/>
            </a:endParaRPr>
          </a:p>
          <a:p>
            <a:pPr marL="171450" marR="0" lvl="0" indent="-171450" defTabSz="64008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F5861"/>
                </a:solidFill>
                <a:effectLst/>
                <a:uLnTx/>
                <a:uFillTx/>
              </a:rPr>
              <a:t>Training advisors and other support staff to understand these academic requirements and advise students accordingly</a:t>
            </a:r>
          </a:p>
          <a:p>
            <a:pPr marL="171450" marR="0" lvl="0" indent="-171450" defTabSz="64008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1200" kern="0" dirty="0">
                <a:solidFill>
                  <a:srgbClr val="4F5861"/>
                </a:solidFill>
              </a:rPr>
              <a:t>Training how to find/communicate success markers</a:t>
            </a:r>
          </a:p>
          <a:p>
            <a:pPr marL="171450" marR="0" lvl="0" indent="-171450" defTabSz="64008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F5861"/>
                </a:solidFill>
                <a:effectLst/>
                <a:uLnTx/>
                <a:uFillTx/>
              </a:rPr>
              <a:t>Sharing these recommendations with students for transparency and motivation</a:t>
            </a:r>
          </a:p>
        </p:txBody>
      </p:sp>
    </p:spTree>
    <p:extLst>
      <p:ext uri="{BB962C8B-B14F-4D97-AF65-F5344CB8AC3E}">
        <p14:creationId xmlns:p14="http://schemas.microsoft.com/office/powerpoint/2010/main" val="372905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gray">
          <a:xfrm>
            <a:off x="1363152" y="1508086"/>
            <a:ext cx="3749040" cy="138499"/>
          </a:xfrm>
        </p:spPr>
        <p:txBody>
          <a:bodyPr/>
          <a:lstStyle/>
          <a:p>
            <a:r>
              <a:rPr lang="en-US" sz="900" dirty="0">
                <a:solidFill>
                  <a:schemeClr val="accent1"/>
                </a:solidFill>
                <a:latin typeface="+mn-lt"/>
              </a:rPr>
              <a:t>Introduction to Success Markers</a:t>
            </a:r>
          </a:p>
        </p:txBody>
      </p:sp>
      <p:sp>
        <p:nvSpPr>
          <p:cNvPr id="6" name="Text Placeholder 5"/>
          <p:cNvSpPr>
            <a:spLocks noGrp="1"/>
          </p:cNvSpPr>
          <p:nvPr>
            <p:ph type="body" sz="quarter" idx="13"/>
          </p:nvPr>
        </p:nvSpPr>
        <p:spPr bwMode="gray">
          <a:xfrm>
            <a:off x="1363152" y="2195398"/>
            <a:ext cx="3749040" cy="215444"/>
          </a:xfrm>
        </p:spPr>
        <p:txBody>
          <a:bodyPr/>
          <a:lstStyle/>
          <a:p>
            <a:r>
              <a:rPr lang="en-US" sz="1400" dirty="0">
                <a:solidFill>
                  <a:schemeClr val="bg1"/>
                </a:solidFill>
                <a:latin typeface="+mj-lt"/>
              </a:rPr>
              <a:t>Developing Success Markers</a:t>
            </a:r>
          </a:p>
        </p:txBody>
      </p:sp>
      <p:sp>
        <p:nvSpPr>
          <p:cNvPr id="7" name="Text Placeholder 6"/>
          <p:cNvSpPr>
            <a:spLocks noGrp="1"/>
          </p:cNvSpPr>
          <p:nvPr>
            <p:ph type="body" sz="quarter" idx="14"/>
          </p:nvPr>
        </p:nvSpPr>
        <p:spPr bwMode="gray"/>
        <p:txBody>
          <a:bodyPr/>
          <a:lstStyle/>
          <a:p>
            <a:r>
              <a:rPr lang="en-US" dirty="0"/>
              <a:t>Review Next Steps &amp; Discussion</a:t>
            </a:r>
          </a:p>
        </p:txBody>
      </p:sp>
    </p:spTree>
    <p:extLst>
      <p:ext uri="{BB962C8B-B14F-4D97-AF65-F5344CB8AC3E}">
        <p14:creationId xmlns:p14="http://schemas.microsoft.com/office/powerpoint/2010/main" val="109585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Using Data to Drive the Success Marker Creation Process</a:t>
            </a:r>
          </a:p>
        </p:txBody>
      </p:sp>
      <p:sp>
        <p:nvSpPr>
          <p:cNvPr id="3" name="Text Placeholder 2"/>
          <p:cNvSpPr>
            <a:spLocks noGrp="1"/>
          </p:cNvSpPr>
          <p:nvPr>
            <p:ph type="body" sz="quarter" idx="16"/>
          </p:nvPr>
        </p:nvSpPr>
        <p:spPr/>
        <p:txBody>
          <a:bodyPr/>
          <a:lstStyle/>
          <a:p>
            <a:endParaRPr lang="en-US"/>
          </a:p>
        </p:txBody>
      </p:sp>
      <p:sp>
        <p:nvSpPr>
          <p:cNvPr id="6" name="Title 5"/>
          <p:cNvSpPr>
            <a:spLocks noGrp="1"/>
          </p:cNvSpPr>
          <p:nvPr>
            <p:ph type="title"/>
          </p:nvPr>
        </p:nvSpPr>
        <p:spPr/>
        <p:txBody>
          <a:bodyPr/>
          <a:lstStyle/>
          <a:p>
            <a:r>
              <a:rPr lang="en-US" dirty="0"/>
              <a:t>Developing Success Markers</a:t>
            </a:r>
          </a:p>
        </p:txBody>
      </p:sp>
      <p:sp>
        <p:nvSpPr>
          <p:cNvPr id="7" name="Rectangle 6"/>
          <p:cNvSpPr/>
          <p:nvPr/>
        </p:nvSpPr>
        <p:spPr>
          <a:xfrm>
            <a:off x="3412518" y="951793"/>
            <a:ext cx="2684024" cy="3772285"/>
          </a:xfrm>
          <a:prstGeom prst="rect">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1" tIns="91371" rIns="91371" bIns="91371"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8" name="Text Box 2"/>
          <p:cNvSpPr txBox="1">
            <a:spLocks noChangeArrowheads="1"/>
          </p:cNvSpPr>
          <p:nvPr/>
        </p:nvSpPr>
        <p:spPr bwMode="auto">
          <a:xfrm>
            <a:off x="571530" y="1640945"/>
            <a:ext cx="1642790" cy="338484"/>
          </a:xfrm>
          <a:prstGeom prst="rect">
            <a:avLst/>
          </a:prstGeom>
          <a:noFill/>
          <a:ln w="9525">
            <a:noFill/>
            <a:miter lim="800000"/>
            <a:headEnd/>
            <a:tailEnd/>
          </a:ln>
        </p:spPr>
        <p:txBody>
          <a:bodyPr rot="0" vert="horz" wrap="square" lIns="91371" tIns="45685" rIns="91371" bIns="45685" anchor="t" anchorCtr="0">
            <a:spAutoFit/>
          </a:bodyPr>
          <a:lstStyle/>
          <a:p>
            <a:pPr>
              <a:spcBef>
                <a:spcPts val="1800"/>
              </a:spcBef>
            </a:pPr>
            <a:r>
              <a:rPr lang="en-US" sz="800" b="1" dirty="0">
                <a:solidFill>
                  <a:srgbClr val="516473"/>
                </a:solidFill>
                <a:ea typeface="Arial"/>
                <a:cs typeface="Arial"/>
              </a:rPr>
              <a:t>Program Knowledge and Institutional Research</a:t>
            </a:r>
          </a:p>
        </p:txBody>
      </p:sp>
      <p:sp>
        <p:nvSpPr>
          <p:cNvPr id="9" name="Text Box 2"/>
          <p:cNvSpPr txBox="1">
            <a:spLocks noChangeArrowheads="1"/>
          </p:cNvSpPr>
          <p:nvPr/>
        </p:nvSpPr>
        <p:spPr bwMode="auto">
          <a:xfrm>
            <a:off x="571531" y="2345184"/>
            <a:ext cx="1493490" cy="338484"/>
          </a:xfrm>
          <a:prstGeom prst="rect">
            <a:avLst/>
          </a:prstGeom>
          <a:noFill/>
          <a:ln w="9525">
            <a:noFill/>
            <a:miter lim="800000"/>
            <a:headEnd/>
            <a:tailEnd/>
          </a:ln>
        </p:spPr>
        <p:txBody>
          <a:bodyPr rot="0" vert="horz" wrap="square" lIns="91371" tIns="45685" rIns="91371" bIns="45685" anchor="t" anchorCtr="0">
            <a:spAutoFit/>
          </a:bodyPr>
          <a:lstStyle/>
          <a:p>
            <a:pPr>
              <a:spcBef>
                <a:spcPts val="1800"/>
              </a:spcBef>
            </a:pPr>
            <a:r>
              <a:rPr lang="en-US" sz="800" b="1" dirty="0">
                <a:solidFill>
                  <a:srgbClr val="516473"/>
                </a:solidFill>
                <a:ea typeface="Arial"/>
                <a:cs typeface="Arial"/>
              </a:rPr>
              <a:t>Degree Maps or Plans of Study</a:t>
            </a:r>
          </a:p>
        </p:txBody>
      </p:sp>
      <p:sp>
        <p:nvSpPr>
          <p:cNvPr id="10" name="Text Box 2"/>
          <p:cNvSpPr txBox="1">
            <a:spLocks noChangeArrowheads="1"/>
          </p:cNvSpPr>
          <p:nvPr/>
        </p:nvSpPr>
        <p:spPr bwMode="auto">
          <a:xfrm>
            <a:off x="571530" y="3055512"/>
            <a:ext cx="1590165" cy="338484"/>
          </a:xfrm>
          <a:prstGeom prst="rect">
            <a:avLst/>
          </a:prstGeom>
          <a:noFill/>
          <a:ln w="9525">
            <a:noFill/>
            <a:miter lim="800000"/>
            <a:headEnd/>
            <a:tailEnd/>
          </a:ln>
        </p:spPr>
        <p:txBody>
          <a:bodyPr rot="0" vert="horz" wrap="square" lIns="91371" tIns="45685" rIns="91371" bIns="45685" anchor="t" anchorCtr="0">
            <a:spAutoFit/>
          </a:bodyPr>
          <a:lstStyle/>
          <a:p>
            <a:pPr>
              <a:spcBef>
                <a:spcPts val="1800"/>
              </a:spcBef>
            </a:pPr>
            <a:r>
              <a:rPr lang="en-US" sz="800" b="1" dirty="0">
                <a:solidFill>
                  <a:srgbClr val="516473"/>
                </a:solidFill>
                <a:ea typeface="Arial"/>
                <a:cs typeface="Arial"/>
              </a:rPr>
              <a:t>Insights from Institution Reports</a:t>
            </a:r>
          </a:p>
        </p:txBody>
      </p:sp>
      <p:sp>
        <p:nvSpPr>
          <p:cNvPr id="14" name="Rectangle 13"/>
          <p:cNvSpPr/>
          <p:nvPr/>
        </p:nvSpPr>
        <p:spPr>
          <a:xfrm>
            <a:off x="366951" y="1141187"/>
            <a:ext cx="2631832" cy="253845"/>
          </a:xfrm>
          <a:prstGeom prst="rect">
            <a:avLst/>
          </a:prstGeom>
        </p:spPr>
        <p:txBody>
          <a:bodyPr wrap="square" lIns="91371" tIns="45685" rIns="91371" bIns="45685">
            <a:spAutoFit/>
          </a:bodyPr>
          <a:lstStyle/>
          <a:p>
            <a:pPr algn="ctr"/>
            <a:r>
              <a:rPr lang="en-US" sz="1000" b="1" dirty="0">
                <a:solidFill>
                  <a:srgbClr val="516473"/>
                </a:solidFill>
              </a:rPr>
              <a:t>Resources for Success Markers</a:t>
            </a:r>
          </a:p>
        </p:txBody>
      </p:sp>
      <p:sp>
        <p:nvSpPr>
          <p:cNvPr id="15" name="TextBox 14"/>
          <p:cNvSpPr txBox="1"/>
          <p:nvPr/>
        </p:nvSpPr>
        <p:spPr bwMode="gray">
          <a:xfrm>
            <a:off x="293015" y="1674209"/>
            <a:ext cx="145874" cy="246221"/>
          </a:xfrm>
          <a:prstGeom prst="rect">
            <a:avLst/>
          </a:prstGeom>
          <a:noFill/>
        </p:spPr>
        <p:txBody>
          <a:bodyPr wrap="none" lIns="0" tIns="0" rIns="0" bIns="0" rtlCol="0">
            <a:spAutoFit/>
          </a:bodyPr>
          <a:lstStyle/>
          <a:p>
            <a:r>
              <a:rPr lang="en-US" sz="1600" b="1" dirty="0">
                <a:solidFill>
                  <a:srgbClr val="EC881D"/>
                </a:solidFill>
              </a:rPr>
              <a:t>1</a:t>
            </a:r>
          </a:p>
        </p:txBody>
      </p:sp>
      <p:sp>
        <p:nvSpPr>
          <p:cNvPr id="16" name="TextBox 15"/>
          <p:cNvSpPr txBox="1"/>
          <p:nvPr/>
        </p:nvSpPr>
        <p:spPr bwMode="gray">
          <a:xfrm>
            <a:off x="293015" y="2393539"/>
            <a:ext cx="145874" cy="246221"/>
          </a:xfrm>
          <a:prstGeom prst="rect">
            <a:avLst/>
          </a:prstGeom>
          <a:noFill/>
        </p:spPr>
        <p:txBody>
          <a:bodyPr wrap="none" lIns="0" tIns="0" rIns="0" bIns="0" rtlCol="0">
            <a:spAutoFit/>
          </a:bodyPr>
          <a:lstStyle/>
          <a:p>
            <a:r>
              <a:rPr lang="en-US" sz="1600" b="1" dirty="0">
                <a:solidFill>
                  <a:srgbClr val="EC881D"/>
                </a:solidFill>
              </a:rPr>
              <a:t>2</a:t>
            </a:r>
          </a:p>
        </p:txBody>
      </p:sp>
      <p:sp>
        <p:nvSpPr>
          <p:cNvPr id="17" name="TextBox 16"/>
          <p:cNvSpPr txBox="1"/>
          <p:nvPr/>
        </p:nvSpPr>
        <p:spPr bwMode="gray">
          <a:xfrm>
            <a:off x="295872" y="3100002"/>
            <a:ext cx="145874" cy="246221"/>
          </a:xfrm>
          <a:prstGeom prst="rect">
            <a:avLst/>
          </a:prstGeom>
          <a:noFill/>
        </p:spPr>
        <p:txBody>
          <a:bodyPr wrap="none" lIns="0" tIns="0" rIns="0" bIns="0" rtlCol="0">
            <a:spAutoFit/>
          </a:bodyPr>
          <a:lstStyle/>
          <a:p>
            <a:r>
              <a:rPr lang="en-US" sz="1600" b="1" dirty="0">
                <a:solidFill>
                  <a:srgbClr val="EC881D"/>
                </a:solidFill>
              </a:rPr>
              <a:t>3</a:t>
            </a:r>
          </a:p>
        </p:txBody>
      </p:sp>
      <p:sp>
        <p:nvSpPr>
          <p:cNvPr id="18" name="Rectangle 17"/>
          <p:cNvSpPr/>
          <p:nvPr/>
        </p:nvSpPr>
        <p:spPr>
          <a:xfrm>
            <a:off x="3333318" y="951793"/>
            <a:ext cx="2787262" cy="400039"/>
          </a:xfrm>
          <a:prstGeom prst="rect">
            <a:avLst/>
          </a:prstGeom>
        </p:spPr>
        <p:txBody>
          <a:bodyPr wrap="square" lIns="91371" tIns="45685" rIns="91371" bIns="45685">
            <a:spAutoFit/>
          </a:bodyPr>
          <a:lstStyle/>
          <a:p>
            <a:pPr algn="ctr"/>
            <a:r>
              <a:rPr lang="en-US" sz="1000" b="1" dirty="0">
                <a:solidFill>
                  <a:srgbClr val="516473"/>
                </a:solidFill>
              </a:rPr>
              <a:t>Process for Success Marker Development</a:t>
            </a:r>
          </a:p>
        </p:txBody>
      </p:sp>
      <p:sp>
        <p:nvSpPr>
          <p:cNvPr id="19" name="Text Placeholder 9"/>
          <p:cNvSpPr>
            <a:spLocks noGrp="1"/>
          </p:cNvSpPr>
          <p:nvPr/>
        </p:nvSpPr>
        <p:spPr bwMode="gray">
          <a:xfrm>
            <a:off x="571319" y="1570164"/>
            <a:ext cx="2251896" cy="480046"/>
          </a:xfrm>
          <a:prstGeom prst="rect">
            <a:avLst/>
          </a:prstGeom>
          <a:noFill/>
          <a:ln w="19050">
            <a:solidFill>
              <a:schemeClr val="accent3"/>
            </a:solidFill>
            <a:miter lim="800000"/>
          </a:ln>
        </p:spPr>
        <p:txBody>
          <a:bodyPr vert="horz" wrap="square" lIns="182761" tIns="182761" rIns="182761" bIns="182761"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dirty="0">
              <a:solidFill>
                <a:srgbClr val="516473"/>
              </a:solidFill>
            </a:endParaRPr>
          </a:p>
        </p:txBody>
      </p:sp>
      <p:sp>
        <p:nvSpPr>
          <p:cNvPr id="22" name="Rectangle 21"/>
          <p:cNvSpPr/>
          <p:nvPr/>
        </p:nvSpPr>
        <p:spPr>
          <a:xfrm>
            <a:off x="3504695" y="1395032"/>
            <a:ext cx="2499670" cy="3329046"/>
          </a:xfrm>
          <a:prstGeom prst="rect">
            <a:avLst/>
          </a:prstGeom>
        </p:spPr>
        <p:txBody>
          <a:bodyPr wrap="square" lIns="91371" tIns="45685" rIns="91371" bIns="45685">
            <a:spAutoFit/>
          </a:bodyPr>
          <a:lstStyle/>
          <a:p>
            <a:pPr marL="173736" indent="-173736">
              <a:spcAft>
                <a:spcPts val="1400"/>
              </a:spcAft>
              <a:buFont typeface="Wingdings" panose="05000000000000000000" pitchFamily="2" charset="2"/>
              <a:buChar char="§"/>
            </a:pPr>
            <a:r>
              <a:rPr lang="en-US" sz="800" b="1" dirty="0">
                <a:solidFill>
                  <a:schemeClr val="accent6"/>
                </a:solidFill>
              </a:rPr>
              <a:t>Locate</a:t>
            </a:r>
            <a:r>
              <a:rPr lang="en-US" sz="800" dirty="0">
                <a:solidFill>
                  <a:schemeClr val="tx2"/>
                </a:solidFill>
              </a:rPr>
              <a:t> </a:t>
            </a:r>
            <a:r>
              <a:rPr lang="en-US" sz="800" dirty="0">
                <a:solidFill>
                  <a:srgbClr val="516473"/>
                </a:solidFill>
              </a:rPr>
              <a:t>predictive courses and recommended grade thresholds in Institution Reports</a:t>
            </a:r>
          </a:p>
          <a:p>
            <a:pPr marL="173736" indent="-173736">
              <a:spcAft>
                <a:spcPts val="1400"/>
              </a:spcAft>
              <a:buFont typeface="Wingdings" panose="05000000000000000000" pitchFamily="2" charset="2"/>
              <a:buChar char="§"/>
            </a:pPr>
            <a:r>
              <a:rPr lang="en-US" sz="800" b="1" dirty="0">
                <a:solidFill>
                  <a:schemeClr val="accent6"/>
                </a:solidFill>
              </a:rPr>
              <a:t>Identify</a:t>
            </a:r>
            <a:r>
              <a:rPr lang="en-US" sz="800" b="1" dirty="0">
                <a:solidFill>
                  <a:srgbClr val="EC881D"/>
                </a:solidFill>
              </a:rPr>
              <a:t> </a:t>
            </a:r>
            <a:r>
              <a:rPr lang="en-US" sz="800" dirty="0">
                <a:solidFill>
                  <a:srgbClr val="516473"/>
                </a:solidFill>
              </a:rPr>
              <a:t>courses desired as Success Markers and exclude courses not required of all students in the major</a:t>
            </a:r>
          </a:p>
          <a:p>
            <a:pPr marL="173736" indent="-173736">
              <a:spcAft>
                <a:spcPts val="1400"/>
              </a:spcAft>
              <a:buFont typeface="Wingdings" panose="05000000000000000000" pitchFamily="2" charset="2"/>
              <a:buChar char="§"/>
            </a:pPr>
            <a:r>
              <a:rPr lang="en-US" sz="800" b="1" dirty="0">
                <a:solidFill>
                  <a:schemeClr val="accent6"/>
                </a:solidFill>
              </a:rPr>
              <a:t>Confirm</a:t>
            </a:r>
            <a:r>
              <a:rPr lang="en-US" sz="800" b="1" dirty="0">
                <a:solidFill>
                  <a:schemeClr val="tx2"/>
                </a:solidFill>
              </a:rPr>
              <a:t> </a:t>
            </a:r>
            <a:r>
              <a:rPr lang="en-US" sz="800" b="1" dirty="0">
                <a:solidFill>
                  <a:schemeClr val="accent6"/>
                </a:solidFill>
              </a:rPr>
              <a:t>or Edit </a:t>
            </a:r>
            <a:r>
              <a:rPr lang="en-US" sz="800" dirty="0">
                <a:solidFill>
                  <a:srgbClr val="516473"/>
                </a:solidFill>
              </a:rPr>
              <a:t>grade threshold based on Institution Reports and knowledge of curriculum and students</a:t>
            </a:r>
          </a:p>
          <a:p>
            <a:pPr marL="173736" indent="-173736">
              <a:spcAft>
                <a:spcPts val="1400"/>
              </a:spcAft>
              <a:buFont typeface="Wingdings" panose="05000000000000000000" pitchFamily="2" charset="2"/>
              <a:buChar char="§"/>
            </a:pPr>
            <a:r>
              <a:rPr lang="en-US" sz="800" b="1" dirty="0">
                <a:solidFill>
                  <a:schemeClr val="accent6"/>
                </a:solidFill>
              </a:rPr>
              <a:t>Determine</a:t>
            </a:r>
            <a:r>
              <a:rPr lang="en-US" sz="800" dirty="0">
                <a:solidFill>
                  <a:srgbClr val="516473"/>
                </a:solidFill>
              </a:rPr>
              <a:t> appropriate timing based on Institution Reports, degree maps, and knowledge of curriculum and students</a:t>
            </a:r>
          </a:p>
          <a:p>
            <a:pPr marL="173736" indent="-173736">
              <a:spcAft>
                <a:spcPts val="1400"/>
              </a:spcAft>
              <a:buFont typeface="Wingdings" panose="05000000000000000000" pitchFamily="2" charset="2"/>
              <a:buChar char="§"/>
            </a:pPr>
            <a:r>
              <a:rPr lang="en-US" sz="800" b="1" dirty="0">
                <a:solidFill>
                  <a:schemeClr val="accent6"/>
                </a:solidFill>
              </a:rPr>
              <a:t>Deliver</a:t>
            </a:r>
            <a:r>
              <a:rPr lang="en-US" sz="800" b="1" dirty="0">
                <a:solidFill>
                  <a:srgbClr val="EC881D"/>
                </a:solidFill>
              </a:rPr>
              <a:t> </a:t>
            </a:r>
            <a:r>
              <a:rPr lang="en-US" sz="800" dirty="0">
                <a:solidFill>
                  <a:srgbClr val="516473"/>
                </a:solidFill>
              </a:rPr>
              <a:t>course number, timing, and grade threshold by completing Success Marker template form &amp; sending to EAB for entry into Navigate</a:t>
            </a:r>
          </a:p>
          <a:p>
            <a:pPr marL="173736" indent="-173736">
              <a:spcAft>
                <a:spcPts val="1400"/>
              </a:spcAft>
              <a:buFont typeface="Wingdings" panose="05000000000000000000" pitchFamily="2" charset="2"/>
              <a:buChar char="§"/>
            </a:pPr>
            <a:r>
              <a:rPr lang="en-US" sz="800" b="1" dirty="0">
                <a:solidFill>
                  <a:schemeClr val="accent6"/>
                </a:solidFill>
              </a:rPr>
              <a:t>Inform</a:t>
            </a:r>
            <a:r>
              <a:rPr lang="en-US" sz="800" dirty="0">
                <a:solidFill>
                  <a:schemeClr val="tx2"/>
                </a:solidFill>
              </a:rPr>
              <a:t> </a:t>
            </a:r>
            <a:r>
              <a:rPr lang="en-US" sz="800" dirty="0">
                <a:solidFill>
                  <a:srgbClr val="516473"/>
                </a:solidFill>
              </a:rPr>
              <a:t>EAB of Success Marker revisions annually as curriculum changes take effect</a:t>
            </a:r>
          </a:p>
        </p:txBody>
      </p:sp>
      <p:sp>
        <p:nvSpPr>
          <p:cNvPr id="25" name="Text Box 2"/>
          <p:cNvSpPr txBox="1">
            <a:spLocks noChangeArrowheads="1"/>
          </p:cNvSpPr>
          <p:nvPr/>
        </p:nvSpPr>
        <p:spPr bwMode="auto">
          <a:xfrm>
            <a:off x="571319" y="3760596"/>
            <a:ext cx="1437481" cy="338484"/>
          </a:xfrm>
          <a:prstGeom prst="rect">
            <a:avLst/>
          </a:prstGeom>
          <a:noFill/>
          <a:ln w="9525">
            <a:noFill/>
            <a:miter lim="800000"/>
            <a:headEnd/>
            <a:tailEnd/>
          </a:ln>
        </p:spPr>
        <p:txBody>
          <a:bodyPr rot="0" vert="horz" wrap="square" lIns="91371" tIns="45685" rIns="91371" bIns="45685" anchor="t" anchorCtr="0">
            <a:spAutoFit/>
          </a:bodyPr>
          <a:lstStyle/>
          <a:p>
            <a:pPr>
              <a:spcBef>
                <a:spcPts val="1800"/>
              </a:spcBef>
            </a:pPr>
            <a:r>
              <a:rPr lang="en-US" sz="800" b="1" dirty="0">
                <a:solidFill>
                  <a:srgbClr val="516473"/>
                </a:solidFill>
                <a:ea typeface="Arial"/>
                <a:cs typeface="Arial"/>
              </a:rPr>
              <a:t>Consider Title V STEM Courses</a:t>
            </a:r>
          </a:p>
        </p:txBody>
      </p:sp>
      <p:sp>
        <p:nvSpPr>
          <p:cNvPr id="26" name="TextBox 25"/>
          <p:cNvSpPr txBox="1"/>
          <p:nvPr/>
        </p:nvSpPr>
        <p:spPr bwMode="gray">
          <a:xfrm>
            <a:off x="295872" y="3791076"/>
            <a:ext cx="145874" cy="246221"/>
          </a:xfrm>
          <a:prstGeom prst="rect">
            <a:avLst/>
          </a:prstGeom>
          <a:noFill/>
        </p:spPr>
        <p:txBody>
          <a:bodyPr wrap="none" lIns="0" tIns="0" rIns="0" bIns="0" rtlCol="0">
            <a:spAutoFit/>
          </a:bodyPr>
          <a:lstStyle/>
          <a:p>
            <a:r>
              <a:rPr lang="en-US" sz="1600" b="1" dirty="0">
                <a:solidFill>
                  <a:srgbClr val="EC881D"/>
                </a:solidFill>
              </a:rPr>
              <a:t>4</a:t>
            </a:r>
          </a:p>
        </p:txBody>
      </p:sp>
      <p:sp>
        <p:nvSpPr>
          <p:cNvPr id="30" name="Text Placeholder 9"/>
          <p:cNvSpPr>
            <a:spLocks noGrp="1"/>
          </p:cNvSpPr>
          <p:nvPr/>
        </p:nvSpPr>
        <p:spPr bwMode="gray">
          <a:xfrm>
            <a:off x="571319" y="2276627"/>
            <a:ext cx="2251896" cy="480046"/>
          </a:xfrm>
          <a:prstGeom prst="rect">
            <a:avLst/>
          </a:prstGeom>
          <a:noFill/>
          <a:ln w="19050">
            <a:solidFill>
              <a:schemeClr val="accent3"/>
            </a:solidFill>
            <a:miter lim="800000"/>
          </a:ln>
        </p:spPr>
        <p:txBody>
          <a:bodyPr vert="horz" wrap="square" lIns="182761" tIns="182761" rIns="182761" bIns="182761"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dirty="0">
              <a:solidFill>
                <a:srgbClr val="516473"/>
              </a:solidFill>
            </a:endParaRPr>
          </a:p>
        </p:txBody>
      </p:sp>
      <p:sp>
        <p:nvSpPr>
          <p:cNvPr id="31" name="Text Placeholder 9"/>
          <p:cNvSpPr>
            <a:spLocks noGrp="1"/>
          </p:cNvSpPr>
          <p:nvPr/>
        </p:nvSpPr>
        <p:spPr bwMode="gray">
          <a:xfrm>
            <a:off x="571319" y="2983090"/>
            <a:ext cx="2251896" cy="480046"/>
          </a:xfrm>
          <a:prstGeom prst="rect">
            <a:avLst/>
          </a:prstGeom>
          <a:noFill/>
          <a:ln w="19050">
            <a:solidFill>
              <a:schemeClr val="accent3"/>
            </a:solidFill>
            <a:miter lim="800000"/>
          </a:ln>
        </p:spPr>
        <p:txBody>
          <a:bodyPr vert="horz" wrap="square" lIns="182761" tIns="182761" rIns="182761" bIns="182761"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dirty="0">
              <a:solidFill>
                <a:srgbClr val="516473"/>
              </a:solidFill>
            </a:endParaRPr>
          </a:p>
        </p:txBody>
      </p:sp>
      <p:sp>
        <p:nvSpPr>
          <p:cNvPr id="32" name="Text Placeholder 9"/>
          <p:cNvSpPr>
            <a:spLocks noGrp="1"/>
          </p:cNvSpPr>
          <p:nvPr/>
        </p:nvSpPr>
        <p:spPr bwMode="gray">
          <a:xfrm>
            <a:off x="571319" y="3689553"/>
            <a:ext cx="2251896" cy="480046"/>
          </a:xfrm>
          <a:prstGeom prst="rect">
            <a:avLst/>
          </a:prstGeom>
          <a:noFill/>
          <a:ln w="19050">
            <a:solidFill>
              <a:schemeClr val="accent3"/>
            </a:solidFill>
            <a:miter lim="800000"/>
          </a:ln>
        </p:spPr>
        <p:txBody>
          <a:bodyPr vert="horz" wrap="square" lIns="182761" tIns="182761" rIns="182761" bIns="182761"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900" dirty="0">
              <a:solidFill>
                <a:srgbClr val="516473"/>
              </a:solidFill>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90" y="2393539"/>
            <a:ext cx="361582" cy="276008"/>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260" y="3765254"/>
            <a:ext cx="232242" cy="328644"/>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5781" y="1684197"/>
            <a:ext cx="367201" cy="236233"/>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4667" y="3064001"/>
            <a:ext cx="189428" cy="342339"/>
          </a:xfrm>
          <a:prstGeom prst="rect">
            <a:avLst/>
          </a:prstGeom>
        </p:spPr>
      </p:pic>
    </p:spTree>
    <p:extLst>
      <p:ext uri="{BB962C8B-B14F-4D97-AF65-F5344CB8AC3E}">
        <p14:creationId xmlns:p14="http://schemas.microsoft.com/office/powerpoint/2010/main" val="195491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F7618F-2F43-4351-8892-6BE4C419B661}"/>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4FB1DD60-F62A-40C5-B098-C5F0E1B8AE6C}"/>
              </a:ext>
            </a:extLst>
          </p:cNvPr>
          <p:cNvSpPr>
            <a:spLocks noGrp="1"/>
          </p:cNvSpPr>
          <p:nvPr>
            <p:ph type="title"/>
          </p:nvPr>
        </p:nvSpPr>
        <p:spPr/>
        <p:txBody>
          <a:bodyPr/>
          <a:lstStyle/>
          <a:p>
            <a:r>
              <a:rPr lang="en-US" dirty="0"/>
              <a:t>Where Do They Come From? </a:t>
            </a:r>
          </a:p>
        </p:txBody>
      </p:sp>
      <p:sp>
        <p:nvSpPr>
          <p:cNvPr id="4" name="Text Placeholder 3">
            <a:extLst>
              <a:ext uri="{FF2B5EF4-FFF2-40B4-BE49-F238E27FC236}">
                <a16:creationId xmlns:a16="http://schemas.microsoft.com/office/drawing/2014/main" id="{3F5601D5-8535-48EA-A81E-638BEEB8AC40}"/>
              </a:ext>
            </a:extLst>
          </p:cNvPr>
          <p:cNvSpPr>
            <a:spLocks noGrp="1"/>
          </p:cNvSpPr>
          <p:nvPr>
            <p:ph type="body" sz="quarter" idx="15"/>
          </p:nvPr>
        </p:nvSpPr>
        <p:spPr>
          <a:xfrm>
            <a:off x="280194" y="657732"/>
            <a:ext cx="6007789" cy="369332"/>
          </a:xfrm>
        </p:spPr>
        <p:txBody>
          <a:bodyPr/>
          <a:lstStyle/>
          <a:p>
            <a:r>
              <a:rPr lang="en-US" dirty="0"/>
              <a:t>Analysis of Historical Records Identifies Highly-Predictive Courses and Grades</a:t>
            </a:r>
          </a:p>
        </p:txBody>
      </p:sp>
      <p:sp>
        <p:nvSpPr>
          <p:cNvPr id="5" name="Text Placeholder 4">
            <a:extLst>
              <a:ext uri="{FF2B5EF4-FFF2-40B4-BE49-F238E27FC236}">
                <a16:creationId xmlns:a16="http://schemas.microsoft.com/office/drawing/2014/main" id="{44B2722D-CD91-4CE5-BEA5-12E9928A113C}"/>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B76A12D3-6BC2-4CF8-8CB2-2BC1B262AE32}"/>
              </a:ext>
            </a:extLst>
          </p:cNvPr>
          <p:cNvSpPr>
            <a:spLocks noGrp="1"/>
          </p:cNvSpPr>
          <p:nvPr>
            <p:ph type="body" sz="quarter" idx="18"/>
          </p:nvPr>
        </p:nvSpPr>
        <p:spPr/>
        <p:txBody>
          <a:bodyPr/>
          <a:lstStyle/>
          <a:p>
            <a:endParaRPr lang="en-US"/>
          </a:p>
        </p:txBody>
      </p:sp>
      <p:sp>
        <p:nvSpPr>
          <p:cNvPr id="15" name="TextBox 14">
            <a:extLst>
              <a:ext uri="{FF2B5EF4-FFF2-40B4-BE49-F238E27FC236}">
                <a16:creationId xmlns:a16="http://schemas.microsoft.com/office/drawing/2014/main" id="{A1DB6B9B-A2BE-45BC-B94B-04501268F067}"/>
              </a:ext>
            </a:extLst>
          </p:cNvPr>
          <p:cNvSpPr txBox="1"/>
          <p:nvPr/>
        </p:nvSpPr>
        <p:spPr bwMode="gray">
          <a:xfrm>
            <a:off x="1035900" y="1186934"/>
            <a:ext cx="4138994" cy="153888"/>
          </a:xfrm>
          <a:prstGeom prst="rect">
            <a:avLst/>
          </a:prstGeom>
          <a:noFill/>
        </p:spPr>
        <p:txBody>
          <a:bodyPr wrap="square" lIns="0" tIns="0" rIns="0" bIns="0" rtlCol="0">
            <a:spAutoFit/>
          </a:bodyPr>
          <a:lstStyle/>
          <a:p>
            <a:pPr marL="0" marR="0" lvl="0" indent="0" algn="ctr" defTabSz="640080" eaLnBrk="1" fontAlgn="auto" latinLnBrk="0" hangingPunct="1">
              <a:lnSpc>
                <a:spcPct val="100000"/>
              </a:lnSpc>
              <a:spcBef>
                <a:spcPts val="500"/>
              </a:spcBef>
              <a:spcAft>
                <a:spcPts val="0"/>
              </a:spcAft>
              <a:buClrTx/>
              <a:buSzTx/>
              <a:buFontTx/>
              <a:buNone/>
              <a:tabLst/>
              <a:defRPr/>
            </a:pPr>
            <a:r>
              <a:rPr kumimoji="0" lang="en-US" sz="1000" b="1" i="0" u="none" strike="noStrike" kern="0" cap="none" spc="0" normalizeH="0" baseline="0" noProof="0" dirty="0">
                <a:ln>
                  <a:noFill/>
                </a:ln>
                <a:solidFill>
                  <a:srgbClr val="4F5861"/>
                </a:solidFill>
                <a:effectLst/>
                <a:uLnTx/>
                <a:uFillTx/>
              </a:rPr>
              <a:t>Two Required Courses for a Chemistry Major</a:t>
            </a:r>
          </a:p>
        </p:txBody>
      </p:sp>
      <p:sp>
        <p:nvSpPr>
          <p:cNvPr id="16" name="TextBox 15">
            <a:extLst>
              <a:ext uri="{FF2B5EF4-FFF2-40B4-BE49-F238E27FC236}">
                <a16:creationId xmlns:a16="http://schemas.microsoft.com/office/drawing/2014/main" id="{6B611B8E-C249-4CA7-A3B8-36A00ED9D83C}"/>
              </a:ext>
            </a:extLst>
          </p:cNvPr>
          <p:cNvSpPr txBox="1"/>
          <p:nvPr/>
        </p:nvSpPr>
        <p:spPr bwMode="gray">
          <a:xfrm>
            <a:off x="1188298" y="4059793"/>
            <a:ext cx="1195769" cy="161583"/>
          </a:xfrm>
          <a:prstGeom prst="rect">
            <a:avLst/>
          </a:prstGeom>
          <a:noFill/>
        </p:spPr>
        <p:txBody>
          <a:bodyPr wrap="square" lIns="0" tIns="0" rIns="0" bIns="0" rtlCol="0">
            <a:spAutoFit/>
          </a:bodyPr>
          <a:lstStyle/>
          <a:p>
            <a:pPr marL="0" marR="0" lvl="0" indent="0" algn="ctr" defTabSz="640080" eaLnBrk="1" fontAlgn="auto" latinLnBrk="0" hangingPunct="1">
              <a:lnSpc>
                <a:spcPct val="100000"/>
              </a:lnSpc>
              <a:spcBef>
                <a:spcPts val="500"/>
              </a:spcBef>
              <a:spcAft>
                <a:spcPts val="0"/>
              </a:spcAft>
              <a:buClrTx/>
              <a:buSzTx/>
              <a:buFontTx/>
              <a:buNone/>
              <a:tabLst/>
              <a:defRPr/>
            </a:pPr>
            <a:r>
              <a:rPr kumimoji="0" lang="en-US" sz="1050" b="1" i="0" u="none" strike="noStrike" kern="0" cap="none" spc="0" normalizeH="0" baseline="0" noProof="0" dirty="0">
                <a:ln>
                  <a:noFill/>
                </a:ln>
                <a:solidFill>
                  <a:srgbClr val="0070CD"/>
                </a:solidFill>
                <a:effectLst/>
                <a:uLnTx/>
                <a:uFillTx/>
              </a:rPr>
              <a:t>Predictive</a:t>
            </a:r>
          </a:p>
        </p:txBody>
      </p:sp>
      <p:sp>
        <p:nvSpPr>
          <p:cNvPr id="17" name="TextBox 16">
            <a:extLst>
              <a:ext uri="{FF2B5EF4-FFF2-40B4-BE49-F238E27FC236}">
                <a16:creationId xmlns:a16="http://schemas.microsoft.com/office/drawing/2014/main" id="{8521FB6A-63C6-4EC2-921E-ABC56C3C6B14}"/>
              </a:ext>
            </a:extLst>
          </p:cNvPr>
          <p:cNvSpPr txBox="1"/>
          <p:nvPr/>
        </p:nvSpPr>
        <p:spPr bwMode="gray">
          <a:xfrm>
            <a:off x="4365740" y="4072198"/>
            <a:ext cx="1195769" cy="153888"/>
          </a:xfrm>
          <a:prstGeom prst="rect">
            <a:avLst/>
          </a:prstGeom>
          <a:noFill/>
        </p:spPr>
        <p:txBody>
          <a:bodyPr wrap="square" lIns="0" tIns="0" rIns="0" bIns="0" rtlCol="0">
            <a:spAutoFit/>
          </a:bodyPr>
          <a:lstStyle/>
          <a:p>
            <a:pPr marL="0" marR="0" lvl="0" indent="0" algn="ctr" defTabSz="640080" eaLnBrk="1" fontAlgn="auto" latinLnBrk="0" hangingPunct="1">
              <a:lnSpc>
                <a:spcPct val="100000"/>
              </a:lnSpc>
              <a:spcBef>
                <a:spcPts val="500"/>
              </a:spcBef>
              <a:spcAft>
                <a:spcPts val="0"/>
              </a:spcAft>
              <a:buClrTx/>
              <a:buSzTx/>
              <a:buFontTx/>
              <a:buNone/>
              <a:tabLst/>
              <a:defRPr/>
            </a:pPr>
            <a:r>
              <a:rPr kumimoji="0" lang="en-US" sz="1000" b="1" i="0" u="none" strike="noStrike" kern="0" cap="none" spc="0" normalizeH="0" baseline="0" noProof="0" dirty="0">
                <a:ln>
                  <a:noFill/>
                </a:ln>
                <a:solidFill>
                  <a:srgbClr val="0070CD"/>
                </a:solidFill>
                <a:effectLst/>
                <a:uLnTx/>
                <a:uFillTx/>
              </a:rPr>
              <a:t>Not Predictive</a:t>
            </a:r>
          </a:p>
        </p:txBody>
      </p:sp>
      <p:graphicFrame>
        <p:nvGraphicFramePr>
          <p:cNvPr id="18" name="Chart 17">
            <a:extLst>
              <a:ext uri="{FF2B5EF4-FFF2-40B4-BE49-F238E27FC236}">
                <a16:creationId xmlns:a16="http://schemas.microsoft.com/office/drawing/2014/main" id="{5EB08B89-6FD0-4D17-92B0-831538851F2F}"/>
              </a:ext>
            </a:extLst>
          </p:cNvPr>
          <p:cNvGraphicFramePr>
            <a:graphicFrameLocks/>
          </p:cNvGraphicFramePr>
          <p:nvPr>
            <p:extLst>
              <p:ext uri="{D42A27DB-BD31-4B8C-83A1-F6EECF244321}">
                <p14:modId xmlns:p14="http://schemas.microsoft.com/office/powerpoint/2010/main" val="2445408240"/>
              </p:ext>
            </p:extLst>
          </p:nvPr>
        </p:nvGraphicFramePr>
        <p:xfrm>
          <a:off x="5010" y="1552574"/>
          <a:ext cx="3605212" cy="228600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0D3011A2-724A-420F-B64D-82A3F772FC3C}"/>
              </a:ext>
            </a:extLst>
          </p:cNvPr>
          <p:cNvSpPr txBox="1"/>
          <p:nvPr/>
        </p:nvSpPr>
        <p:spPr bwMode="gray">
          <a:xfrm>
            <a:off x="1090859" y="3906559"/>
            <a:ext cx="721326" cy="430887"/>
          </a:xfrm>
          <a:prstGeom prst="rect">
            <a:avLst/>
          </a:prstGeom>
          <a:noFill/>
        </p:spPr>
        <p:txBody>
          <a:bodyPr wrap="square" lIns="0" tIns="0" rIns="0" bIns="0" rtlCol="0">
            <a:spAutoFit/>
          </a:bodyPr>
          <a:lstStyle/>
          <a:p>
            <a:pPr marL="0" marR="0" lvl="0" indent="0" defTabSz="640080" eaLnBrk="1" fontAlgn="auto" latinLnBrk="0" hangingPunct="1">
              <a:lnSpc>
                <a:spcPct val="100000"/>
              </a:lnSpc>
              <a:spcBef>
                <a:spcPts val="500"/>
              </a:spcBef>
              <a:spcAft>
                <a:spcPts val="0"/>
              </a:spcAft>
              <a:buClrTx/>
              <a:buSzTx/>
              <a:buFontTx/>
              <a:buNone/>
              <a:tabLst/>
              <a:defRPr/>
            </a:pPr>
            <a:r>
              <a:rPr kumimoji="0" lang="en-US" sz="2800" b="0" i="0" u="none" strike="noStrike" kern="0" cap="none" spc="0" normalizeH="0" baseline="0" noProof="0" dirty="0">
                <a:ln>
                  <a:noFill/>
                </a:ln>
                <a:solidFill>
                  <a:srgbClr val="4F5861"/>
                </a:solidFill>
                <a:effectLst/>
                <a:uLnTx/>
                <a:uFillTx/>
              </a:rPr>
              <a:t>✓</a:t>
            </a:r>
          </a:p>
        </p:txBody>
      </p:sp>
      <p:sp>
        <p:nvSpPr>
          <p:cNvPr id="20" name="TextBox 19">
            <a:extLst>
              <a:ext uri="{FF2B5EF4-FFF2-40B4-BE49-F238E27FC236}">
                <a16:creationId xmlns:a16="http://schemas.microsoft.com/office/drawing/2014/main" id="{D9B3D47E-E8A0-4066-AAE7-FD50C804D0FD}"/>
              </a:ext>
            </a:extLst>
          </p:cNvPr>
          <p:cNvSpPr txBox="1"/>
          <p:nvPr/>
        </p:nvSpPr>
        <p:spPr bwMode="gray">
          <a:xfrm>
            <a:off x="4075609" y="3908107"/>
            <a:ext cx="609600" cy="430887"/>
          </a:xfrm>
          <a:prstGeom prst="rect">
            <a:avLst/>
          </a:prstGeom>
          <a:noFill/>
        </p:spPr>
        <p:txBody>
          <a:bodyPr wrap="square" lIns="0" tIns="0" rIns="0" bIns="0" rtlCol="0">
            <a:spAutoFit/>
          </a:bodyPr>
          <a:lstStyle/>
          <a:p>
            <a:pPr marL="0" marR="0" lvl="0" indent="0" defTabSz="640080" eaLnBrk="1" fontAlgn="auto" latinLnBrk="0" hangingPunct="1">
              <a:lnSpc>
                <a:spcPct val="100000"/>
              </a:lnSpc>
              <a:spcBef>
                <a:spcPts val="500"/>
              </a:spcBef>
              <a:spcAft>
                <a:spcPts val="0"/>
              </a:spcAft>
              <a:buClrTx/>
              <a:buSzTx/>
              <a:buFontTx/>
              <a:buNone/>
              <a:tabLst/>
              <a:defRPr/>
            </a:pPr>
            <a:r>
              <a:rPr kumimoji="0" lang="en-US" sz="2800" b="0" i="0" u="none" strike="noStrike" kern="0" cap="none" spc="0" normalizeH="0" baseline="0" noProof="0" dirty="0">
                <a:ln>
                  <a:noFill/>
                </a:ln>
                <a:solidFill>
                  <a:srgbClr val="4F5861"/>
                </a:solidFill>
                <a:effectLst/>
                <a:uLnTx/>
                <a:uFillTx/>
              </a:rPr>
              <a:t>✘</a:t>
            </a:r>
          </a:p>
        </p:txBody>
      </p:sp>
      <p:cxnSp>
        <p:nvCxnSpPr>
          <p:cNvPr id="21" name="Straight Connector 20">
            <a:extLst>
              <a:ext uri="{FF2B5EF4-FFF2-40B4-BE49-F238E27FC236}">
                <a16:creationId xmlns:a16="http://schemas.microsoft.com/office/drawing/2014/main" id="{42336A93-713F-44BB-8426-12A6E489EE0E}"/>
              </a:ext>
            </a:extLst>
          </p:cNvPr>
          <p:cNvCxnSpPr/>
          <p:nvPr/>
        </p:nvCxnSpPr>
        <p:spPr>
          <a:xfrm>
            <a:off x="1324222" y="2238375"/>
            <a:ext cx="154305" cy="666750"/>
          </a:xfrm>
          <a:prstGeom prst="line">
            <a:avLst/>
          </a:prstGeom>
          <a:noFill/>
          <a:ln w="15875" cap="flat" cmpd="sng" algn="ctr">
            <a:solidFill>
              <a:srgbClr val="0070CD"/>
            </a:solidFill>
            <a:prstDash val="sysDash"/>
            <a:miter lim="800000"/>
          </a:ln>
          <a:effectLst/>
        </p:spPr>
      </p:cxnSp>
      <p:graphicFrame>
        <p:nvGraphicFramePr>
          <p:cNvPr id="22" name="Chart 21">
            <a:extLst>
              <a:ext uri="{FF2B5EF4-FFF2-40B4-BE49-F238E27FC236}">
                <a16:creationId xmlns:a16="http://schemas.microsoft.com/office/drawing/2014/main" id="{EDC91B9F-79B3-410C-87AC-1BA70829C215}"/>
              </a:ext>
            </a:extLst>
          </p:cNvPr>
          <p:cNvGraphicFramePr>
            <a:graphicFrameLocks/>
          </p:cNvGraphicFramePr>
          <p:nvPr>
            <p:extLst>
              <p:ext uri="{D42A27DB-BD31-4B8C-83A1-F6EECF244321}">
                <p14:modId xmlns:p14="http://schemas.microsoft.com/office/powerpoint/2010/main" val="1176707174"/>
              </p:ext>
            </p:extLst>
          </p:nvPr>
        </p:nvGraphicFramePr>
        <p:xfrm>
          <a:off x="2992144" y="1371600"/>
          <a:ext cx="3602736" cy="2534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4561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Presentation4" id="{0A94AEFA-16CD-49A1-AE01-D62E61780E35}" vid="{49F18F7D-F4A7-4923-B049-B1F694297C04}"/>
    </a:ext>
  </a:extLst>
</a:theme>
</file>

<file path=ppt/theme/theme2.xml><?xml version="1.0" encoding="utf-8"?>
<a:theme xmlns:a="http://schemas.openxmlformats.org/drawingml/2006/main" name="blank">
  <a:themeElements>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4x3 eab ppt template_2020</Template>
  <TotalTime>4839</TotalTime>
  <Words>916</Words>
  <Application>Microsoft Office PowerPoint</Application>
  <PresentationFormat>Custom</PresentationFormat>
  <Paragraphs>105</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Rockwell</vt:lpstr>
      <vt:lpstr>Verdana</vt:lpstr>
      <vt:lpstr>Wingdings</vt:lpstr>
      <vt:lpstr>EAB1 4x3 On-screen</vt:lpstr>
      <vt:lpstr>blank</vt:lpstr>
      <vt:lpstr>Success Markers Overview</vt:lpstr>
      <vt:lpstr>Introduction to Success Markers</vt:lpstr>
      <vt:lpstr>What Are Success Markers?</vt:lpstr>
      <vt:lpstr>Anatomy of Success Markers </vt:lpstr>
      <vt:lpstr>Success Markers in the Platform</vt:lpstr>
      <vt:lpstr>How are Success Markers Used?</vt:lpstr>
      <vt:lpstr>Introduction to Success Markers</vt:lpstr>
      <vt:lpstr>Developing Success Markers</vt:lpstr>
      <vt:lpstr>Where Do They Come From? </vt:lpstr>
      <vt:lpstr>Success Marker Overview</vt:lpstr>
      <vt:lpstr>Getting Started</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Markers Overview</dc:title>
  <dc:subject/>
  <dc:creator>Rinehart, Timothy</dc:creator>
  <cp:lastModifiedBy>Rinehart, Timothy</cp:lastModifiedBy>
  <cp:revision>3</cp:revision>
  <dcterms:created xsi:type="dcterms:W3CDTF">2021-06-23T18:14:07Z</dcterms:created>
  <dcterms:modified xsi:type="dcterms:W3CDTF">2022-02-22T13:55:43Z</dcterms:modified>
  <cp:category/>
</cp:coreProperties>
</file>