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4"/>
  </p:notesMasterIdLst>
  <p:handoutMasterIdLst>
    <p:handoutMasterId r:id="rId35"/>
  </p:handoutMasterIdLst>
  <p:sldIdLst>
    <p:sldId id="256" r:id="rId2"/>
    <p:sldId id="281" r:id="rId3"/>
    <p:sldId id="311" r:id="rId4"/>
    <p:sldId id="257" r:id="rId5"/>
    <p:sldId id="301" r:id="rId6"/>
    <p:sldId id="258" r:id="rId7"/>
    <p:sldId id="269" r:id="rId8"/>
    <p:sldId id="294" r:id="rId9"/>
    <p:sldId id="260" r:id="rId10"/>
    <p:sldId id="262" r:id="rId11"/>
    <p:sldId id="263" r:id="rId12"/>
    <p:sldId id="267" r:id="rId13"/>
    <p:sldId id="299" r:id="rId14"/>
    <p:sldId id="270" r:id="rId15"/>
    <p:sldId id="271" r:id="rId16"/>
    <p:sldId id="297" r:id="rId17"/>
    <p:sldId id="272" r:id="rId18"/>
    <p:sldId id="291" r:id="rId19"/>
    <p:sldId id="292" r:id="rId20"/>
    <p:sldId id="302" r:id="rId21"/>
    <p:sldId id="304" r:id="rId22"/>
    <p:sldId id="305" r:id="rId23"/>
    <p:sldId id="306" r:id="rId24"/>
    <p:sldId id="283" r:id="rId25"/>
    <p:sldId id="273" r:id="rId26"/>
    <p:sldId id="274" r:id="rId27"/>
    <p:sldId id="284" r:id="rId28"/>
    <p:sldId id="278" r:id="rId29"/>
    <p:sldId id="312" r:id="rId30"/>
    <p:sldId id="279" r:id="rId31"/>
    <p:sldId id="309" r:id="rId32"/>
    <p:sldId id="3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E"/>
    <a:srgbClr val="CC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3" autoAdjust="0"/>
    <p:restoredTop sz="94629" autoAdjust="0"/>
  </p:normalViewPr>
  <p:slideViewPr>
    <p:cSldViewPr>
      <p:cViewPr varScale="1">
        <p:scale>
          <a:sx n="98" d="100"/>
          <a:sy n="98" d="100"/>
        </p:scale>
        <p:origin x="7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4FAF8F2-8AE4-4339-AAFF-B4D4964D87DE}" type="slidenum">
              <a:rPr lang="en-US"/>
              <a:pPr>
                <a:defRPr/>
              </a:pPr>
              <a:t>‹#›</a:t>
            </a:fld>
            <a:endParaRPr lang="en-US"/>
          </a:p>
        </p:txBody>
      </p:sp>
    </p:spTree>
    <p:extLst>
      <p:ext uri="{BB962C8B-B14F-4D97-AF65-F5344CB8AC3E}">
        <p14:creationId xmlns:p14="http://schemas.microsoft.com/office/powerpoint/2010/main" val="221361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5F9B4-9518-4EBB-9CD6-EC322239FD0F}" type="datetimeFigureOut">
              <a:rPr lang="en-US" smtClean="0"/>
              <a:pPr/>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178C0-EB05-4039-BEA7-4165A34E718C}" type="slidenum">
              <a:rPr lang="en-US" smtClean="0"/>
              <a:pPr/>
              <a:t>‹#›</a:t>
            </a:fld>
            <a:endParaRPr lang="en-US"/>
          </a:p>
        </p:txBody>
      </p:sp>
    </p:spTree>
    <p:extLst>
      <p:ext uri="{BB962C8B-B14F-4D97-AF65-F5344CB8AC3E}">
        <p14:creationId xmlns:p14="http://schemas.microsoft.com/office/powerpoint/2010/main" val="128066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F24E46-7D67-4CA9-9AAA-3594F0DB8AD1}" type="slidenum">
              <a:rPr lang="en-US" smtClean="0"/>
              <a:pPr>
                <a:defRPr/>
              </a:pPr>
              <a:t>‹#›</a:t>
            </a:fld>
            <a:endParaRPr lang="en-US"/>
          </a:p>
        </p:txBody>
      </p:sp>
    </p:spTree>
    <p:extLst>
      <p:ext uri="{BB962C8B-B14F-4D97-AF65-F5344CB8AC3E}">
        <p14:creationId xmlns:p14="http://schemas.microsoft.com/office/powerpoint/2010/main" val="12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57C1F3-A932-4193-AB26-95F9BB0F20CD}" type="slidenum">
              <a:rPr lang="en-US" smtClean="0"/>
              <a:pPr>
                <a:defRPr/>
              </a:pPr>
              <a:t>‹#›</a:t>
            </a:fld>
            <a:endParaRPr lang="en-US"/>
          </a:p>
        </p:txBody>
      </p:sp>
    </p:spTree>
    <p:extLst>
      <p:ext uri="{BB962C8B-B14F-4D97-AF65-F5344CB8AC3E}">
        <p14:creationId xmlns:p14="http://schemas.microsoft.com/office/powerpoint/2010/main" val="309246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91D3F8-66FA-4846-8885-F4DE4914A388}" type="slidenum">
              <a:rPr lang="en-US" smtClean="0"/>
              <a:pPr>
                <a:defRPr/>
              </a:pPr>
              <a:t>‹#›</a:t>
            </a:fld>
            <a:endParaRPr lang="en-US"/>
          </a:p>
        </p:txBody>
      </p:sp>
    </p:spTree>
    <p:extLst>
      <p:ext uri="{BB962C8B-B14F-4D97-AF65-F5344CB8AC3E}">
        <p14:creationId xmlns:p14="http://schemas.microsoft.com/office/powerpoint/2010/main" val="224338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357B2-5224-4A53-90F3-ADB866411D9E}" type="slidenum">
              <a:rPr lang="en-US" smtClean="0"/>
              <a:pPr>
                <a:defRPr/>
              </a:pPr>
              <a:t>‹#›</a:t>
            </a:fld>
            <a:endParaRPr lang="en-US"/>
          </a:p>
        </p:txBody>
      </p:sp>
    </p:spTree>
    <p:extLst>
      <p:ext uri="{BB962C8B-B14F-4D97-AF65-F5344CB8AC3E}">
        <p14:creationId xmlns:p14="http://schemas.microsoft.com/office/powerpoint/2010/main" val="390948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01139E-7146-4D51-A8F9-1E086737F29A}" type="slidenum">
              <a:rPr lang="en-US" smtClean="0"/>
              <a:pPr>
                <a:defRPr/>
              </a:pPr>
              <a:t>‹#›</a:t>
            </a:fld>
            <a:endParaRPr lang="en-US"/>
          </a:p>
        </p:txBody>
      </p:sp>
    </p:spTree>
    <p:extLst>
      <p:ext uri="{BB962C8B-B14F-4D97-AF65-F5344CB8AC3E}">
        <p14:creationId xmlns:p14="http://schemas.microsoft.com/office/powerpoint/2010/main" val="29347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25F428-F960-4F80-B286-3F35DEF8A513}" type="slidenum">
              <a:rPr lang="en-US" smtClean="0"/>
              <a:pPr>
                <a:defRPr/>
              </a:pPr>
              <a:t>‹#›</a:t>
            </a:fld>
            <a:endParaRPr lang="en-US"/>
          </a:p>
        </p:txBody>
      </p:sp>
    </p:spTree>
    <p:extLst>
      <p:ext uri="{BB962C8B-B14F-4D97-AF65-F5344CB8AC3E}">
        <p14:creationId xmlns:p14="http://schemas.microsoft.com/office/powerpoint/2010/main" val="11295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650C875-6FC4-43E8-B76C-7EAFD872CB2D}" type="slidenum">
              <a:rPr lang="en-US" smtClean="0"/>
              <a:pPr>
                <a:defRPr/>
              </a:pPr>
              <a:t>‹#›</a:t>
            </a:fld>
            <a:endParaRPr lang="en-US"/>
          </a:p>
        </p:txBody>
      </p:sp>
    </p:spTree>
    <p:extLst>
      <p:ext uri="{BB962C8B-B14F-4D97-AF65-F5344CB8AC3E}">
        <p14:creationId xmlns:p14="http://schemas.microsoft.com/office/powerpoint/2010/main" val="176110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5A4275-BB1E-47B3-9B4C-32E650F6849D}" type="slidenum">
              <a:rPr lang="en-US" smtClean="0"/>
              <a:pPr>
                <a:defRPr/>
              </a:pPr>
              <a:t>‹#›</a:t>
            </a:fld>
            <a:endParaRPr lang="en-US"/>
          </a:p>
        </p:txBody>
      </p:sp>
    </p:spTree>
    <p:extLst>
      <p:ext uri="{BB962C8B-B14F-4D97-AF65-F5344CB8AC3E}">
        <p14:creationId xmlns:p14="http://schemas.microsoft.com/office/powerpoint/2010/main" val="7674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BEA90C5-2BD8-4E51-A242-7F374959A969}" type="slidenum">
              <a:rPr lang="en-US" smtClean="0"/>
              <a:pPr>
                <a:defRPr/>
              </a:pPr>
              <a:t>‹#›</a:t>
            </a:fld>
            <a:endParaRPr lang="en-US"/>
          </a:p>
        </p:txBody>
      </p:sp>
    </p:spTree>
    <p:extLst>
      <p:ext uri="{BB962C8B-B14F-4D97-AF65-F5344CB8AC3E}">
        <p14:creationId xmlns:p14="http://schemas.microsoft.com/office/powerpoint/2010/main" val="279046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81F202-BDD7-4B89-B7F4-97C2A116E719}" type="slidenum">
              <a:rPr lang="en-US" smtClean="0"/>
              <a:pPr>
                <a:defRPr/>
              </a:pPr>
              <a:t>‹#›</a:t>
            </a:fld>
            <a:endParaRPr lang="en-US"/>
          </a:p>
        </p:txBody>
      </p:sp>
    </p:spTree>
    <p:extLst>
      <p:ext uri="{BB962C8B-B14F-4D97-AF65-F5344CB8AC3E}">
        <p14:creationId xmlns:p14="http://schemas.microsoft.com/office/powerpoint/2010/main" val="249436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36AD89-DE1A-4AF4-B8F2-C4D66870E4B5}" type="slidenum">
              <a:rPr lang="en-US" smtClean="0"/>
              <a:pPr>
                <a:defRPr/>
              </a:pPr>
              <a:t>‹#›</a:t>
            </a:fld>
            <a:endParaRPr lang="en-US"/>
          </a:p>
        </p:txBody>
      </p:sp>
    </p:spTree>
    <p:extLst>
      <p:ext uri="{BB962C8B-B14F-4D97-AF65-F5344CB8AC3E}">
        <p14:creationId xmlns:p14="http://schemas.microsoft.com/office/powerpoint/2010/main" val="79152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8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6EEDBB-EE68-4896-BA02-3B612A7A1A8A}" type="slidenum">
              <a:rPr lang="en-US" smtClean="0"/>
              <a:pPr>
                <a:defRPr/>
              </a:pPr>
              <a:t>‹#›</a:t>
            </a:fld>
            <a:endParaRPr lang="en-US"/>
          </a:p>
        </p:txBody>
      </p:sp>
    </p:spTree>
    <p:extLst>
      <p:ext uri="{BB962C8B-B14F-4D97-AF65-F5344CB8AC3E}">
        <p14:creationId xmlns:p14="http://schemas.microsoft.com/office/powerpoint/2010/main" val="51320584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playbuzz.com/nursegrid10/what-kind-of-nurse-are-you"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imgres?imgurl=http://img.thebody.com/tpan/2014/hand_pills.jpg&amp;imgrefurl=http://www.thebody.com/index/treat/interactions.html&amp;h=324&amp;w=680&amp;tbnid=D6UoA1j7szjNZM:&amp;docid=lrXsO_MIq9IjVM&amp;ei=ZmSVVrLjNMWKjwOn6YngBw&amp;tbm=isch&amp;ved=0ahUKEwiyrorakKXKAhVFxWMKHad0AnwQMwhpKEUwRQ"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hyperlink" Target="http://www.umt.edu/printingandgraphics/imx/logos/UM%20Main%20Logo%20Maroon.jp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jpeg"/><Relationship Id="rId7" Type="http://schemas.openxmlformats.org/officeDocument/2006/relationships/hyperlink" Target="http://www.foodsafetynews.com/2010/06/non-alcohol-hand-sanitize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umt.edu/printingandgraphics/imx/logos/UM%20Main%20Logo%20Maroon.jpg" TargetMode="Externa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8" Type="http://schemas.openxmlformats.org/officeDocument/2006/relationships/hyperlink" Target="http://www.umt.edu/printingandgraphics/imx/logos/UM%20Main%20Logo%20Maroon.jpg" TargetMode="External"/><Relationship Id="rId3" Type="http://schemas.openxmlformats.org/officeDocument/2006/relationships/image" Target="../media/image11.jpe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hyperlink" Target="https://www.google.com/imgres?imgurl=https://www.osha.gov/SLTC/images/bbp_needlesticks1.png&amp;imgrefurl=https://www.osha.gov/SLTC/bloodbornepathogens/recognition.html&amp;h=268&amp;w=450&amp;tbnid=mML804pdpfFKvM:&amp;docid=Ay7EAUtmVufbrM&amp;ei=IniVVpzvG8yajwOOnomwDQ&amp;tbm=isch&amp;ved=0ahUKEwiciO_Co6XKAhVMzWMKHQ5PAtY4ZBAzCDkoNjA2"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umt.edu/printingandgraphics/imx/logos/UM%20Main%20Logo%20Maroon.jpg"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umt.edu/printingandgraphics/imx/logos/UM%20Main%20Logo%20Maroon.jpg"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umt.edu/printingandgraphics/imx/logos/UM%20Main%20Logo%20Maroon.jpg" TargetMode="Externa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hawsco.com/emergency-equipment" TargetMode="External"/><Relationship Id="rId5" Type="http://schemas.openxmlformats.org/officeDocument/2006/relationships/image" Target="../media/image2.png"/><Relationship Id="rId4" Type="http://schemas.openxmlformats.org/officeDocument/2006/relationships/hyperlink" Target="http://www.umt.edu/printingandgraphics/imx/logos/UM%20Main%20Logo%20Maroon.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umt.edu/printingandgraphics/imx/logos/UM%20Main%20Logo%20Maroon.jpg" TargetMode="External"/><Relationship Id="rId7" Type="http://schemas.openxmlformats.org/officeDocument/2006/relationships/hyperlink" Target="http://robinson-solutions.blogspot.com/2011/01/dry-cracked-chapped-window-cleaners.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search.yahoo.com/r/_ylt=A2KJkIdHeoxPAyEAe9WjzbkF;_ylu=X3oDMTBpcGszamw0BHNlYwNmcC1pbWcEc2xrA2ltZw--/SIG=1274dn084/EXP=1334635207/**http:/www.dentalorg.com/needle-stick-injuries.html" TargetMode="External"/><Relationship Id="rId4" Type="http://schemas.openxmlformats.org/officeDocument/2006/relationships/image" Target="../media/image2.pn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umt.edu/printingandgraphics/imx/logos/UM%20Main%20Logo%20Maroon.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47800"/>
            <a:ext cx="7772400" cy="2514600"/>
          </a:xfrm>
        </p:spPr>
        <p:txBody>
          <a:bodyPr/>
          <a:lstStyle/>
          <a:p>
            <a:pPr eaLnBrk="1" hangingPunct="1">
              <a:defRPr/>
            </a:pPr>
            <a:r>
              <a:rPr lang="en-US" sz="40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Bloodborne Pathogens Training</a:t>
            </a:r>
            <a:br>
              <a:rPr lang="en-US" sz="3600" b="1" dirty="0">
                <a:solidFill>
                  <a:schemeClr val="accent4"/>
                </a:solidFill>
                <a:latin typeface="Calibri" pitchFamily="34" charset="0"/>
                <a:cs typeface="Calibri" pitchFamily="34" charset="0"/>
              </a:rPr>
            </a:br>
            <a:r>
              <a:rPr lang="en-US" sz="1800" dirty="0">
                <a:solidFill>
                  <a:schemeClr val="accent4"/>
                </a:solidFill>
                <a:latin typeface="Calibri" pitchFamily="34" charset="0"/>
                <a:cs typeface="Calibri" pitchFamily="34" charset="0"/>
              </a:rPr>
              <a:t> </a:t>
            </a:r>
            <a:br>
              <a:rPr lang="en-US" sz="2800" dirty="0">
                <a:solidFill>
                  <a:schemeClr val="accent4"/>
                </a:solidFill>
                <a:latin typeface="Calibri" pitchFamily="34" charset="0"/>
                <a:cs typeface="Calibri" pitchFamily="34" charset="0"/>
              </a:rPr>
            </a:b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2023</a:t>
            </a:r>
          </a:p>
        </p:txBody>
      </p:sp>
      <p:sp>
        <p:nvSpPr>
          <p:cNvPr id="2051" name="Rectangle 3"/>
          <p:cNvSpPr>
            <a:spLocks noGrp="1" noChangeArrowheads="1"/>
          </p:cNvSpPr>
          <p:nvPr>
            <p:ph type="subTitle" idx="1"/>
          </p:nvPr>
        </p:nvSpPr>
        <p:spPr>
          <a:xfrm>
            <a:off x="747132" y="4587185"/>
            <a:ext cx="7696200" cy="1752600"/>
          </a:xfrm>
        </p:spPr>
        <p:txBody>
          <a:bodyPr>
            <a:normAutofit lnSpcReduction="10000"/>
          </a:bodyPr>
          <a:lstStyle/>
          <a:p>
            <a:pPr eaLnBrk="1" hangingPunct="1">
              <a:lnSpc>
                <a:spcPct val="80000"/>
              </a:lnSpc>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Kathy Heivilin</a:t>
            </a:r>
          </a:p>
          <a:p>
            <a:pPr eaLnBrk="1" hangingPunct="1">
              <a:lnSpc>
                <a:spcPct val="80000"/>
              </a:lnSpc>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Biosafety Officer</a:t>
            </a:r>
          </a:p>
          <a:p>
            <a:pPr eaLnBrk="1" hangingPunct="1">
              <a:lnSpc>
                <a:spcPct val="80000"/>
              </a:lnSpc>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University of Montana</a:t>
            </a:r>
          </a:p>
          <a:p>
            <a:pPr eaLnBrk="1" hangingPunct="1">
              <a:lnSpc>
                <a:spcPct val="80000"/>
              </a:lnSpc>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243-6395</a:t>
            </a:r>
          </a:p>
          <a:p>
            <a:pPr algn="l" eaLnBrk="1" hangingPunct="1">
              <a:lnSpc>
                <a:spcPct val="80000"/>
              </a:lnSpc>
              <a:defRPr/>
            </a:pPr>
            <a:r>
              <a:rPr lang="en-US" sz="2800" b="1" dirty="0">
                <a:latin typeface="Arial" charset="0"/>
              </a:rPr>
              <a:t>	</a:t>
            </a:r>
          </a:p>
        </p:txBody>
      </p:sp>
      <p:sp>
        <p:nvSpPr>
          <p:cNvPr id="6" name="Slide Number Placeholder 5"/>
          <p:cNvSpPr>
            <a:spLocks noGrp="1"/>
          </p:cNvSpPr>
          <p:nvPr>
            <p:ph type="sldNum" sz="quarter" idx="12"/>
          </p:nvPr>
        </p:nvSpPr>
        <p:spPr/>
        <p:txBody>
          <a:bodyPr/>
          <a:lstStyle/>
          <a:p>
            <a:pPr>
              <a:defRPr/>
            </a:pPr>
            <a:fld id="{42F24E46-7D67-4CA9-9AAA-3594F0DB8AD1}" type="slidenum">
              <a:rPr lang="en-US" smtClean="0"/>
              <a:pPr>
                <a:defRPr/>
              </a:pPr>
              <a:t>1</a:t>
            </a:fld>
            <a:endParaRPr lang="en-US"/>
          </a:p>
        </p:txBody>
      </p:sp>
      <p:pic>
        <p:nvPicPr>
          <p:cNvPr id="3077" name="Picture 7" descr="Biohazard warning sign"/>
          <p:cNvPicPr>
            <a:picLocks noChangeAspect="1" noChangeArrowheads="1"/>
          </p:cNvPicPr>
          <p:nvPr/>
        </p:nvPicPr>
        <p:blipFill>
          <a:blip r:embed="rId2"/>
          <a:srcRect/>
          <a:stretch>
            <a:fillRect/>
          </a:stretch>
        </p:blipFill>
        <p:spPr bwMode="auto">
          <a:xfrm>
            <a:off x="8153400" y="228600"/>
            <a:ext cx="533400" cy="472282"/>
          </a:xfrm>
          <a:prstGeom prst="rect">
            <a:avLst/>
          </a:prstGeom>
          <a:noFill/>
          <a:ln w="9525">
            <a:noFill/>
            <a:miter lim="800000"/>
            <a:headEnd/>
            <a:tailEnd/>
          </a:ln>
        </p:spPr>
      </p:pic>
      <p:pic>
        <p:nvPicPr>
          <p:cNvPr id="8" name="Picture 7"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84922" y="227117"/>
            <a:ext cx="1881809" cy="457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25298" y="685799"/>
            <a:ext cx="8229600" cy="11430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An Effective Hepatitis B Vaccine </a:t>
            </a:r>
            <a:b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is </a:t>
            </a:r>
            <a:r>
              <a:rPr lang="en-US" sz="32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Available and </a:t>
            </a:r>
            <a:r>
              <a:rPr lang="en-US" sz="3200" b="1" u="sng" dirty="0">
                <a:solidFill>
                  <a:schemeClr val="accent4"/>
                </a:solidFill>
                <a:effectLst>
                  <a:outerShdw blurRad="38100" dist="38100" dir="2700000" algn="tl">
                    <a:srgbClr val="000000">
                      <a:alpha val="43137"/>
                    </a:srgbClr>
                  </a:outerShdw>
                </a:effectLst>
                <a:latin typeface="Calibri" pitchFamily="34" charset="0"/>
                <a:cs typeface="Calibri" pitchFamily="34" charset="0"/>
              </a:rPr>
              <a:t>Highly Recommended</a:t>
            </a:r>
          </a:p>
        </p:txBody>
      </p:sp>
      <p:sp>
        <p:nvSpPr>
          <p:cNvPr id="27653" name="Rectangle 5"/>
          <p:cNvSpPr>
            <a:spLocks noGrp="1" noChangeArrowheads="1"/>
          </p:cNvSpPr>
          <p:nvPr>
            <p:ph idx="1"/>
          </p:nvPr>
        </p:nvSpPr>
        <p:spPr>
          <a:xfrm>
            <a:off x="445742" y="2006987"/>
            <a:ext cx="8229600" cy="4514850"/>
          </a:xfrm>
        </p:spPr>
        <p:txBody>
          <a:bodyPr/>
          <a:lstStyle/>
          <a:p>
            <a:pPr eaLnBrk="1" hangingPunct="1">
              <a:spcAft>
                <a:spcPts val="6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rPr>
              <a:t>HEPLISAV-B is the first new hepatitis B vaccine approved in the U.S. in more than 25 years, and is the only </a:t>
            </a:r>
            <a:r>
              <a:rPr lang="en-US" sz="2400" b="1" u="sng" dirty="0">
                <a:solidFill>
                  <a:schemeClr val="bg1"/>
                </a:solidFill>
                <a:effectLst>
                  <a:outerShdw blurRad="38100" dist="38100" dir="2700000" algn="tl">
                    <a:srgbClr val="000000">
                      <a:alpha val="43137"/>
                    </a:srgbClr>
                  </a:outerShdw>
                </a:effectLst>
                <a:latin typeface="Calibri" panose="020F0502020204030204" pitchFamily="34" charset="0"/>
              </a:rPr>
              <a:t>two-dose</a:t>
            </a:r>
            <a:r>
              <a:rPr lang="en-US" sz="2400" b="1" dirty="0">
                <a:solidFill>
                  <a:schemeClr val="bg1"/>
                </a:solidFill>
                <a:effectLst>
                  <a:outerShdw blurRad="38100" dist="38100" dir="2700000" algn="tl">
                    <a:srgbClr val="000000">
                      <a:alpha val="43137"/>
                    </a:srgbClr>
                  </a:outerShdw>
                </a:effectLst>
                <a:latin typeface="Calibri" panose="020F0502020204030204" pitchFamily="34" charset="0"/>
              </a:rPr>
              <a:t> HBV vaccine approved for adults.</a:t>
            </a:r>
          </a:p>
          <a:p>
            <a:pPr lvl="1" eaLnBrk="1" hangingPunct="1">
              <a:spcAft>
                <a:spcPts val="0"/>
              </a:spcAft>
              <a:buClr>
                <a:srgbClr val="FFC000"/>
              </a:buClr>
              <a:buFont typeface="Wingdings" panose="05000000000000000000" pitchFamily="2" charset="2"/>
              <a:buChar char="Ø"/>
              <a:defRP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itchFamily="34" charset="0"/>
              </a:rPr>
              <a:t> 2 doses</a:t>
            </a:r>
          </a:p>
          <a:p>
            <a:pPr lvl="1" eaLnBrk="1" hangingPunct="1">
              <a:spcAft>
                <a:spcPts val="1200"/>
              </a:spcAft>
              <a:buClr>
                <a:srgbClr val="FFC000"/>
              </a:buClr>
              <a:buFont typeface="Wingdings" panose="05000000000000000000" pitchFamily="2" charset="2"/>
              <a:buChar char="Ø"/>
              <a:defRP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itchFamily="34" charset="0"/>
              </a:rPr>
              <a:t> Can be completed in 1 month</a:t>
            </a:r>
          </a:p>
          <a:p>
            <a:pPr eaLnBrk="1" hangingPunct="1">
              <a:buClr>
                <a:srgbClr val="FFC000"/>
              </a:buClr>
              <a:defRPr/>
            </a:pPr>
            <a:r>
              <a:rPr lang="en-US" sz="2400" b="1" dirty="0">
                <a:solidFill>
                  <a:schemeClr val="bg1"/>
                </a:solidFill>
                <a:latin typeface="Calibri" pitchFamily="34" charset="0"/>
                <a:cs typeface="Calibri" pitchFamily="34" charset="0"/>
              </a:rPr>
              <a:t>Possible side effects of vaccination </a:t>
            </a:r>
          </a:p>
          <a:p>
            <a:pPr lvl="1" eaLnBrk="1" hangingPunct="1">
              <a:buClr>
                <a:srgbClr val="FFC000"/>
              </a:buClr>
              <a:buFont typeface="Wingdings" panose="05000000000000000000" pitchFamily="2" charset="2"/>
              <a:buChar char="Ø"/>
              <a:defRPr/>
            </a:pPr>
            <a:r>
              <a:rPr lang="en-US" sz="2000" b="1" dirty="0">
                <a:solidFill>
                  <a:schemeClr val="bg1"/>
                </a:solidFill>
                <a:latin typeface="Calibri" pitchFamily="34" charset="0"/>
                <a:cs typeface="Calibri" pitchFamily="34" charset="0"/>
              </a:rPr>
              <a:t> Pain, itching, swelling at site of injection</a:t>
            </a:r>
          </a:p>
          <a:p>
            <a:pPr lvl="1" eaLnBrk="1" hangingPunct="1">
              <a:buClr>
                <a:srgbClr val="FFC000"/>
              </a:buClr>
              <a:buFont typeface="Wingdings" panose="05000000000000000000" pitchFamily="2" charset="2"/>
              <a:buChar char="Ø"/>
              <a:defRPr/>
            </a:pPr>
            <a:r>
              <a:rPr lang="en-US" sz="2000" b="1" dirty="0">
                <a:solidFill>
                  <a:schemeClr val="bg1"/>
                </a:solidFill>
                <a:latin typeface="Calibri" pitchFamily="34" charset="0"/>
                <a:cs typeface="Calibri" pitchFamily="34" charset="0"/>
              </a:rPr>
              <a:t> Flu-like symptoms</a:t>
            </a:r>
          </a:p>
          <a:p>
            <a:pPr lvl="1" eaLnBrk="1" hangingPunct="1">
              <a:buClr>
                <a:srgbClr val="FFC000"/>
              </a:buClr>
              <a:buFont typeface="Wingdings" panose="05000000000000000000" pitchFamily="2" charset="2"/>
              <a:buChar char="Ø"/>
              <a:defRPr/>
            </a:pPr>
            <a:r>
              <a:rPr lang="en-US" sz="2000" b="1" dirty="0">
                <a:solidFill>
                  <a:schemeClr val="bg1"/>
                </a:solidFill>
                <a:latin typeface="Calibri" pitchFamily="34" charset="0"/>
                <a:cs typeface="Calibri" pitchFamily="34" charset="0"/>
              </a:rPr>
              <a:t> Allergic reaction to the yeast component of the vaccine</a:t>
            </a:r>
          </a:p>
          <a:p>
            <a:pPr lvl="1" eaLnBrk="1" hangingPunct="1">
              <a:buClr>
                <a:srgbClr val="FFC000"/>
              </a:buClr>
              <a:buFont typeface="Wingdings" panose="05000000000000000000" pitchFamily="2" charset="2"/>
              <a:buChar char="Ø"/>
              <a:defRPr/>
            </a:pPr>
            <a:r>
              <a:rPr lang="en-US" sz="2000" b="1" dirty="0">
                <a:solidFill>
                  <a:schemeClr val="bg1"/>
                </a:solidFill>
                <a:effectLst/>
                <a:latin typeface="Calibri" panose="020F0502020204030204" pitchFamily="34" charset="0"/>
              </a:rPr>
              <a:t> Becoming infected with hepatitis B virus is much more dangerous to </a:t>
            </a:r>
            <a:br>
              <a:rPr lang="en-US" sz="2000" b="1" dirty="0">
                <a:solidFill>
                  <a:schemeClr val="bg1"/>
                </a:solidFill>
                <a:effectLst/>
                <a:latin typeface="Calibri" panose="020F0502020204030204" pitchFamily="34" charset="0"/>
              </a:rPr>
            </a:br>
            <a:r>
              <a:rPr lang="en-US" sz="2000" b="1" dirty="0">
                <a:solidFill>
                  <a:schemeClr val="bg1"/>
                </a:solidFill>
                <a:effectLst/>
                <a:latin typeface="Calibri" panose="020F0502020204030204" pitchFamily="34" charset="0"/>
              </a:rPr>
              <a:t>  your health than receiving this vaccine</a:t>
            </a:r>
            <a:endParaRPr lang="en-US" sz="2000" b="1" dirty="0">
              <a:solidFill>
                <a:schemeClr val="bg1"/>
              </a:solidFill>
              <a:latin typeface="Calibri" pitchFamily="34" charset="0"/>
              <a:cs typeface="Calibri" pitchFamily="34" charset="0"/>
            </a:endParaRP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10</a:t>
            </a:fld>
            <a:endParaRPr lang="en-US"/>
          </a:p>
        </p:txBody>
      </p:sp>
      <p:pic>
        <p:nvPicPr>
          <p:cNvPr id="11269" name="Picture 7" descr="Biohazard warning sign"/>
          <p:cNvPicPr>
            <a:picLocks noChangeAspect="1" noChangeArrowheads="1"/>
          </p:cNvPicPr>
          <p:nvPr/>
        </p:nvPicPr>
        <p:blipFill>
          <a:blip r:embed="rId2"/>
          <a:srcRect/>
          <a:stretch>
            <a:fillRect/>
          </a:stretch>
        </p:blipFill>
        <p:spPr bwMode="auto">
          <a:xfrm>
            <a:off x="8411583" y="228599"/>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881809" cy="457199"/>
          </a:xfrm>
          <a:prstGeom prst="rect">
            <a:avLst/>
          </a:prstGeom>
          <a:noFill/>
          <a:ln>
            <a:noFill/>
          </a:ln>
        </p:spPr>
      </p:pic>
      <p:pic>
        <p:nvPicPr>
          <p:cNvPr id="9" name="Picture 8" descr="Image result for picture of nurse">
            <a:hlinkClick r:id="rId5" tgtFrame="&quot;_blank&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3121" y="3048000"/>
            <a:ext cx="2108462" cy="1600200"/>
          </a:xfrm>
          <a:prstGeom prst="rect">
            <a:avLst/>
          </a:prstGeom>
          <a:noFill/>
          <a:ln w="28575">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81000" y="838200"/>
            <a:ext cx="8229600" cy="9144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Arial" pitchFamily="34" charset="0"/>
                <a:cs typeface="Arial" pitchFamily="34" charset="0"/>
              </a:rPr>
              <a:t>Hepatitis C Virus (HCV)</a:t>
            </a:r>
          </a:p>
        </p:txBody>
      </p:sp>
      <p:sp>
        <p:nvSpPr>
          <p:cNvPr id="28677" name="Rectangle 5"/>
          <p:cNvSpPr>
            <a:spLocks noGrp="1" noChangeArrowheads="1"/>
          </p:cNvSpPr>
          <p:nvPr>
            <p:ph idx="1"/>
          </p:nvPr>
        </p:nvSpPr>
        <p:spPr>
          <a:xfrm>
            <a:off x="533400" y="1447800"/>
            <a:ext cx="8229600" cy="4648200"/>
          </a:xfrm>
        </p:spPr>
        <p:txBody>
          <a:bodyPr/>
          <a:lstStyle/>
          <a:p>
            <a:pPr eaLnBrk="1" hangingPunct="1">
              <a:lnSpc>
                <a:spcPct val="80000"/>
              </a:lnSpc>
              <a:spcBef>
                <a:spcPts val="1200"/>
              </a:spcBef>
              <a:buNone/>
              <a:defRPr/>
            </a:pPr>
            <a:endParaRPr lang="en-US" sz="2000" b="1" dirty="0"/>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HCV causes liver inflammation</a:t>
            </a:r>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Risk factor: Direct blood-to-blood contact</a:t>
            </a:r>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 estimated 17,000 Americans are infected annually (2019)</a:t>
            </a:r>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HCV is the most common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chronic</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bloodborne infection in the United States with an estimated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2 million people infected</a:t>
            </a:r>
          </a:p>
          <a:p>
            <a:pPr eaLnBrk="1" hangingPunct="1">
              <a:lnSpc>
                <a:spcPct val="80000"/>
              </a:lnSpc>
              <a:spcBef>
                <a:spcPts val="1200"/>
              </a:spcBef>
              <a:spcAft>
                <a:spcPts val="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Only 20 % of people infected with HCV become symptomatic</a:t>
            </a:r>
          </a:p>
          <a:p>
            <a:pPr lvl="1" eaLnBrk="1" hangingPunct="1">
              <a:lnSpc>
                <a:spcPct val="80000"/>
              </a:lnSpc>
              <a:spcBef>
                <a:spcPts val="0"/>
              </a:spcBef>
              <a:spcAft>
                <a:spcPts val="0"/>
              </a:spcAft>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All the symptoms of HBV, plus</a:t>
            </a:r>
          </a:p>
          <a:p>
            <a:pPr lvl="1" eaLnBrk="1" hangingPunct="1">
              <a:lnSpc>
                <a:spcPct val="80000"/>
              </a:lnSpc>
              <a:spcBef>
                <a:spcPts val="0"/>
              </a:spcBef>
              <a:spcAft>
                <a:spcPts val="0"/>
              </a:spcAft>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Dark urine</a:t>
            </a:r>
          </a:p>
          <a:p>
            <a:pPr lvl="1" eaLnBrk="1" hangingPunct="1">
              <a:lnSpc>
                <a:spcPct val="80000"/>
              </a:lnSpc>
              <a:spcBef>
                <a:spcPts val="0"/>
              </a:spcBef>
              <a:spcAft>
                <a:spcPts val="0"/>
              </a:spcAft>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Chronic HCV infection can lead to either cirrhosis or cancer of the liver</a:t>
            </a:r>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There is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no vaccine </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against HCV</a:t>
            </a:r>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New antiviral drug treatments are now available.  They are effective, but expensive ($84,000 - $168,000 per treatment)</a:t>
            </a:r>
          </a:p>
          <a:p>
            <a:pPr eaLnBrk="1" hangingPunct="1">
              <a:lnSpc>
                <a:spcPct val="80000"/>
              </a:lnSpc>
              <a:spcBef>
                <a:spcPts val="1200"/>
              </a:spcBef>
              <a:defRPr/>
            </a:pPr>
            <a:endParaRPr lang="en-US" sz="2000" b="1" dirty="0"/>
          </a:p>
          <a:p>
            <a:pPr eaLnBrk="1" hangingPunct="1">
              <a:lnSpc>
                <a:spcPct val="80000"/>
              </a:lnSpc>
              <a:spcBef>
                <a:spcPts val="1200"/>
              </a:spcBef>
              <a:defRPr/>
            </a:pPr>
            <a:endParaRPr lang="en-US" sz="2200" b="1" dirty="0"/>
          </a:p>
          <a:p>
            <a:pPr eaLnBrk="1" hangingPunct="1">
              <a:lnSpc>
                <a:spcPct val="80000"/>
              </a:lnSpc>
              <a:buFont typeface="Wingdings" pitchFamily="2" charset="2"/>
              <a:buNone/>
              <a:defRPr/>
            </a:pPr>
            <a:endParaRPr lang="en-US" sz="2400" b="1" dirty="0"/>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11</a:t>
            </a:fld>
            <a:endParaRPr lang="en-US"/>
          </a:p>
        </p:txBody>
      </p:sp>
      <p:pic>
        <p:nvPicPr>
          <p:cNvPr id="13317" name="Picture 7" descr="Biohazard warning sign"/>
          <p:cNvPicPr>
            <a:picLocks noChangeAspect="1" noChangeArrowheads="1"/>
          </p:cNvPicPr>
          <p:nvPr/>
        </p:nvPicPr>
        <p:blipFill>
          <a:blip r:embed="rId2"/>
          <a:srcRect/>
          <a:stretch>
            <a:fillRect/>
          </a:stretch>
        </p:blipFill>
        <p:spPr bwMode="auto">
          <a:xfrm>
            <a:off x="8382000" y="228599"/>
            <a:ext cx="457200" cy="404813"/>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782" y="228600"/>
            <a:ext cx="1881809" cy="457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32774" name="Rectangle 6"/>
          <p:cNvSpPr>
            <a:spLocks noGrp="1" noRot="1" noChangeArrowheads="1"/>
          </p:cNvSpPr>
          <p:nvPr>
            <p:ph type="title"/>
          </p:nvPr>
        </p:nvSpPr>
        <p:spPr>
          <a:xfrm>
            <a:off x="533400" y="723900"/>
            <a:ext cx="7543800" cy="11430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Human Immunodeficiency Virus (HIV)</a:t>
            </a:r>
          </a:p>
        </p:txBody>
      </p:sp>
      <p:sp>
        <p:nvSpPr>
          <p:cNvPr id="32773" name="Rectangle 5"/>
          <p:cNvSpPr>
            <a:spLocks noGrp="1" noChangeArrowheads="1"/>
          </p:cNvSpPr>
          <p:nvPr>
            <p:ph idx="1"/>
          </p:nvPr>
        </p:nvSpPr>
        <p:spPr>
          <a:xfrm>
            <a:off x="457200" y="1905000"/>
            <a:ext cx="8229600" cy="4800600"/>
          </a:xfrm>
        </p:spPr>
        <p:txBody>
          <a:bodyPr/>
          <a:lstStyle/>
          <a:p>
            <a:pPr eaLnBrk="1" hangingPunct="1">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Causes AIDS</a:t>
            </a:r>
          </a:p>
          <a:p>
            <a:pPr eaLnBrk="1" hangingPunct="1">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Direct blood-to-blood contact and sexual contact</a:t>
            </a:r>
          </a:p>
          <a:p>
            <a:pPr eaLnBrk="1" hangingPunct="1">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 estimated 1.2 million Americans are living with HIV (2019)</a:t>
            </a:r>
          </a:p>
          <a:p>
            <a:pPr eaLnBrk="1" hangingPunct="1">
              <a:lnSpc>
                <a:spcPct val="9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Approximately 36,500 Americans are infected annually (2019)</a:t>
            </a:r>
          </a:p>
          <a:p>
            <a:pPr eaLnBrk="1" hangingPunct="1">
              <a:lnSpc>
                <a:spcPct val="9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HIV is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not</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as easily contracted as HBV</a:t>
            </a:r>
          </a:p>
          <a:p>
            <a:pPr eaLnBrk="1" hangingPunct="1">
              <a:lnSpc>
                <a:spcPct val="9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Approximately 1 in 250 people exposed will become infected</a:t>
            </a:r>
          </a:p>
          <a:p>
            <a:pPr eaLnBrk="1" hangingPunct="1">
              <a:lnSpc>
                <a:spcPct val="9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Nearly 25% of HIV positive people also have HCV</a:t>
            </a:r>
          </a:p>
          <a:p>
            <a:pPr eaLnBrk="1" hangingPunct="1">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There is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no vaccine</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for HIV </a:t>
            </a:r>
          </a:p>
          <a:p>
            <a:pPr eaLnBrk="1" hangingPunct="1">
              <a:lnSpc>
                <a:spcPct val="80000"/>
              </a:lnSpc>
              <a:spcBef>
                <a:spcPts val="12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Antiviral drug treatments are available (@$35,000 per year for life), but relapse occurs if drug treatment is withdrawn</a:t>
            </a: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12</a:t>
            </a:fld>
            <a:endParaRPr lang="en-US"/>
          </a:p>
        </p:txBody>
      </p:sp>
      <p:pic>
        <p:nvPicPr>
          <p:cNvPr id="16389" name="Picture 8" descr="Biohazard warning sign"/>
          <p:cNvPicPr>
            <a:picLocks noChangeAspect="1" noChangeArrowheads="1"/>
          </p:cNvPicPr>
          <p:nvPr/>
        </p:nvPicPr>
        <p:blipFill>
          <a:blip r:embed="rId2"/>
          <a:srcRect/>
          <a:stretch>
            <a:fillRect/>
          </a:stretch>
        </p:blipFill>
        <p:spPr bwMode="auto">
          <a:xfrm>
            <a:off x="8348635"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8477" y="235226"/>
            <a:ext cx="1881809" cy="457199"/>
          </a:xfrm>
          <a:prstGeom prst="rect">
            <a:avLst/>
          </a:prstGeom>
          <a:noFill/>
          <a:ln>
            <a:noFill/>
          </a:ln>
        </p:spPr>
      </p:pic>
      <p:pic>
        <p:nvPicPr>
          <p:cNvPr id="8" name="Picture 4" descr="Image result for picture of hiv drug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6498" y="4554001"/>
            <a:ext cx="1652137" cy="950398"/>
          </a:xfrm>
          <a:prstGeom prst="rect">
            <a:avLst/>
          </a:prstGeom>
          <a:noFill/>
          <a:ln w="28575">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879" y="2286000"/>
            <a:ext cx="7772400" cy="1082675"/>
          </a:xfrm>
        </p:spPr>
        <p:txBody>
          <a:bodyPr/>
          <a:lstStyle/>
          <a:p>
            <a:pPr algn="l"/>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SAFE WORK </a:t>
            </a: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PRACTICES</a:t>
            </a:r>
          </a:p>
        </p:txBody>
      </p:sp>
      <p:sp>
        <p:nvSpPr>
          <p:cNvPr id="6" name="Slide Number Placeholder 5"/>
          <p:cNvSpPr>
            <a:spLocks noGrp="1"/>
          </p:cNvSpPr>
          <p:nvPr>
            <p:ph type="sldNum" sz="quarter" idx="12"/>
          </p:nvPr>
        </p:nvSpPr>
        <p:spPr/>
        <p:txBody>
          <a:bodyPr/>
          <a:lstStyle/>
          <a:p>
            <a:pPr>
              <a:defRPr/>
            </a:pPr>
            <a:fld id="{42F24E46-7D67-4CA9-9AAA-3594F0DB8AD1}" type="slidenum">
              <a:rPr lang="en-US" smtClean="0"/>
              <a:pPr>
                <a:defRPr/>
              </a:pPr>
              <a:t>13</a:t>
            </a:fld>
            <a:endParaRPr lang="en-US"/>
          </a:p>
        </p:txBody>
      </p:sp>
      <p:pic>
        <p:nvPicPr>
          <p:cNvPr id="5" name="Picture 8" descr="Biohazard warning sign"/>
          <p:cNvPicPr>
            <a:picLocks noChangeAspect="1" noChangeArrowheads="1"/>
          </p:cNvPicPr>
          <p:nvPr/>
        </p:nvPicPr>
        <p:blipFill>
          <a:blip r:embed="rId2"/>
          <a:srcRect/>
          <a:stretch>
            <a:fillRect/>
          </a:stretch>
        </p:blipFill>
        <p:spPr bwMode="auto">
          <a:xfrm>
            <a:off x="8368279"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88235" y="228601"/>
            <a:ext cx="1881809" cy="457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idx="1"/>
          </p:nvPr>
        </p:nvSpPr>
        <p:spPr>
          <a:xfrm>
            <a:off x="457200" y="1066800"/>
            <a:ext cx="8305800" cy="4572000"/>
          </a:xfrm>
        </p:spPr>
        <p:txBody>
          <a:bodyPr/>
          <a:lstStyle/>
          <a:p>
            <a:pPr eaLnBrk="1" hangingPunct="1">
              <a:lnSpc>
                <a:spcPct val="90000"/>
              </a:lnSpc>
              <a:spcBef>
                <a:spcPts val="1200"/>
              </a:spcBef>
              <a:buNone/>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Universal Precautions</a:t>
            </a:r>
          </a:p>
          <a:p>
            <a:pPr algn="ctr" eaLnBrk="1" hangingPunct="1">
              <a:lnSpc>
                <a:spcPct val="90000"/>
              </a:lnSpc>
              <a:spcBef>
                <a:spcPts val="1200"/>
              </a:spcBef>
              <a:buNone/>
              <a:defRPr/>
            </a:pPr>
            <a:endParaRPr lang="en-US" sz="2800" b="1" dirty="0"/>
          </a:p>
          <a:p>
            <a:pPr eaLnBrk="1" hangingPunct="1">
              <a:lnSpc>
                <a:spcPct val="90000"/>
              </a:lnSpc>
              <a:spcBef>
                <a:spcPts val="1200"/>
              </a:spcBef>
              <a:buNone/>
              <a:defRPr/>
            </a:pPr>
            <a:r>
              <a:rPr lang="en-US" sz="2800" b="1" dirty="0"/>
              <a:t>  </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Refers to a method of bloodborne disease control which requires that </a:t>
            </a:r>
            <a:r>
              <a:rPr lang="en-US" sz="2400" b="1" u="dbl" dirty="0">
                <a:solidFill>
                  <a:schemeClr val="bg1"/>
                </a:solidFill>
                <a:effectLst>
                  <a:outerShdw blurRad="38100" dist="38100" dir="2700000" algn="tl">
                    <a:srgbClr val="000000">
                      <a:alpha val="43137"/>
                    </a:srgbClr>
                  </a:outerShdw>
                </a:effectLst>
                <a:latin typeface="Calibri" pitchFamily="34" charset="0"/>
                <a:cs typeface="Calibri" pitchFamily="34" charset="0"/>
              </a:rPr>
              <a:t>all</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 human blood and OPIM be treated as if known to be infectious with HIV, HBV or other bloodborne pathogens regardless of the perceived low risk of the patient or patient population.</a:t>
            </a:r>
          </a:p>
          <a:p>
            <a:pPr lvl="1" eaLnBrk="1" hangingPunct="1">
              <a:lnSpc>
                <a:spcPct val="90000"/>
              </a:lnSpc>
              <a:buFont typeface="Wingdings" pitchFamily="2" charset="2"/>
              <a:buNone/>
              <a:defRPr/>
            </a:pPr>
            <a:endParaRPr lang="en-US" b="1" dirty="0"/>
          </a:p>
        </p:txBody>
      </p:sp>
      <p:sp>
        <p:nvSpPr>
          <p:cNvPr id="5" name="Slide Number Placeholder 4"/>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14</a:t>
            </a:fld>
            <a:endParaRPr lang="en-US"/>
          </a:p>
        </p:txBody>
      </p:sp>
      <p:pic>
        <p:nvPicPr>
          <p:cNvPr id="19460" name="Picture 8" descr="Biohazard warning sign"/>
          <p:cNvPicPr>
            <a:picLocks noChangeAspect="1" noChangeArrowheads="1"/>
          </p:cNvPicPr>
          <p:nvPr/>
        </p:nvPicPr>
        <p:blipFill>
          <a:blip r:embed="rId2"/>
          <a:srcRect/>
          <a:stretch>
            <a:fillRect/>
          </a:stretch>
        </p:blipFill>
        <p:spPr bwMode="auto">
          <a:xfrm>
            <a:off x="8411583" y="218360"/>
            <a:ext cx="516367" cy="457200"/>
          </a:xfrm>
          <a:prstGeom prst="rect">
            <a:avLst/>
          </a:prstGeom>
          <a:noFill/>
          <a:ln w="9525">
            <a:noFill/>
            <a:miter lim="800000"/>
            <a:headEnd/>
            <a:tailEnd/>
          </a:ln>
        </p:spPr>
      </p:pic>
      <p:pic>
        <p:nvPicPr>
          <p:cNvPr id="6" name="Picture 5"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8239"/>
            <a:ext cx="1881809" cy="457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pic>
        <p:nvPicPr>
          <p:cNvPr id="10" name="Picture 9" descr="eating and drinking in the lab 3"/>
          <p:cNvPicPr/>
          <p:nvPr/>
        </p:nvPicPr>
        <p:blipFill>
          <a:blip r:embed="rId2"/>
          <a:srcRect/>
          <a:stretch>
            <a:fillRect/>
          </a:stretch>
        </p:blipFill>
        <p:spPr bwMode="auto">
          <a:xfrm>
            <a:off x="3581400" y="4724400"/>
            <a:ext cx="1600200" cy="1295400"/>
          </a:xfrm>
          <a:prstGeom prst="rect">
            <a:avLst/>
          </a:prstGeom>
          <a:noFill/>
          <a:ln w="19050">
            <a:solidFill>
              <a:srgbClr val="FFC000"/>
            </a:solidFill>
          </a:ln>
        </p:spPr>
      </p:pic>
      <p:sp>
        <p:nvSpPr>
          <p:cNvPr id="36866" name="Rectangle 2"/>
          <p:cNvSpPr>
            <a:spLocks noGrp="1" noRot="1" noChangeArrowheads="1"/>
          </p:cNvSpPr>
          <p:nvPr>
            <p:ph type="title"/>
          </p:nvPr>
        </p:nvSpPr>
        <p:spPr>
          <a:xfrm>
            <a:off x="457200" y="838200"/>
            <a:ext cx="8229600" cy="1143000"/>
          </a:xfrm>
        </p:spPr>
        <p:txBody>
          <a:bodyPr>
            <a:normAutofit fontScale="90000"/>
          </a:bodyPr>
          <a:lstStyle/>
          <a:p>
            <a:pPr eaLnBrk="1" hangingPunct="1">
              <a:defRPr/>
            </a:pPr>
            <a:r>
              <a:rPr lang="en-US" sz="4000" b="1" dirty="0">
                <a:solidFill>
                  <a:srgbClr val="FFC000"/>
                </a:solidFill>
                <a:effectLst>
                  <a:outerShdw blurRad="38100" dist="38100" dir="2700000" algn="tl">
                    <a:srgbClr val="000000">
                      <a:alpha val="43137"/>
                    </a:srgbClr>
                  </a:outerShdw>
                </a:effectLst>
                <a:latin typeface="Calibri" pitchFamily="34" charset="0"/>
                <a:cs typeface="Calibri" pitchFamily="34" charset="0"/>
              </a:rPr>
              <a:t>Use Universal Precautions </a:t>
            </a:r>
            <a:br>
              <a:rPr lang="en-US" sz="40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2400" b="1" dirty="0">
                <a:solidFill>
                  <a:srgbClr val="FFC000"/>
                </a:solidFill>
                <a:effectLst>
                  <a:outerShdw blurRad="38100" dist="38100" dir="2700000" algn="tl">
                    <a:srgbClr val="000000">
                      <a:alpha val="43137"/>
                    </a:srgbClr>
                  </a:outerShdw>
                </a:effectLst>
                <a:latin typeface="Calibri" pitchFamily="34" charset="0"/>
                <a:cs typeface="Calibri" pitchFamily="34" charset="0"/>
              </a:rPr>
              <a:t>When Handling Blood or </a:t>
            </a:r>
            <a:br>
              <a:rPr lang="en-US" sz="24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2400" b="1" dirty="0">
                <a:solidFill>
                  <a:srgbClr val="FFC000"/>
                </a:solidFill>
                <a:effectLst>
                  <a:outerShdw blurRad="38100" dist="38100" dir="2700000" algn="tl">
                    <a:srgbClr val="000000">
                      <a:alpha val="43137"/>
                    </a:srgbClr>
                  </a:outerShdw>
                </a:effectLst>
                <a:latin typeface="Calibri" pitchFamily="34" charset="0"/>
                <a:cs typeface="Calibri" pitchFamily="34" charset="0"/>
              </a:rPr>
              <a:t>Other Potentially Infectious Material (OPIM)</a:t>
            </a:r>
          </a:p>
        </p:txBody>
      </p:sp>
      <p:sp>
        <p:nvSpPr>
          <p:cNvPr id="21" name="Slide Number Placeholder 20"/>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15</a:t>
            </a:fld>
            <a:endParaRPr lang="en-US"/>
          </a:p>
        </p:txBody>
      </p:sp>
      <p:pic>
        <p:nvPicPr>
          <p:cNvPr id="20485" name="Picture 7" descr="Biohazard warning sign"/>
          <p:cNvPicPr>
            <a:picLocks noChangeAspect="1" noChangeArrowheads="1"/>
          </p:cNvPicPr>
          <p:nvPr/>
        </p:nvPicPr>
        <p:blipFill>
          <a:blip r:embed="rId3"/>
          <a:srcRect/>
          <a:stretch>
            <a:fillRect/>
          </a:stretch>
        </p:blipFill>
        <p:spPr bwMode="auto">
          <a:xfrm>
            <a:off x="8352416" y="228600"/>
            <a:ext cx="516367" cy="457200"/>
          </a:xfrm>
          <a:prstGeom prst="rect">
            <a:avLst/>
          </a:prstGeom>
          <a:noFill/>
          <a:ln w="9525">
            <a:noFill/>
            <a:miter lim="800000"/>
            <a:headEnd/>
            <a:tailEnd/>
          </a:ln>
        </p:spPr>
      </p:pic>
      <p:pic>
        <p:nvPicPr>
          <p:cNvPr id="6" name="Picture 8" descr="Gloves"/>
          <p:cNvPicPr>
            <a:picLocks noChangeAspect="1" noChangeArrowheads="1"/>
          </p:cNvPicPr>
          <p:nvPr/>
        </p:nvPicPr>
        <p:blipFill>
          <a:blip r:embed="rId4"/>
          <a:srcRect/>
          <a:stretch>
            <a:fillRect/>
          </a:stretch>
        </p:blipFill>
        <p:spPr bwMode="auto">
          <a:xfrm>
            <a:off x="609600" y="2209800"/>
            <a:ext cx="1323024" cy="1295400"/>
          </a:xfrm>
          <a:prstGeom prst="rect">
            <a:avLst/>
          </a:prstGeom>
          <a:noFill/>
          <a:ln w="9525">
            <a:solidFill>
              <a:srgbClr val="FFC000"/>
            </a:solid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3200400" y="2209800"/>
            <a:ext cx="1600200" cy="1320754"/>
          </a:xfrm>
          <a:prstGeom prst="rect">
            <a:avLst/>
          </a:prstGeom>
          <a:noFill/>
          <a:ln w="9525">
            <a:solidFill>
              <a:srgbClr val="FFC000"/>
            </a:solidFill>
            <a:miter lim="800000"/>
            <a:headEnd/>
            <a:tailEnd/>
          </a:ln>
        </p:spPr>
      </p:pic>
      <p:pic>
        <p:nvPicPr>
          <p:cNvPr id="8" name="Picture 7" descr="P:\Kathy Mariucci\IBC\IBC presentation\Biosafety Pix\disposing of sharp.jpg"/>
          <p:cNvPicPr/>
          <p:nvPr/>
        </p:nvPicPr>
        <p:blipFill>
          <a:blip r:embed="rId6" cstate="print"/>
          <a:srcRect/>
          <a:stretch>
            <a:fillRect/>
          </a:stretch>
        </p:blipFill>
        <p:spPr bwMode="auto">
          <a:xfrm>
            <a:off x="5257800" y="2209800"/>
            <a:ext cx="1295400" cy="1295400"/>
          </a:xfrm>
          <a:prstGeom prst="rect">
            <a:avLst/>
          </a:prstGeom>
          <a:noFill/>
          <a:ln w="9525">
            <a:solidFill>
              <a:srgbClr val="FFC000"/>
            </a:solidFill>
            <a:miter lim="800000"/>
            <a:headEnd/>
            <a:tailEnd/>
          </a:ln>
        </p:spPr>
      </p:pic>
      <p:sp>
        <p:nvSpPr>
          <p:cNvPr id="9" name="Oval 8"/>
          <p:cNvSpPr>
            <a:spLocks noChangeArrowheads="1"/>
          </p:cNvSpPr>
          <p:nvPr/>
        </p:nvSpPr>
        <p:spPr bwMode="auto">
          <a:xfrm>
            <a:off x="3581400" y="4648200"/>
            <a:ext cx="1600200" cy="1447800"/>
          </a:xfrm>
          <a:prstGeom prst="ellipse">
            <a:avLst/>
          </a:prstGeom>
          <a:solidFill>
            <a:schemeClr val="accent1">
              <a:alpha val="0"/>
            </a:schemeClr>
          </a:solidFill>
          <a:ln w="76200">
            <a:solidFill>
              <a:srgbClr val="FF0000"/>
            </a:solidFill>
            <a:round/>
            <a:headEnd/>
            <a:tailEnd/>
          </a:ln>
          <a:effectLst/>
        </p:spPr>
        <p:txBody>
          <a:bodyPr wrap="none" anchor="ctr"/>
          <a:lstStyle/>
          <a:p>
            <a:pPr algn="ctr"/>
            <a:endParaRPr lang="en-US">
              <a:solidFill>
                <a:srgbClr val="FF0000"/>
              </a:solidFill>
            </a:endParaRPr>
          </a:p>
        </p:txBody>
      </p:sp>
      <p:sp>
        <p:nvSpPr>
          <p:cNvPr id="11" name="Line 9"/>
          <p:cNvSpPr>
            <a:spLocks noChangeShapeType="1"/>
          </p:cNvSpPr>
          <p:nvPr/>
        </p:nvSpPr>
        <p:spPr bwMode="auto">
          <a:xfrm>
            <a:off x="3886200" y="4800600"/>
            <a:ext cx="838200" cy="1143000"/>
          </a:xfrm>
          <a:prstGeom prst="line">
            <a:avLst/>
          </a:prstGeom>
          <a:noFill/>
          <a:ln w="57150">
            <a:solidFill>
              <a:srgbClr val="FF0000"/>
            </a:solidFill>
            <a:round/>
            <a:headEnd/>
            <a:tailEnd/>
          </a:ln>
          <a:effectLst/>
        </p:spPr>
        <p:txBody>
          <a:bodyPr/>
          <a:lstStyle/>
          <a:p>
            <a:endParaRPr lang="en-US"/>
          </a:p>
        </p:txBody>
      </p:sp>
      <p:pic>
        <p:nvPicPr>
          <p:cNvPr id="12" name="Picture 5" descr="waste"/>
          <p:cNvPicPr>
            <a:picLocks noChangeAspect="1" noChangeArrowheads="1"/>
          </p:cNvPicPr>
          <p:nvPr/>
        </p:nvPicPr>
        <p:blipFill>
          <a:blip r:embed="rId7" cstate="print"/>
          <a:srcRect/>
          <a:stretch>
            <a:fillRect/>
          </a:stretch>
        </p:blipFill>
        <p:spPr bwMode="auto">
          <a:xfrm>
            <a:off x="7086600" y="2209800"/>
            <a:ext cx="1600200" cy="1252904"/>
          </a:xfrm>
          <a:prstGeom prst="rect">
            <a:avLst/>
          </a:prstGeom>
          <a:noFill/>
          <a:ln>
            <a:solidFill>
              <a:srgbClr val="FFC000"/>
            </a:solidFill>
          </a:ln>
        </p:spPr>
      </p:pic>
      <p:pic>
        <p:nvPicPr>
          <p:cNvPr id="13" name="Picture 4"/>
          <p:cNvPicPr>
            <a:picLocks noChangeAspect="1" noChangeArrowheads="1"/>
          </p:cNvPicPr>
          <p:nvPr/>
        </p:nvPicPr>
        <p:blipFill>
          <a:blip r:embed="rId8"/>
          <a:srcRect/>
          <a:stretch>
            <a:fillRect/>
          </a:stretch>
        </p:blipFill>
        <p:spPr bwMode="auto">
          <a:xfrm rot="5400000">
            <a:off x="612689" y="4645111"/>
            <a:ext cx="1295400" cy="1301578"/>
          </a:xfrm>
          <a:prstGeom prst="rect">
            <a:avLst/>
          </a:prstGeom>
          <a:noFill/>
          <a:ln w="9525">
            <a:solidFill>
              <a:srgbClr val="FFC000"/>
            </a:solidFill>
            <a:miter lim="800000"/>
            <a:headEnd/>
            <a:tailEnd/>
          </a:ln>
        </p:spPr>
      </p:pic>
      <p:sp>
        <p:nvSpPr>
          <p:cNvPr id="14" name="TextBox 13"/>
          <p:cNvSpPr txBox="1"/>
          <p:nvPr/>
        </p:nvSpPr>
        <p:spPr>
          <a:xfrm>
            <a:off x="5181600" y="3505200"/>
            <a:ext cx="1752600" cy="1077218"/>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alibri" pitchFamily="34" charset="0"/>
                <a:cs typeface="Calibri" pitchFamily="34" charset="0"/>
              </a:rPr>
              <a:t>Use sharps containers for all sharps.  DO NOT RECAP NEEDLES</a:t>
            </a:r>
          </a:p>
        </p:txBody>
      </p:sp>
      <p:sp>
        <p:nvSpPr>
          <p:cNvPr id="15" name="TextBox 14"/>
          <p:cNvSpPr txBox="1"/>
          <p:nvPr/>
        </p:nvSpPr>
        <p:spPr>
          <a:xfrm>
            <a:off x="304800" y="3505200"/>
            <a:ext cx="2667000" cy="830997"/>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alibri" pitchFamily="34" charset="0"/>
                <a:cs typeface="Calibri" pitchFamily="34" charset="0"/>
              </a:rPr>
              <a:t>Wear gloves and other appropriate personal protective equipment (PPE)</a:t>
            </a:r>
          </a:p>
        </p:txBody>
      </p:sp>
      <p:sp>
        <p:nvSpPr>
          <p:cNvPr id="16" name="TextBox 15"/>
          <p:cNvSpPr txBox="1"/>
          <p:nvPr/>
        </p:nvSpPr>
        <p:spPr>
          <a:xfrm>
            <a:off x="3124200" y="3505200"/>
            <a:ext cx="1752600" cy="584775"/>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alibri" pitchFamily="34" charset="0"/>
                <a:cs typeface="Calibri" pitchFamily="34" charset="0"/>
              </a:rPr>
              <a:t>Wash hands after removing gloves</a:t>
            </a:r>
          </a:p>
        </p:txBody>
      </p:sp>
      <p:sp>
        <p:nvSpPr>
          <p:cNvPr id="17" name="TextBox 16"/>
          <p:cNvSpPr txBox="1"/>
          <p:nvPr/>
        </p:nvSpPr>
        <p:spPr>
          <a:xfrm>
            <a:off x="7010400" y="3429000"/>
            <a:ext cx="1600200" cy="830997"/>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alibri" pitchFamily="34" charset="0"/>
                <a:cs typeface="Calibri" pitchFamily="34" charset="0"/>
              </a:rPr>
              <a:t>Dispose of all waste materials properly</a:t>
            </a:r>
          </a:p>
        </p:txBody>
      </p:sp>
      <p:sp>
        <p:nvSpPr>
          <p:cNvPr id="18" name="TextBox 17"/>
          <p:cNvSpPr txBox="1"/>
          <p:nvPr/>
        </p:nvSpPr>
        <p:spPr>
          <a:xfrm>
            <a:off x="533400" y="5943600"/>
            <a:ext cx="1828800" cy="584775"/>
          </a:xfrm>
          <a:prstGeom prst="rect">
            <a:avLst/>
          </a:prstGeom>
          <a:noFill/>
        </p:spPr>
        <p:txBody>
          <a:bodyPr wrap="square" rtlCol="0">
            <a:spAutoFit/>
          </a:bodyPr>
          <a:lstStyle/>
          <a:p>
            <a:r>
              <a:rPr lang="en-US" sz="1600" b="1" dirty="0">
                <a:solidFill>
                  <a:schemeClr val="bg1"/>
                </a:solidFill>
                <a:latin typeface="Calibri" pitchFamily="34" charset="0"/>
                <a:cs typeface="Calibri" pitchFamily="34" charset="0"/>
              </a:rPr>
              <a:t>Use mechanical pipetting devices</a:t>
            </a:r>
          </a:p>
        </p:txBody>
      </p:sp>
      <p:sp>
        <p:nvSpPr>
          <p:cNvPr id="19" name="TextBox 18"/>
          <p:cNvSpPr txBox="1"/>
          <p:nvPr/>
        </p:nvSpPr>
        <p:spPr>
          <a:xfrm>
            <a:off x="3505200" y="6019800"/>
            <a:ext cx="1752600" cy="584775"/>
          </a:xfrm>
          <a:prstGeom prst="rect">
            <a:avLst/>
          </a:prstGeom>
          <a:noFill/>
        </p:spPr>
        <p:txBody>
          <a:bodyPr wrap="square" rtlCol="0">
            <a:spAutoFit/>
          </a:bodyPr>
          <a:lstStyle/>
          <a:p>
            <a:r>
              <a:rPr lang="en-US" sz="1600" b="1" dirty="0">
                <a:solidFill>
                  <a:schemeClr val="bg1"/>
                </a:solidFill>
                <a:latin typeface="Calibri" pitchFamily="34" charset="0"/>
                <a:cs typeface="Calibri" pitchFamily="34" charset="0"/>
              </a:rPr>
              <a:t>Do not eat or drink in the area</a:t>
            </a:r>
          </a:p>
        </p:txBody>
      </p:sp>
      <p:sp>
        <p:nvSpPr>
          <p:cNvPr id="20" name="TextBox 19"/>
          <p:cNvSpPr txBox="1"/>
          <p:nvPr/>
        </p:nvSpPr>
        <p:spPr>
          <a:xfrm>
            <a:off x="5257800" y="5265003"/>
            <a:ext cx="1905000" cy="830997"/>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alibri" pitchFamily="34" charset="0"/>
                <a:cs typeface="Calibri" pitchFamily="34" charset="0"/>
              </a:rPr>
              <a:t>Do not  apply cosmetics or handle contact lenses</a:t>
            </a:r>
          </a:p>
        </p:txBody>
      </p:sp>
      <p:sp>
        <p:nvSpPr>
          <p:cNvPr id="22" name="Rectangle 21"/>
          <p:cNvSpPr/>
          <p:nvPr/>
        </p:nvSpPr>
        <p:spPr>
          <a:xfrm>
            <a:off x="1896310" y="5321587"/>
            <a:ext cx="1446230" cy="584775"/>
          </a:xfrm>
          <a:prstGeom prst="rect">
            <a:avLst/>
          </a:prstGeom>
        </p:spPr>
        <p:txBody>
          <a:bodyPr wrap="none">
            <a:spAutoFit/>
          </a:bodyPr>
          <a:lstStyle/>
          <a:p>
            <a:pPr eaLnBrk="1" hangingPunct="1">
              <a:defRPr/>
            </a:pPr>
            <a:r>
              <a:rPr lang="en-US" sz="1600" b="1" dirty="0">
                <a:solidFill>
                  <a:schemeClr val="bg1"/>
                </a:solidFill>
                <a:latin typeface="Calibri" pitchFamily="34" charset="0"/>
                <a:cs typeface="Calibri" pitchFamily="34" charset="0"/>
              </a:rPr>
              <a:t>Do not pipette</a:t>
            </a:r>
            <a:br>
              <a:rPr lang="en-US" sz="1600" b="1" dirty="0">
                <a:solidFill>
                  <a:schemeClr val="bg1"/>
                </a:solidFill>
                <a:latin typeface="Calibri" pitchFamily="34" charset="0"/>
                <a:cs typeface="Calibri" pitchFamily="34" charset="0"/>
              </a:rPr>
            </a:br>
            <a:r>
              <a:rPr lang="en-US" sz="1600" b="1" dirty="0">
                <a:solidFill>
                  <a:schemeClr val="bg1"/>
                </a:solidFill>
                <a:latin typeface="Calibri" pitchFamily="34" charset="0"/>
                <a:cs typeface="Calibri" pitchFamily="34" charset="0"/>
              </a:rPr>
              <a:t>by mouth</a:t>
            </a:r>
          </a:p>
        </p:txBody>
      </p:sp>
      <p:pic>
        <p:nvPicPr>
          <p:cNvPr id="23" name="Picture 22" descr="University of Montana in Color - Main Logo">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205409" y="210227"/>
            <a:ext cx="1881809" cy="457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457200" y="838200"/>
            <a:ext cx="8229600" cy="11430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Wash Your Hands!</a:t>
            </a:r>
          </a:p>
        </p:txBody>
      </p:sp>
      <p:sp>
        <p:nvSpPr>
          <p:cNvPr id="135171" name="Rectangle 3"/>
          <p:cNvSpPr>
            <a:spLocks noGrp="1" noChangeArrowheads="1"/>
          </p:cNvSpPr>
          <p:nvPr>
            <p:ph idx="1"/>
          </p:nvPr>
        </p:nvSpPr>
        <p:spPr>
          <a:xfrm>
            <a:off x="440166" y="1990493"/>
            <a:ext cx="8229600" cy="3810000"/>
          </a:xfrm>
        </p:spPr>
        <p:txBody>
          <a:bodyPr/>
          <a:lstStyle/>
          <a:p>
            <a:pPr lvl="1" eaLnBrk="1" hangingPunct="1">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Wash hands with soap for 15-20 seconds after removing gloves</a:t>
            </a:r>
          </a:p>
          <a:p>
            <a:pPr lvl="1" eaLnBrk="1" hangingPunct="1">
              <a:defRPr/>
            </a:pPr>
            <a:endParaRPr lang="en-US" b="1" dirty="0">
              <a:latin typeface="Calibri" pitchFamily="34" charset="0"/>
              <a:cs typeface="Calibri" pitchFamily="34" charset="0"/>
            </a:endParaRPr>
          </a:p>
          <a:p>
            <a:pPr lvl="1" eaLnBrk="1" hangingPunct="1">
              <a:defRPr/>
            </a:pPr>
            <a:endParaRPr lang="en-US" b="1" dirty="0">
              <a:latin typeface="Calibri" pitchFamily="34" charset="0"/>
              <a:cs typeface="Calibri" pitchFamily="34" charset="0"/>
            </a:endParaRPr>
          </a:p>
          <a:p>
            <a:pPr lvl="1" eaLnBrk="1" hangingPunct="1">
              <a:defRPr/>
            </a:pPr>
            <a:endParaRPr lang="en-US" b="1" dirty="0">
              <a:latin typeface="Calibri" pitchFamily="34" charset="0"/>
              <a:cs typeface="Calibri" pitchFamily="34" charset="0"/>
            </a:endParaRPr>
          </a:p>
          <a:p>
            <a:pPr lvl="1" eaLnBrk="1" hangingPunct="1">
              <a:buFont typeface="Wingdings" pitchFamily="2" charset="2"/>
              <a:buNone/>
              <a:defRPr/>
            </a:pPr>
            <a:endParaRPr lang="en-US" b="1" dirty="0">
              <a:latin typeface="Calibri" pitchFamily="34" charset="0"/>
              <a:cs typeface="Calibri" pitchFamily="34" charset="0"/>
            </a:endParaRPr>
          </a:p>
          <a:p>
            <a:pPr lvl="1" eaLnBrk="1" hangingPunct="1">
              <a:defRPr/>
            </a:pPr>
            <a:endParaRPr lang="en-US" sz="2400" b="1" dirty="0">
              <a:latin typeface="Calibri" pitchFamily="34" charset="0"/>
              <a:cs typeface="Calibri" pitchFamily="34" charset="0"/>
            </a:endParaRPr>
          </a:p>
          <a:p>
            <a:pPr lvl="1" eaLnBrk="1" hangingPunct="1">
              <a:defRPr/>
            </a:pPr>
            <a:endParaRPr lang="en-US" sz="2400" b="1" dirty="0">
              <a:latin typeface="Calibri" pitchFamily="34" charset="0"/>
              <a:cs typeface="Calibri" pitchFamily="34" charset="0"/>
            </a:endParaRPr>
          </a:p>
          <a:p>
            <a:pPr lvl="1" eaLnBrk="1" hangingPunct="1">
              <a:defRPr/>
            </a:pPr>
            <a:endParaRPr lang="en-US" sz="2400" b="1" dirty="0">
              <a:latin typeface="Calibri" pitchFamily="34" charset="0"/>
              <a:cs typeface="Calibri" pitchFamily="34" charset="0"/>
            </a:endParaRPr>
          </a:p>
          <a:p>
            <a:pPr lvl="1" eaLnBrk="1" hangingPunct="1">
              <a:buClr>
                <a:srgbClr val="FFC000"/>
              </a:buClr>
              <a:defRPr/>
            </a:pPr>
            <a:r>
              <a:rPr lang="en-US" sz="2400" b="1" dirty="0">
                <a:solidFill>
                  <a:schemeClr val="bg1"/>
                </a:solidFill>
                <a:latin typeface="Calibri" pitchFamily="34" charset="0"/>
                <a:cs typeface="Calibri" pitchFamily="34" charset="0"/>
              </a:rPr>
              <a:t>Use antiseptic towelettes or hand wash (if no facilities)</a:t>
            </a:r>
          </a:p>
          <a:p>
            <a:pPr eaLnBrk="1" hangingPunct="1">
              <a:defRPr/>
            </a:pPr>
            <a:endParaRPr lang="en-US" dirty="0"/>
          </a:p>
        </p:txBody>
      </p:sp>
      <p:sp>
        <p:nvSpPr>
          <p:cNvPr id="8" name="Slide Number Placeholder 7"/>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16</a:t>
            </a:fld>
            <a:endParaRPr lang="en-US"/>
          </a:p>
        </p:txBody>
      </p:sp>
      <p:pic>
        <p:nvPicPr>
          <p:cNvPr id="21509" name="Picture 5" descr="Biohazard warning sign"/>
          <p:cNvPicPr>
            <a:picLocks noChangeAspect="1" noChangeArrowheads="1"/>
          </p:cNvPicPr>
          <p:nvPr/>
        </p:nvPicPr>
        <p:blipFill>
          <a:blip r:embed="rId2"/>
          <a:srcRect/>
          <a:stretch>
            <a:fillRect/>
          </a:stretch>
        </p:blipFill>
        <p:spPr bwMode="auto">
          <a:xfrm>
            <a:off x="8411583" y="228600"/>
            <a:ext cx="516367" cy="457200"/>
          </a:xfrm>
          <a:prstGeom prst="rect">
            <a:avLst/>
          </a:prstGeom>
          <a:noFill/>
          <a:ln w="9525">
            <a:noFill/>
            <a:miter lim="800000"/>
            <a:headEnd/>
            <a:tailEnd/>
          </a:ln>
        </p:spPr>
      </p:pic>
      <p:pic>
        <p:nvPicPr>
          <p:cNvPr id="21510" name="Picture 6"/>
          <p:cNvPicPr>
            <a:picLocks noChangeAspect="1" noChangeArrowheads="1"/>
          </p:cNvPicPr>
          <p:nvPr/>
        </p:nvPicPr>
        <p:blipFill>
          <a:blip r:embed="rId3"/>
          <a:srcRect/>
          <a:stretch>
            <a:fillRect/>
          </a:stretch>
        </p:blipFill>
        <p:spPr bwMode="auto">
          <a:xfrm>
            <a:off x="1693433" y="2845421"/>
            <a:ext cx="2286000" cy="1886791"/>
          </a:xfrm>
          <a:prstGeom prst="rect">
            <a:avLst/>
          </a:prstGeom>
          <a:no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511" name="Picture 7"/>
          <p:cNvPicPr>
            <a:picLocks noChangeAspect="1" noChangeArrowheads="1"/>
          </p:cNvPicPr>
          <p:nvPr/>
        </p:nvPicPr>
        <p:blipFill>
          <a:blip r:embed="rId4"/>
          <a:srcRect/>
          <a:stretch>
            <a:fillRect/>
          </a:stretch>
        </p:blipFill>
        <p:spPr bwMode="auto">
          <a:xfrm rot="5400000">
            <a:off x="5402809" y="2647918"/>
            <a:ext cx="1882589" cy="2286000"/>
          </a:xfrm>
          <a:prstGeom prst="rect">
            <a:avLst/>
          </a:prstGeom>
          <a:no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descr="University of Montana in Color - Main Log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21974" y="226794"/>
            <a:ext cx="1881809" cy="457199"/>
          </a:xfrm>
          <a:prstGeom prst="rect">
            <a:avLst/>
          </a:prstGeom>
          <a:noFill/>
          <a:ln>
            <a:noFill/>
          </a:ln>
        </p:spPr>
      </p:pic>
      <p:pic>
        <p:nvPicPr>
          <p:cNvPr id="10" name="Picture 4" descr="http://www.foodsafetynews.com/hand-sanitizer1-featured.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696" y="5448147"/>
            <a:ext cx="1782607" cy="1157537"/>
          </a:xfrm>
          <a:prstGeom prst="rect">
            <a:avLst/>
          </a:prstGeom>
          <a:noFill/>
          <a:ln w="28575">
            <a:solidFill>
              <a:srgbClr val="FFC000"/>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533400" y="1009185"/>
            <a:ext cx="8001000" cy="11430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Personal Protective Equipment (PPE)</a:t>
            </a:r>
          </a:p>
        </p:txBody>
      </p:sp>
      <p:sp>
        <p:nvSpPr>
          <p:cNvPr id="37893" name="Rectangle 5"/>
          <p:cNvSpPr>
            <a:spLocks noGrp="1" noChangeArrowheads="1"/>
          </p:cNvSpPr>
          <p:nvPr>
            <p:ph idx="1"/>
          </p:nvPr>
        </p:nvSpPr>
        <p:spPr>
          <a:xfrm>
            <a:off x="533400" y="2514600"/>
            <a:ext cx="5791200" cy="3733800"/>
          </a:xfrm>
        </p:spPr>
        <p:txBody>
          <a:bodyPr>
            <a:normAutofit lnSpcReduction="10000"/>
          </a:bodyPr>
          <a:lstStyle/>
          <a:p>
            <a:pPr eaLnBrk="1" hangingPunct="1">
              <a:spcAft>
                <a:spcPts val="12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PPE includes, but is not limited to, disposable gloves, eye protection, face masks and lab coat</a:t>
            </a:r>
          </a:p>
          <a:p>
            <a:pPr eaLnBrk="1" hangingPunct="1">
              <a:spcAft>
                <a:spcPts val="12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Always use PPE when there is the potential for exposure to bloodborne pathogens</a:t>
            </a:r>
          </a:p>
          <a:p>
            <a:pPr eaLnBrk="1" hangingPunct="1">
              <a:spcAft>
                <a:spcPts val="12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Examine PPE to ensure that it is in good condition</a:t>
            </a:r>
          </a:p>
          <a:p>
            <a:pPr eaLnBrk="1" hangingPunct="1">
              <a:spcAft>
                <a:spcPts val="12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Damaged PPE must be thrown away</a:t>
            </a:r>
          </a:p>
        </p:txBody>
      </p:sp>
      <p:sp>
        <p:nvSpPr>
          <p:cNvPr id="11" name="Slide Number Placeholder 10"/>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17</a:t>
            </a:fld>
            <a:endParaRPr lang="en-US"/>
          </a:p>
        </p:txBody>
      </p:sp>
      <p:pic>
        <p:nvPicPr>
          <p:cNvPr id="22533" name="Picture 7" descr="Biohazard warning sign"/>
          <p:cNvPicPr>
            <a:picLocks noChangeAspect="1" noChangeArrowheads="1"/>
          </p:cNvPicPr>
          <p:nvPr/>
        </p:nvPicPr>
        <p:blipFill>
          <a:blip r:embed="rId2"/>
          <a:srcRect/>
          <a:stretch>
            <a:fillRect/>
          </a:stretch>
        </p:blipFill>
        <p:spPr bwMode="auto">
          <a:xfrm>
            <a:off x="8396866" y="228600"/>
            <a:ext cx="516367" cy="457200"/>
          </a:xfrm>
          <a:prstGeom prst="rect">
            <a:avLst/>
          </a:prstGeom>
          <a:noFill/>
          <a:ln w="9525">
            <a:noFill/>
            <a:miter lim="800000"/>
            <a:headEnd/>
            <a:tailEnd/>
          </a:ln>
        </p:spPr>
      </p:pic>
      <p:pic>
        <p:nvPicPr>
          <p:cNvPr id="22534" name="Picture 8" descr="Gloves"/>
          <p:cNvPicPr>
            <a:picLocks noChangeAspect="1" noChangeArrowheads="1"/>
          </p:cNvPicPr>
          <p:nvPr/>
        </p:nvPicPr>
        <p:blipFill>
          <a:blip r:embed="rId3"/>
          <a:srcRect/>
          <a:stretch>
            <a:fillRect/>
          </a:stretch>
        </p:blipFill>
        <p:spPr bwMode="auto">
          <a:xfrm>
            <a:off x="6324600" y="2743200"/>
            <a:ext cx="1100138" cy="1143000"/>
          </a:xfrm>
          <a:prstGeom prst="rect">
            <a:avLst/>
          </a:prstGeom>
          <a:noFill/>
          <a:ln w="9525">
            <a:solidFill>
              <a:srgbClr val="FFC000"/>
            </a:solidFill>
            <a:miter lim="800000"/>
            <a:headEnd/>
            <a:tailEnd/>
          </a:ln>
        </p:spPr>
      </p:pic>
      <p:pic>
        <p:nvPicPr>
          <p:cNvPr id="22535" name="Picture 9" descr="lab coat"/>
          <p:cNvPicPr>
            <a:picLocks noChangeAspect="1" noChangeArrowheads="1"/>
          </p:cNvPicPr>
          <p:nvPr/>
        </p:nvPicPr>
        <p:blipFill>
          <a:blip r:embed="rId4"/>
          <a:srcRect/>
          <a:stretch>
            <a:fillRect/>
          </a:stretch>
        </p:blipFill>
        <p:spPr bwMode="auto">
          <a:xfrm>
            <a:off x="7543800" y="2743200"/>
            <a:ext cx="1111250" cy="1143000"/>
          </a:xfrm>
          <a:prstGeom prst="rect">
            <a:avLst/>
          </a:prstGeom>
          <a:noFill/>
          <a:ln w="9525">
            <a:solidFill>
              <a:srgbClr val="FFC000"/>
            </a:solidFill>
            <a:miter lim="800000"/>
            <a:headEnd/>
            <a:tailEnd/>
          </a:ln>
        </p:spPr>
      </p:pic>
      <p:pic>
        <p:nvPicPr>
          <p:cNvPr id="22536" name="Picture 10" descr="Goggles and Glasses"/>
          <p:cNvPicPr>
            <a:picLocks noChangeAspect="1" noChangeArrowheads="1"/>
          </p:cNvPicPr>
          <p:nvPr/>
        </p:nvPicPr>
        <p:blipFill>
          <a:blip r:embed="rId5"/>
          <a:srcRect/>
          <a:stretch>
            <a:fillRect/>
          </a:stretch>
        </p:blipFill>
        <p:spPr bwMode="auto">
          <a:xfrm>
            <a:off x="6324600" y="3962400"/>
            <a:ext cx="2362200" cy="1243013"/>
          </a:xfrm>
          <a:prstGeom prst="rect">
            <a:avLst/>
          </a:prstGeom>
          <a:noFill/>
          <a:ln w="9525">
            <a:solidFill>
              <a:srgbClr val="FFC000"/>
            </a:solidFill>
            <a:miter lim="800000"/>
            <a:headEnd/>
            <a:tailEnd/>
          </a:ln>
        </p:spPr>
      </p:pic>
      <p:pic>
        <p:nvPicPr>
          <p:cNvPr id="22537" name="Picture 11" descr="N95 respirator"/>
          <p:cNvPicPr>
            <a:picLocks noChangeAspect="1" noChangeArrowheads="1"/>
          </p:cNvPicPr>
          <p:nvPr/>
        </p:nvPicPr>
        <p:blipFill>
          <a:blip r:embed="rId6"/>
          <a:srcRect/>
          <a:stretch>
            <a:fillRect/>
          </a:stretch>
        </p:blipFill>
        <p:spPr bwMode="auto">
          <a:xfrm>
            <a:off x="6324600" y="5334000"/>
            <a:ext cx="1143000" cy="1141413"/>
          </a:xfrm>
          <a:prstGeom prst="rect">
            <a:avLst/>
          </a:prstGeom>
          <a:noFill/>
          <a:ln w="9525">
            <a:solidFill>
              <a:srgbClr val="FFC000"/>
            </a:solidFill>
            <a:miter lim="800000"/>
            <a:headEnd/>
            <a:tailEnd/>
          </a:ln>
        </p:spPr>
      </p:pic>
      <p:pic>
        <p:nvPicPr>
          <p:cNvPr id="10" name="Picture 12" descr="IMG_0964_edited"/>
          <p:cNvPicPr>
            <a:picLocks noChangeAspect="1" noChangeArrowheads="1"/>
          </p:cNvPicPr>
          <p:nvPr/>
        </p:nvPicPr>
        <p:blipFill>
          <a:blip r:embed="rId7" cstate="print"/>
          <a:srcRect/>
          <a:stretch>
            <a:fillRect/>
          </a:stretch>
        </p:blipFill>
        <p:spPr bwMode="auto">
          <a:xfrm>
            <a:off x="7620000" y="5334000"/>
            <a:ext cx="1066800" cy="1143000"/>
          </a:xfrm>
          <a:prstGeom prst="rect">
            <a:avLst/>
          </a:prstGeom>
          <a:noFill/>
          <a:ln>
            <a:solidFill>
              <a:srgbClr val="FFC000"/>
            </a:solidFill>
          </a:ln>
        </p:spPr>
      </p:pic>
      <p:pic>
        <p:nvPicPr>
          <p:cNvPr id="12" name="Picture 11" descr="University of Montana in Color - Main Logo">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04798" y="258417"/>
            <a:ext cx="1881809" cy="457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456893" y="683781"/>
            <a:ext cx="8229600" cy="8382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Sharps Disposal</a:t>
            </a:r>
          </a:p>
        </p:txBody>
      </p:sp>
      <p:sp>
        <p:nvSpPr>
          <p:cNvPr id="97283" name="Rectangle 3"/>
          <p:cNvSpPr>
            <a:spLocks noGrp="1" noChangeArrowheads="1"/>
          </p:cNvSpPr>
          <p:nvPr>
            <p:ph idx="1"/>
          </p:nvPr>
        </p:nvSpPr>
        <p:spPr>
          <a:xfrm>
            <a:off x="429015" y="1752600"/>
            <a:ext cx="8229600" cy="4572000"/>
          </a:xfrm>
        </p:spPr>
        <p:txBody>
          <a:bodyPr>
            <a:normAutofit fontScale="92500" lnSpcReduction="20000"/>
          </a:bodyPr>
          <a:lstStyle/>
          <a:p>
            <a:pPr eaLnBrk="1" hangingPunct="1">
              <a:spcBef>
                <a:spcPts val="1200"/>
              </a:spcBef>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Place all sharp objects in puncture resistant containers (sharps container)</a:t>
            </a:r>
          </a:p>
          <a:p>
            <a:pPr lvl="1" eaLnBrk="1" hangingPunct="1">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Needles</a:t>
            </a:r>
          </a:p>
          <a:p>
            <a:pPr lvl="1" eaLnBrk="1" hangingPunct="1">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Scalpel blades</a:t>
            </a:r>
          </a:p>
          <a:p>
            <a:pPr lvl="1" eaLnBrk="1" hangingPunct="1">
              <a:spcAft>
                <a:spcPts val="1800"/>
              </a:spcAft>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Glass slides</a:t>
            </a:r>
          </a:p>
          <a:p>
            <a:pPr lvl="1" eaLnBrk="1" hangingPunct="1">
              <a:spcBef>
                <a:spcPts val="0"/>
              </a:spcBef>
              <a:spcAft>
                <a:spcPts val="1800"/>
              </a:spcAft>
              <a:defRPr/>
            </a:pPr>
            <a:endPar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spcAft>
                <a:spcPts val="12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DO NOT break, bend or RECAP needles!</a:t>
            </a:r>
          </a:p>
          <a:p>
            <a:pPr eaLnBrk="1" hangingPunct="1">
              <a:spcAft>
                <a:spcPts val="1200"/>
              </a:spcAft>
              <a:buClr>
                <a:srgbClr val="FFC000"/>
              </a:buClr>
              <a:defRPr/>
            </a:pPr>
            <a:endPar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spcAft>
                <a:spcPts val="1200"/>
              </a:spcAft>
              <a:buClr>
                <a:srgbClr val="FFC000"/>
              </a:buClr>
              <a:defRPr/>
            </a:pPr>
            <a:endPar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spcBef>
                <a:spcPts val="1200"/>
              </a:spcBef>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Do not handle broken glass with your hands; use a broom and dust pan and put glass into puncture resistant container for proper disposal</a:t>
            </a:r>
          </a:p>
        </p:txBody>
      </p:sp>
      <p:sp>
        <p:nvSpPr>
          <p:cNvPr id="9" name="Slide Number Placeholder 8"/>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18</a:t>
            </a:fld>
            <a:endParaRPr lang="en-US" dirty="0"/>
          </a:p>
        </p:txBody>
      </p:sp>
      <p:pic>
        <p:nvPicPr>
          <p:cNvPr id="23556" name="Picture 4" descr="MPj04068410000[1]"/>
          <p:cNvPicPr>
            <a:picLocks noChangeAspect="1" noChangeArrowheads="1"/>
          </p:cNvPicPr>
          <p:nvPr/>
        </p:nvPicPr>
        <p:blipFill>
          <a:blip r:embed="rId2"/>
          <a:srcRect/>
          <a:stretch>
            <a:fillRect/>
          </a:stretch>
        </p:blipFill>
        <p:spPr bwMode="auto">
          <a:xfrm>
            <a:off x="3075194" y="2188030"/>
            <a:ext cx="1622011" cy="1454661"/>
          </a:xfrm>
          <a:prstGeom prst="rect">
            <a:avLst/>
          </a:prstGeom>
          <a:no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558" name="Picture 6" descr="Biohazard warning sign"/>
          <p:cNvPicPr>
            <a:picLocks noChangeAspect="1" noChangeArrowheads="1"/>
          </p:cNvPicPr>
          <p:nvPr/>
        </p:nvPicPr>
        <p:blipFill>
          <a:blip r:embed="rId3"/>
          <a:srcRect/>
          <a:stretch>
            <a:fillRect/>
          </a:stretch>
        </p:blipFill>
        <p:spPr bwMode="auto">
          <a:xfrm>
            <a:off x="8411583" y="228600"/>
            <a:ext cx="516367" cy="457200"/>
          </a:xfrm>
          <a:prstGeom prst="rect">
            <a:avLst/>
          </a:prstGeom>
          <a:noFill/>
          <a:ln w="9525">
            <a:noFill/>
            <a:miter lim="800000"/>
            <a:headEnd/>
            <a:tailEnd/>
          </a:ln>
        </p:spPr>
      </p:pic>
      <p:pic>
        <p:nvPicPr>
          <p:cNvPr id="8" name="Picture 7" descr="P:\Kathy Mariucci\IBC\IBC presentation\Biosafety Pix\disposing of sharp.jpg"/>
          <p:cNvPicPr/>
          <p:nvPr/>
        </p:nvPicPr>
        <p:blipFill>
          <a:blip r:embed="rId4" cstate="print"/>
          <a:srcRect/>
          <a:stretch>
            <a:fillRect/>
          </a:stretch>
        </p:blipFill>
        <p:spPr bwMode="auto">
          <a:xfrm>
            <a:off x="5181600" y="2188029"/>
            <a:ext cx="1257300" cy="1454661"/>
          </a:xfrm>
          <a:prstGeom prst="rect">
            <a:avLst/>
          </a:prstGeom>
          <a:noFill/>
          <a:ln w="952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descr="University of Montana in Color - Main Log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04799" y="198784"/>
            <a:ext cx="1881809" cy="457199"/>
          </a:xfrm>
          <a:prstGeom prst="rect">
            <a:avLst/>
          </a:prstGeom>
          <a:noFill/>
          <a:ln>
            <a:noFill/>
          </a:ln>
        </p:spPr>
      </p:pic>
      <p:pic>
        <p:nvPicPr>
          <p:cNvPr id="11" name="Picture 2" descr="Image result for pictures of bloodborne pathoge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5194" y="4191000"/>
            <a:ext cx="1739319" cy="986212"/>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533400" y="838200"/>
            <a:ext cx="8229600" cy="7620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Biohazard Labels</a:t>
            </a:r>
          </a:p>
        </p:txBody>
      </p:sp>
      <p:sp>
        <p:nvSpPr>
          <p:cNvPr id="99331" name="Rectangle 3"/>
          <p:cNvSpPr>
            <a:spLocks noGrp="1" noChangeArrowheads="1"/>
          </p:cNvSpPr>
          <p:nvPr>
            <p:ph idx="1"/>
          </p:nvPr>
        </p:nvSpPr>
        <p:spPr>
          <a:xfrm>
            <a:off x="609600" y="2057400"/>
            <a:ext cx="8077200" cy="4038600"/>
          </a:xfrm>
        </p:spPr>
        <p:txBody>
          <a:bodyPr/>
          <a:lstStyle/>
          <a:p>
            <a:pPr eaLnBrk="1" hangingPunct="1">
              <a:lnSpc>
                <a:spcPct val="90000"/>
              </a:lnSpc>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Orange or red with biohazard symbol and lettering in a contrasting color</a:t>
            </a:r>
          </a:p>
          <a:p>
            <a:pPr eaLnBrk="1" hangingPunct="1">
              <a:lnSpc>
                <a:spcPct val="90000"/>
              </a:lnSpc>
              <a:buFont typeface="Wingdings" pitchFamily="2" charset="2"/>
              <a:buNone/>
              <a:defRPr/>
            </a:pPr>
            <a:endParaRPr lang="en-US" sz="3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marL="0" indent="0" eaLnBrk="1" hangingPunct="1">
              <a:lnSpc>
                <a:spcPct val="90000"/>
              </a:lnSpc>
              <a:buNone/>
              <a:defRPr/>
            </a:pPr>
            <a:endParaRPr lang="en-US" sz="3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90000"/>
              </a:lnSpc>
              <a:defRPr/>
            </a:pPr>
            <a:endParaRPr lang="en-US" sz="3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90000"/>
              </a:lnSpc>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Labels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must be affixed</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to containers of regulated waste, refrigerators and freezers containing blood or other potentially infectious material, and containers used to store, transport, or ship blood or other potentially infectious materials.</a:t>
            </a:r>
            <a:r>
              <a:rPr lang="en-US" sz="2200"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p>
        </p:txBody>
      </p:sp>
      <p:sp>
        <p:nvSpPr>
          <p:cNvPr id="7" name="Slide Number Placeholder 6"/>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19</a:t>
            </a:fld>
            <a:endParaRPr lang="en-US"/>
          </a:p>
        </p:txBody>
      </p:sp>
      <p:pic>
        <p:nvPicPr>
          <p:cNvPr id="24581" name="Picture 5" descr="Biohazard warning sign"/>
          <p:cNvPicPr>
            <a:picLocks noChangeAspect="1" noChangeArrowheads="1"/>
          </p:cNvPicPr>
          <p:nvPr/>
        </p:nvPicPr>
        <p:blipFill>
          <a:blip r:embed="rId2"/>
          <a:srcRect/>
          <a:stretch>
            <a:fillRect/>
          </a:stretch>
        </p:blipFill>
        <p:spPr bwMode="auto">
          <a:xfrm>
            <a:off x="3429000" y="2590800"/>
            <a:ext cx="1981200" cy="1754188"/>
          </a:xfrm>
          <a:prstGeom prst="rect">
            <a:avLst/>
          </a:prstGeom>
          <a:noFill/>
          <a:ln w="9525">
            <a:noFill/>
            <a:miter lim="800000"/>
            <a:headEnd/>
            <a:tailEnd/>
          </a:ln>
        </p:spPr>
      </p:pic>
      <p:pic>
        <p:nvPicPr>
          <p:cNvPr id="24582" name="Picture 6" descr="Biohazard warning sign"/>
          <p:cNvPicPr>
            <a:picLocks noChangeAspect="1" noChangeArrowheads="1"/>
          </p:cNvPicPr>
          <p:nvPr/>
        </p:nvPicPr>
        <p:blipFill>
          <a:blip r:embed="rId2"/>
          <a:srcRect/>
          <a:stretch>
            <a:fillRect/>
          </a:stretch>
        </p:blipFill>
        <p:spPr bwMode="auto">
          <a:xfrm>
            <a:off x="8368279" y="228600"/>
            <a:ext cx="516367" cy="457200"/>
          </a:xfrm>
          <a:prstGeom prst="rect">
            <a:avLst/>
          </a:prstGeom>
          <a:noFill/>
          <a:ln w="9525">
            <a:noFill/>
            <a:miter lim="800000"/>
            <a:headEnd/>
            <a:tailEnd/>
          </a:ln>
        </p:spPr>
      </p:pic>
      <p:pic>
        <p:nvPicPr>
          <p:cNvPr id="8" name="Picture 7"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1"/>
            <a:ext cx="1881809" cy="457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87000"/>
          </a:schemeClr>
        </a:solidFill>
        <a:effectLst/>
      </p:bgPr>
    </p:bg>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57200" y="609600"/>
            <a:ext cx="8229600" cy="188595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OSHA’S Bloodborne Pathogen Standard</a:t>
            </a:r>
            <a:br>
              <a:rPr lang="en-US" sz="32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29CFR 1910.1030</a:t>
            </a:r>
            <a:br>
              <a:rPr lang="en-US" sz="3200" dirty="0">
                <a:solidFill>
                  <a:schemeClr val="accent4"/>
                </a:solidFill>
                <a:effectLst>
                  <a:outerShdw blurRad="38100" dist="38100" dir="2700000" algn="tl">
                    <a:srgbClr val="000000">
                      <a:alpha val="43137"/>
                    </a:srgbClr>
                  </a:outerShdw>
                </a:effectLst>
                <a:latin typeface="Calibri" pitchFamily="34" charset="0"/>
                <a:cs typeface="Calibri" pitchFamily="34" charset="0"/>
              </a:rPr>
            </a:br>
            <a:br>
              <a:rPr lang="en-US" sz="1000" dirty="0">
                <a:solidFill>
                  <a:schemeClr val="accent4"/>
                </a:solidFill>
                <a:latin typeface="Calibri" pitchFamily="34" charset="0"/>
                <a:cs typeface="Calibri" pitchFamily="34" charset="0"/>
              </a:rPr>
            </a:br>
            <a:br>
              <a:rPr lang="en-US" sz="1000" dirty="0">
                <a:solidFill>
                  <a:schemeClr val="accent4"/>
                </a:solidFill>
                <a:latin typeface="Calibri" pitchFamily="34" charset="0"/>
                <a:cs typeface="Calibri" pitchFamily="34" charset="0"/>
              </a:rPr>
            </a:br>
            <a:r>
              <a:rPr lang="en-US" sz="1000" dirty="0">
                <a:solidFill>
                  <a:schemeClr val="accent4"/>
                </a:solidFill>
                <a:latin typeface="Calibri" pitchFamily="34" charset="0"/>
                <a:cs typeface="Calibri" pitchFamily="34" charset="0"/>
              </a:rPr>
              <a:t>  </a:t>
            </a:r>
            <a:r>
              <a:rPr lang="en-US" sz="2800" b="1" u="sng" dirty="0">
                <a:solidFill>
                  <a:schemeClr val="accent4"/>
                </a:solidFill>
                <a:effectLst>
                  <a:outerShdw blurRad="38100" dist="38100" dir="2700000" algn="tl">
                    <a:srgbClr val="000000">
                      <a:alpha val="43137"/>
                    </a:srgbClr>
                  </a:outerShdw>
                </a:effectLst>
                <a:latin typeface="Calibri" pitchFamily="34" charset="0"/>
                <a:cs typeface="Calibri" pitchFamily="34" charset="0"/>
              </a:rPr>
              <a:t>Employers must</a:t>
            </a:r>
            <a:r>
              <a:rPr lang="en-US" sz="28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a:t>
            </a:r>
          </a:p>
        </p:txBody>
      </p:sp>
      <p:sp>
        <p:nvSpPr>
          <p:cNvPr id="4099" name="Rectangle 3"/>
          <p:cNvSpPr>
            <a:spLocks noGrp="1" noChangeArrowheads="1"/>
          </p:cNvSpPr>
          <p:nvPr>
            <p:ph idx="1"/>
          </p:nvPr>
        </p:nvSpPr>
        <p:spPr>
          <a:xfrm>
            <a:off x="228600" y="2743200"/>
            <a:ext cx="8915400" cy="3733800"/>
          </a:xfrm>
        </p:spPr>
        <p:txBody>
          <a:bodyPr>
            <a:normAutofit lnSpcReduction="10000"/>
          </a:bodyPr>
          <a:lstStyle/>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Develop an Exposure Control Plan (ECP) that details their Bloodborne Pathogens (BBP) Program</a:t>
            </a:r>
          </a:p>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Use engineering controls and enforce work practice controls</a:t>
            </a:r>
          </a:p>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Supply and maintain personal protective equipment</a:t>
            </a:r>
          </a:p>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Provide employees at risk with Hepatitis B virus vaccination</a:t>
            </a:r>
          </a:p>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Provide post-exposure evaluation and follow-up to employees who have  an exposure incident</a:t>
            </a:r>
          </a:p>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Use labels and signs to communicate hazards</a:t>
            </a:r>
          </a:p>
          <a:p>
            <a:pPr lvl="1" eaLnBrk="1" hangingPunct="1">
              <a:lnSpc>
                <a:spcPct val="90000"/>
              </a:lnSpc>
              <a:spcBef>
                <a:spcPts val="900"/>
              </a:spcBef>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Provide initial and </a:t>
            </a:r>
            <a:r>
              <a:rPr lang="en-US" sz="2000" u="sng" dirty="0">
                <a:solidFill>
                  <a:schemeClr val="bg1"/>
                </a:solidFill>
                <a:effectLst>
                  <a:outerShdw blurRad="38100" dist="38100" dir="2700000" algn="tl">
                    <a:srgbClr val="000000">
                      <a:alpha val="43137"/>
                    </a:srgbClr>
                  </a:outerShdw>
                </a:effectLst>
                <a:latin typeface="Calibri" pitchFamily="34" charset="0"/>
                <a:cs typeface="Calibri" pitchFamily="34" charset="0"/>
              </a:rPr>
              <a:t>annual</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 information and training that covers dangers   of BBP, preventive practices, and post-exposure procedures</a:t>
            </a:r>
          </a:p>
          <a:p>
            <a:pPr lvl="1" eaLnBrk="1" hangingPunct="1">
              <a:lnSpc>
                <a:spcPct val="90000"/>
              </a:lnSpc>
              <a:buClr>
                <a:srgbClr val="FFC000"/>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Maintain employee medical and training records</a:t>
            </a: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a:t>
            </a:fld>
            <a:endParaRPr lang="en-US"/>
          </a:p>
        </p:txBody>
      </p:sp>
      <p:pic>
        <p:nvPicPr>
          <p:cNvPr id="4101" name="Picture 5" descr="Biohazard warning sign"/>
          <p:cNvPicPr>
            <a:picLocks noChangeAspect="1" noChangeArrowheads="1"/>
          </p:cNvPicPr>
          <p:nvPr/>
        </p:nvPicPr>
        <p:blipFill>
          <a:blip r:embed="rId2"/>
          <a:srcRect/>
          <a:stretch>
            <a:fillRect/>
          </a:stretch>
        </p:blipFill>
        <p:spPr bwMode="auto">
          <a:xfrm>
            <a:off x="8411583"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35226" y="228600"/>
            <a:ext cx="1881809" cy="457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1920875"/>
          </a:xfrm>
        </p:spPr>
        <p:txBody>
          <a:bodyPr/>
          <a:lstStyle/>
          <a:p>
            <a:pPr algn="l"/>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TRAINING </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and  </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HEPATITIS  B  VACCINATION</a:t>
            </a:r>
          </a:p>
        </p:txBody>
      </p:sp>
      <p:sp>
        <p:nvSpPr>
          <p:cNvPr id="6" name="Slide Number Placeholder 5"/>
          <p:cNvSpPr>
            <a:spLocks noGrp="1"/>
          </p:cNvSpPr>
          <p:nvPr>
            <p:ph type="sldNum" sz="quarter" idx="12"/>
          </p:nvPr>
        </p:nvSpPr>
        <p:spPr/>
        <p:txBody>
          <a:bodyPr/>
          <a:lstStyle/>
          <a:p>
            <a:pPr>
              <a:defRPr/>
            </a:pPr>
            <a:fld id="{42F24E46-7D67-4CA9-9AAA-3594F0DB8AD1}" type="slidenum">
              <a:rPr lang="en-US" smtClean="0"/>
              <a:pPr>
                <a:defRPr/>
              </a:pPr>
              <a:t>20</a:t>
            </a:fld>
            <a:endParaRPr lang="en-US"/>
          </a:p>
        </p:txBody>
      </p:sp>
      <p:pic>
        <p:nvPicPr>
          <p:cNvPr id="5" name="Picture 6" descr="Biohazard warning sign"/>
          <p:cNvPicPr>
            <a:picLocks noChangeAspect="1" noChangeArrowheads="1"/>
          </p:cNvPicPr>
          <p:nvPr/>
        </p:nvPicPr>
        <p:blipFill>
          <a:blip r:embed="rId2"/>
          <a:srcRect/>
          <a:stretch>
            <a:fillRect/>
          </a:stretch>
        </p:blipFill>
        <p:spPr bwMode="auto">
          <a:xfrm>
            <a:off x="8355027" y="248478"/>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1430"/>
            <a:ext cx="1881809" cy="457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BBP Training</a:t>
            </a:r>
          </a:p>
        </p:txBody>
      </p:sp>
      <p:sp>
        <p:nvSpPr>
          <p:cNvPr id="3" name="Content Placeholder 2"/>
          <p:cNvSpPr>
            <a:spLocks noGrp="1"/>
          </p:cNvSpPr>
          <p:nvPr>
            <p:ph idx="1"/>
          </p:nvPr>
        </p:nvSpPr>
        <p:spPr>
          <a:xfrm>
            <a:off x="592567" y="2012795"/>
            <a:ext cx="8229600" cy="4267200"/>
          </a:xfrm>
        </p:spPr>
        <p:txBody>
          <a:bodyPr/>
          <a:lstStyle/>
          <a:p>
            <a:pPr>
              <a:spcBef>
                <a:spcPts val="1200"/>
              </a:spcBef>
              <a:spcAft>
                <a:spcPts val="1200"/>
              </a:spcAft>
              <a:buClr>
                <a:srgbClr val="FFC000"/>
              </a:buCl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BBP training must be conducted before beginning work with human blood and OPIM and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annually</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thereafter.</a:t>
            </a:r>
          </a:p>
          <a:p>
            <a:pPr>
              <a:spcBef>
                <a:spcPts val="1200"/>
              </a:spcBef>
              <a:spcAft>
                <a:spcPts val="1200"/>
              </a:spcAft>
              <a:buClr>
                <a:srgbClr val="FFC000"/>
              </a:buCl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All BBP training and annual refresher training must be documented by PI or supervisor and records maintained for 3 years.</a:t>
            </a:r>
          </a:p>
          <a:p>
            <a:pPr>
              <a:spcBef>
                <a:spcPts val="1200"/>
              </a:spcBef>
              <a:buClr>
                <a:srgbClr val="FFC000"/>
              </a:buCl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Different training venues are available at UM</a:t>
            </a:r>
          </a:p>
          <a:p>
            <a:pPr lvl="1"/>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UM IBC web site presentation and quiz, </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umt.edu/research/compliance/IBC/</a:t>
            </a:r>
            <a:r>
              <a:rPr lang="en-US" sz="2000" dirty="0" err="1">
                <a:solidFill>
                  <a:schemeClr val="bg1"/>
                </a:solidFill>
                <a:effectLst>
                  <a:outerShdw blurRad="38100" dist="38100" dir="2700000" algn="tl">
                    <a:srgbClr val="000000">
                      <a:alpha val="43137"/>
                    </a:srgbClr>
                  </a:outerShdw>
                </a:effectLst>
                <a:latin typeface="Calibri" pitchFamily="34" charset="0"/>
                <a:cs typeface="Calibri" pitchFamily="34" charset="0"/>
              </a:rPr>
              <a:t>bbp</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r>
              <a:rPr lang="en-US" sz="2000" dirty="0" err="1">
                <a:solidFill>
                  <a:schemeClr val="bg1"/>
                </a:solidFill>
                <a:effectLst>
                  <a:outerShdw blurRad="38100" dist="38100" dir="2700000" algn="tl">
                    <a:srgbClr val="000000">
                      <a:alpha val="43137"/>
                    </a:srgbClr>
                  </a:outerShdw>
                </a:effectLst>
                <a:latin typeface="Calibri" pitchFamily="34" charset="0"/>
                <a:cs typeface="Calibri" pitchFamily="34" charset="0"/>
              </a:rPr>
              <a:t>php</a:t>
            </a:r>
            <a:endPar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lvl="1"/>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Formal classroom presentation (call the Biosafety Officer to arrange, 243-6395)</a:t>
            </a:r>
          </a:p>
          <a:p>
            <a:pPr lvl="1"/>
            <a:endParaRPr lang="en-US" sz="2000" b="1" dirty="0"/>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21</a:t>
            </a:fld>
            <a:endParaRPr lang="en-US"/>
          </a:p>
        </p:txBody>
      </p:sp>
      <p:pic>
        <p:nvPicPr>
          <p:cNvPr id="5" name="Picture 6" descr="Biohazard warning sign"/>
          <p:cNvPicPr>
            <a:picLocks noChangeAspect="1" noChangeArrowheads="1"/>
          </p:cNvPicPr>
          <p:nvPr/>
        </p:nvPicPr>
        <p:blipFill>
          <a:blip r:embed="rId2"/>
          <a:srcRect/>
          <a:stretch>
            <a:fillRect/>
          </a:stretch>
        </p:blipFill>
        <p:spPr bwMode="auto">
          <a:xfrm>
            <a:off x="8305800"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31913" y="228601"/>
            <a:ext cx="1881809" cy="457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609600" y="838200"/>
            <a:ext cx="8153400" cy="7620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Hepatitis B Vaccination</a:t>
            </a:r>
          </a:p>
        </p:txBody>
      </p:sp>
      <p:sp>
        <p:nvSpPr>
          <p:cNvPr id="77827" name="Rectangle 3"/>
          <p:cNvSpPr>
            <a:spLocks noGrp="1" noChangeArrowheads="1"/>
          </p:cNvSpPr>
          <p:nvPr>
            <p:ph idx="1"/>
          </p:nvPr>
        </p:nvSpPr>
        <p:spPr>
          <a:xfrm>
            <a:off x="457200" y="1905000"/>
            <a:ext cx="8229600" cy="4419600"/>
          </a:xfrm>
        </p:spPr>
        <p:txBody>
          <a:bodyPr>
            <a:normAutofit lnSpcReduction="10000"/>
          </a:bodyPr>
          <a:lstStyle/>
          <a:p>
            <a:pPr eaLnBrk="1" hangingPunct="1">
              <a:lnSpc>
                <a:spcPct val="80000"/>
              </a:lnSpc>
              <a:spcBef>
                <a:spcPts val="18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HBV vaccination series must be offered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free</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of charge to all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employees</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who are determined to have occupational exposure</a:t>
            </a:r>
          </a:p>
          <a:p>
            <a:pPr lvl="1" eaLnBrk="1" hangingPunct="1">
              <a:lnSpc>
                <a:spcPct val="80000"/>
              </a:lnSpc>
              <a:spcBef>
                <a:spcPts val="1200"/>
              </a:spcBef>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HBV vaccination must be offered to such </a:t>
            </a:r>
            <a:r>
              <a:rPr lang="en-US" sz="18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employees</a:t>
            </a: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 within 10 working days of initial assignment</a:t>
            </a:r>
          </a:p>
          <a:p>
            <a:pPr lvl="1" eaLnBrk="1" hangingPunct="1">
              <a:lnSpc>
                <a:spcPct val="80000"/>
              </a:lnSpc>
              <a:spcBef>
                <a:spcPts val="1200"/>
              </a:spcBef>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Previous vaccination must be documented by the original health care giver</a:t>
            </a:r>
          </a:p>
          <a:p>
            <a:pPr lvl="1" eaLnBrk="1" hangingPunct="1">
              <a:lnSpc>
                <a:spcPct val="80000"/>
              </a:lnSpc>
              <a:spcBef>
                <a:spcPts val="1200"/>
              </a:spcBef>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If written verification is not available, a blood titer may be taken  at Curry Health Center (CHC)</a:t>
            </a:r>
          </a:p>
          <a:p>
            <a:pPr eaLnBrk="1" hangingPunct="1">
              <a:lnSpc>
                <a:spcPct val="80000"/>
              </a:lnSpc>
              <a:spcBef>
                <a:spcPts val="18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Students who are determined to be at risk of exposure, are vaccinated at their own expense.  Curry Health Center charges a nominal fee.</a:t>
            </a:r>
          </a:p>
          <a:p>
            <a:pPr eaLnBrk="1" hangingPunct="1">
              <a:lnSpc>
                <a:spcPct val="80000"/>
              </a:lnSpc>
              <a:spcBef>
                <a:spcPts val="18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Although you can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decline</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to be vaccinated, we strongly encourage you to be vaccinated against HBV for which there is no cure.</a:t>
            </a:r>
          </a:p>
          <a:p>
            <a:pPr lvl="1" eaLnBrk="1" hangingPunct="1">
              <a:lnSpc>
                <a:spcPct val="80000"/>
              </a:lnSpc>
              <a:spcBef>
                <a:spcPts val="1200"/>
              </a:spcBef>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 official letter of declination </a:t>
            </a:r>
            <a:r>
              <a:rPr lang="en-US" sz="18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must be signed </a:t>
            </a: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and maintained by the PI or supervisor (form is available from the UM Biosafety Officer)</a:t>
            </a:r>
          </a:p>
          <a:p>
            <a:pPr eaLnBrk="1" hangingPunct="1">
              <a:lnSpc>
                <a:spcPct val="80000"/>
              </a:lnSpc>
              <a:spcBef>
                <a:spcPts val="1200"/>
              </a:spcBef>
              <a:defRPr/>
            </a:pPr>
            <a:endParaRPr lang="en-US" sz="2200" b="1" dirty="0"/>
          </a:p>
          <a:p>
            <a:pPr lvl="1" eaLnBrk="1" hangingPunct="1">
              <a:lnSpc>
                <a:spcPct val="80000"/>
              </a:lnSpc>
              <a:spcBef>
                <a:spcPts val="1200"/>
              </a:spcBef>
              <a:buNone/>
              <a:defRPr/>
            </a:pPr>
            <a:endParaRPr lang="en-US" sz="2000" b="1" dirty="0"/>
          </a:p>
          <a:p>
            <a:pPr eaLnBrk="1" hangingPunct="1">
              <a:lnSpc>
                <a:spcPct val="80000"/>
              </a:lnSpc>
              <a:buNone/>
              <a:defRPr/>
            </a:pPr>
            <a:endParaRPr lang="en-US" sz="1800" b="1" dirty="0"/>
          </a:p>
          <a:p>
            <a:pPr eaLnBrk="1" hangingPunct="1">
              <a:lnSpc>
                <a:spcPct val="80000"/>
              </a:lnSpc>
              <a:defRPr/>
            </a:pPr>
            <a:endParaRPr lang="en-US" sz="2000" b="1" dirty="0"/>
          </a:p>
          <a:p>
            <a:pPr lvl="1" eaLnBrk="1" hangingPunct="1">
              <a:lnSpc>
                <a:spcPct val="80000"/>
              </a:lnSpc>
              <a:defRPr/>
            </a:pPr>
            <a:endParaRPr lang="en-US" dirty="0"/>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22</a:t>
            </a:fld>
            <a:endParaRPr lang="en-US"/>
          </a:p>
        </p:txBody>
      </p:sp>
      <p:pic>
        <p:nvPicPr>
          <p:cNvPr id="12293" name="Picture 5" descr="Biohazard warning sign"/>
          <p:cNvPicPr>
            <a:picLocks noChangeAspect="1" noChangeArrowheads="1"/>
          </p:cNvPicPr>
          <p:nvPr/>
        </p:nvPicPr>
        <p:blipFill>
          <a:blip r:embed="rId2"/>
          <a:srcRect/>
          <a:stretch>
            <a:fillRect/>
          </a:stretch>
        </p:blipFill>
        <p:spPr bwMode="auto">
          <a:xfrm>
            <a:off x="8305800" y="250193"/>
            <a:ext cx="533400" cy="472282"/>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68356" y="265276"/>
            <a:ext cx="1881809" cy="457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567" y="914400"/>
            <a:ext cx="8229600" cy="1143000"/>
          </a:xfrm>
        </p:spPr>
        <p:txBody>
          <a:bodyPr/>
          <a:lstStyle/>
          <a:p>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Hepatitis B Vaccination (continued)</a:t>
            </a:r>
          </a:p>
        </p:txBody>
      </p:sp>
      <p:sp>
        <p:nvSpPr>
          <p:cNvPr id="3" name="Content Placeholder 2"/>
          <p:cNvSpPr>
            <a:spLocks noGrp="1"/>
          </p:cNvSpPr>
          <p:nvPr>
            <p:ph idx="1"/>
          </p:nvPr>
        </p:nvSpPr>
        <p:spPr>
          <a:xfrm>
            <a:off x="457200" y="2209800"/>
            <a:ext cx="8229600" cy="4038600"/>
          </a:xfrm>
        </p:spPr>
        <p:txBody>
          <a:bodyPr/>
          <a:lstStyle/>
          <a:p>
            <a:pPr eaLnBrk="1" hangingPunct="1">
              <a:lnSpc>
                <a:spcPct val="80000"/>
              </a:lnSpc>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HBV vaccination is a series of 2 injections given over </a:t>
            </a:r>
            <a:r>
              <a:rPr lang="en-US" sz="24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1 month</a:t>
            </a:r>
          </a:p>
          <a:p>
            <a:pPr eaLnBrk="1" hangingPunct="1">
              <a:lnSpc>
                <a:spcPct val="80000"/>
              </a:lnSpc>
              <a:spcBef>
                <a:spcPts val="1200"/>
              </a:spcBef>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Employees of UM</a:t>
            </a:r>
          </a:p>
          <a:p>
            <a:pPr lvl="1" eaLnBrk="1" hangingPunct="1">
              <a:lnSpc>
                <a:spcPct val="80000"/>
              </a:lnSpc>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Vaccination for employees is provided at Curry Health Center (CHC).  Call for an appointment at 243-2122.</a:t>
            </a:r>
          </a:p>
          <a:p>
            <a:pPr lvl="1" eaLnBrk="1" hangingPunct="1">
              <a:lnSpc>
                <a:spcPct val="80000"/>
              </a:lnSpc>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There is </a:t>
            </a:r>
            <a:r>
              <a:rPr lang="en-US" sz="20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no charge to the employee</a:t>
            </a: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  CHC will charge-back the cost to the employee’s Principal Investigator or Department.</a:t>
            </a:r>
          </a:p>
          <a:p>
            <a:pPr lvl="1" eaLnBrk="1" hangingPunct="1">
              <a:lnSpc>
                <a:spcPct val="80000"/>
              </a:lnSpc>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Post-series titer (antibody) testing, and if necessary, a second hepatitis B vaccine series will be given free to the employee.</a:t>
            </a:r>
            <a:endPar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Students at UM</a:t>
            </a:r>
          </a:p>
          <a:p>
            <a:pPr lvl="1" eaLnBrk="1" hangingPunct="1">
              <a:lnSpc>
                <a:spcPct val="80000"/>
              </a:lnSpc>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Students </a:t>
            </a:r>
            <a:r>
              <a:rPr lang="en-US" sz="20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are responsible</a:t>
            </a: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 for the cost of the HBV vaccination series.</a:t>
            </a:r>
          </a:p>
          <a:p>
            <a:pPr lvl="1" eaLnBrk="1" hangingPunct="1">
              <a:lnSpc>
                <a:spcPct val="80000"/>
              </a:lnSpc>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Vaccination for a small fee is available at CHC or vaccination may be administered through the student’s private physician.</a:t>
            </a:r>
            <a:endPar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23</a:t>
            </a:fld>
            <a:endParaRPr lang="en-US"/>
          </a:p>
        </p:txBody>
      </p:sp>
      <p:pic>
        <p:nvPicPr>
          <p:cNvPr id="5" name="Picture 5" descr="Biohazard warning sign"/>
          <p:cNvPicPr>
            <a:picLocks noChangeAspect="1" noChangeArrowheads="1"/>
          </p:cNvPicPr>
          <p:nvPr/>
        </p:nvPicPr>
        <p:blipFill>
          <a:blip r:embed="rId2"/>
          <a:srcRect/>
          <a:stretch>
            <a:fillRect/>
          </a:stretch>
        </p:blipFill>
        <p:spPr bwMode="auto">
          <a:xfrm>
            <a:off x="8305800"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799" y="197186"/>
            <a:ext cx="1881809" cy="457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533400" y="2057400"/>
            <a:ext cx="8229600" cy="22098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DECONTAMINATION</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AND </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CLEANUP</a:t>
            </a:r>
          </a:p>
        </p:txBody>
      </p:sp>
      <p:sp>
        <p:nvSpPr>
          <p:cNvPr id="5" name="Slide Number Placeholder 4"/>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24</a:t>
            </a:fld>
            <a:endParaRPr lang="en-US"/>
          </a:p>
        </p:txBody>
      </p:sp>
      <p:pic>
        <p:nvPicPr>
          <p:cNvPr id="25604" name="Picture 5" descr="Biohazard warning sign"/>
          <p:cNvPicPr>
            <a:picLocks noChangeAspect="1" noChangeArrowheads="1"/>
          </p:cNvPicPr>
          <p:nvPr/>
        </p:nvPicPr>
        <p:blipFill>
          <a:blip r:embed="rId2"/>
          <a:srcRect/>
          <a:stretch>
            <a:fillRect/>
          </a:stretch>
        </p:blipFill>
        <p:spPr bwMode="auto">
          <a:xfrm>
            <a:off x="8305800" y="228600"/>
            <a:ext cx="516367" cy="457200"/>
          </a:xfrm>
          <a:prstGeom prst="rect">
            <a:avLst/>
          </a:prstGeom>
          <a:noFill/>
          <a:ln w="9525">
            <a:noFill/>
            <a:miter lim="800000"/>
            <a:headEnd/>
            <a:tailEnd/>
          </a:ln>
        </p:spPr>
      </p:pic>
      <p:pic>
        <p:nvPicPr>
          <p:cNvPr id="6" name="Picture 5"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1"/>
            <a:ext cx="1881809" cy="4571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09600" y="762000"/>
            <a:ext cx="8229600" cy="6096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Disinfecting Work Area</a:t>
            </a:r>
          </a:p>
        </p:txBody>
      </p:sp>
      <p:sp>
        <p:nvSpPr>
          <p:cNvPr id="38917" name="Rectangle 5"/>
          <p:cNvSpPr>
            <a:spLocks noGrp="1" noChangeArrowheads="1"/>
          </p:cNvSpPr>
          <p:nvPr>
            <p:ph idx="1"/>
          </p:nvPr>
        </p:nvSpPr>
        <p:spPr>
          <a:xfrm>
            <a:off x="457200" y="1752600"/>
            <a:ext cx="6096000" cy="4629150"/>
          </a:xfrm>
        </p:spPr>
        <p:txBody>
          <a:bodyPr>
            <a:normAutofit lnSpcReduction="10000"/>
          </a:bodyPr>
          <a:lstStyle/>
          <a:p>
            <a:pPr eaLnBrk="1" hangingPunct="1">
              <a:lnSpc>
                <a:spcPct val="90000"/>
              </a:lnSpc>
              <a:spcAft>
                <a:spcPts val="1200"/>
              </a:spcAft>
              <a:buClr>
                <a:srgbClr val="FFC000"/>
              </a:buClr>
              <a:defRPr/>
            </a:pPr>
            <a:r>
              <a:rPr lang="en-US" sz="2200" b="1" dirty="0">
                <a:solidFill>
                  <a:schemeClr val="bg1"/>
                </a:solidFill>
                <a:latin typeface="Calibri" pitchFamily="34" charset="0"/>
                <a:cs typeface="Calibri" pitchFamily="34" charset="0"/>
              </a:rPr>
              <a:t>Before beginning work, wipe down the work area with 70% ethanol (</a:t>
            </a:r>
            <a:r>
              <a:rPr lang="en-US" sz="2200" b="1" dirty="0" err="1">
                <a:solidFill>
                  <a:schemeClr val="bg1"/>
                </a:solidFill>
                <a:latin typeface="Calibri" pitchFamily="34" charset="0"/>
                <a:cs typeface="Calibri" pitchFamily="34" charset="0"/>
              </a:rPr>
              <a:t>EtOH</a:t>
            </a:r>
            <a:r>
              <a:rPr lang="en-US" sz="2200" b="1" dirty="0">
                <a:solidFill>
                  <a:schemeClr val="bg1"/>
                </a:solidFill>
                <a:latin typeface="Calibri" pitchFamily="34" charset="0"/>
                <a:cs typeface="Calibri" pitchFamily="34" charset="0"/>
              </a:rPr>
              <a:t>) or freshly made 10% bleach</a:t>
            </a:r>
          </a:p>
          <a:p>
            <a:pPr eaLnBrk="1" hangingPunct="1">
              <a:lnSpc>
                <a:spcPct val="90000"/>
              </a:lnSpc>
              <a:spcAft>
                <a:spcPts val="1200"/>
              </a:spcAft>
              <a:buClr>
                <a:srgbClr val="FFC000"/>
              </a:buClr>
              <a:defRPr/>
            </a:pPr>
            <a:r>
              <a:rPr lang="en-US" sz="2200" b="1" u="sng" dirty="0">
                <a:solidFill>
                  <a:schemeClr val="bg1"/>
                </a:solidFill>
                <a:latin typeface="Calibri" pitchFamily="34" charset="0"/>
                <a:cs typeface="Calibri" pitchFamily="34" charset="0"/>
              </a:rPr>
              <a:t>Always</a:t>
            </a:r>
            <a:r>
              <a:rPr lang="en-US" sz="2200" b="1" dirty="0">
                <a:solidFill>
                  <a:schemeClr val="bg1"/>
                </a:solidFill>
                <a:latin typeface="Calibri" pitchFamily="34" charset="0"/>
                <a:cs typeface="Calibri" pitchFamily="34" charset="0"/>
              </a:rPr>
              <a:t> wear gloves when working with blood or OPIM </a:t>
            </a:r>
            <a:endParaRPr lang="en-US" b="1" dirty="0">
              <a:solidFill>
                <a:schemeClr val="bg1"/>
              </a:solidFill>
              <a:latin typeface="Calibri" pitchFamily="34" charset="0"/>
              <a:cs typeface="Calibri" pitchFamily="34" charset="0"/>
            </a:endParaRPr>
          </a:p>
          <a:p>
            <a:pPr eaLnBrk="1" hangingPunct="1">
              <a:lnSpc>
                <a:spcPct val="90000"/>
              </a:lnSpc>
              <a:spcAft>
                <a:spcPts val="1200"/>
              </a:spcAft>
              <a:buClr>
                <a:srgbClr val="FFC000"/>
              </a:buClr>
              <a:defRPr/>
            </a:pPr>
            <a:r>
              <a:rPr lang="en-US" sz="2200" b="1" dirty="0">
                <a:solidFill>
                  <a:schemeClr val="bg1"/>
                </a:solidFill>
                <a:latin typeface="Calibri" pitchFamily="34" charset="0"/>
                <a:cs typeface="Calibri" pitchFamily="34" charset="0"/>
              </a:rPr>
              <a:t>Wear additional PPE as warranted for the situation (lab coat, eye protection, etc.)</a:t>
            </a:r>
          </a:p>
          <a:p>
            <a:pPr eaLnBrk="1" hangingPunct="1">
              <a:lnSpc>
                <a:spcPct val="90000"/>
              </a:lnSpc>
              <a:spcAft>
                <a:spcPts val="1200"/>
              </a:spcAft>
              <a:buClr>
                <a:srgbClr val="FFC000"/>
              </a:buClr>
              <a:defRPr/>
            </a:pPr>
            <a:r>
              <a:rPr lang="en-US" sz="2200" b="1" dirty="0">
                <a:solidFill>
                  <a:schemeClr val="bg1"/>
                </a:solidFill>
                <a:latin typeface="Calibri" pitchFamily="34" charset="0"/>
                <a:cs typeface="Calibri" pitchFamily="34" charset="0"/>
              </a:rPr>
              <a:t>At the end of work session, wipe down the work area with 70% ethanol or freshly made 10% bleach</a:t>
            </a:r>
          </a:p>
          <a:p>
            <a:pPr eaLnBrk="1" hangingPunct="1">
              <a:lnSpc>
                <a:spcPct val="90000"/>
              </a:lnSpc>
              <a:buClr>
                <a:srgbClr val="FFC000"/>
              </a:buClr>
              <a:defRPr/>
            </a:pPr>
            <a:r>
              <a:rPr lang="en-US" sz="2200" b="1" dirty="0">
                <a:solidFill>
                  <a:schemeClr val="bg1"/>
                </a:solidFill>
                <a:latin typeface="Calibri" pitchFamily="34" charset="0"/>
                <a:cs typeface="Calibri" pitchFamily="34" charset="0"/>
              </a:rPr>
              <a:t>Dispose of gloves and contaminated materials properly into biohazard bags (bags will be autoclaved to decontaminate)</a:t>
            </a:r>
          </a:p>
          <a:p>
            <a:pPr eaLnBrk="1" hangingPunct="1">
              <a:lnSpc>
                <a:spcPct val="90000"/>
              </a:lnSpc>
              <a:buFont typeface="Wingdings" pitchFamily="2" charset="2"/>
              <a:buNone/>
              <a:defRPr/>
            </a:pPr>
            <a:endParaRPr lang="en-US" sz="2400" b="1" dirty="0"/>
          </a:p>
        </p:txBody>
      </p:sp>
      <p:sp>
        <p:nvSpPr>
          <p:cNvPr id="9" name="Slide Number Placeholder 8"/>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25</a:t>
            </a:fld>
            <a:endParaRPr lang="en-US"/>
          </a:p>
        </p:txBody>
      </p:sp>
      <p:pic>
        <p:nvPicPr>
          <p:cNvPr id="26629" name="Picture 7" descr="Biohazard warning sign"/>
          <p:cNvPicPr>
            <a:picLocks noChangeAspect="1" noChangeArrowheads="1"/>
          </p:cNvPicPr>
          <p:nvPr/>
        </p:nvPicPr>
        <p:blipFill>
          <a:blip r:embed="rId2"/>
          <a:srcRect/>
          <a:stretch>
            <a:fillRect/>
          </a:stretch>
        </p:blipFill>
        <p:spPr bwMode="auto">
          <a:xfrm>
            <a:off x="8352416" y="228600"/>
            <a:ext cx="516367" cy="457200"/>
          </a:xfrm>
          <a:prstGeom prst="rect">
            <a:avLst/>
          </a:prstGeom>
          <a:noFill/>
          <a:ln w="9525">
            <a:noFill/>
            <a:miter lim="800000"/>
            <a:headEnd/>
            <a:tailEnd/>
          </a:ln>
        </p:spPr>
      </p:pic>
      <p:pic>
        <p:nvPicPr>
          <p:cNvPr id="26630" name="Picture 8" descr="Gloves"/>
          <p:cNvPicPr>
            <a:picLocks noChangeAspect="1" noChangeArrowheads="1"/>
          </p:cNvPicPr>
          <p:nvPr/>
        </p:nvPicPr>
        <p:blipFill>
          <a:blip r:embed="rId3"/>
          <a:srcRect/>
          <a:stretch>
            <a:fillRect/>
          </a:stretch>
        </p:blipFill>
        <p:spPr bwMode="auto">
          <a:xfrm>
            <a:off x="6858000" y="3276600"/>
            <a:ext cx="1752600" cy="1477272"/>
          </a:xfrm>
          <a:prstGeom prst="rect">
            <a:avLst/>
          </a:prstGeom>
          <a:noFill/>
          <a:ln w="9525">
            <a:solidFill>
              <a:srgbClr val="FFC000"/>
            </a:solidFill>
            <a:miter lim="800000"/>
            <a:headEnd/>
            <a:tailEnd/>
          </a:ln>
        </p:spPr>
      </p:pic>
      <p:pic>
        <p:nvPicPr>
          <p:cNvPr id="7" name="Picture 6" descr="disinfect"/>
          <p:cNvPicPr/>
          <p:nvPr/>
        </p:nvPicPr>
        <p:blipFill>
          <a:blip r:embed="rId4"/>
          <a:srcRect/>
          <a:stretch>
            <a:fillRect/>
          </a:stretch>
        </p:blipFill>
        <p:spPr bwMode="auto">
          <a:xfrm>
            <a:off x="6858000" y="1752600"/>
            <a:ext cx="1752600" cy="1447800"/>
          </a:xfrm>
          <a:prstGeom prst="rect">
            <a:avLst/>
          </a:prstGeom>
          <a:noFill/>
          <a:ln w="9525">
            <a:solidFill>
              <a:srgbClr val="FFC000"/>
            </a:solidFill>
            <a:miter lim="800000"/>
            <a:headEnd/>
            <a:tailEnd/>
          </a:ln>
        </p:spPr>
      </p:pic>
      <p:pic>
        <p:nvPicPr>
          <p:cNvPr id="8" name="Picture 6" descr="bench top"/>
          <p:cNvPicPr>
            <a:picLocks noChangeAspect="1" noChangeArrowheads="1"/>
          </p:cNvPicPr>
          <p:nvPr/>
        </p:nvPicPr>
        <p:blipFill>
          <a:blip r:embed="rId5" cstate="print"/>
          <a:srcRect/>
          <a:stretch>
            <a:fillRect/>
          </a:stretch>
        </p:blipFill>
        <p:spPr bwMode="auto">
          <a:xfrm>
            <a:off x="6858000" y="4953000"/>
            <a:ext cx="1905000" cy="1428750"/>
          </a:xfrm>
          <a:prstGeom prst="rect">
            <a:avLst/>
          </a:prstGeom>
          <a:noFill/>
          <a:ln>
            <a:solidFill>
              <a:srgbClr val="FFC000"/>
            </a:solidFill>
          </a:ln>
        </p:spPr>
      </p:pic>
      <p:pic>
        <p:nvPicPr>
          <p:cNvPr id="10" name="Picture 9" descr="University of Montana in Color - Main Logo">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63995" y="228600"/>
            <a:ext cx="1881809" cy="4571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alpha val="88000"/>
          </a:srgbClr>
        </a:solidFill>
        <a:effectLst/>
      </p:bgPr>
    </p:bg>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533400" y="762000"/>
            <a:ext cx="8229600" cy="838200"/>
          </a:xfrm>
        </p:spPr>
        <p:txBody>
          <a:bodyPr/>
          <a:lstStyle/>
          <a:p>
            <a:pPr eaLnBrk="1" hangingPunct="1">
              <a:defRPr/>
            </a:pPr>
            <a:r>
              <a:rPr lang="en-US" sz="3400" b="1" dirty="0">
                <a:solidFill>
                  <a:srgbClr val="FFC000"/>
                </a:solidFill>
                <a:effectLst>
                  <a:outerShdw blurRad="38100" dist="38100" dir="2700000" algn="tl">
                    <a:srgbClr val="000000">
                      <a:alpha val="43137"/>
                    </a:srgbClr>
                  </a:outerShdw>
                </a:effectLst>
                <a:latin typeface="Calibri" pitchFamily="34" charset="0"/>
                <a:cs typeface="Calibri" pitchFamily="34" charset="0"/>
              </a:rPr>
              <a:t>Accidental Spill Cleanup of Blood or OPIM</a:t>
            </a:r>
          </a:p>
        </p:txBody>
      </p:sp>
      <p:sp>
        <p:nvSpPr>
          <p:cNvPr id="39941" name="Rectangle 5"/>
          <p:cNvSpPr>
            <a:spLocks noGrp="1" noChangeArrowheads="1"/>
          </p:cNvSpPr>
          <p:nvPr>
            <p:ph idx="1"/>
          </p:nvPr>
        </p:nvSpPr>
        <p:spPr>
          <a:xfrm>
            <a:off x="457200" y="1752600"/>
            <a:ext cx="6172200" cy="4800600"/>
          </a:xfrm>
        </p:spPr>
        <p:txBody>
          <a:bodyPr>
            <a:normAutofit lnSpcReduction="10000"/>
          </a:bodyPr>
          <a:lstStyle/>
          <a:p>
            <a:pPr eaLnBrk="1" hangingPunct="1">
              <a:lnSpc>
                <a:spcPct val="80000"/>
              </a:lnSpc>
              <a:spcBef>
                <a:spcPts val="1200"/>
              </a:spcBef>
              <a:spcAft>
                <a:spcPts val="1200"/>
              </a:spcAft>
              <a:buClr>
                <a:srgbClr val="FFC000"/>
              </a:buClr>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Isolate the spill area</a:t>
            </a:r>
          </a:p>
          <a:p>
            <a:pPr eaLnBrk="1" hangingPunct="1">
              <a:lnSpc>
                <a:spcPct val="80000"/>
              </a:lnSpc>
              <a:spcBef>
                <a:spcPts val="1200"/>
              </a:spcBef>
              <a:spcAft>
                <a:spcPts val="1200"/>
              </a:spcAft>
              <a:buClr>
                <a:srgbClr val="FFC000"/>
              </a:buClr>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Put on disposable gloves and other PPE as warranted</a:t>
            </a:r>
          </a:p>
          <a:p>
            <a:pPr eaLnBrk="1" hangingPunct="1">
              <a:lnSpc>
                <a:spcPct val="80000"/>
              </a:lnSpc>
              <a:spcBef>
                <a:spcPts val="1200"/>
              </a:spcBef>
              <a:spcAft>
                <a:spcPts val="1200"/>
              </a:spcAft>
              <a:buClr>
                <a:srgbClr val="FFC000"/>
              </a:buClr>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Place paper towels over the spill</a:t>
            </a:r>
          </a:p>
          <a:p>
            <a:pPr eaLnBrk="1" hangingPunct="1">
              <a:lnSpc>
                <a:spcPct val="80000"/>
              </a:lnSpc>
              <a:spcBef>
                <a:spcPts val="1200"/>
              </a:spcBef>
              <a:spcAft>
                <a:spcPts val="1200"/>
              </a:spcAft>
              <a:buClr>
                <a:srgbClr val="FFC000"/>
              </a:buClr>
              <a:defRPr/>
            </a:pPr>
            <a:r>
              <a:rPr lang="en-US" sz="20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Small spills</a:t>
            </a: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 saturate the paper towels with disinfectant (e.g., 10% </a:t>
            </a:r>
            <a:r>
              <a:rPr lang="en-US" sz="20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fresh</a:t>
            </a: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 bleach solution) for 10 minutes minimum </a:t>
            </a:r>
          </a:p>
          <a:p>
            <a:pPr eaLnBrk="1" hangingPunct="1">
              <a:lnSpc>
                <a:spcPct val="80000"/>
              </a:lnSpc>
              <a:spcBef>
                <a:spcPts val="1200"/>
              </a:spcBef>
              <a:spcAft>
                <a:spcPts val="1200"/>
              </a:spcAft>
              <a:buClr>
                <a:srgbClr val="FFC000"/>
              </a:buClr>
              <a:defRPr/>
            </a:pPr>
            <a:r>
              <a:rPr lang="en-US" sz="20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Large spills</a:t>
            </a: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 saturate towels with </a:t>
            </a:r>
            <a:r>
              <a:rPr lang="en-US" sz="20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concentrated</a:t>
            </a: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 bleach for 15-30 minutes</a:t>
            </a:r>
          </a:p>
          <a:p>
            <a:pPr eaLnBrk="1" hangingPunct="1">
              <a:lnSpc>
                <a:spcPct val="80000"/>
              </a:lnSpc>
              <a:spcBef>
                <a:spcPts val="1200"/>
              </a:spcBef>
              <a:spcAft>
                <a:spcPts val="1200"/>
              </a:spcAft>
              <a:buClr>
                <a:srgbClr val="FFC000"/>
              </a:buClr>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Gather all waste and dispose into biohazard bags</a:t>
            </a:r>
          </a:p>
          <a:p>
            <a:pPr eaLnBrk="1" hangingPunct="1">
              <a:lnSpc>
                <a:spcPct val="80000"/>
              </a:lnSpc>
              <a:spcBef>
                <a:spcPts val="1200"/>
              </a:spcBef>
              <a:spcAft>
                <a:spcPts val="1200"/>
              </a:spcAft>
              <a:buClr>
                <a:srgbClr val="FFC000"/>
              </a:buClr>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Clean area again with 10% bleach, soap &amp; water</a:t>
            </a:r>
          </a:p>
          <a:p>
            <a:pPr eaLnBrk="1" hangingPunct="1">
              <a:lnSpc>
                <a:spcPct val="80000"/>
              </a:lnSpc>
              <a:spcBef>
                <a:spcPts val="1200"/>
              </a:spcBef>
              <a:spcAft>
                <a:spcPts val="1200"/>
              </a:spcAft>
              <a:buClr>
                <a:srgbClr val="FFC000"/>
              </a:buClr>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Autoclave biohazard bags to decontaminate</a:t>
            </a:r>
          </a:p>
        </p:txBody>
      </p:sp>
      <p:sp>
        <p:nvSpPr>
          <p:cNvPr id="8" name="Slide Number Placeholder 7"/>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26</a:t>
            </a:fld>
            <a:endParaRPr lang="en-US" dirty="0"/>
          </a:p>
        </p:txBody>
      </p:sp>
      <p:pic>
        <p:nvPicPr>
          <p:cNvPr id="27653" name="Picture 7" descr="Biohazard warning sign"/>
          <p:cNvPicPr>
            <a:picLocks noChangeAspect="1" noChangeArrowheads="1"/>
          </p:cNvPicPr>
          <p:nvPr/>
        </p:nvPicPr>
        <p:blipFill>
          <a:blip r:embed="rId2"/>
          <a:srcRect/>
          <a:stretch>
            <a:fillRect/>
          </a:stretch>
        </p:blipFill>
        <p:spPr bwMode="auto">
          <a:xfrm>
            <a:off x="8322833" y="228599"/>
            <a:ext cx="516367" cy="457200"/>
          </a:xfrm>
          <a:prstGeom prst="rect">
            <a:avLst/>
          </a:prstGeom>
          <a:noFill/>
          <a:ln w="9525">
            <a:noFill/>
            <a:miter lim="800000"/>
            <a:headEnd/>
            <a:tailEnd/>
          </a:ln>
        </p:spPr>
      </p:pic>
      <p:pic>
        <p:nvPicPr>
          <p:cNvPr id="27654" name="Picture 8"/>
          <p:cNvPicPr>
            <a:picLocks noChangeAspect="1" noChangeArrowheads="1"/>
          </p:cNvPicPr>
          <p:nvPr/>
        </p:nvPicPr>
        <p:blipFill>
          <a:blip r:embed="rId3"/>
          <a:srcRect/>
          <a:stretch>
            <a:fillRect/>
          </a:stretch>
        </p:blipFill>
        <p:spPr bwMode="auto">
          <a:xfrm>
            <a:off x="6629400" y="1752600"/>
            <a:ext cx="2209800" cy="2878737"/>
          </a:xfrm>
          <a:prstGeom prst="rect">
            <a:avLst/>
          </a:prstGeom>
          <a:noFill/>
          <a:ln w="9525">
            <a:solidFill>
              <a:srgbClr val="FFC000"/>
            </a:solidFill>
            <a:miter lim="800000"/>
            <a:headEnd/>
            <a:tailEnd/>
          </a:ln>
        </p:spPr>
      </p:pic>
      <p:pic>
        <p:nvPicPr>
          <p:cNvPr id="7" name="Picture 6" descr="disinfect"/>
          <p:cNvPicPr/>
          <p:nvPr/>
        </p:nvPicPr>
        <p:blipFill>
          <a:blip r:embed="rId4"/>
          <a:srcRect/>
          <a:stretch>
            <a:fillRect/>
          </a:stretch>
        </p:blipFill>
        <p:spPr bwMode="auto">
          <a:xfrm>
            <a:off x="6629400" y="4724400"/>
            <a:ext cx="1752600" cy="1600200"/>
          </a:xfrm>
          <a:prstGeom prst="rect">
            <a:avLst/>
          </a:prstGeom>
          <a:noFill/>
          <a:ln w="9525">
            <a:solidFill>
              <a:srgbClr val="FFC000"/>
            </a:solidFill>
            <a:miter lim="800000"/>
            <a:headEnd/>
            <a:tailEnd/>
          </a:ln>
        </p:spPr>
      </p:pic>
      <p:pic>
        <p:nvPicPr>
          <p:cNvPr id="9" name="Picture 8" descr="University of Montana in Color - Main Log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65043" y="228600"/>
            <a:ext cx="1881809" cy="457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457200" y="2819400"/>
            <a:ext cx="8229600" cy="11430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IN  THE  EVENT  OF  AN</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EXPOSURE</a:t>
            </a:r>
          </a:p>
        </p:txBody>
      </p:sp>
      <p:sp>
        <p:nvSpPr>
          <p:cNvPr id="5" name="Slide Number Placeholder 4"/>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27</a:t>
            </a:fld>
            <a:endParaRPr lang="en-US"/>
          </a:p>
        </p:txBody>
      </p:sp>
      <p:pic>
        <p:nvPicPr>
          <p:cNvPr id="28676" name="Picture 5" descr="Biohazard warning sign"/>
          <p:cNvPicPr>
            <a:picLocks noChangeAspect="1" noChangeArrowheads="1"/>
          </p:cNvPicPr>
          <p:nvPr/>
        </p:nvPicPr>
        <p:blipFill>
          <a:blip r:embed="rId2"/>
          <a:srcRect/>
          <a:stretch>
            <a:fillRect/>
          </a:stretch>
        </p:blipFill>
        <p:spPr bwMode="auto">
          <a:xfrm>
            <a:off x="8305800" y="228600"/>
            <a:ext cx="516367" cy="457200"/>
          </a:xfrm>
          <a:prstGeom prst="rect">
            <a:avLst/>
          </a:prstGeom>
          <a:noFill/>
          <a:ln w="9525">
            <a:noFill/>
            <a:miter lim="800000"/>
            <a:headEnd/>
            <a:tailEnd/>
          </a:ln>
        </p:spPr>
      </p:pic>
      <p:pic>
        <p:nvPicPr>
          <p:cNvPr id="6" name="Picture 5"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799" y="249984"/>
            <a:ext cx="1881809" cy="4571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592567" y="914400"/>
            <a:ext cx="8229600" cy="12192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WHAT IS AN </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EXPOSURE  INCIDENT?</a:t>
            </a:r>
          </a:p>
        </p:txBody>
      </p:sp>
      <p:sp>
        <p:nvSpPr>
          <p:cNvPr id="44038" name="Rectangle 6"/>
          <p:cNvSpPr>
            <a:spLocks noGrp="1" noChangeArrowheads="1"/>
          </p:cNvSpPr>
          <p:nvPr>
            <p:ph idx="1"/>
          </p:nvPr>
        </p:nvSpPr>
        <p:spPr>
          <a:xfrm>
            <a:off x="457200" y="2438400"/>
            <a:ext cx="7924800" cy="4144736"/>
          </a:xfrm>
        </p:spPr>
        <p:txBody>
          <a:bodyPr/>
          <a:lstStyle/>
          <a:p>
            <a:pPr eaLnBrk="1" hangingPunct="1">
              <a:lnSpc>
                <a:spcPct val="80000"/>
              </a:lnSpc>
              <a:spcBef>
                <a:spcPts val="0"/>
              </a:spcBef>
              <a:spcAft>
                <a:spcPts val="1200"/>
              </a:spcAft>
              <a:buNone/>
              <a:defRPr/>
            </a:pPr>
            <a:r>
              <a:rPr lang="en-US" sz="2200" b="1" dirty="0"/>
              <a:t>	</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 exposure incident is a specific eye, mouth, other mucous membrane, non-intact skin or parenteral contact with blood or other potentially infectious materials that results from the performance of an employee’s duties.</a:t>
            </a:r>
          </a:p>
          <a:p>
            <a:pPr lvl="1" eaLnBrk="1" hangingPunct="1">
              <a:lnSpc>
                <a:spcPct val="80000"/>
              </a:lnSpc>
              <a:spcBef>
                <a:spcPts val="1200"/>
              </a:spcBef>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Accidental puncture with needle, glass, scalpel or other sharp contaminated with the pathogen</a:t>
            </a:r>
          </a:p>
          <a:p>
            <a:pPr lvl="1" eaLnBrk="1" hangingPunct="1">
              <a:lnSpc>
                <a:spcPct val="80000"/>
              </a:lnSpc>
              <a:spcBef>
                <a:spcPts val="1200"/>
              </a:spcBef>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Contact between broken or damaged skin and infected body fluids</a:t>
            </a:r>
          </a:p>
          <a:p>
            <a:pPr lvl="1" eaLnBrk="1" hangingPunct="1">
              <a:lnSpc>
                <a:spcPct val="80000"/>
              </a:lnSpc>
              <a:spcBef>
                <a:spcPts val="1200"/>
              </a:spcBef>
              <a:defRPr/>
            </a:pPr>
            <a:r>
              <a:rPr lang="en-US" sz="2000" b="1" dirty="0">
                <a:solidFill>
                  <a:schemeClr val="bg1"/>
                </a:solidFill>
                <a:effectLst>
                  <a:outerShdw blurRad="38100" dist="38100" dir="2700000" algn="tl">
                    <a:srgbClr val="000000">
                      <a:alpha val="43137"/>
                    </a:srgbClr>
                  </a:outerShdw>
                </a:effectLst>
                <a:latin typeface="Calibri" pitchFamily="34" charset="0"/>
                <a:cs typeface="Calibri" pitchFamily="34" charset="0"/>
              </a:rPr>
              <a:t>Contact between mucous membrane (eyes, nose, mouth) and infected body fluids</a:t>
            </a:r>
          </a:p>
        </p:txBody>
      </p:sp>
      <p:sp>
        <p:nvSpPr>
          <p:cNvPr id="8" name="Slide Number Placeholder 7"/>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28</a:t>
            </a:fld>
            <a:endParaRPr lang="en-US"/>
          </a:p>
        </p:txBody>
      </p:sp>
      <p:pic>
        <p:nvPicPr>
          <p:cNvPr id="29701" name="Picture 8" descr="Biohazard warning sign"/>
          <p:cNvPicPr>
            <a:picLocks noChangeAspect="1" noChangeArrowheads="1"/>
          </p:cNvPicPr>
          <p:nvPr/>
        </p:nvPicPr>
        <p:blipFill>
          <a:blip r:embed="rId2"/>
          <a:srcRect/>
          <a:stretch>
            <a:fillRect/>
          </a:stretch>
        </p:blipFill>
        <p:spPr bwMode="auto">
          <a:xfrm>
            <a:off x="8305800"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91548" y="258537"/>
            <a:ext cx="1881809" cy="457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533400" y="762000"/>
            <a:ext cx="8229600" cy="12192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If You Are Exposed to</a:t>
            </a:r>
            <a:b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Human Blood or OPIM</a:t>
            </a:r>
          </a:p>
        </p:txBody>
      </p:sp>
      <p:sp>
        <p:nvSpPr>
          <p:cNvPr id="44038" name="Rectangle 6"/>
          <p:cNvSpPr>
            <a:spLocks noGrp="1" noChangeArrowheads="1"/>
          </p:cNvSpPr>
          <p:nvPr>
            <p:ph idx="1"/>
          </p:nvPr>
        </p:nvSpPr>
        <p:spPr>
          <a:xfrm>
            <a:off x="304800" y="2083420"/>
            <a:ext cx="6248400" cy="4393580"/>
          </a:xfrm>
        </p:spPr>
        <p:txBody>
          <a:bodyPr/>
          <a:lstStyle/>
          <a:p>
            <a:pPr eaLnBrk="1" hangingPunct="1">
              <a:lnSpc>
                <a:spcPct val="80000"/>
              </a:lnSpc>
              <a:spcBef>
                <a:spcPts val="1200"/>
              </a:spcBef>
              <a:spcAft>
                <a:spcPts val="120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Cleanse all exposed skin with soap and water for 15 minutes</a:t>
            </a:r>
          </a:p>
          <a:p>
            <a:pPr eaLnBrk="1" hangingPunct="1">
              <a:lnSpc>
                <a:spcPct val="80000"/>
              </a:lnSpc>
              <a:spcBef>
                <a:spcPts val="1200"/>
              </a:spcBef>
              <a:spcAft>
                <a:spcPts val="120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Rinse mucous membranes or eyes with water for 15 minutes</a:t>
            </a:r>
          </a:p>
          <a:p>
            <a:pPr eaLnBrk="1" hangingPunct="1">
              <a:lnSpc>
                <a:spcPct val="80000"/>
              </a:lnSpc>
              <a:spcBef>
                <a:spcPts val="1200"/>
              </a:spcBef>
              <a:spcAft>
                <a:spcPts val="120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Record the location and time of incident</a:t>
            </a:r>
          </a:p>
          <a:p>
            <a:pPr eaLnBrk="1" hangingPunct="1">
              <a:lnSpc>
                <a:spcPct val="80000"/>
              </a:lnSpc>
              <a:spcBef>
                <a:spcPts val="1200"/>
              </a:spcBef>
              <a:spcAft>
                <a:spcPts val="120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Report the incident to your supervisor</a:t>
            </a:r>
          </a:p>
          <a:p>
            <a:pPr eaLnBrk="1" hangingPunct="1">
              <a:lnSpc>
                <a:spcPct val="80000"/>
              </a:lnSpc>
              <a:spcBef>
                <a:spcPts val="1200"/>
              </a:spcBef>
              <a:spcAft>
                <a:spcPts val="120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Seek evaluation at a emergency care facility within 2 hours of exposure.  </a:t>
            </a:r>
          </a:p>
          <a:p>
            <a:pPr eaLnBrk="1" hangingPunct="1">
              <a:lnSpc>
                <a:spcPct val="80000"/>
              </a:lnSpc>
              <a:spcBef>
                <a:spcPts val="1200"/>
              </a:spcBef>
              <a:spcAft>
                <a:spcPts val="1200"/>
              </a:spcAft>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Staff and paid student workers fill out a UM accident report within 24 hours (mandatory)</a:t>
            </a:r>
          </a:p>
        </p:txBody>
      </p:sp>
      <p:sp>
        <p:nvSpPr>
          <p:cNvPr id="8" name="Slide Number Placeholder 7"/>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29</a:t>
            </a:fld>
            <a:endParaRPr lang="en-US"/>
          </a:p>
        </p:txBody>
      </p:sp>
      <p:pic>
        <p:nvPicPr>
          <p:cNvPr id="29701" name="Picture 8" descr="Biohazard warning sign"/>
          <p:cNvPicPr>
            <a:picLocks noChangeAspect="1" noChangeArrowheads="1"/>
          </p:cNvPicPr>
          <p:nvPr/>
        </p:nvPicPr>
        <p:blipFill>
          <a:blip r:embed="rId2"/>
          <a:srcRect/>
          <a:stretch>
            <a:fillRect/>
          </a:stretch>
        </p:blipFill>
        <p:spPr bwMode="auto">
          <a:xfrm>
            <a:off x="8368279" y="228600"/>
            <a:ext cx="516367" cy="457200"/>
          </a:xfrm>
          <a:prstGeom prst="rect">
            <a:avLst/>
          </a:prstGeom>
          <a:noFill/>
          <a:ln w="9525">
            <a:noFill/>
            <a:miter lim="800000"/>
            <a:headEnd/>
            <a:tailEnd/>
          </a:ln>
        </p:spPr>
      </p:pic>
      <p:pic>
        <p:nvPicPr>
          <p:cNvPr id="29703" name="Picture 10"/>
          <p:cNvPicPr>
            <a:picLocks noChangeAspect="1" noChangeArrowheads="1"/>
          </p:cNvPicPr>
          <p:nvPr/>
        </p:nvPicPr>
        <p:blipFill>
          <a:blip r:embed="rId3"/>
          <a:srcRect/>
          <a:stretch>
            <a:fillRect/>
          </a:stretch>
        </p:blipFill>
        <p:spPr bwMode="auto">
          <a:xfrm rot="5400000">
            <a:off x="6795622" y="2147422"/>
            <a:ext cx="2001878" cy="1932878"/>
          </a:xfrm>
          <a:prstGeom prst="rect">
            <a:avLst/>
          </a:prstGeom>
          <a:noFill/>
          <a:ln w="9525">
            <a:solidFill>
              <a:srgbClr val="FFC000"/>
            </a:solidFill>
            <a:miter lim="800000"/>
            <a:headEnd/>
            <a:tailEnd/>
          </a:ln>
        </p:spPr>
      </p:pic>
      <p:pic>
        <p:nvPicPr>
          <p:cNvPr id="9" name="Picture 8" descr="University of Montana in Color - Main Logo">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5164" y="228601"/>
            <a:ext cx="1881809" cy="457199"/>
          </a:xfrm>
          <a:prstGeom prst="rect">
            <a:avLst/>
          </a:prstGeom>
          <a:noFill/>
          <a:ln>
            <a:noFill/>
          </a:ln>
        </p:spPr>
      </p:pic>
      <p:pic>
        <p:nvPicPr>
          <p:cNvPr id="10" name="Picture 4" descr="Image result for picture of eye wash">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0122" y="4428073"/>
            <a:ext cx="1946527" cy="1562809"/>
          </a:xfrm>
          <a:prstGeom prst="rect">
            <a:avLst/>
          </a:prstGeom>
          <a:noFill/>
          <a:ln w="1905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57200" y="762000"/>
            <a:ext cx="8229600" cy="10668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Who is Covered by the BBP Standard</a:t>
            </a:r>
            <a:r>
              <a:rPr lang="en-US" sz="3600" b="1" dirty="0">
                <a:solidFill>
                  <a:schemeClr val="accent4"/>
                </a:solidFill>
                <a:latin typeface="Calibri" pitchFamily="34" charset="0"/>
                <a:cs typeface="Calibri" pitchFamily="34" charset="0"/>
              </a:rPr>
              <a:t>?</a:t>
            </a:r>
            <a:endParaRPr lang="en-US" sz="2800" b="1" dirty="0">
              <a:solidFill>
                <a:schemeClr val="accent4"/>
              </a:solidFill>
              <a:latin typeface="Calibri" pitchFamily="34" charset="0"/>
              <a:cs typeface="Calibri" pitchFamily="34" charset="0"/>
            </a:endParaRPr>
          </a:p>
        </p:txBody>
      </p:sp>
      <p:sp>
        <p:nvSpPr>
          <p:cNvPr id="4099" name="Rectangle 3"/>
          <p:cNvSpPr>
            <a:spLocks noGrp="1" noChangeArrowheads="1"/>
          </p:cNvSpPr>
          <p:nvPr>
            <p:ph idx="1"/>
          </p:nvPr>
        </p:nvSpPr>
        <p:spPr>
          <a:xfrm>
            <a:off x="152400" y="2057400"/>
            <a:ext cx="8610600" cy="3810000"/>
          </a:xfrm>
        </p:spPr>
        <p:txBody>
          <a:bodyPr/>
          <a:lstStyle/>
          <a:p>
            <a:pPr lvl="1" eaLnBrk="1" hangingPunct="1">
              <a:lnSpc>
                <a:spcPct val="90000"/>
              </a:lnSpc>
              <a:spcBef>
                <a:spcPts val="900"/>
              </a:spcBef>
              <a:buClr>
                <a:srgbClr val="FFC000"/>
              </a:buClr>
            </a:pP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Any employee who has </a:t>
            </a:r>
            <a:r>
              <a:rPr lang="en-US" sz="2400" u="sng" dirty="0">
                <a:solidFill>
                  <a:schemeClr val="bg1"/>
                </a:solidFill>
                <a:effectLst>
                  <a:outerShdw blurRad="38100" dist="38100" dir="2700000" algn="tl">
                    <a:srgbClr val="000000">
                      <a:alpha val="43137"/>
                    </a:srgbClr>
                  </a:outerShdw>
                </a:effectLst>
                <a:latin typeface="Calibri" pitchFamily="34" charset="0"/>
                <a:cs typeface="Calibri" pitchFamily="34" charset="0"/>
              </a:rPr>
              <a:t>occupational exposure </a:t>
            </a: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to human blood or other potentially infectious materials within the scope of the standard.</a:t>
            </a:r>
          </a:p>
          <a:p>
            <a:pPr lvl="2" eaLnBrk="1" hangingPunct="1">
              <a:lnSpc>
                <a:spcPct val="90000"/>
              </a:lnSpc>
              <a:spcBef>
                <a:spcPts val="900"/>
              </a:spcBef>
              <a:buClr>
                <a:schemeClr val="accent2">
                  <a:lumMod val="75000"/>
                </a:schemeClr>
              </a:buCl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Occupational exposure : reasonably anticipated skin, eye, mucous membrane or parenteral (through the skin) contact with blood or other potentially infectious material (OPIM) that may result from the performance of an employee’s duties.</a:t>
            </a:r>
          </a:p>
          <a:p>
            <a:pPr lvl="1" eaLnBrk="1" hangingPunct="1">
              <a:lnSpc>
                <a:spcPct val="90000"/>
              </a:lnSpc>
              <a:spcBef>
                <a:spcPts val="900"/>
              </a:spcBef>
              <a:buClr>
                <a:srgbClr val="FFC000"/>
              </a:buClr>
              <a:buNone/>
            </a:pPr>
            <a:endParaRPr lang="en-US" sz="8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lvl="1" eaLnBrk="1" hangingPunct="1">
              <a:lnSpc>
                <a:spcPct val="90000"/>
              </a:lnSpc>
              <a:spcBef>
                <a:spcPts val="900"/>
              </a:spcBef>
              <a:buClr>
                <a:srgbClr val="FFC000"/>
              </a:buClr>
            </a:pP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Employees trained in first aid and CPR designated by the employer as responsible for rendering medical assistance as </a:t>
            </a:r>
            <a:r>
              <a:rPr lang="en-US" sz="2400" u="sng" dirty="0">
                <a:solidFill>
                  <a:schemeClr val="bg1"/>
                </a:solidFill>
                <a:effectLst>
                  <a:outerShdw blurRad="38100" dist="38100" dir="2700000" algn="tl">
                    <a:srgbClr val="000000">
                      <a:alpha val="43137"/>
                    </a:srgbClr>
                  </a:outerShdw>
                </a:effectLst>
                <a:latin typeface="Calibri" pitchFamily="34" charset="0"/>
                <a:cs typeface="Calibri" pitchFamily="34" charset="0"/>
              </a:rPr>
              <a:t>part of their job duties</a:t>
            </a: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p>
          <a:p>
            <a:pPr lvl="1" eaLnBrk="1" hangingPunct="1">
              <a:lnSpc>
                <a:spcPct val="90000"/>
              </a:lnSpc>
              <a:spcBef>
                <a:spcPts val="900"/>
              </a:spcBef>
              <a:buClr>
                <a:srgbClr val="FFC000"/>
              </a:buClr>
              <a:buNone/>
            </a:pPr>
            <a:endParaRPr lang="en-US" sz="800" b="1" dirty="0">
              <a:effectLst/>
            </a:endParaRP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3</a:t>
            </a:fld>
            <a:endParaRPr lang="en-US"/>
          </a:p>
        </p:txBody>
      </p:sp>
      <p:pic>
        <p:nvPicPr>
          <p:cNvPr id="4101" name="Picture 5" descr="Biohazard warning sign"/>
          <p:cNvPicPr>
            <a:picLocks noChangeAspect="1" noChangeArrowheads="1"/>
          </p:cNvPicPr>
          <p:nvPr/>
        </p:nvPicPr>
        <p:blipFill>
          <a:blip r:embed="rId2"/>
          <a:srcRect/>
          <a:stretch>
            <a:fillRect/>
          </a:stretch>
        </p:blipFill>
        <p:spPr bwMode="auto">
          <a:xfrm>
            <a:off x="8411583" y="198784"/>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799" y="198784"/>
            <a:ext cx="1881809" cy="4571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457200" y="990600"/>
            <a:ext cx="8229600" cy="533400"/>
          </a:xfrm>
        </p:spPr>
        <p:txBody>
          <a:bodyPr>
            <a:noAutofit/>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Contact Information</a:t>
            </a:r>
          </a:p>
        </p:txBody>
      </p:sp>
      <p:sp>
        <p:nvSpPr>
          <p:cNvPr id="45059" name="Rectangle 3"/>
          <p:cNvSpPr>
            <a:spLocks noGrp="1" noChangeArrowheads="1"/>
          </p:cNvSpPr>
          <p:nvPr>
            <p:ph idx="1"/>
          </p:nvPr>
        </p:nvSpPr>
        <p:spPr>
          <a:xfrm>
            <a:off x="304800" y="2057400"/>
            <a:ext cx="8534400" cy="4419600"/>
          </a:xfrm>
        </p:spPr>
        <p:txBody>
          <a:bodyPr/>
          <a:lstStyle/>
          <a:p>
            <a:pPr eaLnBrk="1" hangingPunct="1">
              <a:buClr>
                <a:srgbClr val="FFC000"/>
              </a:buClr>
              <a:defRPr/>
            </a:pPr>
            <a:r>
              <a:rPr lang="en-US" sz="2800" b="1" dirty="0">
                <a:solidFill>
                  <a:srgbClr val="FFC000"/>
                </a:solidFill>
                <a:effectLst>
                  <a:outerShdw blurRad="38100" dist="38100" dir="2700000" algn="tl">
                    <a:srgbClr val="000000">
                      <a:alpha val="43137"/>
                    </a:srgbClr>
                  </a:outerShdw>
                </a:effectLst>
                <a:latin typeface="Calibri" pitchFamily="34" charset="0"/>
                <a:cs typeface="Calibri" pitchFamily="34" charset="0"/>
              </a:rPr>
              <a:t>Biosafety Officer,</a:t>
            </a:r>
            <a:r>
              <a:rPr lang="en-US"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Kathy Heivilin, 243-6395</a:t>
            </a:r>
          </a:p>
          <a:p>
            <a:pPr lvl="1" eaLnBrk="1" hangingPunct="1">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For additional biosafety information</a:t>
            </a:r>
          </a:p>
          <a:p>
            <a:pPr lvl="1" eaLnBrk="1" hangingPunct="1">
              <a:spcAft>
                <a:spcPts val="1200"/>
              </a:spcAft>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For one-on-one meeting to answer questions or to discuss concerns</a:t>
            </a:r>
          </a:p>
          <a:p>
            <a:pPr eaLnBrk="1" hangingPunct="1">
              <a:buClr>
                <a:srgbClr val="FFC000"/>
              </a:buClr>
              <a:defRPr/>
            </a:pPr>
            <a:r>
              <a:rPr lang="en-US" sz="2800" b="1" dirty="0">
                <a:solidFill>
                  <a:srgbClr val="FFC000"/>
                </a:solidFill>
                <a:effectLst>
                  <a:outerShdw blurRad="38100" dist="38100" dir="2700000" algn="tl">
                    <a:srgbClr val="000000">
                      <a:alpha val="43137"/>
                    </a:srgbClr>
                  </a:outerShdw>
                </a:effectLst>
                <a:latin typeface="Calibri" pitchFamily="34" charset="0"/>
                <a:cs typeface="Calibri" pitchFamily="34" charset="0"/>
              </a:rPr>
              <a:t>Curry Health Center, </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243-2122</a:t>
            </a:r>
          </a:p>
          <a:p>
            <a:pPr lvl="1" eaLnBrk="1" hangingPunct="1">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Hepatitis B vaccinations and titers</a:t>
            </a:r>
          </a:p>
          <a:p>
            <a:pPr lvl="1" eaLnBrk="1" hangingPunct="1">
              <a:spcAft>
                <a:spcPts val="1200"/>
              </a:spcAft>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Needle sticks, pathogen exposure, etc.</a:t>
            </a:r>
          </a:p>
          <a:p>
            <a:pPr eaLnBrk="1" hangingPunct="1">
              <a:buClr>
                <a:srgbClr val="FFC000"/>
              </a:buClr>
              <a:defRPr/>
            </a:pPr>
            <a:r>
              <a:rPr lang="en-US" sz="2800" b="1" dirty="0">
                <a:solidFill>
                  <a:srgbClr val="FFC000"/>
                </a:solidFill>
                <a:effectLst>
                  <a:outerShdw blurRad="38100" dist="38100" dir="2700000" algn="tl">
                    <a:srgbClr val="000000">
                      <a:alpha val="43137"/>
                    </a:srgbClr>
                  </a:outerShdw>
                </a:effectLst>
                <a:latin typeface="Calibri" pitchFamily="34" charset="0"/>
                <a:cs typeface="Calibri" pitchFamily="34" charset="0"/>
              </a:rPr>
              <a:t>Environmental Health,</a:t>
            </a:r>
            <a:r>
              <a:rPr lang="en-US"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243-4503</a:t>
            </a:r>
          </a:p>
          <a:p>
            <a:pPr lvl="1" eaLnBrk="1" hangingPunct="1">
              <a:spcAft>
                <a:spcPts val="1200"/>
              </a:spcAft>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Sharps disposal</a:t>
            </a:r>
          </a:p>
          <a:p>
            <a:pPr>
              <a:defRPr/>
            </a:pPr>
            <a:r>
              <a:rPr lang="en-US" sz="2700" b="1" dirty="0">
                <a:solidFill>
                  <a:srgbClr val="FFC000"/>
                </a:solidFill>
                <a:effectLst>
                  <a:outerShdw blurRad="38100" dist="38100" dir="2700000" algn="tl">
                    <a:srgbClr val="000000">
                      <a:alpha val="43137"/>
                    </a:srgbClr>
                  </a:outerShdw>
                </a:effectLst>
                <a:latin typeface="Calibri" pitchFamily="34" charset="0"/>
                <a:cs typeface="Calibri" pitchFamily="34" charset="0"/>
              </a:rPr>
              <a:t>Workman’s Compensation and Accident Reports, </a:t>
            </a:r>
            <a:r>
              <a:rPr lang="en-US" sz="2300" b="1" dirty="0">
                <a:solidFill>
                  <a:schemeClr val="bg1"/>
                </a:solidFill>
                <a:effectLst>
                  <a:outerShdw blurRad="38100" dist="38100" dir="2700000" algn="tl">
                    <a:srgbClr val="000000">
                      <a:alpha val="43137"/>
                    </a:srgbClr>
                  </a:outerShdw>
                </a:effectLst>
                <a:latin typeface="Calibri" pitchFamily="34" charset="0"/>
                <a:cs typeface="Calibri" pitchFamily="34" charset="0"/>
              </a:rPr>
              <a:t>243-2842</a:t>
            </a:r>
          </a:p>
          <a:p>
            <a:pPr lvl="1" eaLnBrk="1" hangingPunct="1">
              <a:defRPr/>
            </a:pPr>
            <a:endParaRPr lang="en-US" sz="2200" b="1" dirty="0">
              <a:latin typeface="Calibri" pitchFamily="34" charset="0"/>
              <a:cs typeface="Calibri" pitchFamily="34" charset="0"/>
            </a:endParaRP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30</a:t>
            </a:fld>
            <a:endParaRPr lang="en-US"/>
          </a:p>
        </p:txBody>
      </p:sp>
      <p:pic>
        <p:nvPicPr>
          <p:cNvPr id="30725" name="Picture 6" descr="Biohazard warning sign"/>
          <p:cNvPicPr>
            <a:picLocks noChangeAspect="1" noChangeArrowheads="1"/>
          </p:cNvPicPr>
          <p:nvPr/>
        </p:nvPicPr>
        <p:blipFill>
          <a:blip r:embed="rId2"/>
          <a:srcRect/>
          <a:stretch>
            <a:fillRect/>
          </a:stretch>
        </p:blipFill>
        <p:spPr bwMode="auto">
          <a:xfrm>
            <a:off x="8394783"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1"/>
            <a:ext cx="1881809" cy="4571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304800" y="1828800"/>
            <a:ext cx="8610600" cy="3429000"/>
          </a:xfrm>
        </p:spPr>
        <p:txBody>
          <a:bodyPr/>
          <a:lstStyle/>
          <a:p>
            <a:pPr eaLnBrk="1" hangingPunct="1">
              <a:buNone/>
              <a:defRPr/>
            </a:pPr>
            <a:r>
              <a:rPr lang="en-US" sz="2800" b="1" dirty="0"/>
              <a:t>	</a:t>
            </a:r>
            <a:r>
              <a:rPr lang="en-US" sz="3000" b="1" dirty="0">
                <a:solidFill>
                  <a:srgbClr val="FFC000"/>
                </a:solidFill>
                <a:effectLst>
                  <a:outerShdw blurRad="38100" dist="38100" dir="2700000" algn="tl">
                    <a:srgbClr val="000000">
                      <a:alpha val="43137"/>
                    </a:srgbClr>
                  </a:outerShdw>
                </a:effectLst>
                <a:latin typeface="Calibri" pitchFamily="34" charset="0"/>
                <a:cs typeface="Calibri" pitchFamily="34" charset="0"/>
              </a:rPr>
              <a:t>You have completed the BBP presentation.</a:t>
            </a:r>
          </a:p>
          <a:p>
            <a:pPr eaLnBrk="1" hangingPunct="1">
              <a:buFont typeface="Wingdings" pitchFamily="2" charset="2"/>
              <a:buNone/>
              <a:defRPr/>
            </a:pPr>
            <a:endPar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eaLnBrk="1" hangingPunct="1">
              <a:buNone/>
              <a:defRP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3000" b="1" dirty="0">
                <a:solidFill>
                  <a:srgbClr val="FFFFFF"/>
                </a:solidFill>
                <a:effectLst>
                  <a:outerShdw blurRad="38100" dist="38100" dir="2700000" algn="tl">
                    <a:srgbClr val="000000">
                      <a:alpha val="43137"/>
                    </a:srgbClr>
                  </a:outerShdw>
                </a:effectLst>
                <a:latin typeface="Calibri" pitchFamily="34" charset="0"/>
                <a:cs typeface="Calibri" pitchFamily="34" charset="0"/>
              </a:rPr>
              <a:t>Return to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umt.edu/research/compliance/IBC/</a:t>
            </a:r>
            <a:r>
              <a:rPr lang="en-US" sz="2800" b="1" dirty="0" err="1">
                <a:solidFill>
                  <a:srgbClr val="FFFFFF"/>
                </a:solidFill>
                <a:effectLst>
                  <a:outerShdw blurRad="38100" dist="38100" dir="2700000" algn="tl">
                    <a:srgbClr val="000000">
                      <a:alpha val="43137"/>
                    </a:srgbClr>
                  </a:outerShdw>
                </a:effectLst>
                <a:latin typeface="Calibri" pitchFamily="34" charset="0"/>
                <a:cs typeface="Calibri" pitchFamily="34" charset="0"/>
              </a:rPr>
              <a:t>bbp.php</a:t>
            </a:r>
            <a:endPar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eaLnBrk="1" hangingPunct="1">
              <a:buNone/>
              <a:defRPr/>
            </a:pPr>
            <a:r>
              <a:rPr lang="en-US" sz="30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and take the quiz.  </a:t>
            </a:r>
          </a:p>
          <a:p>
            <a:pPr lvl="1" eaLnBrk="1" hangingPunct="1">
              <a:defRPr/>
            </a:pPr>
            <a:r>
              <a:rPr lang="en-US" sz="2400" dirty="0">
                <a:solidFill>
                  <a:srgbClr val="FFFFFF"/>
                </a:solidFill>
                <a:effectLst>
                  <a:outerShdw blurRad="38100" dist="38100" dir="2700000" algn="tl">
                    <a:srgbClr val="000000">
                      <a:alpha val="43137"/>
                    </a:srgbClr>
                  </a:outerShdw>
                </a:effectLst>
                <a:latin typeface="Calibri" pitchFamily="34" charset="0"/>
                <a:cs typeface="Calibri" pitchFamily="34" charset="0"/>
              </a:rPr>
              <a:t>You may review the slides while taking the quiz.  </a:t>
            </a:r>
          </a:p>
          <a:p>
            <a:pPr lvl="1" eaLnBrk="1" hangingPunct="1">
              <a:defRPr/>
            </a:pPr>
            <a:r>
              <a:rPr lang="en-US" sz="2400" dirty="0">
                <a:solidFill>
                  <a:srgbClr val="FFFFFF"/>
                </a:solidFill>
                <a:effectLst>
                  <a:outerShdw blurRad="38100" dist="38100" dir="2700000" algn="tl">
                    <a:srgbClr val="000000">
                      <a:alpha val="43137"/>
                    </a:srgbClr>
                  </a:outerShdw>
                </a:effectLst>
                <a:latin typeface="Calibri" pitchFamily="34" charset="0"/>
                <a:cs typeface="Calibri" pitchFamily="34" charset="0"/>
              </a:rPr>
              <a:t>Give the completed quiz to your supervisor for grading.</a:t>
            </a:r>
          </a:p>
        </p:txBody>
      </p:sp>
      <p:sp>
        <p:nvSpPr>
          <p:cNvPr id="3" name="Slide Number Placeholder 2"/>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600" b="1" dirty="0">
                <a:solidFill>
                  <a:srgbClr val="FFC000"/>
                </a:solidFill>
                <a:effectLst>
                  <a:outerShdw blurRad="38100" dist="38100" dir="2700000" algn="tl">
                    <a:srgbClr val="000000">
                      <a:alpha val="43137"/>
                    </a:srgbClr>
                  </a:outerShdw>
                </a:effectLst>
                <a:latin typeface="+mn-lt"/>
              </a:rPr>
              <a:t>QUESTIONS?  </a:t>
            </a:r>
            <a:br>
              <a:rPr lang="en-US" sz="3600" b="1" dirty="0">
                <a:solidFill>
                  <a:srgbClr val="FFC000"/>
                </a:solidFill>
                <a:effectLst>
                  <a:outerShdw blurRad="38100" dist="38100" dir="2700000" algn="tl">
                    <a:srgbClr val="000000">
                      <a:alpha val="43137"/>
                    </a:srgbClr>
                  </a:outerShdw>
                </a:effectLst>
                <a:latin typeface="+mn-lt"/>
              </a:rPr>
            </a:br>
            <a:r>
              <a:rPr lang="en-US" sz="3200" b="1" dirty="0">
                <a:solidFill>
                  <a:srgbClr val="FFC000"/>
                </a:solidFill>
                <a:effectLst>
                  <a:outerShdw blurRad="38100" dist="38100" dir="2700000" algn="tl">
                    <a:srgbClr val="000000">
                      <a:alpha val="43137"/>
                    </a:srgbClr>
                  </a:outerShdw>
                </a:effectLst>
                <a:latin typeface="+mn-lt"/>
              </a:rPr>
              <a:t>Call the Biosafety Officer at 243-6395</a:t>
            </a:r>
          </a:p>
        </p:txBody>
      </p:sp>
      <p:sp>
        <p:nvSpPr>
          <p:cNvPr id="8" name="Slide Number Placeholder 7"/>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32</a:t>
            </a:fld>
            <a:endParaRPr lang="en-US"/>
          </a:p>
        </p:txBody>
      </p:sp>
      <p:pic>
        <p:nvPicPr>
          <p:cNvPr id="4" name="Picture 3" descr="MPj04140330000[1]"/>
          <p:cNvPicPr/>
          <p:nvPr/>
        </p:nvPicPr>
        <p:blipFill>
          <a:blip r:embed="rId2" cstate="print"/>
          <a:srcRect/>
          <a:stretch>
            <a:fillRect/>
          </a:stretch>
        </p:blipFill>
        <p:spPr bwMode="auto">
          <a:xfrm>
            <a:off x="685800" y="3124200"/>
            <a:ext cx="2895600" cy="3505200"/>
          </a:xfrm>
          <a:prstGeom prst="rect">
            <a:avLst/>
          </a:prstGeom>
          <a:noFill/>
        </p:spPr>
      </p:pic>
      <p:pic>
        <p:nvPicPr>
          <p:cNvPr id="5" name="Picture 4" descr="MCj04417570000[1]"/>
          <p:cNvPicPr/>
          <p:nvPr/>
        </p:nvPicPr>
        <p:blipFill>
          <a:blip r:embed="rId3"/>
          <a:srcRect/>
          <a:stretch>
            <a:fillRect/>
          </a:stretch>
        </p:blipFill>
        <p:spPr bwMode="auto">
          <a:xfrm>
            <a:off x="2514600" y="1371600"/>
            <a:ext cx="2895600" cy="2895600"/>
          </a:xfrm>
          <a:prstGeom prst="rect">
            <a:avLst/>
          </a:prstGeom>
          <a:noFill/>
        </p:spPr>
      </p:pic>
      <p:sp>
        <p:nvSpPr>
          <p:cNvPr id="6" name="Rectangle 5"/>
          <p:cNvSpPr/>
          <p:nvPr/>
        </p:nvSpPr>
        <p:spPr bwMode="auto">
          <a:xfrm>
            <a:off x="3200400" y="2057400"/>
            <a:ext cx="2133600" cy="1219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004ADE"/>
                </a:solidFill>
                <a:latin typeface="Calibri" pitchFamily="34" charset="0"/>
              </a:rPr>
              <a:t>Do I</a:t>
            </a:r>
            <a:r>
              <a:rPr kumimoji="0" lang="en-US" b="1" i="0" u="none" strike="noStrike" cap="none" normalizeH="0" dirty="0">
                <a:ln>
                  <a:noFill/>
                </a:ln>
                <a:solidFill>
                  <a:srgbClr val="004ADE"/>
                </a:solidFill>
                <a:latin typeface="Calibri" pitchFamily="34" charset="0"/>
              </a:rPr>
              <a:t> really have to do BBP training every year?</a:t>
            </a:r>
            <a:endParaRPr kumimoji="0" lang="en-US" b="1" i="0" u="none" strike="noStrike" cap="none" normalizeH="0" baseline="0" dirty="0">
              <a:ln>
                <a:noFill/>
              </a:ln>
              <a:solidFill>
                <a:srgbClr val="004ADE"/>
              </a:solidFill>
              <a:latin typeface="Calibri" pitchFamily="34" charset="0"/>
            </a:endParaRPr>
          </a:p>
        </p:txBody>
      </p:sp>
      <p:pic>
        <p:nvPicPr>
          <p:cNvPr id="7" name="Picture 6" descr="j0274790"/>
          <p:cNvPicPr/>
          <p:nvPr/>
        </p:nvPicPr>
        <p:blipFill>
          <a:blip r:embed="rId4"/>
          <a:srcRect/>
          <a:stretch>
            <a:fillRect/>
          </a:stretch>
        </p:blipFill>
        <p:spPr bwMode="auto">
          <a:xfrm>
            <a:off x="5105400" y="2895600"/>
            <a:ext cx="3505200" cy="3505200"/>
          </a:xfrm>
          <a:prstGeom prst="rect">
            <a:avLst/>
          </a:prstGeom>
          <a:noFill/>
          <a:ln w="9525">
            <a:noFill/>
            <a:miter lim="800000"/>
            <a:headEnd/>
            <a:tailEnd/>
          </a:ln>
        </p:spPr>
      </p:pic>
      <p:sp>
        <p:nvSpPr>
          <p:cNvPr id="10" name="Rectangle 9"/>
          <p:cNvSpPr/>
          <p:nvPr/>
        </p:nvSpPr>
        <p:spPr bwMode="auto">
          <a:xfrm>
            <a:off x="7696200" y="3200400"/>
            <a:ext cx="8382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004ADE"/>
                </a:solidFill>
                <a:latin typeface="Calibri" pitchFamily="34" charset="0"/>
              </a:rPr>
              <a:t> YES!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81000" y="762000"/>
            <a:ext cx="8229600" cy="11430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Topics to be Covered</a:t>
            </a:r>
          </a:p>
        </p:txBody>
      </p:sp>
      <p:sp>
        <p:nvSpPr>
          <p:cNvPr id="22532" name="Rectangle 4"/>
          <p:cNvSpPr>
            <a:spLocks noGrp="1" noChangeArrowheads="1"/>
          </p:cNvSpPr>
          <p:nvPr>
            <p:ph idx="1"/>
          </p:nvPr>
        </p:nvSpPr>
        <p:spPr>
          <a:xfrm>
            <a:off x="1600200" y="2133600"/>
            <a:ext cx="6248400" cy="4419600"/>
          </a:xfrm>
        </p:spPr>
        <p:txBody>
          <a:bodyPr>
            <a:normAutofit fontScale="92500" lnSpcReduction="10000"/>
          </a:bodyPr>
          <a:lstStyle/>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UM Exposure Control Plan</a:t>
            </a:r>
          </a:p>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What are bloodborne pathogens?</a:t>
            </a:r>
          </a:p>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Safe work practices</a:t>
            </a:r>
          </a:p>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Employee Training</a:t>
            </a:r>
          </a:p>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HBV vaccinations</a:t>
            </a:r>
          </a:p>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Decontamination and cleanup</a:t>
            </a:r>
          </a:p>
          <a:p>
            <a:pPr eaLnBrk="1" hangingPunct="1">
              <a:spcAft>
                <a:spcPts val="18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Proper actions to take in the event of an accidental exposure</a:t>
            </a: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4</a:t>
            </a:fld>
            <a:endParaRPr lang="en-US"/>
          </a:p>
        </p:txBody>
      </p:sp>
      <p:pic>
        <p:nvPicPr>
          <p:cNvPr id="5125" name="Picture 7" descr="Biohazard warning sign"/>
          <p:cNvPicPr>
            <a:picLocks noChangeAspect="1" noChangeArrowheads="1"/>
          </p:cNvPicPr>
          <p:nvPr/>
        </p:nvPicPr>
        <p:blipFill>
          <a:blip r:embed="rId2"/>
          <a:srcRect/>
          <a:stretch>
            <a:fillRect/>
          </a:stretch>
        </p:blipFill>
        <p:spPr bwMode="auto">
          <a:xfrm>
            <a:off x="8411583" y="228601"/>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881809" cy="457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533400" y="685800"/>
            <a:ext cx="8229600" cy="11430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UM Bloodborne Pathogens </a:t>
            </a:r>
            <a:b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b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Exposure Control Plan</a:t>
            </a:r>
          </a:p>
        </p:txBody>
      </p:sp>
      <p:sp>
        <p:nvSpPr>
          <p:cNvPr id="76803" name="Rectangle 3"/>
          <p:cNvSpPr>
            <a:spLocks noGrp="1" noChangeArrowheads="1"/>
          </p:cNvSpPr>
          <p:nvPr>
            <p:ph idx="1"/>
          </p:nvPr>
        </p:nvSpPr>
        <p:spPr>
          <a:xfrm>
            <a:off x="457200" y="2133600"/>
            <a:ext cx="8458200" cy="4572000"/>
          </a:xfrm>
        </p:spPr>
        <p:txBody>
          <a:bodyPr/>
          <a:lstStyle/>
          <a:p>
            <a:pPr eaLnBrk="1" hangingPunct="1">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Any employer with employees covered by the standard must have a written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exposure control </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plan that includes:</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Universal precautions</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Work practice controls</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Personal protective equipment</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Training</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Hepatitis B vaccine</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Post exposure procedures and evaluation</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Communication of hazards to staff</a:t>
            </a:r>
          </a:p>
          <a:p>
            <a:pPr lvl="1" eaLnBrk="1" hangingPunct="1">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Medical records and record keeping</a:t>
            </a:r>
          </a:p>
          <a:p>
            <a:pPr eaLnBrk="1" hangingPunct="1">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Access this document at </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umt.edu/research/compliance/IBC/</a:t>
            </a:r>
            <a:r>
              <a:rPr lang="en-US" sz="2000" dirty="0" err="1">
                <a:solidFill>
                  <a:schemeClr val="bg1"/>
                </a:solidFill>
                <a:effectLst>
                  <a:outerShdw blurRad="38100" dist="38100" dir="2700000" algn="tl">
                    <a:srgbClr val="000000">
                      <a:alpha val="43137"/>
                    </a:srgbClr>
                  </a:outerShdw>
                </a:effectLst>
                <a:latin typeface="Calibri" pitchFamily="34" charset="0"/>
                <a:cs typeface="Calibri" pitchFamily="34" charset="0"/>
              </a:rPr>
              <a:t>bbp.php</a:t>
            </a:r>
            <a:endPar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lvl="1" eaLnBrk="1" hangingPunct="1">
              <a:defRPr/>
            </a:pPr>
            <a:endParaRPr lang="en-US" sz="2000" b="1" dirty="0"/>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5</a:t>
            </a:fld>
            <a:endParaRPr lang="en-US" dirty="0"/>
          </a:p>
        </p:txBody>
      </p:sp>
      <p:pic>
        <p:nvPicPr>
          <p:cNvPr id="18437" name="Picture 5" descr="Biohazard warning sign"/>
          <p:cNvPicPr>
            <a:picLocks noChangeAspect="1" noChangeArrowheads="1"/>
          </p:cNvPicPr>
          <p:nvPr/>
        </p:nvPicPr>
        <p:blipFill>
          <a:blip r:embed="rId2"/>
          <a:srcRect/>
          <a:stretch>
            <a:fillRect/>
          </a:stretch>
        </p:blipFill>
        <p:spPr bwMode="auto">
          <a:xfrm>
            <a:off x="8411583" y="228599"/>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599" y="228600"/>
            <a:ext cx="1881809" cy="45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762000"/>
            <a:ext cx="8229600" cy="10668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Human Bloodborne Pathogens</a:t>
            </a:r>
          </a:p>
        </p:txBody>
      </p:sp>
      <p:sp>
        <p:nvSpPr>
          <p:cNvPr id="23557" name="Rectangle 5"/>
          <p:cNvSpPr>
            <a:spLocks noGrp="1" noChangeArrowheads="1"/>
          </p:cNvSpPr>
          <p:nvPr>
            <p:ph idx="1"/>
          </p:nvPr>
        </p:nvSpPr>
        <p:spPr>
          <a:xfrm>
            <a:off x="457200" y="2209800"/>
            <a:ext cx="8686800" cy="4267200"/>
          </a:xfrm>
        </p:spPr>
        <p:txBody>
          <a:bodyPr/>
          <a:lstStyle/>
          <a:p>
            <a:pPr eaLnBrk="1" hangingPunct="1">
              <a:spcAft>
                <a:spcPts val="1200"/>
              </a:spcAft>
              <a:buClr>
                <a:srgbClr val="FFC000"/>
              </a:buClr>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Human bloodborne pathogens are microorganisms present </a:t>
            </a:r>
            <a:b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in </a:t>
            </a:r>
            <a:r>
              <a:rPr lang="en-US" sz="24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human blood</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  and other human </a:t>
            </a:r>
            <a:r>
              <a:rPr lang="en-US" sz="24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body fluids*</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 that can </a:t>
            </a:r>
            <a:b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infect and cause disease in people who are exposed to these pathogens </a:t>
            </a:r>
          </a:p>
          <a:p>
            <a:pPr lvl="1" eaLnBrk="1" hangingPunct="1">
              <a:buNone/>
              <a:defRPr/>
            </a:pPr>
            <a:r>
              <a:rPr lang="en-US" sz="3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3200" b="1" baseline="30000"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Other Potentially Infectious Materials (OPIM) include</a:t>
            </a:r>
          </a:p>
          <a:p>
            <a:pPr lvl="3">
              <a:defRPr/>
            </a:pPr>
            <a:r>
              <a:rPr lang="en-US" sz="1850" b="1" dirty="0">
                <a:solidFill>
                  <a:schemeClr val="bg1"/>
                </a:solidFill>
                <a:effectLst>
                  <a:outerShdw blurRad="38100" dist="38100" dir="2700000" algn="tl">
                    <a:srgbClr val="000000">
                      <a:alpha val="43137"/>
                    </a:srgbClr>
                  </a:outerShdw>
                </a:effectLst>
                <a:latin typeface="Calibri" pitchFamily="34" charset="0"/>
                <a:cs typeface="Calibri" pitchFamily="34" charset="0"/>
              </a:rPr>
              <a:t>Saliva</a:t>
            </a:r>
          </a:p>
          <a:p>
            <a:pPr lvl="3">
              <a:defRPr/>
            </a:pPr>
            <a:r>
              <a:rPr lang="en-US" sz="1850" b="1" dirty="0">
                <a:solidFill>
                  <a:schemeClr val="bg1"/>
                </a:solidFill>
                <a:effectLst>
                  <a:outerShdw blurRad="38100" dist="38100" dir="2700000" algn="tl">
                    <a:srgbClr val="000000">
                      <a:alpha val="43137"/>
                    </a:srgbClr>
                  </a:outerShdw>
                </a:effectLst>
                <a:latin typeface="Calibri" pitchFamily="34" charset="0"/>
                <a:cs typeface="Calibri" pitchFamily="34" charset="0"/>
              </a:rPr>
              <a:t>Semen</a:t>
            </a:r>
          </a:p>
          <a:p>
            <a:pPr lvl="3">
              <a:defRPr/>
            </a:pPr>
            <a:r>
              <a:rPr lang="en-US" sz="1850" b="1" dirty="0">
                <a:solidFill>
                  <a:schemeClr val="bg1"/>
                </a:solidFill>
                <a:effectLst>
                  <a:outerShdw blurRad="38100" dist="38100" dir="2700000" algn="tl">
                    <a:srgbClr val="000000">
                      <a:alpha val="43137"/>
                    </a:srgbClr>
                  </a:outerShdw>
                </a:effectLst>
                <a:latin typeface="Calibri" pitchFamily="34" charset="0"/>
                <a:cs typeface="Calibri" pitchFamily="34" charset="0"/>
              </a:rPr>
              <a:t>Cerebrospinal fluid</a:t>
            </a:r>
          </a:p>
          <a:p>
            <a:pPr lvl="3">
              <a:defRPr/>
            </a:pPr>
            <a:r>
              <a:rPr lang="en-US" sz="1850" b="1" dirty="0">
                <a:solidFill>
                  <a:schemeClr val="bg1"/>
                </a:solidFill>
                <a:effectLst>
                  <a:outerShdw blurRad="38100" dist="38100" dir="2700000" algn="tl">
                    <a:srgbClr val="000000">
                      <a:alpha val="43137"/>
                    </a:srgbClr>
                  </a:outerShdw>
                </a:effectLst>
                <a:latin typeface="Calibri" pitchFamily="34" charset="0"/>
                <a:cs typeface="Calibri" pitchFamily="34" charset="0"/>
              </a:rPr>
              <a:t>Any body fluid visibly contaminated with blood</a:t>
            </a:r>
          </a:p>
          <a:p>
            <a:pPr lvl="3">
              <a:defRPr/>
            </a:pPr>
            <a:r>
              <a:rPr lang="en-US" sz="1850" b="1" dirty="0">
                <a:solidFill>
                  <a:schemeClr val="bg1"/>
                </a:solidFill>
                <a:effectLst>
                  <a:outerShdw blurRad="38100" dist="38100" dir="2700000" algn="tl">
                    <a:srgbClr val="000000">
                      <a:alpha val="43137"/>
                    </a:srgbClr>
                  </a:outerShdw>
                </a:effectLst>
                <a:latin typeface="Calibri" pitchFamily="34" charset="0"/>
                <a:cs typeface="Calibri" pitchFamily="34" charset="0"/>
              </a:rPr>
              <a:t>Unfixed human tissue or organs</a:t>
            </a:r>
          </a:p>
          <a:p>
            <a:pPr lvl="3">
              <a:defRPr/>
            </a:pPr>
            <a:r>
              <a:rPr lang="en-US" sz="1850" b="1" dirty="0">
                <a:solidFill>
                  <a:schemeClr val="bg1"/>
                </a:solidFill>
                <a:effectLst>
                  <a:outerShdw blurRad="38100" dist="38100" dir="2700000" algn="tl">
                    <a:srgbClr val="000000">
                      <a:alpha val="43137"/>
                    </a:srgbClr>
                  </a:outerShdw>
                </a:effectLst>
                <a:latin typeface="Calibri" pitchFamily="34" charset="0"/>
                <a:cs typeface="Calibri" pitchFamily="34" charset="0"/>
              </a:rPr>
              <a:t>All cultures and culture fluids of human bloodborne pathogens</a:t>
            </a: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6</a:t>
            </a:fld>
            <a:endParaRPr lang="en-US"/>
          </a:p>
        </p:txBody>
      </p:sp>
      <p:pic>
        <p:nvPicPr>
          <p:cNvPr id="7173" name="Picture 7" descr="Biohazard warning sign"/>
          <p:cNvPicPr>
            <a:picLocks noChangeAspect="1" noChangeArrowheads="1"/>
          </p:cNvPicPr>
          <p:nvPr/>
        </p:nvPicPr>
        <p:blipFill>
          <a:blip r:embed="rId2"/>
          <a:srcRect/>
          <a:stretch>
            <a:fillRect/>
          </a:stretch>
        </p:blipFill>
        <p:spPr bwMode="auto">
          <a:xfrm>
            <a:off x="8411583" y="248477"/>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881809" cy="457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533400" y="838200"/>
            <a:ext cx="8229600" cy="11430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How Are Bloodborne Pathogens Transmitted?</a:t>
            </a:r>
          </a:p>
        </p:txBody>
      </p:sp>
      <p:sp>
        <p:nvSpPr>
          <p:cNvPr id="34821" name="Rectangle 5"/>
          <p:cNvSpPr>
            <a:spLocks noGrp="1" noChangeArrowheads="1"/>
          </p:cNvSpPr>
          <p:nvPr>
            <p:ph idx="1"/>
          </p:nvPr>
        </p:nvSpPr>
        <p:spPr>
          <a:xfrm>
            <a:off x="440166" y="2209800"/>
            <a:ext cx="8229600" cy="3200400"/>
          </a:xfrm>
        </p:spPr>
        <p:txBody>
          <a:bodyPr/>
          <a:lstStyle/>
          <a:p>
            <a:pPr eaLnBrk="1" hangingPunct="1">
              <a:spcBef>
                <a:spcPts val="1000"/>
              </a:spcBef>
              <a:spcAft>
                <a:spcPts val="1200"/>
              </a:spcAft>
              <a:buClr>
                <a:srgbClr val="FFC000"/>
              </a:buClr>
              <a:defRPr/>
            </a:pP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Accidental puncture with needle, glass, scalpel or other sharps contaminated with the pathogen </a:t>
            </a:r>
          </a:p>
          <a:p>
            <a:pPr eaLnBrk="1" hangingPunct="1">
              <a:spcBef>
                <a:spcPts val="1000"/>
              </a:spcBef>
              <a:spcAft>
                <a:spcPts val="1200"/>
              </a:spcAft>
              <a:buClr>
                <a:srgbClr val="FFC000"/>
              </a:buClr>
              <a:defRPr/>
            </a:pP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Contact between broken or damaged skin and infected body fluids</a:t>
            </a:r>
          </a:p>
          <a:p>
            <a:pPr eaLnBrk="1" hangingPunct="1">
              <a:buClr>
                <a:srgbClr val="FFC000"/>
              </a:buClr>
              <a:defRPr/>
            </a:pPr>
            <a:r>
              <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rPr>
              <a:t>Contact between mucous membrane (eyes, nose, mouth) and infected body fluids</a:t>
            </a:r>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7</a:t>
            </a:fld>
            <a:endParaRPr lang="en-US"/>
          </a:p>
        </p:txBody>
      </p:sp>
      <p:pic>
        <p:nvPicPr>
          <p:cNvPr id="8197" name="Picture 8" descr="Biohazard warning sign"/>
          <p:cNvPicPr>
            <a:picLocks noChangeAspect="1" noChangeArrowheads="1"/>
          </p:cNvPicPr>
          <p:nvPr/>
        </p:nvPicPr>
        <p:blipFill>
          <a:blip r:embed="rId2"/>
          <a:srcRect/>
          <a:stretch>
            <a:fillRect/>
          </a:stretch>
        </p:blipFill>
        <p:spPr bwMode="auto">
          <a:xfrm>
            <a:off x="8411583"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94861" y="228600"/>
            <a:ext cx="1881809" cy="457199"/>
          </a:xfrm>
          <a:prstGeom prst="rect">
            <a:avLst/>
          </a:prstGeom>
          <a:noFill/>
          <a:ln>
            <a:noFill/>
          </a:ln>
        </p:spPr>
      </p:pic>
      <p:pic>
        <p:nvPicPr>
          <p:cNvPr id="8" name="Picture 2" descr="Image Detai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3724" y="4958066"/>
            <a:ext cx="2111673" cy="1560054"/>
          </a:xfrm>
          <a:prstGeom prst="rect">
            <a:avLst/>
          </a:prstGeom>
          <a:noFill/>
          <a:ln w="28575">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9" name="Picture 2" descr="http://3.bp.blogspot.com/_dNiTtZsfa2Y/TTXxaPZJ8fI/AAAAAAAALUw/CYSmpyBjwIA/s1600/Capture2.bmp">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4188" y="4640148"/>
            <a:ext cx="1500382" cy="1997304"/>
          </a:xfrm>
          <a:prstGeom prst="rect">
            <a:avLst/>
          </a:prstGeom>
          <a:noFill/>
          <a:ln w="28575">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9"/>
          <a:srcRect/>
          <a:stretch>
            <a:fillRect/>
          </a:stretch>
        </p:blipFill>
        <p:spPr bwMode="auto">
          <a:xfrm>
            <a:off x="2354903" y="4962055"/>
            <a:ext cx="2140131" cy="1570933"/>
          </a:xfrm>
          <a:prstGeom prst="rect">
            <a:avLst/>
          </a:prstGeom>
          <a:noFill/>
          <a:ln w="28575">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406712" y="1136374"/>
            <a:ext cx="8229600" cy="1143000"/>
          </a:xfrm>
        </p:spPr>
        <p:txBody>
          <a:bodyPr/>
          <a:lstStyle/>
          <a:p>
            <a:pPr eaLnBrk="1" hangingPunct="1">
              <a:defRPr/>
            </a:pPr>
            <a:r>
              <a:rPr lang="en-US" sz="3600" b="1" dirty="0">
                <a:solidFill>
                  <a:schemeClr val="accent4"/>
                </a:solidFill>
                <a:effectLst>
                  <a:outerShdw blurRad="38100" dist="38100" dir="2700000" algn="tl">
                    <a:srgbClr val="000000">
                      <a:alpha val="43137"/>
                    </a:srgbClr>
                  </a:outerShdw>
                </a:effectLst>
                <a:latin typeface="Calibri" pitchFamily="34" charset="0"/>
                <a:cs typeface="Calibri" pitchFamily="34" charset="0"/>
              </a:rPr>
              <a:t>Examples of Bloodborne Pathogens</a:t>
            </a:r>
          </a:p>
        </p:txBody>
      </p:sp>
      <p:sp>
        <p:nvSpPr>
          <p:cNvPr id="131075" name="Rectangle 3"/>
          <p:cNvSpPr>
            <a:spLocks noGrp="1" noChangeArrowheads="1"/>
          </p:cNvSpPr>
          <p:nvPr>
            <p:ph idx="1"/>
          </p:nvPr>
        </p:nvSpPr>
        <p:spPr>
          <a:xfrm>
            <a:off x="1600200" y="2286000"/>
            <a:ext cx="6934200" cy="3886200"/>
          </a:xfrm>
        </p:spPr>
        <p:txBody>
          <a:bodyPr/>
          <a:lstStyle/>
          <a:p>
            <a:pPr eaLnBrk="1" hangingPunct="1">
              <a:buClr>
                <a:srgbClr val="FFC000"/>
              </a:buClr>
              <a:defRPr/>
            </a:pPr>
            <a:r>
              <a:rPr lang="en-US"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Viruses:</a:t>
            </a:r>
          </a:p>
          <a:p>
            <a:pPr lvl="1" eaLnBrk="1" hangingPunct="1">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Hepatitis B Virus (HBV) </a:t>
            </a:r>
          </a:p>
          <a:p>
            <a:pPr lvl="1" eaLnBrk="1" hangingPunct="1">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Hepatitis C Virus (HCV)</a:t>
            </a:r>
          </a:p>
          <a:p>
            <a:pPr lvl="1" eaLnBrk="1" hangingPunct="1">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Human Immunodeficiency Virus (HIV)</a:t>
            </a:r>
          </a:p>
          <a:p>
            <a:pPr lvl="1" eaLnBrk="1" hangingPunct="1">
              <a:buNone/>
              <a:defRPr/>
            </a:pPr>
            <a:endPar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eaLnBrk="1" hangingPunct="1">
              <a:buClr>
                <a:srgbClr val="FFC000"/>
              </a:buClr>
              <a:defRPr/>
            </a:pPr>
            <a:r>
              <a:rPr lang="en-US" sz="2800" b="1" dirty="0">
                <a:solidFill>
                  <a:schemeClr val="bg1"/>
                </a:solidFill>
                <a:effectLst>
                  <a:outerShdw blurRad="38100" dist="38100" dir="2700000" algn="tl">
                    <a:srgbClr val="000000">
                      <a:alpha val="43137"/>
                    </a:srgbClr>
                  </a:outerShdw>
                </a:effectLst>
                <a:latin typeface="Calibri" pitchFamily="34" charset="0"/>
                <a:cs typeface="Calibri" pitchFamily="34" charset="0"/>
              </a:rPr>
              <a:t>Other bloodborne pathogens may include:</a:t>
            </a:r>
          </a:p>
          <a:p>
            <a:pPr lvl="1" eaLnBrk="1" hangingPunct="1">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Syphilis</a:t>
            </a:r>
          </a:p>
          <a:p>
            <a:pPr lvl="1" eaLnBrk="1" hangingPunct="1">
              <a:defRPr/>
            </a:pP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Malaria</a:t>
            </a:r>
          </a:p>
          <a:p>
            <a:pPr eaLnBrk="1" hangingPunct="1">
              <a:buNone/>
              <a:defRPr/>
            </a:pPr>
            <a:endParaRPr lang="en-US" sz="2800" dirty="0"/>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8</a:t>
            </a:fld>
            <a:endParaRPr lang="en-US"/>
          </a:p>
        </p:txBody>
      </p:sp>
      <p:pic>
        <p:nvPicPr>
          <p:cNvPr id="9221" name="Picture 5" descr="Biohazard warning sign"/>
          <p:cNvPicPr>
            <a:picLocks noChangeAspect="1" noChangeArrowheads="1"/>
          </p:cNvPicPr>
          <p:nvPr/>
        </p:nvPicPr>
        <p:blipFill>
          <a:blip r:embed="rId2"/>
          <a:srcRect/>
          <a:stretch>
            <a:fillRect/>
          </a:stretch>
        </p:blipFill>
        <p:spPr bwMode="auto">
          <a:xfrm>
            <a:off x="8411583"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1975"/>
            <a:ext cx="1881809" cy="457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alpha val="87000"/>
          </a:srgbClr>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81000" y="762000"/>
            <a:ext cx="8229600" cy="990600"/>
          </a:xfrm>
        </p:spPr>
        <p:txBody>
          <a:bodyPr/>
          <a:lstStyle/>
          <a:p>
            <a:pPr eaLnBrk="1" hangingPunct="1">
              <a:defRPr/>
            </a:pPr>
            <a:r>
              <a:rPr lang="en-US" sz="3600" b="1" dirty="0">
                <a:solidFill>
                  <a:srgbClr val="FFC000"/>
                </a:solidFill>
                <a:effectLst>
                  <a:outerShdw blurRad="38100" dist="38100" dir="2700000" algn="tl">
                    <a:srgbClr val="000000">
                      <a:alpha val="43137"/>
                    </a:srgbClr>
                  </a:outerShdw>
                </a:effectLst>
                <a:latin typeface="Calibri" pitchFamily="34" charset="0"/>
                <a:cs typeface="Calibri" pitchFamily="34" charset="0"/>
              </a:rPr>
              <a:t>Hepatitis B Virus (HBV)</a:t>
            </a:r>
          </a:p>
        </p:txBody>
      </p:sp>
      <p:sp>
        <p:nvSpPr>
          <p:cNvPr id="25604" name="Rectangle 4"/>
          <p:cNvSpPr>
            <a:spLocks noGrp="1" noChangeArrowheads="1"/>
          </p:cNvSpPr>
          <p:nvPr>
            <p:ph idx="1"/>
          </p:nvPr>
        </p:nvSpPr>
        <p:spPr>
          <a:xfrm>
            <a:off x="609600" y="1981200"/>
            <a:ext cx="8229600" cy="4495800"/>
          </a:xfrm>
        </p:spPr>
        <p:txBody>
          <a:bodyPr/>
          <a:lstStyle/>
          <a:p>
            <a:pPr eaLnBrk="1" hangingPunct="1">
              <a:lnSpc>
                <a:spcPct val="80000"/>
              </a:lnSpc>
              <a:spcBef>
                <a:spcPts val="10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Risk factor: contact with infected blood or OPIM</a:t>
            </a:r>
          </a:p>
          <a:p>
            <a:pPr eaLnBrk="1" hangingPunct="1">
              <a:lnSpc>
                <a:spcPct val="80000"/>
              </a:lnSpc>
              <a:spcBef>
                <a:spcPts val="10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HBV can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survive outside of the body up to 7 days in dried blood</a:t>
            </a:r>
          </a:p>
          <a:p>
            <a:pPr eaLnBrk="1" hangingPunct="1">
              <a:lnSpc>
                <a:spcPct val="80000"/>
              </a:lnSpc>
              <a:spcBef>
                <a:spcPts val="10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Approximately 20,000 people are infected annually as reported by Centers for Disease Control and Prevention (CDC) (2019)</a:t>
            </a:r>
          </a:p>
          <a:p>
            <a:pPr eaLnBrk="1" hangingPunct="1">
              <a:lnSpc>
                <a:spcPct val="80000"/>
              </a:lnSpc>
              <a:spcBef>
                <a:spcPts val="10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 </a:t>
            </a:r>
            <a:r>
              <a:rPr lang="en-US" sz="2200" b="1" dirty="0" err="1">
                <a:solidFill>
                  <a:schemeClr val="bg1"/>
                </a:solidFill>
                <a:effectLst>
                  <a:outerShdw blurRad="38100" dist="38100" dir="2700000" algn="tl">
                    <a:srgbClr val="000000">
                      <a:alpha val="43137"/>
                    </a:srgbClr>
                  </a:outerShdw>
                </a:effectLst>
                <a:latin typeface="Calibri" pitchFamily="34" charset="0"/>
                <a:cs typeface="Calibri" pitchFamily="34" charset="0"/>
              </a:rPr>
              <a:t>extimated</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 860,000 Americans are chronically infected  with HBV</a:t>
            </a:r>
          </a:p>
          <a:p>
            <a:pPr eaLnBrk="1" hangingPunct="1">
              <a:lnSpc>
                <a:spcPct val="80000"/>
              </a:lnSpc>
              <a:spcBef>
                <a:spcPts val="10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There is </a:t>
            </a:r>
            <a:r>
              <a:rPr lang="en-US" sz="2200" b="1" u="sng" dirty="0">
                <a:solidFill>
                  <a:schemeClr val="bg1"/>
                </a:solidFill>
                <a:effectLst>
                  <a:outerShdw blurRad="38100" dist="38100" dir="2700000" algn="tl">
                    <a:srgbClr val="000000">
                      <a:alpha val="43137"/>
                    </a:srgbClr>
                  </a:outerShdw>
                </a:effectLst>
                <a:latin typeface="Calibri" pitchFamily="34" charset="0"/>
                <a:cs typeface="Calibri" pitchFamily="34" charset="0"/>
              </a:rPr>
              <a:t>no cure for HBV </a:t>
            </a: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and it causes inflammation of the liver</a:t>
            </a:r>
          </a:p>
          <a:p>
            <a:pPr eaLnBrk="1" hangingPunct="1">
              <a:lnSpc>
                <a:spcPct val="80000"/>
              </a:lnSpc>
              <a:spcBef>
                <a:spcPts val="1000"/>
              </a:spcBef>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2/3 of infected people become symptomatic</a:t>
            </a:r>
          </a:p>
          <a:p>
            <a:pPr eaLnBrk="1" hangingPunct="1">
              <a:lnSpc>
                <a:spcPct val="80000"/>
              </a:lnSpc>
              <a:buClr>
                <a:srgbClr val="FFC000"/>
              </a:buClr>
              <a:defRPr/>
            </a:pPr>
            <a:r>
              <a:rPr lang="en-US" sz="2200" b="1" dirty="0">
                <a:solidFill>
                  <a:schemeClr val="bg1"/>
                </a:solidFill>
                <a:effectLst>
                  <a:outerShdw blurRad="38100" dist="38100" dir="2700000" algn="tl">
                    <a:srgbClr val="000000">
                      <a:alpha val="43137"/>
                    </a:srgbClr>
                  </a:outerShdw>
                </a:effectLst>
                <a:latin typeface="Calibri" pitchFamily="34" charset="0"/>
                <a:cs typeface="Calibri" pitchFamily="34" charset="0"/>
              </a:rPr>
              <a:t>Symptoms may include:</a:t>
            </a:r>
          </a:p>
          <a:p>
            <a:pPr lvl="1" eaLnBrk="1" hangingPunct="1">
              <a:lnSpc>
                <a:spcPct val="80000"/>
              </a:lnSpc>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Fatigue</a:t>
            </a:r>
          </a:p>
          <a:p>
            <a:pPr lvl="1" eaLnBrk="1" hangingPunct="1">
              <a:lnSpc>
                <a:spcPct val="80000"/>
              </a:lnSpc>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Stomach pain</a:t>
            </a:r>
          </a:p>
          <a:p>
            <a:pPr lvl="1" eaLnBrk="1" hangingPunct="1">
              <a:lnSpc>
                <a:spcPct val="80000"/>
              </a:lnSpc>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Loss of appetite</a:t>
            </a:r>
          </a:p>
          <a:p>
            <a:pPr lvl="1" eaLnBrk="1" hangingPunct="1">
              <a:lnSpc>
                <a:spcPct val="80000"/>
              </a:lnSpc>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Nausea, vomiting</a:t>
            </a:r>
          </a:p>
          <a:p>
            <a:pPr lvl="1" eaLnBrk="1" hangingPunct="1">
              <a:lnSpc>
                <a:spcPct val="80000"/>
              </a:lnSpc>
              <a:defRPr/>
            </a:pPr>
            <a:r>
              <a:rPr lang="en-US"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Jaundice (yellowing of skin</a:t>
            </a:r>
            <a:r>
              <a:rPr lang="en-US" sz="1600" b="1"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p>
          <a:p>
            <a:pPr eaLnBrk="1" hangingPunct="1">
              <a:lnSpc>
                <a:spcPct val="80000"/>
              </a:lnSpc>
              <a:defRPr/>
            </a:pPr>
            <a:endParaRPr lang="en-US" sz="1600" b="1" dirty="0"/>
          </a:p>
        </p:txBody>
      </p:sp>
      <p:sp>
        <p:nvSpPr>
          <p:cNvPr id="6" name="Slide Number Placeholder 5"/>
          <p:cNvSpPr>
            <a:spLocks noGrp="1"/>
          </p:cNvSpPr>
          <p:nvPr>
            <p:ph type="sldNum" sz="quarter" idx="4294967295"/>
          </p:nvPr>
        </p:nvSpPr>
        <p:spPr>
          <a:xfrm>
            <a:off x="7010400" y="6248400"/>
            <a:ext cx="2133600" cy="476250"/>
          </a:xfrm>
        </p:spPr>
        <p:txBody>
          <a:bodyPr/>
          <a:lstStyle/>
          <a:p>
            <a:pPr>
              <a:defRPr/>
            </a:pPr>
            <a:fld id="{28D357B2-5224-4A53-90F3-ADB866411D9E}" type="slidenum">
              <a:rPr lang="en-US" smtClean="0"/>
              <a:pPr>
                <a:defRPr/>
              </a:pPr>
              <a:t>9</a:t>
            </a:fld>
            <a:endParaRPr lang="en-US"/>
          </a:p>
        </p:txBody>
      </p:sp>
      <p:pic>
        <p:nvPicPr>
          <p:cNvPr id="10245" name="Picture 7" descr="Biohazard warning sign"/>
          <p:cNvPicPr>
            <a:picLocks noChangeAspect="1" noChangeArrowheads="1"/>
          </p:cNvPicPr>
          <p:nvPr/>
        </p:nvPicPr>
        <p:blipFill>
          <a:blip r:embed="rId2"/>
          <a:srcRect/>
          <a:stretch>
            <a:fillRect/>
          </a:stretch>
        </p:blipFill>
        <p:spPr bwMode="auto">
          <a:xfrm>
            <a:off x="8411583" y="228600"/>
            <a:ext cx="516367" cy="457200"/>
          </a:xfrm>
          <a:prstGeom prst="rect">
            <a:avLst/>
          </a:prstGeom>
          <a:noFill/>
          <a:ln w="9525">
            <a:noFill/>
            <a:miter lim="800000"/>
            <a:headEnd/>
            <a:tailEnd/>
          </a:ln>
        </p:spPr>
      </p:pic>
      <p:pic>
        <p:nvPicPr>
          <p:cNvPr id="7" name="Picture 6" descr="University of Montana in Color - Main Log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31913" y="228601"/>
            <a:ext cx="1881809" cy="457199"/>
          </a:xfrm>
          <a:prstGeom prst="rect">
            <a:avLst/>
          </a:prstGeom>
          <a:noFill/>
          <a:ln>
            <a:noFill/>
          </a:ln>
        </p:spPr>
      </p:pic>
      <p:pic>
        <p:nvPicPr>
          <p:cNvPr id="8" name="Picture 7" descr="http://www.viread.com/images/300_damagedliver.jpg"/>
          <p:cNvPicPr/>
          <p:nvPr/>
        </p:nvPicPr>
        <p:blipFill>
          <a:blip r:embed="rId5"/>
          <a:srcRect/>
          <a:stretch>
            <a:fillRect/>
          </a:stretch>
        </p:blipFill>
        <p:spPr bwMode="auto">
          <a:xfrm>
            <a:off x="6858000" y="5350404"/>
            <a:ext cx="1705984" cy="1099608"/>
          </a:xfrm>
          <a:prstGeom prst="rect">
            <a:avLst/>
          </a:prstGeom>
          <a:noFill/>
          <a:ln w="28575">
            <a:solidFill>
              <a:srgbClr val="FFC000"/>
            </a:solidFill>
            <a:miter lim="800000"/>
            <a:headEnd/>
            <a:tailEnd/>
          </a:ln>
        </p:spPr>
      </p:pic>
      <p:pic>
        <p:nvPicPr>
          <p:cNvPr id="9" name="Picture 8" descr="http://library.med.utah.edu/WebPath/jpeg4/LIVER002.jpg"/>
          <p:cNvPicPr/>
          <p:nvPr/>
        </p:nvPicPr>
        <p:blipFill>
          <a:blip r:embed="rId6" cstate="print"/>
          <a:srcRect/>
          <a:stretch>
            <a:fillRect/>
          </a:stretch>
        </p:blipFill>
        <p:spPr bwMode="auto">
          <a:xfrm>
            <a:off x="5029200" y="4648200"/>
            <a:ext cx="1705984" cy="1114903"/>
          </a:xfrm>
          <a:prstGeom prst="rect">
            <a:avLst/>
          </a:prstGeom>
          <a:noFill/>
          <a:ln w="28575">
            <a:solidFill>
              <a:srgbClr val="FFC000"/>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TotalTime>
  <Words>2016</Words>
  <Application>Microsoft Office PowerPoint</Application>
  <PresentationFormat>On-screen Show (4:3)</PresentationFormat>
  <Paragraphs>257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Bloodborne Pathogens Training   2023</vt:lpstr>
      <vt:lpstr>OSHA’S Bloodborne Pathogen Standard 29CFR 1910.1030     Employers must:</vt:lpstr>
      <vt:lpstr>Who is Covered by the BBP Standard?</vt:lpstr>
      <vt:lpstr>Topics to be Covered</vt:lpstr>
      <vt:lpstr>UM Bloodborne Pathogens  Exposure Control Plan</vt:lpstr>
      <vt:lpstr>Human Bloodborne Pathogens</vt:lpstr>
      <vt:lpstr>How Are Bloodborne Pathogens Transmitted?</vt:lpstr>
      <vt:lpstr>Examples of Bloodborne Pathogens</vt:lpstr>
      <vt:lpstr>Hepatitis B Virus (HBV)</vt:lpstr>
      <vt:lpstr>An Effective Hepatitis B Vaccine  is Available and Highly Recommended</vt:lpstr>
      <vt:lpstr>Hepatitis C Virus (HCV)</vt:lpstr>
      <vt:lpstr>Human Immunodeficiency Virus (HIV)</vt:lpstr>
      <vt:lpstr>SAFE WORK PRACTICES</vt:lpstr>
      <vt:lpstr>PowerPoint Presentation</vt:lpstr>
      <vt:lpstr>Use Universal Precautions  When Handling Blood or  Other Potentially Infectious Material (OPIM)</vt:lpstr>
      <vt:lpstr>Wash Your Hands!</vt:lpstr>
      <vt:lpstr>Personal Protective Equipment (PPE)</vt:lpstr>
      <vt:lpstr>Sharps Disposal</vt:lpstr>
      <vt:lpstr>Biohazard Labels</vt:lpstr>
      <vt:lpstr>TRAINING  and   HEPATITIS  B  VACCINATION</vt:lpstr>
      <vt:lpstr>BBP Training</vt:lpstr>
      <vt:lpstr>Hepatitis B Vaccination</vt:lpstr>
      <vt:lpstr>Hepatitis B Vaccination (continued)</vt:lpstr>
      <vt:lpstr>DECONTAMINATION AND  CLEANUP</vt:lpstr>
      <vt:lpstr>Disinfecting Work Area</vt:lpstr>
      <vt:lpstr>Accidental Spill Cleanup of Blood or OPIM</vt:lpstr>
      <vt:lpstr>IN  THE  EVENT  OF  AN EXPOSURE</vt:lpstr>
      <vt:lpstr>WHAT IS AN  EXPOSURE  INCIDENT?</vt:lpstr>
      <vt:lpstr>If You Are Exposed to Human Blood or OPIM</vt:lpstr>
      <vt:lpstr>Contact Information</vt:lpstr>
      <vt:lpstr>PowerPoint Presentation</vt:lpstr>
      <vt:lpstr>QUESTIONS?   Call the Biosafety Officer at 243-6395</vt:lpstr>
    </vt:vector>
  </TitlesOfParts>
  <Company>The University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dc:title>
  <dc:creator>Kathryn.Mariucci</dc:creator>
  <cp:lastModifiedBy>Heivilin, Kathryn</cp:lastModifiedBy>
  <cp:revision>156</cp:revision>
  <dcterms:created xsi:type="dcterms:W3CDTF">2008-01-29T16:47:33Z</dcterms:created>
  <dcterms:modified xsi:type="dcterms:W3CDTF">2023-01-17T16:21:50Z</dcterms:modified>
</cp:coreProperties>
</file>