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256" r:id="rId3"/>
    <p:sldId id="259" r:id="rId4"/>
    <p:sldId id="269" r:id="rId5"/>
    <p:sldId id="277" r:id="rId6"/>
    <p:sldId id="289" r:id="rId7"/>
    <p:sldId id="559" r:id="rId8"/>
    <p:sldId id="290" r:id="rId9"/>
    <p:sldId id="291" r:id="rId10"/>
    <p:sldId id="487" r:id="rId11"/>
    <p:sldId id="274" r:id="rId12"/>
    <p:sldId id="489" r:id="rId13"/>
    <p:sldId id="491" r:id="rId14"/>
    <p:sldId id="519" r:id="rId15"/>
    <p:sldId id="288" r:id="rId16"/>
    <p:sldId id="520" r:id="rId17"/>
    <p:sldId id="521" r:id="rId18"/>
    <p:sldId id="556" r:id="rId19"/>
    <p:sldId id="315" r:id="rId20"/>
    <p:sldId id="561" r:id="rId21"/>
    <p:sldId id="258" r:id="rId22"/>
    <p:sldId id="562" r:id="rId23"/>
    <p:sldId id="560" r:id="rId24"/>
    <p:sldId id="276"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59" autoAdjust="0"/>
    <p:restoredTop sz="94633"/>
  </p:normalViewPr>
  <p:slideViewPr>
    <p:cSldViewPr snapToGrid="0" snapToObjects="1">
      <p:cViewPr varScale="1">
        <p:scale>
          <a:sx n="81" d="100"/>
          <a:sy n="81" d="100"/>
        </p:scale>
        <p:origin x="1560" y="176"/>
      </p:cViewPr>
      <p:guideLst>
        <p:guide orient="horz" pos="2160"/>
        <p:guide pos="2880"/>
      </p:guideLst>
    </p:cSldViewPr>
  </p:slideViewPr>
  <p:notesTextViewPr>
    <p:cViewPr>
      <p:scale>
        <a:sx n="3" d="2"/>
        <a:sy n="3" d="2"/>
      </p:scale>
      <p:origin x="0" y="-19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B5F0E-DBEF-9C44-B7C0-A092A6794298}" type="datetimeFigureOut">
              <a:rPr lang="en-US" smtClean="0"/>
              <a:t>2/10/21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21632-E71C-734C-8FFE-956614905EC5}" type="slidenum">
              <a:rPr lang="en-US" smtClean="0"/>
              <a:t>‹#›</a:t>
            </a:fld>
            <a:endParaRPr lang="en-US"/>
          </a:p>
        </p:txBody>
      </p:sp>
    </p:spTree>
    <p:extLst>
      <p:ext uri="{BB962C8B-B14F-4D97-AF65-F5344CB8AC3E}">
        <p14:creationId xmlns:p14="http://schemas.microsoft.com/office/powerpoint/2010/main" val="1144615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AASO also conducts feasibility studies that utilize UAS observations in innovative applications to demonstrate use case processes that provide efficiencies and </a:t>
            </a:r>
            <a:r>
              <a:rPr lang="en-US"/>
              <a:t>cost savings.</a:t>
            </a:r>
          </a:p>
        </p:txBody>
      </p:sp>
      <p:sp>
        <p:nvSpPr>
          <p:cNvPr id="4" name="Slide Number Placeholder 3"/>
          <p:cNvSpPr>
            <a:spLocks noGrp="1"/>
          </p:cNvSpPr>
          <p:nvPr>
            <p:ph type="sldNum" sz="quarter" idx="5"/>
          </p:nvPr>
        </p:nvSpPr>
        <p:spPr/>
        <p:txBody>
          <a:bodyPr/>
          <a:lstStyle/>
          <a:p>
            <a:fld id="{66021632-E71C-734C-8FFE-956614905EC5}" type="slidenum">
              <a:rPr lang="en-US" smtClean="0"/>
              <a:t>3</a:t>
            </a:fld>
            <a:endParaRPr lang="en-US"/>
          </a:p>
        </p:txBody>
      </p:sp>
    </p:spTree>
    <p:extLst>
      <p:ext uri="{BB962C8B-B14F-4D97-AF65-F5344CB8AC3E}">
        <p14:creationId xmlns:p14="http://schemas.microsoft.com/office/powerpoint/2010/main" val="872931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90261B-0D3F-4754-8ACD-5BC715449407}" type="slidenum">
              <a:rPr lang="en-US" smtClean="0"/>
              <a:t>15</a:t>
            </a:fld>
            <a:endParaRPr lang="en-US"/>
          </a:p>
        </p:txBody>
      </p:sp>
    </p:spTree>
    <p:extLst>
      <p:ext uri="{BB962C8B-B14F-4D97-AF65-F5344CB8AC3E}">
        <p14:creationId xmlns:p14="http://schemas.microsoft.com/office/powerpoint/2010/main" val="2098690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Aircraft-Integrated Meteorological Measurement System</a:t>
            </a:r>
          </a:p>
          <a:p>
            <a:r>
              <a:rPr lang="en-US" sz="1200" b="0" i="0" kern="1200" dirty="0">
                <a:solidFill>
                  <a:schemeClr val="tx1"/>
                </a:solidFill>
                <a:effectLst/>
                <a:latin typeface="+mn-lt"/>
                <a:ea typeface="+mn-ea"/>
                <a:cs typeface="+mn-cs"/>
              </a:rPr>
              <a:t>EO = electro-optical imagery (visible wavelengths)</a:t>
            </a:r>
            <a:endParaRPr lang="en-US" dirty="0"/>
          </a:p>
        </p:txBody>
      </p:sp>
      <p:sp>
        <p:nvSpPr>
          <p:cNvPr id="4" name="Slide Number Placeholder 3"/>
          <p:cNvSpPr>
            <a:spLocks noGrp="1"/>
          </p:cNvSpPr>
          <p:nvPr>
            <p:ph type="sldNum" sz="quarter" idx="5"/>
          </p:nvPr>
        </p:nvSpPr>
        <p:spPr/>
        <p:txBody>
          <a:bodyPr/>
          <a:lstStyle/>
          <a:p>
            <a:fld id="{E47BC4A2-88E2-3C4E-AF3D-0A757FF89363}" type="slidenum">
              <a:rPr lang="en-US" smtClean="0"/>
              <a:t>18</a:t>
            </a:fld>
            <a:endParaRPr lang="en-US"/>
          </a:p>
        </p:txBody>
      </p:sp>
    </p:spTree>
    <p:extLst>
      <p:ext uri="{BB962C8B-B14F-4D97-AF65-F5344CB8AC3E}">
        <p14:creationId xmlns:p14="http://schemas.microsoft.com/office/powerpoint/2010/main" val="3937286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7BC4A2-88E2-3C4E-AF3D-0A757FF89363}" type="slidenum">
              <a:rPr lang="en-US" smtClean="0"/>
              <a:t>19</a:t>
            </a:fld>
            <a:endParaRPr lang="en-US"/>
          </a:p>
        </p:txBody>
      </p:sp>
    </p:spTree>
    <p:extLst>
      <p:ext uri="{BB962C8B-B14F-4D97-AF65-F5344CB8AC3E}">
        <p14:creationId xmlns:p14="http://schemas.microsoft.com/office/powerpoint/2010/main" val="787903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Comparisons are being done to optimize speed of producing forecasts of meteorological variables.</a:t>
            </a:r>
          </a:p>
          <a:p>
            <a:r>
              <a:rPr lang="en-US" dirty="0"/>
              <a:t>- Data matches with rate of spread to the north at 1900 local time</a:t>
            </a:r>
          </a:p>
          <a:p>
            <a:endParaRPr lang="en-US" dirty="0"/>
          </a:p>
        </p:txBody>
      </p:sp>
      <p:sp>
        <p:nvSpPr>
          <p:cNvPr id="4" name="Slide Number Placeholder 3"/>
          <p:cNvSpPr>
            <a:spLocks noGrp="1"/>
          </p:cNvSpPr>
          <p:nvPr>
            <p:ph type="sldNum" sz="quarter" idx="5"/>
          </p:nvPr>
        </p:nvSpPr>
        <p:spPr/>
        <p:txBody>
          <a:bodyPr/>
          <a:lstStyle/>
          <a:p>
            <a:fld id="{E47BC4A2-88E2-3C4E-AF3D-0A757FF89363}" type="slidenum">
              <a:rPr lang="en-US" smtClean="0"/>
              <a:t>20</a:t>
            </a:fld>
            <a:endParaRPr lang="en-US"/>
          </a:p>
        </p:txBody>
      </p:sp>
    </p:spTree>
    <p:extLst>
      <p:ext uri="{BB962C8B-B14F-4D97-AF65-F5344CB8AC3E}">
        <p14:creationId xmlns:p14="http://schemas.microsoft.com/office/powerpoint/2010/main" val="2997885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dirty="0">
                <a:latin typeface="Calibri" panose="020F0502020204030204" pitchFamily="34" charset="0"/>
                <a:ea typeface="Times New Roman" panose="02020603050405020304" pitchFamily="18" charset="0"/>
                <a:cs typeface="Calibri" panose="020F0502020204030204" pitchFamily="34" charset="0"/>
              </a:rPr>
              <a:t>Evaluation of safety and mitigation actions.</a:t>
            </a:r>
          </a:p>
          <a:p>
            <a:pPr>
              <a:lnSpc>
                <a:spcPct val="107000"/>
              </a:lnSpc>
            </a:pPr>
            <a:r>
              <a:rPr lang="en-US" dirty="0">
                <a:latin typeface="Calibri" panose="020F0502020204030204" pitchFamily="34" charset="0"/>
                <a:ea typeface="Times New Roman" panose="02020603050405020304" pitchFamily="18" charset="0"/>
                <a:cs typeface="Calibri" panose="020F0502020204030204" pitchFamily="34" charset="0"/>
              </a:rPr>
              <a:t>Missions:		24</a:t>
            </a:r>
          </a:p>
          <a:p>
            <a:pPr>
              <a:lnSpc>
                <a:spcPct val="107000"/>
              </a:lnSpc>
            </a:pPr>
            <a:r>
              <a:rPr lang="en-US" dirty="0">
                <a:latin typeface="Calibri" panose="020F0502020204030204" pitchFamily="34" charset="0"/>
                <a:ea typeface="Times New Roman" panose="02020603050405020304" pitchFamily="18" charset="0"/>
                <a:cs typeface="Calibri" panose="020F0502020204030204" pitchFamily="34" charset="0"/>
              </a:rPr>
              <a:t>Images: 		7050	</a:t>
            </a:r>
            <a:endParaRPr lang="en-US"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dirty="0">
                <a:latin typeface="Calibri" panose="020F0502020204030204" pitchFamily="34" charset="0"/>
                <a:ea typeface="Times New Roman" panose="02020603050405020304" pitchFamily="18" charset="0"/>
                <a:cs typeface="Calibri" panose="020F0502020204030204" pitchFamily="34" charset="0"/>
              </a:rPr>
              <a:t>Mapped Acres: 	105 acres</a:t>
            </a:r>
            <a:endParaRPr lang="en-US"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dirty="0">
                <a:latin typeface="Calibri" panose="020F0502020204030204" pitchFamily="34" charset="0"/>
                <a:ea typeface="Times New Roman" panose="02020603050405020304" pitchFamily="18" charset="0"/>
                <a:cs typeface="Calibri" panose="020F0502020204030204" pitchFamily="34" charset="0"/>
              </a:rPr>
              <a:t>GSD: 		5-23cm/pixel</a:t>
            </a:r>
            <a:endParaRPr lang="en-US"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dirty="0">
                <a:latin typeface="Calibri" panose="020F0502020204030204" pitchFamily="34" charset="0"/>
                <a:ea typeface="Times New Roman" panose="02020603050405020304" pitchFamily="18" charset="0"/>
                <a:cs typeface="Calibri" panose="020F0502020204030204" pitchFamily="34" charset="0"/>
              </a:rPr>
              <a:t>Study Sites:	5</a:t>
            </a:r>
          </a:p>
          <a:p>
            <a:r>
              <a:rPr lang="en-US" dirty="0"/>
              <a:t>UAS:		Matric 100</a:t>
            </a:r>
          </a:p>
          <a:p>
            <a:r>
              <a:rPr lang="en-US" dirty="0"/>
              <a:t>		Inspire 1</a:t>
            </a:r>
          </a:p>
          <a:p>
            <a:r>
              <a:rPr lang="en-US" dirty="0"/>
              <a:t>Sensor:		</a:t>
            </a:r>
            <a:r>
              <a:rPr lang="en-US" dirty="0" err="1"/>
              <a:t>RedEdge</a:t>
            </a:r>
            <a:r>
              <a:rPr lang="en-US" dirty="0"/>
              <a:t>-M</a:t>
            </a:r>
          </a:p>
          <a:p>
            <a:r>
              <a:rPr lang="en-US" dirty="0">
                <a:effectLst/>
                <a:latin typeface="Calibri" panose="020F0502020204030204" pitchFamily="34" charset="0"/>
                <a:ea typeface="Calibri" panose="020F0502020204030204" pitchFamily="34" charset="0"/>
                <a:cs typeface="Calibri" panose="020F0502020204030204" pitchFamily="34" charset="0"/>
              </a:rPr>
              <a:t>		x3 RGB</a:t>
            </a:r>
          </a:p>
          <a:p>
            <a:r>
              <a:rPr lang="en-US" dirty="0">
                <a:latin typeface="Calibri" panose="020F0502020204030204" pitchFamily="34" charset="0"/>
                <a:ea typeface="Calibri" panose="020F0502020204030204" pitchFamily="34" charset="0"/>
                <a:cs typeface="Calibri" panose="020F0502020204030204" pitchFamily="34" charset="0"/>
              </a:rPr>
              <a:t>		XT Thermal</a:t>
            </a:r>
            <a:endParaRPr lang="en-US"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11C512F-9FB0-0043-94BA-9445152DBF81}" type="slidenum">
              <a:rPr lang="en-US" smtClean="0"/>
              <a:t>21</a:t>
            </a:fld>
            <a:endParaRPr lang="en-US"/>
          </a:p>
        </p:txBody>
      </p:sp>
    </p:spTree>
    <p:extLst>
      <p:ext uri="{BB962C8B-B14F-4D97-AF65-F5344CB8AC3E}">
        <p14:creationId xmlns:p14="http://schemas.microsoft.com/office/powerpoint/2010/main" val="113874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 many of you know what a Sage Grouse </a:t>
            </a:r>
            <a:r>
              <a:rPr lang="en-US" baseline="0" dirty="0" err="1"/>
              <a:t>Lek</a:t>
            </a:r>
            <a:r>
              <a:rPr lang="en-US" baseline="0" dirty="0"/>
              <a:t> is? Have you seen them “dance”? </a:t>
            </a:r>
            <a:r>
              <a:rPr lang="en-US" baseline="0" dirty="0" err="1"/>
              <a:t>Leks</a:t>
            </a:r>
            <a:r>
              <a:rPr lang="en-US" baseline="0" dirty="0"/>
              <a:t> hold 25-30 males defending a few meter square area. </a:t>
            </a:r>
            <a:r>
              <a:rPr lang="en-US" baseline="0" dirty="0" err="1"/>
              <a:t>Lek</a:t>
            </a:r>
            <a:r>
              <a:rPr lang="en-US" baseline="0" dirty="0"/>
              <a:t> size is only ~40’ by 40’ or so with the breeding are of about 750-875 acres. Females will range up to 20 miles. Population numbers are difficult to estimate due to the large range of the species, physical difficulty in accessing some areas of habitat, and past inconsistent sampling of </a:t>
            </a:r>
            <a:r>
              <a:rPr lang="en-US" baseline="0" dirty="0" err="1"/>
              <a:t>leks</a:t>
            </a:r>
            <a:r>
              <a:rPr lang="en-US" baseline="0" dirty="0"/>
              <a:t> across states. Additionally, estimating population sizes using </a:t>
            </a:r>
            <a:r>
              <a:rPr lang="en-US" baseline="0" dirty="0" err="1"/>
              <a:t>lek</a:t>
            </a:r>
            <a:r>
              <a:rPr lang="en-US" baseline="0" dirty="0"/>
              <a:t> data is difficult as the relationship of those data to actual population size (e.g., ratio of males to females,) is unknown. Males may also attend multiple </a:t>
            </a:r>
            <a:r>
              <a:rPr lang="en-US" baseline="0" dirty="0" err="1"/>
              <a:t>leks</a:t>
            </a:r>
            <a:r>
              <a:rPr lang="en-US" baseline="0" dirty="0"/>
              <a:t> in a morning. The use of harvest data for estimating population numbers also is of limited value since both harvest and the population size on which harvest is based are estimates. </a:t>
            </a:r>
          </a:p>
          <a:p>
            <a:endParaRPr lang="en-US" baseline="0" dirty="0"/>
          </a:p>
          <a:p>
            <a:r>
              <a:rPr lang="en-US" baseline="0" dirty="0"/>
              <a:t>Partnership with TNC – Matador Ranch, MT Fish, Wildlife, and Parks</a:t>
            </a:r>
          </a:p>
          <a:p>
            <a:endParaRPr lang="en-US" baseline="0" dirty="0"/>
          </a:p>
          <a:p>
            <a:r>
              <a:rPr lang="en-US" baseline="0" dirty="0"/>
              <a:t>Show link in box of IR video: TNC - Sage Grouse (14:50, 4_22, 20170422_063209_H264)</a:t>
            </a:r>
          </a:p>
          <a:p>
            <a:endParaRPr lang="en-US" baseline="0" dirty="0"/>
          </a:p>
        </p:txBody>
      </p:sp>
      <p:sp>
        <p:nvSpPr>
          <p:cNvPr id="4" name="Slide Number Placeholder 3"/>
          <p:cNvSpPr>
            <a:spLocks noGrp="1"/>
          </p:cNvSpPr>
          <p:nvPr>
            <p:ph type="sldNum" sz="quarter" idx="10"/>
          </p:nvPr>
        </p:nvSpPr>
        <p:spPr/>
        <p:txBody>
          <a:bodyPr/>
          <a:lstStyle/>
          <a:p>
            <a:fld id="{8BE135E2-A790-A04A-9E98-913238F26235}" type="slidenum">
              <a:rPr lang="en-US" smtClean="0"/>
              <a:t>5</a:t>
            </a:fld>
            <a:endParaRPr lang="en-US"/>
          </a:p>
        </p:txBody>
      </p:sp>
    </p:spTree>
    <p:extLst>
      <p:ext uri="{BB962C8B-B14F-4D97-AF65-F5344CB8AC3E}">
        <p14:creationId xmlns:p14="http://schemas.microsoft.com/office/powerpoint/2010/main" val="177217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more sun light, the more the image “blows out” and more wind. This flight is with an “auto” mission (~150’ altitude).</a:t>
            </a:r>
          </a:p>
        </p:txBody>
      </p:sp>
      <p:sp>
        <p:nvSpPr>
          <p:cNvPr id="4" name="Slide Number Placeholder 3"/>
          <p:cNvSpPr>
            <a:spLocks noGrp="1"/>
          </p:cNvSpPr>
          <p:nvPr>
            <p:ph type="sldNum" sz="quarter" idx="10"/>
          </p:nvPr>
        </p:nvSpPr>
        <p:spPr/>
        <p:txBody>
          <a:bodyPr/>
          <a:lstStyle/>
          <a:p>
            <a:fld id="{8BE135E2-A790-A04A-9E98-913238F26235}" type="slidenum">
              <a:rPr lang="en-US" smtClean="0"/>
              <a:t>6</a:t>
            </a:fld>
            <a:endParaRPr lang="en-US"/>
          </a:p>
        </p:txBody>
      </p:sp>
    </p:spTree>
    <p:extLst>
      <p:ext uri="{BB962C8B-B14F-4D97-AF65-F5344CB8AC3E}">
        <p14:creationId xmlns:p14="http://schemas.microsoft.com/office/powerpoint/2010/main" val="3832486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visible camera of the area.</a:t>
            </a:r>
          </a:p>
          <a:p>
            <a:endParaRPr lang="en-US" baseline="0" dirty="0"/>
          </a:p>
          <a:p>
            <a:r>
              <a:rPr lang="en-US" baseline="0" dirty="0"/>
              <a:t>Future work with Deep Learning algorithms, safety specifications for UAS flights over Sage Grouse, and Prairie Dogs</a:t>
            </a:r>
          </a:p>
          <a:p>
            <a:endParaRPr lang="en-US" baseline="0" dirty="0"/>
          </a:p>
        </p:txBody>
      </p:sp>
      <p:sp>
        <p:nvSpPr>
          <p:cNvPr id="4" name="Slide Number Placeholder 3"/>
          <p:cNvSpPr>
            <a:spLocks noGrp="1"/>
          </p:cNvSpPr>
          <p:nvPr>
            <p:ph type="sldNum" sz="quarter" idx="10"/>
          </p:nvPr>
        </p:nvSpPr>
        <p:spPr/>
        <p:txBody>
          <a:bodyPr/>
          <a:lstStyle/>
          <a:p>
            <a:fld id="{8BE135E2-A790-A04A-9E98-913238F26235}" type="slidenum">
              <a:rPr lang="en-US" smtClean="0"/>
              <a:t>8</a:t>
            </a:fld>
            <a:endParaRPr lang="en-US"/>
          </a:p>
        </p:txBody>
      </p:sp>
    </p:spTree>
    <p:extLst>
      <p:ext uri="{BB962C8B-B14F-4D97-AF65-F5344CB8AC3E}">
        <p14:creationId xmlns:p14="http://schemas.microsoft.com/office/powerpoint/2010/main" val="2106344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All the holes are prairie dogs so this is a good option for mapping with less impact.</a:t>
            </a:r>
          </a:p>
          <a:p>
            <a:endParaRPr lang="en-US" baseline="0" dirty="0"/>
          </a:p>
          <a:p>
            <a:r>
              <a:rPr lang="en-US" baseline="0" dirty="0"/>
              <a:t>Future work with Deep Learning algorithms, safety specifications for UAS flights over Sage Grouse, and Prairie Dogs</a:t>
            </a:r>
          </a:p>
          <a:p>
            <a:endParaRPr lang="en-US" baseline="0" dirty="0"/>
          </a:p>
        </p:txBody>
      </p:sp>
      <p:sp>
        <p:nvSpPr>
          <p:cNvPr id="4" name="Slide Number Placeholder 3"/>
          <p:cNvSpPr>
            <a:spLocks noGrp="1"/>
          </p:cNvSpPr>
          <p:nvPr>
            <p:ph type="sldNum" sz="quarter" idx="10"/>
          </p:nvPr>
        </p:nvSpPr>
        <p:spPr/>
        <p:txBody>
          <a:bodyPr/>
          <a:lstStyle/>
          <a:p>
            <a:fld id="{8BE135E2-A790-A04A-9E98-913238F26235}" type="slidenum">
              <a:rPr lang="en-US" smtClean="0"/>
              <a:t>9</a:t>
            </a:fld>
            <a:endParaRPr lang="en-US"/>
          </a:p>
        </p:txBody>
      </p:sp>
    </p:spTree>
    <p:extLst>
      <p:ext uri="{BB962C8B-B14F-4D97-AF65-F5344CB8AC3E}">
        <p14:creationId xmlns:p14="http://schemas.microsoft.com/office/powerpoint/2010/main" val="1969410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Gill Sans" charset="0"/>
                <a:ea typeface="ＭＳ Ｐゴシック" charset="0"/>
                <a:cs typeface="Geneva" pitchFamily="-107" charset="0"/>
              </a:rPr>
              <a:t>http://</a:t>
            </a:r>
            <a:r>
              <a:rPr lang="en-US" sz="1200" kern="1200" dirty="0" err="1">
                <a:solidFill>
                  <a:schemeClr val="tx1"/>
                </a:solidFill>
                <a:effectLst/>
                <a:latin typeface="Gill Sans" charset="0"/>
                <a:ea typeface="ＭＳ Ｐゴシック" charset="0"/>
                <a:cs typeface="Geneva" pitchFamily="-107" charset="0"/>
              </a:rPr>
              <a:t>www.umt.edu</a:t>
            </a:r>
            <a:r>
              <a:rPr lang="en-US" sz="1200" kern="1200" dirty="0">
                <a:solidFill>
                  <a:schemeClr val="tx1"/>
                </a:solidFill>
                <a:effectLst/>
                <a:latin typeface="Gill Sans" charset="0"/>
                <a:ea typeface="ＭＳ Ｐゴシック" charset="0"/>
                <a:cs typeface="Geneva" pitchFamily="-107" charset="0"/>
              </a:rPr>
              <a:t>/</a:t>
            </a:r>
            <a:r>
              <a:rPr lang="en-US" sz="1200" kern="1200" dirty="0" err="1">
                <a:solidFill>
                  <a:schemeClr val="tx1"/>
                </a:solidFill>
                <a:effectLst/>
                <a:latin typeface="Gill Sans" charset="0"/>
                <a:ea typeface="ＭＳ Ｐゴシック" charset="0"/>
                <a:cs typeface="Geneva" pitchFamily="-107" charset="0"/>
              </a:rPr>
              <a:t>aaso</a:t>
            </a:r>
            <a:r>
              <a:rPr lang="en-US" sz="1200" kern="1200" dirty="0">
                <a:solidFill>
                  <a:schemeClr val="tx1"/>
                </a:solidFill>
                <a:effectLst/>
                <a:latin typeface="Gill Sans" charset="0"/>
                <a:ea typeface="ＭＳ Ｐゴシック" charset="0"/>
                <a:cs typeface="Geneva" pitchFamily="-107" charset="0"/>
              </a:rPr>
              <a:t>/</a:t>
            </a:r>
            <a:r>
              <a:rPr lang="en-US" sz="1200" kern="1200" dirty="0" err="1">
                <a:solidFill>
                  <a:schemeClr val="tx1"/>
                </a:solidFill>
                <a:effectLst/>
                <a:latin typeface="Gill Sans" charset="0"/>
                <a:ea typeface="ＭＳ Ｐゴシック" charset="0"/>
                <a:cs typeface="Geneva" pitchFamily="-107" charset="0"/>
              </a:rPr>
              <a:t>DroneFire</a:t>
            </a:r>
            <a:r>
              <a:rPr lang="en-US" sz="1200" kern="1200" dirty="0">
                <a:solidFill>
                  <a:schemeClr val="tx1"/>
                </a:solidFill>
                <a:effectLst/>
                <a:latin typeface="Gill Sans" charset="0"/>
                <a:ea typeface="ＭＳ Ｐゴシック" charset="0"/>
                <a:cs typeface="Geneva" pitchFamily="-107" charset="0"/>
              </a:rPr>
              <a:t>/DroneFire%20Stories/</a:t>
            </a:r>
            <a:r>
              <a:rPr lang="en-US" sz="1200" kern="1200" dirty="0" err="1">
                <a:solidFill>
                  <a:schemeClr val="tx1"/>
                </a:solidFill>
                <a:effectLst/>
                <a:latin typeface="Gill Sans" charset="0"/>
                <a:ea typeface="ＭＳ Ｐゴシック" charset="0"/>
                <a:cs typeface="Geneva" pitchFamily="-107" charset="0"/>
              </a:rPr>
              <a:t>default.php</a:t>
            </a:r>
            <a:endParaRPr lang="en-US" sz="1200" kern="1200" dirty="0">
              <a:solidFill>
                <a:schemeClr val="tx1"/>
              </a:solidFill>
              <a:effectLst/>
              <a:latin typeface="Gill Sans" charset="0"/>
              <a:ea typeface="ＭＳ Ｐゴシック" charset="0"/>
              <a:cs typeface="Geneva" pitchFamily="-107" charset="0"/>
            </a:endParaRPr>
          </a:p>
          <a:p>
            <a:endParaRPr lang="en-US" dirty="0"/>
          </a:p>
          <a:p>
            <a:r>
              <a:rPr lang="en-US" dirty="0"/>
              <a:t>Images and videos were gathered in both true-color and thermal infrared to characterize a myriad of fuel conditions and combustions. </a:t>
            </a:r>
            <a:r>
              <a:rPr lang="en-US" dirty="0" err="1"/>
              <a:t>DroneFire</a:t>
            </a:r>
            <a:r>
              <a:rPr lang="en-US" dirty="0"/>
              <a:t> team members light off a patch of fuel near on-the-ground heat flux packages, which are designed to characterize heat change through time as the fire's flaming front advances through vegetation. </a:t>
            </a:r>
            <a:r>
              <a:rPr lang="en-US" dirty="0" err="1"/>
              <a:t>DroneFire</a:t>
            </a:r>
            <a:r>
              <a:rPr lang="en-US" dirty="0"/>
              <a:t> scientists, such as PhD student Dan Jimenez, hope to correlate data from the heat flux packages with aerial images of the fire.</a:t>
            </a:r>
          </a:p>
        </p:txBody>
      </p:sp>
    </p:spTree>
    <p:extLst>
      <p:ext uri="{BB962C8B-B14F-4D97-AF65-F5344CB8AC3E}">
        <p14:creationId xmlns:p14="http://schemas.microsoft.com/office/powerpoint/2010/main" val="3823113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Gill Sans" charset="0"/>
                <a:ea typeface="ＭＳ Ｐゴシック" charset="0"/>
                <a:cs typeface="Geneva" pitchFamily="-107" charset="0"/>
              </a:rPr>
              <a:t>Note the weather sensor at the top of the aircraft.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7AF5F6D-7FDD-EA4C-A0AB-4FA3767EC6B6}" type="slidenum">
              <a:rPr lang="en-US" smtClean="0"/>
              <a:t>12</a:t>
            </a:fld>
            <a:endParaRPr lang="en-US"/>
          </a:p>
        </p:txBody>
      </p:sp>
    </p:spTree>
    <p:extLst>
      <p:ext uri="{BB962C8B-B14F-4D97-AF65-F5344CB8AC3E}">
        <p14:creationId xmlns:p14="http://schemas.microsoft.com/office/powerpoint/2010/main" val="224260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steep lapse rate at beginning of flights? Time delay between balloon and drone?</a:t>
            </a:r>
          </a:p>
          <a:p>
            <a:endParaRPr lang="en-US" dirty="0"/>
          </a:p>
          <a:p>
            <a:r>
              <a:rPr lang="en-US" dirty="0"/>
              <a:t>Pseudo Code</a:t>
            </a:r>
          </a:p>
          <a:p>
            <a:r>
              <a:rPr lang="en-US" dirty="0"/>
              <a:t>BEGIN</a:t>
            </a:r>
          </a:p>
          <a:p>
            <a:r>
              <a:rPr lang="en-US" dirty="0"/>
              <a:t>    filter := Extended </a:t>
            </a:r>
            <a:r>
              <a:rPr lang="en-US" dirty="0" err="1"/>
              <a:t>Kalman</a:t>
            </a:r>
            <a:r>
              <a:rPr lang="en-US" dirty="0"/>
              <a:t> Filter tuned for use case</a:t>
            </a:r>
          </a:p>
          <a:p>
            <a:endParaRPr lang="en-US" dirty="0"/>
          </a:p>
          <a:p>
            <a:r>
              <a:rPr lang="en-US" dirty="0"/>
              <a:t>    # values is the set of values recorded at a time t</a:t>
            </a:r>
          </a:p>
          <a:p>
            <a:r>
              <a:rPr lang="en-US" dirty="0"/>
              <a:t>    FOR values IN data:</a:t>
            </a:r>
          </a:p>
          <a:p>
            <a:r>
              <a:rPr lang="en-US" dirty="0"/>
              <a:t>        </a:t>
            </a:r>
            <a:r>
              <a:rPr lang="en-US" dirty="0" err="1"/>
              <a:t>gx</a:t>
            </a:r>
            <a:r>
              <a:rPr lang="en-US" dirty="0"/>
              <a:t> := get x accelerometer reading from values</a:t>
            </a:r>
          </a:p>
          <a:p>
            <a:r>
              <a:rPr lang="en-US" dirty="0"/>
              <a:t>        </a:t>
            </a:r>
            <a:r>
              <a:rPr lang="en-US" dirty="0" err="1"/>
              <a:t>gy</a:t>
            </a:r>
            <a:r>
              <a:rPr lang="en-US" dirty="0"/>
              <a:t> := get y accelerometer reading from values</a:t>
            </a:r>
          </a:p>
          <a:p>
            <a:r>
              <a:rPr lang="en-US" dirty="0"/>
              <a:t>        </a:t>
            </a:r>
            <a:r>
              <a:rPr lang="en-US" dirty="0" err="1"/>
              <a:t>gz</a:t>
            </a:r>
            <a:r>
              <a:rPr lang="en-US" dirty="0"/>
              <a:t> := get z accelerometer reading</a:t>
            </a:r>
          </a:p>
          <a:p>
            <a:r>
              <a:rPr lang="en-US" dirty="0"/>
              <a:t>        yaw := get yaw value from values in degrees</a:t>
            </a:r>
          </a:p>
          <a:p>
            <a:endParaRPr lang="en-US" dirty="0"/>
          </a:p>
          <a:p>
            <a:r>
              <a:rPr lang="en-US" dirty="0"/>
              <a:t>        # Filter values</a:t>
            </a:r>
          </a:p>
          <a:p>
            <a:r>
              <a:rPr lang="en-US" dirty="0"/>
              <a:t>        </a:t>
            </a:r>
            <a:r>
              <a:rPr lang="en-US" dirty="0" err="1"/>
              <a:t>gx</a:t>
            </a:r>
            <a:r>
              <a:rPr lang="en-US" dirty="0"/>
              <a:t>, </a:t>
            </a:r>
            <a:r>
              <a:rPr lang="en-US" dirty="0" err="1"/>
              <a:t>gy</a:t>
            </a:r>
            <a:r>
              <a:rPr lang="en-US" dirty="0"/>
              <a:t>, </a:t>
            </a:r>
            <a:r>
              <a:rPr lang="en-US" dirty="0" err="1"/>
              <a:t>gz</a:t>
            </a:r>
            <a:r>
              <a:rPr lang="en-US" dirty="0"/>
              <a:t>, yaw = </a:t>
            </a:r>
            <a:r>
              <a:rPr lang="en-US" dirty="0" err="1"/>
              <a:t>filter.update</a:t>
            </a:r>
            <a:r>
              <a:rPr lang="en-US" dirty="0"/>
              <a:t>(</a:t>
            </a:r>
            <a:r>
              <a:rPr lang="en-US" dirty="0" err="1"/>
              <a:t>gx</a:t>
            </a:r>
            <a:r>
              <a:rPr lang="en-US" dirty="0"/>
              <a:t>, </a:t>
            </a:r>
            <a:r>
              <a:rPr lang="en-US" dirty="0" err="1"/>
              <a:t>gy</a:t>
            </a:r>
            <a:r>
              <a:rPr lang="en-US" dirty="0"/>
              <a:t>, </a:t>
            </a:r>
            <a:r>
              <a:rPr lang="en-US" dirty="0" err="1"/>
              <a:t>gz</a:t>
            </a:r>
            <a:r>
              <a:rPr lang="en-US" dirty="0"/>
              <a:t>, yaw)</a:t>
            </a:r>
          </a:p>
          <a:p>
            <a:endParaRPr lang="en-US" dirty="0"/>
          </a:p>
          <a:p>
            <a:r>
              <a:rPr lang="en-US" dirty="0"/>
              <a:t>        # degrees simply converts from radians to degrees</a:t>
            </a:r>
          </a:p>
          <a:p>
            <a:r>
              <a:rPr lang="en-US" dirty="0"/>
              <a:t>        </a:t>
            </a:r>
            <a:r>
              <a:rPr lang="en-US" dirty="0" err="1"/>
              <a:t>tilt_angle</a:t>
            </a:r>
            <a:r>
              <a:rPr lang="en-US" dirty="0"/>
              <a:t> = degrees( arctan2(</a:t>
            </a:r>
            <a:r>
              <a:rPr lang="en-US" dirty="0" err="1"/>
              <a:t>sqrt</a:t>
            </a:r>
            <a:r>
              <a:rPr lang="en-US" dirty="0"/>
              <a:t>(gx^2 + gy^2) / abs(</a:t>
            </a:r>
            <a:r>
              <a:rPr lang="en-US" dirty="0" err="1"/>
              <a:t>gz</a:t>
            </a:r>
            <a:r>
              <a:rPr lang="en-US" dirty="0"/>
              <a:t>)) )</a:t>
            </a:r>
          </a:p>
          <a:p>
            <a:endParaRPr lang="en-US" dirty="0"/>
          </a:p>
          <a:p>
            <a:r>
              <a:rPr lang="en-US" dirty="0"/>
              <a:t>        </a:t>
            </a:r>
            <a:r>
              <a:rPr lang="en-US" dirty="0" err="1"/>
              <a:t>tilt_direction</a:t>
            </a:r>
            <a:r>
              <a:rPr lang="en-US" dirty="0"/>
              <a:t> = degrees( arctan2(-</a:t>
            </a:r>
            <a:r>
              <a:rPr lang="en-US" dirty="0" err="1"/>
              <a:t>gx</a:t>
            </a:r>
            <a:r>
              <a:rPr lang="en-US" dirty="0"/>
              <a:t>, -</a:t>
            </a:r>
            <a:r>
              <a:rPr lang="en-US" dirty="0" err="1"/>
              <a:t>gy</a:t>
            </a:r>
            <a:r>
              <a:rPr lang="en-US" dirty="0"/>
              <a:t>) )</a:t>
            </a:r>
          </a:p>
          <a:p>
            <a:endParaRPr lang="en-US" dirty="0"/>
          </a:p>
          <a:p>
            <a:r>
              <a:rPr lang="en-US" dirty="0"/>
              <a:t>        </a:t>
            </a:r>
            <a:r>
              <a:rPr lang="en-US" dirty="0" err="1"/>
              <a:t>wind_direction</a:t>
            </a:r>
            <a:r>
              <a:rPr lang="en-US" dirty="0"/>
              <a:t> = yaw + </a:t>
            </a:r>
            <a:r>
              <a:rPr lang="en-US" dirty="0" err="1"/>
              <a:t>tilt_direction</a:t>
            </a:r>
            <a:endParaRPr lang="en-US" dirty="0"/>
          </a:p>
          <a:p>
            <a:endParaRPr lang="en-US" dirty="0"/>
          </a:p>
          <a:p>
            <a:r>
              <a:rPr lang="en-US" dirty="0"/>
              <a:t>        # Experimentally determined relation</a:t>
            </a:r>
          </a:p>
          <a:p>
            <a:r>
              <a:rPr lang="en-US" dirty="0"/>
              <a:t>        </a:t>
            </a:r>
            <a:r>
              <a:rPr lang="en-US" dirty="0" err="1"/>
              <a:t>wind_speed</a:t>
            </a:r>
            <a:r>
              <a:rPr lang="en-US" dirty="0"/>
              <a:t> = (0.4292 * </a:t>
            </a:r>
            <a:r>
              <a:rPr lang="en-US" dirty="0" err="1"/>
              <a:t>tilt_direction</a:t>
            </a:r>
            <a:r>
              <a:rPr lang="en-US" dirty="0"/>
              <a:t>) - 0.0524</a:t>
            </a:r>
          </a:p>
          <a:p>
            <a:endParaRPr lang="en-US" dirty="0"/>
          </a:p>
          <a:p>
            <a:r>
              <a:rPr lang="en-US" dirty="0"/>
              <a:t>        Now output </a:t>
            </a:r>
            <a:r>
              <a:rPr lang="en-US" dirty="0" err="1"/>
              <a:t>wind_speed</a:t>
            </a:r>
            <a:r>
              <a:rPr lang="en-US" dirty="0"/>
              <a:t> and </a:t>
            </a:r>
            <a:r>
              <a:rPr lang="en-US" dirty="0" err="1"/>
              <a:t>wind_direction</a:t>
            </a:r>
            <a:r>
              <a:rPr lang="en-US" dirty="0"/>
              <a:t> at this time, t</a:t>
            </a:r>
          </a:p>
          <a:p>
            <a:r>
              <a:rPr lang="en-US" dirty="0"/>
              <a:t>     END FOR</a:t>
            </a:r>
          </a:p>
          <a:p>
            <a:r>
              <a:rPr lang="en-US" dirty="0"/>
              <a:t>END</a:t>
            </a:r>
          </a:p>
          <a:p>
            <a:endParaRPr lang="en-US" dirty="0"/>
          </a:p>
        </p:txBody>
      </p:sp>
    </p:spTree>
    <p:extLst>
      <p:ext uri="{BB962C8B-B14F-4D97-AF65-F5344CB8AC3E}">
        <p14:creationId xmlns:p14="http://schemas.microsoft.com/office/powerpoint/2010/main" val="2429310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uses a different algorithm for mapping. Mapper is needed is want more professional 3-</a:t>
            </a:r>
            <a:r>
              <a:rPr lang="en-US"/>
              <a:t>D model.</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Pix4Dfields uses a direct-to-</a:t>
            </a:r>
            <a:r>
              <a:rPr lang="en-US" sz="1200" kern="1200" dirty="0" err="1">
                <a:solidFill>
                  <a:schemeClr val="tx1"/>
                </a:solidFill>
                <a:effectLst/>
                <a:latin typeface="+mn-lt"/>
                <a:ea typeface="+mn-ea"/>
                <a:cs typeface="+mn-cs"/>
              </a:rPr>
              <a:t>orthomosaic</a:t>
            </a:r>
            <a:r>
              <a:rPr lang="en-US" sz="1200" kern="1200" dirty="0">
                <a:solidFill>
                  <a:schemeClr val="tx1"/>
                </a:solidFill>
                <a:effectLst/>
                <a:latin typeface="+mn-lt"/>
                <a:ea typeface="+mn-ea"/>
                <a:cs typeface="+mn-cs"/>
              </a:rPr>
              <a:t> photogrammetry pipeline optimized for fast processing of mostly flat terrain from drone imagery. By focusing on this specific domain we can provide high quality maps processed in a fraction of the time, allowing immediate analysis while still on site using a laptop computer.</a:t>
            </a:r>
          </a:p>
          <a:p>
            <a:endParaRPr lang="en-US" dirty="0"/>
          </a:p>
        </p:txBody>
      </p:sp>
      <p:sp>
        <p:nvSpPr>
          <p:cNvPr id="4" name="Slide Number Placeholder 3"/>
          <p:cNvSpPr>
            <a:spLocks noGrp="1"/>
          </p:cNvSpPr>
          <p:nvPr>
            <p:ph type="sldNum" sz="quarter" idx="10"/>
          </p:nvPr>
        </p:nvSpPr>
        <p:spPr/>
        <p:txBody>
          <a:bodyPr/>
          <a:lstStyle/>
          <a:p>
            <a:fld id="{6C90261B-0D3F-4754-8ACD-5BC715449407}" type="slidenum">
              <a:rPr lang="en-US" smtClean="0"/>
              <a:t>14</a:t>
            </a:fld>
            <a:endParaRPr lang="en-US"/>
          </a:p>
        </p:txBody>
      </p:sp>
    </p:spTree>
    <p:extLst>
      <p:ext uri="{BB962C8B-B14F-4D97-AF65-F5344CB8AC3E}">
        <p14:creationId xmlns:p14="http://schemas.microsoft.com/office/powerpoint/2010/main" val="832362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932AF7-26FC-AD41-9B99-B82061382164}" type="datetimeFigureOut">
              <a:rPr lang="en-US" smtClean="0"/>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39217-2FFA-C74F-BB30-01EB70D19F05}" type="slidenum">
              <a:rPr lang="en-US" smtClean="0"/>
              <a:t>‹#›</a:t>
            </a:fld>
            <a:endParaRPr lang="en-US"/>
          </a:p>
        </p:txBody>
      </p:sp>
    </p:spTree>
    <p:extLst>
      <p:ext uri="{BB962C8B-B14F-4D97-AF65-F5344CB8AC3E}">
        <p14:creationId xmlns:p14="http://schemas.microsoft.com/office/powerpoint/2010/main" val="15180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32AF7-26FC-AD41-9B99-B82061382164}" type="datetimeFigureOut">
              <a:rPr lang="en-US" smtClean="0"/>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39217-2FFA-C74F-BB30-01EB70D19F05}" type="slidenum">
              <a:rPr lang="en-US" smtClean="0"/>
              <a:t>‹#›</a:t>
            </a:fld>
            <a:endParaRPr lang="en-US"/>
          </a:p>
        </p:txBody>
      </p:sp>
    </p:spTree>
    <p:extLst>
      <p:ext uri="{BB962C8B-B14F-4D97-AF65-F5344CB8AC3E}">
        <p14:creationId xmlns:p14="http://schemas.microsoft.com/office/powerpoint/2010/main" val="2475184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32AF7-26FC-AD41-9B99-B82061382164}" type="datetimeFigureOut">
              <a:rPr lang="en-US" smtClean="0"/>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39217-2FFA-C74F-BB30-01EB70D19F05}" type="slidenum">
              <a:rPr lang="en-US" smtClean="0"/>
              <a:t>‹#›</a:t>
            </a:fld>
            <a:endParaRPr lang="en-US"/>
          </a:p>
        </p:txBody>
      </p:sp>
    </p:spTree>
    <p:extLst>
      <p:ext uri="{BB962C8B-B14F-4D97-AF65-F5344CB8AC3E}">
        <p14:creationId xmlns:p14="http://schemas.microsoft.com/office/powerpoint/2010/main" val="114573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32AF7-26FC-AD41-9B99-B82061382164}" type="datetimeFigureOut">
              <a:rPr lang="en-US" smtClean="0"/>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39217-2FFA-C74F-BB30-01EB70D19F05}" type="slidenum">
              <a:rPr lang="en-US" smtClean="0"/>
              <a:t>‹#›</a:t>
            </a:fld>
            <a:endParaRPr lang="en-US"/>
          </a:p>
        </p:txBody>
      </p:sp>
    </p:spTree>
    <p:extLst>
      <p:ext uri="{BB962C8B-B14F-4D97-AF65-F5344CB8AC3E}">
        <p14:creationId xmlns:p14="http://schemas.microsoft.com/office/powerpoint/2010/main" val="717503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32AF7-26FC-AD41-9B99-B82061382164}" type="datetimeFigureOut">
              <a:rPr lang="en-US" smtClean="0"/>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39217-2FFA-C74F-BB30-01EB70D19F05}" type="slidenum">
              <a:rPr lang="en-US" smtClean="0"/>
              <a:t>‹#›</a:t>
            </a:fld>
            <a:endParaRPr lang="en-US"/>
          </a:p>
        </p:txBody>
      </p:sp>
    </p:spTree>
    <p:extLst>
      <p:ext uri="{BB962C8B-B14F-4D97-AF65-F5344CB8AC3E}">
        <p14:creationId xmlns:p14="http://schemas.microsoft.com/office/powerpoint/2010/main" val="764653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932AF7-26FC-AD41-9B99-B82061382164}" type="datetimeFigureOut">
              <a:rPr lang="en-US" smtClean="0"/>
              <a:t>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39217-2FFA-C74F-BB30-01EB70D19F05}" type="slidenum">
              <a:rPr lang="en-US" smtClean="0"/>
              <a:t>‹#›</a:t>
            </a:fld>
            <a:endParaRPr lang="en-US"/>
          </a:p>
        </p:txBody>
      </p:sp>
    </p:spTree>
    <p:extLst>
      <p:ext uri="{BB962C8B-B14F-4D97-AF65-F5344CB8AC3E}">
        <p14:creationId xmlns:p14="http://schemas.microsoft.com/office/powerpoint/2010/main" val="3186009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932AF7-26FC-AD41-9B99-B82061382164}" type="datetimeFigureOut">
              <a:rPr lang="en-US" smtClean="0"/>
              <a:t>2/10/21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939217-2FFA-C74F-BB30-01EB70D19F05}" type="slidenum">
              <a:rPr lang="en-US" smtClean="0"/>
              <a:t>‹#›</a:t>
            </a:fld>
            <a:endParaRPr lang="en-US"/>
          </a:p>
        </p:txBody>
      </p:sp>
    </p:spTree>
    <p:extLst>
      <p:ext uri="{BB962C8B-B14F-4D97-AF65-F5344CB8AC3E}">
        <p14:creationId xmlns:p14="http://schemas.microsoft.com/office/powerpoint/2010/main" val="244618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932AF7-26FC-AD41-9B99-B82061382164}" type="datetimeFigureOut">
              <a:rPr lang="en-US" smtClean="0"/>
              <a:t>2/10/21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39217-2FFA-C74F-BB30-01EB70D19F05}" type="slidenum">
              <a:rPr lang="en-US" smtClean="0"/>
              <a:t>‹#›</a:t>
            </a:fld>
            <a:endParaRPr lang="en-US"/>
          </a:p>
        </p:txBody>
      </p:sp>
    </p:spTree>
    <p:extLst>
      <p:ext uri="{BB962C8B-B14F-4D97-AF65-F5344CB8AC3E}">
        <p14:creationId xmlns:p14="http://schemas.microsoft.com/office/powerpoint/2010/main" val="3834671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32AF7-26FC-AD41-9B99-B82061382164}" type="datetimeFigureOut">
              <a:rPr lang="en-US" smtClean="0"/>
              <a:t>2/10/21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939217-2FFA-C74F-BB30-01EB70D19F05}" type="slidenum">
              <a:rPr lang="en-US" smtClean="0"/>
              <a:t>‹#›</a:t>
            </a:fld>
            <a:endParaRPr lang="en-US"/>
          </a:p>
        </p:txBody>
      </p:sp>
    </p:spTree>
    <p:extLst>
      <p:ext uri="{BB962C8B-B14F-4D97-AF65-F5344CB8AC3E}">
        <p14:creationId xmlns:p14="http://schemas.microsoft.com/office/powerpoint/2010/main" val="227975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32AF7-26FC-AD41-9B99-B82061382164}" type="datetimeFigureOut">
              <a:rPr lang="en-US" smtClean="0"/>
              <a:t>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39217-2FFA-C74F-BB30-01EB70D19F05}" type="slidenum">
              <a:rPr lang="en-US" smtClean="0"/>
              <a:t>‹#›</a:t>
            </a:fld>
            <a:endParaRPr lang="en-US"/>
          </a:p>
        </p:txBody>
      </p:sp>
    </p:spTree>
    <p:extLst>
      <p:ext uri="{BB962C8B-B14F-4D97-AF65-F5344CB8AC3E}">
        <p14:creationId xmlns:p14="http://schemas.microsoft.com/office/powerpoint/2010/main" val="2823984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32AF7-26FC-AD41-9B99-B82061382164}" type="datetimeFigureOut">
              <a:rPr lang="en-US" smtClean="0"/>
              <a:t>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39217-2FFA-C74F-BB30-01EB70D19F05}" type="slidenum">
              <a:rPr lang="en-US" smtClean="0"/>
              <a:t>‹#›</a:t>
            </a:fld>
            <a:endParaRPr lang="en-US"/>
          </a:p>
        </p:txBody>
      </p:sp>
    </p:spTree>
    <p:extLst>
      <p:ext uri="{BB962C8B-B14F-4D97-AF65-F5344CB8AC3E}">
        <p14:creationId xmlns:p14="http://schemas.microsoft.com/office/powerpoint/2010/main" val="2435149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32AF7-26FC-AD41-9B99-B82061382164}" type="datetimeFigureOut">
              <a:rPr lang="en-US" smtClean="0"/>
              <a:t>2/10/21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39217-2FFA-C74F-BB30-01EB70D19F05}" type="slidenum">
              <a:rPr lang="en-US" smtClean="0"/>
              <a:t>‹#›</a:t>
            </a:fld>
            <a:endParaRPr lang="en-US"/>
          </a:p>
        </p:txBody>
      </p:sp>
    </p:spTree>
    <p:extLst>
      <p:ext uri="{BB962C8B-B14F-4D97-AF65-F5344CB8AC3E}">
        <p14:creationId xmlns:p14="http://schemas.microsoft.com/office/powerpoint/2010/main" val="161959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umt.edu/aaso/DroneFire/default.php"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tiff"/></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7" Type="http://schemas.microsoft.com/office/2007/relationships/hdphoto" Target="../media/hdphoto4.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35542 Autonomous Aerial Systems office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2615"/>
          </a:xfrm>
          <a:prstGeom prst="rect">
            <a:avLst/>
          </a:prstGeom>
        </p:spPr>
      </p:pic>
    </p:spTree>
    <p:extLst>
      <p:ext uri="{BB962C8B-B14F-4D97-AF65-F5344CB8AC3E}">
        <p14:creationId xmlns:p14="http://schemas.microsoft.com/office/powerpoint/2010/main" val="343705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orgia_TNC_Burn.jp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68805"/>
            <a:ext cx="9144000" cy="5138929"/>
          </a:xfrm>
          <a:prstGeom prst="rect">
            <a:avLst/>
          </a:prstGeom>
        </p:spPr>
      </p:pic>
      <p:pic>
        <p:nvPicPr>
          <p:cNvPr id="5" name="Picture 4" descr="DroneFire_Primary_Logo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496" y="173621"/>
            <a:ext cx="7098175" cy="1451576"/>
          </a:xfrm>
          <a:prstGeom prst="rect">
            <a:avLst/>
          </a:prstGeom>
        </p:spPr>
      </p:pic>
      <p:sp>
        <p:nvSpPr>
          <p:cNvPr id="2" name="TextBox 1">
            <a:extLst>
              <a:ext uri="{FF2B5EF4-FFF2-40B4-BE49-F238E27FC236}">
                <a16:creationId xmlns:a16="http://schemas.microsoft.com/office/drawing/2014/main" id="{A268699C-CA81-834B-9A41-E0D5A1BE4430}"/>
              </a:ext>
            </a:extLst>
          </p:cNvPr>
          <p:cNvSpPr txBox="1"/>
          <p:nvPr/>
        </p:nvSpPr>
        <p:spPr>
          <a:xfrm>
            <a:off x="2870522" y="127321"/>
            <a:ext cx="6169306" cy="830997"/>
          </a:xfrm>
          <a:prstGeom prst="rect">
            <a:avLst/>
          </a:prstGeom>
          <a:noFill/>
        </p:spPr>
        <p:txBody>
          <a:bodyPr wrap="square" rtlCol="0">
            <a:spAutoFit/>
          </a:bodyPr>
          <a:lstStyle/>
          <a:p>
            <a:r>
              <a:rPr lang="en-US" sz="2400" dirty="0">
                <a:latin typeface="Cambria" panose="02040503050406030204" pitchFamily="18" charset="0"/>
              </a:rPr>
              <a:t>Development of workflows and algorithms to increase fire management effectiveness.</a:t>
            </a:r>
          </a:p>
        </p:txBody>
      </p:sp>
      <p:sp>
        <p:nvSpPr>
          <p:cNvPr id="6" name="TextBox 5">
            <a:extLst>
              <a:ext uri="{FF2B5EF4-FFF2-40B4-BE49-F238E27FC236}">
                <a16:creationId xmlns:a16="http://schemas.microsoft.com/office/drawing/2014/main" id="{6E11974B-6254-934B-A656-758B21D8C3BB}"/>
              </a:ext>
            </a:extLst>
          </p:cNvPr>
          <p:cNvSpPr txBox="1"/>
          <p:nvPr/>
        </p:nvSpPr>
        <p:spPr>
          <a:xfrm>
            <a:off x="1632030" y="6488668"/>
            <a:ext cx="5445722" cy="369332"/>
          </a:xfrm>
          <a:prstGeom prst="rect">
            <a:avLst/>
          </a:prstGeom>
          <a:noFill/>
        </p:spPr>
        <p:txBody>
          <a:bodyPr wrap="none" rtlCol="0">
            <a:spAutoFit/>
          </a:bodyPr>
          <a:lstStyle/>
          <a:p>
            <a:r>
              <a:rPr lang="en-US" dirty="0"/>
              <a:t>https://</a:t>
            </a:r>
            <a:r>
              <a:rPr lang="en-US" dirty="0" err="1"/>
              <a:t>www.umt.edu</a:t>
            </a:r>
            <a:r>
              <a:rPr lang="en-US" dirty="0"/>
              <a:t>/</a:t>
            </a:r>
            <a:r>
              <a:rPr lang="en-US" dirty="0" err="1"/>
              <a:t>aaso</a:t>
            </a:r>
            <a:r>
              <a:rPr lang="en-US" dirty="0"/>
              <a:t>/</a:t>
            </a:r>
            <a:r>
              <a:rPr lang="en-US" dirty="0" err="1"/>
              <a:t>DroneFire</a:t>
            </a:r>
            <a:r>
              <a:rPr lang="en-US" dirty="0"/>
              <a:t>/</a:t>
            </a:r>
            <a:r>
              <a:rPr lang="en-US" dirty="0" err="1"/>
              <a:t>default.php</a:t>
            </a:r>
            <a:endParaRPr lang="en-US" dirty="0"/>
          </a:p>
        </p:txBody>
      </p:sp>
    </p:spTree>
    <p:extLst>
      <p:ext uri="{BB962C8B-B14F-4D97-AF65-F5344CB8AC3E}">
        <p14:creationId xmlns:p14="http://schemas.microsoft.com/office/powerpoint/2010/main" val="75522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107" y="2120710"/>
            <a:ext cx="7560645" cy="4256363"/>
          </a:xfrm>
          <a:prstGeom prst="rect">
            <a:avLst/>
          </a:prstGeom>
        </p:spPr>
      </p:pic>
      <p:sp>
        <p:nvSpPr>
          <p:cNvPr id="3" name="TextBox 2"/>
          <p:cNvSpPr txBox="1"/>
          <p:nvPr/>
        </p:nvSpPr>
        <p:spPr>
          <a:xfrm>
            <a:off x="745334" y="287519"/>
            <a:ext cx="7778188" cy="707886"/>
          </a:xfrm>
          <a:prstGeom prst="rect">
            <a:avLst/>
          </a:prstGeom>
          <a:noFill/>
        </p:spPr>
        <p:txBody>
          <a:bodyPr wrap="square" rtlCol="0">
            <a:spAutoFit/>
          </a:bodyPr>
          <a:lstStyle/>
          <a:p>
            <a:r>
              <a:rPr lang="en-US" sz="4000" b="1" dirty="0">
                <a:latin typeface="Cambria" panose="02040503050406030204" pitchFamily="18" charset="0"/>
              </a:rPr>
              <a:t>Roaring Lion Fire, MT 2016 </a:t>
            </a:r>
          </a:p>
        </p:txBody>
      </p:sp>
      <p:sp>
        <p:nvSpPr>
          <p:cNvPr id="4" name="TextBox 3">
            <a:extLst>
              <a:ext uri="{FF2B5EF4-FFF2-40B4-BE49-F238E27FC236}">
                <a16:creationId xmlns:a16="http://schemas.microsoft.com/office/drawing/2014/main" id="{95BBBEAA-7400-3142-A285-357E64D7DF33}"/>
              </a:ext>
            </a:extLst>
          </p:cNvPr>
          <p:cNvSpPr txBox="1"/>
          <p:nvPr/>
        </p:nvSpPr>
        <p:spPr>
          <a:xfrm>
            <a:off x="767914" y="1425964"/>
            <a:ext cx="3988977" cy="584775"/>
          </a:xfrm>
          <a:prstGeom prst="rect">
            <a:avLst/>
          </a:prstGeom>
          <a:noFill/>
        </p:spPr>
        <p:txBody>
          <a:bodyPr wrap="none" rtlCol="0">
            <a:spAutoFit/>
          </a:bodyPr>
          <a:lstStyle/>
          <a:p>
            <a:r>
              <a:rPr lang="en-US" sz="3200" dirty="0">
                <a:latin typeface="Cambria" panose="02040503050406030204" pitchFamily="18" charset="0"/>
              </a:rPr>
              <a:t>Post burn assessment</a:t>
            </a:r>
            <a:endParaRPr lang="en-US" sz="3200" dirty="0"/>
          </a:p>
        </p:txBody>
      </p:sp>
    </p:spTree>
    <p:extLst>
      <p:ext uri="{BB962C8B-B14F-4D97-AF65-F5344CB8AC3E}">
        <p14:creationId xmlns:p14="http://schemas.microsoft.com/office/powerpoint/2010/main" val="448315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12A467-4E20-6742-B993-92E64244B5A6}"/>
              </a:ext>
            </a:extLst>
          </p:cNvPr>
          <p:cNvSpPr txBox="1"/>
          <p:nvPr/>
        </p:nvSpPr>
        <p:spPr>
          <a:xfrm>
            <a:off x="0" y="104930"/>
            <a:ext cx="9144000" cy="1323439"/>
          </a:xfrm>
          <a:prstGeom prst="rect">
            <a:avLst/>
          </a:prstGeom>
          <a:noFill/>
        </p:spPr>
        <p:txBody>
          <a:bodyPr wrap="square" rtlCol="0">
            <a:spAutoFit/>
          </a:bodyPr>
          <a:lstStyle/>
          <a:p>
            <a:pPr algn="ctr"/>
            <a:r>
              <a:rPr lang="en-US" sz="4000" b="1" dirty="0">
                <a:latin typeface="Cambria" panose="02040503050406030204" pitchFamily="18" charset="0"/>
              </a:rPr>
              <a:t>Atmospheric Sounding Studies using multiple platforms</a:t>
            </a:r>
          </a:p>
        </p:txBody>
      </p:sp>
      <p:pic>
        <p:nvPicPr>
          <p:cNvPr id="5" name="Picture 4">
            <a:extLst>
              <a:ext uri="{FF2B5EF4-FFF2-40B4-BE49-F238E27FC236}">
                <a16:creationId xmlns:a16="http://schemas.microsoft.com/office/drawing/2014/main" id="{9F1E90D5-9FD8-904A-9162-8DBC3A223197}"/>
              </a:ext>
            </a:extLst>
          </p:cNvPr>
          <p:cNvPicPr>
            <a:picLocks noChangeAspect="1"/>
          </p:cNvPicPr>
          <p:nvPr/>
        </p:nvPicPr>
        <p:blipFill>
          <a:blip r:embed="rId3"/>
          <a:stretch>
            <a:fillRect/>
          </a:stretch>
        </p:blipFill>
        <p:spPr>
          <a:xfrm>
            <a:off x="134508" y="1742814"/>
            <a:ext cx="8874580" cy="4907466"/>
          </a:xfrm>
          <a:prstGeom prst="rect">
            <a:avLst/>
          </a:prstGeom>
        </p:spPr>
      </p:pic>
    </p:spTree>
    <p:extLst>
      <p:ext uri="{BB962C8B-B14F-4D97-AF65-F5344CB8AC3E}">
        <p14:creationId xmlns:p14="http://schemas.microsoft.com/office/powerpoint/2010/main" val="761918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DF6D54-8083-9541-B385-8E6B0C6D0C53}"/>
              </a:ext>
            </a:extLst>
          </p:cNvPr>
          <p:cNvSpPr txBox="1"/>
          <p:nvPr/>
        </p:nvSpPr>
        <p:spPr>
          <a:xfrm>
            <a:off x="299804" y="314793"/>
            <a:ext cx="9143999" cy="830997"/>
          </a:xfrm>
          <a:prstGeom prst="rect">
            <a:avLst/>
          </a:prstGeom>
          <a:noFill/>
        </p:spPr>
        <p:txBody>
          <a:bodyPr wrap="square" rtlCol="0">
            <a:spAutoFit/>
          </a:bodyPr>
          <a:lstStyle/>
          <a:p>
            <a:r>
              <a:rPr lang="en-US" sz="2400" dirty="0">
                <a:latin typeface="Cambria" panose="02040503050406030204" pitchFamily="18" charset="0"/>
              </a:rPr>
              <a:t>This flight went to 9,500’ MSL in a comparison test with balloon-borne radiosondes.</a:t>
            </a:r>
          </a:p>
        </p:txBody>
      </p:sp>
      <p:pic>
        <p:nvPicPr>
          <p:cNvPr id="3" name="Picture 2">
            <a:extLst>
              <a:ext uri="{FF2B5EF4-FFF2-40B4-BE49-F238E27FC236}">
                <a16:creationId xmlns:a16="http://schemas.microsoft.com/office/drawing/2014/main" id="{4F967019-8026-E04D-9825-AA8E21B82002}"/>
              </a:ext>
            </a:extLst>
          </p:cNvPr>
          <p:cNvPicPr>
            <a:picLocks noChangeAspect="1"/>
          </p:cNvPicPr>
          <p:nvPr/>
        </p:nvPicPr>
        <p:blipFill>
          <a:blip r:embed="rId3"/>
          <a:stretch>
            <a:fillRect/>
          </a:stretch>
        </p:blipFill>
        <p:spPr>
          <a:xfrm>
            <a:off x="0" y="1617272"/>
            <a:ext cx="9144000" cy="4175584"/>
          </a:xfrm>
          <a:prstGeom prst="rect">
            <a:avLst/>
          </a:prstGeom>
        </p:spPr>
      </p:pic>
    </p:spTree>
    <p:extLst>
      <p:ext uri="{BB962C8B-B14F-4D97-AF65-F5344CB8AC3E}">
        <p14:creationId xmlns:p14="http://schemas.microsoft.com/office/powerpoint/2010/main" val="1812200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3488" y1="5556" x2="84342" y2="3750"/>
                        <a14:foregroundMark x1="92883" y1="8611" x2="51246" y2="9306"/>
                        <a14:foregroundMark x1="36299" y1="8333" x2="50534" y2="8889"/>
                        <a14:foregroundMark x1="62278" y1="7361" x2="69395" y2="11806"/>
                        <a14:foregroundMark x1="81139" y1="5278" x2="92171" y2="11667"/>
                        <a14:foregroundMark x1="97509" y1="5972" x2="97509" y2="9583"/>
                        <a14:foregroundMark x1="91103" y1="87917" x2="85765" y2="96667"/>
                        <a14:foregroundMark x1="55160" y1="99028" x2="46263" y2="98194"/>
                        <a14:foregroundMark x1="24199" y1="96667" x2="6050" y2="95972"/>
                        <a14:foregroundMark x1="2135" y1="88333" x2="6050" y2="78194"/>
                        <a14:foregroundMark x1="15658" y1="82500" x2="32028" y2="96528"/>
                        <a14:foregroundMark x1="39502" y1="91111" x2="65480" y2="96528"/>
                        <a14:foregroundMark x1="61566" y1="90417" x2="75445" y2="95694"/>
                        <a14:foregroundMark x1="75445" y1="90833" x2="69039" y2="81806"/>
                        <a14:foregroundMark x1="51246" y1="92222" x2="47331" y2="84861"/>
                        <a14:foregroundMark x1="14947" y1="94167" x2="14947" y2="85556"/>
                        <a14:foregroundMark x1="30605" y1="92361" x2="41637" y2="82500"/>
                        <a14:foregroundMark x1="43060" y1="94444" x2="49466" y2="87083"/>
                        <a14:foregroundMark x1="66192" y1="94722" x2="57295" y2="88611"/>
                        <a14:foregroundMark x1="64413" y1="90694" x2="64413" y2="90694"/>
                        <a14:foregroundMark x1="72242" y1="90417" x2="72242" y2="90417"/>
                        <a14:foregroundMark x1="81139" y1="90417" x2="81139" y2="90417"/>
                      </a14:backgroundRemoval>
                    </a14:imgEffect>
                  </a14:imgLayer>
                </a14:imgProps>
              </a:ext>
              <a:ext uri="{28A0092B-C50C-407E-A947-70E740481C1C}">
                <a14:useLocalDpi xmlns:a14="http://schemas.microsoft.com/office/drawing/2010/main" val="0"/>
              </a:ext>
            </a:extLst>
          </a:blip>
          <a:stretch>
            <a:fillRect/>
          </a:stretch>
        </p:blipFill>
        <p:spPr>
          <a:xfrm>
            <a:off x="6477000" y="1185472"/>
            <a:ext cx="1483241" cy="3800475"/>
          </a:xfrm>
          <a:prstGeom prst="rect">
            <a:avLst/>
          </a:prstGeom>
          <a:effectLst>
            <a:outerShdw blurRad="254000" dist="127000" dir="2700000" algn="tl" rotWithShape="0">
              <a:prstClr val="black">
                <a:alpha val="65000"/>
              </a:prstClr>
            </a:outerShdw>
          </a:effectLst>
        </p:spPr>
      </p:pic>
      <p:grpSp>
        <p:nvGrpSpPr>
          <p:cNvPr id="8" name="Group 7"/>
          <p:cNvGrpSpPr/>
          <p:nvPr/>
        </p:nvGrpSpPr>
        <p:grpSpPr>
          <a:xfrm>
            <a:off x="381000" y="5864890"/>
            <a:ext cx="2519601" cy="738664"/>
            <a:chOff x="7081077" y="276036"/>
            <a:chExt cx="2078201" cy="452336"/>
          </a:xfrm>
        </p:grpSpPr>
        <p:sp>
          <p:nvSpPr>
            <p:cNvPr id="9" name="TextBox 8"/>
            <p:cNvSpPr txBox="1"/>
            <p:nvPr/>
          </p:nvSpPr>
          <p:spPr>
            <a:xfrm>
              <a:off x="7772435" y="276036"/>
              <a:ext cx="1386843" cy="452336"/>
            </a:xfrm>
            <a:prstGeom prst="rect">
              <a:avLst/>
            </a:prstGeom>
            <a:noFill/>
          </p:spPr>
          <p:txBody>
            <a:bodyPr wrap="square" rtlCol="0">
              <a:spAutoFit/>
            </a:bodyPr>
            <a:lstStyle/>
            <a:p>
              <a:r>
                <a:rPr lang="en-US" sz="2100" u="sng" dirty="0">
                  <a:solidFill>
                    <a:schemeClr val="tx1">
                      <a:lumMod val="75000"/>
                      <a:lumOff val="25000"/>
                    </a:schemeClr>
                  </a:solidFill>
                </a:rPr>
                <a:t>(</a:t>
              </a:r>
              <a:r>
                <a:rPr lang="en-US" sz="2100" u="sng" dirty="0"/>
                <a:t>NIR-Red</a:t>
              </a:r>
              <a:r>
                <a:rPr lang="en-US" sz="2100" u="sng" dirty="0">
                  <a:solidFill>
                    <a:schemeClr val="tx1">
                      <a:lumMod val="75000"/>
                      <a:lumOff val="25000"/>
                    </a:schemeClr>
                  </a:solidFill>
                </a:rPr>
                <a:t>)</a:t>
              </a:r>
            </a:p>
            <a:p>
              <a:r>
                <a:rPr lang="en-US" sz="2100" dirty="0">
                  <a:solidFill>
                    <a:schemeClr val="tx1">
                      <a:lumMod val="75000"/>
                      <a:lumOff val="25000"/>
                    </a:schemeClr>
                  </a:solidFill>
                </a:rPr>
                <a:t>(</a:t>
              </a:r>
              <a:r>
                <a:rPr lang="en-US" sz="2100" dirty="0" err="1"/>
                <a:t>NIR</a:t>
              </a:r>
              <a:r>
                <a:rPr lang="en-US" sz="2100" dirty="0" err="1">
                  <a:solidFill>
                    <a:schemeClr val="tx1">
                      <a:lumMod val="75000"/>
                      <a:lumOff val="25000"/>
                    </a:schemeClr>
                  </a:solidFill>
                </a:rPr>
                <a:t>+</a:t>
              </a:r>
              <a:r>
                <a:rPr lang="en-US" sz="2100" dirty="0" err="1"/>
                <a:t>Red</a:t>
              </a:r>
              <a:r>
                <a:rPr lang="en-US" sz="2100" dirty="0">
                  <a:solidFill>
                    <a:schemeClr val="tx1">
                      <a:lumMod val="75000"/>
                      <a:lumOff val="25000"/>
                    </a:schemeClr>
                  </a:solidFill>
                </a:rPr>
                <a:t>)</a:t>
              </a:r>
            </a:p>
          </p:txBody>
        </p:sp>
        <p:sp>
          <p:nvSpPr>
            <p:cNvPr id="10" name="TextBox 9"/>
            <p:cNvSpPr txBox="1"/>
            <p:nvPr/>
          </p:nvSpPr>
          <p:spPr>
            <a:xfrm>
              <a:off x="7081077" y="380062"/>
              <a:ext cx="923110" cy="254439"/>
            </a:xfrm>
            <a:prstGeom prst="rect">
              <a:avLst/>
            </a:prstGeom>
            <a:noFill/>
          </p:spPr>
          <p:txBody>
            <a:bodyPr wrap="square" rtlCol="0">
              <a:spAutoFit/>
            </a:bodyPr>
            <a:lstStyle/>
            <a:p>
              <a:r>
                <a:rPr lang="en-US" sz="2100" dirty="0"/>
                <a:t>NDVI</a:t>
              </a:r>
              <a:r>
                <a:rPr lang="en-US" sz="2100" dirty="0">
                  <a:solidFill>
                    <a:schemeClr val="tx1">
                      <a:lumMod val="75000"/>
                      <a:lumOff val="25000"/>
                    </a:schemeClr>
                  </a:solidFill>
                </a:rPr>
                <a:t>=</a:t>
              </a:r>
            </a:p>
          </p:txBody>
        </p:sp>
      </p:grpSp>
      <p:grpSp>
        <p:nvGrpSpPr>
          <p:cNvPr id="15" name="Group 14"/>
          <p:cNvGrpSpPr/>
          <p:nvPr/>
        </p:nvGrpSpPr>
        <p:grpSpPr>
          <a:xfrm>
            <a:off x="1284157" y="2723213"/>
            <a:ext cx="1374396" cy="2974261"/>
            <a:chOff x="5428710" y="1401931"/>
            <a:chExt cx="1584920" cy="4293843"/>
          </a:xfrm>
          <a:effectLst>
            <a:outerShdw blurRad="254000" dist="127000" dir="2700000" algn="tl" rotWithShape="0">
              <a:prstClr val="black">
                <a:alpha val="65000"/>
              </a:prstClr>
            </a:outerShdw>
          </a:effectLst>
        </p:grpSpPr>
        <p:pic>
          <p:nvPicPr>
            <p:cNvPr id="4" name="Content Placeholder 5"/>
            <p:cNvPicPr>
              <a:picLocks noChangeAspect="1"/>
            </p:cNvPicPr>
            <p:nvPr/>
          </p:nvPicPr>
          <p:blipFill>
            <a:blip r:embed="rId5">
              <a:extLst>
                <a:ext uri="{BEBA8EAE-BF5A-486C-A8C5-ECC9F3942E4B}">
                  <a14:imgProps xmlns:a14="http://schemas.microsoft.com/office/drawing/2010/main">
                    <a14:imgLayer r:embed="rId6">
                      <a14:imgEffect>
                        <a14:backgroundRemoval t="0" b="100000" l="0" r="98639"/>
                      </a14:imgEffect>
                    </a14:imgLayer>
                  </a14:imgProps>
                </a:ext>
                <a:ext uri="{28A0092B-C50C-407E-A947-70E740481C1C}">
                  <a14:useLocalDpi xmlns:a14="http://schemas.microsoft.com/office/drawing/2010/main" val="0"/>
                </a:ext>
              </a:extLst>
            </a:blip>
            <a:stretch>
              <a:fillRect/>
            </a:stretch>
          </p:blipFill>
          <p:spPr>
            <a:xfrm>
              <a:off x="5428710" y="1401931"/>
              <a:ext cx="1584920" cy="3881437"/>
            </a:xfrm>
            <a:prstGeom prst="rect">
              <a:avLst/>
            </a:prstGeom>
          </p:spPr>
        </p:pic>
        <p:sp>
          <p:nvSpPr>
            <p:cNvPr id="12" name="TextBox 11"/>
            <p:cNvSpPr txBox="1"/>
            <p:nvPr/>
          </p:nvSpPr>
          <p:spPr>
            <a:xfrm>
              <a:off x="5825574" y="5095933"/>
              <a:ext cx="789698" cy="599841"/>
            </a:xfrm>
            <a:prstGeom prst="rect">
              <a:avLst/>
            </a:prstGeom>
            <a:noFill/>
          </p:spPr>
          <p:txBody>
            <a:bodyPr wrap="none" rtlCol="0">
              <a:spAutoFit/>
            </a:bodyPr>
            <a:lstStyle/>
            <a:p>
              <a:r>
                <a:rPr lang="en-US" sz="2100" dirty="0"/>
                <a:t>NIR</a:t>
              </a:r>
            </a:p>
          </p:txBody>
        </p:sp>
      </p:grpSp>
      <p:grpSp>
        <p:nvGrpSpPr>
          <p:cNvPr id="14" name="Group 13"/>
          <p:cNvGrpSpPr/>
          <p:nvPr/>
        </p:nvGrpSpPr>
        <p:grpSpPr>
          <a:xfrm>
            <a:off x="3838731" y="2415915"/>
            <a:ext cx="1542510" cy="3084052"/>
            <a:chOff x="8023019" y="1460784"/>
            <a:chExt cx="1584920" cy="4235156"/>
          </a:xfrm>
          <a:effectLst>
            <a:outerShdw blurRad="254000" dist="127000" dir="2700000" algn="tl" rotWithShape="0">
              <a:prstClr val="black">
                <a:alpha val="65000"/>
              </a:prstClr>
            </a:outerShdw>
          </a:effectLst>
        </p:grpSpPr>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8844" y1="91250" x2="8844" y2="91250"/>
                          <a14:foregroundMark x1="13605" y1="90278" x2="32313" y2="90833"/>
                          <a14:foregroundMark x1="45918" y1="90833" x2="52721" y2="90833"/>
                          <a14:foregroundMark x1="64626" y1="91528" x2="88776" y2="92778"/>
                          <a14:foregroundMark x1="76871" y1="88472" x2="20408" y2="88194"/>
                          <a14:foregroundMark x1="6803" y1="5417" x2="9184" y2="833"/>
                          <a14:foregroundMark x1="19728" y1="2361" x2="55782" y2="2917"/>
                        </a14:backgroundRemoval>
                      </a14:imgEffect>
                    </a14:imgLayer>
                  </a14:imgProps>
                </a:ext>
                <a:ext uri="{28A0092B-C50C-407E-A947-70E740481C1C}">
                  <a14:useLocalDpi xmlns:a14="http://schemas.microsoft.com/office/drawing/2010/main" val="0"/>
                </a:ext>
              </a:extLst>
            </a:blip>
            <a:stretch>
              <a:fillRect/>
            </a:stretch>
          </p:blipFill>
          <p:spPr>
            <a:xfrm>
              <a:off x="8023019" y="1460784"/>
              <a:ext cx="1584920" cy="3881437"/>
            </a:xfrm>
            <a:prstGeom prst="rect">
              <a:avLst/>
            </a:prstGeom>
          </p:spPr>
        </p:pic>
        <p:sp>
          <p:nvSpPr>
            <p:cNvPr id="13" name="TextBox 12"/>
            <p:cNvSpPr txBox="1"/>
            <p:nvPr/>
          </p:nvSpPr>
          <p:spPr>
            <a:xfrm>
              <a:off x="8435941" y="5125360"/>
              <a:ext cx="675631" cy="570580"/>
            </a:xfrm>
            <a:prstGeom prst="rect">
              <a:avLst/>
            </a:prstGeom>
            <a:noFill/>
          </p:spPr>
          <p:txBody>
            <a:bodyPr wrap="none" rtlCol="0">
              <a:spAutoFit/>
            </a:bodyPr>
            <a:lstStyle/>
            <a:p>
              <a:r>
                <a:rPr lang="en-US" sz="2100" dirty="0"/>
                <a:t>Red</a:t>
              </a:r>
            </a:p>
          </p:txBody>
        </p:sp>
      </p:grpSp>
      <p:sp>
        <p:nvSpPr>
          <p:cNvPr id="16" name="TextBox 15">
            <a:extLst>
              <a:ext uri="{FF2B5EF4-FFF2-40B4-BE49-F238E27FC236}">
                <a16:creationId xmlns:a16="http://schemas.microsoft.com/office/drawing/2014/main" id="{398859C3-0AD9-D64D-AEE2-4C4DB9AD5159}"/>
              </a:ext>
            </a:extLst>
          </p:cNvPr>
          <p:cNvSpPr txBox="1"/>
          <p:nvPr/>
        </p:nvSpPr>
        <p:spPr>
          <a:xfrm>
            <a:off x="279793" y="59960"/>
            <a:ext cx="5278712" cy="707886"/>
          </a:xfrm>
          <a:prstGeom prst="rect">
            <a:avLst/>
          </a:prstGeom>
          <a:noFill/>
        </p:spPr>
        <p:txBody>
          <a:bodyPr wrap="square" rtlCol="0">
            <a:spAutoFit/>
          </a:bodyPr>
          <a:lstStyle/>
          <a:p>
            <a:r>
              <a:rPr lang="en-US" sz="4000" b="1" dirty="0">
                <a:latin typeface="Cambria" panose="02040503050406030204" pitchFamily="18" charset="0"/>
              </a:rPr>
              <a:t>Agriculture Studies</a:t>
            </a:r>
          </a:p>
        </p:txBody>
      </p:sp>
      <p:sp>
        <p:nvSpPr>
          <p:cNvPr id="17" name="TextBox 16">
            <a:extLst>
              <a:ext uri="{FF2B5EF4-FFF2-40B4-BE49-F238E27FC236}">
                <a16:creationId xmlns:a16="http://schemas.microsoft.com/office/drawing/2014/main" id="{2460D5C2-8AE5-6343-8009-5FA10864742B}"/>
              </a:ext>
            </a:extLst>
          </p:cNvPr>
          <p:cNvSpPr txBox="1"/>
          <p:nvPr/>
        </p:nvSpPr>
        <p:spPr>
          <a:xfrm>
            <a:off x="2978076" y="5927361"/>
            <a:ext cx="5382948" cy="461665"/>
          </a:xfrm>
          <a:prstGeom prst="rect">
            <a:avLst/>
          </a:prstGeom>
          <a:noFill/>
        </p:spPr>
        <p:txBody>
          <a:bodyPr wrap="none" rtlCol="0">
            <a:spAutoFit/>
          </a:bodyPr>
          <a:lstStyle/>
          <a:p>
            <a:r>
              <a:rPr lang="en-US" sz="2400" dirty="0">
                <a:latin typeface="Cambria" panose="02040503050406030204" pitchFamily="18" charset="0"/>
              </a:rPr>
              <a:t>Normalized Difference Vegetation Index</a:t>
            </a:r>
          </a:p>
        </p:txBody>
      </p:sp>
      <p:sp>
        <p:nvSpPr>
          <p:cNvPr id="18" name="TextBox 17">
            <a:extLst>
              <a:ext uri="{FF2B5EF4-FFF2-40B4-BE49-F238E27FC236}">
                <a16:creationId xmlns:a16="http://schemas.microsoft.com/office/drawing/2014/main" id="{E0A075FD-EDD3-3347-AF47-EDA2F3EC3E3B}"/>
              </a:ext>
            </a:extLst>
          </p:cNvPr>
          <p:cNvSpPr txBox="1"/>
          <p:nvPr/>
        </p:nvSpPr>
        <p:spPr>
          <a:xfrm>
            <a:off x="6477000" y="4876800"/>
            <a:ext cx="1119174" cy="415498"/>
          </a:xfrm>
          <a:prstGeom prst="rect">
            <a:avLst/>
          </a:prstGeom>
          <a:noFill/>
        </p:spPr>
        <p:txBody>
          <a:bodyPr wrap="square" rtlCol="0">
            <a:spAutoFit/>
          </a:bodyPr>
          <a:lstStyle/>
          <a:p>
            <a:r>
              <a:rPr lang="en-US" sz="2100" dirty="0"/>
              <a:t>NDVI</a:t>
            </a:r>
          </a:p>
        </p:txBody>
      </p:sp>
      <p:sp>
        <p:nvSpPr>
          <p:cNvPr id="2" name="TextBox 1">
            <a:extLst>
              <a:ext uri="{FF2B5EF4-FFF2-40B4-BE49-F238E27FC236}">
                <a16:creationId xmlns:a16="http://schemas.microsoft.com/office/drawing/2014/main" id="{D7FB47DF-9372-9E42-8282-A53C71F3BDE0}"/>
              </a:ext>
            </a:extLst>
          </p:cNvPr>
          <p:cNvSpPr txBox="1"/>
          <p:nvPr/>
        </p:nvSpPr>
        <p:spPr>
          <a:xfrm>
            <a:off x="251986" y="917056"/>
            <a:ext cx="6403647" cy="1569660"/>
          </a:xfrm>
          <a:prstGeom prst="rect">
            <a:avLst/>
          </a:prstGeom>
          <a:noFill/>
        </p:spPr>
        <p:txBody>
          <a:bodyPr wrap="square" rtlCol="0">
            <a:spAutoFit/>
          </a:bodyPr>
          <a:lstStyle/>
          <a:p>
            <a:r>
              <a:rPr lang="en-US" sz="2400" dirty="0">
                <a:latin typeface="Cambria" panose="02040503050406030204" pitchFamily="18" charset="0"/>
              </a:rPr>
              <a:t>These images come from a multispectral camera analysis of the effectiveness of different irrigation practices in collaboration with the Montana State Prison.</a:t>
            </a:r>
            <a:endParaRPr lang="en-US" sz="2400" dirty="0"/>
          </a:p>
        </p:txBody>
      </p:sp>
    </p:spTree>
    <p:extLst>
      <p:ext uri="{BB962C8B-B14F-4D97-AF65-F5344CB8AC3E}">
        <p14:creationId xmlns:p14="http://schemas.microsoft.com/office/powerpoint/2010/main" val="3015079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913" y="2240882"/>
            <a:ext cx="2909576" cy="376533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8614" y="2240882"/>
            <a:ext cx="2909576" cy="376533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7654" y="2240881"/>
            <a:ext cx="2905353" cy="3759869"/>
          </a:xfrm>
          <a:prstGeom prst="rect">
            <a:avLst/>
          </a:prstGeom>
        </p:spPr>
      </p:pic>
      <p:sp>
        <p:nvSpPr>
          <p:cNvPr id="7" name="Title 1"/>
          <p:cNvSpPr>
            <a:spLocks noGrp="1"/>
          </p:cNvSpPr>
          <p:nvPr>
            <p:ph type="title"/>
          </p:nvPr>
        </p:nvSpPr>
        <p:spPr>
          <a:xfrm>
            <a:off x="-1322077" y="391769"/>
            <a:ext cx="7886700" cy="713984"/>
          </a:xfrm>
        </p:spPr>
        <p:txBody>
          <a:bodyPr>
            <a:noAutofit/>
          </a:bodyPr>
          <a:lstStyle/>
          <a:p>
            <a:r>
              <a:rPr lang="en-US" sz="4000" b="1" dirty="0">
                <a:latin typeface="Cambria" panose="02040503050406030204" pitchFamily="18" charset="0"/>
                <a:cs typeface="Times New Roman" panose="02020603050405020304" pitchFamily="18" charset="0"/>
              </a:rPr>
              <a:t>Time Series Analysis</a:t>
            </a:r>
          </a:p>
        </p:txBody>
      </p:sp>
    </p:spTree>
    <p:extLst>
      <p:ext uri="{BB962C8B-B14F-4D97-AF65-F5344CB8AC3E}">
        <p14:creationId xmlns:p14="http://schemas.microsoft.com/office/powerpoint/2010/main" val="378733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5A2F6-3237-984F-8759-04B807694A1E}"/>
              </a:ext>
            </a:extLst>
          </p:cNvPr>
          <p:cNvSpPr>
            <a:spLocks noGrp="1"/>
          </p:cNvSpPr>
          <p:nvPr>
            <p:ph type="title"/>
          </p:nvPr>
        </p:nvSpPr>
        <p:spPr>
          <a:xfrm>
            <a:off x="-1023413" y="-149713"/>
            <a:ext cx="8229600" cy="1143000"/>
          </a:xfrm>
        </p:spPr>
        <p:txBody>
          <a:bodyPr>
            <a:normAutofit/>
          </a:bodyPr>
          <a:lstStyle/>
          <a:p>
            <a:r>
              <a:rPr lang="en-US" sz="4000" b="1" dirty="0">
                <a:latin typeface="Cambria" panose="02040503050406030204" pitchFamily="18" charset="0"/>
              </a:rPr>
              <a:t>Hyperspectral Studies</a:t>
            </a:r>
          </a:p>
        </p:txBody>
      </p:sp>
      <p:pic>
        <p:nvPicPr>
          <p:cNvPr id="5" name="Picture 4">
            <a:extLst>
              <a:ext uri="{FF2B5EF4-FFF2-40B4-BE49-F238E27FC236}">
                <a16:creationId xmlns:a16="http://schemas.microsoft.com/office/drawing/2014/main" id="{0C71FB36-E786-014D-AACC-C97247AC025D}"/>
              </a:ext>
            </a:extLst>
          </p:cNvPr>
          <p:cNvPicPr>
            <a:picLocks noChangeAspect="1"/>
          </p:cNvPicPr>
          <p:nvPr/>
        </p:nvPicPr>
        <p:blipFill>
          <a:blip r:embed="rId2"/>
          <a:stretch>
            <a:fillRect/>
          </a:stretch>
        </p:blipFill>
        <p:spPr>
          <a:xfrm>
            <a:off x="468751" y="1701384"/>
            <a:ext cx="8225543" cy="5073320"/>
          </a:xfrm>
          <a:prstGeom prst="rect">
            <a:avLst/>
          </a:prstGeom>
        </p:spPr>
      </p:pic>
      <p:sp>
        <p:nvSpPr>
          <p:cNvPr id="6" name="TextBox 5">
            <a:extLst>
              <a:ext uri="{FF2B5EF4-FFF2-40B4-BE49-F238E27FC236}">
                <a16:creationId xmlns:a16="http://schemas.microsoft.com/office/drawing/2014/main" id="{F9F568AA-0D33-3C42-AF4E-8F5CEF9EC585}"/>
              </a:ext>
            </a:extLst>
          </p:cNvPr>
          <p:cNvSpPr txBox="1"/>
          <p:nvPr/>
        </p:nvSpPr>
        <p:spPr>
          <a:xfrm>
            <a:off x="418711" y="6346354"/>
            <a:ext cx="8370433" cy="369332"/>
          </a:xfrm>
          <a:prstGeom prst="rect">
            <a:avLst/>
          </a:prstGeom>
          <a:noFill/>
        </p:spPr>
        <p:txBody>
          <a:bodyPr wrap="none" rtlCol="0">
            <a:spAutoFit/>
          </a:bodyPr>
          <a:lstStyle/>
          <a:p>
            <a:r>
              <a:rPr lang="en-US" dirty="0">
                <a:latin typeface="Cambria" panose="02040503050406030204" pitchFamily="18" charset="0"/>
              </a:rPr>
              <a:t>Ice Index - https://</a:t>
            </a:r>
            <a:r>
              <a:rPr lang="en-US" dirty="0" err="1">
                <a:latin typeface="Cambria" panose="02040503050406030204" pitchFamily="18" charset="0"/>
              </a:rPr>
              <a:t>www.mdt.mt.gov</a:t>
            </a:r>
            <a:r>
              <a:rPr lang="en-US" dirty="0">
                <a:latin typeface="Cambria" panose="02040503050406030204" pitchFamily="18" charset="0"/>
              </a:rPr>
              <a:t>/research/projects/safety/icy-road-</a:t>
            </a:r>
            <a:r>
              <a:rPr lang="en-US" dirty="0" err="1">
                <a:latin typeface="Cambria" panose="02040503050406030204" pitchFamily="18" charset="0"/>
              </a:rPr>
              <a:t>rwis.shtml</a:t>
            </a:r>
            <a:endParaRPr lang="en-US" dirty="0">
              <a:latin typeface="Cambria" panose="02040503050406030204" pitchFamily="18" charset="0"/>
            </a:endParaRPr>
          </a:p>
        </p:txBody>
      </p:sp>
      <p:sp>
        <p:nvSpPr>
          <p:cNvPr id="3" name="TextBox 2">
            <a:extLst>
              <a:ext uri="{FF2B5EF4-FFF2-40B4-BE49-F238E27FC236}">
                <a16:creationId xmlns:a16="http://schemas.microsoft.com/office/drawing/2014/main" id="{9B6F74A2-D1A3-7246-8A72-98AB430ED163}"/>
              </a:ext>
            </a:extLst>
          </p:cNvPr>
          <p:cNvSpPr txBox="1"/>
          <p:nvPr/>
        </p:nvSpPr>
        <p:spPr>
          <a:xfrm>
            <a:off x="419723" y="810989"/>
            <a:ext cx="8514414" cy="830997"/>
          </a:xfrm>
          <a:prstGeom prst="rect">
            <a:avLst/>
          </a:prstGeom>
          <a:noFill/>
        </p:spPr>
        <p:txBody>
          <a:bodyPr wrap="square" rtlCol="0">
            <a:spAutoFit/>
          </a:bodyPr>
          <a:lstStyle/>
          <a:p>
            <a:r>
              <a:rPr lang="en-US" sz="2400" dirty="0">
                <a:latin typeface="Cambria" panose="02040503050406030204" pitchFamily="18" charset="0"/>
              </a:rPr>
              <a:t>This work is to assess the presence of ice on a roadway under a grant with the Montana Department of Transportation.</a:t>
            </a:r>
          </a:p>
        </p:txBody>
      </p:sp>
    </p:spTree>
    <p:extLst>
      <p:ext uri="{BB962C8B-B14F-4D97-AF65-F5344CB8AC3E}">
        <p14:creationId xmlns:p14="http://schemas.microsoft.com/office/powerpoint/2010/main" val="190447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2CBDB-F9AC-AB41-A1F5-856023114EAD}"/>
              </a:ext>
            </a:extLst>
          </p:cNvPr>
          <p:cNvSpPr>
            <a:spLocks noGrp="1"/>
          </p:cNvSpPr>
          <p:nvPr>
            <p:ph type="title"/>
          </p:nvPr>
        </p:nvSpPr>
        <p:spPr>
          <a:xfrm>
            <a:off x="0" y="-228600"/>
            <a:ext cx="9144000" cy="1143000"/>
          </a:xfrm>
        </p:spPr>
        <p:txBody>
          <a:bodyPr>
            <a:noAutofit/>
          </a:bodyPr>
          <a:lstStyle/>
          <a:p>
            <a:r>
              <a:rPr lang="en-US" sz="4000" b="1" dirty="0">
                <a:latin typeface="Cambria" panose="02040503050406030204" pitchFamily="18" charset="0"/>
              </a:rPr>
              <a:t>Classification Projects - Vegetation</a:t>
            </a:r>
          </a:p>
        </p:txBody>
      </p:sp>
      <p:pic>
        <p:nvPicPr>
          <p:cNvPr id="4" name="Picture 3" descr="A close up of a lush green field&#10;&#10;Description automatically generated">
            <a:extLst>
              <a:ext uri="{FF2B5EF4-FFF2-40B4-BE49-F238E27FC236}">
                <a16:creationId xmlns:a16="http://schemas.microsoft.com/office/drawing/2014/main" id="{8BDFA237-F158-8548-A224-24B57733E15F}"/>
              </a:ext>
            </a:extLst>
          </p:cNvPr>
          <p:cNvPicPr>
            <a:picLocks noChangeAspect="1"/>
          </p:cNvPicPr>
          <p:nvPr/>
        </p:nvPicPr>
        <p:blipFill rotWithShape="1">
          <a:blip r:embed="rId2"/>
          <a:srcRect l="5480"/>
          <a:stretch/>
        </p:blipFill>
        <p:spPr>
          <a:xfrm>
            <a:off x="0" y="4787458"/>
            <a:ext cx="9152681" cy="2146742"/>
          </a:xfrm>
          <a:prstGeom prst="rect">
            <a:avLst/>
          </a:prstGeom>
        </p:spPr>
      </p:pic>
      <p:pic>
        <p:nvPicPr>
          <p:cNvPr id="6" name="Picture 5" descr="A close up of a tree&#10;&#10;Description automatically generated">
            <a:extLst>
              <a:ext uri="{FF2B5EF4-FFF2-40B4-BE49-F238E27FC236}">
                <a16:creationId xmlns:a16="http://schemas.microsoft.com/office/drawing/2014/main" id="{B4C49BE8-4FA7-FB4F-810B-7C737D10733C}"/>
              </a:ext>
            </a:extLst>
          </p:cNvPr>
          <p:cNvPicPr>
            <a:picLocks noChangeAspect="1"/>
          </p:cNvPicPr>
          <p:nvPr/>
        </p:nvPicPr>
        <p:blipFill rotWithShape="1">
          <a:blip r:embed="rId3"/>
          <a:srcRect r="2241" b="1033"/>
          <a:stretch/>
        </p:blipFill>
        <p:spPr>
          <a:xfrm>
            <a:off x="2133600" y="1295400"/>
            <a:ext cx="1526952" cy="2545184"/>
          </a:xfrm>
          <a:prstGeom prst="rect">
            <a:avLst/>
          </a:prstGeom>
        </p:spPr>
      </p:pic>
      <p:pic>
        <p:nvPicPr>
          <p:cNvPr id="7" name="Picture 6" descr="A picture containing grass&#10;&#10;Description automatically generated">
            <a:extLst>
              <a:ext uri="{FF2B5EF4-FFF2-40B4-BE49-F238E27FC236}">
                <a16:creationId xmlns:a16="http://schemas.microsoft.com/office/drawing/2014/main" id="{846C8C1E-7399-954D-AAA0-FB0811F64241}"/>
              </a:ext>
            </a:extLst>
          </p:cNvPr>
          <p:cNvPicPr>
            <a:picLocks noChangeAspect="1"/>
          </p:cNvPicPr>
          <p:nvPr/>
        </p:nvPicPr>
        <p:blipFill>
          <a:blip r:embed="rId4"/>
          <a:stretch>
            <a:fillRect/>
          </a:stretch>
        </p:blipFill>
        <p:spPr>
          <a:xfrm>
            <a:off x="228600" y="1295400"/>
            <a:ext cx="1550027" cy="2571750"/>
          </a:xfrm>
          <a:prstGeom prst="rect">
            <a:avLst/>
          </a:prstGeom>
        </p:spPr>
      </p:pic>
      <p:sp>
        <p:nvSpPr>
          <p:cNvPr id="8" name="TextBox 7">
            <a:extLst>
              <a:ext uri="{FF2B5EF4-FFF2-40B4-BE49-F238E27FC236}">
                <a16:creationId xmlns:a16="http://schemas.microsoft.com/office/drawing/2014/main" id="{B454477E-BE74-D341-92AC-F04A8954F11D}"/>
              </a:ext>
            </a:extLst>
          </p:cNvPr>
          <p:cNvSpPr txBox="1"/>
          <p:nvPr/>
        </p:nvSpPr>
        <p:spPr>
          <a:xfrm>
            <a:off x="62526" y="3886200"/>
            <a:ext cx="1716101" cy="738664"/>
          </a:xfrm>
          <a:prstGeom prst="rect">
            <a:avLst/>
          </a:prstGeom>
          <a:noFill/>
        </p:spPr>
        <p:txBody>
          <a:bodyPr wrap="square" rtlCol="0">
            <a:spAutoFit/>
          </a:bodyPr>
          <a:lstStyle/>
          <a:p>
            <a:pPr algn="ctr"/>
            <a:r>
              <a:rPr lang="en-US" sz="2100" dirty="0">
                <a:latin typeface="Cambria" panose="02040503050406030204" pitchFamily="18" charset="0"/>
              </a:rPr>
              <a:t>RGB Composite</a:t>
            </a:r>
          </a:p>
        </p:txBody>
      </p:sp>
      <p:sp>
        <p:nvSpPr>
          <p:cNvPr id="9" name="TextBox 8">
            <a:extLst>
              <a:ext uri="{FF2B5EF4-FFF2-40B4-BE49-F238E27FC236}">
                <a16:creationId xmlns:a16="http://schemas.microsoft.com/office/drawing/2014/main" id="{4FA792A3-1B58-EB4E-9A7A-CC669D947660}"/>
              </a:ext>
            </a:extLst>
          </p:cNvPr>
          <p:cNvSpPr txBox="1"/>
          <p:nvPr/>
        </p:nvSpPr>
        <p:spPr>
          <a:xfrm>
            <a:off x="1936496" y="3962400"/>
            <a:ext cx="1856014" cy="415498"/>
          </a:xfrm>
          <a:prstGeom prst="rect">
            <a:avLst/>
          </a:prstGeom>
          <a:noFill/>
        </p:spPr>
        <p:txBody>
          <a:bodyPr wrap="square" rtlCol="0">
            <a:spAutoFit/>
          </a:bodyPr>
          <a:lstStyle/>
          <a:p>
            <a:pPr algn="ctr"/>
            <a:r>
              <a:rPr lang="en-US" sz="2100" dirty="0">
                <a:latin typeface="Cambria" panose="02040503050406030204" pitchFamily="18" charset="0"/>
              </a:rPr>
              <a:t>Classification </a:t>
            </a:r>
          </a:p>
        </p:txBody>
      </p:sp>
      <p:sp>
        <p:nvSpPr>
          <p:cNvPr id="11" name="TextBox 10">
            <a:extLst>
              <a:ext uri="{FF2B5EF4-FFF2-40B4-BE49-F238E27FC236}">
                <a16:creationId xmlns:a16="http://schemas.microsoft.com/office/drawing/2014/main" id="{0A8D88DD-2A7F-534D-A95C-B5A2E225F3B1}"/>
              </a:ext>
            </a:extLst>
          </p:cNvPr>
          <p:cNvSpPr txBox="1"/>
          <p:nvPr/>
        </p:nvSpPr>
        <p:spPr>
          <a:xfrm>
            <a:off x="4038600" y="838200"/>
            <a:ext cx="4724400" cy="4293483"/>
          </a:xfrm>
          <a:prstGeom prst="rect">
            <a:avLst/>
          </a:prstGeom>
          <a:noFill/>
        </p:spPr>
        <p:txBody>
          <a:bodyPr wrap="square" rtlCol="0">
            <a:spAutoFit/>
          </a:bodyPr>
          <a:lstStyle/>
          <a:p>
            <a:r>
              <a:rPr lang="en-US" sz="2100" dirty="0">
                <a:latin typeface="Cambria" panose="02040503050406030204" pitchFamily="18" charset="0"/>
                <a:cs typeface="Times New Roman" panose="02020603050405020304" pitchFamily="18" charset="0"/>
              </a:rPr>
              <a:t>UAS:			Matric 100</a:t>
            </a:r>
          </a:p>
          <a:p>
            <a:r>
              <a:rPr lang="en-US" sz="2100" dirty="0">
                <a:latin typeface="Cambria" panose="02040503050406030204" pitchFamily="18" charset="0"/>
                <a:cs typeface="Times New Roman" panose="02020603050405020304" pitchFamily="18" charset="0"/>
              </a:rPr>
              <a:t>Sensor:			</a:t>
            </a:r>
            <a:r>
              <a:rPr lang="en-US" sz="2100" dirty="0" err="1">
                <a:latin typeface="Cambria" panose="02040503050406030204" pitchFamily="18" charset="0"/>
                <a:cs typeface="Times New Roman" panose="02020603050405020304" pitchFamily="18" charset="0"/>
              </a:rPr>
              <a:t>RedEdge</a:t>
            </a:r>
            <a:r>
              <a:rPr lang="en-US" sz="2100" dirty="0">
                <a:latin typeface="Cambria" panose="02040503050406030204" pitchFamily="18" charset="0"/>
                <a:cs typeface="Times New Roman" panose="02020603050405020304" pitchFamily="18" charset="0"/>
              </a:rPr>
              <a:t>-M</a:t>
            </a:r>
          </a:p>
          <a:p>
            <a:pPr algn="l"/>
            <a:endParaRPr lang="en-US" sz="2100" dirty="0">
              <a:latin typeface="Cambria" panose="02040503050406030204" pitchFamily="18" charset="0"/>
              <a:cs typeface="Times New Roman" panose="02020603050405020304" pitchFamily="18" charset="0"/>
            </a:endParaRPr>
          </a:p>
          <a:p>
            <a:pPr algn="l"/>
            <a:r>
              <a:rPr lang="en-US" sz="2100" dirty="0">
                <a:latin typeface="Cambria" panose="02040503050406030204" pitchFamily="18" charset="0"/>
                <a:cs typeface="Times New Roman" panose="02020603050405020304" pitchFamily="18" charset="0"/>
              </a:rPr>
              <a:t>Study Sites:				10</a:t>
            </a:r>
          </a:p>
          <a:p>
            <a:pPr algn="l"/>
            <a:r>
              <a:rPr lang="en-US" sz="2100" dirty="0">
                <a:latin typeface="Cambria" panose="02040503050406030204" pitchFamily="18" charset="0"/>
                <a:cs typeface="Times New Roman" panose="02020603050405020304" pitchFamily="18" charset="0"/>
              </a:rPr>
              <a:t>     Images: 				17,850	</a:t>
            </a:r>
          </a:p>
          <a:p>
            <a:pPr algn="l"/>
            <a:r>
              <a:rPr lang="en-US" sz="2100" dirty="0">
                <a:latin typeface="Cambria" panose="02040503050406030204" pitchFamily="18" charset="0"/>
                <a:cs typeface="Times New Roman" panose="02020603050405020304" pitchFamily="18" charset="0"/>
              </a:rPr>
              <a:t>Mapped Acres: 			48.7 acres</a:t>
            </a:r>
          </a:p>
          <a:p>
            <a:pPr algn="l"/>
            <a:r>
              <a:rPr lang="en-US" sz="2100" dirty="0">
                <a:latin typeface="Cambria" panose="02040503050406030204" pitchFamily="18" charset="0"/>
                <a:cs typeface="Times New Roman" panose="02020603050405020304" pitchFamily="18" charset="0"/>
              </a:rPr>
              <a:t>    GTP:					1,200 per site</a:t>
            </a:r>
          </a:p>
          <a:p>
            <a:pPr algn="l"/>
            <a:r>
              <a:rPr lang="en-US" sz="2100" dirty="0">
                <a:latin typeface="Cambria" panose="02040503050406030204" pitchFamily="18" charset="0"/>
                <a:cs typeface="Times New Roman" panose="02020603050405020304" pitchFamily="18" charset="0"/>
              </a:rPr>
              <a:t>    GSD:		 			2 cm/pixel </a:t>
            </a:r>
          </a:p>
          <a:p>
            <a:pPr algn="l"/>
            <a:r>
              <a:rPr lang="en-US" sz="2100" dirty="0">
                <a:latin typeface="Cambria" panose="02040503050406030204" pitchFamily="18" charset="0"/>
                <a:cs typeface="Times New Roman" panose="02020603050405020304" pitchFamily="18" charset="0"/>
              </a:rPr>
              <a:t>    Altitude:				30 meters</a:t>
            </a:r>
          </a:p>
          <a:p>
            <a:pPr algn="l"/>
            <a:r>
              <a:rPr lang="en-US" sz="2100" dirty="0">
                <a:latin typeface="Cambria" panose="02040503050406030204" pitchFamily="18" charset="0"/>
                <a:cs typeface="Times New Roman" panose="02020603050405020304" pitchFamily="18" charset="0"/>
              </a:rPr>
              <a:t>    Maps Produced:		30</a:t>
            </a:r>
          </a:p>
          <a:p>
            <a:pPr algn="l"/>
            <a:r>
              <a:rPr lang="en-US" sz="2100" dirty="0">
                <a:latin typeface="Cambria" panose="02040503050406030204" pitchFamily="18" charset="0"/>
                <a:cs typeface="Times New Roman" panose="02020603050405020304" pitchFamily="18" charset="0"/>
              </a:rPr>
              <a:t>Accuracy Assessment:	96%</a:t>
            </a:r>
          </a:p>
          <a:p>
            <a:pPr algn="l"/>
            <a:endParaRPr lang="en-US" sz="2100" dirty="0">
              <a:latin typeface="Cambria" panose="02040503050406030204" pitchFamily="18" charset="0"/>
              <a:cs typeface="Times New Roman" panose="02020603050405020304" pitchFamily="18" charset="0"/>
            </a:endParaRPr>
          </a:p>
          <a:p>
            <a:pPr algn="l"/>
            <a:endParaRPr lang="en-US" sz="2100" dirty="0">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70606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1514-8654-054E-BF28-98147D5F1291}"/>
              </a:ext>
            </a:extLst>
          </p:cNvPr>
          <p:cNvSpPr>
            <a:spLocks noGrp="1"/>
          </p:cNvSpPr>
          <p:nvPr>
            <p:ph type="title"/>
          </p:nvPr>
        </p:nvSpPr>
        <p:spPr>
          <a:xfrm>
            <a:off x="501650" y="77401"/>
            <a:ext cx="8229600" cy="1143000"/>
          </a:xfrm>
        </p:spPr>
        <p:txBody>
          <a:bodyPr>
            <a:normAutofit/>
          </a:bodyPr>
          <a:lstStyle/>
          <a:p>
            <a:pPr algn="l"/>
            <a:r>
              <a:rPr lang="en-US" sz="4000" b="1" dirty="0">
                <a:latin typeface="Cambria" panose="02040503050406030204" pitchFamily="18" charset="0"/>
              </a:rPr>
              <a:t>Classification Projects - Fire</a:t>
            </a:r>
          </a:p>
        </p:txBody>
      </p:sp>
      <p:pic>
        <p:nvPicPr>
          <p:cNvPr id="8" name="Picture 7">
            <a:extLst>
              <a:ext uri="{FF2B5EF4-FFF2-40B4-BE49-F238E27FC236}">
                <a16:creationId xmlns:a16="http://schemas.microsoft.com/office/drawing/2014/main" id="{1F81C994-362A-CF42-8BF2-6168CE4B6DDB}"/>
              </a:ext>
            </a:extLst>
          </p:cNvPr>
          <p:cNvPicPr>
            <a:picLocks noChangeAspect="1"/>
          </p:cNvPicPr>
          <p:nvPr/>
        </p:nvPicPr>
        <p:blipFill rotWithShape="1">
          <a:blip r:embed="rId3">
            <a:extLst>
              <a:ext uri="{28A0092B-C50C-407E-A947-70E740481C1C}">
                <a14:useLocalDpi xmlns:a14="http://schemas.microsoft.com/office/drawing/2010/main" val="0"/>
              </a:ext>
            </a:extLst>
          </a:blip>
          <a:srcRect l="3137" t="4918" r="2331" b="53150"/>
          <a:stretch/>
        </p:blipFill>
        <p:spPr>
          <a:xfrm>
            <a:off x="609599" y="3644901"/>
            <a:ext cx="3218062" cy="3045222"/>
          </a:xfrm>
          <a:prstGeom prst="rect">
            <a:avLst/>
          </a:prstGeom>
        </p:spPr>
      </p:pic>
      <p:sp>
        <p:nvSpPr>
          <p:cNvPr id="9" name="TextBox 8">
            <a:extLst>
              <a:ext uri="{FF2B5EF4-FFF2-40B4-BE49-F238E27FC236}">
                <a16:creationId xmlns:a16="http://schemas.microsoft.com/office/drawing/2014/main" id="{30430394-FEB4-AD42-8A55-A58508FF1D01}"/>
              </a:ext>
            </a:extLst>
          </p:cNvPr>
          <p:cNvSpPr txBox="1"/>
          <p:nvPr/>
        </p:nvSpPr>
        <p:spPr>
          <a:xfrm>
            <a:off x="508377" y="1090734"/>
            <a:ext cx="8127623" cy="2462213"/>
          </a:xfrm>
          <a:prstGeom prst="rect">
            <a:avLst/>
          </a:prstGeom>
          <a:noFill/>
        </p:spPr>
        <p:txBody>
          <a:bodyPr wrap="square" rtlCol="0">
            <a:spAutoFit/>
          </a:bodyPr>
          <a:lstStyle/>
          <a:p>
            <a:pPr algn="l">
              <a:lnSpc>
                <a:spcPct val="150000"/>
              </a:lnSpc>
            </a:pPr>
            <a:r>
              <a:rPr lang="en-US" sz="2800" dirty="0">
                <a:latin typeface="Cambria" panose="02040503050406030204" pitchFamily="18" charset="0"/>
              </a:rPr>
              <a:t>Collected Data from actively piloted aircraft</a:t>
            </a:r>
          </a:p>
          <a:p>
            <a:pPr marL="285750" indent="-285750" algn="l">
              <a:buFont typeface="Arial" panose="020B0604020202020204" pitchFamily="34" charset="0"/>
              <a:buChar char="•"/>
            </a:pPr>
            <a:r>
              <a:rPr lang="en-US" sz="2800" dirty="0">
                <a:latin typeface="Cambria" panose="02040503050406030204" pitchFamily="18" charset="0"/>
              </a:rPr>
              <a:t>EO/RGB</a:t>
            </a:r>
          </a:p>
          <a:p>
            <a:pPr marL="285750" indent="-285750" algn="l">
              <a:buFont typeface="Arial" panose="020B0604020202020204" pitchFamily="34" charset="0"/>
              <a:buChar char="•"/>
            </a:pPr>
            <a:r>
              <a:rPr lang="en-US" sz="2800" dirty="0">
                <a:latin typeface="Cambria" panose="02040503050406030204" pitchFamily="18" charset="0"/>
              </a:rPr>
              <a:t>Short Wave IR</a:t>
            </a:r>
          </a:p>
          <a:p>
            <a:pPr marL="285750" indent="-285750" algn="l">
              <a:buFont typeface="Arial" panose="020B0604020202020204" pitchFamily="34" charset="0"/>
              <a:buChar char="•"/>
            </a:pPr>
            <a:r>
              <a:rPr lang="en-US" sz="2800" dirty="0">
                <a:latin typeface="Cambria" panose="02040503050406030204" pitchFamily="18" charset="0"/>
              </a:rPr>
              <a:t>Mid Wave IR</a:t>
            </a:r>
          </a:p>
          <a:p>
            <a:pPr marL="285750" indent="-285750" algn="l">
              <a:buFont typeface="Arial" panose="020B0604020202020204" pitchFamily="34" charset="0"/>
              <a:buChar char="•"/>
            </a:pPr>
            <a:r>
              <a:rPr lang="en-US" sz="2800" dirty="0">
                <a:latin typeface="Cambria" panose="02040503050406030204" pitchFamily="18" charset="0"/>
              </a:rPr>
              <a:t>AIMMS-20 (weather data)</a:t>
            </a:r>
          </a:p>
        </p:txBody>
      </p:sp>
      <p:pic>
        <p:nvPicPr>
          <p:cNvPr id="5" name="Picture 4">
            <a:extLst>
              <a:ext uri="{FF2B5EF4-FFF2-40B4-BE49-F238E27FC236}">
                <a16:creationId xmlns:a16="http://schemas.microsoft.com/office/drawing/2014/main" id="{FA049F5D-7800-9245-B9F3-05B8A1C44650}"/>
              </a:ext>
            </a:extLst>
          </p:cNvPr>
          <p:cNvPicPr>
            <a:picLocks noChangeAspect="1"/>
          </p:cNvPicPr>
          <p:nvPr/>
        </p:nvPicPr>
        <p:blipFill rotWithShape="1">
          <a:blip r:embed="rId3">
            <a:extLst>
              <a:ext uri="{28A0092B-C50C-407E-A947-70E740481C1C}">
                <a14:useLocalDpi xmlns:a14="http://schemas.microsoft.com/office/drawing/2010/main" val="0"/>
              </a:ext>
            </a:extLst>
          </a:blip>
          <a:srcRect l="2412" t="58704" r="2090" b="951"/>
          <a:stretch/>
        </p:blipFill>
        <p:spPr>
          <a:xfrm>
            <a:off x="4075645" y="3644902"/>
            <a:ext cx="3218062" cy="3045221"/>
          </a:xfrm>
          <a:prstGeom prst="rect">
            <a:avLst/>
          </a:prstGeom>
        </p:spPr>
      </p:pic>
      <p:sp>
        <p:nvSpPr>
          <p:cNvPr id="3" name="TextBox 2">
            <a:extLst>
              <a:ext uri="{FF2B5EF4-FFF2-40B4-BE49-F238E27FC236}">
                <a16:creationId xmlns:a16="http://schemas.microsoft.com/office/drawing/2014/main" id="{0BD1E004-C108-0349-A900-A3530E03C391}"/>
              </a:ext>
            </a:extLst>
          </p:cNvPr>
          <p:cNvSpPr txBox="1"/>
          <p:nvPr/>
        </p:nvSpPr>
        <p:spPr>
          <a:xfrm>
            <a:off x="3001785" y="3648678"/>
            <a:ext cx="773024" cy="276999"/>
          </a:xfrm>
          <a:prstGeom prst="rect">
            <a:avLst/>
          </a:prstGeom>
          <a:noFill/>
        </p:spPr>
        <p:txBody>
          <a:bodyPr wrap="square" rtlCol="0">
            <a:spAutoFit/>
          </a:bodyPr>
          <a:lstStyle/>
          <a:p>
            <a:r>
              <a:rPr lang="en-US" sz="1200" dirty="0">
                <a:solidFill>
                  <a:schemeClr val="bg1"/>
                </a:solidFill>
              </a:rPr>
              <a:t>Infrared</a:t>
            </a:r>
          </a:p>
        </p:txBody>
      </p:sp>
      <p:sp>
        <p:nvSpPr>
          <p:cNvPr id="7" name="TextBox 6">
            <a:extLst>
              <a:ext uri="{FF2B5EF4-FFF2-40B4-BE49-F238E27FC236}">
                <a16:creationId xmlns:a16="http://schemas.microsoft.com/office/drawing/2014/main" id="{7B81E90C-DF8A-564A-809D-31F35F41A332}"/>
              </a:ext>
            </a:extLst>
          </p:cNvPr>
          <p:cNvSpPr txBox="1"/>
          <p:nvPr/>
        </p:nvSpPr>
        <p:spPr>
          <a:xfrm>
            <a:off x="6749329" y="3648678"/>
            <a:ext cx="633278" cy="276999"/>
          </a:xfrm>
          <a:prstGeom prst="rect">
            <a:avLst/>
          </a:prstGeom>
          <a:noFill/>
        </p:spPr>
        <p:txBody>
          <a:bodyPr wrap="square" rtlCol="0">
            <a:spAutoFit/>
          </a:bodyPr>
          <a:lstStyle/>
          <a:p>
            <a:r>
              <a:rPr lang="en-US" sz="1200" dirty="0">
                <a:solidFill>
                  <a:schemeClr val="bg1"/>
                </a:solidFill>
              </a:rPr>
              <a:t>RGB</a:t>
            </a:r>
          </a:p>
        </p:txBody>
      </p:sp>
    </p:spTree>
    <p:extLst>
      <p:ext uri="{BB962C8B-B14F-4D97-AF65-F5344CB8AC3E}">
        <p14:creationId xmlns:p14="http://schemas.microsoft.com/office/powerpoint/2010/main" val="942667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D75AED-CC4F-F042-86C6-7E1724E14683}"/>
              </a:ext>
            </a:extLst>
          </p:cNvPr>
          <p:cNvSpPr txBox="1"/>
          <p:nvPr/>
        </p:nvSpPr>
        <p:spPr>
          <a:xfrm>
            <a:off x="499840" y="1371600"/>
            <a:ext cx="4169682" cy="2597699"/>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en-US" sz="2800" dirty="0">
                <a:latin typeface="Cambria" panose="02040503050406030204" pitchFamily="18" charset="0"/>
              </a:rPr>
              <a:t>Active Burning (orange)</a:t>
            </a:r>
          </a:p>
          <a:p>
            <a:pPr marL="285750" indent="-285750" algn="l">
              <a:lnSpc>
                <a:spcPct val="150000"/>
              </a:lnSpc>
              <a:buFont typeface="Arial" panose="020B0604020202020204" pitchFamily="34" charset="0"/>
              <a:buChar char="•"/>
            </a:pPr>
            <a:r>
              <a:rPr lang="en-US" sz="2800" dirty="0">
                <a:latin typeface="Cambria" panose="02040503050406030204" pitchFamily="18" charset="0"/>
              </a:rPr>
              <a:t>Intense Heat (red)</a:t>
            </a:r>
          </a:p>
          <a:p>
            <a:pPr marL="285750" indent="-285750" algn="l">
              <a:lnSpc>
                <a:spcPct val="150000"/>
              </a:lnSpc>
              <a:buFont typeface="Arial" panose="020B0604020202020204" pitchFamily="34" charset="0"/>
              <a:buChar char="•"/>
            </a:pPr>
            <a:r>
              <a:rPr lang="en-US" sz="2800" dirty="0">
                <a:latin typeface="Cambria" panose="02040503050406030204" pitchFamily="18" charset="0"/>
              </a:rPr>
              <a:t>Smoldering (yellow)</a:t>
            </a:r>
          </a:p>
          <a:p>
            <a:pPr marL="285750" indent="-285750" algn="l">
              <a:lnSpc>
                <a:spcPct val="150000"/>
              </a:lnSpc>
              <a:buFont typeface="Arial" panose="020B0604020202020204" pitchFamily="34" charset="0"/>
              <a:buChar char="•"/>
            </a:pPr>
            <a:r>
              <a:rPr lang="en-US" sz="2800" dirty="0">
                <a:latin typeface="Cambria" panose="02040503050406030204" pitchFamily="18" charset="0"/>
              </a:rPr>
              <a:t>Burnt (black)</a:t>
            </a:r>
          </a:p>
        </p:txBody>
      </p:sp>
      <p:sp>
        <p:nvSpPr>
          <p:cNvPr id="7" name="Title 1">
            <a:extLst>
              <a:ext uri="{FF2B5EF4-FFF2-40B4-BE49-F238E27FC236}">
                <a16:creationId xmlns:a16="http://schemas.microsoft.com/office/drawing/2014/main" id="{07676783-1D56-134C-ABFF-3609686FFD2A}"/>
              </a:ext>
            </a:extLst>
          </p:cNvPr>
          <p:cNvSpPr>
            <a:spLocks noGrp="1"/>
          </p:cNvSpPr>
          <p:nvPr>
            <p:ph type="title"/>
          </p:nvPr>
        </p:nvSpPr>
        <p:spPr>
          <a:xfrm>
            <a:off x="-275627" y="76788"/>
            <a:ext cx="8229600" cy="1143000"/>
          </a:xfrm>
        </p:spPr>
        <p:txBody>
          <a:bodyPr>
            <a:normAutofit/>
          </a:bodyPr>
          <a:lstStyle/>
          <a:p>
            <a:r>
              <a:rPr lang="en-US" sz="4000" b="1" dirty="0">
                <a:latin typeface="Cambria" panose="02040503050406030204" pitchFamily="18" charset="0"/>
              </a:rPr>
              <a:t>Classification Projects - Fire</a:t>
            </a:r>
          </a:p>
        </p:txBody>
      </p:sp>
      <p:grpSp>
        <p:nvGrpSpPr>
          <p:cNvPr id="3" name="Group 2">
            <a:extLst>
              <a:ext uri="{FF2B5EF4-FFF2-40B4-BE49-F238E27FC236}">
                <a16:creationId xmlns:a16="http://schemas.microsoft.com/office/drawing/2014/main" id="{F8B008E5-1FD4-9D43-886A-0E9E8CADB1CF}"/>
              </a:ext>
            </a:extLst>
          </p:cNvPr>
          <p:cNvGrpSpPr/>
          <p:nvPr/>
        </p:nvGrpSpPr>
        <p:grpSpPr>
          <a:xfrm>
            <a:off x="4669522" y="1594654"/>
            <a:ext cx="4474478" cy="5266833"/>
            <a:chOff x="4669522" y="1594654"/>
            <a:chExt cx="4474478" cy="5266833"/>
          </a:xfrm>
        </p:grpSpPr>
        <p:pic>
          <p:nvPicPr>
            <p:cNvPr id="4" name="Picture 3">
              <a:extLst>
                <a:ext uri="{FF2B5EF4-FFF2-40B4-BE49-F238E27FC236}">
                  <a16:creationId xmlns:a16="http://schemas.microsoft.com/office/drawing/2014/main" id="{E4FF369F-63F2-FF41-994D-C925E8441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522" y="1594654"/>
              <a:ext cx="4474478" cy="5266833"/>
            </a:xfrm>
            <a:prstGeom prst="rect">
              <a:avLst/>
            </a:prstGeom>
          </p:spPr>
        </p:pic>
        <p:sp>
          <p:nvSpPr>
            <p:cNvPr id="2" name="Rectangle 1">
              <a:extLst>
                <a:ext uri="{FF2B5EF4-FFF2-40B4-BE49-F238E27FC236}">
                  <a16:creationId xmlns:a16="http://schemas.microsoft.com/office/drawing/2014/main" id="{DBF18B4B-BBDC-5541-AB4E-DE03829D0224}"/>
                </a:ext>
              </a:extLst>
            </p:cNvPr>
            <p:cNvSpPr/>
            <p:nvPr/>
          </p:nvSpPr>
          <p:spPr>
            <a:xfrm>
              <a:off x="7557424" y="1594654"/>
              <a:ext cx="1586575" cy="19604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5103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931" y="255663"/>
            <a:ext cx="4004556" cy="1143000"/>
          </a:xfrm>
        </p:spPr>
        <p:txBody>
          <a:bodyPr>
            <a:normAutofit/>
          </a:bodyPr>
          <a:lstStyle/>
          <a:p>
            <a:r>
              <a:rPr lang="en-US" sz="4000" b="1" dirty="0">
                <a:latin typeface="Cambria" panose="02040503050406030204" pitchFamily="18" charset="0"/>
              </a:rPr>
              <a:t>Who We Are</a:t>
            </a:r>
          </a:p>
        </p:txBody>
      </p:sp>
      <p:sp>
        <p:nvSpPr>
          <p:cNvPr id="3" name="Subtitle 2"/>
          <p:cNvSpPr>
            <a:spLocks noGrp="1"/>
          </p:cNvSpPr>
          <p:nvPr>
            <p:ph idx="1"/>
          </p:nvPr>
        </p:nvSpPr>
        <p:spPr>
          <a:xfrm>
            <a:off x="584521" y="1600200"/>
            <a:ext cx="8229600" cy="4525963"/>
          </a:xfrm>
        </p:spPr>
        <p:txBody>
          <a:bodyPr>
            <a:normAutofit/>
          </a:bodyPr>
          <a:lstStyle/>
          <a:p>
            <a:r>
              <a:rPr lang="en-US" sz="2400" dirty="0">
                <a:solidFill>
                  <a:schemeClr val="tx1"/>
                </a:solidFill>
                <a:latin typeface="Cambria" panose="02040503050406030204" pitchFamily="18" charset="0"/>
              </a:rPr>
              <a:t>Director:  Jen Fowler (0.55 FTE)</a:t>
            </a:r>
          </a:p>
          <a:p>
            <a:r>
              <a:rPr lang="en-US" sz="2400" dirty="0">
                <a:solidFill>
                  <a:schemeClr val="tx1"/>
                </a:solidFill>
                <a:latin typeface="Cambria" panose="02040503050406030204" pitchFamily="18" charset="0"/>
              </a:rPr>
              <a:t>Assistant Director:  Jaylene Naylor (0.3 FTE)</a:t>
            </a:r>
          </a:p>
          <a:p>
            <a:r>
              <a:rPr lang="en-US" sz="2400" dirty="0">
                <a:solidFill>
                  <a:schemeClr val="tx1"/>
                </a:solidFill>
                <a:latin typeface="Cambria" panose="02040503050406030204" pitchFamily="18" charset="0"/>
              </a:rPr>
              <a:t>Chief Pilot: Bart Bauer (.6 FTE)</a:t>
            </a:r>
          </a:p>
          <a:p>
            <a:r>
              <a:rPr lang="en-US" sz="2400" dirty="0">
                <a:latin typeface="Cambria" panose="02040503050406030204" pitchFamily="18" charset="0"/>
              </a:rPr>
              <a:t>Research Assistant: Carl </a:t>
            </a:r>
            <a:r>
              <a:rPr lang="en-US" sz="2400" dirty="0" err="1">
                <a:latin typeface="Cambria" panose="02040503050406030204" pitchFamily="18" charset="0"/>
              </a:rPr>
              <a:t>Spangrude</a:t>
            </a:r>
            <a:r>
              <a:rPr lang="en-US" sz="2400" dirty="0">
                <a:latin typeface="Cambria" panose="02040503050406030204" pitchFamily="18" charset="0"/>
              </a:rPr>
              <a:t> (.25 FTE)</a:t>
            </a:r>
          </a:p>
          <a:p>
            <a:r>
              <a:rPr lang="en-US" sz="2400" dirty="0">
                <a:solidFill>
                  <a:schemeClr val="tx1"/>
                </a:solidFill>
                <a:latin typeface="Cambria" panose="02040503050406030204" pitchFamily="18" charset="0"/>
              </a:rPr>
              <a:t>Research Assistant: Katherine Derry (.25 FTE)</a:t>
            </a:r>
          </a:p>
          <a:p>
            <a:pPr marL="0" indent="0">
              <a:buNone/>
            </a:pPr>
            <a:endParaRPr lang="en-US" sz="2400" dirty="0">
              <a:solidFill>
                <a:schemeClr val="tx1"/>
              </a:solidFill>
              <a:latin typeface="Cambria" panose="02040503050406030204" pitchFamily="18" charset="0"/>
            </a:endParaRPr>
          </a:p>
          <a:p>
            <a:r>
              <a:rPr lang="en-US" sz="2400" dirty="0">
                <a:solidFill>
                  <a:schemeClr val="tx1"/>
                </a:solidFill>
                <a:latin typeface="Cambria" panose="02040503050406030204" pitchFamily="18" charset="0"/>
              </a:rPr>
              <a:t>Part of Broader Impacts Group (BIG) – in VP Research Scott Whittenburg’s office</a:t>
            </a:r>
          </a:p>
          <a:p>
            <a:endParaRPr lang="en-US" sz="2400" dirty="0">
              <a:solidFill>
                <a:schemeClr val="tx1"/>
              </a:solidFill>
              <a:latin typeface="Cambria" panose="02040503050406030204" pitchFamily="18" charset="0"/>
            </a:endParaRPr>
          </a:p>
          <a:p>
            <a:r>
              <a:rPr lang="en-US" sz="2400" dirty="0">
                <a:solidFill>
                  <a:schemeClr val="tx1"/>
                </a:solidFill>
                <a:latin typeface="Cambria" panose="02040503050406030204" pitchFamily="18" charset="0"/>
              </a:rPr>
              <a:t>Funding from UM and 3-4 grants/year</a:t>
            </a:r>
          </a:p>
        </p:txBody>
      </p:sp>
    </p:spTree>
    <p:extLst>
      <p:ext uri="{BB962C8B-B14F-4D97-AF65-F5344CB8AC3E}">
        <p14:creationId xmlns:p14="http://schemas.microsoft.com/office/powerpoint/2010/main" val="3337008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604" y="828631"/>
            <a:ext cx="9021170" cy="1021235"/>
          </a:xfrm>
        </p:spPr>
        <p:txBody>
          <a:bodyPr>
            <a:normAutofit/>
          </a:bodyPr>
          <a:lstStyle/>
          <a:p>
            <a:pPr algn="l"/>
            <a:r>
              <a:rPr lang="en-US" sz="2400" dirty="0">
                <a:latin typeface="Cambria" panose="02040503050406030204" pitchFamily="18" charset="0"/>
                <a:cs typeface="Times New Roman" panose="02020603050405020304" pitchFamily="18" charset="0"/>
              </a:rPr>
              <a:t>100m resolution, terrain following wind simulation/forecast  to couple with or overlay on fire classification.</a:t>
            </a:r>
          </a:p>
        </p:txBody>
      </p:sp>
      <p:pic>
        <p:nvPicPr>
          <p:cNvPr id="4" name="Online Media 3" descr="Wind_Animation_AZ">
            <a:hlinkClick r:id="" action="ppaction://media"/>
            <a:extLst>
              <a:ext uri="{FF2B5EF4-FFF2-40B4-BE49-F238E27FC236}">
                <a16:creationId xmlns:a16="http://schemas.microsoft.com/office/drawing/2014/main" id="{ED9F5105-BA01-B644-8205-A49E027B84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2435" y="1795523"/>
            <a:ext cx="8194876" cy="4609618"/>
          </a:xfrm>
          <a:prstGeom prst="rect">
            <a:avLst/>
          </a:prstGeom>
        </p:spPr>
      </p:pic>
      <p:sp>
        <p:nvSpPr>
          <p:cNvPr id="3" name="TextBox 2">
            <a:extLst>
              <a:ext uri="{FF2B5EF4-FFF2-40B4-BE49-F238E27FC236}">
                <a16:creationId xmlns:a16="http://schemas.microsoft.com/office/drawing/2014/main" id="{D95F88D0-CD17-1348-9BAF-D232DEDA77D9}"/>
              </a:ext>
            </a:extLst>
          </p:cNvPr>
          <p:cNvSpPr txBox="1"/>
          <p:nvPr/>
        </p:nvSpPr>
        <p:spPr>
          <a:xfrm>
            <a:off x="424112" y="0"/>
            <a:ext cx="8719888" cy="707886"/>
          </a:xfrm>
          <a:prstGeom prst="rect">
            <a:avLst/>
          </a:prstGeom>
          <a:noFill/>
        </p:spPr>
        <p:txBody>
          <a:bodyPr wrap="none" rtlCol="0">
            <a:spAutoFit/>
          </a:bodyPr>
          <a:lstStyle/>
          <a:p>
            <a:r>
              <a:rPr lang="en-US" sz="4000" b="1" dirty="0">
                <a:latin typeface="Cambria" panose="02040503050406030204" pitchFamily="18" charset="0"/>
              </a:rPr>
              <a:t>Weather Forecasting and Simulation</a:t>
            </a:r>
          </a:p>
        </p:txBody>
      </p:sp>
    </p:spTree>
    <p:extLst>
      <p:ext uri="{BB962C8B-B14F-4D97-AF65-F5344CB8AC3E}">
        <p14:creationId xmlns:p14="http://schemas.microsoft.com/office/powerpoint/2010/main" val="410706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192F57-A0B2-6D43-BCC9-01C45B80422F}"/>
              </a:ext>
            </a:extLst>
          </p:cNvPr>
          <p:cNvSpPr txBox="1"/>
          <p:nvPr/>
        </p:nvSpPr>
        <p:spPr>
          <a:xfrm>
            <a:off x="512505" y="292869"/>
            <a:ext cx="8964554" cy="707886"/>
          </a:xfrm>
          <a:prstGeom prst="rect">
            <a:avLst/>
          </a:prstGeom>
          <a:noFill/>
        </p:spPr>
        <p:txBody>
          <a:bodyPr wrap="square" rtlCol="0">
            <a:spAutoFit/>
          </a:bodyPr>
          <a:lstStyle/>
          <a:p>
            <a:r>
              <a:rPr lang="en-US" sz="4000" b="1" dirty="0">
                <a:latin typeface="Cambria" panose="02040503050406030204" pitchFamily="18" charset="0"/>
                <a:cs typeface="Times New Roman" panose="02020603050405020304" pitchFamily="18" charset="0"/>
              </a:rPr>
              <a:t>Landslide Monitoring</a:t>
            </a:r>
          </a:p>
        </p:txBody>
      </p:sp>
      <p:sp>
        <p:nvSpPr>
          <p:cNvPr id="4" name="TextBox 3">
            <a:extLst>
              <a:ext uri="{FF2B5EF4-FFF2-40B4-BE49-F238E27FC236}">
                <a16:creationId xmlns:a16="http://schemas.microsoft.com/office/drawing/2014/main" id="{65E5B8C2-3BA4-684F-836D-51120C8BBEFE}"/>
              </a:ext>
            </a:extLst>
          </p:cNvPr>
          <p:cNvSpPr txBox="1"/>
          <p:nvPr/>
        </p:nvSpPr>
        <p:spPr>
          <a:xfrm>
            <a:off x="512505" y="1144900"/>
            <a:ext cx="8631495" cy="1200329"/>
          </a:xfrm>
          <a:prstGeom prst="rect">
            <a:avLst/>
          </a:prstGeom>
          <a:noFill/>
        </p:spPr>
        <p:txBody>
          <a:bodyPr wrap="square" rtlCol="0">
            <a:spAutoFit/>
          </a:bodyPr>
          <a:lstStyle/>
          <a:p>
            <a:r>
              <a:rPr lang="en-US" sz="2400" dirty="0">
                <a:latin typeface="Cambria" panose="02040503050406030204" pitchFamily="18" charset="0"/>
              </a:rPr>
              <a:t>3D point cloud imagery to define weaknesses in retaining wall. This project led to over $1 million in funding for infrastructure repair.</a:t>
            </a:r>
          </a:p>
        </p:txBody>
      </p:sp>
      <p:grpSp>
        <p:nvGrpSpPr>
          <p:cNvPr id="6" name="Group 5">
            <a:extLst>
              <a:ext uri="{FF2B5EF4-FFF2-40B4-BE49-F238E27FC236}">
                <a16:creationId xmlns:a16="http://schemas.microsoft.com/office/drawing/2014/main" id="{3A502B49-109A-AA49-B3FD-7CD6FECED072}"/>
              </a:ext>
            </a:extLst>
          </p:cNvPr>
          <p:cNvGrpSpPr/>
          <p:nvPr/>
        </p:nvGrpSpPr>
        <p:grpSpPr>
          <a:xfrm>
            <a:off x="609600" y="2612445"/>
            <a:ext cx="6746942" cy="4245555"/>
            <a:chOff x="609600" y="2612445"/>
            <a:chExt cx="6663211" cy="4192867"/>
          </a:xfrm>
        </p:grpSpPr>
        <p:grpSp>
          <p:nvGrpSpPr>
            <p:cNvPr id="3" name="Group 2">
              <a:extLst>
                <a:ext uri="{FF2B5EF4-FFF2-40B4-BE49-F238E27FC236}">
                  <a16:creationId xmlns:a16="http://schemas.microsoft.com/office/drawing/2014/main" id="{954AAFD0-9F27-F34B-8171-342C825D6A10}"/>
                </a:ext>
              </a:extLst>
            </p:cNvPr>
            <p:cNvGrpSpPr/>
            <p:nvPr/>
          </p:nvGrpSpPr>
          <p:grpSpPr>
            <a:xfrm>
              <a:off x="609600" y="2612445"/>
              <a:ext cx="6663211" cy="4192867"/>
              <a:chOff x="342900" y="1032535"/>
              <a:chExt cx="7389765" cy="4650056"/>
            </a:xfrm>
          </p:grpSpPr>
          <p:pic>
            <p:nvPicPr>
              <p:cNvPr id="9" name="Picture 8" descr="A picture containing tree, outdoor, nature, valley&#10;&#10;Description automatically generated">
                <a:extLst>
                  <a:ext uri="{FF2B5EF4-FFF2-40B4-BE49-F238E27FC236}">
                    <a16:creationId xmlns:a16="http://schemas.microsoft.com/office/drawing/2014/main" id="{7D251E95-0BA3-7B41-BC9D-7825F1DA8EFE}"/>
                  </a:ext>
                </a:extLst>
              </p:cNvPr>
              <p:cNvPicPr>
                <a:picLocks noChangeAspect="1"/>
              </p:cNvPicPr>
              <p:nvPr/>
            </p:nvPicPr>
            <p:blipFill rotWithShape="1">
              <a:blip r:embed="rId3"/>
              <a:srcRect l="14236" t="11787" r="8238" b="17311"/>
              <a:stretch/>
            </p:blipFill>
            <p:spPr>
              <a:xfrm>
                <a:off x="2268137" y="1032535"/>
                <a:ext cx="3585041" cy="2253590"/>
              </a:xfrm>
              <a:prstGeom prst="rect">
                <a:avLst/>
              </a:prstGeom>
            </p:spPr>
          </p:pic>
          <p:pic>
            <p:nvPicPr>
              <p:cNvPr id="17" name="Picture 16" descr="A picture containing tree, outdoor&#10;&#10;Description automatically generated">
                <a:extLst>
                  <a:ext uri="{FF2B5EF4-FFF2-40B4-BE49-F238E27FC236}">
                    <a16:creationId xmlns:a16="http://schemas.microsoft.com/office/drawing/2014/main" id="{1DB6942F-BBA0-3148-A372-B87721D9A52E}"/>
                  </a:ext>
                </a:extLst>
              </p:cNvPr>
              <p:cNvPicPr>
                <a:picLocks noChangeAspect="1"/>
              </p:cNvPicPr>
              <p:nvPr/>
            </p:nvPicPr>
            <p:blipFill>
              <a:blip r:embed="rId4"/>
              <a:stretch>
                <a:fillRect/>
              </a:stretch>
            </p:blipFill>
            <p:spPr>
              <a:xfrm>
                <a:off x="342900" y="1041031"/>
                <a:ext cx="1770488" cy="2245094"/>
              </a:xfrm>
              <a:prstGeom prst="rect">
                <a:avLst/>
              </a:prstGeom>
            </p:spPr>
          </p:pic>
          <p:cxnSp>
            <p:nvCxnSpPr>
              <p:cNvPr id="18" name="Straight Arrow Connector 17">
                <a:extLst>
                  <a:ext uri="{FF2B5EF4-FFF2-40B4-BE49-F238E27FC236}">
                    <a16:creationId xmlns:a16="http://schemas.microsoft.com/office/drawing/2014/main" id="{1D0D99BF-3294-044D-BC88-BC9B84C1C0C4}"/>
                  </a:ext>
                </a:extLst>
              </p:cNvPr>
              <p:cNvCxnSpPr>
                <a:cxnSpLocks/>
              </p:cNvCxnSpPr>
              <p:nvPr/>
            </p:nvCxnSpPr>
            <p:spPr>
              <a:xfrm flipH="1" flipV="1">
                <a:off x="1427421" y="2364415"/>
                <a:ext cx="1178619" cy="1880687"/>
              </a:xfrm>
              <a:prstGeom prst="straightConnector1">
                <a:avLst/>
              </a:prstGeom>
              <a:ln w="3175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7" name="Picture 6" descr="A picture containing outdoor, tree, water mill, ground&#10;&#10;Description automatically generated">
                <a:extLst>
                  <a:ext uri="{FF2B5EF4-FFF2-40B4-BE49-F238E27FC236}">
                    <a16:creationId xmlns:a16="http://schemas.microsoft.com/office/drawing/2014/main" id="{0B9ACD33-E847-D34A-B081-DE0339427E11}"/>
                  </a:ext>
                </a:extLst>
              </p:cNvPr>
              <p:cNvPicPr>
                <a:picLocks noChangeAspect="1"/>
              </p:cNvPicPr>
              <p:nvPr/>
            </p:nvPicPr>
            <p:blipFill>
              <a:blip r:embed="rId5"/>
              <a:stretch>
                <a:fillRect/>
              </a:stretch>
            </p:blipFill>
            <p:spPr>
              <a:xfrm>
                <a:off x="342900" y="3429001"/>
                <a:ext cx="3122291" cy="2253590"/>
              </a:xfrm>
              <a:prstGeom prst="rect">
                <a:avLst/>
              </a:prstGeom>
            </p:spPr>
          </p:pic>
          <p:pic>
            <p:nvPicPr>
              <p:cNvPr id="15" name="Picture 14" descr="A path with trees on the side of a mountain&#10;&#10;Description automatically generated">
                <a:extLst>
                  <a:ext uri="{FF2B5EF4-FFF2-40B4-BE49-F238E27FC236}">
                    <a16:creationId xmlns:a16="http://schemas.microsoft.com/office/drawing/2014/main" id="{23BD5B82-E7A4-5E41-A459-A48FFFAB3DD2}"/>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9000"/>
                        </a14:imgEffect>
                        <a14:imgEffect>
                          <a14:brightnessContrast contrast="26000"/>
                        </a14:imgEffect>
                      </a14:imgLayer>
                    </a14:imgProps>
                  </a:ext>
                </a:extLst>
              </a:blip>
              <a:srcRect t="8825" b="8825"/>
              <a:stretch/>
            </p:blipFill>
            <p:spPr>
              <a:xfrm flipH="1">
                <a:off x="3624957" y="3429001"/>
                <a:ext cx="4107708" cy="2253590"/>
              </a:xfrm>
              <a:prstGeom prst="rect">
                <a:avLst/>
              </a:prstGeom>
            </p:spPr>
          </p:pic>
        </p:grpSp>
        <p:sp>
          <p:nvSpPr>
            <p:cNvPr id="5" name="Oval 4">
              <a:extLst>
                <a:ext uri="{FF2B5EF4-FFF2-40B4-BE49-F238E27FC236}">
                  <a16:creationId xmlns:a16="http://schemas.microsoft.com/office/drawing/2014/main" id="{93605903-825A-3343-9229-FB46D6D60A17}"/>
                </a:ext>
              </a:extLst>
            </p:cNvPr>
            <p:cNvSpPr/>
            <p:nvPr/>
          </p:nvSpPr>
          <p:spPr>
            <a:xfrm rot="20546008">
              <a:off x="1429999" y="3519160"/>
              <a:ext cx="261472" cy="593054"/>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2255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B534-6947-B749-AB31-D319851245D1}"/>
              </a:ext>
            </a:extLst>
          </p:cNvPr>
          <p:cNvSpPr txBox="1">
            <a:spLocks/>
          </p:cNvSpPr>
          <p:nvPr/>
        </p:nvSpPr>
        <p:spPr>
          <a:xfrm>
            <a:off x="-163243" y="295834"/>
            <a:ext cx="9144000" cy="134536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latin typeface="Cambria" panose="02040503050406030204" pitchFamily="18" charset="0"/>
              </a:rPr>
              <a:t>3D Modeling of US Forest Service Historic Structures</a:t>
            </a:r>
          </a:p>
        </p:txBody>
      </p:sp>
      <p:pic>
        <p:nvPicPr>
          <p:cNvPr id="3" name="Picture 2">
            <a:extLst>
              <a:ext uri="{FF2B5EF4-FFF2-40B4-BE49-F238E27FC236}">
                <a16:creationId xmlns:a16="http://schemas.microsoft.com/office/drawing/2014/main" id="{E5914FDE-6683-8C4B-87A0-7A4F39793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561" y="1790700"/>
            <a:ext cx="2553013" cy="1702008"/>
          </a:xfrm>
          <a:prstGeom prst="rect">
            <a:avLst/>
          </a:prstGeom>
        </p:spPr>
      </p:pic>
      <p:sp>
        <p:nvSpPr>
          <p:cNvPr id="5" name="TextBox 4">
            <a:extLst>
              <a:ext uri="{FF2B5EF4-FFF2-40B4-BE49-F238E27FC236}">
                <a16:creationId xmlns:a16="http://schemas.microsoft.com/office/drawing/2014/main" id="{544544F3-449C-8F4C-9AF5-ABEDABB511D5}"/>
              </a:ext>
            </a:extLst>
          </p:cNvPr>
          <p:cNvSpPr txBox="1"/>
          <p:nvPr/>
        </p:nvSpPr>
        <p:spPr>
          <a:xfrm>
            <a:off x="548068" y="1908727"/>
            <a:ext cx="5956622" cy="1200329"/>
          </a:xfrm>
          <a:prstGeom prst="rect">
            <a:avLst/>
          </a:prstGeom>
          <a:noFill/>
        </p:spPr>
        <p:txBody>
          <a:bodyPr wrap="square" rtlCol="0">
            <a:spAutoFit/>
          </a:bodyPr>
          <a:lstStyle/>
          <a:p>
            <a:r>
              <a:rPr lang="en-US" sz="2400" dirty="0">
                <a:latin typeface="Cambria" panose="02040503050406030204" pitchFamily="18" charset="0"/>
              </a:rPr>
              <a:t>These projects help maintain forest service inventory of historic structures and lay the ground work for 3D printing of the models.</a:t>
            </a:r>
          </a:p>
        </p:txBody>
      </p:sp>
      <p:pic>
        <p:nvPicPr>
          <p:cNvPr id="6" name="Picture 5">
            <a:extLst>
              <a:ext uri="{FF2B5EF4-FFF2-40B4-BE49-F238E27FC236}">
                <a16:creationId xmlns:a16="http://schemas.microsoft.com/office/drawing/2014/main" id="{18AAA957-BC6C-2940-B398-DF235ACA88F1}"/>
              </a:ext>
            </a:extLst>
          </p:cNvPr>
          <p:cNvPicPr>
            <a:picLocks noChangeAspect="1"/>
          </p:cNvPicPr>
          <p:nvPr/>
        </p:nvPicPr>
        <p:blipFill>
          <a:blip r:embed="rId3"/>
          <a:stretch>
            <a:fillRect/>
          </a:stretch>
        </p:blipFill>
        <p:spPr>
          <a:xfrm>
            <a:off x="596380" y="3515324"/>
            <a:ext cx="5804419" cy="3217360"/>
          </a:xfrm>
          <a:prstGeom prst="rect">
            <a:avLst/>
          </a:prstGeom>
        </p:spPr>
      </p:pic>
    </p:spTree>
    <p:extLst>
      <p:ext uri="{BB962C8B-B14F-4D97-AF65-F5344CB8AC3E}">
        <p14:creationId xmlns:p14="http://schemas.microsoft.com/office/powerpoint/2010/main" val="2800011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92591E9-1E6A-194C-B8A9-D9AB2B01BABE}"/>
              </a:ext>
            </a:extLst>
          </p:cNvPr>
          <p:cNvCxnSpPr/>
          <p:nvPr/>
        </p:nvCxnSpPr>
        <p:spPr>
          <a:xfrm>
            <a:off x="0" y="1618321"/>
            <a:ext cx="9144000" cy="0"/>
          </a:xfrm>
          <a:prstGeom prst="line">
            <a:avLst/>
          </a:prstGeom>
          <a:ln w="28575">
            <a:solidFill>
              <a:srgbClr val="70002E"/>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09980C09-7765-F143-B248-E90E50BF7DA7}"/>
              </a:ext>
            </a:extLst>
          </p:cNvPr>
          <p:cNvCxnSpPr/>
          <p:nvPr/>
        </p:nvCxnSpPr>
        <p:spPr>
          <a:xfrm>
            <a:off x="4594303" y="1618321"/>
            <a:ext cx="0" cy="4382429"/>
          </a:xfrm>
          <a:prstGeom prst="line">
            <a:avLst/>
          </a:prstGeom>
          <a:ln w="28575">
            <a:solidFill>
              <a:srgbClr val="70002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0D755D5-F850-1743-BFE6-378A975C9D7B}"/>
              </a:ext>
            </a:extLst>
          </p:cNvPr>
          <p:cNvCxnSpPr>
            <a:cxnSpLocks/>
          </p:cNvCxnSpPr>
          <p:nvPr/>
        </p:nvCxnSpPr>
        <p:spPr>
          <a:xfrm>
            <a:off x="0" y="3709175"/>
            <a:ext cx="9144000" cy="0"/>
          </a:xfrm>
          <a:prstGeom prst="line">
            <a:avLst/>
          </a:prstGeom>
          <a:ln w="28575">
            <a:solidFill>
              <a:srgbClr val="70002E"/>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1A975A6-3B5F-DF45-B1A1-FF4E72E4282B}"/>
              </a:ext>
            </a:extLst>
          </p:cNvPr>
          <p:cNvSpPr txBox="1"/>
          <p:nvPr/>
        </p:nvSpPr>
        <p:spPr>
          <a:xfrm>
            <a:off x="164891" y="0"/>
            <a:ext cx="8843057" cy="1323439"/>
          </a:xfrm>
          <a:prstGeom prst="rect">
            <a:avLst/>
          </a:prstGeom>
          <a:noFill/>
        </p:spPr>
        <p:txBody>
          <a:bodyPr wrap="square" rtlCol="0">
            <a:spAutoFit/>
          </a:bodyPr>
          <a:lstStyle/>
          <a:p>
            <a:pPr algn="ctr"/>
            <a:r>
              <a:rPr lang="en-US" sz="4000" b="1" dirty="0" err="1">
                <a:latin typeface="Cambria" panose="02040503050406030204" pitchFamily="18" charset="0"/>
                <a:cs typeface="Arial" panose="020B0604020202020204" pitchFamily="34" charset="0"/>
              </a:rPr>
              <a:t>Adelos</a:t>
            </a:r>
            <a:r>
              <a:rPr lang="en-US" sz="4000" b="1" dirty="0">
                <a:latin typeface="Cambria" panose="02040503050406030204" pitchFamily="18" charset="0"/>
                <a:cs typeface="Arial" panose="020B0604020202020204" pitchFamily="34" charset="0"/>
              </a:rPr>
              <a:t> Inc. Autonomous Drone Surveillance</a:t>
            </a:r>
          </a:p>
        </p:txBody>
      </p:sp>
      <p:sp>
        <p:nvSpPr>
          <p:cNvPr id="27" name="TextBox 26">
            <a:extLst>
              <a:ext uri="{FF2B5EF4-FFF2-40B4-BE49-F238E27FC236}">
                <a16:creationId xmlns:a16="http://schemas.microsoft.com/office/drawing/2014/main" id="{169AF451-DD58-9546-8023-7905E13C2EFA}"/>
              </a:ext>
            </a:extLst>
          </p:cNvPr>
          <p:cNvSpPr txBox="1"/>
          <p:nvPr/>
        </p:nvSpPr>
        <p:spPr>
          <a:xfrm>
            <a:off x="1600200" y="1685925"/>
            <a:ext cx="1028700" cy="307777"/>
          </a:xfrm>
          <a:prstGeom prst="rect">
            <a:avLst/>
          </a:prstGeom>
          <a:noFill/>
        </p:spPr>
        <p:txBody>
          <a:bodyPr wrap="square" rtlCol="0">
            <a:spAutoFit/>
          </a:bodyPr>
          <a:lstStyle/>
          <a:p>
            <a:r>
              <a:rPr lang="en-US" sz="1400" dirty="0">
                <a:latin typeface="Cambria" panose="02040503050406030204" pitchFamily="18" charset="0"/>
                <a:cs typeface="Arial" panose="020B0604020202020204" pitchFamily="34" charset="0"/>
              </a:rPr>
              <a:t>Objectives</a:t>
            </a:r>
          </a:p>
        </p:txBody>
      </p:sp>
      <p:sp>
        <p:nvSpPr>
          <p:cNvPr id="28" name="TextBox 27">
            <a:extLst>
              <a:ext uri="{FF2B5EF4-FFF2-40B4-BE49-F238E27FC236}">
                <a16:creationId xmlns:a16="http://schemas.microsoft.com/office/drawing/2014/main" id="{3C59357E-66E2-4A4B-B555-A33F3612B31B}"/>
              </a:ext>
            </a:extLst>
          </p:cNvPr>
          <p:cNvSpPr txBox="1"/>
          <p:nvPr/>
        </p:nvSpPr>
        <p:spPr>
          <a:xfrm>
            <a:off x="104931" y="1985558"/>
            <a:ext cx="4437089" cy="1754326"/>
          </a:xfrm>
          <a:prstGeom prst="rect">
            <a:avLst/>
          </a:prstGeom>
          <a:noFill/>
        </p:spPr>
        <p:txBody>
          <a:bodyPr wrap="square" rtlCol="0">
            <a:spAutoFit/>
          </a:bodyPr>
          <a:lstStyle/>
          <a:p>
            <a:pPr marL="214313" indent="-214313">
              <a:buFont typeface="Arial" panose="020B0604020202020204" pitchFamily="34" charset="0"/>
              <a:buChar char="•"/>
            </a:pPr>
            <a:r>
              <a:rPr lang="en-US" sz="1200" dirty="0">
                <a:latin typeface="Cambria" panose="02040503050406030204" pitchFamily="18" charset="0"/>
                <a:cs typeface="Arial" panose="020B0604020202020204" pitchFamily="34" charset="0"/>
              </a:rPr>
              <a:t>Send a message to an Unmanned Aircraft System (UAS) and direct the UAS to a </a:t>
            </a:r>
            <a:r>
              <a:rPr lang="en-US" sz="1200" dirty="0" err="1">
                <a:latin typeface="Cambria" panose="02040503050406030204" pitchFamily="18" charset="0"/>
                <a:cs typeface="Arial" panose="020B0604020202020204" pitchFamily="34" charset="0"/>
              </a:rPr>
              <a:t>lat</a:t>
            </a:r>
            <a:r>
              <a:rPr lang="en-US" sz="1200" dirty="0">
                <a:latin typeface="Cambria" panose="02040503050406030204" pitchFamily="18" charset="0"/>
                <a:cs typeface="Arial" panose="020B0604020202020204" pitchFamily="34" charset="0"/>
              </a:rPr>
              <a:t>/long coordinate derived from the </a:t>
            </a:r>
            <a:r>
              <a:rPr lang="en-US" sz="1200" dirty="0" err="1">
                <a:latin typeface="Cambria" panose="02040503050406030204" pitchFamily="18" charset="0"/>
                <a:cs typeface="Arial" panose="020B0604020202020204" pitchFamily="34" charset="0"/>
              </a:rPr>
              <a:t>Adelos</a:t>
            </a:r>
            <a:r>
              <a:rPr lang="en-US" sz="1200" dirty="0">
                <a:latin typeface="Cambria" panose="02040503050406030204" pitchFamily="18" charset="0"/>
                <a:cs typeface="Arial" panose="020B0604020202020204" pitchFamily="34" charset="0"/>
              </a:rPr>
              <a:t> fiber optic array, the </a:t>
            </a:r>
            <a:r>
              <a:rPr lang="en-US" sz="1200" dirty="0" err="1">
                <a:latin typeface="Cambria" panose="02040503050406030204" pitchFamily="18" charset="0"/>
                <a:cs typeface="Arial" panose="020B0604020202020204" pitchFamily="34" charset="0"/>
              </a:rPr>
              <a:t>Phosonic</a:t>
            </a:r>
            <a:r>
              <a:rPr lang="en-US" sz="1200" dirty="0">
                <a:latin typeface="Cambria" panose="02040503050406030204" pitchFamily="18" charset="0"/>
                <a:cs typeface="Arial" panose="020B0604020202020204" pitchFamily="34" charset="0"/>
              </a:rPr>
              <a:t> system</a:t>
            </a:r>
            <a:br>
              <a:rPr lang="en-US" sz="1200" dirty="0">
                <a:latin typeface="Cambria" panose="02040503050406030204" pitchFamily="18" charset="0"/>
                <a:cs typeface="Arial" panose="020B0604020202020204" pitchFamily="34" charset="0"/>
              </a:rPr>
            </a:br>
            <a:endParaRPr lang="en-US" sz="1200" dirty="0">
              <a:latin typeface="Cambria" panose="02040503050406030204" pitchFamily="18" charset="0"/>
              <a:cs typeface="Arial" panose="020B0604020202020204" pitchFamily="34" charset="0"/>
            </a:endParaRPr>
          </a:p>
          <a:p>
            <a:pPr marL="214313" indent="-214313">
              <a:buFont typeface="Arial" panose="020B0604020202020204" pitchFamily="34" charset="0"/>
              <a:buChar char="•"/>
            </a:pPr>
            <a:r>
              <a:rPr lang="en-US" sz="1200" dirty="0">
                <a:latin typeface="Cambria" panose="02040503050406030204" pitchFamily="18" charset="0"/>
                <a:cs typeface="Arial" panose="020B0604020202020204" pitchFamily="34" charset="0"/>
              </a:rPr>
              <a:t>While in ground-mode, UAS to receive message, autonomously launch, and fly to an observation point</a:t>
            </a:r>
            <a:br>
              <a:rPr lang="en-US" sz="1200" dirty="0">
                <a:latin typeface="Cambria" panose="02040503050406030204" pitchFamily="18" charset="0"/>
                <a:cs typeface="Arial" panose="020B0604020202020204" pitchFamily="34" charset="0"/>
              </a:rPr>
            </a:br>
            <a:endParaRPr lang="en-US" sz="1200" dirty="0">
              <a:latin typeface="Cambria" panose="02040503050406030204" pitchFamily="18" charset="0"/>
              <a:cs typeface="Arial" panose="020B0604020202020204" pitchFamily="34" charset="0"/>
            </a:endParaRPr>
          </a:p>
          <a:p>
            <a:pPr marL="214313" indent="-214313">
              <a:buFont typeface="Arial" panose="020B0604020202020204" pitchFamily="34" charset="0"/>
              <a:buChar char="•"/>
            </a:pPr>
            <a:r>
              <a:rPr lang="en-US" sz="1200" dirty="0">
                <a:latin typeface="Cambria" panose="02040503050406030204" pitchFamily="18" charset="0"/>
                <a:cs typeface="Arial" panose="020B0604020202020204" pitchFamily="34" charset="0"/>
              </a:rPr>
              <a:t>UAS to autonomously hover, broadcast video back to ground station, and return</a:t>
            </a:r>
          </a:p>
        </p:txBody>
      </p:sp>
      <p:sp>
        <p:nvSpPr>
          <p:cNvPr id="29" name="TextBox 28">
            <a:extLst>
              <a:ext uri="{FF2B5EF4-FFF2-40B4-BE49-F238E27FC236}">
                <a16:creationId xmlns:a16="http://schemas.microsoft.com/office/drawing/2014/main" id="{34716254-53F2-3242-9F99-4AB7A5AE310D}"/>
              </a:ext>
            </a:extLst>
          </p:cNvPr>
          <p:cNvSpPr txBox="1"/>
          <p:nvPr/>
        </p:nvSpPr>
        <p:spPr>
          <a:xfrm>
            <a:off x="6016664" y="1695952"/>
            <a:ext cx="1704975" cy="307777"/>
          </a:xfrm>
          <a:prstGeom prst="rect">
            <a:avLst/>
          </a:prstGeom>
          <a:noFill/>
        </p:spPr>
        <p:txBody>
          <a:bodyPr wrap="square" rtlCol="0">
            <a:spAutoFit/>
          </a:bodyPr>
          <a:lstStyle/>
          <a:p>
            <a:r>
              <a:rPr lang="en-US" sz="1400" dirty="0">
                <a:latin typeface="Cambria" panose="02040503050406030204" pitchFamily="18" charset="0"/>
                <a:cs typeface="Arial" panose="020B0604020202020204" pitchFamily="34" charset="0"/>
              </a:rPr>
              <a:t>Technical Approach</a:t>
            </a:r>
          </a:p>
        </p:txBody>
      </p:sp>
      <p:sp>
        <p:nvSpPr>
          <p:cNvPr id="30" name="TextBox 29">
            <a:extLst>
              <a:ext uri="{FF2B5EF4-FFF2-40B4-BE49-F238E27FC236}">
                <a16:creationId xmlns:a16="http://schemas.microsoft.com/office/drawing/2014/main" id="{904FED35-6C7E-2049-B910-89E0D7849308}"/>
              </a:ext>
            </a:extLst>
          </p:cNvPr>
          <p:cNvSpPr txBox="1"/>
          <p:nvPr/>
        </p:nvSpPr>
        <p:spPr>
          <a:xfrm>
            <a:off x="1444664" y="3794655"/>
            <a:ext cx="1704975" cy="307777"/>
          </a:xfrm>
          <a:prstGeom prst="rect">
            <a:avLst/>
          </a:prstGeom>
          <a:noFill/>
        </p:spPr>
        <p:txBody>
          <a:bodyPr wrap="square" rtlCol="0">
            <a:spAutoFit/>
          </a:bodyPr>
          <a:lstStyle/>
          <a:p>
            <a:r>
              <a:rPr lang="en-US" sz="1400" dirty="0">
                <a:latin typeface="Cambria" panose="02040503050406030204" pitchFamily="18" charset="0"/>
                <a:cs typeface="Arial" panose="020B0604020202020204" pitchFamily="34" charset="0"/>
              </a:rPr>
              <a:t>Accomplishments</a:t>
            </a:r>
          </a:p>
        </p:txBody>
      </p:sp>
      <p:sp>
        <p:nvSpPr>
          <p:cNvPr id="31" name="TextBox 30">
            <a:extLst>
              <a:ext uri="{FF2B5EF4-FFF2-40B4-BE49-F238E27FC236}">
                <a16:creationId xmlns:a16="http://schemas.microsoft.com/office/drawing/2014/main" id="{6AD7543E-0D8C-3347-92F9-AE7AF6E54B45}"/>
              </a:ext>
            </a:extLst>
          </p:cNvPr>
          <p:cNvSpPr txBox="1"/>
          <p:nvPr/>
        </p:nvSpPr>
        <p:spPr>
          <a:xfrm>
            <a:off x="6269194" y="3809535"/>
            <a:ext cx="1704975" cy="307777"/>
          </a:xfrm>
          <a:prstGeom prst="rect">
            <a:avLst/>
          </a:prstGeom>
          <a:noFill/>
        </p:spPr>
        <p:txBody>
          <a:bodyPr wrap="square" rtlCol="0">
            <a:spAutoFit/>
          </a:bodyPr>
          <a:lstStyle/>
          <a:p>
            <a:r>
              <a:rPr lang="en-US" sz="1400" dirty="0">
                <a:latin typeface="Cambria" panose="02040503050406030204" pitchFamily="18" charset="0"/>
                <a:cs typeface="Arial" panose="020B0604020202020204" pitchFamily="34" charset="0"/>
              </a:rPr>
              <a:t>DoD Benefits</a:t>
            </a:r>
          </a:p>
        </p:txBody>
      </p:sp>
      <p:sp>
        <p:nvSpPr>
          <p:cNvPr id="33" name="TextBox 32">
            <a:extLst>
              <a:ext uri="{FF2B5EF4-FFF2-40B4-BE49-F238E27FC236}">
                <a16:creationId xmlns:a16="http://schemas.microsoft.com/office/drawing/2014/main" id="{F35E321C-1640-1E4F-89E2-37045B8CB6FB}"/>
              </a:ext>
            </a:extLst>
          </p:cNvPr>
          <p:cNvSpPr txBox="1"/>
          <p:nvPr/>
        </p:nvSpPr>
        <p:spPr>
          <a:xfrm>
            <a:off x="4841823" y="2031711"/>
            <a:ext cx="4172080" cy="1754326"/>
          </a:xfrm>
          <a:prstGeom prst="rect">
            <a:avLst/>
          </a:prstGeom>
          <a:noFill/>
        </p:spPr>
        <p:txBody>
          <a:bodyPr wrap="square" rtlCol="0">
            <a:spAutoFit/>
          </a:bodyPr>
          <a:lstStyle/>
          <a:p>
            <a:pPr marL="214313" indent="-214313">
              <a:buFont typeface="Arial" panose="020B0604020202020204" pitchFamily="34" charset="0"/>
              <a:buChar char="•"/>
            </a:pPr>
            <a:r>
              <a:rPr lang="en-US" sz="1200" dirty="0">
                <a:latin typeface="Cambria" panose="02040503050406030204" pitchFamily="18" charset="0"/>
                <a:cs typeface="Arial" panose="020B0604020202020204" pitchFamily="34" charset="0"/>
              </a:rPr>
              <a:t>Use custom-built UAS with open source flight controller and software</a:t>
            </a:r>
            <a:br>
              <a:rPr lang="en-US" sz="1200" dirty="0">
                <a:latin typeface="Cambria" panose="02040503050406030204" pitchFamily="18" charset="0"/>
                <a:cs typeface="Arial" panose="020B0604020202020204" pitchFamily="34" charset="0"/>
              </a:rPr>
            </a:br>
            <a:endParaRPr lang="en-US" sz="1200" dirty="0">
              <a:latin typeface="Cambria" panose="02040503050406030204" pitchFamily="18" charset="0"/>
              <a:cs typeface="Arial" panose="020B0604020202020204" pitchFamily="34" charset="0"/>
            </a:endParaRPr>
          </a:p>
          <a:p>
            <a:pPr marL="214313" indent="-214313">
              <a:buFont typeface="Arial" panose="020B0604020202020204" pitchFamily="34" charset="0"/>
              <a:buChar char="•"/>
            </a:pPr>
            <a:r>
              <a:rPr lang="en-US" sz="1200" dirty="0">
                <a:latin typeface="Cambria" panose="02040503050406030204" pitchFamily="18" charset="0"/>
                <a:cs typeface="Arial" panose="020B0604020202020204" pitchFamily="34" charset="0"/>
              </a:rPr>
              <a:t>Develop Python code using </a:t>
            </a:r>
            <a:r>
              <a:rPr lang="en-US" sz="1200" dirty="0" err="1">
                <a:latin typeface="Cambria" panose="02040503050406030204" pitchFamily="18" charset="0"/>
                <a:cs typeface="Arial" panose="020B0604020202020204" pitchFamily="34" charset="0"/>
              </a:rPr>
              <a:t>DroneKit</a:t>
            </a:r>
            <a:r>
              <a:rPr lang="en-US" sz="1200" dirty="0">
                <a:latin typeface="Cambria" panose="02040503050406030204" pitchFamily="18" charset="0"/>
                <a:cs typeface="Arial" panose="020B0604020202020204" pitchFamily="34" charset="0"/>
              </a:rPr>
              <a:t> libraries to automate flights</a:t>
            </a:r>
            <a:br>
              <a:rPr lang="en-US" sz="1200" dirty="0">
                <a:latin typeface="Cambria" panose="02040503050406030204" pitchFamily="18" charset="0"/>
                <a:cs typeface="Arial" panose="020B0604020202020204" pitchFamily="34" charset="0"/>
              </a:rPr>
            </a:br>
            <a:endParaRPr lang="en-US" sz="1200" dirty="0">
              <a:latin typeface="Cambria" panose="02040503050406030204" pitchFamily="18" charset="0"/>
              <a:cs typeface="Arial" panose="020B0604020202020204" pitchFamily="34" charset="0"/>
            </a:endParaRPr>
          </a:p>
          <a:p>
            <a:pPr marL="214313" indent="-214313">
              <a:buFont typeface="Arial" panose="020B0604020202020204" pitchFamily="34" charset="0"/>
              <a:buChar char="•"/>
            </a:pPr>
            <a:r>
              <a:rPr lang="en-US" sz="1200" dirty="0">
                <a:latin typeface="Cambria" panose="02040503050406030204" pitchFamily="18" charset="0"/>
                <a:cs typeface="Arial" panose="020B0604020202020204" pitchFamily="34" charset="0"/>
              </a:rPr>
              <a:t>Develop user-friendly Graphical User Interface (GUI) to monitor UAS while executing mission</a:t>
            </a:r>
          </a:p>
          <a:p>
            <a:pPr marL="214313" indent="-214313">
              <a:buFont typeface="Arial" panose="020B0604020202020204" pitchFamily="34" charset="0"/>
              <a:buChar char="•"/>
            </a:pPr>
            <a:endParaRPr lang="en-US" sz="1200" dirty="0">
              <a:latin typeface="Cambria" panose="02040503050406030204" pitchFamily="18" charset="0"/>
              <a:cs typeface="Arial" panose="020B0604020202020204" pitchFamily="34" charset="0"/>
            </a:endParaRPr>
          </a:p>
        </p:txBody>
      </p:sp>
      <p:sp>
        <p:nvSpPr>
          <p:cNvPr id="34" name="TextBox 33">
            <a:extLst>
              <a:ext uri="{FF2B5EF4-FFF2-40B4-BE49-F238E27FC236}">
                <a16:creationId xmlns:a16="http://schemas.microsoft.com/office/drawing/2014/main" id="{51C9893C-5FE3-5047-9EAA-F078D5C0F660}"/>
              </a:ext>
            </a:extLst>
          </p:cNvPr>
          <p:cNvSpPr txBox="1"/>
          <p:nvPr/>
        </p:nvSpPr>
        <p:spPr>
          <a:xfrm>
            <a:off x="119921" y="4149505"/>
            <a:ext cx="4299679" cy="1938992"/>
          </a:xfrm>
          <a:prstGeom prst="rect">
            <a:avLst/>
          </a:prstGeom>
          <a:noFill/>
        </p:spPr>
        <p:txBody>
          <a:bodyPr wrap="square" rtlCol="0">
            <a:spAutoFit/>
          </a:bodyPr>
          <a:lstStyle/>
          <a:p>
            <a:pPr marL="214313" indent="-214313">
              <a:buFont typeface="Arial" panose="020B0604020202020204" pitchFamily="34" charset="0"/>
              <a:buChar char="•"/>
            </a:pPr>
            <a:r>
              <a:rPr lang="en-US" sz="1200" dirty="0">
                <a:latin typeface="Cambria" panose="02040503050406030204" pitchFamily="18" charset="0"/>
                <a:cs typeface="Arial" panose="020B0604020202020204" pitchFamily="34" charset="0"/>
              </a:rPr>
              <a:t>Demonstration of automated UAS flight based on </a:t>
            </a:r>
            <a:r>
              <a:rPr lang="en-US" sz="1200" dirty="0" err="1">
                <a:latin typeface="Cambria" panose="02040503050406030204" pitchFamily="18" charset="0"/>
                <a:cs typeface="Arial" panose="020B0604020202020204" pitchFamily="34" charset="0"/>
              </a:rPr>
              <a:t>lat</a:t>
            </a:r>
            <a:r>
              <a:rPr lang="en-US" sz="1200" dirty="0">
                <a:latin typeface="Cambria" panose="02040503050406030204" pitchFamily="18" charset="0"/>
                <a:cs typeface="Arial" panose="020B0604020202020204" pitchFamily="34" charset="0"/>
              </a:rPr>
              <a:t>/long coordinate of suspicious activity received from simulated </a:t>
            </a:r>
            <a:r>
              <a:rPr lang="en-US" sz="1200" dirty="0" err="1">
                <a:latin typeface="Cambria" panose="02040503050406030204" pitchFamily="18" charset="0"/>
                <a:cs typeface="Arial" panose="020B0604020202020204" pitchFamily="34" charset="0"/>
              </a:rPr>
              <a:t>Phosonic</a:t>
            </a:r>
            <a:r>
              <a:rPr lang="en-US" sz="1200" dirty="0">
                <a:latin typeface="Cambria" panose="02040503050406030204" pitchFamily="18" charset="0"/>
                <a:cs typeface="Arial" panose="020B0604020202020204" pitchFamily="34" charset="0"/>
              </a:rPr>
              <a:t> system at Polson, MT </a:t>
            </a:r>
            <a:br>
              <a:rPr lang="en-US" sz="1200" dirty="0">
                <a:latin typeface="Cambria" panose="02040503050406030204" pitchFamily="18" charset="0"/>
                <a:cs typeface="Arial" panose="020B0604020202020204" pitchFamily="34" charset="0"/>
              </a:rPr>
            </a:br>
            <a:endParaRPr lang="en-US" sz="1200" dirty="0">
              <a:latin typeface="Cambria" panose="02040503050406030204" pitchFamily="18" charset="0"/>
              <a:cs typeface="Arial" panose="020B0604020202020204" pitchFamily="34" charset="0"/>
            </a:endParaRPr>
          </a:p>
          <a:p>
            <a:pPr marL="214313" indent="-214313">
              <a:buFont typeface="Arial" panose="020B0604020202020204" pitchFamily="34" charset="0"/>
              <a:buChar char="•"/>
            </a:pPr>
            <a:r>
              <a:rPr lang="en-US" sz="1200" dirty="0">
                <a:latin typeface="Cambria" panose="02040503050406030204" pitchFamily="18" charset="0"/>
                <a:cs typeface="Arial" panose="020B0604020202020204" pitchFamily="34" charset="0"/>
              </a:rPr>
              <a:t>Video transmitted from UAS via 5.8 GHz link to monitor near </a:t>
            </a:r>
            <a:r>
              <a:rPr lang="en-US" sz="1200" dirty="0" err="1">
                <a:latin typeface="Cambria" panose="02040503050406030204" pitchFamily="18" charset="0"/>
                <a:cs typeface="Arial" panose="020B0604020202020204" pitchFamily="34" charset="0"/>
              </a:rPr>
              <a:t>Phosonic</a:t>
            </a:r>
            <a:r>
              <a:rPr lang="en-US" sz="1200" dirty="0">
                <a:latin typeface="Cambria" panose="02040503050406030204" pitchFamily="18" charset="0"/>
                <a:cs typeface="Arial" panose="020B0604020202020204" pitchFamily="34" charset="0"/>
              </a:rPr>
              <a:t> system</a:t>
            </a:r>
            <a:br>
              <a:rPr lang="en-US" sz="1200" dirty="0">
                <a:latin typeface="Cambria" panose="02040503050406030204" pitchFamily="18" charset="0"/>
                <a:cs typeface="Arial" panose="020B0604020202020204" pitchFamily="34" charset="0"/>
              </a:rPr>
            </a:br>
            <a:endParaRPr lang="en-US" sz="1200" dirty="0">
              <a:latin typeface="Cambria" panose="02040503050406030204" pitchFamily="18" charset="0"/>
              <a:cs typeface="Arial" panose="020B0604020202020204" pitchFamily="34" charset="0"/>
            </a:endParaRPr>
          </a:p>
          <a:p>
            <a:pPr marL="214313" indent="-214313">
              <a:buFont typeface="Arial" panose="020B0604020202020204" pitchFamily="34" charset="0"/>
              <a:buChar char="•"/>
            </a:pPr>
            <a:r>
              <a:rPr lang="en-US" sz="1200" dirty="0">
                <a:latin typeface="Cambria" panose="02040503050406030204" pitchFamily="18" charset="0"/>
                <a:cs typeface="Arial" panose="020B0604020202020204" pitchFamily="34" charset="0"/>
              </a:rPr>
              <a:t>Monitoring of UAS via GUI during flight testing</a:t>
            </a:r>
            <a:br>
              <a:rPr lang="en-US" sz="1200" dirty="0">
                <a:latin typeface="Cambria" panose="02040503050406030204" pitchFamily="18" charset="0"/>
                <a:cs typeface="Arial" panose="020B0604020202020204" pitchFamily="34" charset="0"/>
              </a:rPr>
            </a:br>
            <a:endParaRPr lang="en-US" sz="1200" dirty="0">
              <a:latin typeface="Cambria" panose="02040503050406030204" pitchFamily="18" charset="0"/>
              <a:cs typeface="Arial" panose="020B0604020202020204" pitchFamily="34" charset="0"/>
            </a:endParaRPr>
          </a:p>
          <a:p>
            <a:pPr marL="214313" indent="-214313">
              <a:buFont typeface="Arial" panose="020B0604020202020204" pitchFamily="34" charset="0"/>
              <a:buChar char="•"/>
            </a:pPr>
            <a:r>
              <a:rPr lang="en-US" sz="1200" dirty="0">
                <a:latin typeface="Cambria" panose="02040503050406030204" pitchFamily="18" charset="0"/>
                <a:cs typeface="Arial" panose="020B0604020202020204" pitchFamily="34" charset="0"/>
              </a:rPr>
              <a:t>UAV launches and returns to launch point autonomously</a:t>
            </a:r>
          </a:p>
        </p:txBody>
      </p:sp>
      <p:sp>
        <p:nvSpPr>
          <p:cNvPr id="35" name="TextBox 34">
            <a:extLst>
              <a:ext uri="{FF2B5EF4-FFF2-40B4-BE49-F238E27FC236}">
                <a16:creationId xmlns:a16="http://schemas.microsoft.com/office/drawing/2014/main" id="{625FF141-F722-604E-BD0C-34C723FBE788}"/>
              </a:ext>
            </a:extLst>
          </p:cNvPr>
          <p:cNvSpPr txBox="1"/>
          <p:nvPr/>
        </p:nvSpPr>
        <p:spPr>
          <a:xfrm>
            <a:off x="4856813" y="4166630"/>
            <a:ext cx="3982387" cy="1015663"/>
          </a:xfrm>
          <a:prstGeom prst="rect">
            <a:avLst/>
          </a:prstGeom>
          <a:noFill/>
        </p:spPr>
        <p:txBody>
          <a:bodyPr wrap="square" rtlCol="0">
            <a:spAutoFit/>
          </a:bodyPr>
          <a:lstStyle/>
          <a:p>
            <a:pPr marL="214313" indent="-214313">
              <a:buFont typeface="Arial" panose="020B0604020202020204" pitchFamily="34" charset="0"/>
              <a:buChar char="•"/>
            </a:pPr>
            <a:r>
              <a:rPr lang="en-US" sz="1200" dirty="0">
                <a:latin typeface="Cambria" panose="02040503050406030204" pitchFamily="18" charset="0"/>
                <a:cs typeface="Arial" panose="020B0604020202020204" pitchFamily="34" charset="0"/>
              </a:rPr>
              <a:t>Rapid deployment after </a:t>
            </a:r>
            <a:r>
              <a:rPr lang="en-US" sz="1200" dirty="0" err="1">
                <a:latin typeface="Cambria" panose="02040503050406030204" pitchFamily="18" charset="0"/>
                <a:cs typeface="Arial" panose="020B0604020202020204" pitchFamily="34" charset="0"/>
              </a:rPr>
              <a:t>Phosonic</a:t>
            </a:r>
            <a:r>
              <a:rPr lang="en-US" sz="1200" dirty="0">
                <a:latin typeface="Cambria" panose="02040503050406030204" pitchFamily="18" charset="0"/>
                <a:cs typeface="Arial" panose="020B0604020202020204" pitchFamily="34" charset="0"/>
              </a:rPr>
              <a:t> alert for target acquisition</a:t>
            </a:r>
            <a:br>
              <a:rPr lang="en-US" sz="1200" dirty="0">
                <a:latin typeface="Cambria" panose="02040503050406030204" pitchFamily="18" charset="0"/>
                <a:cs typeface="Arial" panose="020B0604020202020204" pitchFamily="34" charset="0"/>
              </a:rPr>
            </a:br>
            <a:endParaRPr lang="en-US" sz="1200" dirty="0">
              <a:latin typeface="Cambria" panose="02040503050406030204" pitchFamily="18" charset="0"/>
              <a:cs typeface="Arial" panose="020B0604020202020204" pitchFamily="34" charset="0"/>
            </a:endParaRPr>
          </a:p>
          <a:p>
            <a:pPr marL="214313" indent="-214313">
              <a:buFont typeface="Arial" panose="020B0604020202020204" pitchFamily="34" charset="0"/>
              <a:buChar char="•"/>
            </a:pPr>
            <a:r>
              <a:rPr lang="en-US" sz="1200" dirty="0">
                <a:latin typeface="Cambria" panose="02040503050406030204" pitchFamily="18" charset="0"/>
                <a:cs typeface="Arial" panose="020B0604020202020204" pitchFamily="34" charset="0"/>
              </a:rPr>
              <a:t>Useful in complex terrain</a:t>
            </a:r>
          </a:p>
          <a:p>
            <a:pPr marL="214313" indent="-214313">
              <a:buFont typeface="Arial" panose="020B0604020202020204" pitchFamily="34" charset="0"/>
              <a:buChar char="•"/>
            </a:pPr>
            <a:endParaRPr lang="en-US" sz="1200" dirty="0">
              <a:latin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22F3B0FE-BA3D-934C-B54D-39A62C01E475}"/>
              </a:ext>
            </a:extLst>
          </p:cNvPr>
          <p:cNvSpPr txBox="1"/>
          <p:nvPr/>
        </p:nvSpPr>
        <p:spPr>
          <a:xfrm>
            <a:off x="2257063" y="6296627"/>
            <a:ext cx="4807726" cy="369332"/>
          </a:xfrm>
          <a:prstGeom prst="rect">
            <a:avLst/>
          </a:prstGeom>
          <a:noFill/>
        </p:spPr>
        <p:txBody>
          <a:bodyPr wrap="none" rtlCol="0">
            <a:spAutoFit/>
          </a:bodyPr>
          <a:lstStyle/>
          <a:p>
            <a:r>
              <a:rPr lang="en-US" dirty="0"/>
              <a:t>https://</a:t>
            </a:r>
            <a:r>
              <a:rPr lang="en-US" dirty="0" err="1"/>
              <a:t>www.adelosinc.com</a:t>
            </a:r>
            <a:r>
              <a:rPr lang="en-US" dirty="0"/>
              <a:t>/sensor-systems/</a:t>
            </a:r>
          </a:p>
        </p:txBody>
      </p:sp>
    </p:spTree>
    <p:extLst>
      <p:ext uri="{BB962C8B-B14F-4D97-AF65-F5344CB8AC3E}">
        <p14:creationId xmlns:p14="http://schemas.microsoft.com/office/powerpoint/2010/main" val="3840774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6173" y="-254833"/>
            <a:ext cx="4378726" cy="1323439"/>
          </a:xfrm>
          <a:prstGeom prst="rect">
            <a:avLst/>
          </a:prstGeom>
          <a:noFill/>
        </p:spPr>
        <p:txBody>
          <a:bodyPr wrap="square" rtlCol="0">
            <a:spAutoFit/>
          </a:bodyPr>
          <a:lstStyle/>
          <a:p>
            <a:pPr algn="ctr"/>
            <a:endParaRPr lang="en-US" sz="4000" b="1" dirty="0">
              <a:latin typeface="Cambria" panose="02040503050406030204" pitchFamily="18" charset="0"/>
            </a:endParaRPr>
          </a:p>
          <a:p>
            <a:pPr algn="ctr"/>
            <a:r>
              <a:rPr lang="en-US" sz="4000" b="1" dirty="0">
                <a:latin typeface="Cambria" panose="02040503050406030204" pitchFamily="18" charset="0"/>
              </a:rPr>
              <a:t>Future Projects</a:t>
            </a:r>
          </a:p>
        </p:txBody>
      </p:sp>
      <p:sp>
        <p:nvSpPr>
          <p:cNvPr id="3" name="TextBox 2">
            <a:extLst>
              <a:ext uri="{FF2B5EF4-FFF2-40B4-BE49-F238E27FC236}">
                <a16:creationId xmlns:a16="http://schemas.microsoft.com/office/drawing/2014/main" id="{A1B0B4F0-34B7-D946-AAA3-2B7EA3EE7C8C}"/>
              </a:ext>
            </a:extLst>
          </p:cNvPr>
          <p:cNvSpPr txBox="1"/>
          <p:nvPr/>
        </p:nvSpPr>
        <p:spPr>
          <a:xfrm>
            <a:off x="572664" y="1555372"/>
            <a:ext cx="8032830"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mbria" panose="02040503050406030204" pitchFamily="18" charset="0"/>
              </a:rPr>
              <a:t>Assessment of USFS dams structure and flow with underwater vehicle imagery combined with aerial imagery.</a:t>
            </a:r>
          </a:p>
          <a:p>
            <a:endParaRPr lang="en-US" sz="2400" dirty="0">
              <a:latin typeface="Cambria" panose="02040503050406030204" pitchFamily="18" charset="0"/>
            </a:endParaRPr>
          </a:p>
          <a:p>
            <a:pPr marL="285750" indent="-285750">
              <a:buFont typeface="Arial" panose="020B0604020202020204" pitchFamily="34" charset="0"/>
              <a:buChar char="•"/>
            </a:pPr>
            <a:r>
              <a:rPr lang="en-US" sz="2400" dirty="0">
                <a:latin typeface="Cambria" panose="02040503050406030204" pitchFamily="18" charset="0"/>
              </a:rPr>
              <a:t>Assessment of airport runway conditions with hyper-spectral sensor.</a:t>
            </a:r>
          </a:p>
          <a:p>
            <a:endParaRPr lang="en-US" sz="2400" dirty="0">
              <a:latin typeface="Cambria" panose="02040503050406030204" pitchFamily="18" charset="0"/>
            </a:endParaRPr>
          </a:p>
          <a:p>
            <a:pPr marL="285750" indent="-285750">
              <a:buFont typeface="Arial" panose="020B0604020202020204" pitchFamily="34" charset="0"/>
              <a:buChar char="•"/>
            </a:pPr>
            <a:r>
              <a:rPr lang="en-US" sz="2400" dirty="0">
                <a:latin typeface="Cambria" panose="02040503050406030204" pitchFamily="18" charset="0"/>
              </a:rPr>
              <a:t>Wildland fire smoke plume prediction with Missoula National Weather Service.</a:t>
            </a:r>
          </a:p>
          <a:p>
            <a:endParaRPr lang="en-US" sz="2400" dirty="0">
              <a:latin typeface="Cambria" panose="02040503050406030204" pitchFamily="18" charset="0"/>
            </a:endParaRPr>
          </a:p>
          <a:p>
            <a:pPr marL="285750" indent="-285750">
              <a:buFont typeface="Arial" panose="020B0604020202020204" pitchFamily="34" charset="0"/>
              <a:buChar char="•"/>
            </a:pPr>
            <a:r>
              <a:rPr lang="en-US" sz="2400" dirty="0">
                <a:latin typeface="Cambria" panose="02040503050406030204" pitchFamily="18" charset="0"/>
              </a:rPr>
              <a:t>Integrate autonomous terrestrial vehicle with aerial data towards the goal of a vertical, tactical platform stack.</a:t>
            </a:r>
          </a:p>
          <a:p>
            <a:pPr marL="285750" indent="-285750">
              <a:buFont typeface="Arial" panose="020B0604020202020204" pitchFamily="34" charset="0"/>
              <a:buChar char="•"/>
            </a:pPr>
            <a:endParaRPr lang="en-US" sz="2400" dirty="0">
              <a:latin typeface="Cambria" panose="02040503050406030204" pitchFamily="18" charset="0"/>
            </a:endParaRPr>
          </a:p>
        </p:txBody>
      </p:sp>
    </p:spTree>
    <p:extLst>
      <p:ext uri="{BB962C8B-B14F-4D97-AF65-F5344CB8AC3E}">
        <p14:creationId xmlns:p14="http://schemas.microsoft.com/office/powerpoint/2010/main" val="3889711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960" y="120752"/>
            <a:ext cx="8652076" cy="1143000"/>
          </a:xfrm>
        </p:spPr>
        <p:txBody>
          <a:bodyPr>
            <a:noAutofit/>
          </a:bodyPr>
          <a:lstStyle/>
          <a:p>
            <a:r>
              <a:rPr lang="en-US" sz="4000" b="1" dirty="0">
                <a:latin typeface="Cambria" panose="02040503050406030204" pitchFamily="18" charset="0"/>
              </a:rPr>
              <a:t>Why does UM have a UAS office?</a:t>
            </a:r>
          </a:p>
        </p:txBody>
      </p:sp>
      <p:sp>
        <p:nvSpPr>
          <p:cNvPr id="3" name="Content Placeholder 2"/>
          <p:cNvSpPr>
            <a:spLocks noGrp="1"/>
          </p:cNvSpPr>
          <p:nvPr>
            <p:ph idx="1"/>
          </p:nvPr>
        </p:nvSpPr>
        <p:spPr>
          <a:xfrm>
            <a:off x="104175" y="1252960"/>
            <a:ext cx="8924081" cy="5419845"/>
          </a:xfrm>
        </p:spPr>
        <p:txBody>
          <a:bodyPr>
            <a:noAutofit/>
          </a:bodyPr>
          <a:lstStyle/>
          <a:p>
            <a:pPr marL="0" indent="0">
              <a:buNone/>
            </a:pPr>
            <a:r>
              <a:rPr lang="en-US" sz="2400" dirty="0">
                <a:latin typeface="Cambria" panose="02040503050406030204" pitchFamily="18" charset="0"/>
              </a:rPr>
              <a:t>   The Autonomous Aerial Systems Office (AASO) mission is</a:t>
            </a:r>
          </a:p>
          <a:p>
            <a:pPr marL="0" indent="0">
              <a:buNone/>
            </a:pPr>
            <a:endParaRPr lang="en-US" sz="2400" dirty="0">
              <a:latin typeface="Cambria" panose="02040503050406030204" pitchFamily="18" charset="0"/>
            </a:endParaRPr>
          </a:p>
          <a:p>
            <a:pPr marL="914400" indent="-331788"/>
            <a:r>
              <a:rPr lang="en-US" sz="2400" dirty="0">
                <a:latin typeface="Cambria" panose="02040503050406030204" pitchFamily="18" charset="0"/>
              </a:rPr>
              <a:t>to coordinate and guide faculty, staff, and students for understanding and decision-making regarding implementation of UAS in a changing research and regulatory environment</a:t>
            </a:r>
          </a:p>
          <a:p>
            <a:pPr marL="582612" indent="0">
              <a:buNone/>
            </a:pPr>
            <a:endParaRPr lang="en-US" sz="2400" dirty="0">
              <a:latin typeface="Cambria" panose="02040503050406030204" pitchFamily="18" charset="0"/>
            </a:endParaRPr>
          </a:p>
          <a:p>
            <a:pPr marL="914400" indent="-331788"/>
            <a:r>
              <a:rPr lang="en-US" sz="2400" dirty="0">
                <a:latin typeface="Cambria" panose="02040503050406030204" pitchFamily="18" charset="0"/>
              </a:rPr>
              <a:t>to establish the infrastructure and resources in order to create sustainable autonomous aerial research</a:t>
            </a:r>
          </a:p>
          <a:p>
            <a:pPr marL="582612" indent="0">
              <a:buNone/>
            </a:pPr>
            <a:endParaRPr lang="en-US" sz="2400" dirty="0">
              <a:latin typeface="Cambria" panose="02040503050406030204" pitchFamily="18" charset="0"/>
            </a:endParaRPr>
          </a:p>
          <a:p>
            <a:pPr marL="914400" indent="-331788"/>
            <a:r>
              <a:rPr lang="en-US" sz="2400" dirty="0">
                <a:latin typeface="Cambria" panose="02040503050406030204" pitchFamily="18" charset="0"/>
              </a:rPr>
              <a:t>to stimulate UAS-related innovation, entrepreneurship and workforce development in the state of Montana</a:t>
            </a:r>
          </a:p>
          <a:p>
            <a:pPr marL="0" indent="0">
              <a:buNone/>
            </a:pPr>
            <a:endParaRPr lang="en-US" sz="2400" dirty="0">
              <a:latin typeface="Cambria" panose="02040503050406030204" pitchFamily="18" charset="0"/>
            </a:endParaRPr>
          </a:p>
        </p:txBody>
      </p:sp>
    </p:spTree>
    <p:extLst>
      <p:ext uri="{BB962C8B-B14F-4D97-AF65-F5344CB8AC3E}">
        <p14:creationId xmlns:p14="http://schemas.microsoft.com/office/powerpoint/2010/main" val="605314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338" y="244658"/>
            <a:ext cx="8229600" cy="1143000"/>
          </a:xfrm>
        </p:spPr>
        <p:txBody>
          <a:bodyPr>
            <a:noAutofit/>
          </a:bodyPr>
          <a:lstStyle/>
          <a:p>
            <a:r>
              <a:rPr lang="en-US" sz="4000" b="1" dirty="0">
                <a:latin typeface="Cambria" panose="02040503050406030204" pitchFamily="18" charset="0"/>
              </a:rPr>
              <a:t>Additional Aerial Platforms</a:t>
            </a:r>
          </a:p>
        </p:txBody>
      </p:sp>
      <p:sp>
        <p:nvSpPr>
          <p:cNvPr id="7" name="Content Placeholder 2">
            <a:extLst>
              <a:ext uri="{FF2B5EF4-FFF2-40B4-BE49-F238E27FC236}">
                <a16:creationId xmlns:a16="http://schemas.microsoft.com/office/drawing/2014/main" id="{FB83A039-14FF-C34B-A510-A7E773991CD8}"/>
              </a:ext>
            </a:extLst>
          </p:cNvPr>
          <p:cNvSpPr>
            <a:spLocks noGrp="1"/>
          </p:cNvSpPr>
          <p:nvPr>
            <p:ph idx="1"/>
          </p:nvPr>
        </p:nvSpPr>
        <p:spPr>
          <a:xfrm>
            <a:off x="653970" y="1643134"/>
            <a:ext cx="8229600" cy="4656084"/>
          </a:xfrm>
        </p:spPr>
        <p:txBody>
          <a:bodyPr>
            <a:normAutofit/>
          </a:bodyPr>
          <a:lstStyle/>
          <a:p>
            <a:r>
              <a:rPr lang="en-US" sz="2400" dirty="0">
                <a:latin typeface="Cambria" panose="02040503050406030204" pitchFamily="18" charset="0"/>
              </a:rPr>
              <a:t>Large Scientific Balloons – “heavy payloads”</a:t>
            </a:r>
          </a:p>
          <a:p>
            <a:pPr marL="0" indent="0">
              <a:buNone/>
            </a:pPr>
            <a:endParaRPr lang="en-US" sz="2400" dirty="0">
              <a:latin typeface="Cambria" panose="02040503050406030204" pitchFamily="18" charset="0"/>
            </a:endParaRPr>
          </a:p>
          <a:p>
            <a:r>
              <a:rPr lang="en-US" sz="2400" dirty="0">
                <a:latin typeface="Cambria" panose="02040503050406030204" pitchFamily="18" charset="0"/>
              </a:rPr>
              <a:t>Sounding Balloons – </a:t>
            </a:r>
            <a:r>
              <a:rPr lang="en-US" sz="2400" dirty="0" err="1">
                <a:latin typeface="Cambria" panose="02040503050406030204" pitchFamily="18" charset="0"/>
              </a:rPr>
              <a:t>Radiosondes</a:t>
            </a:r>
            <a:endParaRPr lang="en-US" sz="2400" dirty="0">
              <a:latin typeface="Cambria" panose="02040503050406030204" pitchFamily="18" charset="0"/>
            </a:endParaRPr>
          </a:p>
          <a:p>
            <a:pPr marL="0" indent="0">
              <a:buNone/>
            </a:pPr>
            <a:endParaRPr lang="en-US" sz="2400" dirty="0">
              <a:latin typeface="Cambria" panose="02040503050406030204" pitchFamily="18" charset="0"/>
            </a:endParaRPr>
          </a:p>
          <a:p>
            <a:r>
              <a:rPr lang="en-US" sz="2400" dirty="0">
                <a:latin typeface="Cambria" panose="02040503050406030204" pitchFamily="18" charset="0"/>
              </a:rPr>
              <a:t>Tethered/Moored Balloons</a:t>
            </a:r>
          </a:p>
          <a:p>
            <a:pPr marL="0" indent="0">
              <a:buNone/>
            </a:pPr>
            <a:endParaRPr lang="en-US" sz="2400" dirty="0">
              <a:latin typeface="Cambria" panose="02040503050406030204" pitchFamily="18" charset="0"/>
            </a:endParaRPr>
          </a:p>
          <a:p>
            <a:r>
              <a:rPr lang="en-US" sz="2400" dirty="0">
                <a:latin typeface="Cambria" panose="02040503050406030204" pitchFamily="18" charset="0"/>
              </a:rPr>
              <a:t>Rockets</a:t>
            </a:r>
          </a:p>
          <a:p>
            <a:pPr marL="0" indent="0">
              <a:buNone/>
            </a:pPr>
            <a:endParaRPr lang="en-US" sz="2400" dirty="0">
              <a:latin typeface="Cambria" panose="02040503050406030204" pitchFamily="18" charset="0"/>
            </a:endParaRPr>
          </a:p>
          <a:p>
            <a:r>
              <a:rPr lang="en-US" sz="2400" dirty="0">
                <a:latin typeface="Cambria" panose="02040503050406030204" pitchFamily="18" charset="0"/>
              </a:rPr>
              <a:t>UAVs</a:t>
            </a:r>
          </a:p>
        </p:txBody>
      </p:sp>
    </p:spTree>
    <p:extLst>
      <p:ext uri="{BB962C8B-B14F-4D97-AF65-F5344CB8AC3E}">
        <p14:creationId xmlns:p14="http://schemas.microsoft.com/office/powerpoint/2010/main" val="2358286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sage_grouse.jpg"/>
          <p:cNvPicPr>
            <a:picLocks noChangeAspect="1"/>
          </p:cNvPicPr>
          <p:nvPr/>
        </p:nvPicPr>
        <p:blipFill>
          <a:blip r:embed="rId3">
            <a:extLst>
              <a:ext uri="{28A0092B-C50C-407E-A947-70E740481C1C}">
                <a14:useLocalDpi xmlns:a14="http://schemas.microsoft.com/office/drawing/2010/main" val="0"/>
              </a:ext>
            </a:extLst>
          </a:blip>
          <a:srcRect t="16900" b="16900"/>
          <a:stretch>
            <a:fillRect/>
          </a:stretch>
        </p:blipFill>
        <p:spPr>
          <a:xfrm>
            <a:off x="3629291" y="1782502"/>
            <a:ext cx="5451005" cy="2997843"/>
          </a:xfrm>
          <a:prstGeom prst="rect">
            <a:avLst/>
          </a:prstGeom>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782501"/>
            <a:ext cx="4016419" cy="3012313"/>
          </a:xfrm>
        </p:spPr>
      </p:pic>
      <p:sp>
        <p:nvSpPr>
          <p:cNvPr id="3" name="TextBox 2"/>
          <p:cNvSpPr txBox="1"/>
          <p:nvPr/>
        </p:nvSpPr>
        <p:spPr>
          <a:xfrm>
            <a:off x="192010" y="4802777"/>
            <a:ext cx="3657599" cy="276999"/>
          </a:xfrm>
          <a:prstGeom prst="rect">
            <a:avLst/>
          </a:prstGeom>
          <a:noFill/>
        </p:spPr>
        <p:txBody>
          <a:bodyPr wrap="square" rtlCol="0">
            <a:spAutoFit/>
          </a:bodyPr>
          <a:lstStyle/>
          <a:p>
            <a:r>
              <a:rPr lang="en-US" sz="1200" dirty="0">
                <a:latin typeface="Cambria" panose="02040503050406030204" pitchFamily="18" charset="0"/>
              </a:rPr>
              <a:t>https://</a:t>
            </a:r>
            <a:r>
              <a:rPr lang="en-US" sz="1200" dirty="0" err="1">
                <a:latin typeface="Cambria" panose="02040503050406030204" pitchFamily="18" charset="0"/>
              </a:rPr>
              <a:t>www.sagegrouseinitiative.com</a:t>
            </a:r>
            <a:r>
              <a:rPr lang="en-US" sz="1200" dirty="0">
                <a:latin typeface="Cambria" panose="02040503050406030204" pitchFamily="18" charset="0"/>
              </a:rPr>
              <a:t>/a-</a:t>
            </a:r>
            <a:r>
              <a:rPr lang="en-US" sz="1200" dirty="0" err="1">
                <a:latin typeface="Cambria" panose="02040503050406030204" pitchFamily="18" charset="0"/>
              </a:rPr>
              <a:t>lek</a:t>
            </a:r>
            <a:r>
              <a:rPr lang="en-US" sz="1200" dirty="0">
                <a:latin typeface="Cambria" panose="02040503050406030204" pitchFamily="18" charset="0"/>
              </a:rPr>
              <a:t>-trek/</a:t>
            </a:r>
          </a:p>
        </p:txBody>
      </p:sp>
      <p:sp>
        <p:nvSpPr>
          <p:cNvPr id="8" name="TextBox 7"/>
          <p:cNvSpPr txBox="1"/>
          <p:nvPr/>
        </p:nvSpPr>
        <p:spPr>
          <a:xfrm>
            <a:off x="405114" y="5146289"/>
            <a:ext cx="8171727" cy="1569660"/>
          </a:xfrm>
          <a:prstGeom prst="rect">
            <a:avLst/>
          </a:prstGeom>
          <a:noFill/>
        </p:spPr>
        <p:txBody>
          <a:bodyPr wrap="square" rtlCol="0">
            <a:spAutoFit/>
          </a:bodyPr>
          <a:lstStyle/>
          <a:p>
            <a:r>
              <a:rPr lang="en-US" sz="2400" dirty="0">
                <a:latin typeface="Cambria" panose="02040503050406030204" pitchFamily="18" charset="0"/>
              </a:rPr>
              <a:t>Collaboration with The Nature Conservancy to improve sage grouse population counts. These counts are traditionally done visually with spotting scopes and only count males on a lek during mating season.</a:t>
            </a:r>
          </a:p>
        </p:txBody>
      </p:sp>
      <p:sp>
        <p:nvSpPr>
          <p:cNvPr id="10" name="Title 1">
            <a:extLst>
              <a:ext uri="{FF2B5EF4-FFF2-40B4-BE49-F238E27FC236}">
                <a16:creationId xmlns:a16="http://schemas.microsoft.com/office/drawing/2014/main" id="{7B33071B-6F5A-944D-A7EF-584493C49228}"/>
              </a:ext>
            </a:extLst>
          </p:cNvPr>
          <p:cNvSpPr>
            <a:spLocks noGrp="1"/>
          </p:cNvSpPr>
          <p:nvPr>
            <p:ph type="title"/>
          </p:nvPr>
        </p:nvSpPr>
        <p:spPr>
          <a:xfrm>
            <a:off x="379918" y="349028"/>
            <a:ext cx="8229600" cy="1143000"/>
          </a:xfrm>
        </p:spPr>
        <p:txBody>
          <a:bodyPr>
            <a:normAutofit/>
          </a:bodyPr>
          <a:lstStyle/>
          <a:p>
            <a:pPr algn="l"/>
            <a:r>
              <a:rPr lang="en-US" sz="4000" b="1" dirty="0">
                <a:solidFill>
                  <a:srgbClr val="000000"/>
                </a:solidFill>
                <a:latin typeface="Cambria" panose="02040503050406030204" pitchFamily="18" charset="0"/>
              </a:rPr>
              <a:t>AASO Projects - </a:t>
            </a:r>
            <a:r>
              <a:rPr lang="en-US" sz="3200" b="1" dirty="0">
                <a:solidFill>
                  <a:srgbClr val="000000"/>
                </a:solidFill>
                <a:latin typeface="Cambria" panose="02040503050406030204" pitchFamily="18" charset="0"/>
              </a:rPr>
              <a:t>Wildlife</a:t>
            </a:r>
          </a:p>
        </p:txBody>
      </p:sp>
    </p:spTree>
    <p:extLst>
      <p:ext uri="{BB962C8B-B14F-4D97-AF65-F5344CB8AC3E}">
        <p14:creationId xmlns:p14="http://schemas.microsoft.com/office/powerpoint/2010/main" val="1356664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189E5E-92FB-9A4C-BBB7-EF803DB4571C}"/>
              </a:ext>
            </a:extLst>
          </p:cNvPr>
          <p:cNvSpPr txBox="1"/>
          <p:nvPr/>
        </p:nvSpPr>
        <p:spPr>
          <a:xfrm>
            <a:off x="556436" y="283784"/>
            <a:ext cx="8587564" cy="830997"/>
          </a:xfrm>
          <a:prstGeom prst="rect">
            <a:avLst/>
          </a:prstGeom>
          <a:noFill/>
        </p:spPr>
        <p:txBody>
          <a:bodyPr wrap="square" rtlCol="0">
            <a:spAutoFit/>
          </a:bodyPr>
          <a:lstStyle/>
          <a:p>
            <a:r>
              <a:rPr lang="en-US" sz="2400" dirty="0">
                <a:latin typeface="Cambria" panose="02040503050406030204" pitchFamily="18" charset="0"/>
              </a:rPr>
              <a:t>AASO used nighttime IR imagery to detect both males and female sage grouse.</a:t>
            </a:r>
          </a:p>
        </p:txBody>
      </p:sp>
      <p:grpSp>
        <p:nvGrpSpPr>
          <p:cNvPr id="3" name="Group 2">
            <a:extLst>
              <a:ext uri="{FF2B5EF4-FFF2-40B4-BE49-F238E27FC236}">
                <a16:creationId xmlns:a16="http://schemas.microsoft.com/office/drawing/2014/main" id="{5B3BD3D3-1CC7-3543-8DD3-A671E9482B68}"/>
              </a:ext>
            </a:extLst>
          </p:cNvPr>
          <p:cNvGrpSpPr/>
          <p:nvPr/>
        </p:nvGrpSpPr>
        <p:grpSpPr>
          <a:xfrm>
            <a:off x="1239187" y="1401788"/>
            <a:ext cx="6546850" cy="5302250"/>
            <a:chOff x="2824222" y="1809750"/>
            <a:chExt cx="6319778" cy="5048250"/>
          </a:xfrm>
        </p:grpSpPr>
        <p:pic>
          <p:nvPicPr>
            <p:cNvPr id="7" name="Picture 6">
              <a:extLst>
                <a:ext uri="{FF2B5EF4-FFF2-40B4-BE49-F238E27FC236}">
                  <a16:creationId xmlns:a16="http://schemas.microsoft.com/office/drawing/2014/main" id="{2098C9C1-E58F-FF49-94F2-A753061A51BF}"/>
                </a:ext>
              </a:extLst>
            </p:cNvPr>
            <p:cNvPicPr>
              <a:picLocks noChangeAspect="1"/>
            </p:cNvPicPr>
            <p:nvPr/>
          </p:nvPicPr>
          <p:blipFill>
            <a:blip r:embed="rId3"/>
            <a:stretch>
              <a:fillRect/>
            </a:stretch>
          </p:blipFill>
          <p:spPr>
            <a:xfrm rot="10800000">
              <a:off x="2824223" y="4462039"/>
              <a:ext cx="3194612" cy="2395959"/>
            </a:xfrm>
            <a:prstGeom prst="rect">
              <a:avLst/>
            </a:prstGeom>
          </p:spPr>
        </p:pic>
        <p:pic>
          <p:nvPicPr>
            <p:cNvPr id="6" name="Picture 5">
              <a:extLst>
                <a:ext uri="{FF2B5EF4-FFF2-40B4-BE49-F238E27FC236}">
                  <a16:creationId xmlns:a16="http://schemas.microsoft.com/office/drawing/2014/main" id="{6BAE2343-3D2E-9E4A-9E83-76B530C5BAAA}"/>
                </a:ext>
              </a:extLst>
            </p:cNvPr>
            <p:cNvPicPr>
              <a:picLocks noChangeAspect="1"/>
            </p:cNvPicPr>
            <p:nvPr/>
          </p:nvPicPr>
          <p:blipFill rotWithShape="1">
            <a:blip r:embed="rId4"/>
            <a:srcRect t="38323"/>
            <a:stretch/>
          </p:blipFill>
          <p:spPr>
            <a:xfrm>
              <a:off x="2824222" y="1809750"/>
              <a:ext cx="6319778" cy="2670396"/>
            </a:xfrm>
            <a:prstGeom prst="rect">
              <a:avLst/>
            </a:prstGeom>
          </p:spPr>
        </p:pic>
        <p:pic>
          <p:nvPicPr>
            <p:cNvPr id="8" name="Picture 7">
              <a:extLst>
                <a:ext uri="{FF2B5EF4-FFF2-40B4-BE49-F238E27FC236}">
                  <a16:creationId xmlns:a16="http://schemas.microsoft.com/office/drawing/2014/main" id="{DA93F8D1-433B-484A-A04B-8764774E1078}"/>
                </a:ext>
              </a:extLst>
            </p:cNvPr>
            <p:cNvPicPr>
              <a:picLocks noChangeAspect="1"/>
            </p:cNvPicPr>
            <p:nvPr/>
          </p:nvPicPr>
          <p:blipFill>
            <a:blip r:embed="rId5"/>
            <a:stretch>
              <a:fillRect/>
            </a:stretch>
          </p:blipFill>
          <p:spPr>
            <a:xfrm>
              <a:off x="5957109" y="4467832"/>
              <a:ext cx="3186891" cy="2390168"/>
            </a:xfrm>
            <a:prstGeom prst="rect">
              <a:avLst/>
            </a:prstGeom>
          </p:spPr>
        </p:pic>
      </p:grpSp>
    </p:spTree>
    <p:extLst>
      <p:ext uri="{BB962C8B-B14F-4D97-AF65-F5344CB8AC3E}">
        <p14:creationId xmlns:p14="http://schemas.microsoft.com/office/powerpoint/2010/main" val="2959829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AE00E5-8CC0-DE4B-B00B-C0D605DF2D5E}"/>
              </a:ext>
            </a:extLst>
          </p:cNvPr>
          <p:cNvSpPr txBox="1"/>
          <p:nvPr/>
        </p:nvSpPr>
        <p:spPr>
          <a:xfrm>
            <a:off x="560329" y="343066"/>
            <a:ext cx="9144000" cy="830997"/>
          </a:xfrm>
          <a:prstGeom prst="rect">
            <a:avLst/>
          </a:prstGeom>
          <a:noFill/>
        </p:spPr>
        <p:txBody>
          <a:bodyPr wrap="square" rtlCol="0">
            <a:spAutoFit/>
          </a:bodyPr>
          <a:lstStyle/>
          <a:p>
            <a:r>
              <a:rPr lang="en-US" sz="2400" dirty="0">
                <a:latin typeface="Cambria" panose="02040503050406030204" pitchFamily="18" charset="0"/>
              </a:rPr>
              <a:t>Next field campaign with sage grouse will involve night vision imagery to assist with gender differentiation.</a:t>
            </a:r>
          </a:p>
        </p:txBody>
      </p:sp>
      <p:grpSp>
        <p:nvGrpSpPr>
          <p:cNvPr id="8" name="Group 7">
            <a:extLst>
              <a:ext uri="{FF2B5EF4-FFF2-40B4-BE49-F238E27FC236}">
                <a16:creationId xmlns:a16="http://schemas.microsoft.com/office/drawing/2014/main" id="{B25B529E-A511-FA44-976D-66D18108B24F}"/>
              </a:ext>
            </a:extLst>
          </p:cNvPr>
          <p:cNvGrpSpPr/>
          <p:nvPr/>
        </p:nvGrpSpPr>
        <p:grpSpPr>
          <a:xfrm>
            <a:off x="1209206" y="1414489"/>
            <a:ext cx="6648450" cy="5308600"/>
            <a:chOff x="609599" y="2275843"/>
            <a:chExt cx="5941149" cy="4560266"/>
          </a:xfrm>
        </p:grpSpPr>
        <p:pic>
          <p:nvPicPr>
            <p:cNvPr id="9" name="Picture 8">
              <a:extLst>
                <a:ext uri="{FF2B5EF4-FFF2-40B4-BE49-F238E27FC236}">
                  <a16:creationId xmlns:a16="http://schemas.microsoft.com/office/drawing/2014/main" id="{B3B673BD-51E4-0B41-9BBF-7DF76A15906A}"/>
                </a:ext>
              </a:extLst>
            </p:cNvPr>
            <p:cNvPicPr>
              <a:picLocks noChangeAspect="1"/>
            </p:cNvPicPr>
            <p:nvPr/>
          </p:nvPicPr>
          <p:blipFill>
            <a:blip r:embed="rId2"/>
            <a:stretch>
              <a:fillRect/>
            </a:stretch>
          </p:blipFill>
          <p:spPr>
            <a:xfrm>
              <a:off x="4048848" y="2275844"/>
              <a:ext cx="2501900" cy="2501900"/>
            </a:xfrm>
            <a:prstGeom prst="rect">
              <a:avLst/>
            </a:prstGeom>
          </p:spPr>
        </p:pic>
        <p:pic>
          <p:nvPicPr>
            <p:cNvPr id="11" name="Picture 10">
              <a:extLst>
                <a:ext uri="{FF2B5EF4-FFF2-40B4-BE49-F238E27FC236}">
                  <a16:creationId xmlns:a16="http://schemas.microsoft.com/office/drawing/2014/main" id="{C90ABFBB-9BAC-664C-8FF7-71E732E0D563}"/>
                </a:ext>
              </a:extLst>
            </p:cNvPr>
            <p:cNvPicPr>
              <a:picLocks noChangeAspect="1"/>
            </p:cNvPicPr>
            <p:nvPr/>
          </p:nvPicPr>
          <p:blipFill rotWithShape="1">
            <a:blip r:embed="rId3"/>
            <a:srcRect l="7489" r="1166"/>
            <a:stretch/>
          </p:blipFill>
          <p:spPr>
            <a:xfrm>
              <a:off x="609599" y="4777744"/>
              <a:ext cx="3357455" cy="2058365"/>
            </a:xfrm>
            <a:prstGeom prst="rect">
              <a:avLst/>
            </a:prstGeom>
          </p:spPr>
        </p:pic>
        <p:sp>
          <p:nvSpPr>
            <p:cNvPr id="13" name="TextBox 12">
              <a:extLst>
                <a:ext uri="{FF2B5EF4-FFF2-40B4-BE49-F238E27FC236}">
                  <a16:creationId xmlns:a16="http://schemas.microsoft.com/office/drawing/2014/main" id="{7C08357E-6434-614B-B708-2123504F0C2C}"/>
                </a:ext>
              </a:extLst>
            </p:cNvPr>
            <p:cNvSpPr txBox="1"/>
            <p:nvPr/>
          </p:nvSpPr>
          <p:spPr>
            <a:xfrm>
              <a:off x="4162948" y="4212825"/>
              <a:ext cx="1136850" cy="369332"/>
            </a:xfrm>
            <a:prstGeom prst="rect">
              <a:avLst/>
            </a:prstGeom>
            <a:noFill/>
          </p:spPr>
          <p:txBody>
            <a:bodyPr wrap="none" rtlCol="0">
              <a:spAutoFit/>
            </a:bodyPr>
            <a:lstStyle/>
            <a:p>
              <a:r>
                <a:rPr lang="en-US" dirty="0">
                  <a:latin typeface="Cambria" panose="02040503050406030204" pitchFamily="18" charset="0"/>
                </a:rPr>
                <a:t>PVS-14 A</a:t>
              </a:r>
            </a:p>
          </p:txBody>
        </p:sp>
        <p:pic>
          <p:nvPicPr>
            <p:cNvPr id="16" name="Picture 15">
              <a:extLst>
                <a:ext uri="{FF2B5EF4-FFF2-40B4-BE49-F238E27FC236}">
                  <a16:creationId xmlns:a16="http://schemas.microsoft.com/office/drawing/2014/main" id="{2C0F9DF2-AE44-B645-A15B-F77AA3A3EDE5}"/>
                </a:ext>
              </a:extLst>
            </p:cNvPr>
            <p:cNvPicPr>
              <a:picLocks noChangeAspect="1"/>
            </p:cNvPicPr>
            <p:nvPr/>
          </p:nvPicPr>
          <p:blipFill rotWithShape="1">
            <a:blip r:embed="rId4"/>
            <a:srcRect t="12959" r="23570" b="13100"/>
            <a:stretch/>
          </p:blipFill>
          <p:spPr>
            <a:xfrm>
              <a:off x="609601" y="2275843"/>
              <a:ext cx="3439246" cy="2501901"/>
            </a:xfrm>
            <a:prstGeom prst="rect">
              <a:avLst/>
            </a:prstGeom>
          </p:spPr>
        </p:pic>
        <p:pic>
          <p:nvPicPr>
            <p:cNvPr id="18" name="Picture 17">
              <a:extLst>
                <a:ext uri="{FF2B5EF4-FFF2-40B4-BE49-F238E27FC236}">
                  <a16:creationId xmlns:a16="http://schemas.microsoft.com/office/drawing/2014/main" id="{A428B2B3-B592-BB49-8BCF-51AA0EF5B720}"/>
                </a:ext>
              </a:extLst>
            </p:cNvPr>
            <p:cNvPicPr>
              <a:picLocks noChangeAspect="1"/>
            </p:cNvPicPr>
            <p:nvPr/>
          </p:nvPicPr>
          <p:blipFill rotWithShape="1">
            <a:blip r:embed="rId5"/>
            <a:srcRect l="8577" r="14371"/>
            <a:stretch/>
          </p:blipFill>
          <p:spPr>
            <a:xfrm>
              <a:off x="3967056" y="4777744"/>
              <a:ext cx="2583691" cy="2058365"/>
            </a:xfrm>
            <a:prstGeom prst="rect">
              <a:avLst/>
            </a:prstGeom>
          </p:spPr>
        </p:pic>
      </p:grpSp>
    </p:spTree>
    <p:extLst>
      <p:ext uri="{BB962C8B-B14F-4D97-AF65-F5344CB8AC3E}">
        <p14:creationId xmlns:p14="http://schemas.microsoft.com/office/powerpoint/2010/main" val="3398704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0BE74-2464-E34C-A7B3-2E43EB9A8D76}"/>
              </a:ext>
            </a:extLst>
          </p:cNvPr>
          <p:cNvPicPr>
            <a:picLocks noChangeAspect="1"/>
          </p:cNvPicPr>
          <p:nvPr/>
        </p:nvPicPr>
        <p:blipFill>
          <a:blip r:embed="rId3"/>
          <a:stretch>
            <a:fillRect/>
          </a:stretch>
        </p:blipFill>
        <p:spPr>
          <a:xfrm>
            <a:off x="1860595" y="1144902"/>
            <a:ext cx="5424626" cy="5510732"/>
          </a:xfrm>
          <a:prstGeom prst="rect">
            <a:avLst/>
          </a:prstGeom>
        </p:spPr>
      </p:pic>
      <p:sp>
        <p:nvSpPr>
          <p:cNvPr id="5" name="TextBox 4">
            <a:extLst>
              <a:ext uri="{FF2B5EF4-FFF2-40B4-BE49-F238E27FC236}">
                <a16:creationId xmlns:a16="http://schemas.microsoft.com/office/drawing/2014/main" id="{D8EB59EB-801B-A348-82D8-BEC6DD33AF7D}"/>
              </a:ext>
            </a:extLst>
          </p:cNvPr>
          <p:cNvSpPr txBox="1"/>
          <p:nvPr/>
        </p:nvSpPr>
        <p:spPr>
          <a:xfrm>
            <a:off x="284812" y="273238"/>
            <a:ext cx="8694295" cy="830997"/>
          </a:xfrm>
          <a:prstGeom prst="rect">
            <a:avLst/>
          </a:prstGeom>
          <a:noFill/>
        </p:spPr>
        <p:txBody>
          <a:bodyPr wrap="square" rtlCol="0">
            <a:spAutoFit/>
          </a:bodyPr>
          <a:lstStyle/>
          <a:p>
            <a:r>
              <a:rPr lang="en-US" sz="2400" dirty="0">
                <a:latin typeface="Cambria" panose="02040503050406030204" pitchFamily="18" charset="0"/>
              </a:rPr>
              <a:t>Preliminary work with machine learning algorithms are being done to detect the grouse automatically from the aerial imagery. </a:t>
            </a:r>
          </a:p>
        </p:txBody>
      </p:sp>
    </p:spTree>
    <p:extLst>
      <p:ext uri="{BB962C8B-B14F-4D97-AF65-F5344CB8AC3E}">
        <p14:creationId xmlns:p14="http://schemas.microsoft.com/office/powerpoint/2010/main" val="526821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70422_154834.jpg"/>
          <p:cNvPicPr>
            <a:picLocks noChangeAspect="1"/>
          </p:cNvPicPr>
          <p:nvPr/>
        </p:nvPicPr>
        <p:blipFill rotWithShape="1">
          <a:blip r:embed="rId3">
            <a:extLst>
              <a:ext uri="{28A0092B-C50C-407E-A947-70E740481C1C}">
                <a14:useLocalDpi xmlns:a14="http://schemas.microsoft.com/office/drawing/2010/main" val="0"/>
              </a:ext>
            </a:extLst>
          </a:blip>
          <a:srcRect l="4884" t="21528" r="78" b="485"/>
          <a:stretch/>
        </p:blipFill>
        <p:spPr>
          <a:xfrm>
            <a:off x="609600" y="1568450"/>
            <a:ext cx="8057646" cy="5289550"/>
          </a:xfrm>
          <a:prstGeom prst="rect">
            <a:avLst/>
          </a:prstGeom>
        </p:spPr>
      </p:pic>
      <p:sp>
        <p:nvSpPr>
          <p:cNvPr id="3" name="TextBox 2">
            <a:extLst>
              <a:ext uri="{FF2B5EF4-FFF2-40B4-BE49-F238E27FC236}">
                <a16:creationId xmlns:a16="http://schemas.microsoft.com/office/drawing/2014/main" id="{C56CDA6B-157F-844A-B77E-1EB0FB796210}"/>
              </a:ext>
            </a:extLst>
          </p:cNvPr>
          <p:cNvSpPr txBox="1"/>
          <p:nvPr/>
        </p:nvSpPr>
        <p:spPr>
          <a:xfrm>
            <a:off x="504213" y="448599"/>
            <a:ext cx="8160102" cy="830997"/>
          </a:xfrm>
          <a:prstGeom prst="rect">
            <a:avLst/>
          </a:prstGeom>
          <a:noFill/>
        </p:spPr>
        <p:txBody>
          <a:bodyPr wrap="square" rtlCol="0">
            <a:spAutoFit/>
          </a:bodyPr>
          <a:lstStyle/>
          <a:p>
            <a:r>
              <a:rPr lang="en-US" sz="2400" dirty="0">
                <a:latin typeface="Cambria" panose="02040503050406030204" pitchFamily="18" charset="0"/>
              </a:rPr>
              <a:t>IR imagery can also be used for prairie dog town assessment, i.e. growth and collapse of colonies</a:t>
            </a:r>
          </a:p>
        </p:txBody>
      </p:sp>
    </p:spTree>
    <p:extLst>
      <p:ext uri="{BB962C8B-B14F-4D97-AF65-F5344CB8AC3E}">
        <p14:creationId xmlns:p14="http://schemas.microsoft.com/office/powerpoint/2010/main" val="3209845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3517</TotalTime>
  <Words>1708</Words>
  <Application>Microsoft Macintosh PowerPoint</Application>
  <PresentationFormat>On-screen Show (4:3)</PresentationFormat>
  <Paragraphs>191</Paragraphs>
  <Slides>24</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Cambria</vt:lpstr>
      <vt:lpstr>Georgia</vt:lpstr>
      <vt:lpstr>Gill Sans</vt:lpstr>
      <vt:lpstr>Office Theme</vt:lpstr>
      <vt:lpstr>PowerPoint Presentation</vt:lpstr>
      <vt:lpstr>Who We Are</vt:lpstr>
      <vt:lpstr>Why does UM have a UAS office?</vt:lpstr>
      <vt:lpstr>Additional Aerial Platforms</vt:lpstr>
      <vt:lpstr>AASO Projects - Wildlife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Series Analysis</vt:lpstr>
      <vt:lpstr>Hyperspectral Studies</vt:lpstr>
      <vt:lpstr>Classification Projects - Vegetation</vt:lpstr>
      <vt:lpstr>Classification Projects - Fire</vt:lpstr>
      <vt:lpstr>Classification Projects - Fire</vt:lpstr>
      <vt:lpstr>100m resolution, terrain following wind simulation/forecast  to couple with or overlay on fire classification.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Jaylene Naylor</dc:creator>
  <cp:lastModifiedBy> </cp:lastModifiedBy>
  <cp:revision>92</cp:revision>
  <cp:lastPrinted>2021-01-18T23:18:46Z</cp:lastPrinted>
  <dcterms:created xsi:type="dcterms:W3CDTF">2016-02-02T01:46:07Z</dcterms:created>
  <dcterms:modified xsi:type="dcterms:W3CDTF">2021-02-10T19:02:46Z</dcterms:modified>
</cp:coreProperties>
</file>