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0"/>
  </p:notesMasterIdLst>
  <p:sldIdLst>
    <p:sldId id="264" r:id="rId2"/>
    <p:sldId id="266" r:id="rId3"/>
    <p:sldId id="257" r:id="rId4"/>
    <p:sldId id="265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-16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UM - General Fund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351116280050556"/>
          <c:y val="7.4983396912175884E-2"/>
          <c:w val="0.83117541122240868"/>
          <c:h val="0.831871847721508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Sheet1!$A$28</c:f>
              <c:strCache>
                <c:ptCount val="1"/>
                <c:pt idx="0">
                  <c:v>Total Spent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Sheet1!$B$27:$G$27</c:f>
              <c:strCache>
                <c:ptCount val="6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</c:strCache>
            </c:strRef>
          </c:cat>
          <c:val>
            <c:numRef>
              <c:f>Sheet1!$B$28:$G$28</c:f>
              <c:numCache>
                <c:formatCode>_("$"* #,##0.00_);_("$"* \(#,##0.00\);_("$"* "-"??_);_(@_)</c:formatCode>
                <c:ptCount val="6"/>
                <c:pt idx="0">
                  <c:v>154952818.06</c:v>
                </c:pt>
                <c:pt idx="1">
                  <c:v>155722950.34</c:v>
                </c:pt>
                <c:pt idx="2">
                  <c:v>151667549.22999999</c:v>
                </c:pt>
                <c:pt idx="3">
                  <c:v>156083205.63</c:v>
                </c:pt>
                <c:pt idx="4">
                  <c:v>152169459.56</c:v>
                </c:pt>
                <c:pt idx="5">
                  <c:v>146629181.06</c:v>
                </c:pt>
              </c:numCache>
            </c:numRef>
          </c:val>
        </c:ser>
        <c:ser>
          <c:idx val="1"/>
          <c:order val="1"/>
          <c:tx>
            <c:strRef>
              <c:f>Sheet1!$A$29</c:f>
              <c:strCache>
                <c:ptCount val="1"/>
                <c:pt idx="0">
                  <c:v>Total Personnel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Sheet1!$B$27:$G$27</c:f>
              <c:strCache>
                <c:ptCount val="6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</c:strCache>
            </c:strRef>
          </c:cat>
          <c:val>
            <c:numRef>
              <c:f>Sheet1!$B$29:$G$29</c:f>
              <c:numCache>
                <c:formatCode>_("$"* #,##0.00_);_("$"* \(#,##0.00\);_("$"* "-"??_);_(@_)</c:formatCode>
                <c:ptCount val="6"/>
                <c:pt idx="0">
                  <c:v>114419653.70000002</c:v>
                </c:pt>
                <c:pt idx="1">
                  <c:v>120166088.67999999</c:v>
                </c:pt>
                <c:pt idx="2">
                  <c:v>120739453.89999999</c:v>
                </c:pt>
                <c:pt idx="3">
                  <c:v>121872060.83499999</c:v>
                </c:pt>
                <c:pt idx="4">
                  <c:v>120379205.52000001</c:v>
                </c:pt>
                <c:pt idx="5">
                  <c:v>119439948.06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604464"/>
        <c:axId val="236389960"/>
      </c:barChart>
      <c:lineChart>
        <c:grouping val="standard"/>
        <c:varyColors val="0"/>
        <c:ser>
          <c:idx val="2"/>
          <c:order val="2"/>
          <c:tx>
            <c:strRef>
              <c:f>Sheet1!$A$30</c:f>
              <c:strCache>
                <c:ptCount val="1"/>
                <c:pt idx="0">
                  <c:v>Total Personnel as % of Total Spent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Sheet1!$B$27:$G$27</c:f>
              <c:strCache>
                <c:ptCount val="6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</c:strCache>
            </c:strRef>
          </c:cat>
          <c:val>
            <c:numRef>
              <c:f>Sheet1!$B$30:$G$30</c:f>
              <c:numCache>
                <c:formatCode>0%</c:formatCode>
                <c:ptCount val="6"/>
                <c:pt idx="0">
                  <c:v>0.73841608776482559</c:v>
                </c:pt>
                <c:pt idx="1">
                  <c:v>0.77166588751133725</c:v>
                </c:pt>
                <c:pt idx="2">
                  <c:v>0.79607967896218634</c:v>
                </c:pt>
                <c:pt idx="3">
                  <c:v>0.78081469651450797</c:v>
                </c:pt>
                <c:pt idx="4">
                  <c:v>0.79108650229867461</c:v>
                </c:pt>
                <c:pt idx="5">
                  <c:v>0.8145714734035493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390744"/>
        <c:axId val="236390352"/>
      </c:lineChart>
      <c:catAx>
        <c:axId val="12360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389960"/>
        <c:crosses val="autoZero"/>
        <c:auto val="1"/>
        <c:lblAlgn val="ctr"/>
        <c:lblOffset val="100"/>
        <c:noMultiLvlLbl val="0"/>
      </c:catAx>
      <c:valAx>
        <c:axId val="236389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04464"/>
        <c:crosses val="autoZero"/>
        <c:crossBetween val="between"/>
      </c:valAx>
      <c:valAx>
        <c:axId val="236390352"/>
        <c:scaling>
          <c:orientation val="minMax"/>
          <c:max val="1"/>
          <c:min val="0.5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390744"/>
        <c:crosses val="max"/>
        <c:crossBetween val="between"/>
      </c:valAx>
      <c:catAx>
        <c:axId val="236390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6390352"/>
        <c:crossesAt val="0.70000000000000007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64FAD-5A33-4CF3-90EE-F19E6812D13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4B3B4-A5E7-409A-8F9F-78902F24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6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had</a:t>
            </a:r>
            <a:r>
              <a:rPr lang="en-US" baseline="0" dirty="0" smtClean="0"/>
              <a:t> hit Ratio Target for the FY17 Budget: Have ~58 less Faculty FTE and 51 less non Faculty FTE.  Possible Salary savings from the $4M - $8M.</a:t>
            </a:r>
          </a:p>
          <a:p>
            <a:r>
              <a:rPr lang="en-US" baseline="0" dirty="0" smtClean="0"/>
              <a:t>A Fall 11,000 headcount figure results in~ 9,300 ANNUALIZED FTE. For that size FTE need ~116 less Faculty FTE and ~130 less non faculty FTE from the FY17 starting budget. This could result in ~$10M - $17M in SALARY ONLY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4B3B4-A5E7-409A-8F9F-78902F240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7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had</a:t>
            </a:r>
            <a:r>
              <a:rPr lang="en-US" baseline="0" dirty="0" smtClean="0"/>
              <a:t> hit Ratio Target for the FY17 Budget: Have ~58 less Faculty FTE and 51 less non Faculty FTE.  Possible Salary savings from the $4M - $8M.</a:t>
            </a:r>
          </a:p>
          <a:p>
            <a:r>
              <a:rPr lang="en-US" baseline="0" dirty="0" smtClean="0"/>
              <a:t>A Fall 11,000 headcount figure results in~ 9,300 ANNUALIZED FTE. For that size FTE need ~116 less Faculty FTE and ~130 less non faculty FTE from the FY17 starting budget. This could result in ~$10M - $17M in SALARY ONLY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4B3B4-A5E7-409A-8F9F-78902F2406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1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9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7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311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09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647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42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36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3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3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8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3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1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5465-7FCC-4E99-8D2C-9B2625FA636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8A1288-D697-4F98-A5EC-E402C55D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3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80253" y="382084"/>
            <a:ext cx="6096000" cy="62058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Budget Committee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January 24, 2017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2:00 – 3:00 PM 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Center 330/331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 Overview of President’s State of University Address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Members: Responsibility Changes, Commitments &amp; Membership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level of obligation and time commitment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membership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Reaffirm current member commitments and/or identify new members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Outline Sub-structure and Establish Membership for Workgroups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Budget Mechanics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Budget Benchmarks, Metrics and Standards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Budget Timeline and Deadlines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Budget Communication Plan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and Controls for Budget and Fiscal Planning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process and procedural changes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Outcomes: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weekly meetings and committee responsibilities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sub-structure, charge for each and related membership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8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207" y="0"/>
            <a:ext cx="10345179" cy="669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7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6091" y="-1698238"/>
            <a:ext cx="14079516" cy="1008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687032"/>
              </p:ext>
            </p:extLst>
          </p:nvPr>
        </p:nvGraphicFramePr>
        <p:xfrm>
          <a:off x="329249" y="213373"/>
          <a:ext cx="8678333" cy="6281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622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Charge: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 a budget to the President, by mid-April, for submission to the Board of Regent’s May meeting.</a:t>
            </a:r>
          </a:p>
          <a:p>
            <a:pPr lvl="1"/>
            <a:r>
              <a:rPr lang="en-US" dirty="0" smtClean="0"/>
              <a:t>Budget based on 11,000 student headcount</a:t>
            </a:r>
          </a:p>
          <a:p>
            <a:pPr lvl="1"/>
            <a:r>
              <a:rPr lang="en-US" dirty="0" smtClean="0"/>
              <a:t>Recommend appropriate/sustainable employee levels</a:t>
            </a:r>
          </a:p>
          <a:p>
            <a:r>
              <a:rPr lang="en-US" dirty="0" smtClean="0"/>
              <a:t>Reevaluate the current budget allocation methodology and make recommendations for improvement.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782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Schedule	(for discussion)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weekly until April budget submission is complete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Thursday = formal Committee as a whole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Thursday = subgroups working on assigned responsibilities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Thursday = informal report/feedback on subgroup progress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Thursday = subgroups working on assigned responsibilities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Thursday = subgroups working on assigned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2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UBC Subgroups and Responsibilities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budget model and develop structural changes for improvement</a:t>
            </a:r>
          </a:p>
          <a:p>
            <a:r>
              <a:rPr lang="en-US" dirty="0" smtClean="0"/>
              <a:t>Develop standards/benchmarks to be used in the allocation of resources</a:t>
            </a:r>
          </a:p>
          <a:p>
            <a:r>
              <a:rPr lang="en-US" dirty="0" smtClean="0"/>
              <a:t>Establish a timeline (with key deadlines) for the budget process</a:t>
            </a:r>
          </a:p>
          <a:p>
            <a:r>
              <a:rPr lang="en-US" dirty="0" smtClean="0"/>
              <a:t>Develop a communication plan for the budget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63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Controls and Future Implementation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fiscal rules/procedures to ensure budgetary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07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459</TotalTime>
  <Words>333</Words>
  <Application>Microsoft Office PowerPoint</Application>
  <PresentationFormat>Widescreen</PresentationFormat>
  <Paragraphs>51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Courier New</vt:lpstr>
      <vt:lpstr>Symbol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Committee Charge:  </vt:lpstr>
      <vt:lpstr>Proposed Schedule (for discussion)</vt:lpstr>
      <vt:lpstr>UBC Subgroups and Responsibilities </vt:lpstr>
      <vt:lpstr>Budget Controls and Future Implementation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Reid</dc:creator>
  <cp:lastModifiedBy>Maisel, Cassandra</cp:lastModifiedBy>
  <cp:revision>14</cp:revision>
  <dcterms:created xsi:type="dcterms:W3CDTF">2017-01-25T21:33:50Z</dcterms:created>
  <dcterms:modified xsi:type="dcterms:W3CDTF">2017-01-30T22:51:13Z</dcterms:modified>
</cp:coreProperties>
</file>