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256" r:id="rId2"/>
    <p:sldId id="257" r:id="rId3"/>
    <p:sldId id="271" r:id="rId4"/>
    <p:sldId id="264" r:id="rId5"/>
    <p:sldId id="258" r:id="rId6"/>
    <p:sldId id="265" r:id="rId7"/>
    <p:sldId id="261" r:id="rId8"/>
    <p:sldId id="267" r:id="rId9"/>
    <p:sldId id="262" r:id="rId10"/>
    <p:sldId id="268" r:id="rId11"/>
    <p:sldId id="266" r:id="rId12"/>
    <p:sldId id="269" r:id="rId13"/>
    <p:sldId id="270"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85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Facilities Fees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Facilities Fees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2260201</c:v>
                </c:pt>
                <c:pt idx="1">
                  <c:v>2056598</c:v>
                </c:pt>
              </c:numCache>
            </c:numRef>
          </c:val>
          <c:extLst>
            <c:ext xmlns:c16="http://schemas.microsoft.com/office/drawing/2014/chart" uri="{C3380CC4-5D6E-409C-BE32-E72D297353CC}">
              <c16:uniqueId val="{00000000-1AF2-4FE0-87A4-293861616348}"/>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Equipment Fee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Equipment Fee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602369</c:v>
                </c:pt>
                <c:pt idx="1">
                  <c:v>476268</c:v>
                </c:pt>
              </c:numCache>
            </c:numRef>
          </c:val>
          <c:extLst>
            <c:ext xmlns:c16="http://schemas.microsoft.com/office/drawing/2014/chart" uri="{C3380CC4-5D6E-409C-BE32-E72D297353CC}">
              <c16:uniqueId val="{00000000-A1BA-4F34-B034-A3F9FF051D48}"/>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Technology Fees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Technology Fees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2059378</c:v>
                </c:pt>
                <c:pt idx="1">
                  <c:v>1869845</c:v>
                </c:pt>
              </c:numCache>
            </c:numRef>
          </c:val>
          <c:extLst>
            <c:ext xmlns:c16="http://schemas.microsoft.com/office/drawing/2014/chart" uri="{C3380CC4-5D6E-409C-BE32-E72D297353CC}">
              <c16:uniqueId val="{00000000-59FB-4000-881B-A704A6C68F4E}"/>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ASUM Fees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ASUM Fees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1333105</c:v>
                </c:pt>
                <c:pt idx="1">
                  <c:v>1273946</c:v>
                </c:pt>
              </c:numCache>
            </c:numRef>
          </c:val>
          <c:extLst>
            <c:ext xmlns:c16="http://schemas.microsoft.com/office/drawing/2014/chart" uri="{C3380CC4-5D6E-409C-BE32-E72D297353CC}">
              <c16:uniqueId val="{00000000-59FB-4000-881B-A704A6C68F4E}"/>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Campus Recreation Fee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Campus Rec Fees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2230104</c:v>
                </c:pt>
                <c:pt idx="1">
                  <c:v>1970347</c:v>
                </c:pt>
              </c:numCache>
            </c:numRef>
          </c:val>
          <c:extLst>
            <c:ext xmlns:c16="http://schemas.microsoft.com/office/drawing/2014/chart" uri="{C3380CC4-5D6E-409C-BE32-E72D297353CC}">
              <c16:uniqueId val="{00000000-65AF-4341-8DCC-B2072E01BA82}"/>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UC Fees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Campus Rec Fees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2784078</c:v>
                </c:pt>
                <c:pt idx="1">
                  <c:v>2372911</c:v>
                </c:pt>
              </c:numCache>
            </c:numRef>
          </c:val>
          <c:extLst>
            <c:ext xmlns:c16="http://schemas.microsoft.com/office/drawing/2014/chart" uri="{C3380CC4-5D6E-409C-BE32-E72D297353CC}">
              <c16:uniqueId val="{00000000-65AF-4341-8DCC-B2072E01BA82}"/>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Health Service Fee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Health Service Fee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5499540</c:v>
                </c:pt>
                <c:pt idx="1">
                  <c:v>4961584</c:v>
                </c:pt>
              </c:numCache>
            </c:numRef>
          </c:val>
          <c:extLst>
            <c:ext xmlns:c16="http://schemas.microsoft.com/office/drawing/2014/chart" uri="{C3380CC4-5D6E-409C-BE32-E72D297353CC}">
              <c16:uniqueId val="{00000000-5725-4DFE-A3BF-F1F3230E409C}"/>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Athletic Fee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Athletic Fee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1493206</c:v>
                </c:pt>
                <c:pt idx="1">
                  <c:v>1188712</c:v>
                </c:pt>
              </c:numCache>
            </c:numRef>
          </c:val>
          <c:extLst>
            <c:ext xmlns:c16="http://schemas.microsoft.com/office/drawing/2014/chart" uri="{C3380CC4-5D6E-409C-BE32-E72D297353CC}">
              <c16:uniqueId val="{00000000-46C3-464E-9502-10F61A34C712}"/>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Transportation Fee Revenue</a:t>
            </a:r>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Transporation Fee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FY14</c:v>
                </c:pt>
                <c:pt idx="1">
                  <c:v>FY18</c:v>
                </c:pt>
              </c:strCache>
            </c:strRef>
          </c:cat>
          <c:val>
            <c:numRef>
              <c:f>Sheet1!$B$2:$B$3</c:f>
              <c:numCache>
                <c:formatCode>_("$"* #,##0_);_("$"* \(#,##0\);_("$"* "-"_);_(@_)</c:formatCode>
                <c:ptCount val="2"/>
                <c:pt idx="0">
                  <c:v>868253</c:v>
                </c:pt>
                <c:pt idx="1">
                  <c:v>769513</c:v>
                </c:pt>
              </c:numCache>
            </c:numRef>
          </c:val>
          <c:extLst>
            <c:ext xmlns:c16="http://schemas.microsoft.com/office/drawing/2014/chart" uri="{C3380CC4-5D6E-409C-BE32-E72D297353CC}">
              <c16:uniqueId val="{00000000-5725-4DFE-A3BF-F1F3230E409C}"/>
            </c:ext>
          </c:extLst>
        </c:ser>
        <c:dLbls>
          <c:showLegendKey val="0"/>
          <c:showVal val="0"/>
          <c:showCatName val="0"/>
          <c:showSerName val="0"/>
          <c:showPercent val="0"/>
          <c:showBubbleSize val="0"/>
        </c:dLbls>
        <c:gapWidth val="70"/>
        <c:overlap val="-27"/>
        <c:axId val="679988960"/>
        <c:axId val="679981416"/>
      </c:barChart>
      <c:catAx>
        <c:axId val="679988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679981416"/>
        <c:crosses val="autoZero"/>
        <c:auto val="1"/>
        <c:lblAlgn val="ctr"/>
        <c:lblOffset val="100"/>
        <c:noMultiLvlLbl val="0"/>
      </c:catAx>
      <c:valAx>
        <c:axId val="679981416"/>
        <c:scaling>
          <c:orientation val="minMax"/>
          <c:min val="0"/>
        </c:scaling>
        <c:delete val="1"/>
        <c:axPos val="l"/>
        <c:numFmt formatCode="_(&quot;$&quot;* #,##0_);_(&quot;$&quot;* \(#,##0\);_(&quot;$&quot;* &quot;-&quot;_);_(@_)" sourceLinked="1"/>
        <c:majorTickMark val="none"/>
        <c:minorTickMark val="none"/>
        <c:tickLblPos val="nextTo"/>
        <c:crossAx val="679988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8653980-3DEF-4D6A-842C-94B8F229FAAA}" type="datetimeFigureOut">
              <a:rPr lang="en-US" smtClean="0"/>
              <a:t>10/18/2018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156DBC57-4268-4EFF-B7AB-F6B05504F9ED}" type="slidenum">
              <a:rPr lang="en-US" smtClean="0"/>
              <a:t>‹#›</a:t>
            </a:fld>
            <a:endParaRPr lang="en-US"/>
          </a:p>
        </p:txBody>
      </p:sp>
    </p:spTree>
    <p:extLst>
      <p:ext uri="{BB962C8B-B14F-4D97-AF65-F5344CB8AC3E}">
        <p14:creationId xmlns:p14="http://schemas.microsoft.com/office/powerpoint/2010/main" val="99814849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0393D274-9BF0-489C-8D01-C87D6BBF236F}" type="datetimeFigureOut">
              <a:rPr lang="en-US" smtClean="0"/>
              <a:t>10/18/2018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A10EE4F1-F8E1-4D3A-9D89-C289DBFF3946}" type="slidenum">
              <a:rPr lang="en-US" smtClean="0"/>
              <a:t>‹#›</a:t>
            </a:fld>
            <a:endParaRPr lang="en-US"/>
          </a:p>
        </p:txBody>
      </p:sp>
    </p:spTree>
    <p:extLst>
      <p:ext uri="{BB962C8B-B14F-4D97-AF65-F5344CB8AC3E}">
        <p14:creationId xmlns:p14="http://schemas.microsoft.com/office/powerpoint/2010/main" val="178123937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
        <p:nvSpPr>
          <p:cNvPr id="4" name="Footer Placeholder 3"/>
          <p:cNvSpPr>
            <a:spLocks noGrp="1"/>
          </p:cNvSpPr>
          <p:nvPr>
            <p:ph type="ftr" sz="quarter" idx="10"/>
          </p:nvPr>
        </p:nvSpPr>
        <p:spPr/>
        <p:txBody>
          <a:bodyPr/>
          <a:lstStyle/>
          <a:p>
            <a:endParaRPr lang="en-US"/>
          </a:p>
        </p:txBody>
      </p:sp>
    </p:spTree>
    <p:extLst>
      <p:ext uri="{BB962C8B-B14F-4D97-AF65-F5344CB8AC3E}">
        <p14:creationId xmlns:p14="http://schemas.microsoft.com/office/powerpoint/2010/main" val="1220485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4059197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44766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818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F053-28E7-473E-A45A-0BDA5D772AFE}"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632303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F68F053-28E7-473E-A45A-0BDA5D772AFE}" type="datetimeFigureOut">
              <a:rPr lang="en-US" smtClean="0"/>
              <a:t>10/18/2018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1358667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8F053-28E7-473E-A45A-0BDA5D772AFE}"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33168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8F053-28E7-473E-A45A-0BDA5D772AFE}" type="datetimeFigureOut">
              <a:rPr lang="en-US" smtClean="0"/>
              <a:t>10/18/2018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515465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8F053-28E7-473E-A45A-0BDA5D772AFE}" type="datetimeFigureOut">
              <a:rPr lang="en-US" smtClean="0"/>
              <a:t>10/18/2018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471761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F053-28E7-473E-A45A-0BDA5D772AFE}" type="datetimeFigureOut">
              <a:rPr lang="en-US" smtClean="0"/>
              <a:t>10/18/2018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10228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3178844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AF68F053-28E7-473E-A45A-0BDA5D772AFE}" type="datetimeFigureOut">
              <a:rPr lang="en-US" smtClean="0"/>
              <a:t>10/18/2018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47DBF3-090A-4919-92AB-E0886AA2D7D1}" type="slidenum">
              <a:rPr lang="en-US" smtClean="0"/>
              <a:t>‹#›</a:t>
            </a:fld>
            <a:endParaRPr lang="en-US"/>
          </a:p>
        </p:txBody>
      </p:sp>
    </p:spTree>
    <p:extLst>
      <p:ext uri="{BB962C8B-B14F-4D97-AF65-F5344CB8AC3E}">
        <p14:creationId xmlns:p14="http://schemas.microsoft.com/office/powerpoint/2010/main" val="2726545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F053-28E7-473E-A45A-0BDA5D772AFE}" type="datetimeFigureOut">
              <a:rPr lang="en-US" smtClean="0"/>
              <a:t>10/18/2018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7DBF3-090A-4919-92AB-E0886AA2D7D1}" type="slidenum">
              <a:rPr lang="en-US" smtClean="0"/>
              <a:t>‹#›</a:t>
            </a:fld>
            <a:endParaRPr lang="en-US"/>
          </a:p>
        </p:txBody>
      </p:sp>
    </p:spTree>
    <p:extLst>
      <p:ext uri="{BB962C8B-B14F-4D97-AF65-F5344CB8AC3E}">
        <p14:creationId xmlns:p14="http://schemas.microsoft.com/office/powerpoint/2010/main" val="506356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2000" y="914400"/>
            <a:ext cx="7772400" cy="1470025"/>
          </a:xfrm>
        </p:spPr>
        <p:txBody>
          <a:bodyPr>
            <a:normAutofit fontScale="90000"/>
          </a:bodyPr>
          <a:lstStyle/>
          <a:p>
            <a:r>
              <a:rPr lang="en-US" sz="6000" dirty="0" smtClean="0">
                <a:solidFill>
                  <a:schemeClr val="bg1"/>
                </a:solidFill>
                <a:latin typeface="Arial" pitchFamily="34" charset="0"/>
                <a:cs typeface="Arial" pitchFamily="34" charset="0"/>
              </a:rPr>
              <a:t>University Budget Committee</a:t>
            </a:r>
            <a:endParaRPr lang="en-US" sz="60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4191000" y="5105400"/>
            <a:ext cx="3886200" cy="838200"/>
          </a:xfrm>
        </p:spPr>
        <p:txBody>
          <a:bodyPr>
            <a:normAutofit/>
          </a:bodyPr>
          <a:lstStyle/>
          <a:p>
            <a:r>
              <a:rPr lang="en-US" dirty="0" smtClean="0">
                <a:solidFill>
                  <a:schemeClr val="bg1"/>
                </a:solidFill>
                <a:latin typeface="Arial" pitchFamily="34" charset="0"/>
                <a:cs typeface="Arial" pitchFamily="34" charset="0"/>
              </a:rPr>
              <a:t>October 18, 2018</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9831144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352800" cy="412750"/>
          </a:xfrm>
        </p:spPr>
        <p:txBody>
          <a:bodyPr anchor="t"/>
          <a:lstStyle/>
          <a:p>
            <a:r>
              <a:rPr lang="en-US" dirty="0" smtClean="0">
                <a:latin typeface="Arial" pitchFamily="34" charset="0"/>
                <a:cs typeface="Arial" pitchFamily="34" charset="0"/>
              </a:rPr>
              <a:t>UC Fees</a:t>
            </a:r>
            <a:endParaRPr lang="en-US" dirty="0">
              <a:latin typeface="Arial" pitchFamily="34" charset="0"/>
              <a:cs typeface="Arial" pitchFamily="34" charset="0"/>
            </a:endParaRPr>
          </a:p>
        </p:txBody>
      </p:sp>
      <p:sp>
        <p:nvSpPr>
          <p:cNvPr id="3" name="Content Placeholder 2"/>
          <p:cNvSpPr>
            <a:spLocks noGrp="1"/>
          </p:cNvSpPr>
          <p:nvPr>
            <p:ph idx="1"/>
          </p:nvPr>
        </p:nvSpPr>
        <p:spPr>
          <a:xfrm>
            <a:off x="762000" y="699370"/>
            <a:ext cx="7620000" cy="2120030"/>
          </a:xfrm>
        </p:spPr>
        <p:txBody>
          <a:bodyPr>
            <a:normAutofit/>
          </a:bodyPr>
          <a:lstStyle/>
          <a:p>
            <a:r>
              <a:rPr lang="en-US" sz="1800" dirty="0" smtClean="0"/>
              <a:t>$18.87/credit</a:t>
            </a:r>
          </a:p>
          <a:p>
            <a:pPr marL="0" indent="0">
              <a:buNone/>
            </a:pPr>
            <a:r>
              <a:rPr lang="en-US" sz="1800" dirty="0" smtClean="0"/>
              <a:t>Comprised of:</a:t>
            </a:r>
          </a:p>
          <a:p>
            <a:r>
              <a:rPr lang="en-US" sz="1800" b="1" dirty="0" smtClean="0"/>
              <a:t>Operation Fee </a:t>
            </a:r>
            <a:r>
              <a:rPr lang="en-US" sz="1800" dirty="0" smtClean="0"/>
              <a:t>($14.57/credit) – supports the operations of the student union building</a:t>
            </a:r>
          </a:p>
          <a:p>
            <a:r>
              <a:rPr lang="en-US" sz="1800" b="1" dirty="0" smtClean="0"/>
              <a:t>Renovation Fee </a:t>
            </a:r>
            <a:r>
              <a:rPr lang="en-US" sz="1800" dirty="0" smtClean="0"/>
              <a:t>($4.30/credit) – supports the deferred maintenance projects or long-term debt of the student union building</a:t>
            </a:r>
          </a:p>
        </p:txBody>
      </p:sp>
      <p:graphicFrame>
        <p:nvGraphicFramePr>
          <p:cNvPr id="10" name="Chart 9"/>
          <p:cNvGraphicFramePr/>
          <p:nvPr>
            <p:extLst>
              <p:ext uri="{D42A27DB-BD31-4B8C-83A1-F6EECF244321}">
                <p14:modId xmlns:p14="http://schemas.microsoft.com/office/powerpoint/2010/main" val="2888109121"/>
              </p:ext>
            </p:extLst>
          </p:nvPr>
        </p:nvGraphicFramePr>
        <p:xfrm>
          <a:off x="2286000" y="2667000"/>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80089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457200" y="304800"/>
            <a:ext cx="3352800" cy="41275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dirty="0" smtClean="0">
                <a:latin typeface="Arial" pitchFamily="34" charset="0"/>
                <a:cs typeface="Arial" pitchFamily="34" charset="0"/>
              </a:rPr>
              <a:t>Health Service Fee</a:t>
            </a:r>
            <a:endParaRPr lang="en-US" dirty="0">
              <a:latin typeface="Arial" pitchFamily="34" charset="0"/>
              <a:cs typeface="Arial" pitchFamily="34" charset="0"/>
            </a:endParaRPr>
          </a:p>
        </p:txBody>
      </p:sp>
      <p:sp>
        <p:nvSpPr>
          <p:cNvPr id="7" name="Content Placeholder 2"/>
          <p:cNvSpPr txBox="1">
            <a:spLocks/>
          </p:cNvSpPr>
          <p:nvPr/>
        </p:nvSpPr>
        <p:spPr>
          <a:xfrm>
            <a:off x="762000" y="739414"/>
            <a:ext cx="7772400" cy="205812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$23 for 1-6 credits, $271.59 for 7 credits and up</a:t>
            </a:r>
          </a:p>
          <a:p>
            <a:pPr marL="0" indent="0">
              <a:buNone/>
            </a:pPr>
            <a:r>
              <a:rPr lang="en-US" sz="1800" dirty="0" smtClean="0"/>
              <a:t>Supports the Curry Health Center and provides students with medical, dental, counseling and health enhancement services. Students enrolled for six or fewer credits may receive services on a fee-for-service basis (in some departments) or may choose to pay the full health service fee to obtain full time student benefits.</a:t>
            </a:r>
          </a:p>
        </p:txBody>
      </p:sp>
      <p:graphicFrame>
        <p:nvGraphicFramePr>
          <p:cNvPr id="12" name="Chart 11"/>
          <p:cNvGraphicFramePr/>
          <p:nvPr>
            <p:extLst>
              <p:ext uri="{D42A27DB-BD31-4B8C-83A1-F6EECF244321}">
                <p14:modId xmlns:p14="http://schemas.microsoft.com/office/powerpoint/2010/main" val="4069893162"/>
              </p:ext>
            </p:extLst>
          </p:nvPr>
        </p:nvGraphicFramePr>
        <p:xfrm>
          <a:off x="2286000" y="2362200"/>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84671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5" name="Title 1"/>
          <p:cNvSpPr txBox="1">
            <a:spLocks/>
          </p:cNvSpPr>
          <p:nvPr/>
        </p:nvSpPr>
        <p:spPr>
          <a:xfrm>
            <a:off x="430060" y="276892"/>
            <a:ext cx="3352800" cy="41275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dirty="0" smtClean="0">
                <a:latin typeface="Arial" pitchFamily="34" charset="0"/>
                <a:cs typeface="Arial" pitchFamily="34" charset="0"/>
              </a:rPr>
              <a:t>Athletic Fee</a:t>
            </a:r>
            <a:endParaRPr lang="en-US" dirty="0">
              <a:latin typeface="Arial" pitchFamily="34" charset="0"/>
              <a:cs typeface="Arial" pitchFamily="34" charset="0"/>
            </a:endParaRPr>
          </a:p>
        </p:txBody>
      </p:sp>
      <p:sp>
        <p:nvSpPr>
          <p:cNvPr id="16" name="Content Placeholder 2"/>
          <p:cNvSpPr txBox="1">
            <a:spLocks/>
          </p:cNvSpPr>
          <p:nvPr/>
        </p:nvSpPr>
        <p:spPr>
          <a:xfrm>
            <a:off x="762000" y="703212"/>
            <a:ext cx="7620000" cy="193918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latin typeface="Arial" pitchFamily="34" charset="0"/>
                <a:cs typeface="Arial" pitchFamily="34" charset="0"/>
              </a:rPr>
              <a:t>$35.50 for 1-6 credits, $71 for 7 credits and up</a:t>
            </a:r>
          </a:p>
          <a:p>
            <a:pPr marL="0" indent="0">
              <a:buNone/>
            </a:pPr>
            <a:r>
              <a:rPr lang="en-US" sz="1800" dirty="0" smtClean="0"/>
              <a:t>Supports intercollegiate athletic programs and allows students to be admitted to campus athletic events to the extent deemed practical by the campus administration.</a:t>
            </a:r>
          </a:p>
        </p:txBody>
      </p:sp>
      <p:graphicFrame>
        <p:nvGraphicFramePr>
          <p:cNvPr id="17" name="Chart 16"/>
          <p:cNvGraphicFramePr/>
          <p:nvPr>
            <p:extLst>
              <p:ext uri="{D42A27DB-BD31-4B8C-83A1-F6EECF244321}">
                <p14:modId xmlns:p14="http://schemas.microsoft.com/office/powerpoint/2010/main" val="2125346059"/>
              </p:ext>
            </p:extLst>
          </p:nvPr>
        </p:nvGraphicFramePr>
        <p:xfrm>
          <a:off x="2286000" y="1905000"/>
          <a:ext cx="4572000" cy="2438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63365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1"/>
          <p:cNvSpPr txBox="1">
            <a:spLocks/>
          </p:cNvSpPr>
          <p:nvPr/>
        </p:nvSpPr>
        <p:spPr>
          <a:xfrm>
            <a:off x="430060" y="259481"/>
            <a:ext cx="3352800" cy="41275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dirty="0" smtClean="0">
                <a:latin typeface="Arial" pitchFamily="34" charset="0"/>
                <a:cs typeface="Arial" pitchFamily="34" charset="0"/>
              </a:rPr>
              <a:t>Transportation Fee</a:t>
            </a:r>
            <a:endParaRPr lang="en-US" dirty="0">
              <a:latin typeface="Arial" pitchFamily="34" charset="0"/>
              <a:cs typeface="Arial" pitchFamily="34" charset="0"/>
            </a:endParaRPr>
          </a:p>
        </p:txBody>
      </p:sp>
      <p:sp>
        <p:nvSpPr>
          <p:cNvPr id="7" name="Content Placeholder 2"/>
          <p:cNvSpPr txBox="1">
            <a:spLocks/>
          </p:cNvSpPr>
          <p:nvPr/>
        </p:nvSpPr>
        <p:spPr>
          <a:xfrm>
            <a:off x="762000" y="685800"/>
            <a:ext cx="7772400" cy="169517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$19 for 1-6 credits, $38 for 7 credits and </a:t>
            </a:r>
            <a:r>
              <a:rPr lang="en-US" sz="1800" dirty="0" smtClean="0"/>
              <a:t>up</a:t>
            </a:r>
          </a:p>
          <a:p>
            <a:pPr marL="0" indent="0">
              <a:buNone/>
            </a:pPr>
            <a:r>
              <a:rPr lang="en-US" sz="1800" dirty="0" smtClean="0"/>
              <a:t>Supports and promotes transportation options for the University community. Revenue from this fee assists with costs associated with alternative transportation needs for faculty, students, and staff that include park and ride, shuttle bus, off campus parking, etc.</a:t>
            </a:r>
          </a:p>
        </p:txBody>
      </p:sp>
      <p:graphicFrame>
        <p:nvGraphicFramePr>
          <p:cNvPr id="12" name="Chart 11"/>
          <p:cNvGraphicFramePr/>
          <p:nvPr>
            <p:extLst>
              <p:ext uri="{D42A27DB-BD31-4B8C-83A1-F6EECF244321}">
                <p14:modId xmlns:p14="http://schemas.microsoft.com/office/powerpoint/2010/main" val="4203930834"/>
              </p:ext>
            </p:extLst>
          </p:nvPr>
        </p:nvGraphicFramePr>
        <p:xfrm>
          <a:off x="2286000" y="2352670"/>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668662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pitchFamily="34" charset="0"/>
                <a:cs typeface="Arial" pitchFamily="34" charset="0"/>
              </a:rPr>
              <a:t>Meeting Agenda</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105400"/>
          </a:xfrm>
        </p:spPr>
        <p:txBody>
          <a:bodyPr>
            <a:noAutofit/>
          </a:bodyPr>
          <a:lstStyle/>
          <a:p>
            <a:r>
              <a:rPr lang="en-US" sz="2800" dirty="0" smtClean="0">
                <a:latin typeface="Arial" pitchFamily="34" charset="0"/>
                <a:cs typeface="Arial" pitchFamily="34" charset="0"/>
              </a:rPr>
              <a:t>FY19 Budget Update</a:t>
            </a:r>
            <a:endParaRPr lang="en-US" sz="2400" dirty="0" smtClean="0">
              <a:latin typeface="Arial" pitchFamily="34" charset="0"/>
              <a:cs typeface="Arial" pitchFamily="34" charset="0"/>
            </a:endParaRPr>
          </a:p>
          <a:p>
            <a:r>
              <a:rPr lang="en-US" sz="2800" dirty="0" smtClean="0">
                <a:latin typeface="Arial" pitchFamily="34" charset="0"/>
                <a:cs typeface="Arial" pitchFamily="34" charset="0"/>
              </a:rPr>
              <a:t>Mandatory Fees</a:t>
            </a:r>
          </a:p>
          <a:p>
            <a:r>
              <a:rPr lang="en-US" sz="2800" dirty="0" smtClean="0">
                <a:latin typeface="Arial" pitchFamily="34" charset="0"/>
                <a:cs typeface="Arial" pitchFamily="34" charset="0"/>
              </a:rPr>
              <a:t>Other</a:t>
            </a:r>
            <a:endParaRPr lang="en-US" sz="2800" dirty="0" smtClean="0">
              <a:latin typeface="Arial" pitchFamily="34" charset="0"/>
              <a:cs typeface="Arial" pitchFamily="34" charset="0"/>
            </a:endParaRPr>
          </a:p>
        </p:txBody>
      </p:sp>
    </p:spTree>
    <p:extLst>
      <p:ext uri="{BB962C8B-B14F-4D97-AF65-F5344CB8AC3E}">
        <p14:creationId xmlns:p14="http://schemas.microsoft.com/office/powerpoint/2010/main" val="38304619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rial" pitchFamily="34" charset="0"/>
                <a:cs typeface="Arial" pitchFamily="34" charset="0"/>
              </a:rPr>
              <a:t>Mandatory Fees</a:t>
            </a:r>
            <a:endParaRPr lang="en-US" dirty="0">
              <a:latin typeface="Arial" pitchFamily="34" charset="0"/>
              <a:cs typeface="Arial" pitchFamily="34" charset="0"/>
            </a:endParaRPr>
          </a:p>
        </p:txBody>
      </p:sp>
      <p:sp>
        <p:nvSpPr>
          <p:cNvPr id="3" name="Content Placeholder 2"/>
          <p:cNvSpPr>
            <a:spLocks noGrp="1"/>
          </p:cNvSpPr>
          <p:nvPr>
            <p:ph idx="1"/>
          </p:nvPr>
        </p:nvSpPr>
        <p:spPr>
          <a:xfrm>
            <a:off x="457200" y="1219200"/>
            <a:ext cx="8229600" cy="5105400"/>
          </a:xfrm>
        </p:spPr>
        <p:txBody>
          <a:bodyPr>
            <a:noAutofit/>
          </a:bodyPr>
          <a:lstStyle/>
          <a:p>
            <a:r>
              <a:rPr lang="en-US" sz="1800" dirty="0">
                <a:latin typeface="Arial" pitchFamily="34" charset="0"/>
                <a:cs typeface="Arial" pitchFamily="34" charset="0"/>
              </a:rPr>
              <a:t>BOR Policy 940.12.1 </a:t>
            </a:r>
            <a:r>
              <a:rPr lang="en-US" sz="1800" dirty="0" smtClean="0">
                <a:latin typeface="Arial" pitchFamily="34" charset="0"/>
                <a:cs typeface="Arial" pitchFamily="34" charset="0"/>
              </a:rPr>
              <a:t>– Tuition and fee approval</a:t>
            </a:r>
          </a:p>
          <a:p>
            <a:pPr lvl="1">
              <a:buFont typeface="Arial" panose="020B0604020202020204" pitchFamily="34" charset="0"/>
              <a:buChar char="•"/>
            </a:pPr>
            <a:r>
              <a:rPr lang="en-US" sz="1600" dirty="0" smtClean="0">
                <a:latin typeface="Arial" pitchFamily="34" charset="0"/>
                <a:cs typeface="Arial" pitchFamily="34" charset="0"/>
              </a:rPr>
              <a:t>Definition: Mandatory </a:t>
            </a:r>
            <a:r>
              <a:rPr lang="en-US" sz="1600" dirty="0">
                <a:latin typeface="Arial" pitchFamily="34" charset="0"/>
                <a:cs typeface="Arial" pitchFamily="34" charset="0"/>
              </a:rPr>
              <a:t>Fee as: “[those] assessed to all students registering at the campuses, regardless of the academic program or course of study chosen by the student</a:t>
            </a:r>
            <a:r>
              <a:rPr lang="en-US" sz="1600" dirty="0" smtClean="0">
                <a:latin typeface="Arial" pitchFamily="34" charset="0"/>
                <a:cs typeface="Arial" pitchFamily="34" charset="0"/>
              </a:rPr>
              <a:t>”.</a:t>
            </a:r>
          </a:p>
          <a:p>
            <a:pPr lvl="1">
              <a:buFont typeface="Arial" panose="020B0604020202020204" pitchFamily="34" charset="0"/>
              <a:buChar char="•"/>
            </a:pPr>
            <a:r>
              <a:rPr lang="en-US" sz="1600" dirty="0" smtClean="0">
                <a:latin typeface="Arial" pitchFamily="34" charset="0"/>
                <a:cs typeface="Arial" pitchFamily="34" charset="0"/>
              </a:rPr>
              <a:t>Establishes approval process to take place once every two years</a:t>
            </a:r>
          </a:p>
          <a:p>
            <a:r>
              <a:rPr lang="en-US" sz="1800" dirty="0" smtClean="0">
                <a:latin typeface="Arial" pitchFamily="34" charset="0"/>
                <a:cs typeface="Arial" pitchFamily="34" charset="0"/>
              </a:rPr>
              <a:t>BOR Policy 940.3 – Mandatory Fees</a:t>
            </a:r>
          </a:p>
          <a:p>
            <a:pPr lvl="1">
              <a:buFont typeface="Arial" panose="020B0604020202020204" pitchFamily="34" charset="0"/>
              <a:buChar char="•"/>
            </a:pPr>
            <a:r>
              <a:rPr lang="en-US" sz="1600" dirty="0" smtClean="0">
                <a:latin typeface="Arial" pitchFamily="34" charset="0"/>
                <a:cs typeface="Arial" pitchFamily="34" charset="0"/>
              </a:rPr>
              <a:t>Identifies the mandatory fee categories</a:t>
            </a:r>
          </a:p>
          <a:p>
            <a:pPr lvl="1">
              <a:buFont typeface="Arial" panose="020B0604020202020204" pitchFamily="34" charset="0"/>
              <a:buChar char="•"/>
            </a:pPr>
            <a:r>
              <a:rPr lang="en-US" sz="1600" dirty="0" smtClean="0">
                <a:latin typeface="Arial" pitchFamily="34" charset="0"/>
                <a:cs typeface="Arial" pitchFamily="34" charset="0"/>
              </a:rPr>
              <a:t>Identifies additional actions for specific fees:</a:t>
            </a:r>
          </a:p>
          <a:p>
            <a:pPr lvl="2"/>
            <a:r>
              <a:rPr lang="en-US" sz="1600" dirty="0" smtClean="0">
                <a:latin typeface="Arial" pitchFamily="34" charset="0"/>
                <a:cs typeface="Arial" pitchFamily="34" charset="0"/>
              </a:rPr>
              <a:t>Building and Facility Fee – requires student opinion survey for construction over $200,000</a:t>
            </a:r>
          </a:p>
          <a:p>
            <a:pPr lvl="2"/>
            <a:r>
              <a:rPr lang="en-US" sz="1600" dirty="0" smtClean="0">
                <a:latin typeface="Arial" pitchFamily="34" charset="0"/>
                <a:cs typeface="Arial" pitchFamily="34" charset="0"/>
              </a:rPr>
              <a:t>Computer Fee – requires a computer fee advisory committee made up of at least 50% students, and requires 10% of fee collections to be reserved for MUS-wide projects</a:t>
            </a:r>
          </a:p>
          <a:p>
            <a:pPr lvl="2"/>
            <a:r>
              <a:rPr lang="en-US" sz="1600" dirty="0" smtClean="0">
                <a:latin typeface="Arial" pitchFamily="34" charset="0"/>
                <a:cs typeface="Arial" pitchFamily="34" charset="0"/>
              </a:rPr>
              <a:t>Equipment Fee – requires an equipment fee advisory committee made up of at least 50% students</a:t>
            </a:r>
          </a:p>
          <a:p>
            <a:pPr lvl="2"/>
            <a:r>
              <a:rPr lang="en-US" sz="1600" dirty="0" smtClean="0">
                <a:latin typeface="Arial" pitchFamily="34" charset="0"/>
                <a:cs typeface="Arial" pitchFamily="34" charset="0"/>
              </a:rPr>
              <a:t>Student Government/Activity Fee – requires that these funds be allocated only by student government officials pursuant to the student government constitution.</a:t>
            </a:r>
          </a:p>
        </p:txBody>
      </p:sp>
    </p:spTree>
    <p:extLst>
      <p:ext uri="{BB962C8B-B14F-4D97-AF65-F5344CB8AC3E}">
        <p14:creationId xmlns:p14="http://schemas.microsoft.com/office/powerpoint/2010/main" val="239369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743773" y="908878"/>
            <a:ext cx="1561540" cy="122213"/>
          </a:xfrm>
          <a:prstGeom prst="rect">
            <a:avLst/>
          </a:prstGeom>
        </p:spPr>
        <p:txBody>
          <a:bodyPr vert="horz" wrap="square" lIns="0" tIns="0" rIns="0" bIns="0" rtlCol="0">
            <a:spAutoFit/>
          </a:bodyPr>
          <a:lstStyle/>
          <a:p>
            <a:pPr marL="11206"/>
            <a:r>
              <a:rPr sz="794" dirty="0">
                <a:latin typeface="Arial"/>
                <a:cs typeface="Arial"/>
              </a:rPr>
              <a:t>Regent</a:t>
            </a:r>
            <a:r>
              <a:rPr sz="794" spc="4" dirty="0">
                <a:latin typeface="Arial"/>
                <a:cs typeface="Arial"/>
              </a:rPr>
              <a:t>s</a:t>
            </a:r>
            <a:r>
              <a:rPr sz="794" dirty="0">
                <a:latin typeface="Arial"/>
                <a:cs typeface="Arial"/>
              </a:rPr>
              <a:t>'</a:t>
            </a:r>
            <a:r>
              <a:rPr sz="794" spc="-4" dirty="0">
                <a:latin typeface="Arial"/>
                <a:cs typeface="Arial"/>
              </a:rPr>
              <a:t> </a:t>
            </a:r>
            <a:r>
              <a:rPr sz="794" dirty="0">
                <a:latin typeface="Arial"/>
                <a:cs typeface="Arial"/>
              </a:rPr>
              <a:t>Item</a:t>
            </a:r>
            <a:r>
              <a:rPr sz="794" spc="4" dirty="0">
                <a:latin typeface="Arial"/>
                <a:cs typeface="Arial"/>
              </a:rPr>
              <a:t> </a:t>
            </a:r>
            <a:r>
              <a:rPr sz="794" dirty="0">
                <a:latin typeface="Arial"/>
                <a:cs typeface="Arial"/>
              </a:rPr>
              <a:t>No. 175-103-R0517</a:t>
            </a:r>
            <a:endParaRPr sz="794">
              <a:latin typeface="Arial"/>
              <a:cs typeface="Arial"/>
            </a:endParaRPr>
          </a:p>
        </p:txBody>
      </p:sp>
      <p:sp>
        <p:nvSpPr>
          <p:cNvPr id="3" name="object 3"/>
          <p:cNvSpPr txBox="1"/>
          <p:nvPr/>
        </p:nvSpPr>
        <p:spPr>
          <a:xfrm>
            <a:off x="363182" y="5402691"/>
            <a:ext cx="7694519" cy="1313436"/>
          </a:xfrm>
          <a:prstGeom prst="rect">
            <a:avLst/>
          </a:prstGeom>
        </p:spPr>
        <p:txBody>
          <a:bodyPr vert="horz" wrap="square" lIns="0" tIns="0" rIns="0" bIns="0" rtlCol="0">
            <a:spAutoFit/>
          </a:bodyPr>
          <a:lstStyle/>
          <a:p>
            <a:pPr marL="149046" indent="-137840">
              <a:buFont typeface="Arial"/>
              <a:buAutoNum type="arabicParenBoth"/>
              <a:tabLst>
                <a:tab pos="149607" algn="l"/>
              </a:tabLst>
            </a:pPr>
            <a:r>
              <a:rPr sz="706" b="1" spc="4" dirty="0">
                <a:latin typeface="Arial"/>
                <a:cs typeface="Arial"/>
              </a:rPr>
              <a:t>F</a:t>
            </a:r>
            <a:r>
              <a:rPr sz="706" b="1" dirty="0">
                <a:latin typeface="Arial"/>
                <a:cs typeface="Arial"/>
              </a:rPr>
              <a:t>acilities</a:t>
            </a:r>
            <a:r>
              <a:rPr sz="706" b="1" spc="4" dirty="0">
                <a:latin typeface="Arial"/>
                <a:cs typeface="Arial"/>
              </a:rPr>
              <a:t> </a:t>
            </a:r>
            <a:r>
              <a:rPr sz="706" b="1" dirty="0">
                <a:latin typeface="Arial"/>
                <a:cs typeface="Arial"/>
              </a:rPr>
              <a:t>Fees</a:t>
            </a:r>
            <a:r>
              <a:rPr sz="706" b="1" spc="4" dirty="0">
                <a:latin typeface="Arial"/>
                <a:cs typeface="Arial"/>
              </a:rPr>
              <a:t> </a:t>
            </a:r>
            <a:r>
              <a:rPr sz="706" b="1" dirty="0">
                <a:latin typeface="Arial"/>
                <a:cs typeface="Arial"/>
              </a:rPr>
              <a:t>I</a:t>
            </a:r>
            <a:r>
              <a:rPr sz="706" b="1" spc="4" dirty="0">
                <a:latin typeface="Arial"/>
                <a:cs typeface="Arial"/>
              </a:rPr>
              <a:t>n</a:t>
            </a:r>
            <a:r>
              <a:rPr sz="706" b="1" dirty="0">
                <a:latin typeface="Arial"/>
                <a:cs typeface="Arial"/>
              </a:rPr>
              <a:t>clud</a:t>
            </a:r>
            <a:r>
              <a:rPr sz="706" b="1" spc="9" dirty="0">
                <a:latin typeface="Arial"/>
                <a:cs typeface="Arial"/>
              </a:rPr>
              <a:t>e</a:t>
            </a:r>
            <a:r>
              <a:rPr sz="706" dirty="0">
                <a:latin typeface="Arial"/>
                <a:cs typeface="Arial"/>
              </a:rPr>
              <a:t>: Acade</a:t>
            </a:r>
            <a:r>
              <a:rPr sz="706" spc="9" dirty="0">
                <a:latin typeface="Arial"/>
                <a:cs typeface="Arial"/>
              </a:rPr>
              <a:t>m</a:t>
            </a:r>
            <a:r>
              <a:rPr sz="706" dirty="0">
                <a:latin typeface="Arial"/>
                <a:cs typeface="Arial"/>
              </a:rPr>
              <a:t>ic Facilities($3.58/CR),</a:t>
            </a:r>
            <a:r>
              <a:rPr sz="706" spc="4" dirty="0">
                <a:latin typeface="Arial"/>
                <a:cs typeface="Arial"/>
              </a:rPr>
              <a:t> </a:t>
            </a:r>
            <a:r>
              <a:rPr sz="706" dirty="0">
                <a:latin typeface="Arial"/>
                <a:cs typeface="Arial"/>
              </a:rPr>
              <a:t>Building</a:t>
            </a:r>
            <a:r>
              <a:rPr sz="706" spc="4" dirty="0">
                <a:latin typeface="Arial"/>
                <a:cs typeface="Arial"/>
              </a:rPr>
              <a:t>(</a:t>
            </a:r>
            <a:r>
              <a:rPr sz="706" dirty="0">
                <a:latin typeface="Arial"/>
                <a:cs typeface="Arial"/>
              </a:rPr>
              <a:t>$4.34/CR Res)</a:t>
            </a:r>
            <a:r>
              <a:rPr sz="706" spc="4" dirty="0">
                <a:latin typeface="Arial"/>
                <a:cs typeface="Arial"/>
              </a:rPr>
              <a:t> </a:t>
            </a:r>
            <a:r>
              <a:rPr sz="706" dirty="0">
                <a:latin typeface="Arial"/>
                <a:cs typeface="Arial"/>
              </a:rPr>
              <a:t>($3.00/CR NonRes)</a:t>
            </a:r>
          </a:p>
          <a:p>
            <a:pPr marL="149046" indent="-137840">
              <a:spcBef>
                <a:spcPts val="62"/>
              </a:spcBef>
              <a:buFont typeface="Arial"/>
              <a:buAutoNum type="arabicParenBoth"/>
              <a:tabLst>
                <a:tab pos="149607" algn="l"/>
              </a:tabLst>
            </a:pPr>
            <a:r>
              <a:rPr sz="706" b="1" spc="-13" dirty="0">
                <a:latin typeface="Arial"/>
                <a:cs typeface="Arial"/>
              </a:rPr>
              <a:t>T</a:t>
            </a:r>
            <a:r>
              <a:rPr sz="706" b="1" spc="4" dirty="0">
                <a:latin typeface="Arial"/>
                <a:cs typeface="Arial"/>
              </a:rPr>
              <a:t>echnol</a:t>
            </a:r>
            <a:r>
              <a:rPr sz="706" b="1" spc="9" dirty="0">
                <a:latin typeface="Arial"/>
                <a:cs typeface="Arial"/>
              </a:rPr>
              <a:t>o</a:t>
            </a:r>
            <a:r>
              <a:rPr sz="706" b="1" spc="4" dirty="0">
                <a:latin typeface="Arial"/>
                <a:cs typeface="Arial"/>
              </a:rPr>
              <a:t>gy</a:t>
            </a:r>
            <a:r>
              <a:rPr sz="706" b="1" spc="-18" dirty="0">
                <a:latin typeface="Arial"/>
                <a:cs typeface="Arial"/>
              </a:rPr>
              <a:t> </a:t>
            </a:r>
            <a:r>
              <a:rPr sz="706" b="1" spc="9" dirty="0">
                <a:latin typeface="Arial"/>
                <a:cs typeface="Arial"/>
              </a:rPr>
              <a:t>F</a:t>
            </a:r>
            <a:r>
              <a:rPr sz="706" b="1" spc="4" dirty="0">
                <a:latin typeface="Arial"/>
                <a:cs typeface="Arial"/>
              </a:rPr>
              <a:t>ees </a:t>
            </a:r>
            <a:r>
              <a:rPr sz="706" b="1" dirty="0">
                <a:latin typeface="Arial"/>
                <a:cs typeface="Arial"/>
              </a:rPr>
              <a:t>I</a:t>
            </a:r>
            <a:r>
              <a:rPr sz="706" b="1" spc="9" dirty="0">
                <a:latin typeface="Arial"/>
                <a:cs typeface="Arial"/>
              </a:rPr>
              <a:t>n</a:t>
            </a:r>
            <a:r>
              <a:rPr sz="706" b="1" spc="4" dirty="0">
                <a:latin typeface="Arial"/>
                <a:cs typeface="Arial"/>
              </a:rPr>
              <a:t>clud</a:t>
            </a:r>
            <a:r>
              <a:rPr sz="706" b="1" spc="13" dirty="0">
                <a:latin typeface="Arial"/>
                <a:cs typeface="Arial"/>
              </a:rPr>
              <a:t>e</a:t>
            </a:r>
            <a:r>
              <a:rPr sz="706" dirty="0">
                <a:latin typeface="Arial"/>
                <a:cs typeface="Arial"/>
              </a:rPr>
              <a:t>: </a:t>
            </a:r>
            <a:r>
              <a:rPr sz="706" spc="4" dirty="0">
                <a:latin typeface="Arial"/>
                <a:cs typeface="Arial"/>
              </a:rPr>
              <a:t>Computer($3.53/CR), </a:t>
            </a:r>
            <a:r>
              <a:rPr sz="706" spc="18" dirty="0">
                <a:latin typeface="Arial"/>
                <a:cs typeface="Arial"/>
              </a:rPr>
              <a:t>T</a:t>
            </a:r>
            <a:r>
              <a:rPr sz="706" spc="4" dirty="0">
                <a:latin typeface="Arial"/>
                <a:cs typeface="Arial"/>
              </a:rPr>
              <a:t>echnolog</a:t>
            </a:r>
            <a:r>
              <a:rPr sz="706" spc="-9" dirty="0">
                <a:latin typeface="Arial"/>
                <a:cs typeface="Arial"/>
              </a:rPr>
              <a:t>y</a:t>
            </a:r>
            <a:r>
              <a:rPr sz="706" spc="4" dirty="0">
                <a:latin typeface="Arial"/>
                <a:cs typeface="Arial"/>
              </a:rPr>
              <a:t>($4.50/CR)</a:t>
            </a:r>
            <a:endParaRPr sz="706" dirty="0">
              <a:latin typeface="Arial"/>
              <a:cs typeface="Arial"/>
            </a:endParaRPr>
          </a:p>
          <a:p>
            <a:pPr marL="149046" indent="-137840">
              <a:spcBef>
                <a:spcPts val="62"/>
              </a:spcBef>
              <a:buFont typeface="Arial"/>
              <a:buAutoNum type="arabicParenBoth"/>
              <a:tabLst>
                <a:tab pos="149607" algn="l"/>
              </a:tabLst>
            </a:pPr>
            <a:r>
              <a:rPr sz="706" b="1" spc="-13" dirty="0">
                <a:latin typeface="Arial"/>
                <a:cs typeface="Arial"/>
              </a:rPr>
              <a:t>A</a:t>
            </a:r>
            <a:r>
              <a:rPr sz="706" b="1" spc="4" dirty="0">
                <a:latin typeface="Arial"/>
                <a:cs typeface="Arial"/>
              </a:rPr>
              <a:t>S</a:t>
            </a:r>
            <a:r>
              <a:rPr sz="706" b="1" spc="9" dirty="0">
                <a:latin typeface="Arial"/>
                <a:cs typeface="Arial"/>
              </a:rPr>
              <a:t>UM</a:t>
            </a:r>
            <a:r>
              <a:rPr sz="706" b="1" spc="4" dirty="0">
                <a:latin typeface="Arial"/>
                <a:cs typeface="Arial"/>
              </a:rPr>
              <a:t> </a:t>
            </a:r>
            <a:r>
              <a:rPr sz="706" b="1" spc="9" dirty="0">
                <a:latin typeface="Arial"/>
                <a:cs typeface="Arial"/>
              </a:rPr>
              <a:t>F</a:t>
            </a:r>
            <a:r>
              <a:rPr sz="706" b="1" spc="4" dirty="0">
                <a:latin typeface="Arial"/>
                <a:cs typeface="Arial"/>
              </a:rPr>
              <a:t>ees</a:t>
            </a:r>
            <a:r>
              <a:rPr sz="706" b="1" spc="9" dirty="0">
                <a:latin typeface="Arial"/>
                <a:cs typeface="Arial"/>
              </a:rPr>
              <a:t> </a:t>
            </a:r>
            <a:r>
              <a:rPr sz="706" b="1" dirty="0">
                <a:latin typeface="Arial"/>
                <a:cs typeface="Arial"/>
              </a:rPr>
              <a:t>I</a:t>
            </a:r>
            <a:r>
              <a:rPr sz="706" b="1" spc="9" dirty="0">
                <a:latin typeface="Arial"/>
                <a:cs typeface="Arial"/>
              </a:rPr>
              <a:t>n</a:t>
            </a:r>
            <a:r>
              <a:rPr sz="706" b="1" spc="4" dirty="0">
                <a:latin typeface="Arial"/>
                <a:cs typeface="Arial"/>
              </a:rPr>
              <a:t>clud</a:t>
            </a:r>
            <a:r>
              <a:rPr sz="706" b="1" spc="9" dirty="0">
                <a:latin typeface="Arial"/>
                <a:cs typeface="Arial"/>
              </a:rPr>
              <a:t>e</a:t>
            </a:r>
            <a:r>
              <a:rPr sz="706" dirty="0">
                <a:latin typeface="Arial"/>
                <a:cs typeface="Arial"/>
              </a:rPr>
              <a:t>: </a:t>
            </a:r>
            <a:r>
              <a:rPr sz="706" spc="4" dirty="0">
                <a:latin typeface="Arial"/>
                <a:cs typeface="Arial"/>
              </a:rPr>
              <a:t>Kaimin($6 </a:t>
            </a:r>
            <a:r>
              <a:rPr sz="706" spc="9" dirty="0">
                <a:latin typeface="Arial"/>
                <a:cs typeface="Arial"/>
              </a:rPr>
              <a:t>F</a:t>
            </a:r>
            <a:r>
              <a:rPr sz="706" spc="4" dirty="0">
                <a:latin typeface="Arial"/>
                <a:cs typeface="Arial"/>
              </a:rPr>
              <a:t>lat</a:t>
            </a:r>
            <a:r>
              <a:rPr sz="706" spc="9" dirty="0">
                <a:latin typeface="Arial"/>
                <a:cs typeface="Arial"/>
              </a:rPr>
              <a:t>)</a:t>
            </a:r>
            <a:r>
              <a:rPr sz="706" dirty="0">
                <a:latin typeface="Arial"/>
                <a:cs typeface="Arial"/>
              </a:rPr>
              <a:t>, </a:t>
            </a:r>
            <a:r>
              <a:rPr sz="706" spc="4" dirty="0">
                <a:latin typeface="Arial"/>
                <a:cs typeface="Arial"/>
              </a:rPr>
              <a:t>Rec</a:t>
            </a:r>
            <a:r>
              <a:rPr sz="706" spc="-9" dirty="0">
                <a:latin typeface="Arial"/>
                <a:cs typeface="Arial"/>
              </a:rPr>
              <a:t>y</a:t>
            </a:r>
            <a:r>
              <a:rPr sz="706" spc="4" dirty="0">
                <a:latin typeface="Arial"/>
                <a:cs typeface="Arial"/>
              </a:rPr>
              <a:t>cling</a:t>
            </a:r>
            <a:r>
              <a:rPr sz="706" spc="9" dirty="0">
                <a:latin typeface="Arial"/>
                <a:cs typeface="Arial"/>
              </a:rPr>
              <a:t>(</a:t>
            </a:r>
            <a:r>
              <a:rPr sz="706" spc="4" dirty="0">
                <a:latin typeface="Arial"/>
                <a:cs typeface="Arial"/>
              </a:rPr>
              <a:t>$6 </a:t>
            </a:r>
            <a:r>
              <a:rPr sz="706" spc="9" dirty="0">
                <a:latin typeface="Arial"/>
                <a:cs typeface="Arial"/>
              </a:rPr>
              <a:t>F</a:t>
            </a:r>
            <a:r>
              <a:rPr sz="706" spc="4" dirty="0">
                <a:latin typeface="Arial"/>
                <a:cs typeface="Arial"/>
              </a:rPr>
              <a:t>lat</a:t>
            </a:r>
            <a:r>
              <a:rPr sz="706" spc="9" dirty="0">
                <a:latin typeface="Arial"/>
                <a:cs typeface="Arial"/>
              </a:rPr>
              <a:t>)</a:t>
            </a:r>
            <a:r>
              <a:rPr sz="706" dirty="0">
                <a:latin typeface="Arial"/>
                <a:cs typeface="Arial"/>
              </a:rPr>
              <a:t>, </a:t>
            </a:r>
            <a:r>
              <a:rPr sz="706" spc="4" dirty="0">
                <a:latin typeface="Arial"/>
                <a:cs typeface="Arial"/>
              </a:rPr>
              <a:t>Radio($7 </a:t>
            </a:r>
            <a:r>
              <a:rPr sz="706" spc="9" dirty="0">
                <a:latin typeface="Arial"/>
                <a:cs typeface="Arial"/>
              </a:rPr>
              <a:t>F</a:t>
            </a:r>
            <a:r>
              <a:rPr sz="706" spc="4" dirty="0">
                <a:latin typeface="Arial"/>
                <a:cs typeface="Arial"/>
              </a:rPr>
              <a:t>lat</a:t>
            </a:r>
            <a:r>
              <a:rPr sz="706" spc="9" dirty="0">
                <a:latin typeface="Arial"/>
                <a:cs typeface="Arial"/>
              </a:rPr>
              <a:t>)</a:t>
            </a:r>
            <a:r>
              <a:rPr sz="706" dirty="0">
                <a:latin typeface="Arial"/>
                <a:cs typeface="Arial"/>
              </a:rPr>
              <a:t>, </a:t>
            </a:r>
            <a:r>
              <a:rPr sz="706" spc="4" dirty="0">
                <a:latin typeface="Arial"/>
                <a:cs typeface="Arial"/>
              </a:rPr>
              <a:t>Acti</a:t>
            </a:r>
            <a:r>
              <a:rPr sz="706" spc="9" dirty="0">
                <a:latin typeface="Arial"/>
                <a:cs typeface="Arial"/>
              </a:rPr>
              <a:t>v</a:t>
            </a:r>
            <a:r>
              <a:rPr sz="706" spc="4" dirty="0">
                <a:latin typeface="Arial"/>
                <a:cs typeface="Arial"/>
              </a:rPr>
              <a:t>ity</a:t>
            </a:r>
            <a:r>
              <a:rPr sz="706" spc="-9" dirty="0">
                <a:latin typeface="Arial"/>
                <a:cs typeface="Arial"/>
              </a:rPr>
              <a:t> </a:t>
            </a:r>
            <a:r>
              <a:rPr sz="706" spc="9" dirty="0">
                <a:latin typeface="Arial"/>
                <a:cs typeface="Arial"/>
              </a:rPr>
              <a:t>F</a:t>
            </a:r>
            <a:r>
              <a:rPr sz="706" spc="4" dirty="0">
                <a:latin typeface="Arial"/>
                <a:cs typeface="Arial"/>
              </a:rPr>
              <a:t>ee ($54 Flat </a:t>
            </a:r>
            <a:r>
              <a:rPr sz="706" spc="-18" dirty="0">
                <a:latin typeface="Arial"/>
                <a:cs typeface="Arial"/>
              </a:rPr>
              <a:t>w</a:t>
            </a:r>
            <a:r>
              <a:rPr sz="706" spc="4" dirty="0">
                <a:latin typeface="Arial"/>
                <a:cs typeface="Arial"/>
              </a:rPr>
              <a:t>hich includes</a:t>
            </a:r>
            <a:r>
              <a:rPr sz="706" dirty="0">
                <a:latin typeface="Arial"/>
                <a:cs typeface="Arial"/>
              </a:rPr>
              <a:t> </a:t>
            </a:r>
            <a:r>
              <a:rPr sz="706" spc="4" dirty="0">
                <a:latin typeface="Arial"/>
                <a:cs typeface="Arial"/>
              </a:rPr>
              <a:t>$2 Infant </a:t>
            </a:r>
            <a:r>
              <a:rPr sz="706" spc="9" dirty="0">
                <a:latin typeface="Arial"/>
                <a:cs typeface="Arial"/>
              </a:rPr>
              <a:t>Car</a:t>
            </a:r>
            <a:r>
              <a:rPr sz="706" spc="4" dirty="0">
                <a:latin typeface="Arial"/>
                <a:cs typeface="Arial"/>
              </a:rPr>
              <a:t>e and $1 Student Resea</a:t>
            </a:r>
            <a:r>
              <a:rPr sz="706" spc="9" dirty="0">
                <a:latin typeface="Arial"/>
                <a:cs typeface="Arial"/>
              </a:rPr>
              <a:t>r</a:t>
            </a:r>
            <a:r>
              <a:rPr sz="706" spc="4" dirty="0">
                <a:latin typeface="Arial"/>
                <a:cs typeface="Arial"/>
              </a:rPr>
              <a:t>ch)</a:t>
            </a:r>
            <a:endParaRPr sz="706" dirty="0">
              <a:latin typeface="Arial"/>
              <a:cs typeface="Arial"/>
            </a:endParaRPr>
          </a:p>
          <a:p>
            <a:pPr marL="138400">
              <a:spcBef>
                <a:spcPts val="326"/>
              </a:spcBef>
            </a:pPr>
            <a:r>
              <a:rPr sz="706" dirty="0">
                <a:latin typeface="Arial"/>
                <a:cs typeface="Arial"/>
              </a:rPr>
              <a:t>*S</a:t>
            </a:r>
            <a:r>
              <a:rPr sz="706" spc="4" dirty="0">
                <a:latin typeface="Arial"/>
                <a:cs typeface="Arial"/>
              </a:rPr>
              <a:t>tudents</a:t>
            </a:r>
            <a:r>
              <a:rPr sz="706" dirty="0">
                <a:latin typeface="Arial"/>
                <a:cs typeface="Arial"/>
              </a:rPr>
              <a:t> </a:t>
            </a:r>
            <a:r>
              <a:rPr sz="706" spc="4" dirty="0">
                <a:latin typeface="Arial"/>
                <a:cs typeface="Arial"/>
              </a:rPr>
              <a:t>en</a:t>
            </a:r>
            <a:r>
              <a:rPr sz="706" spc="9" dirty="0">
                <a:latin typeface="Arial"/>
                <a:cs typeface="Arial"/>
              </a:rPr>
              <a:t>r</a:t>
            </a:r>
            <a:r>
              <a:rPr sz="706" spc="4" dirty="0">
                <a:latin typeface="Arial"/>
                <a:cs typeface="Arial"/>
              </a:rPr>
              <a:t>olled for 6 credits</a:t>
            </a:r>
            <a:r>
              <a:rPr sz="706" dirty="0">
                <a:latin typeface="Arial"/>
                <a:cs typeface="Arial"/>
              </a:rPr>
              <a:t> </a:t>
            </a:r>
            <a:r>
              <a:rPr sz="706" spc="4" dirty="0">
                <a:latin typeface="Arial"/>
                <a:cs typeface="Arial"/>
              </a:rPr>
              <a:t>or less ha</a:t>
            </a:r>
            <a:r>
              <a:rPr sz="706" spc="13" dirty="0">
                <a:latin typeface="Arial"/>
                <a:cs typeface="Arial"/>
              </a:rPr>
              <a:t>v</a:t>
            </a:r>
            <a:r>
              <a:rPr sz="706" spc="4" dirty="0">
                <a:latin typeface="Arial"/>
                <a:cs typeface="Arial"/>
              </a:rPr>
              <a:t>e the option of</a:t>
            </a:r>
            <a:r>
              <a:rPr sz="706" dirty="0">
                <a:latin typeface="Arial"/>
                <a:cs typeface="Arial"/>
              </a:rPr>
              <a:t> </a:t>
            </a:r>
            <a:r>
              <a:rPr sz="706" spc="4" dirty="0">
                <a:latin typeface="Arial"/>
                <a:cs typeface="Arial"/>
              </a:rPr>
              <a:t>pa</a:t>
            </a:r>
            <a:r>
              <a:rPr sz="706" spc="-4" dirty="0">
                <a:latin typeface="Arial"/>
                <a:cs typeface="Arial"/>
              </a:rPr>
              <a:t>y</a:t>
            </a:r>
            <a:r>
              <a:rPr sz="706" spc="4" dirty="0">
                <a:latin typeface="Arial"/>
                <a:cs typeface="Arial"/>
              </a:rPr>
              <a:t>ing the Acti</a:t>
            </a:r>
            <a:r>
              <a:rPr sz="706" spc="13" dirty="0">
                <a:latin typeface="Arial"/>
                <a:cs typeface="Arial"/>
              </a:rPr>
              <a:t>v</a:t>
            </a:r>
            <a:r>
              <a:rPr sz="706" spc="4" dirty="0">
                <a:latin typeface="Arial"/>
                <a:cs typeface="Arial"/>
              </a:rPr>
              <a:t>ity</a:t>
            </a:r>
            <a:r>
              <a:rPr sz="706" spc="-9" dirty="0">
                <a:latin typeface="Arial"/>
                <a:cs typeface="Arial"/>
              </a:rPr>
              <a:t> </a:t>
            </a:r>
            <a:r>
              <a:rPr sz="706" spc="4" dirty="0">
                <a:latin typeface="Arial"/>
                <a:cs typeface="Arial"/>
              </a:rPr>
              <a:t>and </a:t>
            </a:r>
            <a:r>
              <a:rPr sz="706" spc="9" dirty="0">
                <a:latin typeface="Arial"/>
                <a:cs typeface="Arial"/>
              </a:rPr>
              <a:t>Ca</a:t>
            </a:r>
            <a:r>
              <a:rPr sz="706" spc="13" dirty="0">
                <a:latin typeface="Arial"/>
                <a:cs typeface="Arial"/>
              </a:rPr>
              <a:t>m</a:t>
            </a:r>
            <a:r>
              <a:rPr sz="706" spc="4" dirty="0">
                <a:latin typeface="Arial"/>
                <a:cs typeface="Arial"/>
              </a:rPr>
              <a:t>pus</a:t>
            </a:r>
            <a:r>
              <a:rPr sz="706" dirty="0">
                <a:latin typeface="Arial"/>
                <a:cs typeface="Arial"/>
              </a:rPr>
              <a:t> </a:t>
            </a:r>
            <a:r>
              <a:rPr sz="706" spc="4" dirty="0">
                <a:latin typeface="Arial"/>
                <a:cs typeface="Arial"/>
              </a:rPr>
              <a:t>Rec</a:t>
            </a:r>
            <a:r>
              <a:rPr sz="706" spc="9" dirty="0">
                <a:latin typeface="Arial"/>
                <a:cs typeface="Arial"/>
              </a:rPr>
              <a:t>r</a:t>
            </a:r>
            <a:r>
              <a:rPr sz="706" spc="4" dirty="0">
                <a:latin typeface="Arial"/>
                <a:cs typeface="Arial"/>
              </a:rPr>
              <a:t>eation </a:t>
            </a:r>
            <a:r>
              <a:rPr sz="706" spc="9" dirty="0">
                <a:latin typeface="Arial"/>
                <a:cs typeface="Arial"/>
              </a:rPr>
              <a:t>F</a:t>
            </a:r>
            <a:r>
              <a:rPr sz="706" spc="4" dirty="0">
                <a:latin typeface="Arial"/>
                <a:cs typeface="Arial"/>
              </a:rPr>
              <a:t>ee.</a:t>
            </a:r>
            <a:endParaRPr sz="706" dirty="0">
              <a:latin typeface="Arial"/>
              <a:cs typeface="Arial"/>
            </a:endParaRPr>
          </a:p>
          <a:p>
            <a:pPr marL="149046" indent="-137840">
              <a:spcBef>
                <a:spcPts val="40"/>
              </a:spcBef>
              <a:buFont typeface="Arial"/>
              <a:buAutoNum type="arabicParenBoth" startAt="4"/>
              <a:tabLst>
                <a:tab pos="149607" algn="l"/>
              </a:tabLst>
            </a:pPr>
            <a:r>
              <a:rPr sz="706" b="1" spc="9" dirty="0">
                <a:latin typeface="Arial"/>
                <a:cs typeface="Arial"/>
              </a:rPr>
              <a:t>UC</a:t>
            </a:r>
            <a:r>
              <a:rPr sz="706" b="1" dirty="0">
                <a:latin typeface="Arial"/>
                <a:cs typeface="Arial"/>
              </a:rPr>
              <a:t> </a:t>
            </a:r>
            <a:r>
              <a:rPr sz="706" b="1" spc="4" dirty="0">
                <a:latin typeface="Arial"/>
                <a:cs typeface="Arial"/>
              </a:rPr>
              <a:t>Fees </a:t>
            </a:r>
            <a:r>
              <a:rPr sz="706" b="1" dirty="0">
                <a:latin typeface="Arial"/>
                <a:cs typeface="Arial"/>
              </a:rPr>
              <a:t>I</a:t>
            </a:r>
            <a:r>
              <a:rPr sz="706" b="1" spc="9" dirty="0">
                <a:latin typeface="Arial"/>
                <a:cs typeface="Arial"/>
              </a:rPr>
              <a:t>n</a:t>
            </a:r>
            <a:r>
              <a:rPr sz="706" b="1" spc="4" dirty="0">
                <a:latin typeface="Arial"/>
                <a:cs typeface="Arial"/>
              </a:rPr>
              <a:t>clud</a:t>
            </a:r>
            <a:r>
              <a:rPr sz="706" b="1" spc="9" dirty="0">
                <a:latin typeface="Arial"/>
                <a:cs typeface="Arial"/>
              </a:rPr>
              <a:t>e</a:t>
            </a:r>
            <a:r>
              <a:rPr sz="706" dirty="0">
                <a:latin typeface="Arial"/>
                <a:cs typeface="Arial"/>
              </a:rPr>
              <a:t>: </a:t>
            </a:r>
            <a:r>
              <a:rPr sz="706" spc="4" dirty="0">
                <a:latin typeface="Arial"/>
                <a:cs typeface="Arial"/>
              </a:rPr>
              <a:t>Operation($14.57CR), Reno</a:t>
            </a:r>
            <a:r>
              <a:rPr sz="706" spc="13" dirty="0">
                <a:latin typeface="Arial"/>
                <a:cs typeface="Arial"/>
              </a:rPr>
              <a:t>v</a:t>
            </a:r>
            <a:r>
              <a:rPr sz="706" spc="4" dirty="0">
                <a:latin typeface="Arial"/>
                <a:cs typeface="Arial"/>
              </a:rPr>
              <a:t>ation($4.30/CR)</a:t>
            </a:r>
            <a:endParaRPr sz="706" dirty="0">
              <a:latin typeface="Arial"/>
              <a:cs typeface="Arial"/>
            </a:endParaRPr>
          </a:p>
          <a:p>
            <a:pPr marL="149046" indent="-137840">
              <a:spcBef>
                <a:spcPts val="62"/>
              </a:spcBef>
              <a:buFont typeface="Arial"/>
              <a:buAutoNum type="arabicParenBoth" startAt="4"/>
              <a:tabLst>
                <a:tab pos="149607" algn="l"/>
              </a:tabLst>
            </a:pPr>
            <a:r>
              <a:rPr sz="706" b="1" dirty="0">
                <a:latin typeface="Arial"/>
                <a:cs typeface="Arial"/>
              </a:rPr>
              <a:t>Health</a:t>
            </a:r>
            <a:r>
              <a:rPr sz="706" b="1" spc="4" dirty="0">
                <a:latin typeface="Arial"/>
                <a:cs typeface="Arial"/>
              </a:rPr>
              <a:t> </a:t>
            </a:r>
            <a:r>
              <a:rPr sz="706" b="1" dirty="0">
                <a:latin typeface="Arial"/>
                <a:cs typeface="Arial"/>
              </a:rPr>
              <a:t>Se</a:t>
            </a:r>
            <a:r>
              <a:rPr sz="706" b="1" spc="-4" dirty="0">
                <a:latin typeface="Arial"/>
                <a:cs typeface="Arial"/>
              </a:rPr>
              <a:t>r</a:t>
            </a:r>
            <a:r>
              <a:rPr sz="706" b="1" spc="-9" dirty="0">
                <a:latin typeface="Arial"/>
                <a:cs typeface="Arial"/>
              </a:rPr>
              <a:t>v</a:t>
            </a:r>
            <a:r>
              <a:rPr sz="706" b="1" dirty="0">
                <a:latin typeface="Arial"/>
                <a:cs typeface="Arial"/>
              </a:rPr>
              <a:t>ice</a:t>
            </a:r>
            <a:r>
              <a:rPr sz="706" b="1" spc="4" dirty="0">
                <a:latin typeface="Arial"/>
                <a:cs typeface="Arial"/>
              </a:rPr>
              <a:t> </a:t>
            </a:r>
            <a:r>
              <a:rPr sz="706" b="1" dirty="0">
                <a:latin typeface="Arial"/>
                <a:cs typeface="Arial"/>
              </a:rPr>
              <a:t>Fee</a:t>
            </a:r>
            <a:r>
              <a:rPr sz="706" b="1" spc="13" dirty="0">
                <a:latin typeface="Arial"/>
                <a:cs typeface="Arial"/>
              </a:rPr>
              <a:t> </a:t>
            </a:r>
            <a:r>
              <a:rPr sz="706" dirty="0">
                <a:latin typeface="Arial"/>
                <a:cs typeface="Arial"/>
              </a:rPr>
              <a:t>(Regents'</a:t>
            </a:r>
            <a:r>
              <a:rPr sz="706" spc="4" dirty="0">
                <a:latin typeface="Arial"/>
                <a:cs typeface="Arial"/>
              </a:rPr>
              <a:t> </a:t>
            </a:r>
            <a:r>
              <a:rPr sz="706" dirty="0">
                <a:latin typeface="Arial"/>
                <a:cs typeface="Arial"/>
              </a:rPr>
              <a:t>Item</a:t>
            </a:r>
            <a:r>
              <a:rPr sz="706" spc="4" dirty="0">
                <a:latin typeface="Arial"/>
                <a:cs typeface="Arial"/>
              </a:rPr>
              <a:t> </a:t>
            </a:r>
            <a:r>
              <a:rPr sz="706" dirty="0">
                <a:latin typeface="Arial"/>
                <a:cs typeface="Arial"/>
              </a:rPr>
              <a:t>No.</a:t>
            </a:r>
            <a:r>
              <a:rPr sz="706" spc="4" dirty="0">
                <a:latin typeface="Arial"/>
                <a:cs typeface="Arial"/>
              </a:rPr>
              <a:t> </a:t>
            </a:r>
            <a:r>
              <a:rPr sz="706" dirty="0">
                <a:latin typeface="Arial"/>
                <a:cs typeface="Arial"/>
              </a:rPr>
              <a:t>175-1009-R0517</a:t>
            </a:r>
            <a:r>
              <a:rPr sz="706" spc="13" dirty="0">
                <a:latin typeface="Arial"/>
                <a:cs typeface="Arial"/>
              </a:rPr>
              <a:t>)</a:t>
            </a:r>
            <a:r>
              <a:rPr sz="706" b="1" dirty="0">
                <a:latin typeface="Arial"/>
                <a:cs typeface="Arial"/>
              </a:rPr>
              <a:t>:</a:t>
            </a:r>
            <a:endParaRPr sz="706" dirty="0">
              <a:latin typeface="Arial"/>
              <a:cs typeface="Arial"/>
            </a:endParaRPr>
          </a:p>
          <a:p>
            <a:pPr marL="11206" marR="4483">
              <a:lnSpc>
                <a:spcPct val="107500"/>
              </a:lnSpc>
              <a:spcBef>
                <a:spcPts val="18"/>
              </a:spcBef>
            </a:pPr>
            <a:r>
              <a:rPr sz="706" spc="-9" dirty="0">
                <a:latin typeface="Arial"/>
                <a:cs typeface="Arial"/>
              </a:rPr>
              <a:t>*</a:t>
            </a:r>
            <a:r>
              <a:rPr sz="706" dirty="0">
                <a:latin typeface="Arial"/>
                <a:cs typeface="Arial"/>
              </a:rPr>
              <a:t>Students en</a:t>
            </a:r>
            <a:r>
              <a:rPr sz="706" spc="4" dirty="0">
                <a:latin typeface="Arial"/>
                <a:cs typeface="Arial"/>
              </a:rPr>
              <a:t>r</a:t>
            </a:r>
            <a:r>
              <a:rPr sz="706" dirty="0">
                <a:latin typeface="Arial"/>
                <a:cs typeface="Arial"/>
              </a:rPr>
              <a:t>olled</a:t>
            </a:r>
            <a:r>
              <a:rPr sz="706" spc="4" dirty="0">
                <a:latin typeface="Arial"/>
                <a:cs typeface="Arial"/>
              </a:rPr>
              <a:t> </a:t>
            </a:r>
            <a:r>
              <a:rPr sz="706" dirty="0">
                <a:latin typeface="Arial"/>
                <a:cs typeface="Arial"/>
              </a:rPr>
              <a:t>in</a:t>
            </a:r>
            <a:r>
              <a:rPr sz="706" spc="4" dirty="0">
                <a:latin typeface="Arial"/>
                <a:cs typeface="Arial"/>
              </a:rPr>
              <a:t> </a:t>
            </a:r>
            <a:r>
              <a:rPr sz="706" dirty="0">
                <a:latin typeface="Arial"/>
                <a:cs typeface="Arial"/>
              </a:rPr>
              <a:t>6</a:t>
            </a:r>
            <a:r>
              <a:rPr sz="706" spc="4" dirty="0">
                <a:latin typeface="Arial"/>
                <a:cs typeface="Arial"/>
              </a:rPr>
              <a:t> </a:t>
            </a:r>
            <a:r>
              <a:rPr sz="706" dirty="0">
                <a:latin typeface="Arial"/>
                <a:cs typeface="Arial"/>
              </a:rPr>
              <a:t>credits or</a:t>
            </a:r>
            <a:r>
              <a:rPr sz="706" spc="4" dirty="0">
                <a:latin typeface="Arial"/>
                <a:cs typeface="Arial"/>
              </a:rPr>
              <a:t> </a:t>
            </a:r>
            <a:r>
              <a:rPr sz="706" dirty="0">
                <a:latin typeface="Arial"/>
                <a:cs typeface="Arial"/>
              </a:rPr>
              <a:t>less</a:t>
            </a:r>
            <a:r>
              <a:rPr sz="706" spc="4" dirty="0">
                <a:latin typeface="Arial"/>
                <a:cs typeface="Arial"/>
              </a:rPr>
              <a:t> </a:t>
            </a:r>
            <a:r>
              <a:rPr sz="706" dirty="0">
                <a:latin typeface="Arial"/>
                <a:cs typeface="Arial"/>
              </a:rPr>
              <a:t>ha</a:t>
            </a:r>
            <a:r>
              <a:rPr sz="706" spc="9" dirty="0">
                <a:latin typeface="Arial"/>
                <a:cs typeface="Arial"/>
              </a:rPr>
              <a:t>v</a:t>
            </a:r>
            <a:r>
              <a:rPr sz="706" dirty="0">
                <a:latin typeface="Arial"/>
                <a:cs typeface="Arial"/>
              </a:rPr>
              <a:t>e</a:t>
            </a:r>
            <a:r>
              <a:rPr sz="706" spc="4" dirty="0">
                <a:latin typeface="Arial"/>
                <a:cs typeface="Arial"/>
              </a:rPr>
              <a:t> </a:t>
            </a:r>
            <a:r>
              <a:rPr sz="706" dirty="0">
                <a:latin typeface="Arial"/>
                <a:cs typeface="Arial"/>
              </a:rPr>
              <a:t>the</a:t>
            </a:r>
            <a:r>
              <a:rPr sz="706" spc="4" dirty="0">
                <a:latin typeface="Arial"/>
                <a:cs typeface="Arial"/>
              </a:rPr>
              <a:t> </a:t>
            </a:r>
            <a:r>
              <a:rPr sz="706" dirty="0">
                <a:latin typeface="Arial"/>
                <a:cs typeface="Arial"/>
              </a:rPr>
              <a:t>option</a:t>
            </a:r>
            <a:r>
              <a:rPr sz="706" spc="4" dirty="0">
                <a:latin typeface="Arial"/>
                <a:cs typeface="Arial"/>
              </a:rPr>
              <a:t> </a:t>
            </a:r>
            <a:r>
              <a:rPr sz="706" dirty="0">
                <a:latin typeface="Arial"/>
                <a:cs typeface="Arial"/>
              </a:rPr>
              <a:t>to</a:t>
            </a:r>
            <a:r>
              <a:rPr sz="706" spc="4" dirty="0">
                <a:latin typeface="Arial"/>
                <a:cs typeface="Arial"/>
              </a:rPr>
              <a:t> </a:t>
            </a:r>
            <a:r>
              <a:rPr sz="706" dirty="0">
                <a:latin typeface="Arial"/>
                <a:cs typeface="Arial"/>
              </a:rPr>
              <a:t>pay</a:t>
            </a:r>
            <a:r>
              <a:rPr sz="706" spc="-9" dirty="0">
                <a:latin typeface="Arial"/>
                <a:cs typeface="Arial"/>
              </a:rPr>
              <a:t> </a:t>
            </a:r>
            <a:r>
              <a:rPr sz="706" dirty="0">
                <a:latin typeface="Arial"/>
                <a:cs typeface="Arial"/>
              </a:rPr>
              <a:t>the</a:t>
            </a:r>
            <a:r>
              <a:rPr sz="706" spc="4" dirty="0">
                <a:latin typeface="Arial"/>
                <a:cs typeface="Arial"/>
              </a:rPr>
              <a:t> </a:t>
            </a:r>
            <a:r>
              <a:rPr sz="706" dirty="0">
                <a:latin typeface="Arial"/>
                <a:cs typeface="Arial"/>
              </a:rPr>
              <a:t>full Health</a:t>
            </a:r>
            <a:r>
              <a:rPr sz="706" spc="4" dirty="0">
                <a:latin typeface="Arial"/>
                <a:cs typeface="Arial"/>
              </a:rPr>
              <a:t> </a:t>
            </a:r>
            <a:r>
              <a:rPr sz="706" dirty="0">
                <a:latin typeface="Arial"/>
                <a:cs typeface="Arial"/>
              </a:rPr>
              <a:t>Se</a:t>
            </a:r>
            <a:r>
              <a:rPr sz="706" spc="4" dirty="0">
                <a:latin typeface="Arial"/>
                <a:cs typeface="Arial"/>
              </a:rPr>
              <a:t>r</a:t>
            </a:r>
            <a:r>
              <a:rPr sz="706" spc="9" dirty="0">
                <a:latin typeface="Arial"/>
                <a:cs typeface="Arial"/>
              </a:rPr>
              <a:t>v</a:t>
            </a:r>
            <a:r>
              <a:rPr sz="706" dirty="0">
                <a:latin typeface="Arial"/>
                <a:cs typeface="Arial"/>
              </a:rPr>
              <a:t>ice </a:t>
            </a:r>
            <a:r>
              <a:rPr sz="706" spc="4" dirty="0">
                <a:latin typeface="Arial"/>
                <a:cs typeface="Arial"/>
              </a:rPr>
              <a:t>F</a:t>
            </a:r>
            <a:r>
              <a:rPr sz="706" dirty="0">
                <a:latin typeface="Arial"/>
                <a:cs typeface="Arial"/>
              </a:rPr>
              <a:t>ee</a:t>
            </a:r>
            <a:r>
              <a:rPr sz="706" spc="4" dirty="0">
                <a:latin typeface="Arial"/>
                <a:cs typeface="Arial"/>
              </a:rPr>
              <a:t> </a:t>
            </a:r>
            <a:r>
              <a:rPr sz="706" dirty="0">
                <a:latin typeface="Arial"/>
                <a:cs typeface="Arial"/>
              </a:rPr>
              <a:t>of $271.59</a:t>
            </a:r>
            <a:r>
              <a:rPr sz="706" spc="4" dirty="0">
                <a:latin typeface="Arial"/>
                <a:cs typeface="Arial"/>
              </a:rPr>
              <a:t> </a:t>
            </a:r>
            <a:r>
              <a:rPr sz="706" dirty="0">
                <a:latin typeface="Arial"/>
                <a:cs typeface="Arial"/>
              </a:rPr>
              <a:t>in</a:t>
            </a:r>
            <a:r>
              <a:rPr sz="706" spc="4" dirty="0">
                <a:latin typeface="Arial"/>
                <a:cs typeface="Arial"/>
              </a:rPr>
              <a:t> </a:t>
            </a:r>
            <a:r>
              <a:rPr sz="706" dirty="0">
                <a:latin typeface="Arial"/>
                <a:cs typeface="Arial"/>
              </a:rPr>
              <a:t>o</a:t>
            </a:r>
            <a:r>
              <a:rPr sz="706" spc="4" dirty="0">
                <a:latin typeface="Arial"/>
                <a:cs typeface="Arial"/>
              </a:rPr>
              <a:t>r</a:t>
            </a:r>
            <a:r>
              <a:rPr sz="706" dirty="0">
                <a:latin typeface="Arial"/>
                <a:cs typeface="Arial"/>
              </a:rPr>
              <a:t>der</a:t>
            </a:r>
            <a:r>
              <a:rPr sz="706" spc="4" dirty="0">
                <a:latin typeface="Arial"/>
                <a:cs typeface="Arial"/>
              </a:rPr>
              <a:t> </a:t>
            </a:r>
            <a:r>
              <a:rPr sz="706" dirty="0">
                <a:latin typeface="Arial"/>
                <a:cs typeface="Arial"/>
              </a:rPr>
              <a:t>to</a:t>
            </a:r>
            <a:r>
              <a:rPr sz="706" spc="4" dirty="0">
                <a:latin typeface="Arial"/>
                <a:cs typeface="Arial"/>
              </a:rPr>
              <a:t> </a:t>
            </a:r>
            <a:r>
              <a:rPr sz="706" dirty="0">
                <a:latin typeface="Arial"/>
                <a:cs typeface="Arial"/>
              </a:rPr>
              <a:t>obtain</a:t>
            </a:r>
            <a:r>
              <a:rPr sz="706" spc="4" dirty="0">
                <a:latin typeface="Arial"/>
                <a:cs typeface="Arial"/>
              </a:rPr>
              <a:t> </a:t>
            </a:r>
            <a:r>
              <a:rPr sz="706" dirty="0">
                <a:latin typeface="Arial"/>
                <a:cs typeface="Arial"/>
              </a:rPr>
              <a:t>access</a:t>
            </a:r>
            <a:r>
              <a:rPr sz="706" spc="4" dirty="0">
                <a:latin typeface="Arial"/>
                <a:cs typeface="Arial"/>
              </a:rPr>
              <a:t> </a:t>
            </a:r>
            <a:r>
              <a:rPr sz="706" dirty="0">
                <a:latin typeface="Arial"/>
                <a:cs typeface="Arial"/>
              </a:rPr>
              <a:t>to</a:t>
            </a:r>
            <a:r>
              <a:rPr sz="706" spc="4" dirty="0">
                <a:latin typeface="Arial"/>
                <a:cs typeface="Arial"/>
              </a:rPr>
              <a:t> </a:t>
            </a:r>
            <a:r>
              <a:rPr sz="706" dirty="0">
                <a:latin typeface="Arial"/>
                <a:cs typeface="Arial"/>
              </a:rPr>
              <a:t>ser</a:t>
            </a:r>
            <a:r>
              <a:rPr sz="706" spc="9" dirty="0">
                <a:latin typeface="Arial"/>
                <a:cs typeface="Arial"/>
              </a:rPr>
              <a:t>v</a:t>
            </a:r>
            <a:r>
              <a:rPr sz="706" dirty="0">
                <a:latin typeface="Arial"/>
                <a:cs typeface="Arial"/>
              </a:rPr>
              <a:t>ices pro</a:t>
            </a:r>
            <a:r>
              <a:rPr sz="706" spc="9" dirty="0">
                <a:latin typeface="Arial"/>
                <a:cs typeface="Arial"/>
              </a:rPr>
              <a:t>v</a:t>
            </a:r>
            <a:r>
              <a:rPr sz="706" dirty="0">
                <a:latin typeface="Arial"/>
                <a:cs typeface="Arial"/>
              </a:rPr>
              <a:t>ided</a:t>
            </a:r>
            <a:r>
              <a:rPr sz="706" spc="4" dirty="0">
                <a:latin typeface="Arial"/>
                <a:cs typeface="Arial"/>
              </a:rPr>
              <a:t> </a:t>
            </a:r>
            <a:r>
              <a:rPr sz="706" dirty="0">
                <a:latin typeface="Arial"/>
                <a:cs typeface="Arial"/>
              </a:rPr>
              <a:t>by</a:t>
            </a:r>
            <a:r>
              <a:rPr sz="706" spc="-9" dirty="0">
                <a:latin typeface="Arial"/>
                <a:cs typeface="Arial"/>
              </a:rPr>
              <a:t> </a:t>
            </a:r>
            <a:r>
              <a:rPr sz="706" spc="4" dirty="0">
                <a:latin typeface="Arial"/>
                <a:cs typeface="Arial"/>
              </a:rPr>
              <a:t>Cur</a:t>
            </a:r>
            <a:r>
              <a:rPr sz="706" dirty="0">
                <a:latin typeface="Arial"/>
                <a:cs typeface="Arial"/>
              </a:rPr>
              <a:t>ry</a:t>
            </a:r>
            <a:r>
              <a:rPr sz="706" spc="-9" dirty="0">
                <a:latin typeface="Arial"/>
                <a:cs typeface="Arial"/>
              </a:rPr>
              <a:t> </a:t>
            </a:r>
            <a:r>
              <a:rPr sz="706" dirty="0">
                <a:latin typeface="Arial"/>
                <a:cs typeface="Arial"/>
              </a:rPr>
              <a:t>Health</a:t>
            </a:r>
            <a:r>
              <a:rPr sz="706" spc="4" dirty="0">
                <a:latin typeface="Arial"/>
                <a:cs typeface="Arial"/>
              </a:rPr>
              <a:t> </a:t>
            </a:r>
            <a:r>
              <a:rPr sz="706" dirty="0">
                <a:latin typeface="Arial"/>
                <a:cs typeface="Arial"/>
              </a:rPr>
              <a:t>Center. </a:t>
            </a:r>
            <a:r>
              <a:rPr sz="706" spc="13" dirty="0">
                <a:latin typeface="Arial"/>
                <a:cs typeface="Arial"/>
              </a:rPr>
              <a:t>T</a:t>
            </a:r>
            <a:r>
              <a:rPr sz="706" dirty="0">
                <a:latin typeface="Arial"/>
                <a:cs typeface="Arial"/>
              </a:rPr>
              <a:t>he</a:t>
            </a:r>
            <a:r>
              <a:rPr sz="706" spc="4" dirty="0">
                <a:latin typeface="Arial"/>
                <a:cs typeface="Arial"/>
              </a:rPr>
              <a:t> </a:t>
            </a:r>
            <a:r>
              <a:rPr sz="706" dirty="0">
                <a:latin typeface="Arial"/>
                <a:cs typeface="Arial"/>
              </a:rPr>
              <a:t>$23</a:t>
            </a:r>
            <a:r>
              <a:rPr sz="706" spc="4" dirty="0">
                <a:latin typeface="Arial"/>
                <a:cs typeface="Arial"/>
              </a:rPr>
              <a:t> </a:t>
            </a:r>
            <a:r>
              <a:rPr sz="706" dirty="0">
                <a:latin typeface="Arial"/>
                <a:cs typeface="Arial"/>
              </a:rPr>
              <a:t>fee</a:t>
            </a:r>
            <a:r>
              <a:rPr sz="706" spc="4" dirty="0">
                <a:latin typeface="Arial"/>
                <a:cs typeface="Arial"/>
              </a:rPr>
              <a:t> </a:t>
            </a:r>
            <a:r>
              <a:rPr sz="706" dirty="0">
                <a:latin typeface="Arial"/>
                <a:cs typeface="Arial"/>
              </a:rPr>
              <a:t>co</a:t>
            </a:r>
            <a:r>
              <a:rPr sz="706" spc="9" dirty="0">
                <a:latin typeface="Arial"/>
                <a:cs typeface="Arial"/>
              </a:rPr>
              <a:t>v</a:t>
            </a:r>
            <a:r>
              <a:rPr sz="706" dirty="0">
                <a:latin typeface="Arial"/>
                <a:cs typeface="Arial"/>
              </a:rPr>
              <a:t>e</a:t>
            </a:r>
            <a:r>
              <a:rPr sz="706" spc="4" dirty="0">
                <a:latin typeface="Arial"/>
                <a:cs typeface="Arial"/>
              </a:rPr>
              <a:t>r</a:t>
            </a:r>
            <a:r>
              <a:rPr sz="706" dirty="0">
                <a:latin typeface="Arial"/>
                <a:cs typeface="Arial"/>
              </a:rPr>
              <a:t>s </a:t>
            </a:r>
            <a:r>
              <a:rPr sz="706" spc="4" dirty="0">
                <a:latin typeface="Arial"/>
                <a:cs typeface="Arial"/>
              </a:rPr>
              <a:t>only</a:t>
            </a:r>
            <a:r>
              <a:rPr sz="706" spc="-9" dirty="0">
                <a:latin typeface="Arial"/>
                <a:cs typeface="Arial"/>
              </a:rPr>
              <a:t> </a:t>
            </a:r>
            <a:r>
              <a:rPr sz="706" spc="4" dirty="0">
                <a:latin typeface="Arial"/>
                <a:cs typeface="Arial"/>
              </a:rPr>
              <a:t>the cost of</a:t>
            </a:r>
            <a:r>
              <a:rPr sz="706" dirty="0">
                <a:latin typeface="Arial"/>
                <a:cs typeface="Arial"/>
              </a:rPr>
              <a:t> </a:t>
            </a:r>
            <a:r>
              <a:rPr sz="706" spc="4" dirty="0">
                <a:latin typeface="Arial"/>
                <a:cs typeface="Arial"/>
              </a:rPr>
              <a:t>campus</a:t>
            </a:r>
            <a:r>
              <a:rPr sz="706" dirty="0">
                <a:latin typeface="Arial"/>
                <a:cs typeface="Arial"/>
              </a:rPr>
              <a:t> </a:t>
            </a:r>
            <a:r>
              <a:rPr sz="706" spc="4" dirty="0">
                <a:latin typeface="Arial"/>
                <a:cs typeface="Arial"/>
              </a:rPr>
              <a:t>health p</a:t>
            </a:r>
            <a:r>
              <a:rPr sz="706" spc="9" dirty="0">
                <a:latin typeface="Arial"/>
                <a:cs typeface="Arial"/>
              </a:rPr>
              <a:t>r</a:t>
            </a:r>
            <a:r>
              <a:rPr sz="706" spc="4" dirty="0">
                <a:latin typeface="Arial"/>
                <a:cs typeface="Arial"/>
              </a:rPr>
              <a:t>ogra</a:t>
            </a:r>
            <a:r>
              <a:rPr sz="706" spc="13" dirty="0">
                <a:latin typeface="Arial"/>
                <a:cs typeface="Arial"/>
              </a:rPr>
              <a:t>m</a:t>
            </a:r>
            <a:r>
              <a:rPr sz="706" spc="4" dirty="0">
                <a:latin typeface="Arial"/>
                <a:cs typeface="Arial"/>
              </a:rPr>
              <a:t>s</a:t>
            </a:r>
            <a:r>
              <a:rPr sz="706" dirty="0">
                <a:latin typeface="Arial"/>
                <a:cs typeface="Arial"/>
              </a:rPr>
              <a:t> </a:t>
            </a:r>
            <a:r>
              <a:rPr sz="706" spc="-13" dirty="0">
                <a:latin typeface="Arial"/>
                <a:cs typeface="Arial"/>
              </a:rPr>
              <a:t>w</a:t>
            </a:r>
            <a:r>
              <a:rPr sz="706" spc="4" dirty="0">
                <a:latin typeface="Arial"/>
                <a:cs typeface="Arial"/>
              </a:rPr>
              <a:t>hich is</a:t>
            </a:r>
            <a:r>
              <a:rPr sz="706" dirty="0">
                <a:latin typeface="Arial"/>
                <a:cs typeface="Arial"/>
              </a:rPr>
              <a:t> </a:t>
            </a:r>
            <a:r>
              <a:rPr sz="706" spc="4" dirty="0">
                <a:latin typeface="Arial"/>
                <a:cs typeface="Arial"/>
              </a:rPr>
              <a:t>mandatory</a:t>
            </a:r>
            <a:r>
              <a:rPr sz="706" spc="-9" dirty="0">
                <a:latin typeface="Arial"/>
                <a:cs typeface="Arial"/>
              </a:rPr>
              <a:t> </a:t>
            </a:r>
            <a:r>
              <a:rPr sz="706" spc="4" dirty="0">
                <a:latin typeface="Arial"/>
                <a:cs typeface="Arial"/>
              </a:rPr>
              <a:t>for all</a:t>
            </a:r>
            <a:r>
              <a:rPr sz="706" dirty="0">
                <a:latin typeface="Arial"/>
                <a:cs typeface="Arial"/>
              </a:rPr>
              <a:t> </a:t>
            </a:r>
            <a:r>
              <a:rPr sz="706" spc="4" dirty="0">
                <a:latin typeface="Arial"/>
                <a:cs typeface="Arial"/>
              </a:rPr>
              <a:t>students.</a:t>
            </a:r>
            <a:endParaRPr sz="706" dirty="0">
              <a:latin typeface="Arial"/>
              <a:cs typeface="Arial"/>
            </a:endParaRPr>
          </a:p>
          <a:p>
            <a:pPr>
              <a:spcBef>
                <a:spcPts val="45"/>
              </a:spcBef>
            </a:pPr>
            <a:endParaRPr sz="750" dirty="0">
              <a:latin typeface="Times New Roman"/>
              <a:cs typeface="Times New Roman"/>
            </a:endParaRPr>
          </a:p>
          <a:p>
            <a:pPr marL="11206" marR="3338971">
              <a:lnSpc>
                <a:spcPct val="107800"/>
              </a:lnSpc>
            </a:pPr>
            <a:r>
              <a:rPr sz="706" b="1" spc="-18" dirty="0">
                <a:latin typeface="Arial"/>
                <a:cs typeface="Arial"/>
              </a:rPr>
              <a:t>A</a:t>
            </a:r>
            <a:r>
              <a:rPr sz="706" b="1" spc="4" dirty="0">
                <a:latin typeface="Arial"/>
                <a:cs typeface="Arial"/>
              </a:rPr>
              <a:t>n additi</a:t>
            </a:r>
            <a:r>
              <a:rPr sz="706" b="1" spc="9" dirty="0">
                <a:latin typeface="Arial"/>
                <a:cs typeface="Arial"/>
              </a:rPr>
              <a:t>o</a:t>
            </a:r>
            <a:r>
              <a:rPr sz="706" b="1" spc="4" dirty="0">
                <a:latin typeface="Arial"/>
                <a:cs typeface="Arial"/>
              </a:rPr>
              <a:t>nal $48 </a:t>
            </a:r>
            <a:r>
              <a:rPr sz="706" b="1" spc="9" dirty="0">
                <a:latin typeface="Arial"/>
                <a:cs typeface="Arial"/>
              </a:rPr>
              <a:t>p</a:t>
            </a:r>
            <a:r>
              <a:rPr sz="706" b="1" spc="4" dirty="0">
                <a:latin typeface="Arial"/>
                <a:cs typeface="Arial"/>
              </a:rPr>
              <a:t>er</a:t>
            </a:r>
            <a:r>
              <a:rPr sz="706" b="1" dirty="0">
                <a:latin typeface="Arial"/>
                <a:cs typeface="Arial"/>
              </a:rPr>
              <a:t> </a:t>
            </a:r>
            <a:r>
              <a:rPr sz="706" b="1" spc="4" dirty="0">
                <a:latin typeface="Arial"/>
                <a:cs typeface="Arial"/>
              </a:rPr>
              <a:t>c</a:t>
            </a:r>
            <a:r>
              <a:rPr sz="706" b="1" spc="-4" dirty="0">
                <a:latin typeface="Arial"/>
                <a:cs typeface="Arial"/>
              </a:rPr>
              <a:t>r</a:t>
            </a:r>
            <a:r>
              <a:rPr sz="706" b="1" spc="4" dirty="0">
                <a:latin typeface="Arial"/>
                <a:cs typeface="Arial"/>
              </a:rPr>
              <a:t>e</a:t>
            </a:r>
            <a:r>
              <a:rPr sz="706" b="1" spc="9" dirty="0">
                <a:latin typeface="Arial"/>
                <a:cs typeface="Arial"/>
              </a:rPr>
              <a:t>d</a:t>
            </a:r>
            <a:r>
              <a:rPr sz="706" b="1" dirty="0">
                <a:latin typeface="Arial"/>
                <a:cs typeface="Arial"/>
              </a:rPr>
              <a:t>it</a:t>
            </a:r>
            <a:r>
              <a:rPr sz="706" b="1" spc="4" dirty="0">
                <a:latin typeface="Arial"/>
                <a:cs typeface="Arial"/>
              </a:rPr>
              <a:t> is assessed for</a:t>
            </a:r>
            <a:r>
              <a:rPr sz="706" b="1" spc="-4" dirty="0">
                <a:latin typeface="Arial"/>
                <a:cs typeface="Arial"/>
              </a:rPr>
              <a:t> </a:t>
            </a:r>
            <a:r>
              <a:rPr sz="706" b="1" spc="9" dirty="0">
                <a:latin typeface="Arial"/>
                <a:cs typeface="Arial"/>
              </a:rPr>
              <a:t>o</a:t>
            </a:r>
            <a:r>
              <a:rPr sz="706" b="1" spc="4" dirty="0">
                <a:latin typeface="Arial"/>
                <a:cs typeface="Arial"/>
              </a:rPr>
              <a:t>n-li</a:t>
            </a:r>
            <a:r>
              <a:rPr sz="706" b="1" spc="9" dirty="0">
                <a:latin typeface="Arial"/>
                <a:cs typeface="Arial"/>
              </a:rPr>
              <a:t>n</a:t>
            </a:r>
            <a:r>
              <a:rPr sz="706" b="1" spc="4" dirty="0">
                <a:latin typeface="Arial"/>
                <a:cs typeface="Arial"/>
              </a:rPr>
              <a:t>e c</a:t>
            </a:r>
            <a:r>
              <a:rPr sz="706" b="1" spc="9" dirty="0">
                <a:latin typeface="Arial"/>
                <a:cs typeface="Arial"/>
              </a:rPr>
              <a:t>o</a:t>
            </a:r>
            <a:r>
              <a:rPr sz="706" b="1" spc="4" dirty="0">
                <a:latin typeface="Arial"/>
                <a:cs typeface="Arial"/>
              </a:rPr>
              <a:t>u</a:t>
            </a:r>
            <a:r>
              <a:rPr sz="706" b="1" spc="-4" dirty="0">
                <a:latin typeface="Arial"/>
                <a:cs typeface="Arial"/>
              </a:rPr>
              <a:t>r</a:t>
            </a:r>
            <a:r>
              <a:rPr sz="706" b="1" spc="4" dirty="0">
                <a:latin typeface="Arial"/>
                <a:cs typeface="Arial"/>
              </a:rPr>
              <a:t>ses a</a:t>
            </a:r>
            <a:r>
              <a:rPr sz="706" b="1" spc="9" dirty="0">
                <a:latin typeface="Arial"/>
                <a:cs typeface="Arial"/>
              </a:rPr>
              <a:t>n</a:t>
            </a:r>
            <a:r>
              <a:rPr sz="706" b="1" spc="4" dirty="0">
                <a:latin typeface="Arial"/>
                <a:cs typeface="Arial"/>
              </a:rPr>
              <a:t>d $24 </a:t>
            </a:r>
            <a:r>
              <a:rPr sz="706" b="1" spc="9" dirty="0">
                <a:latin typeface="Arial"/>
                <a:cs typeface="Arial"/>
              </a:rPr>
              <a:t>p</a:t>
            </a:r>
            <a:r>
              <a:rPr sz="706" b="1" spc="4" dirty="0">
                <a:latin typeface="Arial"/>
                <a:cs typeface="Arial"/>
              </a:rPr>
              <a:t>er</a:t>
            </a:r>
            <a:r>
              <a:rPr sz="706" b="1" dirty="0">
                <a:latin typeface="Arial"/>
                <a:cs typeface="Arial"/>
              </a:rPr>
              <a:t> </a:t>
            </a:r>
            <a:r>
              <a:rPr sz="706" b="1" spc="4" dirty="0">
                <a:latin typeface="Arial"/>
                <a:cs typeface="Arial"/>
              </a:rPr>
              <a:t>c</a:t>
            </a:r>
            <a:r>
              <a:rPr sz="706" b="1" spc="-4" dirty="0">
                <a:latin typeface="Arial"/>
                <a:cs typeface="Arial"/>
              </a:rPr>
              <a:t>r</a:t>
            </a:r>
            <a:r>
              <a:rPr sz="706" b="1" spc="4" dirty="0">
                <a:latin typeface="Arial"/>
                <a:cs typeface="Arial"/>
              </a:rPr>
              <a:t>e</a:t>
            </a:r>
            <a:r>
              <a:rPr sz="706" b="1" spc="9" dirty="0">
                <a:latin typeface="Arial"/>
                <a:cs typeface="Arial"/>
              </a:rPr>
              <a:t>d</a:t>
            </a:r>
            <a:r>
              <a:rPr sz="706" b="1" dirty="0">
                <a:latin typeface="Arial"/>
                <a:cs typeface="Arial"/>
              </a:rPr>
              <a:t>it</a:t>
            </a:r>
            <a:r>
              <a:rPr sz="706" b="1" spc="4" dirty="0">
                <a:latin typeface="Arial"/>
                <a:cs typeface="Arial"/>
              </a:rPr>
              <a:t> for</a:t>
            </a:r>
            <a:r>
              <a:rPr sz="706" b="1" spc="-4" dirty="0">
                <a:latin typeface="Arial"/>
                <a:cs typeface="Arial"/>
              </a:rPr>
              <a:t> </a:t>
            </a:r>
            <a:r>
              <a:rPr sz="706" b="1" spc="9" dirty="0">
                <a:latin typeface="Arial"/>
                <a:cs typeface="Arial"/>
              </a:rPr>
              <a:t>b</a:t>
            </a:r>
            <a:r>
              <a:rPr sz="706" b="1" spc="4" dirty="0">
                <a:latin typeface="Arial"/>
                <a:cs typeface="Arial"/>
              </a:rPr>
              <a:t>lended</a:t>
            </a:r>
            <a:r>
              <a:rPr sz="706" b="1" spc="9" dirty="0">
                <a:latin typeface="Arial"/>
                <a:cs typeface="Arial"/>
              </a:rPr>
              <a:t> </a:t>
            </a:r>
            <a:r>
              <a:rPr sz="706" b="1" spc="4" dirty="0">
                <a:latin typeface="Arial"/>
                <a:cs typeface="Arial"/>
              </a:rPr>
              <a:t>cou</a:t>
            </a:r>
            <a:r>
              <a:rPr sz="706" b="1" spc="-4" dirty="0">
                <a:latin typeface="Arial"/>
                <a:cs typeface="Arial"/>
              </a:rPr>
              <a:t>r</a:t>
            </a:r>
            <a:r>
              <a:rPr sz="706" b="1" spc="4" dirty="0">
                <a:latin typeface="Arial"/>
                <a:cs typeface="Arial"/>
              </a:rPr>
              <a:t>ses. Ma</a:t>
            </a:r>
            <a:r>
              <a:rPr sz="706" b="1" spc="9" dirty="0">
                <a:latin typeface="Arial"/>
                <a:cs typeface="Arial"/>
              </a:rPr>
              <a:t>n</a:t>
            </a:r>
            <a:r>
              <a:rPr sz="706" b="1" spc="4" dirty="0">
                <a:latin typeface="Arial"/>
                <a:cs typeface="Arial"/>
              </a:rPr>
              <a:t>da</a:t>
            </a:r>
            <a:r>
              <a:rPr sz="706" b="1" spc="9" dirty="0">
                <a:latin typeface="Arial"/>
                <a:cs typeface="Arial"/>
              </a:rPr>
              <a:t>t</a:t>
            </a:r>
            <a:r>
              <a:rPr sz="706" b="1" spc="4" dirty="0">
                <a:latin typeface="Arial"/>
                <a:cs typeface="Arial"/>
              </a:rPr>
              <a:t>o</a:t>
            </a:r>
            <a:r>
              <a:rPr sz="706" b="1" spc="-4" dirty="0">
                <a:latin typeface="Arial"/>
                <a:cs typeface="Arial"/>
              </a:rPr>
              <a:t>r</a:t>
            </a:r>
            <a:r>
              <a:rPr sz="706" b="1" spc="4" dirty="0">
                <a:latin typeface="Arial"/>
                <a:cs typeface="Arial"/>
              </a:rPr>
              <a:t>y</a:t>
            </a:r>
            <a:r>
              <a:rPr sz="706" b="1" spc="-18" dirty="0">
                <a:latin typeface="Arial"/>
                <a:cs typeface="Arial"/>
              </a:rPr>
              <a:t> </a:t>
            </a:r>
            <a:r>
              <a:rPr sz="706" b="1" spc="9" dirty="0">
                <a:latin typeface="Arial"/>
                <a:cs typeface="Arial"/>
              </a:rPr>
              <a:t>h</a:t>
            </a:r>
            <a:r>
              <a:rPr sz="706" b="1" spc="4" dirty="0">
                <a:latin typeface="Arial"/>
                <a:cs typeface="Arial"/>
              </a:rPr>
              <a:t>ealth </a:t>
            </a:r>
            <a:r>
              <a:rPr sz="706" b="1" dirty="0">
                <a:latin typeface="Arial"/>
                <a:cs typeface="Arial"/>
              </a:rPr>
              <a:t>i</a:t>
            </a:r>
            <a:r>
              <a:rPr sz="706" b="1" spc="9" dirty="0">
                <a:latin typeface="Arial"/>
                <a:cs typeface="Arial"/>
              </a:rPr>
              <a:t>n</a:t>
            </a:r>
            <a:r>
              <a:rPr sz="706" b="1" spc="4" dirty="0">
                <a:latin typeface="Arial"/>
                <a:cs typeface="Arial"/>
              </a:rPr>
              <a:t>s</a:t>
            </a:r>
            <a:r>
              <a:rPr sz="706" b="1" spc="9" dirty="0">
                <a:latin typeface="Arial"/>
                <a:cs typeface="Arial"/>
              </a:rPr>
              <a:t>u</a:t>
            </a:r>
            <a:r>
              <a:rPr sz="706" b="1" spc="-4" dirty="0">
                <a:latin typeface="Arial"/>
                <a:cs typeface="Arial"/>
              </a:rPr>
              <a:t>r</a:t>
            </a:r>
            <a:r>
              <a:rPr sz="706" b="1" spc="4" dirty="0">
                <a:latin typeface="Arial"/>
                <a:cs typeface="Arial"/>
              </a:rPr>
              <a:t>a</a:t>
            </a:r>
            <a:r>
              <a:rPr sz="706" b="1" spc="9" dirty="0">
                <a:latin typeface="Arial"/>
                <a:cs typeface="Arial"/>
              </a:rPr>
              <a:t>n</a:t>
            </a:r>
            <a:r>
              <a:rPr sz="706" b="1" spc="4" dirty="0">
                <a:latin typeface="Arial"/>
                <a:cs typeface="Arial"/>
              </a:rPr>
              <a:t>ce co</a:t>
            </a:r>
            <a:r>
              <a:rPr sz="706" b="1" spc="-4" dirty="0">
                <a:latin typeface="Arial"/>
                <a:cs typeface="Arial"/>
              </a:rPr>
              <a:t>v</a:t>
            </a:r>
            <a:r>
              <a:rPr sz="706" b="1" spc="4" dirty="0">
                <a:latin typeface="Arial"/>
                <a:cs typeface="Arial"/>
              </a:rPr>
              <a:t>e</a:t>
            </a:r>
            <a:r>
              <a:rPr sz="706" b="1" dirty="0">
                <a:latin typeface="Arial"/>
                <a:cs typeface="Arial"/>
              </a:rPr>
              <a:t>r</a:t>
            </a:r>
            <a:r>
              <a:rPr sz="706" b="1" spc="4" dirty="0">
                <a:latin typeface="Arial"/>
                <a:cs typeface="Arial"/>
              </a:rPr>
              <a:t>a</a:t>
            </a:r>
            <a:r>
              <a:rPr sz="706" b="1" spc="9" dirty="0">
                <a:latin typeface="Arial"/>
                <a:cs typeface="Arial"/>
              </a:rPr>
              <a:t>g</a:t>
            </a:r>
            <a:r>
              <a:rPr sz="706" b="1" spc="4" dirty="0">
                <a:latin typeface="Arial"/>
                <a:cs typeface="Arial"/>
              </a:rPr>
              <a:t>e, with </a:t>
            </a:r>
            <a:r>
              <a:rPr sz="706" b="1" dirty="0">
                <a:latin typeface="Arial"/>
                <a:cs typeface="Arial"/>
              </a:rPr>
              <a:t>ri</a:t>
            </a:r>
            <a:r>
              <a:rPr sz="706" b="1" spc="9" dirty="0">
                <a:latin typeface="Arial"/>
                <a:cs typeface="Arial"/>
              </a:rPr>
              <a:t>g</a:t>
            </a:r>
            <a:r>
              <a:rPr sz="706" b="1" spc="4" dirty="0">
                <a:latin typeface="Arial"/>
                <a:cs typeface="Arial"/>
              </a:rPr>
              <a:t>ht </a:t>
            </a:r>
            <a:r>
              <a:rPr sz="706" b="1" spc="9" dirty="0">
                <a:latin typeface="Arial"/>
                <a:cs typeface="Arial"/>
              </a:rPr>
              <a:t>o</a:t>
            </a:r>
            <a:r>
              <a:rPr sz="706" b="1" spc="4" dirty="0">
                <a:latin typeface="Arial"/>
                <a:cs typeface="Arial"/>
              </a:rPr>
              <a:t>f wai</a:t>
            </a:r>
            <a:r>
              <a:rPr sz="706" b="1" spc="-4" dirty="0">
                <a:latin typeface="Arial"/>
                <a:cs typeface="Arial"/>
              </a:rPr>
              <a:t>v</a:t>
            </a:r>
            <a:r>
              <a:rPr sz="706" b="1" spc="4" dirty="0">
                <a:latin typeface="Arial"/>
                <a:cs typeface="Arial"/>
              </a:rPr>
              <a:t>e</a:t>
            </a:r>
            <a:r>
              <a:rPr sz="706" b="1" dirty="0">
                <a:latin typeface="Arial"/>
                <a:cs typeface="Arial"/>
              </a:rPr>
              <a:t>r, </a:t>
            </a:r>
            <a:r>
              <a:rPr sz="706" b="1" spc="4" dirty="0">
                <a:latin typeface="Arial"/>
                <a:cs typeface="Arial"/>
              </a:rPr>
              <a:t>is </a:t>
            </a:r>
            <a:r>
              <a:rPr sz="706" b="1" spc="-4" dirty="0">
                <a:latin typeface="Arial"/>
                <a:cs typeface="Arial"/>
              </a:rPr>
              <a:t>r</a:t>
            </a:r>
            <a:r>
              <a:rPr sz="706" b="1" spc="4" dirty="0">
                <a:latin typeface="Arial"/>
                <a:cs typeface="Arial"/>
              </a:rPr>
              <a:t>e</a:t>
            </a:r>
            <a:r>
              <a:rPr sz="706" b="1" spc="9" dirty="0">
                <a:latin typeface="Arial"/>
                <a:cs typeface="Arial"/>
              </a:rPr>
              <a:t>q</a:t>
            </a:r>
            <a:r>
              <a:rPr sz="706" b="1" spc="4" dirty="0">
                <a:latin typeface="Arial"/>
                <a:cs typeface="Arial"/>
              </a:rPr>
              <a:t>ui</a:t>
            </a:r>
            <a:r>
              <a:rPr sz="706" b="1" dirty="0">
                <a:latin typeface="Arial"/>
                <a:cs typeface="Arial"/>
              </a:rPr>
              <a:t>r</a:t>
            </a:r>
            <a:r>
              <a:rPr sz="706" b="1" spc="4" dirty="0">
                <a:latin typeface="Arial"/>
                <a:cs typeface="Arial"/>
              </a:rPr>
              <a:t>ed</a:t>
            </a:r>
            <a:r>
              <a:rPr sz="706" b="1" spc="9" dirty="0">
                <a:latin typeface="Arial"/>
                <a:cs typeface="Arial"/>
              </a:rPr>
              <a:t> </a:t>
            </a:r>
            <a:r>
              <a:rPr sz="706" b="1" spc="4" dirty="0">
                <a:latin typeface="Arial"/>
                <a:cs typeface="Arial"/>
              </a:rPr>
              <a:t>for</a:t>
            </a:r>
            <a:r>
              <a:rPr sz="706" b="1" spc="-4" dirty="0">
                <a:latin typeface="Arial"/>
                <a:cs typeface="Arial"/>
              </a:rPr>
              <a:t> </a:t>
            </a:r>
            <a:r>
              <a:rPr sz="706" b="1" spc="4" dirty="0">
                <a:latin typeface="Arial"/>
                <a:cs typeface="Arial"/>
              </a:rPr>
              <a:t>all s</a:t>
            </a:r>
            <a:r>
              <a:rPr sz="706" b="1" spc="9" dirty="0">
                <a:latin typeface="Arial"/>
                <a:cs typeface="Arial"/>
              </a:rPr>
              <a:t>t</a:t>
            </a:r>
            <a:r>
              <a:rPr sz="706" b="1" spc="4" dirty="0">
                <a:latin typeface="Arial"/>
                <a:cs typeface="Arial"/>
              </a:rPr>
              <a:t>ude</a:t>
            </a:r>
            <a:r>
              <a:rPr sz="706" b="1" spc="9" dirty="0">
                <a:latin typeface="Arial"/>
                <a:cs typeface="Arial"/>
              </a:rPr>
              <a:t>n</a:t>
            </a:r>
            <a:r>
              <a:rPr sz="706" b="1" spc="4" dirty="0">
                <a:latin typeface="Arial"/>
                <a:cs typeface="Arial"/>
              </a:rPr>
              <a:t>ts.</a:t>
            </a:r>
            <a:endParaRPr sz="706" dirty="0">
              <a:latin typeface="Arial"/>
              <a:cs typeface="Arial"/>
            </a:endParaRPr>
          </a:p>
        </p:txBody>
      </p:sp>
      <p:sp>
        <p:nvSpPr>
          <p:cNvPr id="4" name="object 4"/>
          <p:cNvSpPr txBox="1"/>
          <p:nvPr/>
        </p:nvSpPr>
        <p:spPr>
          <a:xfrm>
            <a:off x="2780627" y="217699"/>
            <a:ext cx="3576918" cy="430759"/>
          </a:xfrm>
          <a:prstGeom prst="rect">
            <a:avLst/>
          </a:prstGeom>
        </p:spPr>
        <p:txBody>
          <a:bodyPr vert="horz" wrap="square" lIns="0" tIns="0" rIns="0" bIns="0" rtlCol="0">
            <a:spAutoFit/>
          </a:bodyPr>
          <a:lstStyle/>
          <a:p>
            <a:pPr marL="7284" algn="ctr"/>
            <a:r>
              <a:rPr sz="794" spc="-9" dirty="0">
                <a:latin typeface="Arial"/>
                <a:cs typeface="Arial"/>
              </a:rPr>
              <a:t>T</a:t>
            </a:r>
            <a:r>
              <a:rPr sz="794" dirty="0">
                <a:latin typeface="Arial"/>
                <a:cs typeface="Arial"/>
              </a:rPr>
              <a:t>HE </a:t>
            </a:r>
            <a:r>
              <a:rPr sz="794" spc="-18" dirty="0">
                <a:latin typeface="Arial"/>
                <a:cs typeface="Arial"/>
              </a:rPr>
              <a:t>M</a:t>
            </a:r>
            <a:r>
              <a:rPr sz="794" spc="-4" dirty="0">
                <a:latin typeface="Arial"/>
                <a:cs typeface="Arial"/>
              </a:rPr>
              <a:t>O</a:t>
            </a:r>
            <a:r>
              <a:rPr sz="794" dirty="0">
                <a:latin typeface="Arial"/>
                <a:cs typeface="Arial"/>
              </a:rPr>
              <a:t>N</a:t>
            </a:r>
            <a:r>
              <a:rPr sz="794" spc="-13" dirty="0">
                <a:latin typeface="Arial"/>
                <a:cs typeface="Arial"/>
              </a:rPr>
              <a:t>T</a:t>
            </a:r>
            <a:r>
              <a:rPr sz="794" dirty="0">
                <a:latin typeface="Arial"/>
                <a:cs typeface="Arial"/>
              </a:rPr>
              <a:t>ANA U</a:t>
            </a:r>
            <a:r>
              <a:rPr sz="794" spc="-4" dirty="0">
                <a:latin typeface="Arial"/>
                <a:cs typeface="Arial"/>
              </a:rPr>
              <a:t>N</a:t>
            </a:r>
            <a:r>
              <a:rPr sz="794" dirty="0">
                <a:latin typeface="Arial"/>
                <a:cs typeface="Arial"/>
              </a:rPr>
              <a:t>IVERSI</a:t>
            </a:r>
            <a:r>
              <a:rPr sz="794" spc="-9" dirty="0">
                <a:latin typeface="Arial"/>
                <a:cs typeface="Arial"/>
              </a:rPr>
              <a:t>T</a:t>
            </a:r>
            <a:r>
              <a:rPr sz="794" dirty="0">
                <a:latin typeface="Arial"/>
                <a:cs typeface="Arial"/>
              </a:rPr>
              <a:t>Y</a:t>
            </a:r>
            <a:r>
              <a:rPr sz="794" spc="-13" dirty="0">
                <a:latin typeface="Arial"/>
                <a:cs typeface="Arial"/>
              </a:rPr>
              <a:t> </a:t>
            </a:r>
            <a:r>
              <a:rPr sz="794" dirty="0">
                <a:latin typeface="Arial"/>
                <a:cs typeface="Arial"/>
              </a:rPr>
              <a:t>S</a:t>
            </a:r>
            <a:r>
              <a:rPr sz="794" spc="-13" dirty="0">
                <a:latin typeface="Arial"/>
                <a:cs typeface="Arial"/>
              </a:rPr>
              <a:t>Y</a:t>
            </a:r>
            <a:r>
              <a:rPr sz="794" dirty="0">
                <a:latin typeface="Arial"/>
                <a:cs typeface="Arial"/>
              </a:rPr>
              <a:t>S</a:t>
            </a:r>
            <a:r>
              <a:rPr sz="794" spc="-9" dirty="0">
                <a:latin typeface="Arial"/>
                <a:cs typeface="Arial"/>
              </a:rPr>
              <a:t>T</a:t>
            </a:r>
            <a:r>
              <a:rPr sz="794" dirty="0">
                <a:latin typeface="Arial"/>
                <a:cs typeface="Arial"/>
              </a:rPr>
              <a:t>EM</a:t>
            </a:r>
          </a:p>
          <a:p>
            <a:pPr marL="3362" algn="ctr">
              <a:spcBef>
                <a:spcPts val="221"/>
              </a:spcBef>
            </a:pPr>
            <a:r>
              <a:rPr sz="794" spc="-9" dirty="0">
                <a:latin typeface="Arial"/>
                <a:cs typeface="Arial"/>
              </a:rPr>
              <a:t>T</a:t>
            </a:r>
            <a:r>
              <a:rPr sz="794" dirty="0">
                <a:latin typeface="Arial"/>
                <a:cs typeface="Arial"/>
              </a:rPr>
              <a:t>uit</a:t>
            </a:r>
            <a:r>
              <a:rPr sz="794" spc="4" dirty="0">
                <a:latin typeface="Arial"/>
                <a:cs typeface="Arial"/>
              </a:rPr>
              <a:t>i</a:t>
            </a:r>
            <a:r>
              <a:rPr sz="794" dirty="0">
                <a:latin typeface="Arial"/>
                <a:cs typeface="Arial"/>
              </a:rPr>
              <a:t>on and </a:t>
            </a:r>
            <a:r>
              <a:rPr sz="794" spc="-18" dirty="0">
                <a:latin typeface="Arial"/>
                <a:cs typeface="Arial"/>
              </a:rPr>
              <a:t>M</a:t>
            </a:r>
            <a:r>
              <a:rPr sz="794" dirty="0">
                <a:latin typeface="Arial"/>
                <a:cs typeface="Arial"/>
              </a:rPr>
              <a:t>andatory</a:t>
            </a:r>
            <a:r>
              <a:rPr sz="794" spc="-9" dirty="0">
                <a:latin typeface="Arial"/>
                <a:cs typeface="Arial"/>
              </a:rPr>
              <a:t> </a:t>
            </a:r>
            <a:r>
              <a:rPr sz="794" dirty="0">
                <a:latin typeface="Arial"/>
                <a:cs typeface="Arial"/>
              </a:rPr>
              <a:t>Fees</a:t>
            </a:r>
          </a:p>
          <a:p>
            <a:pPr algn="ctr">
              <a:spcBef>
                <a:spcPts val="265"/>
              </a:spcBef>
            </a:pPr>
            <a:r>
              <a:rPr sz="794" b="1" dirty="0">
                <a:latin typeface="Arial"/>
                <a:cs typeface="Arial"/>
              </a:rPr>
              <a:t>Fall/Spring Semesters 2018/2019 - Und</a:t>
            </a:r>
            <a:r>
              <a:rPr sz="794" b="1" spc="4" dirty="0">
                <a:latin typeface="Arial"/>
                <a:cs typeface="Arial"/>
              </a:rPr>
              <a:t>e</a:t>
            </a:r>
            <a:r>
              <a:rPr sz="794" b="1" dirty="0">
                <a:latin typeface="Arial"/>
                <a:cs typeface="Arial"/>
              </a:rPr>
              <a:t>rgraduate and Post-Ba</a:t>
            </a:r>
            <a:r>
              <a:rPr sz="794" b="1" spc="4" dirty="0">
                <a:latin typeface="Arial"/>
                <a:cs typeface="Arial"/>
              </a:rPr>
              <a:t>c</a:t>
            </a:r>
            <a:r>
              <a:rPr sz="794" b="1" dirty="0">
                <a:latin typeface="Arial"/>
                <a:cs typeface="Arial"/>
              </a:rPr>
              <a:t>calaureate</a:t>
            </a:r>
            <a:endParaRPr sz="794" dirty="0">
              <a:latin typeface="Arial"/>
              <a:cs typeface="Arial"/>
            </a:endParaRPr>
          </a:p>
        </p:txBody>
      </p:sp>
      <p:sp>
        <p:nvSpPr>
          <p:cNvPr id="5" name="object 5"/>
          <p:cNvSpPr txBox="1"/>
          <p:nvPr/>
        </p:nvSpPr>
        <p:spPr>
          <a:xfrm>
            <a:off x="7279565" y="910222"/>
            <a:ext cx="1475814" cy="122213"/>
          </a:xfrm>
          <a:prstGeom prst="rect">
            <a:avLst/>
          </a:prstGeom>
        </p:spPr>
        <p:txBody>
          <a:bodyPr vert="horz" wrap="square" lIns="0" tIns="0" rIns="0" bIns="0" rtlCol="0">
            <a:spAutoFit/>
          </a:bodyPr>
          <a:lstStyle/>
          <a:p>
            <a:pPr marL="11206"/>
            <a:r>
              <a:rPr sz="794" dirty="0">
                <a:latin typeface="Arial"/>
                <a:cs typeface="Arial"/>
              </a:rPr>
              <a:t>Effe</a:t>
            </a:r>
            <a:r>
              <a:rPr sz="794" spc="4" dirty="0">
                <a:latin typeface="Arial"/>
                <a:cs typeface="Arial"/>
              </a:rPr>
              <a:t>c</a:t>
            </a:r>
            <a:r>
              <a:rPr sz="794" dirty="0">
                <a:latin typeface="Arial"/>
                <a:cs typeface="Arial"/>
              </a:rPr>
              <a:t>t</a:t>
            </a:r>
            <a:r>
              <a:rPr sz="794" spc="4" dirty="0">
                <a:latin typeface="Arial"/>
                <a:cs typeface="Arial"/>
              </a:rPr>
              <a:t>i</a:t>
            </a:r>
            <a:r>
              <a:rPr sz="794" spc="-9" dirty="0">
                <a:latin typeface="Arial"/>
                <a:cs typeface="Arial"/>
              </a:rPr>
              <a:t>v</a:t>
            </a:r>
            <a:r>
              <a:rPr sz="794" dirty="0">
                <a:latin typeface="Arial"/>
                <a:cs typeface="Arial"/>
              </a:rPr>
              <a:t>e Date:</a:t>
            </a:r>
            <a:r>
              <a:rPr sz="794" spc="9" dirty="0">
                <a:latin typeface="Arial"/>
                <a:cs typeface="Arial"/>
              </a:rPr>
              <a:t> </a:t>
            </a:r>
            <a:r>
              <a:rPr sz="794" b="1" dirty="0">
                <a:latin typeface="Arial"/>
                <a:cs typeface="Arial"/>
              </a:rPr>
              <a:t>Fall 2018 (FY19)</a:t>
            </a:r>
            <a:endParaRPr sz="794">
              <a:latin typeface="Arial"/>
              <a:cs typeface="Arial"/>
            </a:endParaRPr>
          </a:p>
        </p:txBody>
      </p:sp>
      <p:sp>
        <p:nvSpPr>
          <p:cNvPr id="6" name="object 6"/>
          <p:cNvSpPr txBox="1"/>
          <p:nvPr/>
        </p:nvSpPr>
        <p:spPr>
          <a:xfrm>
            <a:off x="377414" y="904844"/>
            <a:ext cx="528918" cy="122213"/>
          </a:xfrm>
          <a:prstGeom prst="rect">
            <a:avLst/>
          </a:prstGeom>
        </p:spPr>
        <p:txBody>
          <a:bodyPr vert="horz" wrap="square" lIns="0" tIns="0" rIns="0" bIns="0" rtlCol="0">
            <a:spAutoFit/>
          </a:bodyPr>
          <a:lstStyle/>
          <a:p>
            <a:pPr marL="11206"/>
            <a:r>
              <a:rPr sz="794" dirty="0">
                <a:latin typeface="Arial"/>
                <a:cs typeface="Arial"/>
              </a:rPr>
              <a:t>Un</a:t>
            </a:r>
            <a:r>
              <a:rPr sz="794" spc="4" dirty="0">
                <a:latin typeface="Arial"/>
                <a:cs typeface="Arial"/>
              </a:rPr>
              <a:t>i</a:t>
            </a:r>
            <a:r>
              <a:rPr sz="794" dirty="0">
                <a:latin typeface="Arial"/>
                <a:cs typeface="Arial"/>
              </a:rPr>
              <a:t>t Na</a:t>
            </a:r>
            <a:r>
              <a:rPr sz="794" spc="4" dirty="0">
                <a:latin typeface="Arial"/>
                <a:cs typeface="Arial"/>
              </a:rPr>
              <a:t>m</a:t>
            </a:r>
            <a:r>
              <a:rPr sz="794" dirty="0">
                <a:latin typeface="Arial"/>
                <a:cs typeface="Arial"/>
              </a:rPr>
              <a:t>e:</a:t>
            </a:r>
          </a:p>
        </p:txBody>
      </p:sp>
      <p:sp>
        <p:nvSpPr>
          <p:cNvPr id="7" name="object 7"/>
          <p:cNvSpPr txBox="1"/>
          <p:nvPr/>
        </p:nvSpPr>
        <p:spPr>
          <a:xfrm>
            <a:off x="1025562" y="904844"/>
            <a:ext cx="1804707" cy="122213"/>
          </a:xfrm>
          <a:prstGeom prst="rect">
            <a:avLst/>
          </a:prstGeom>
        </p:spPr>
        <p:txBody>
          <a:bodyPr vert="horz" wrap="square" lIns="0" tIns="0" rIns="0" bIns="0" rtlCol="0">
            <a:spAutoFit/>
          </a:bodyPr>
          <a:lstStyle/>
          <a:p>
            <a:pPr marL="11206"/>
            <a:r>
              <a:rPr sz="794" b="1" dirty="0">
                <a:latin typeface="Arial"/>
                <a:cs typeface="Arial"/>
              </a:rPr>
              <a:t>The Uni</a:t>
            </a:r>
            <a:r>
              <a:rPr sz="794" b="1" spc="-9" dirty="0">
                <a:latin typeface="Arial"/>
                <a:cs typeface="Arial"/>
              </a:rPr>
              <a:t>v</a:t>
            </a:r>
            <a:r>
              <a:rPr sz="794" b="1" dirty="0">
                <a:latin typeface="Arial"/>
                <a:cs typeface="Arial"/>
              </a:rPr>
              <a:t>ersity</a:t>
            </a:r>
            <a:r>
              <a:rPr sz="794" b="1" spc="-40" dirty="0">
                <a:latin typeface="Arial"/>
                <a:cs typeface="Arial"/>
              </a:rPr>
              <a:t> </a:t>
            </a:r>
            <a:r>
              <a:rPr sz="794" b="1" dirty="0">
                <a:latin typeface="Arial"/>
                <a:cs typeface="Arial"/>
              </a:rPr>
              <a:t>of </a:t>
            </a:r>
            <a:r>
              <a:rPr sz="794" b="1" spc="4" dirty="0">
                <a:latin typeface="Arial"/>
                <a:cs typeface="Arial"/>
              </a:rPr>
              <a:t>M</a:t>
            </a:r>
            <a:r>
              <a:rPr sz="794" b="1" dirty="0">
                <a:latin typeface="Arial"/>
                <a:cs typeface="Arial"/>
              </a:rPr>
              <a:t>ontana - </a:t>
            </a:r>
            <a:r>
              <a:rPr sz="794" b="1" spc="4" dirty="0">
                <a:latin typeface="Arial"/>
                <a:cs typeface="Arial"/>
              </a:rPr>
              <a:t>M</a:t>
            </a:r>
            <a:r>
              <a:rPr sz="794" b="1" dirty="0">
                <a:latin typeface="Arial"/>
                <a:cs typeface="Arial"/>
              </a:rPr>
              <a:t>issoula</a:t>
            </a:r>
            <a:endParaRPr sz="794">
              <a:latin typeface="Arial"/>
              <a:cs typeface="Arial"/>
            </a:endParaRPr>
          </a:p>
        </p:txBody>
      </p:sp>
      <p:sp>
        <p:nvSpPr>
          <p:cNvPr id="8" name="object 8"/>
          <p:cNvSpPr/>
          <p:nvPr/>
        </p:nvSpPr>
        <p:spPr>
          <a:xfrm>
            <a:off x="368449" y="814219"/>
            <a:ext cx="8397688" cy="0"/>
          </a:xfrm>
          <a:custGeom>
            <a:avLst/>
            <a:gdLst/>
            <a:ahLst/>
            <a:cxnLst/>
            <a:rect l="l" t="t" r="r" b="b"/>
            <a:pathLst>
              <a:path w="9517380">
                <a:moveTo>
                  <a:pt x="0" y="0"/>
                </a:moveTo>
                <a:lnTo>
                  <a:pt x="9517380" y="0"/>
                </a:lnTo>
              </a:path>
            </a:pathLst>
          </a:custGeom>
          <a:ln w="11938">
            <a:solidFill>
              <a:srgbClr val="000000"/>
            </a:solidFill>
          </a:ln>
        </p:spPr>
        <p:txBody>
          <a:bodyPr wrap="square" lIns="0" tIns="0" rIns="0" bIns="0" rtlCol="0"/>
          <a:lstStyle/>
          <a:p>
            <a:endParaRPr sz="1588"/>
          </a:p>
        </p:txBody>
      </p:sp>
      <p:graphicFrame>
        <p:nvGraphicFramePr>
          <p:cNvPr id="9" name="object 9"/>
          <p:cNvGraphicFramePr>
            <a:graphicFrameLocks noGrp="1"/>
          </p:cNvGraphicFramePr>
          <p:nvPr>
            <p:extLst>
              <p:ext uri="{D42A27DB-BD31-4B8C-83A1-F6EECF244321}">
                <p14:modId xmlns:p14="http://schemas.microsoft.com/office/powerpoint/2010/main" val="2500496137"/>
              </p:ext>
            </p:extLst>
          </p:nvPr>
        </p:nvGraphicFramePr>
        <p:xfrm>
          <a:off x="363182" y="1111512"/>
          <a:ext cx="8536787" cy="4222491"/>
        </p:xfrm>
        <a:graphic>
          <a:graphicData uri="http://schemas.openxmlformats.org/drawingml/2006/table">
            <a:tbl>
              <a:tblPr firstRow="1" bandRow="1">
                <a:tableStyleId>{2D5ABB26-0587-4C30-8999-92F81FD0307C}</a:tableStyleId>
              </a:tblPr>
              <a:tblGrid>
                <a:gridCol w="512064">
                  <a:extLst>
                    <a:ext uri="{9D8B030D-6E8A-4147-A177-3AD203B41FA5}">
                      <a16:colId xmlns:a16="http://schemas.microsoft.com/office/drawing/2014/main" val="20000"/>
                    </a:ext>
                  </a:extLst>
                </a:gridCol>
                <a:gridCol w="691834">
                  <a:extLst>
                    <a:ext uri="{9D8B030D-6E8A-4147-A177-3AD203B41FA5}">
                      <a16:colId xmlns:a16="http://schemas.microsoft.com/office/drawing/2014/main" val="20001"/>
                    </a:ext>
                  </a:extLst>
                </a:gridCol>
                <a:gridCol w="538093">
                  <a:extLst>
                    <a:ext uri="{9D8B030D-6E8A-4147-A177-3AD203B41FA5}">
                      <a16:colId xmlns:a16="http://schemas.microsoft.com/office/drawing/2014/main" val="20002"/>
                    </a:ext>
                  </a:extLst>
                </a:gridCol>
                <a:gridCol w="525368">
                  <a:extLst>
                    <a:ext uri="{9D8B030D-6E8A-4147-A177-3AD203B41FA5}">
                      <a16:colId xmlns:a16="http://schemas.microsoft.com/office/drawing/2014/main" val="20003"/>
                    </a:ext>
                  </a:extLst>
                </a:gridCol>
                <a:gridCol w="576290">
                  <a:extLst>
                    <a:ext uri="{9D8B030D-6E8A-4147-A177-3AD203B41FA5}">
                      <a16:colId xmlns:a16="http://schemas.microsoft.com/office/drawing/2014/main" val="20004"/>
                    </a:ext>
                  </a:extLst>
                </a:gridCol>
                <a:gridCol w="589491">
                  <a:extLst>
                    <a:ext uri="{9D8B030D-6E8A-4147-A177-3AD203B41FA5}">
                      <a16:colId xmlns:a16="http://schemas.microsoft.com/office/drawing/2014/main" val="20005"/>
                    </a:ext>
                  </a:extLst>
                </a:gridCol>
                <a:gridCol w="471855">
                  <a:extLst>
                    <a:ext uri="{9D8B030D-6E8A-4147-A177-3AD203B41FA5}">
                      <a16:colId xmlns:a16="http://schemas.microsoft.com/office/drawing/2014/main" val="20006"/>
                    </a:ext>
                  </a:extLst>
                </a:gridCol>
                <a:gridCol w="527460">
                  <a:extLst>
                    <a:ext uri="{9D8B030D-6E8A-4147-A177-3AD203B41FA5}">
                      <a16:colId xmlns:a16="http://schemas.microsoft.com/office/drawing/2014/main" val="20007"/>
                    </a:ext>
                  </a:extLst>
                </a:gridCol>
                <a:gridCol w="538093">
                  <a:extLst>
                    <a:ext uri="{9D8B030D-6E8A-4147-A177-3AD203B41FA5}">
                      <a16:colId xmlns:a16="http://schemas.microsoft.com/office/drawing/2014/main" val="20008"/>
                    </a:ext>
                  </a:extLst>
                </a:gridCol>
                <a:gridCol w="463022">
                  <a:extLst>
                    <a:ext uri="{9D8B030D-6E8A-4147-A177-3AD203B41FA5}">
                      <a16:colId xmlns:a16="http://schemas.microsoft.com/office/drawing/2014/main" val="20009"/>
                    </a:ext>
                  </a:extLst>
                </a:gridCol>
                <a:gridCol w="25623">
                  <a:extLst>
                    <a:ext uri="{9D8B030D-6E8A-4147-A177-3AD203B41FA5}">
                      <a16:colId xmlns:a16="http://schemas.microsoft.com/office/drawing/2014/main" val="1674748742"/>
                    </a:ext>
                  </a:extLst>
                </a:gridCol>
                <a:gridCol w="397380">
                  <a:extLst>
                    <a:ext uri="{9D8B030D-6E8A-4147-A177-3AD203B41FA5}">
                      <a16:colId xmlns:a16="http://schemas.microsoft.com/office/drawing/2014/main" val="20010"/>
                    </a:ext>
                  </a:extLst>
                </a:gridCol>
                <a:gridCol w="574512">
                  <a:extLst>
                    <a:ext uri="{9D8B030D-6E8A-4147-A177-3AD203B41FA5}">
                      <a16:colId xmlns:a16="http://schemas.microsoft.com/office/drawing/2014/main" val="20011"/>
                    </a:ext>
                  </a:extLst>
                </a:gridCol>
                <a:gridCol w="629567">
                  <a:extLst>
                    <a:ext uri="{9D8B030D-6E8A-4147-A177-3AD203B41FA5}">
                      <a16:colId xmlns:a16="http://schemas.microsoft.com/office/drawing/2014/main" val="20012"/>
                    </a:ext>
                  </a:extLst>
                </a:gridCol>
                <a:gridCol w="482299">
                  <a:extLst>
                    <a:ext uri="{9D8B030D-6E8A-4147-A177-3AD203B41FA5}">
                      <a16:colId xmlns:a16="http://schemas.microsoft.com/office/drawing/2014/main" val="20013"/>
                    </a:ext>
                  </a:extLst>
                </a:gridCol>
                <a:gridCol w="467501">
                  <a:extLst>
                    <a:ext uri="{9D8B030D-6E8A-4147-A177-3AD203B41FA5}">
                      <a16:colId xmlns:a16="http://schemas.microsoft.com/office/drawing/2014/main" val="20014"/>
                    </a:ext>
                  </a:extLst>
                </a:gridCol>
                <a:gridCol w="526335">
                  <a:extLst>
                    <a:ext uri="{9D8B030D-6E8A-4147-A177-3AD203B41FA5}">
                      <a16:colId xmlns:a16="http://schemas.microsoft.com/office/drawing/2014/main" val="20015"/>
                    </a:ext>
                  </a:extLst>
                </a:gridCol>
              </a:tblGrid>
              <a:tr h="713515">
                <a:tc>
                  <a:txBody>
                    <a:bodyPr/>
                    <a:lstStyle/>
                    <a:p>
                      <a:pPr marL="0" marR="177165" lvl="0" indent="0" algn="l" defTabSz="914400" rtl="0" eaLnBrk="1" fontAlgn="auto" latinLnBrk="0" hangingPunct="1">
                        <a:lnSpc>
                          <a:spcPct val="112200"/>
                        </a:lnSpc>
                        <a:spcBef>
                          <a:spcPts val="0"/>
                        </a:spcBef>
                        <a:spcAft>
                          <a:spcPts val="0"/>
                        </a:spcAft>
                        <a:buClrTx/>
                        <a:buSzTx/>
                        <a:buFontTx/>
                        <a:buNone/>
                        <a:tabLst/>
                        <a:defRPr/>
                      </a:pPr>
                      <a:r>
                        <a:rPr lang="en-US" sz="800" dirty="0" smtClean="0">
                          <a:latin typeface="Arial"/>
                          <a:cs typeface="Arial"/>
                        </a:rPr>
                        <a:t>Course</a:t>
                      </a:r>
                      <a:r>
                        <a:rPr lang="en-US" sz="800" baseline="0" dirty="0" smtClean="0">
                          <a:latin typeface="Arial"/>
                          <a:cs typeface="Arial"/>
                        </a:rPr>
                        <a:t> Credit</a:t>
                      </a:r>
                      <a:endParaRPr lang="en-US" sz="800" dirty="0" smtClean="0">
                        <a:latin typeface="Arial"/>
                        <a:cs typeface="Arial"/>
                      </a:endParaRPr>
                    </a:p>
                  </a:txBody>
                  <a:tcPr marL="0" marR="0" marT="91440" marB="91440" anchor="ctr">
                    <a:lnT w="11937">
                      <a:solidFill>
                        <a:srgbClr val="000000"/>
                      </a:solidFill>
                      <a:prstDash val="solid"/>
                    </a:lnT>
                    <a:lnB w="11937">
                      <a:solidFill>
                        <a:srgbClr val="000000"/>
                      </a:solidFill>
                      <a:prstDash val="solid"/>
                    </a:lnB>
                  </a:tcPr>
                </a:tc>
                <a:tc>
                  <a:txBody>
                    <a:bodyPr/>
                    <a:lstStyle/>
                    <a:p>
                      <a:pPr marL="0" marR="38100" indent="0" algn="ctr">
                        <a:lnSpc>
                          <a:spcPct val="112200"/>
                        </a:lnSpc>
                      </a:pPr>
                      <a:r>
                        <a:rPr sz="800" dirty="0">
                          <a:latin typeface="Arial"/>
                          <a:cs typeface="Arial"/>
                        </a:rPr>
                        <a:t>Regi</a:t>
                      </a:r>
                      <a:r>
                        <a:rPr sz="800" spc="5" dirty="0">
                          <a:latin typeface="Arial"/>
                          <a:cs typeface="Arial"/>
                        </a:rPr>
                        <a:t>s</a:t>
                      </a:r>
                      <a:r>
                        <a:rPr sz="800" dirty="0">
                          <a:latin typeface="Arial"/>
                          <a:cs typeface="Arial"/>
                        </a:rPr>
                        <a:t>trat</a:t>
                      </a:r>
                      <a:r>
                        <a:rPr sz="800" spc="5" dirty="0">
                          <a:latin typeface="Arial"/>
                          <a:cs typeface="Arial"/>
                        </a:rPr>
                        <a:t>i</a:t>
                      </a:r>
                      <a:r>
                        <a:rPr sz="800" dirty="0">
                          <a:latin typeface="Arial"/>
                          <a:cs typeface="Arial"/>
                        </a:rPr>
                        <a:t>on Fee</a:t>
                      </a:r>
                    </a:p>
                  </a:txBody>
                  <a:tcPr marL="0" marR="0" marT="0" marB="0" anchor="ctr">
                    <a:lnT w="11937">
                      <a:solidFill>
                        <a:srgbClr val="000000"/>
                      </a:solidFill>
                      <a:prstDash val="solid"/>
                    </a:lnT>
                    <a:lnB w="11937">
                      <a:solidFill>
                        <a:srgbClr val="000000"/>
                      </a:solidFill>
                      <a:prstDash val="solid"/>
                    </a:lnB>
                  </a:tcPr>
                </a:tc>
                <a:tc>
                  <a:txBody>
                    <a:bodyPr/>
                    <a:lstStyle/>
                    <a:p>
                      <a:pPr marL="0" indent="0" algn="ctr">
                        <a:lnSpc>
                          <a:spcPct val="100000"/>
                        </a:lnSpc>
                      </a:pPr>
                      <a:r>
                        <a:rPr sz="800" spc="-10" dirty="0">
                          <a:latin typeface="Arial"/>
                          <a:cs typeface="Arial"/>
                        </a:rPr>
                        <a:t>T</a:t>
                      </a:r>
                      <a:r>
                        <a:rPr sz="800" dirty="0">
                          <a:latin typeface="Arial"/>
                          <a:cs typeface="Arial"/>
                        </a:rPr>
                        <a:t>uit</a:t>
                      </a:r>
                      <a:r>
                        <a:rPr sz="800" spc="5" dirty="0">
                          <a:latin typeface="Arial"/>
                          <a:cs typeface="Arial"/>
                        </a:rPr>
                        <a:t>i</a:t>
                      </a:r>
                      <a:r>
                        <a:rPr sz="800" dirty="0">
                          <a:latin typeface="Arial"/>
                          <a:cs typeface="Arial"/>
                        </a:rPr>
                        <a:t>on</a:t>
                      </a:r>
                    </a:p>
                  </a:txBody>
                  <a:tcPr marL="0" marR="0" marT="0" marB="0" anchor="ctr">
                    <a:lnT w="11937">
                      <a:solidFill>
                        <a:srgbClr val="000000"/>
                      </a:solidFill>
                      <a:prstDash val="solid"/>
                    </a:lnT>
                    <a:lnB w="11937">
                      <a:solidFill>
                        <a:srgbClr val="000000"/>
                      </a:solidFill>
                      <a:prstDash val="solid"/>
                    </a:lnB>
                  </a:tcPr>
                </a:tc>
                <a:tc>
                  <a:txBody>
                    <a:bodyPr/>
                    <a:lstStyle/>
                    <a:p>
                      <a:pPr marL="0" marR="37465" indent="-6350" algn="ctr">
                        <a:lnSpc>
                          <a:spcPct val="112200"/>
                        </a:lnSpc>
                      </a:pPr>
                      <a:r>
                        <a:rPr sz="800" dirty="0">
                          <a:latin typeface="Arial"/>
                          <a:cs typeface="Arial"/>
                        </a:rPr>
                        <a:t>Fa</a:t>
                      </a:r>
                      <a:r>
                        <a:rPr sz="800" spc="5" dirty="0">
                          <a:latin typeface="Arial"/>
                          <a:cs typeface="Arial"/>
                        </a:rPr>
                        <a:t>c</a:t>
                      </a:r>
                      <a:r>
                        <a:rPr sz="800" dirty="0">
                          <a:latin typeface="Arial"/>
                          <a:cs typeface="Arial"/>
                        </a:rPr>
                        <a:t>ilit</a:t>
                      </a:r>
                      <a:r>
                        <a:rPr sz="800" spc="5" dirty="0">
                          <a:latin typeface="Arial"/>
                          <a:cs typeface="Arial"/>
                        </a:rPr>
                        <a:t>i</a:t>
                      </a:r>
                      <a:r>
                        <a:rPr sz="800" dirty="0">
                          <a:latin typeface="Arial"/>
                          <a:cs typeface="Arial"/>
                        </a:rPr>
                        <a:t>es Fees</a:t>
                      </a:r>
                      <a:r>
                        <a:rPr sz="800" spc="5" dirty="0">
                          <a:latin typeface="Arial"/>
                          <a:cs typeface="Arial"/>
                        </a:rPr>
                        <a:t> </a:t>
                      </a:r>
                      <a:r>
                        <a:rPr sz="800" dirty="0">
                          <a:latin typeface="Arial"/>
                          <a:cs typeface="Arial"/>
                        </a:rPr>
                        <a:t>(1)</a:t>
                      </a:r>
                    </a:p>
                  </a:txBody>
                  <a:tcPr marL="0" marR="0" marT="0" marB="0" anchor="ctr">
                    <a:lnT w="11937">
                      <a:solidFill>
                        <a:srgbClr val="000000"/>
                      </a:solidFill>
                      <a:prstDash val="solid"/>
                    </a:lnT>
                    <a:lnB w="11937">
                      <a:solidFill>
                        <a:srgbClr val="000000"/>
                      </a:solidFill>
                      <a:prstDash val="solid"/>
                    </a:lnB>
                  </a:tcPr>
                </a:tc>
                <a:tc>
                  <a:txBody>
                    <a:bodyPr/>
                    <a:lstStyle/>
                    <a:p>
                      <a:pPr marL="0" marR="28575" indent="-170815" algn="ctr">
                        <a:lnSpc>
                          <a:spcPct val="112200"/>
                        </a:lnSpc>
                        <a:tabLst>
                          <a:tab pos="755650" algn="l"/>
                        </a:tabLst>
                      </a:pPr>
                      <a:r>
                        <a:rPr sz="800" dirty="0">
                          <a:latin typeface="Arial"/>
                          <a:cs typeface="Arial"/>
                        </a:rPr>
                        <a:t>Equip</a:t>
                      </a:r>
                      <a:r>
                        <a:rPr sz="800" spc="5" dirty="0">
                          <a:latin typeface="Arial"/>
                          <a:cs typeface="Arial"/>
                        </a:rPr>
                        <a:t>m</a:t>
                      </a:r>
                      <a:r>
                        <a:rPr sz="800" dirty="0">
                          <a:latin typeface="Arial"/>
                          <a:cs typeface="Arial"/>
                        </a:rPr>
                        <a:t>ent  </a:t>
                      </a:r>
                      <a:r>
                        <a:rPr sz="800" spc="-100" dirty="0">
                          <a:latin typeface="Arial"/>
                          <a:cs typeface="Arial"/>
                        </a:rPr>
                        <a:t> </a:t>
                      </a:r>
                      <a:r>
                        <a:rPr sz="800" dirty="0" smtClean="0">
                          <a:latin typeface="Arial"/>
                          <a:cs typeface="Arial"/>
                        </a:rPr>
                        <a:t>Fees</a:t>
                      </a:r>
                      <a:r>
                        <a:rPr sz="800" spc="5" dirty="0" smtClean="0">
                          <a:latin typeface="Arial"/>
                          <a:cs typeface="Arial"/>
                        </a:rPr>
                        <a:t> </a:t>
                      </a:r>
                      <a:r>
                        <a:rPr sz="800" dirty="0">
                          <a:latin typeface="Arial"/>
                          <a:cs typeface="Arial"/>
                        </a:rPr>
                        <a:t>(2)</a:t>
                      </a:r>
                    </a:p>
                  </a:txBody>
                  <a:tcPr marL="0" marR="0" marT="0" marB="0" anchor="ctr">
                    <a:lnT w="11937">
                      <a:solidFill>
                        <a:srgbClr val="000000"/>
                      </a:solidFill>
                      <a:prstDash val="solid"/>
                    </a:lnT>
                    <a:lnB w="11937">
                      <a:solidFill>
                        <a:srgbClr val="000000"/>
                      </a:solidFill>
                      <a:prstDash val="solid"/>
                    </a:lnB>
                  </a:tcPr>
                </a:tc>
                <a:tc>
                  <a:txBody>
                    <a:bodyPr/>
                    <a:lstStyle/>
                    <a:p>
                      <a:pPr marL="0" marR="28575" indent="-170815" algn="ctr">
                        <a:lnSpc>
                          <a:spcPct val="112200"/>
                        </a:lnSpc>
                        <a:tabLst>
                          <a:tab pos="755650" algn="l"/>
                        </a:tabLst>
                      </a:pPr>
                      <a:r>
                        <a:rPr lang="en-US" sz="800" spc="-10" dirty="0" smtClean="0">
                          <a:latin typeface="Arial"/>
                          <a:cs typeface="Arial"/>
                        </a:rPr>
                        <a:t>T</a:t>
                      </a:r>
                      <a:r>
                        <a:rPr lang="en-US" sz="800" dirty="0" smtClean="0">
                          <a:latin typeface="Arial"/>
                          <a:cs typeface="Arial"/>
                        </a:rPr>
                        <a:t>e</a:t>
                      </a:r>
                      <a:r>
                        <a:rPr lang="en-US" sz="800" spc="5" dirty="0" smtClean="0">
                          <a:latin typeface="Arial"/>
                          <a:cs typeface="Arial"/>
                        </a:rPr>
                        <a:t>c</a:t>
                      </a:r>
                      <a:r>
                        <a:rPr lang="en-US" sz="800" dirty="0" smtClean="0">
                          <a:latin typeface="Arial"/>
                          <a:cs typeface="Arial"/>
                        </a:rPr>
                        <a:t>hnology Fee</a:t>
                      </a:r>
                      <a:endParaRPr sz="800" dirty="0">
                        <a:latin typeface="Arial"/>
                        <a:cs typeface="Arial"/>
                      </a:endParaRP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800" dirty="0">
                          <a:latin typeface="Arial"/>
                          <a:cs typeface="Arial"/>
                        </a:rPr>
                        <a:t>ASUM</a:t>
                      </a:r>
                    </a:p>
                    <a:p>
                      <a:pPr marL="0" algn="ctr">
                        <a:lnSpc>
                          <a:spcPct val="100000"/>
                        </a:lnSpc>
                        <a:spcBef>
                          <a:spcPts val="130"/>
                        </a:spcBef>
                      </a:pPr>
                      <a:r>
                        <a:rPr sz="800" dirty="0">
                          <a:latin typeface="Arial"/>
                          <a:cs typeface="Arial"/>
                        </a:rPr>
                        <a:t>Fees</a:t>
                      </a:r>
                      <a:r>
                        <a:rPr sz="800" spc="5" dirty="0">
                          <a:latin typeface="Arial"/>
                          <a:cs typeface="Arial"/>
                        </a:rPr>
                        <a:t> </a:t>
                      </a:r>
                      <a:r>
                        <a:rPr sz="800" dirty="0">
                          <a:latin typeface="Arial"/>
                          <a:cs typeface="Arial"/>
                        </a:rPr>
                        <a:t>(3)</a:t>
                      </a:r>
                    </a:p>
                  </a:txBody>
                  <a:tcPr marL="0" marR="0" marT="0" marB="0" anchor="ctr">
                    <a:lnT w="11937">
                      <a:solidFill>
                        <a:srgbClr val="000000"/>
                      </a:solidFill>
                      <a:prstDash val="solid"/>
                    </a:lnT>
                    <a:lnB w="11937" cap="flat" cmpd="sng" algn="ctr">
                      <a:solidFill>
                        <a:srgbClr val="000000"/>
                      </a:solidFill>
                      <a:prstDash val="solid"/>
                      <a:round/>
                      <a:headEnd type="none" w="med" len="med"/>
                      <a:tailEnd type="none" w="med" len="med"/>
                    </a:lnB>
                  </a:tcPr>
                </a:tc>
                <a:tc>
                  <a:txBody>
                    <a:bodyPr/>
                    <a:lstStyle/>
                    <a:p>
                      <a:pPr marL="0" marR="32384" indent="-15875" algn="ctr">
                        <a:lnSpc>
                          <a:spcPct val="112200"/>
                        </a:lnSpc>
                      </a:pPr>
                      <a:r>
                        <a:rPr sz="800" dirty="0">
                          <a:latin typeface="Arial"/>
                          <a:cs typeface="Arial"/>
                        </a:rPr>
                        <a:t>Ca</a:t>
                      </a:r>
                      <a:r>
                        <a:rPr sz="800" spc="5" dirty="0">
                          <a:latin typeface="Arial"/>
                          <a:cs typeface="Arial"/>
                        </a:rPr>
                        <a:t>m</a:t>
                      </a:r>
                      <a:r>
                        <a:rPr sz="800" dirty="0">
                          <a:latin typeface="Arial"/>
                          <a:cs typeface="Arial"/>
                        </a:rPr>
                        <a:t>pus</a:t>
                      </a:r>
                      <a:r>
                        <a:rPr sz="800" spc="5" dirty="0">
                          <a:latin typeface="Arial"/>
                          <a:cs typeface="Arial"/>
                        </a:rPr>
                        <a:t> </a:t>
                      </a:r>
                      <a:r>
                        <a:rPr sz="800" dirty="0">
                          <a:latin typeface="Arial"/>
                          <a:cs typeface="Arial"/>
                        </a:rPr>
                        <a:t>Rec Fee</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800" spc="-5" dirty="0">
                          <a:latin typeface="Arial"/>
                          <a:cs typeface="Arial"/>
                        </a:rPr>
                        <a:t>UC</a:t>
                      </a:r>
                      <a:endParaRPr sz="800" dirty="0">
                        <a:latin typeface="Arial"/>
                        <a:cs typeface="Arial"/>
                      </a:endParaRPr>
                    </a:p>
                    <a:p>
                      <a:pPr marL="0" algn="ctr">
                        <a:lnSpc>
                          <a:spcPct val="100000"/>
                        </a:lnSpc>
                        <a:spcBef>
                          <a:spcPts val="130"/>
                        </a:spcBef>
                      </a:pPr>
                      <a:r>
                        <a:rPr sz="800" dirty="0">
                          <a:latin typeface="Arial"/>
                          <a:cs typeface="Arial"/>
                        </a:rPr>
                        <a:t>Fees</a:t>
                      </a:r>
                      <a:r>
                        <a:rPr sz="800" spc="5" dirty="0">
                          <a:latin typeface="Arial"/>
                          <a:cs typeface="Arial"/>
                        </a:rPr>
                        <a:t> </a:t>
                      </a:r>
                      <a:r>
                        <a:rPr sz="800" dirty="0">
                          <a:latin typeface="Arial"/>
                          <a:cs typeface="Arial"/>
                        </a:rPr>
                        <a:t>(4)</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800" dirty="0" smtClean="0">
                          <a:latin typeface="Arial"/>
                          <a:cs typeface="Arial"/>
                        </a:rPr>
                        <a:t>Health</a:t>
                      </a:r>
                      <a:r>
                        <a:rPr lang="en-US" sz="800" dirty="0" smtClean="0">
                          <a:latin typeface="Arial"/>
                          <a:cs typeface="Arial"/>
                        </a:rPr>
                        <a:t> </a:t>
                      </a:r>
                      <a:r>
                        <a:rPr sz="800" dirty="0" smtClean="0">
                          <a:latin typeface="Arial"/>
                          <a:cs typeface="Arial"/>
                        </a:rPr>
                        <a:t>Ser</a:t>
                      </a:r>
                      <a:r>
                        <a:rPr sz="800" spc="-10" dirty="0" smtClean="0">
                          <a:latin typeface="Arial"/>
                          <a:cs typeface="Arial"/>
                        </a:rPr>
                        <a:t>v</a:t>
                      </a:r>
                      <a:r>
                        <a:rPr sz="800" dirty="0" smtClean="0">
                          <a:latin typeface="Arial"/>
                          <a:cs typeface="Arial"/>
                        </a:rPr>
                        <a:t>i</a:t>
                      </a:r>
                      <a:r>
                        <a:rPr sz="800" spc="5" dirty="0" smtClean="0">
                          <a:latin typeface="Arial"/>
                          <a:cs typeface="Arial"/>
                        </a:rPr>
                        <a:t>c</a:t>
                      </a:r>
                      <a:r>
                        <a:rPr lang="en-US" sz="800" spc="5" dirty="0" smtClean="0">
                          <a:latin typeface="Arial"/>
                          <a:cs typeface="Arial"/>
                        </a:rPr>
                        <a:t>e</a:t>
                      </a:r>
                      <a:r>
                        <a:rPr lang="en-US" sz="800" spc="0" baseline="0" dirty="0" smtClean="0">
                          <a:latin typeface="Arial"/>
                          <a:cs typeface="Arial"/>
                        </a:rPr>
                        <a:t> </a:t>
                      </a:r>
                      <a:r>
                        <a:rPr sz="800" dirty="0" smtClean="0">
                          <a:latin typeface="Arial"/>
                          <a:cs typeface="Arial"/>
                        </a:rPr>
                        <a:t>Fee</a:t>
                      </a:r>
                      <a:endParaRPr sz="800" dirty="0">
                        <a:latin typeface="Arial"/>
                        <a:cs typeface="Arial"/>
                      </a:endParaRPr>
                    </a:p>
                  </a:txBody>
                  <a:tcPr marL="0" marR="0" marT="0" marB="0" anchor="ctr">
                    <a:lnT w="11937">
                      <a:solidFill>
                        <a:srgbClr val="000000"/>
                      </a:solidFill>
                      <a:prstDash val="solid"/>
                    </a:lnT>
                    <a:lnB w="11937">
                      <a:solidFill>
                        <a:srgbClr val="000000"/>
                      </a:solidFill>
                      <a:prstDash val="solid"/>
                    </a:lnB>
                  </a:tcPr>
                </a:tc>
                <a:tc gridSpan="2">
                  <a:txBody>
                    <a:bodyPr/>
                    <a:lstStyle/>
                    <a:p>
                      <a:pPr marL="0" marR="35560" indent="-88900" algn="ctr">
                        <a:lnSpc>
                          <a:spcPct val="112200"/>
                        </a:lnSpc>
                        <a:spcBef>
                          <a:spcPts val="195"/>
                        </a:spcBef>
                        <a:tabLst>
                          <a:tab pos="587375" algn="l"/>
                        </a:tabLst>
                      </a:pPr>
                      <a:r>
                        <a:rPr lang="en-US" sz="800" dirty="0" smtClean="0">
                          <a:latin typeface="Arial"/>
                          <a:cs typeface="Arial"/>
                        </a:rPr>
                        <a:t>Athlet</a:t>
                      </a:r>
                      <a:r>
                        <a:rPr lang="en-US" sz="800" spc="5" dirty="0" smtClean="0">
                          <a:latin typeface="Arial"/>
                          <a:cs typeface="Arial"/>
                        </a:rPr>
                        <a:t>i</a:t>
                      </a:r>
                      <a:r>
                        <a:rPr lang="en-US" sz="800" dirty="0" smtClean="0">
                          <a:latin typeface="Arial"/>
                          <a:cs typeface="Arial"/>
                        </a:rPr>
                        <a:t>c Fee</a:t>
                      </a:r>
                      <a:endParaRPr sz="800" dirty="0">
                        <a:latin typeface="Arial"/>
                        <a:cs typeface="Arial"/>
                      </a:endParaRP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hMerge="1">
                  <a:txBody>
                    <a:bodyPr/>
                    <a:lstStyle/>
                    <a:p>
                      <a:endParaRPr/>
                    </a:p>
                  </a:txBody>
                  <a:tcPr marL="0" marR="0" marT="0" marB="0"/>
                </a:tc>
                <a:tc>
                  <a:txBody>
                    <a:bodyPr/>
                    <a:lstStyle/>
                    <a:p>
                      <a:pPr marL="0" marR="27305" indent="-17463" algn="ctr">
                        <a:lnSpc>
                          <a:spcPct val="112200"/>
                        </a:lnSpc>
                      </a:pPr>
                      <a:r>
                        <a:rPr sz="800" spc="-10" dirty="0" err="1" smtClean="0">
                          <a:latin typeface="Arial"/>
                          <a:cs typeface="Arial"/>
                        </a:rPr>
                        <a:t>T</a:t>
                      </a:r>
                      <a:r>
                        <a:rPr sz="800" dirty="0" err="1" smtClean="0">
                          <a:latin typeface="Arial"/>
                          <a:cs typeface="Arial"/>
                        </a:rPr>
                        <a:t>ran</a:t>
                      </a:r>
                      <a:r>
                        <a:rPr sz="800" spc="5" dirty="0" err="1" smtClean="0">
                          <a:latin typeface="Arial"/>
                          <a:cs typeface="Arial"/>
                        </a:rPr>
                        <a:t>s</a:t>
                      </a:r>
                      <a:r>
                        <a:rPr sz="800" dirty="0" err="1" smtClean="0">
                          <a:latin typeface="Arial"/>
                          <a:cs typeface="Arial"/>
                        </a:rPr>
                        <a:t>por</a:t>
                      </a:r>
                      <a:r>
                        <a:rPr lang="en-US" sz="800" dirty="0" err="1" smtClean="0">
                          <a:latin typeface="Arial"/>
                          <a:cs typeface="Arial"/>
                        </a:rPr>
                        <a:t>-</a:t>
                      </a:r>
                      <a:r>
                        <a:rPr sz="800" dirty="0" err="1" smtClean="0">
                          <a:latin typeface="Arial"/>
                          <a:cs typeface="Arial"/>
                        </a:rPr>
                        <a:t>tat</a:t>
                      </a:r>
                      <a:r>
                        <a:rPr sz="800" spc="5" dirty="0" err="1" smtClean="0">
                          <a:latin typeface="Arial"/>
                          <a:cs typeface="Arial"/>
                        </a:rPr>
                        <a:t>i</a:t>
                      </a:r>
                      <a:r>
                        <a:rPr sz="800" dirty="0" err="1" smtClean="0">
                          <a:latin typeface="Arial"/>
                          <a:cs typeface="Arial"/>
                        </a:rPr>
                        <a:t>on</a:t>
                      </a:r>
                      <a:r>
                        <a:rPr sz="800" dirty="0" smtClean="0">
                          <a:latin typeface="Arial"/>
                          <a:cs typeface="Arial"/>
                        </a:rPr>
                        <a:t> </a:t>
                      </a:r>
                      <a:r>
                        <a:rPr sz="800" dirty="0">
                          <a:latin typeface="Arial"/>
                          <a:cs typeface="Arial"/>
                        </a:rPr>
                        <a:t>Fee</a:t>
                      </a:r>
                    </a:p>
                  </a:txBody>
                  <a:tcPr marL="0" marR="0" marT="0" marB="0" anchor="ctr">
                    <a:lnT w="11937">
                      <a:solidFill>
                        <a:srgbClr val="000000"/>
                      </a:solidFill>
                      <a:prstDash val="solid"/>
                    </a:lnT>
                    <a:lnB w="11937">
                      <a:solidFill>
                        <a:srgbClr val="000000"/>
                      </a:solidFill>
                      <a:prstDash val="solid"/>
                    </a:lnB>
                  </a:tcPr>
                </a:tc>
                <a:tc>
                  <a:txBody>
                    <a:bodyPr/>
                    <a:lstStyle/>
                    <a:p>
                      <a:pPr marL="0" marR="27940" indent="-94615" algn="ctr">
                        <a:lnSpc>
                          <a:spcPct val="112200"/>
                        </a:lnSpc>
                      </a:pPr>
                      <a:r>
                        <a:rPr sz="800" dirty="0">
                          <a:latin typeface="Arial"/>
                          <a:cs typeface="Arial"/>
                        </a:rPr>
                        <a:t>Re</a:t>
                      </a:r>
                      <a:r>
                        <a:rPr sz="800" spc="5" dirty="0">
                          <a:latin typeface="Arial"/>
                          <a:cs typeface="Arial"/>
                        </a:rPr>
                        <a:t>s</a:t>
                      </a:r>
                      <a:r>
                        <a:rPr sz="800" dirty="0">
                          <a:latin typeface="Arial"/>
                          <a:cs typeface="Arial"/>
                        </a:rPr>
                        <a:t>ident </a:t>
                      </a:r>
                      <a:r>
                        <a:rPr sz="800" spc="-10" dirty="0">
                          <a:latin typeface="Arial"/>
                          <a:cs typeface="Arial"/>
                        </a:rPr>
                        <a:t>T</a:t>
                      </a:r>
                      <a:r>
                        <a:rPr sz="800" dirty="0">
                          <a:latin typeface="Arial"/>
                          <a:cs typeface="Arial"/>
                        </a:rPr>
                        <a:t>otal</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marR="35560" indent="-3175" algn="ctr">
                        <a:lnSpc>
                          <a:spcPct val="121200"/>
                        </a:lnSpc>
                      </a:pPr>
                      <a:r>
                        <a:rPr sz="800" dirty="0">
                          <a:latin typeface="Arial"/>
                          <a:cs typeface="Arial"/>
                        </a:rPr>
                        <a:t>NonRe</a:t>
                      </a:r>
                      <a:r>
                        <a:rPr sz="800" spc="5" dirty="0">
                          <a:latin typeface="Arial"/>
                          <a:cs typeface="Arial"/>
                        </a:rPr>
                        <a:t>s</a:t>
                      </a:r>
                      <a:r>
                        <a:rPr sz="800" dirty="0">
                          <a:latin typeface="Arial"/>
                          <a:cs typeface="Arial"/>
                        </a:rPr>
                        <a:t>. Fa</a:t>
                      </a:r>
                      <a:r>
                        <a:rPr sz="800" spc="5" dirty="0">
                          <a:latin typeface="Arial"/>
                          <a:cs typeface="Arial"/>
                        </a:rPr>
                        <a:t>c</a:t>
                      </a:r>
                      <a:r>
                        <a:rPr sz="800" dirty="0">
                          <a:latin typeface="Arial"/>
                          <a:cs typeface="Arial"/>
                        </a:rPr>
                        <a:t>ilit</a:t>
                      </a:r>
                      <a:r>
                        <a:rPr sz="800" spc="5" dirty="0">
                          <a:latin typeface="Arial"/>
                          <a:cs typeface="Arial"/>
                        </a:rPr>
                        <a:t>i</a:t>
                      </a:r>
                      <a:r>
                        <a:rPr sz="800" dirty="0">
                          <a:latin typeface="Arial"/>
                          <a:cs typeface="Arial"/>
                        </a:rPr>
                        <a:t>es Fee (1)</a:t>
                      </a:r>
                    </a:p>
                  </a:txBody>
                  <a:tcPr marL="0" marR="0" marT="0" marB="0" anchor="ctr">
                    <a:lnT w="11937">
                      <a:solidFill>
                        <a:srgbClr val="000000"/>
                      </a:solidFill>
                      <a:prstDash val="solid"/>
                    </a:lnT>
                    <a:lnB w="11937">
                      <a:solidFill>
                        <a:srgbClr val="000000"/>
                      </a:solidFill>
                      <a:prstDash val="solid"/>
                    </a:lnB>
                  </a:tcPr>
                </a:tc>
                <a:tc>
                  <a:txBody>
                    <a:bodyPr/>
                    <a:lstStyle/>
                    <a:p>
                      <a:pPr marL="0" marR="26034" indent="-45720" algn="ctr">
                        <a:lnSpc>
                          <a:spcPct val="112200"/>
                        </a:lnSpc>
                      </a:pPr>
                      <a:r>
                        <a:rPr sz="800" dirty="0">
                          <a:latin typeface="Arial"/>
                          <a:cs typeface="Arial"/>
                        </a:rPr>
                        <a:t>NonRe</a:t>
                      </a:r>
                      <a:r>
                        <a:rPr sz="800" spc="5" dirty="0">
                          <a:latin typeface="Arial"/>
                          <a:cs typeface="Arial"/>
                        </a:rPr>
                        <a:t>s</a:t>
                      </a:r>
                      <a:r>
                        <a:rPr sz="800" dirty="0">
                          <a:latin typeface="Arial"/>
                          <a:cs typeface="Arial"/>
                        </a:rPr>
                        <a:t>. </a:t>
                      </a:r>
                      <a:r>
                        <a:rPr sz="800" spc="-10" dirty="0">
                          <a:latin typeface="Arial"/>
                          <a:cs typeface="Arial"/>
                        </a:rPr>
                        <a:t>T</a:t>
                      </a:r>
                      <a:r>
                        <a:rPr sz="800" dirty="0">
                          <a:latin typeface="Arial"/>
                          <a:cs typeface="Arial"/>
                        </a:rPr>
                        <a:t>uit</a:t>
                      </a:r>
                      <a:r>
                        <a:rPr sz="800" spc="5" dirty="0">
                          <a:latin typeface="Arial"/>
                          <a:cs typeface="Arial"/>
                        </a:rPr>
                        <a:t>i</a:t>
                      </a:r>
                      <a:r>
                        <a:rPr sz="800" dirty="0">
                          <a:latin typeface="Arial"/>
                          <a:cs typeface="Arial"/>
                        </a:rPr>
                        <a:t>on</a:t>
                      </a:r>
                    </a:p>
                  </a:txBody>
                  <a:tcPr marL="0" marR="0" marT="0" marB="0" anchor="ctr">
                    <a:lnT w="11937">
                      <a:solidFill>
                        <a:srgbClr val="000000"/>
                      </a:solidFill>
                      <a:prstDash val="solid"/>
                    </a:lnT>
                    <a:lnB w="11937">
                      <a:solidFill>
                        <a:srgbClr val="000000"/>
                      </a:solidFill>
                      <a:prstDash val="solid"/>
                    </a:lnB>
                  </a:tcPr>
                </a:tc>
                <a:tc>
                  <a:txBody>
                    <a:bodyPr/>
                    <a:lstStyle/>
                    <a:p>
                      <a:pPr marL="0" marR="59690" indent="-91440" algn="ctr">
                        <a:lnSpc>
                          <a:spcPct val="112200"/>
                        </a:lnSpc>
                      </a:pPr>
                      <a:r>
                        <a:rPr sz="800" dirty="0">
                          <a:latin typeface="Arial"/>
                          <a:cs typeface="Arial"/>
                        </a:rPr>
                        <a:t>NonRe</a:t>
                      </a:r>
                      <a:r>
                        <a:rPr sz="800" spc="5" dirty="0">
                          <a:latin typeface="Arial"/>
                          <a:cs typeface="Arial"/>
                        </a:rPr>
                        <a:t>s</a:t>
                      </a:r>
                      <a:r>
                        <a:rPr sz="800" dirty="0">
                          <a:latin typeface="Arial"/>
                          <a:cs typeface="Arial"/>
                        </a:rPr>
                        <a:t>. </a:t>
                      </a:r>
                      <a:r>
                        <a:rPr sz="800" spc="-10" dirty="0">
                          <a:latin typeface="Arial"/>
                          <a:cs typeface="Arial"/>
                        </a:rPr>
                        <a:t>T</a:t>
                      </a:r>
                      <a:r>
                        <a:rPr sz="800" dirty="0">
                          <a:latin typeface="Arial"/>
                          <a:cs typeface="Arial"/>
                        </a:rPr>
                        <a:t>otal</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0"/>
                  </a:ext>
                </a:extLst>
              </a:tr>
              <a:tr h="277042">
                <a:tc>
                  <a:txBody>
                    <a:bodyPr/>
                    <a:lstStyle/>
                    <a:p>
                      <a:pPr marL="0" algn="ctr">
                        <a:lnSpc>
                          <a:spcPct val="100000"/>
                        </a:lnSpc>
                      </a:pPr>
                      <a:r>
                        <a:rPr sz="900" dirty="0">
                          <a:latin typeface="Arial"/>
                          <a:cs typeface="Arial"/>
                        </a:rPr>
                        <a:t>1</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222.79</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7.92</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2.02</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8.03</a:t>
                      </a:r>
                    </a:p>
                  </a:txBody>
                  <a:tcPr marL="0" marR="0" marT="0" marB="0" anchor="ctr">
                    <a:lnT w="11937" cap="flat" cmpd="sng" algn="ctr">
                      <a:solidFill>
                        <a:srgbClr val="000000"/>
                      </a:solidFill>
                      <a:prstDash val="solid"/>
                      <a:round/>
                      <a:headEnd type="none" w="med" len="med"/>
                      <a:tailEnd type="none" w="med" len="med"/>
                    </a:lnT>
                    <a:lnB w="11937">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18.87</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23.00</a:t>
                      </a: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19.00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367.13</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3.00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735.12</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1,105.25</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1"/>
                  </a:ext>
                </a:extLst>
              </a:tr>
              <a:tr h="277042">
                <a:tc>
                  <a:txBody>
                    <a:bodyPr/>
                    <a:lstStyle/>
                    <a:p>
                      <a:pPr marL="0" algn="ctr">
                        <a:lnSpc>
                          <a:spcPct val="100000"/>
                        </a:lnSpc>
                      </a:pPr>
                      <a:r>
                        <a:rPr sz="900" dirty="0">
                          <a:latin typeface="Arial"/>
                          <a:cs typeface="Arial"/>
                        </a:rPr>
                        <a:t>2</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445.58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15.84</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4.04</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16.06</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37.74</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23.00</a:t>
                      </a: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19.00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626.76</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6.00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1,470.24</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2,103.00</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2"/>
                  </a:ext>
                </a:extLst>
              </a:tr>
              <a:tr h="277040">
                <a:tc>
                  <a:txBody>
                    <a:bodyPr/>
                    <a:lstStyle/>
                    <a:p>
                      <a:pPr marL="0" algn="ctr">
                        <a:lnSpc>
                          <a:spcPct val="100000"/>
                        </a:lnSpc>
                      </a:pPr>
                      <a:r>
                        <a:rPr sz="900" dirty="0">
                          <a:latin typeface="Arial"/>
                          <a:cs typeface="Arial"/>
                        </a:rPr>
                        <a:t>3</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668.37</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23.76</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6.06</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24.09</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56.61</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23.00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19.00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886.39</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9.00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2,205.36</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3,100.75</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3"/>
                  </a:ext>
                </a:extLst>
              </a:tr>
              <a:tr h="277042">
                <a:tc>
                  <a:txBody>
                    <a:bodyPr/>
                    <a:lstStyle/>
                    <a:p>
                      <a:pPr marL="0" algn="ctr">
                        <a:lnSpc>
                          <a:spcPct val="100000"/>
                        </a:lnSpc>
                      </a:pPr>
                      <a:r>
                        <a:rPr sz="900" dirty="0">
                          <a:latin typeface="Arial"/>
                          <a:cs typeface="Arial"/>
                        </a:rPr>
                        <a:t>4</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891.16</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31.68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8.08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32.12</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75.48</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23.00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19.00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1,146.02</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12.00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2,940.48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4,098.50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4"/>
                  </a:ext>
                </a:extLst>
              </a:tr>
              <a:tr h="277042">
                <a:tc>
                  <a:txBody>
                    <a:bodyPr/>
                    <a:lstStyle/>
                    <a:p>
                      <a:pPr marL="0" algn="ctr">
                        <a:lnSpc>
                          <a:spcPct val="100000"/>
                        </a:lnSpc>
                      </a:pPr>
                      <a:r>
                        <a:rPr sz="900" dirty="0">
                          <a:latin typeface="Arial"/>
                          <a:cs typeface="Arial"/>
                        </a:rPr>
                        <a:t>5</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1,113.95</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39.60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10.10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40.15</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94.35</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23.00</a:t>
                      </a: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19.00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1,405.65</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15.00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3,675.60</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5,096.25</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5"/>
                  </a:ext>
                </a:extLst>
              </a:tr>
              <a:tr h="277675">
                <a:tc>
                  <a:txBody>
                    <a:bodyPr/>
                    <a:lstStyle/>
                    <a:p>
                      <a:pPr marL="0" algn="ctr">
                        <a:lnSpc>
                          <a:spcPct val="100000"/>
                        </a:lnSpc>
                      </a:pPr>
                      <a:r>
                        <a:rPr sz="900" dirty="0">
                          <a:latin typeface="Arial"/>
                          <a:cs typeface="Arial"/>
                        </a:rPr>
                        <a:t>6</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1,336.74</a:t>
                      </a:r>
                      <a:endParaRPr sz="900">
                        <a:latin typeface="Arial"/>
                        <a:cs typeface="Arial"/>
                      </a:endParaRP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47.52</a:t>
                      </a:r>
                      <a:endParaRPr sz="900">
                        <a:latin typeface="Arial"/>
                        <a:cs typeface="Arial"/>
                      </a:endParaRP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12.12</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48.18</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cap="flat" cmpd="sng" algn="ctr">
                      <a:solidFill>
                        <a:srgbClr val="000000"/>
                      </a:solidFill>
                      <a:prstDash val="solid"/>
                      <a:round/>
                      <a:headEnd type="none" w="med" len="med"/>
                      <a:tailEnd type="none" w="med" len="med"/>
                    </a:lnT>
                    <a:lnB w="11938" cap="flat" cmpd="sng" algn="ctr">
                      <a:solidFill>
                        <a:srgbClr val="000000"/>
                      </a:solidFill>
                      <a:prstDash val="solid"/>
                      <a:round/>
                      <a:headEnd type="none" w="med" len="med"/>
                      <a:tailEnd type="none" w="med" len="med"/>
                    </a:lnB>
                  </a:tcPr>
                </a:tc>
                <a:tc>
                  <a:txBody>
                    <a:bodyPr/>
                    <a:lstStyle/>
                    <a:p>
                      <a:pPr marL="0" algn="ctr">
                        <a:lnSpc>
                          <a:spcPct val="100000"/>
                        </a:lnSpc>
                      </a:pPr>
                      <a:r>
                        <a:rPr sz="900" spc="-5" dirty="0">
                          <a:latin typeface="Arial"/>
                          <a:cs typeface="Arial"/>
                        </a:rPr>
                        <a:t>O</a:t>
                      </a:r>
                      <a:r>
                        <a:rPr sz="900" dirty="0">
                          <a:latin typeface="Arial"/>
                          <a:cs typeface="Arial"/>
                        </a:rPr>
                        <a:t>pt*</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113.22</a:t>
                      </a:r>
                    </a:p>
                  </a:txBody>
                  <a:tcPr marL="0" marR="0" marT="0" marB="0" anchor="ctr">
                    <a:lnT w="11937">
                      <a:solidFill>
                        <a:srgbClr val="000000"/>
                      </a:solidFill>
                      <a:prstDash val="solid"/>
                    </a:lnT>
                    <a:lnB w="11938">
                      <a:solidFill>
                        <a:srgbClr val="000000"/>
                      </a:solidFill>
                      <a:prstDash val="solid"/>
                    </a:lnB>
                  </a:tcPr>
                </a:tc>
                <a:tc gridSpan="2">
                  <a:txBody>
                    <a:bodyPr/>
                    <a:lstStyle/>
                    <a:p>
                      <a:pPr marL="0" algn="ctr">
                        <a:lnSpc>
                          <a:spcPct val="100000"/>
                        </a:lnSpc>
                      </a:pPr>
                      <a:r>
                        <a:rPr sz="900" dirty="0">
                          <a:latin typeface="Arial"/>
                          <a:cs typeface="Arial"/>
                        </a:rPr>
                        <a:t>23.00</a:t>
                      </a:r>
                      <a:endParaRPr sz="900">
                        <a:latin typeface="Arial"/>
                        <a:cs typeface="Arial"/>
                      </a:endParaRPr>
                    </a:p>
                  </a:txBody>
                  <a:tcPr marL="0" marR="0" marT="0" marB="0" anchor="ctr">
                    <a:lnT w="11937">
                      <a:solidFill>
                        <a:srgbClr val="000000"/>
                      </a:solidFill>
                      <a:prstDash val="solid"/>
                    </a:lnT>
                    <a:lnB w="11938">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35.50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19.00</a:t>
                      </a:r>
                      <a:endParaRPr sz="900">
                        <a:latin typeface="Arial"/>
                        <a:cs typeface="Arial"/>
                      </a:endParaRP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1,665.28</a:t>
                      </a:r>
                      <a:endParaRPr sz="900">
                        <a:latin typeface="Arial"/>
                        <a:cs typeface="Arial"/>
                      </a:endParaRPr>
                    </a:p>
                  </a:txBody>
                  <a:tcPr marL="0" marR="0" marT="0" marB="0" anchor="ctr">
                    <a:lnT w="11937">
                      <a:solidFill>
                        <a:srgbClr val="000000"/>
                      </a:solidFill>
                      <a:prstDash val="solid"/>
                    </a:lnT>
                    <a:lnB w="11938">
                      <a:solidFill>
                        <a:srgbClr val="000000"/>
                      </a:solidFill>
                      <a:prstDash val="solid"/>
                    </a:lnB>
                    <a:solidFill>
                      <a:srgbClr val="E1EEDA"/>
                    </a:solidFill>
                  </a:tcPr>
                </a:tc>
                <a:tc>
                  <a:txBody>
                    <a:bodyPr/>
                    <a:lstStyle/>
                    <a:p>
                      <a:pPr marL="0" algn="ctr">
                        <a:lnSpc>
                          <a:spcPct val="100000"/>
                        </a:lnSpc>
                      </a:pPr>
                      <a:r>
                        <a:rPr sz="900" dirty="0">
                          <a:latin typeface="Arial"/>
                          <a:cs typeface="Arial"/>
                        </a:rPr>
                        <a:t>18.00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4,410.72</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6,094.00</a:t>
                      </a:r>
                    </a:p>
                  </a:txBody>
                  <a:tcPr marL="0" marR="0" marT="0" marB="0" anchor="ctr">
                    <a:lnT w="11937">
                      <a:solidFill>
                        <a:srgbClr val="000000"/>
                      </a:solidFill>
                      <a:prstDash val="solid"/>
                    </a:lnT>
                    <a:lnB w="11938">
                      <a:solidFill>
                        <a:srgbClr val="000000"/>
                      </a:solidFill>
                      <a:prstDash val="solid"/>
                    </a:lnB>
                    <a:solidFill>
                      <a:srgbClr val="E1EEDA"/>
                    </a:solidFill>
                  </a:tcPr>
                </a:tc>
                <a:extLst>
                  <a:ext uri="{0D108BD9-81ED-4DB2-BD59-A6C34878D82A}">
                    <a16:rowId xmlns:a16="http://schemas.microsoft.com/office/drawing/2014/main" val="10006"/>
                  </a:ext>
                </a:extLst>
              </a:tr>
              <a:tr h="277040">
                <a:tc>
                  <a:txBody>
                    <a:bodyPr/>
                    <a:lstStyle/>
                    <a:p>
                      <a:pPr marL="0" algn="ctr">
                        <a:lnSpc>
                          <a:spcPct val="100000"/>
                        </a:lnSpc>
                      </a:pPr>
                      <a:r>
                        <a:rPr sz="900" dirty="0">
                          <a:latin typeface="Arial"/>
                          <a:cs typeface="Arial"/>
                        </a:rPr>
                        <a:t>7</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1,559.53</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55.44</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14.14</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56.21</a:t>
                      </a:r>
                      <a:endParaRPr sz="900">
                        <a:latin typeface="Arial"/>
                        <a:cs typeface="Arial"/>
                      </a:endParaRP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73.00</a:t>
                      </a:r>
                    </a:p>
                  </a:txBody>
                  <a:tcPr marL="0" marR="0" marT="0" marB="0" anchor="ctr">
                    <a:lnT w="11938" cap="flat" cmpd="sng" algn="ctr">
                      <a:solidFill>
                        <a:srgbClr val="000000"/>
                      </a:solidFill>
                      <a:prstDash val="solid"/>
                      <a:round/>
                      <a:headEnd type="none" w="med" len="med"/>
                      <a:tailEnd type="none" w="med" len="med"/>
                    </a:lnT>
                    <a:lnB w="11938" cap="flat" cmpd="sng" algn="ctr">
                      <a:solidFill>
                        <a:srgbClr val="000000"/>
                      </a:solidFill>
                      <a:prstDash val="solid"/>
                      <a:round/>
                      <a:headEnd type="none" w="med" len="med"/>
                      <a:tailEnd type="none" w="med" len="med"/>
                    </a:lnB>
                  </a:tcPr>
                </a:tc>
                <a:tc>
                  <a:txBody>
                    <a:bodyPr/>
                    <a:lstStyle/>
                    <a:p>
                      <a:pPr marL="0" algn="ctr">
                        <a:lnSpc>
                          <a:spcPct val="100000"/>
                        </a:lnSpc>
                      </a:pPr>
                      <a:r>
                        <a:rPr sz="900" dirty="0">
                          <a:latin typeface="Arial"/>
                          <a:cs typeface="Arial"/>
                        </a:rPr>
                        <a:t>117.00</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132.09</a:t>
                      </a:r>
                      <a:endParaRPr sz="900">
                        <a:latin typeface="Arial"/>
                        <a:cs typeface="Arial"/>
                      </a:endParaRPr>
                    </a:p>
                  </a:txBody>
                  <a:tcPr marL="0" marR="0" marT="0" marB="0" anchor="ctr">
                    <a:lnT w="11938">
                      <a:solidFill>
                        <a:srgbClr val="000000"/>
                      </a:solidFill>
                      <a:prstDash val="solid"/>
                    </a:lnT>
                    <a:lnB w="11938">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8">
                      <a:solidFill>
                        <a:srgbClr val="000000"/>
                      </a:solidFill>
                      <a:prstDash val="solid"/>
                    </a:lnT>
                    <a:lnB w="11938">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2,418.00</a:t>
                      </a:r>
                    </a:p>
                  </a:txBody>
                  <a:tcPr marL="0" marR="0" marT="0" marB="0" anchor="ctr">
                    <a:lnT w="11938">
                      <a:solidFill>
                        <a:srgbClr val="000000"/>
                      </a:solidFill>
                      <a:prstDash val="solid"/>
                    </a:lnT>
                    <a:lnB w="11938">
                      <a:solidFill>
                        <a:srgbClr val="000000"/>
                      </a:solidFill>
                      <a:prstDash val="solid"/>
                    </a:lnB>
                    <a:solidFill>
                      <a:srgbClr val="E1EEDA"/>
                    </a:solidFill>
                  </a:tcPr>
                </a:tc>
                <a:tc>
                  <a:txBody>
                    <a:bodyPr/>
                    <a:lstStyle/>
                    <a:p>
                      <a:pPr marL="0" algn="ctr">
                        <a:lnSpc>
                          <a:spcPct val="100000"/>
                        </a:lnSpc>
                      </a:pPr>
                      <a:r>
                        <a:rPr sz="900" dirty="0">
                          <a:latin typeface="Arial"/>
                          <a:cs typeface="Arial"/>
                        </a:rPr>
                        <a:t>21.00</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5,145.84</a:t>
                      </a:r>
                    </a:p>
                  </a:txBody>
                  <a:tcPr marL="0" marR="0" marT="0" marB="0" anchor="ctr">
                    <a:lnT w="11938">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7,584.84</a:t>
                      </a:r>
                      <a:endParaRPr sz="900">
                        <a:latin typeface="Arial"/>
                        <a:cs typeface="Arial"/>
                      </a:endParaRPr>
                    </a:p>
                  </a:txBody>
                  <a:tcPr marL="0" marR="0" marT="0" marB="0" anchor="ctr">
                    <a:lnT w="11938">
                      <a:solidFill>
                        <a:srgbClr val="000000"/>
                      </a:solidFill>
                      <a:prstDash val="solid"/>
                    </a:lnT>
                    <a:lnB w="11938">
                      <a:solidFill>
                        <a:srgbClr val="000000"/>
                      </a:solidFill>
                      <a:prstDash val="solid"/>
                    </a:lnB>
                    <a:solidFill>
                      <a:srgbClr val="E1EEDA"/>
                    </a:solidFill>
                  </a:tcPr>
                </a:tc>
                <a:extLst>
                  <a:ext uri="{0D108BD9-81ED-4DB2-BD59-A6C34878D82A}">
                    <a16:rowId xmlns:a16="http://schemas.microsoft.com/office/drawing/2014/main" val="10007"/>
                  </a:ext>
                </a:extLst>
              </a:tr>
              <a:tr h="277042">
                <a:tc>
                  <a:txBody>
                    <a:bodyPr/>
                    <a:lstStyle/>
                    <a:p>
                      <a:pPr marL="0" algn="ctr">
                        <a:lnSpc>
                          <a:spcPct val="100000"/>
                        </a:lnSpc>
                      </a:pPr>
                      <a:r>
                        <a:rPr sz="900" dirty="0">
                          <a:latin typeface="Arial"/>
                          <a:cs typeface="Arial"/>
                        </a:rPr>
                        <a:t>8</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1,782.32</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63.36</a:t>
                      </a:r>
                      <a:endParaRPr sz="900">
                        <a:latin typeface="Arial"/>
                        <a:cs typeface="Arial"/>
                      </a:endParaRP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16.16</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64.24</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73.00</a:t>
                      </a:r>
                    </a:p>
                  </a:txBody>
                  <a:tcPr marL="0" marR="0" marT="0" marB="0" anchor="ctr">
                    <a:lnT w="11938"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dirty="0">
                          <a:latin typeface="Arial"/>
                          <a:cs typeface="Arial"/>
                        </a:rPr>
                        <a:t>117.00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132.09</a:t>
                      </a:r>
                    </a:p>
                  </a:txBody>
                  <a:tcPr marL="0" marR="0" marT="0" marB="0" anchor="ctr">
                    <a:lnT w="11938">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8">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2,658.76</a:t>
                      </a:r>
                    </a:p>
                  </a:txBody>
                  <a:tcPr marL="0" marR="0" marT="0" marB="0" anchor="ctr">
                    <a:lnT w="11938">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24.00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5,880.96</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8,563.72</a:t>
                      </a:r>
                    </a:p>
                  </a:txBody>
                  <a:tcPr marL="0" marR="0" marT="0" marB="0" anchor="ctr">
                    <a:lnT w="11938">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8"/>
                  </a:ext>
                </a:extLst>
              </a:tr>
              <a:tr h="277040">
                <a:tc>
                  <a:txBody>
                    <a:bodyPr/>
                    <a:lstStyle/>
                    <a:p>
                      <a:pPr marL="0" algn="ctr">
                        <a:lnSpc>
                          <a:spcPct val="100000"/>
                        </a:lnSpc>
                      </a:pPr>
                      <a:r>
                        <a:rPr sz="900" dirty="0">
                          <a:latin typeface="Arial"/>
                          <a:cs typeface="Arial"/>
                        </a:rPr>
                        <a:t>9</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2,005.11</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71.28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18.18</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72.27</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73.00</a:t>
                      </a:r>
                      <a:endParaRPr sz="900">
                        <a:latin typeface="Arial"/>
                        <a:cs typeface="Arial"/>
                      </a:endParaRP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dirty="0">
                          <a:latin typeface="Arial"/>
                          <a:cs typeface="Arial"/>
                        </a:rPr>
                        <a:t>117.00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132.09</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2,899.52</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27.00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6,616.08</a:t>
                      </a:r>
                      <a:endParaRPr sz="900">
                        <a:latin typeface="Arial"/>
                        <a:cs typeface="Arial"/>
                      </a:endParaRP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9,542.60</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09"/>
                  </a:ext>
                </a:extLst>
              </a:tr>
              <a:tr h="277042">
                <a:tc>
                  <a:txBody>
                    <a:bodyPr/>
                    <a:lstStyle/>
                    <a:p>
                      <a:pPr marL="0" algn="ctr">
                        <a:lnSpc>
                          <a:spcPct val="100000"/>
                        </a:lnSpc>
                      </a:pPr>
                      <a:r>
                        <a:rPr sz="900" dirty="0">
                          <a:latin typeface="Arial"/>
                          <a:cs typeface="Arial"/>
                        </a:rPr>
                        <a:t>10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2,227.90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79.20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20.20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80.30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73.00</a:t>
                      </a:r>
                    </a:p>
                  </a:txBody>
                  <a:tcPr marL="0" marR="0" marT="0" marB="0" anchor="ctr">
                    <a:lnT w="11937" cap="flat" cmpd="sng" algn="ctr">
                      <a:solidFill>
                        <a:srgbClr val="000000"/>
                      </a:solidFill>
                      <a:prstDash val="solid"/>
                      <a:round/>
                      <a:headEnd type="none" w="med" len="med"/>
                      <a:tailEnd type="none" w="med" len="med"/>
                    </a:lnT>
                    <a:lnB w="11937" cap="flat" cmpd="sng" algn="ctr">
                      <a:solidFill>
                        <a:srgbClr val="000000"/>
                      </a:solidFill>
                      <a:prstDash val="solid"/>
                      <a:round/>
                      <a:headEnd type="none" w="med" len="med"/>
                      <a:tailEnd type="none" w="med" len="med"/>
                    </a:lnB>
                  </a:tcPr>
                </a:tc>
                <a:tc>
                  <a:txBody>
                    <a:bodyPr/>
                    <a:lstStyle/>
                    <a:p>
                      <a:pPr marL="0" algn="ctr">
                        <a:lnSpc>
                          <a:spcPct val="100000"/>
                        </a:lnSpc>
                      </a:pPr>
                      <a:r>
                        <a:rPr sz="900" dirty="0">
                          <a:latin typeface="Arial"/>
                          <a:cs typeface="Arial"/>
                        </a:rPr>
                        <a:t>117.00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132.09</a:t>
                      </a:r>
                    </a:p>
                  </a:txBody>
                  <a:tcPr marL="0" marR="0" marT="0" marB="0" anchor="ctr">
                    <a:lnT w="11937">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7">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3,140.28</a:t>
                      </a:r>
                    </a:p>
                  </a:txBody>
                  <a:tcPr marL="0" marR="0" marT="0" marB="0" anchor="ctr">
                    <a:lnT w="11937">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7,351.20</a:t>
                      </a:r>
                    </a:p>
                  </a:txBody>
                  <a:tcPr marL="0" marR="0" marT="0" marB="0" anchor="ctr">
                    <a:lnT w="11937">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10,521.48</a:t>
                      </a:r>
                    </a:p>
                  </a:txBody>
                  <a:tcPr marL="0" marR="0" marT="0" marB="0" anchor="ctr">
                    <a:lnT w="11937">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10"/>
                  </a:ext>
                </a:extLst>
              </a:tr>
              <a:tr h="277040">
                <a:tc>
                  <a:txBody>
                    <a:bodyPr/>
                    <a:lstStyle/>
                    <a:p>
                      <a:pPr marL="0" algn="ctr">
                        <a:lnSpc>
                          <a:spcPct val="100000"/>
                        </a:lnSpc>
                      </a:pPr>
                      <a:r>
                        <a:rPr sz="900" dirty="0">
                          <a:latin typeface="Arial"/>
                          <a:cs typeface="Arial"/>
                        </a:rPr>
                        <a:t>11</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2,450.69</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87.12</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22.22</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88.33</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73.00</a:t>
                      </a:r>
                    </a:p>
                  </a:txBody>
                  <a:tcPr marL="0" marR="0" marT="0" marB="0" anchor="ctr">
                    <a:lnT w="11937" cap="flat" cmpd="sng" algn="ctr">
                      <a:solidFill>
                        <a:srgbClr val="000000"/>
                      </a:solidFill>
                      <a:prstDash val="solid"/>
                      <a:round/>
                      <a:headEnd type="none" w="med" len="med"/>
                      <a:tailEnd type="none" w="med" len="med"/>
                    </a:lnT>
                    <a:lnB w="11938" cap="flat" cmpd="sng" algn="ctr">
                      <a:solidFill>
                        <a:srgbClr val="000000"/>
                      </a:solidFill>
                      <a:prstDash val="solid"/>
                      <a:round/>
                      <a:headEnd type="none" w="med" len="med"/>
                      <a:tailEnd type="none" w="med" len="med"/>
                    </a:lnB>
                  </a:tcPr>
                </a:tc>
                <a:tc>
                  <a:txBody>
                    <a:bodyPr/>
                    <a:lstStyle/>
                    <a:p>
                      <a:pPr marL="0" algn="ctr">
                        <a:lnSpc>
                          <a:spcPct val="100000"/>
                        </a:lnSpc>
                      </a:pPr>
                      <a:r>
                        <a:rPr sz="900" dirty="0">
                          <a:latin typeface="Arial"/>
                          <a:cs typeface="Arial"/>
                        </a:rPr>
                        <a:t>117.00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132.09</a:t>
                      </a:r>
                    </a:p>
                  </a:txBody>
                  <a:tcPr marL="0" marR="0" marT="0" marB="0" anchor="ctr">
                    <a:lnT w="11937">
                      <a:solidFill>
                        <a:srgbClr val="000000"/>
                      </a:solidFill>
                      <a:prstDash val="solid"/>
                    </a:lnT>
                    <a:lnB w="11938">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7">
                      <a:solidFill>
                        <a:srgbClr val="000000"/>
                      </a:solidFill>
                      <a:prstDash val="solid"/>
                    </a:lnT>
                    <a:lnB w="11938">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3,381.04</a:t>
                      </a:r>
                    </a:p>
                  </a:txBody>
                  <a:tcPr marL="0" marR="0" marT="0" marB="0" anchor="ctr">
                    <a:lnT w="11937">
                      <a:solidFill>
                        <a:srgbClr val="000000"/>
                      </a:solidFill>
                      <a:prstDash val="solid"/>
                    </a:lnT>
                    <a:lnB w="11938">
                      <a:solidFill>
                        <a:srgbClr val="000000"/>
                      </a:solidFill>
                      <a:prstDash val="solid"/>
                    </a:lnB>
                    <a:solidFill>
                      <a:srgbClr val="E1EEDA"/>
                    </a:solidFill>
                  </a:tcPr>
                </a:tc>
                <a:tc>
                  <a:txBody>
                    <a:bodyPr/>
                    <a:lstStyle/>
                    <a:p>
                      <a:pPr marL="0" algn="ctr">
                        <a:lnSpc>
                          <a:spcPct val="100000"/>
                        </a:lnSpc>
                      </a:pPr>
                      <a:r>
                        <a:rPr sz="900" dirty="0">
                          <a:latin typeface="Arial"/>
                          <a:cs typeface="Arial"/>
                        </a:rPr>
                        <a:t>33.00</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8,086.32</a:t>
                      </a:r>
                    </a:p>
                  </a:txBody>
                  <a:tcPr marL="0" marR="0" marT="0" marB="0" anchor="ctr">
                    <a:lnT w="11937">
                      <a:solidFill>
                        <a:srgbClr val="000000"/>
                      </a:solidFill>
                      <a:prstDash val="solid"/>
                    </a:lnT>
                    <a:lnB w="11938">
                      <a:solidFill>
                        <a:srgbClr val="000000"/>
                      </a:solidFill>
                      <a:prstDash val="solid"/>
                    </a:lnB>
                  </a:tcPr>
                </a:tc>
                <a:tc>
                  <a:txBody>
                    <a:bodyPr/>
                    <a:lstStyle/>
                    <a:p>
                      <a:pPr marL="0" algn="ctr">
                        <a:lnSpc>
                          <a:spcPct val="100000"/>
                        </a:lnSpc>
                      </a:pPr>
                      <a:r>
                        <a:rPr sz="900" dirty="0">
                          <a:latin typeface="Arial"/>
                          <a:cs typeface="Arial"/>
                        </a:rPr>
                        <a:t>11,500.36</a:t>
                      </a:r>
                    </a:p>
                  </a:txBody>
                  <a:tcPr marL="0" marR="0" marT="0" marB="0" anchor="ctr">
                    <a:lnT w="11937">
                      <a:solidFill>
                        <a:srgbClr val="000000"/>
                      </a:solidFill>
                      <a:prstDash val="solid"/>
                    </a:lnT>
                    <a:lnB w="11938">
                      <a:solidFill>
                        <a:srgbClr val="000000"/>
                      </a:solidFill>
                      <a:prstDash val="solid"/>
                    </a:lnB>
                    <a:solidFill>
                      <a:srgbClr val="E1EEDA"/>
                    </a:solidFill>
                  </a:tcPr>
                </a:tc>
                <a:extLst>
                  <a:ext uri="{0D108BD9-81ED-4DB2-BD59-A6C34878D82A}">
                    <a16:rowId xmlns:a16="http://schemas.microsoft.com/office/drawing/2014/main" val="10011"/>
                  </a:ext>
                </a:extLst>
              </a:tr>
              <a:tr h="460889">
                <a:tc>
                  <a:txBody>
                    <a:bodyPr/>
                    <a:lstStyle/>
                    <a:p>
                      <a:pPr marL="0" algn="ctr">
                        <a:lnSpc>
                          <a:spcPct val="100000"/>
                        </a:lnSpc>
                      </a:pPr>
                      <a:r>
                        <a:rPr sz="900" dirty="0">
                          <a:latin typeface="Arial"/>
                          <a:cs typeface="Arial"/>
                        </a:rPr>
                        <a:t>12 &amp; Be</a:t>
                      </a:r>
                      <a:r>
                        <a:rPr sz="900" spc="-10" dirty="0">
                          <a:latin typeface="Arial"/>
                          <a:cs typeface="Arial"/>
                        </a:rPr>
                        <a:t>y</a:t>
                      </a:r>
                      <a:r>
                        <a:rPr sz="900" dirty="0">
                          <a:latin typeface="Arial"/>
                          <a:cs typeface="Arial"/>
                        </a:rPr>
                        <a:t>ond</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30.00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2,673.48</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95.04</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24.24</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96.36</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73.00</a:t>
                      </a:r>
                    </a:p>
                  </a:txBody>
                  <a:tcPr marL="0" marR="0" marT="0" marB="0" anchor="ctr">
                    <a:lnT w="11938" cap="flat" cmpd="sng" algn="ctr">
                      <a:solidFill>
                        <a:srgbClr val="000000"/>
                      </a:solidFill>
                      <a:prstDash val="solid"/>
                      <a:round/>
                      <a:headEnd type="none" w="med" len="med"/>
                      <a:tailEnd type="none" w="med" len="med"/>
                    </a:lnT>
                    <a:lnB w="11937">
                      <a:solidFill>
                        <a:srgbClr val="000000"/>
                      </a:solidFill>
                      <a:prstDash val="solid"/>
                    </a:lnB>
                  </a:tcPr>
                </a:tc>
                <a:tc>
                  <a:txBody>
                    <a:bodyPr/>
                    <a:lstStyle/>
                    <a:p>
                      <a:pPr marL="0" algn="ctr">
                        <a:lnSpc>
                          <a:spcPct val="100000"/>
                        </a:lnSpc>
                      </a:pPr>
                      <a:r>
                        <a:rPr sz="900" dirty="0">
                          <a:latin typeface="Arial"/>
                          <a:cs typeface="Arial"/>
                        </a:rPr>
                        <a:t>117.00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132.09</a:t>
                      </a:r>
                    </a:p>
                  </a:txBody>
                  <a:tcPr marL="0" marR="0" marT="0" marB="0" anchor="ctr">
                    <a:lnT w="11938">
                      <a:solidFill>
                        <a:srgbClr val="000000"/>
                      </a:solidFill>
                      <a:prstDash val="solid"/>
                    </a:lnT>
                    <a:lnB w="11937">
                      <a:solidFill>
                        <a:srgbClr val="000000"/>
                      </a:solidFill>
                      <a:prstDash val="solid"/>
                    </a:lnB>
                  </a:tcPr>
                </a:tc>
                <a:tc gridSpan="2">
                  <a:txBody>
                    <a:bodyPr/>
                    <a:lstStyle/>
                    <a:p>
                      <a:pPr marL="0" algn="ctr">
                        <a:lnSpc>
                          <a:spcPct val="100000"/>
                        </a:lnSpc>
                      </a:pPr>
                      <a:r>
                        <a:rPr sz="900" dirty="0">
                          <a:latin typeface="Arial"/>
                          <a:cs typeface="Arial"/>
                        </a:rPr>
                        <a:t>271.59</a:t>
                      </a:r>
                    </a:p>
                  </a:txBody>
                  <a:tcPr marL="0" marR="0" marT="0" marB="0" anchor="ctr">
                    <a:lnT w="11938">
                      <a:solidFill>
                        <a:srgbClr val="000000"/>
                      </a:solidFill>
                      <a:prstDash val="solid"/>
                    </a:lnT>
                    <a:lnB w="11937">
                      <a:solidFill>
                        <a:srgbClr val="000000"/>
                      </a:solidFill>
                      <a:prstDash val="solid"/>
                    </a:lnB>
                  </a:tcPr>
                </a:tc>
                <a:tc hMerge="1">
                  <a:txBody>
                    <a:bodyPr/>
                    <a:lstStyle/>
                    <a:p>
                      <a:endParaRPr lang="en-US"/>
                    </a:p>
                  </a:txBody>
                  <a:tcPr/>
                </a:tc>
                <a:tc>
                  <a:txBody>
                    <a:bodyPr/>
                    <a:lstStyle/>
                    <a:p>
                      <a:pPr marL="0" algn="ctr">
                        <a:lnSpc>
                          <a:spcPct val="100000"/>
                        </a:lnSpc>
                      </a:pPr>
                      <a:r>
                        <a:rPr sz="900" dirty="0">
                          <a:latin typeface="Arial"/>
                          <a:cs typeface="Arial"/>
                        </a:rPr>
                        <a:t>71.00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38.00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3,621.80</a:t>
                      </a:r>
                    </a:p>
                  </a:txBody>
                  <a:tcPr marL="0" marR="0" marT="0" marB="0" anchor="ctr">
                    <a:lnT w="11938">
                      <a:solidFill>
                        <a:srgbClr val="000000"/>
                      </a:solidFill>
                      <a:prstDash val="solid"/>
                    </a:lnT>
                    <a:lnB w="11937">
                      <a:solidFill>
                        <a:srgbClr val="000000"/>
                      </a:solidFill>
                      <a:prstDash val="solid"/>
                    </a:lnB>
                    <a:solidFill>
                      <a:srgbClr val="E1EEDA"/>
                    </a:solidFill>
                  </a:tcPr>
                </a:tc>
                <a:tc>
                  <a:txBody>
                    <a:bodyPr/>
                    <a:lstStyle/>
                    <a:p>
                      <a:pPr marL="0" algn="ctr">
                        <a:lnSpc>
                          <a:spcPct val="100000"/>
                        </a:lnSpc>
                      </a:pPr>
                      <a:r>
                        <a:rPr sz="900" dirty="0">
                          <a:latin typeface="Arial"/>
                          <a:cs typeface="Arial"/>
                        </a:rPr>
                        <a:t>36.00</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8,821.44</a:t>
                      </a:r>
                    </a:p>
                  </a:txBody>
                  <a:tcPr marL="0" marR="0" marT="0" marB="0" anchor="ctr">
                    <a:lnT w="11938">
                      <a:solidFill>
                        <a:srgbClr val="000000"/>
                      </a:solidFill>
                      <a:prstDash val="solid"/>
                    </a:lnT>
                    <a:lnB w="11937">
                      <a:solidFill>
                        <a:srgbClr val="000000"/>
                      </a:solidFill>
                      <a:prstDash val="solid"/>
                    </a:lnB>
                  </a:tcPr>
                </a:tc>
                <a:tc>
                  <a:txBody>
                    <a:bodyPr/>
                    <a:lstStyle/>
                    <a:p>
                      <a:pPr marL="0" algn="ctr">
                        <a:lnSpc>
                          <a:spcPct val="100000"/>
                        </a:lnSpc>
                      </a:pPr>
                      <a:r>
                        <a:rPr sz="900" dirty="0">
                          <a:latin typeface="Arial"/>
                          <a:cs typeface="Arial"/>
                        </a:rPr>
                        <a:t>12,479.24</a:t>
                      </a:r>
                    </a:p>
                  </a:txBody>
                  <a:tcPr marL="0" marR="0" marT="0" marB="0" anchor="ctr">
                    <a:lnT w="11938">
                      <a:solidFill>
                        <a:srgbClr val="000000"/>
                      </a:solidFill>
                      <a:prstDash val="solid"/>
                    </a:lnT>
                    <a:lnB w="11937">
                      <a:solidFill>
                        <a:srgbClr val="000000"/>
                      </a:solidFill>
                      <a:prstDash val="solid"/>
                    </a:lnB>
                    <a:solidFill>
                      <a:srgbClr val="E1EEDA"/>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623345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 name="Title 1"/>
          <p:cNvSpPr>
            <a:spLocks noGrp="1"/>
          </p:cNvSpPr>
          <p:nvPr>
            <p:ph type="title"/>
          </p:nvPr>
        </p:nvSpPr>
        <p:spPr>
          <a:xfrm>
            <a:off x="457200" y="273050"/>
            <a:ext cx="3352800" cy="412750"/>
          </a:xfrm>
        </p:spPr>
        <p:txBody>
          <a:bodyPr anchor="t"/>
          <a:lstStyle/>
          <a:p>
            <a:r>
              <a:rPr lang="en-US" dirty="0" smtClean="0">
                <a:latin typeface="Arial" pitchFamily="34" charset="0"/>
                <a:cs typeface="Arial" pitchFamily="34" charset="0"/>
              </a:rPr>
              <a:t>Registration Fee</a:t>
            </a:r>
            <a:endParaRPr lang="en-US" dirty="0">
              <a:latin typeface="Arial" pitchFamily="34" charset="0"/>
              <a:cs typeface="Arial" pitchFamily="34" charset="0"/>
            </a:endParaRPr>
          </a:p>
        </p:txBody>
      </p:sp>
      <p:sp>
        <p:nvSpPr>
          <p:cNvPr id="11" name="Content Placeholder 2"/>
          <p:cNvSpPr txBox="1">
            <a:spLocks/>
          </p:cNvSpPr>
          <p:nvPr/>
        </p:nvSpPr>
        <p:spPr>
          <a:xfrm>
            <a:off x="762000" y="699370"/>
            <a:ext cx="7620000" cy="1550008"/>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800" dirty="0" smtClean="0"/>
              <a:t>$30</a:t>
            </a:r>
          </a:p>
          <a:p>
            <a:r>
              <a:rPr lang="en-US" sz="1800" dirty="0" smtClean="0"/>
              <a:t>Covers the costs associated with registering a student.</a:t>
            </a:r>
          </a:p>
        </p:txBody>
      </p:sp>
      <p:sp>
        <p:nvSpPr>
          <p:cNvPr id="12" name="Title 1"/>
          <p:cNvSpPr txBox="1">
            <a:spLocks/>
          </p:cNvSpPr>
          <p:nvPr/>
        </p:nvSpPr>
        <p:spPr>
          <a:xfrm>
            <a:off x="457200" y="1707280"/>
            <a:ext cx="3352800" cy="41275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dirty="0" smtClean="0">
                <a:latin typeface="Arial" pitchFamily="34" charset="0"/>
                <a:cs typeface="Arial" pitchFamily="34" charset="0"/>
              </a:rPr>
              <a:t>Facilities Fees</a:t>
            </a:r>
            <a:endParaRPr lang="en-US" dirty="0">
              <a:latin typeface="Arial" pitchFamily="34" charset="0"/>
              <a:cs typeface="Arial" pitchFamily="34" charset="0"/>
            </a:endParaRPr>
          </a:p>
        </p:txBody>
      </p:sp>
      <p:sp>
        <p:nvSpPr>
          <p:cNvPr id="13" name="Content Placeholder 2"/>
          <p:cNvSpPr txBox="1">
            <a:spLocks/>
          </p:cNvSpPr>
          <p:nvPr/>
        </p:nvSpPr>
        <p:spPr>
          <a:xfrm>
            <a:off x="762000" y="2133600"/>
            <a:ext cx="7620000" cy="2156652"/>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2800"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2400"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2000" kern="1200">
                <a:solidFill>
                  <a:schemeClr val="tx1"/>
                </a:solidFill>
                <a:latin typeface="+mn-lt"/>
                <a:ea typeface="+mn-ea"/>
                <a:cs typeface="+mn-cs"/>
              </a:defRPr>
            </a:lvl9pPr>
          </a:lstStyle>
          <a:p>
            <a:pPr marL="285750" indent="-285750">
              <a:buFont typeface="Arial" panose="020B0604020202020204" pitchFamily="34" charset="0"/>
              <a:buChar char="•"/>
            </a:pPr>
            <a:r>
              <a:rPr lang="en-US" sz="1800" dirty="0" smtClean="0"/>
              <a:t>$7.92 per credit, plus additional  $3/credit nonresident</a:t>
            </a:r>
          </a:p>
          <a:p>
            <a:r>
              <a:rPr lang="en-US" sz="1800" dirty="0" smtClean="0"/>
              <a:t>Comprised of:</a:t>
            </a:r>
          </a:p>
          <a:p>
            <a:pPr marL="285750" indent="-285750">
              <a:buFont typeface="Arial" panose="020B0604020202020204" pitchFamily="34" charset="0"/>
              <a:buChar char="•"/>
            </a:pPr>
            <a:r>
              <a:rPr lang="en-US" sz="1800" b="1" dirty="0" smtClean="0"/>
              <a:t>Academic Facilities Fee </a:t>
            </a:r>
            <a:r>
              <a:rPr lang="en-US" sz="1800" dirty="0" smtClean="0"/>
              <a:t>($3.58/credit) - used to remodel and renovate classrooms and laboratories in instructional facilities</a:t>
            </a:r>
          </a:p>
          <a:p>
            <a:pPr marL="285750" indent="-285750">
              <a:buFont typeface="Arial" panose="020B0604020202020204" pitchFamily="34" charset="0"/>
              <a:buChar char="•"/>
            </a:pPr>
            <a:r>
              <a:rPr lang="en-US" sz="1800" b="1" dirty="0" smtClean="0"/>
              <a:t>Building Fee </a:t>
            </a:r>
            <a:r>
              <a:rPr lang="en-US" sz="1800" dirty="0" smtClean="0"/>
              <a:t>($4.34/credit resident, plus additional $3/credit nonresident) - supports the repayment that financed the construction and/or remodeling of buildings, as well as operations and maintenance.</a:t>
            </a:r>
          </a:p>
        </p:txBody>
      </p:sp>
      <p:graphicFrame>
        <p:nvGraphicFramePr>
          <p:cNvPr id="18" name="Chart 17"/>
          <p:cNvGraphicFramePr/>
          <p:nvPr>
            <p:extLst>
              <p:ext uri="{D42A27DB-BD31-4B8C-83A1-F6EECF244321}">
                <p14:modId xmlns:p14="http://schemas.microsoft.com/office/powerpoint/2010/main" val="2833215559"/>
              </p:ext>
            </p:extLst>
          </p:nvPr>
        </p:nvGraphicFramePr>
        <p:xfrm>
          <a:off x="2286000" y="4264126"/>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2516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4" name="Title 1"/>
          <p:cNvSpPr txBox="1">
            <a:spLocks/>
          </p:cNvSpPr>
          <p:nvPr/>
        </p:nvSpPr>
        <p:spPr>
          <a:xfrm>
            <a:off x="457200" y="287890"/>
            <a:ext cx="3352800" cy="412750"/>
          </a:xfrm>
          <a:prstGeom prst="rect">
            <a:avLst/>
          </a:prstGeom>
        </p:spPr>
        <p:txBody>
          <a:bodyPr vert="horz" lIns="91440" tIns="45720" rIns="91440" bIns="45720" rtlCol="0" anchor="t">
            <a:normAutofit/>
          </a:bodyPr>
          <a:lstStyle>
            <a:lvl1pPr algn="l" defTabSz="914400" rtl="0" eaLnBrk="1" latinLnBrk="0" hangingPunct="1">
              <a:spcBef>
                <a:spcPct val="0"/>
              </a:spcBef>
              <a:buNone/>
              <a:defRPr sz="2000" b="1" kern="1200">
                <a:solidFill>
                  <a:schemeClr val="tx1"/>
                </a:solidFill>
                <a:latin typeface="+mj-lt"/>
                <a:ea typeface="+mj-ea"/>
                <a:cs typeface="+mj-cs"/>
              </a:defRPr>
            </a:lvl1pPr>
          </a:lstStyle>
          <a:p>
            <a:r>
              <a:rPr lang="en-US" dirty="0" smtClean="0">
                <a:latin typeface="Arial" pitchFamily="34" charset="0"/>
                <a:cs typeface="Arial" pitchFamily="34" charset="0"/>
              </a:rPr>
              <a:t>Equipment Fee</a:t>
            </a:r>
            <a:endParaRPr lang="en-US" dirty="0">
              <a:latin typeface="Arial" pitchFamily="34" charset="0"/>
              <a:cs typeface="Arial" pitchFamily="34" charset="0"/>
            </a:endParaRPr>
          </a:p>
        </p:txBody>
      </p:sp>
      <p:sp>
        <p:nvSpPr>
          <p:cNvPr id="15" name="Content Placeholder 2"/>
          <p:cNvSpPr txBox="1">
            <a:spLocks/>
          </p:cNvSpPr>
          <p:nvPr/>
        </p:nvSpPr>
        <p:spPr>
          <a:xfrm>
            <a:off x="762000" y="700640"/>
            <a:ext cx="7620000" cy="132628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1800" dirty="0"/>
              <a:t>$2.02/credit</a:t>
            </a:r>
          </a:p>
          <a:p>
            <a:pPr marL="0" indent="0">
              <a:buNone/>
            </a:pPr>
            <a:r>
              <a:rPr lang="en-US" sz="1800" dirty="0" smtClean="0"/>
              <a:t>Supports </a:t>
            </a:r>
            <a:r>
              <a:rPr lang="en-US" sz="1800" dirty="0"/>
              <a:t>the purchase, maintenance, or lease of equipment which will provide a primary benefit to an educational program including libraries, and other related capital acquisitions</a:t>
            </a:r>
            <a:r>
              <a:rPr lang="en-US" sz="1800" dirty="0" smtClean="0"/>
              <a:t>.</a:t>
            </a:r>
          </a:p>
        </p:txBody>
      </p:sp>
      <p:graphicFrame>
        <p:nvGraphicFramePr>
          <p:cNvPr id="16" name="Chart 15"/>
          <p:cNvGraphicFramePr/>
          <p:nvPr>
            <p:extLst>
              <p:ext uri="{D42A27DB-BD31-4B8C-83A1-F6EECF244321}">
                <p14:modId xmlns:p14="http://schemas.microsoft.com/office/powerpoint/2010/main" val="3075057487"/>
              </p:ext>
            </p:extLst>
          </p:nvPr>
        </p:nvGraphicFramePr>
        <p:xfrm>
          <a:off x="2286000" y="2063931"/>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1958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352800" cy="412750"/>
          </a:xfrm>
        </p:spPr>
        <p:txBody>
          <a:bodyPr anchor="t"/>
          <a:lstStyle/>
          <a:p>
            <a:r>
              <a:rPr lang="en-US" dirty="0" smtClean="0">
                <a:latin typeface="Arial" pitchFamily="34" charset="0"/>
                <a:cs typeface="Arial" pitchFamily="34" charset="0"/>
              </a:rPr>
              <a:t>Technology Fees</a:t>
            </a:r>
            <a:endParaRPr lang="en-US" dirty="0">
              <a:latin typeface="Arial" pitchFamily="34" charset="0"/>
              <a:cs typeface="Arial" pitchFamily="34" charset="0"/>
            </a:endParaRPr>
          </a:p>
        </p:txBody>
      </p:sp>
      <p:sp>
        <p:nvSpPr>
          <p:cNvPr id="3" name="Content Placeholder 2"/>
          <p:cNvSpPr>
            <a:spLocks noGrp="1"/>
          </p:cNvSpPr>
          <p:nvPr>
            <p:ph idx="1"/>
          </p:nvPr>
        </p:nvSpPr>
        <p:spPr>
          <a:xfrm>
            <a:off x="762000" y="699370"/>
            <a:ext cx="7620000" cy="3339230"/>
          </a:xfrm>
        </p:spPr>
        <p:txBody>
          <a:bodyPr>
            <a:noAutofit/>
          </a:bodyPr>
          <a:lstStyle/>
          <a:p>
            <a:r>
              <a:rPr lang="en-US" sz="1800" dirty="0" smtClean="0"/>
              <a:t>$8.03/credit</a:t>
            </a:r>
          </a:p>
          <a:p>
            <a:pPr marL="0" indent="0">
              <a:buNone/>
            </a:pPr>
            <a:r>
              <a:rPr lang="en-US" sz="1800" dirty="0" smtClean="0"/>
              <a:t>Comprised of:</a:t>
            </a:r>
          </a:p>
          <a:p>
            <a:r>
              <a:rPr lang="en-US" sz="1800" b="1" dirty="0" smtClean="0"/>
              <a:t>Computer Fee</a:t>
            </a:r>
            <a:r>
              <a:rPr lang="en-US" sz="1800" dirty="0" smtClean="0"/>
              <a:t> ($3.53/credit) - supports campus-wide technology infrastructure, including computer equipment, software, and maintenance, as well as computer networks and related infrastructure/systems.</a:t>
            </a:r>
          </a:p>
          <a:p>
            <a:r>
              <a:rPr lang="en-US" sz="1800" b="1" dirty="0" smtClean="0"/>
              <a:t>Technology Fee </a:t>
            </a:r>
            <a:r>
              <a:rPr lang="en-US" sz="1800" dirty="0" smtClean="0"/>
              <a:t>($4.50/credit) - supports the University technology infrastructure that includes acquisition, renewal, licensing, maintenance, and operations of the campus technology core and distributed systems, building level hub, switching, and wiring.</a:t>
            </a:r>
          </a:p>
        </p:txBody>
      </p:sp>
      <p:graphicFrame>
        <p:nvGraphicFramePr>
          <p:cNvPr id="11" name="Chart 10"/>
          <p:cNvGraphicFramePr/>
          <p:nvPr>
            <p:extLst>
              <p:ext uri="{D42A27DB-BD31-4B8C-83A1-F6EECF244321}">
                <p14:modId xmlns:p14="http://schemas.microsoft.com/office/powerpoint/2010/main" val="2149690892"/>
              </p:ext>
            </p:extLst>
          </p:nvPr>
        </p:nvGraphicFramePr>
        <p:xfrm>
          <a:off x="2286000" y="3505200"/>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971815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352800" cy="412750"/>
          </a:xfrm>
        </p:spPr>
        <p:txBody>
          <a:bodyPr anchor="t">
            <a:normAutofit/>
          </a:bodyPr>
          <a:lstStyle/>
          <a:p>
            <a:r>
              <a:rPr lang="en-US" dirty="0" smtClean="0">
                <a:latin typeface="Arial" pitchFamily="34" charset="0"/>
                <a:cs typeface="Arial" pitchFamily="34" charset="0"/>
              </a:rPr>
              <a:t>ASUM Fees</a:t>
            </a:r>
            <a:endParaRPr lang="en-US" dirty="0">
              <a:latin typeface="Arial" pitchFamily="34" charset="0"/>
              <a:cs typeface="Arial" pitchFamily="34" charset="0"/>
            </a:endParaRPr>
          </a:p>
        </p:txBody>
      </p:sp>
      <p:sp>
        <p:nvSpPr>
          <p:cNvPr id="3" name="Content Placeholder 2"/>
          <p:cNvSpPr>
            <a:spLocks noGrp="1"/>
          </p:cNvSpPr>
          <p:nvPr>
            <p:ph idx="1"/>
          </p:nvPr>
        </p:nvSpPr>
        <p:spPr>
          <a:xfrm>
            <a:off x="762000" y="699370"/>
            <a:ext cx="7620000" cy="2958230"/>
          </a:xfrm>
        </p:spPr>
        <p:txBody>
          <a:bodyPr>
            <a:noAutofit/>
          </a:bodyPr>
          <a:lstStyle/>
          <a:p>
            <a:r>
              <a:rPr lang="en-US" sz="1800" dirty="0" smtClean="0"/>
              <a:t>$73 flat for over 6 credits, Activity Fee optional for 1-6 credits</a:t>
            </a:r>
          </a:p>
          <a:p>
            <a:pPr marL="0" indent="0">
              <a:buNone/>
            </a:pPr>
            <a:endParaRPr lang="en-US" sz="1800" dirty="0" smtClean="0"/>
          </a:p>
          <a:p>
            <a:pPr marL="0" indent="0">
              <a:buNone/>
            </a:pPr>
            <a:r>
              <a:rPr lang="en-US" sz="1800" dirty="0" smtClean="0"/>
              <a:t>Comprised of:</a:t>
            </a:r>
          </a:p>
          <a:p>
            <a:r>
              <a:rPr lang="en-US" sz="1800" b="1" dirty="0" err="1" smtClean="0"/>
              <a:t>Kaimin</a:t>
            </a:r>
            <a:r>
              <a:rPr lang="en-US" sz="1800" b="1" dirty="0" smtClean="0"/>
              <a:t> Fee </a:t>
            </a:r>
            <a:r>
              <a:rPr lang="en-US" sz="1800" dirty="0" smtClean="0"/>
              <a:t>($6) – supports the publishing of the campus student newspaper</a:t>
            </a:r>
          </a:p>
          <a:p>
            <a:r>
              <a:rPr lang="en-US" sz="1800" b="1" dirty="0" smtClean="0"/>
              <a:t>Recycling Fee </a:t>
            </a:r>
            <a:r>
              <a:rPr lang="en-US" sz="1800" dirty="0" smtClean="0"/>
              <a:t>($6) – supports the student recycling program on campus</a:t>
            </a:r>
          </a:p>
          <a:p>
            <a:r>
              <a:rPr lang="en-US" sz="1800" b="1" dirty="0" smtClean="0"/>
              <a:t>Radio Fee </a:t>
            </a:r>
            <a:r>
              <a:rPr lang="en-US" sz="1800" dirty="0" smtClean="0"/>
              <a:t>($7) – supports the student radio station on the University campus</a:t>
            </a:r>
          </a:p>
          <a:p>
            <a:r>
              <a:rPr lang="en-US" sz="1800" b="1" dirty="0" smtClean="0"/>
              <a:t>Activity Fee </a:t>
            </a:r>
            <a:r>
              <a:rPr lang="en-US" sz="1800" dirty="0" smtClean="0"/>
              <a:t>($54) – supports the operations of the Associated Students of the University of Montana and its committees to enhance student campus life. This fee entitles students to use ASUM services (legal services, day care, tutoring services, etc.) and receive reduced rates to programming events.</a:t>
            </a:r>
          </a:p>
        </p:txBody>
      </p:sp>
      <p:graphicFrame>
        <p:nvGraphicFramePr>
          <p:cNvPr id="11" name="Chart 10"/>
          <p:cNvGraphicFramePr/>
          <p:nvPr>
            <p:extLst>
              <p:ext uri="{D42A27DB-BD31-4B8C-83A1-F6EECF244321}">
                <p14:modId xmlns:p14="http://schemas.microsoft.com/office/powerpoint/2010/main" val="2593438744"/>
              </p:ext>
            </p:extLst>
          </p:nvPr>
        </p:nvGraphicFramePr>
        <p:xfrm>
          <a:off x="2286000" y="4191000"/>
          <a:ext cx="4572000" cy="2057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508989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352800" cy="412750"/>
          </a:xfrm>
        </p:spPr>
        <p:txBody>
          <a:bodyPr anchor="t"/>
          <a:lstStyle/>
          <a:p>
            <a:r>
              <a:rPr lang="en-US" dirty="0" smtClean="0">
                <a:latin typeface="Arial" pitchFamily="34" charset="0"/>
                <a:cs typeface="Arial" pitchFamily="34" charset="0"/>
              </a:rPr>
              <a:t>Campus Recreation Fee</a:t>
            </a:r>
            <a:endParaRPr lang="en-US" dirty="0">
              <a:latin typeface="Arial" pitchFamily="34" charset="0"/>
              <a:cs typeface="Arial" pitchFamily="34" charset="0"/>
            </a:endParaRPr>
          </a:p>
        </p:txBody>
      </p:sp>
      <p:sp>
        <p:nvSpPr>
          <p:cNvPr id="3" name="Content Placeholder 2"/>
          <p:cNvSpPr>
            <a:spLocks noGrp="1"/>
          </p:cNvSpPr>
          <p:nvPr>
            <p:ph idx="1"/>
          </p:nvPr>
        </p:nvSpPr>
        <p:spPr>
          <a:xfrm>
            <a:off x="762000" y="699370"/>
            <a:ext cx="7620000" cy="1662830"/>
          </a:xfrm>
        </p:spPr>
        <p:txBody>
          <a:bodyPr>
            <a:normAutofit/>
          </a:bodyPr>
          <a:lstStyle/>
          <a:p>
            <a:r>
              <a:rPr lang="en-US" sz="1800" dirty="0"/>
              <a:t>$117 for 7 or more credits; optional for 1-6 credits</a:t>
            </a:r>
          </a:p>
          <a:p>
            <a:pPr marL="0" indent="0">
              <a:buNone/>
            </a:pPr>
            <a:r>
              <a:rPr lang="en-US" sz="1800" dirty="0" smtClean="0"/>
              <a:t>Allows </a:t>
            </a:r>
            <a:r>
              <a:rPr lang="en-US" sz="1800" dirty="0"/>
              <a:t>student access to campus recreation facilities and supports other recreational activities offered on campus, including intramural sports. Funds may be used to operate and maintain recreational facilities</a:t>
            </a:r>
            <a:r>
              <a:rPr lang="en-US" sz="1800" dirty="0" smtClean="0"/>
              <a:t>.</a:t>
            </a:r>
          </a:p>
        </p:txBody>
      </p:sp>
      <p:graphicFrame>
        <p:nvGraphicFramePr>
          <p:cNvPr id="10" name="Chart 9"/>
          <p:cNvGraphicFramePr/>
          <p:nvPr>
            <p:extLst>
              <p:ext uri="{D42A27DB-BD31-4B8C-83A1-F6EECF244321}">
                <p14:modId xmlns:p14="http://schemas.microsoft.com/office/powerpoint/2010/main" val="3967563591"/>
              </p:ext>
            </p:extLst>
          </p:nvPr>
        </p:nvGraphicFramePr>
        <p:xfrm>
          <a:off x="2286000" y="2379617"/>
          <a:ext cx="4572000" cy="238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1766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UM_PPT_Compressed</Template>
  <TotalTime>0</TotalTime>
  <Words>1254</Words>
  <Application>Microsoft Office PowerPoint</Application>
  <PresentationFormat>On-screen Show (4:3)</PresentationFormat>
  <Paragraphs>293</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University Budget Committee</vt:lpstr>
      <vt:lpstr>Meeting Agenda</vt:lpstr>
      <vt:lpstr>Mandatory Fees</vt:lpstr>
      <vt:lpstr>PowerPoint Presentation</vt:lpstr>
      <vt:lpstr>Registration Fee</vt:lpstr>
      <vt:lpstr>PowerPoint Presentation</vt:lpstr>
      <vt:lpstr>Technology Fees</vt:lpstr>
      <vt:lpstr>ASUM Fees</vt:lpstr>
      <vt:lpstr>Campus Recreation Fee</vt:lpstr>
      <vt:lpstr>UC Fees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2018-10-18T17:45:02Z</dcterms:created>
  <dcterms:modified xsi:type="dcterms:W3CDTF">2018-10-18T17:45:12Z</dcterms:modified>
</cp:coreProperties>
</file>