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9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66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0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6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68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6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6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8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8F053-28E7-473E-A45A-0BDA5D772AFE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7DBF3-090A-4919-92AB-E0886AA2D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5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 Budget Committee</a:t>
            </a:r>
            <a:endParaRPr lang="en-US" sz="6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5105400"/>
            <a:ext cx="38862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April 5, 2018</a:t>
            </a:r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11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UPC Process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Interim Provost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Paul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Kirgis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Fiscal Year 2018 Status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1789774"/>
              </p:ext>
            </p:extLst>
          </p:nvPr>
        </p:nvGraphicFramePr>
        <p:xfrm>
          <a:off x="457200" y="1955800"/>
          <a:ext cx="7772400" cy="1854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9951253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420599652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80424056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99741125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36917202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Short/Over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164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$3,368,271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$3,167,747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94%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$(200,524)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134438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$39,855,938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$40,768,449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102%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$912,511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3157815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/>
                        <a:t> </a:t>
                      </a:r>
                      <a:r>
                        <a:rPr lang="en-US" sz="1800" kern="1200" dirty="0" smtClean="0"/>
                        <a:t>$36,936,102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$37,233,174 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$297,072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3790323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$80,160,311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$81,169,370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kern="1200" dirty="0" smtClean="0"/>
                        <a:t>$1,009,059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9525" marB="0" anchor="ctr"/>
                </a:tc>
                <a:extLst>
                  <a:ext uri="{0D108BD9-81ED-4DB2-BD59-A6C34878D82A}">
                    <a16:rowId xmlns:a16="http://schemas.microsoft.com/office/drawing/2014/main" val="3083220185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084637"/>
            <a:ext cx="8382000" cy="20875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↑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Fall: Decrease in enrollment was less than projected</a:t>
            </a:r>
          </a:p>
          <a:p>
            <a:pPr marL="339725" indent="-339725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↓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Spring: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Budgeted at 92.6% of fall. However, actual revenues were over $500,000 short of this target, reflecting a decrease in the continuation rate from fall to spring.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5246" y="1507108"/>
            <a:ext cx="219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Tuition Revenue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46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Enrollment Targets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429680"/>
              </p:ext>
            </p:extLst>
          </p:nvPr>
        </p:nvGraphicFramePr>
        <p:xfrm>
          <a:off x="838200" y="2437350"/>
          <a:ext cx="7315200" cy="3904119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3955009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9013291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29646625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87090341"/>
                    </a:ext>
                  </a:extLst>
                </a:gridCol>
              </a:tblGrid>
              <a:tr h="3291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Spring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54179"/>
                  </a:ext>
                </a:extLst>
              </a:tr>
              <a:tr h="321669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Missoula College</a:t>
                      </a:r>
                      <a:endParaRPr lang="en-US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983099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Resident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417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480571169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Non-resident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101494"/>
                  </a:ext>
                </a:extLst>
              </a:tr>
              <a:tr h="321669">
                <a:tc gridSpan="4"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Mountain Campus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597460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Resident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1,233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212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693667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Non-resident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553</a:t>
                      </a:r>
                      <a:endParaRPr lang="en-US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013779063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WUE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192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1429157"/>
                  </a:ext>
                </a:extLst>
              </a:tr>
              <a:tr h="321669">
                <a:tc gridSpan="4">
                  <a:txBody>
                    <a:bodyPr/>
                    <a:lstStyle/>
                    <a:p>
                      <a:r>
                        <a:rPr lang="en-US" dirty="0" smtClean="0"/>
                        <a:t>Graduate School</a:t>
                      </a:r>
                      <a:endParaRPr lang="en-US" dirty="0"/>
                    </a:p>
                  </a:txBody>
                  <a:tcPr marT="0" marB="0" anchor="ctr">
                    <a:solidFill>
                      <a:schemeClr val="accent3">
                        <a:alpha val="2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1729470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Resident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380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240641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Non-resident</a:t>
                      </a:r>
                      <a:endParaRPr lang="en-US" dirty="0"/>
                    </a:p>
                  </a:txBody>
                  <a:tcPr marT="0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T="0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372</a:t>
                      </a:r>
                      <a:endParaRPr lang="en-US" dirty="0"/>
                    </a:p>
                  </a:txBody>
                  <a:tcPr marT="0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129</a:t>
                      </a:r>
                      <a:endParaRPr lang="en-US" dirty="0"/>
                    </a:p>
                  </a:txBody>
                  <a:tcPr marT="0" marB="0" anchor="ctr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685726"/>
                  </a:ext>
                </a:extLst>
              </a:tr>
              <a:tr h="321669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Total:</a:t>
                      </a:r>
                      <a:endParaRPr lang="en-US" b="0" dirty="0"/>
                    </a:p>
                  </a:txBody>
                  <a:tcPr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165</a:t>
                      </a:r>
                      <a:endParaRPr lang="en-US" b="0" dirty="0"/>
                    </a:p>
                  </a:txBody>
                  <a:tcPr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3,221</a:t>
                      </a:r>
                      <a:endParaRPr lang="en-US" b="0" dirty="0"/>
                    </a:p>
                  </a:txBody>
                  <a:tcPr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650</a:t>
                      </a:r>
                      <a:endParaRPr lang="en-US" b="0" dirty="0"/>
                    </a:p>
                  </a:txBody>
                  <a:tcPr marT="0" marB="0" anchor="ctr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078260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200" y="1374459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7777163" algn="r"/>
              </a:tabLst>
            </a:pPr>
            <a:r>
              <a:rPr lang="en-US" sz="2800" dirty="0" smtClean="0"/>
              <a:t>Headcount</a:t>
            </a:r>
          </a:p>
          <a:p>
            <a:pPr algn="ctr">
              <a:tabLst>
                <a:tab pos="7777163" algn="r"/>
              </a:tabLst>
            </a:pPr>
            <a:r>
              <a:rPr lang="en-US" dirty="0" smtClean="0"/>
              <a:t>New (first-time entering and transfer)</a:t>
            </a:r>
          </a:p>
          <a:p>
            <a:pPr algn="ctr">
              <a:tabLst>
                <a:tab pos="7777163" algn="r"/>
              </a:tabLst>
            </a:pPr>
            <a:r>
              <a:rPr lang="en-US" dirty="0" smtClean="0"/>
              <a:t>FY2018-2019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Voluntary Severance Offer (VSO) Update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84 employees took the VSO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Total annual salaries of VSO recipients: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$3,937,929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Final Savings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endParaRPr lang="en-US" sz="1800" dirty="0">
              <a:latin typeface="Arial" pitchFamily="34" charset="0"/>
              <a:cs typeface="Arial" pitchFamily="34" charset="0"/>
            </a:endParaRPr>
          </a:p>
          <a:p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Remaining funding to be invested in human resource capital through reorganizing/restructuring to enhance efficiency and effectiveness.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213441"/>
              </p:ext>
            </p:extLst>
          </p:nvPr>
        </p:nvGraphicFramePr>
        <p:xfrm>
          <a:off x="2743200" y="3154680"/>
          <a:ext cx="28194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4647">
                  <a:extLst>
                    <a:ext uri="{9D8B030D-6E8A-4147-A177-3AD203B41FA5}">
                      <a16:colId xmlns:a16="http://schemas.microsoft.com/office/drawing/2014/main" val="3339862375"/>
                    </a:ext>
                  </a:extLst>
                </a:gridCol>
                <a:gridCol w="1704753">
                  <a:extLst>
                    <a:ext uri="{9D8B030D-6E8A-4147-A177-3AD203B41FA5}">
                      <a16:colId xmlns:a16="http://schemas.microsoft.com/office/drawing/2014/main" val="2197517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Salary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$1,564,062</a:t>
                      </a:r>
                      <a:endParaRPr lang="en-US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6487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Benefits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24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547,422</a:t>
                      </a:r>
                      <a:endParaRPr lang="en-US" sz="24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5883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2,111,484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67733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40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2020/2021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Biennium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latin typeface="Arial" pitchFamily="34" charset="0"/>
                <a:cs typeface="Arial" pitchFamily="34" charset="0"/>
              </a:rPr>
              <a:t>Work-In-Progress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Long Range Building Plan (LRBP)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Legislative Personnel Salary Snapshot</a:t>
            </a:r>
          </a:p>
        </p:txBody>
      </p:sp>
    </p:spTree>
    <p:extLst>
      <p:ext uri="{BB962C8B-B14F-4D97-AF65-F5344CB8AC3E}">
        <p14:creationId xmlns:p14="http://schemas.microsoft.com/office/powerpoint/2010/main" val="6617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UM_PPT_Compressed</Template>
  <TotalTime>0</TotalTime>
  <Words>225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University Budget Committee</vt:lpstr>
      <vt:lpstr>UPC Process</vt:lpstr>
      <vt:lpstr>Fiscal Year 2018 Status</vt:lpstr>
      <vt:lpstr>Enrollment Targets</vt:lpstr>
      <vt:lpstr>Voluntary Severance Offer (VSO) Update</vt:lpstr>
      <vt:lpstr>2020/2021 Biennium Work-In-Progress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2018-04-04T19:24:15Z</dcterms:created>
  <dcterms:modified xsi:type="dcterms:W3CDTF">2018-04-04T22:12:16Z</dcterms:modified>
</cp:coreProperties>
</file>