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8" r:id="rId2"/>
    <p:sldId id="275" r:id="rId3"/>
    <p:sldId id="260" r:id="rId4"/>
    <p:sldId id="270" r:id="rId5"/>
    <p:sldId id="269" r:id="rId6"/>
    <p:sldId id="271" r:id="rId7"/>
    <p:sldId id="272" r:id="rId8"/>
    <p:sldId id="273" r:id="rId9"/>
    <p:sldId id="274" r:id="rId10"/>
    <p:sldId id="282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Stacey.Eve\Documents\Data%20for%20budget%20slid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Stacey.Eve\Documents\Data%20for%20budget%20sli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University of Montana</a:t>
            </a:r>
          </a:p>
          <a:p>
            <a:pPr>
              <a:defRPr>
                <a:latin typeface="Calibri" panose="020F0502020204030204" pitchFamily="34" charset="0"/>
              </a:defRPr>
            </a:pPr>
            <a:r>
              <a:rPr lang="en-US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All Funds Budget, FY19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787543056733885E-2"/>
          <c:y val="5.7887639666932181E-2"/>
          <c:w val="0.91921245694326614"/>
          <c:h val="0.867806897272169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14-4DDC-A1AC-521364FDDC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Sheet1!$A$33:$A$42</c:f>
              <c:strCache>
                <c:ptCount val="10"/>
                <c:pt idx="0">
                  <c:v>Current Operating Unrestricted-UM Missoula</c:v>
                </c:pt>
                <c:pt idx="1">
                  <c:v>Auxiliary Enterprises</c:v>
                </c:pt>
                <c:pt idx="2">
                  <c:v>Current Designated</c:v>
                </c:pt>
                <c:pt idx="3">
                  <c:v>Loan &amp; Endowment Funds</c:v>
                </c:pt>
                <c:pt idx="4">
                  <c:v>Plant Funds</c:v>
                </c:pt>
                <c:pt idx="5">
                  <c:v>Current Restricted</c:v>
                </c:pt>
                <c:pt idx="6">
                  <c:v>Special Appropriations</c:v>
                </c:pt>
                <c:pt idx="7">
                  <c:v> Digital Academy</c:v>
                </c:pt>
                <c:pt idx="8">
                  <c:v> Travel Research</c:v>
                </c:pt>
                <c:pt idx="9">
                  <c:v> Yellow Bay</c:v>
                </c:pt>
              </c:strCache>
              <c:extLst/>
            </c:strRef>
          </c:cat>
          <c:val>
            <c:numRef>
              <c:f>Sheet1!$B$33:$B$42</c:f>
              <c:extLst/>
            </c:numRef>
          </c:val>
          <c:extLst>
            <c:ext xmlns:c16="http://schemas.microsoft.com/office/drawing/2014/chart" uri="{C3380CC4-5D6E-409C-BE32-E72D297353CC}">
              <c16:uniqueId val="{00000002-2114-4DDC-A1AC-521364FDDC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11824870812012"/>
          <c:y val="9.9899801082078674E-2"/>
          <c:w val="0.91921245694326614"/>
          <c:h val="0.867806897272169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4F-4D9B-AEEC-07B324B7CC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Sheet1!$A$33:$A$42</c:f>
              <c:strCache>
                <c:ptCount val="7"/>
                <c:pt idx="0">
                  <c:v>Current Operating Unrestricted-UM Missoula</c:v>
                </c:pt>
                <c:pt idx="1">
                  <c:v>Auxiliary Enterprises</c:v>
                </c:pt>
                <c:pt idx="2">
                  <c:v>Current Designated</c:v>
                </c:pt>
                <c:pt idx="3">
                  <c:v>Loan &amp; Endowment Funds</c:v>
                </c:pt>
                <c:pt idx="4">
                  <c:v>Plant Funds</c:v>
                </c:pt>
                <c:pt idx="5">
                  <c:v>Current Restricted</c:v>
                </c:pt>
                <c:pt idx="6">
                  <c:v>Special Appropriations</c:v>
                </c:pt>
              </c:strCache>
              <c:extLst/>
            </c:strRef>
          </c:cat>
          <c:val>
            <c:numRef>
              <c:f>Sheet1!$B$33:$B$42</c:f>
              <c:extLst/>
            </c:numRef>
          </c:val>
          <c:extLst>
            <c:ext xmlns:c16="http://schemas.microsoft.com/office/drawing/2014/chart" uri="{C3380CC4-5D6E-409C-BE32-E72D297353CC}">
              <c16:uniqueId val="{00000002-A84F-4D9B-AEEC-07B324B7CC9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University of Montana</a:t>
            </a:r>
          </a:p>
          <a:p>
            <a:pPr>
              <a:defRPr>
                <a:latin typeface="Calibri" panose="020F0502020204030204" pitchFamily="34" charset="0"/>
              </a:defRPr>
            </a:pPr>
            <a:r>
              <a:rPr lang="en-US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All Funds Budget, FY19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787543056733885E-2"/>
          <c:y val="5.7887639666932181E-2"/>
          <c:w val="0.91921245694326614"/>
          <c:h val="0.867806897272169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14-4DDC-A1AC-521364FDDC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Sheet1!$A$33:$A$42</c:f>
              <c:strCache>
                <c:ptCount val="10"/>
                <c:pt idx="0">
                  <c:v>Current Operating Unrestricted-UM Missoula</c:v>
                </c:pt>
                <c:pt idx="1">
                  <c:v>Auxiliary Enterprises</c:v>
                </c:pt>
                <c:pt idx="2">
                  <c:v>Current Designated</c:v>
                </c:pt>
                <c:pt idx="3">
                  <c:v>Loan &amp; Endowment Funds</c:v>
                </c:pt>
                <c:pt idx="4">
                  <c:v>Plant Funds</c:v>
                </c:pt>
                <c:pt idx="5">
                  <c:v>Current Restricted</c:v>
                </c:pt>
                <c:pt idx="6">
                  <c:v>Special Appropriations</c:v>
                </c:pt>
                <c:pt idx="7">
                  <c:v> Digital Academy</c:v>
                </c:pt>
                <c:pt idx="8">
                  <c:v> Travel Research</c:v>
                </c:pt>
                <c:pt idx="9">
                  <c:v> Yellow Bay</c:v>
                </c:pt>
              </c:strCache>
              <c:extLst/>
            </c:strRef>
          </c:cat>
          <c:val>
            <c:numRef>
              <c:f>Sheet1!$B$33:$B$42</c:f>
              <c:extLst/>
            </c:numRef>
          </c:val>
          <c:extLst>
            <c:ext xmlns:c16="http://schemas.microsoft.com/office/drawing/2014/chart" uri="{C3380CC4-5D6E-409C-BE32-E72D297353CC}">
              <c16:uniqueId val="{00000002-2114-4DDC-A1AC-521364FDDC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11824870812012"/>
          <c:y val="9.9899801082078674E-2"/>
          <c:w val="0.91921245694326614"/>
          <c:h val="0.867806897272169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4F-4D9B-AEEC-07B324B7CC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Sheet1!$A$33:$A$42</c:f>
              <c:strCache>
                <c:ptCount val="7"/>
                <c:pt idx="0">
                  <c:v>Current Operating Unrestricted-UM Missoula</c:v>
                </c:pt>
                <c:pt idx="1">
                  <c:v>Auxiliary Enterprises</c:v>
                </c:pt>
                <c:pt idx="2">
                  <c:v>Current Designated</c:v>
                </c:pt>
                <c:pt idx="3">
                  <c:v>Loan &amp; Endowment Funds</c:v>
                </c:pt>
                <c:pt idx="4">
                  <c:v>Plant Funds</c:v>
                </c:pt>
                <c:pt idx="5">
                  <c:v>Current Restricted</c:v>
                </c:pt>
                <c:pt idx="6">
                  <c:v>Special Appropriations</c:v>
                </c:pt>
              </c:strCache>
              <c:extLst/>
            </c:strRef>
          </c:cat>
          <c:val>
            <c:numRef>
              <c:f>Sheet1!$B$33:$B$42</c:f>
              <c:extLst/>
            </c:numRef>
          </c:val>
          <c:extLst>
            <c:ext xmlns:c16="http://schemas.microsoft.com/office/drawing/2014/chart" uri="{C3380CC4-5D6E-409C-BE32-E72D297353CC}">
              <c16:uniqueId val="{00000002-A84F-4D9B-AEEC-07B324B7CC9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0.96031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7628571" cy="628571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0.97002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7705725" cy="574357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74A67-6667-491D-856B-6097BA3AEAE1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C65DA-0BA7-461C-A24E-35194745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7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C65DA-0BA7-461C-A24E-35194745ED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0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7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9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1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1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7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4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6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F053-28E7-473E-A45A-0BDA5D772AF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23844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Enrollment and Retention Affect the University’s Budget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105400"/>
            <a:ext cx="38862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January 17, 2019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 Budget Committee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49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+mn-lt"/>
              </a:rPr>
              <a:t>Performance Funding Model Desired Properties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Non-competitive between institutions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Recognizes “noisy” (random or non-statistically sig. variation in) data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Sliding scale: partial gain/loss (in extreme, includes bonus for exceeding goal)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Straightforward (and non-duplicative or compounding) weights across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metrics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Pre-defined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make up lost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reallocation of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residual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review/assessment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75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</a:rPr>
              <a:t>3 – Steps to Performance Funding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Determine the </a:t>
            </a:r>
            <a:r>
              <a:rPr lang="en-US" sz="2400" dirty="0"/>
              <a:t>m</a:t>
            </a:r>
            <a:r>
              <a:rPr lang="en-US" sz="2400" dirty="0" smtClean="0"/>
              <a:t>aximum </a:t>
            </a:r>
            <a:r>
              <a:rPr lang="en-US" sz="2400" dirty="0"/>
              <a:t>a</a:t>
            </a:r>
            <a:r>
              <a:rPr lang="en-US" sz="2400" dirty="0" smtClean="0"/>
              <a:t>mount of performance </a:t>
            </a:r>
            <a:r>
              <a:rPr lang="en-US" sz="2400" dirty="0"/>
              <a:t>f</a:t>
            </a:r>
            <a:r>
              <a:rPr lang="en-US" sz="2400" dirty="0" smtClean="0"/>
              <a:t>unding an institution </a:t>
            </a:r>
            <a:r>
              <a:rPr lang="en-US" sz="2400" dirty="0"/>
              <a:t>c</a:t>
            </a:r>
            <a:r>
              <a:rPr lang="en-US" sz="2400" dirty="0" smtClean="0"/>
              <a:t>an receive.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Measure the institutional performance on a define set of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Allow for grant application to gain back up to 50% of the lost revenue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129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smtClean="0">
                <a:latin typeface="+mn-lt"/>
              </a:rPr>
              <a:t>STEP 1 - Determine </a:t>
            </a:r>
            <a:r>
              <a:rPr lang="en-US" sz="3100" dirty="0">
                <a:latin typeface="+mn-lt"/>
              </a:rPr>
              <a:t>the maximum amount of performance funding an institution can </a:t>
            </a:r>
            <a:r>
              <a:rPr lang="en-US" sz="3100" dirty="0" smtClean="0">
                <a:latin typeface="+mn-lt"/>
              </a:rPr>
              <a:t>receive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458" y="1447800"/>
            <a:ext cx="4720949" cy="472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1690689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Eligible amount is based on the three-year average of RESIDENT FTE.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Institutional percentage of the system average resident FTE is the dollar share of the performance funding pool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Note: There is a timing lag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5029200"/>
            <a:ext cx="2005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FY15, FY16, FY17 average FTE is used to determine eligible funding for FY18 and FY19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3628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+mn-lt"/>
              </a:rPr>
              <a:t>STEP 2 - Measure </a:t>
            </a:r>
            <a:r>
              <a:rPr lang="en-US" sz="3600" dirty="0">
                <a:latin typeface="+mn-lt"/>
              </a:rPr>
              <a:t>the institutional performance on a define set of </a:t>
            </a:r>
            <a:r>
              <a:rPr lang="en-US" sz="3600" dirty="0" smtClean="0">
                <a:latin typeface="+mn-lt"/>
              </a:rPr>
              <a:t>metrics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 </a:t>
            </a:r>
            <a:r>
              <a:rPr lang="en-US" dirty="0"/>
              <a:t>f</a:t>
            </a:r>
            <a:r>
              <a:rPr lang="en-US" dirty="0" smtClean="0"/>
              <a:t>unding metrics are mission specific. </a:t>
            </a:r>
            <a:endParaRPr lang="en-US" dirty="0"/>
          </a:p>
          <a:p>
            <a:pPr lvl="1"/>
            <a:r>
              <a:rPr lang="en-US" dirty="0" smtClean="0"/>
              <a:t>Mountain Campus</a:t>
            </a:r>
          </a:p>
          <a:p>
            <a:pPr lvl="2"/>
            <a:r>
              <a:rPr lang="en-US" dirty="0" smtClean="0"/>
              <a:t>Number of undergraduate degrees awarded (30%)</a:t>
            </a:r>
          </a:p>
          <a:p>
            <a:pPr lvl="2"/>
            <a:r>
              <a:rPr lang="en-US" dirty="0" smtClean="0"/>
              <a:t>Retention Rate (</a:t>
            </a:r>
            <a:r>
              <a:rPr lang="en-US" sz="1400" dirty="0" smtClean="0"/>
              <a:t>performance funding defined cohort tracked</a:t>
            </a:r>
            <a:r>
              <a:rPr lang="en-US" dirty="0" smtClean="0"/>
              <a:t>) (30%)</a:t>
            </a:r>
          </a:p>
          <a:p>
            <a:pPr lvl="2"/>
            <a:r>
              <a:rPr lang="en-US" dirty="0" smtClean="0"/>
              <a:t>Number of graduate degrees awarded (20%)</a:t>
            </a:r>
          </a:p>
          <a:p>
            <a:pPr lvl="2"/>
            <a:r>
              <a:rPr lang="en-US" dirty="0" smtClean="0"/>
              <a:t>Research expenditures (20%)</a:t>
            </a:r>
          </a:p>
          <a:p>
            <a:pPr lvl="1"/>
            <a:r>
              <a:rPr lang="en-US" dirty="0" smtClean="0"/>
              <a:t>Missoula College</a:t>
            </a:r>
          </a:p>
          <a:p>
            <a:pPr lvl="2"/>
            <a:r>
              <a:rPr lang="en-US" sz="1400" dirty="0" smtClean="0"/>
              <a:t>Number of degrees/certificates awarded (30%)</a:t>
            </a:r>
          </a:p>
          <a:p>
            <a:pPr lvl="2"/>
            <a:r>
              <a:rPr lang="en-US" sz="1400" dirty="0" smtClean="0"/>
              <a:t>Retention Rates (30%)</a:t>
            </a:r>
          </a:p>
          <a:p>
            <a:pPr lvl="2"/>
            <a:r>
              <a:rPr lang="en-US" sz="1400" dirty="0" smtClean="0"/>
              <a:t>Dual Enrollment (15%)</a:t>
            </a:r>
          </a:p>
          <a:p>
            <a:pPr lvl="2"/>
            <a:r>
              <a:rPr lang="en-US" sz="1400" dirty="0" smtClean="0"/>
              <a:t>Remedial Success (12.5%)</a:t>
            </a:r>
          </a:p>
          <a:p>
            <a:pPr lvl="2"/>
            <a:r>
              <a:rPr lang="en-US" sz="1400" dirty="0" smtClean="0"/>
              <a:t>Credit Accumulation (12.5%)</a:t>
            </a:r>
            <a:endParaRPr lang="en-US" sz="1400" dirty="0"/>
          </a:p>
          <a:p>
            <a:r>
              <a:rPr lang="en-US" sz="2000" dirty="0" smtClean="0"/>
              <a:t>Calculation:</a:t>
            </a:r>
          </a:p>
          <a:p>
            <a:pPr lvl="1"/>
            <a:r>
              <a:rPr lang="en-US" sz="1700" dirty="0" smtClean="0"/>
              <a:t>Scores are indexed to a 1,000 point scale</a:t>
            </a:r>
          </a:p>
          <a:p>
            <a:pPr lvl="1"/>
            <a:r>
              <a:rPr lang="en-US" sz="1700" dirty="0" smtClean="0"/>
              <a:t>Growth Target is determined by regents. Institutions are scored and compared to the needed growth target</a:t>
            </a:r>
          </a:p>
          <a:p>
            <a:pPr lvl="1"/>
            <a:r>
              <a:rPr lang="en-US" sz="1700" dirty="0" smtClean="0"/>
              <a:t>Most recent year of data must show improvement from the 3-year average</a:t>
            </a:r>
          </a:p>
        </p:txBody>
      </p:sp>
    </p:spTree>
    <p:extLst>
      <p:ext uri="{BB962C8B-B14F-4D97-AF65-F5344CB8AC3E}">
        <p14:creationId xmlns:p14="http://schemas.microsoft.com/office/powerpoint/2010/main" val="409957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Calibri" panose="020F0502020204030204"/>
              </a:rPr>
              <a:t>STEP 2 - Measure 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the institutional performance on a define set of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2119"/>
          </a:xfrm>
        </p:spPr>
        <p:txBody>
          <a:bodyPr/>
          <a:lstStyle/>
          <a:p>
            <a:r>
              <a:rPr lang="en-US" dirty="0" smtClean="0"/>
              <a:t>FY19 Mountain Campus Allocation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09800"/>
            <a:ext cx="7959539" cy="413305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200400" y="5568331"/>
            <a:ext cx="5521139" cy="992089"/>
            <a:chOff x="3200400" y="5568331"/>
            <a:chExt cx="5521139" cy="992089"/>
          </a:xfrm>
        </p:grpSpPr>
        <p:sp>
          <p:nvSpPr>
            <p:cNvPr id="10" name="Oval 9"/>
            <p:cNvSpPr/>
            <p:nvPr/>
          </p:nvSpPr>
          <p:spPr>
            <a:xfrm>
              <a:off x="7978589" y="5568331"/>
              <a:ext cx="742950" cy="838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0400" y="6252643"/>
              <a:ext cx="2876550" cy="3077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Received full eligible amount</a:t>
              </a:r>
              <a:endParaRPr lang="en-US" sz="1400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6076950" y="6252643"/>
              <a:ext cx="1901639" cy="15388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4709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Calibri" panose="020F0502020204030204"/>
              </a:rPr>
              <a:t>STEP 2 - Measure 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the institutional performance on a define set of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2119"/>
          </a:xfrm>
        </p:spPr>
        <p:txBody>
          <a:bodyPr/>
          <a:lstStyle/>
          <a:p>
            <a:r>
              <a:rPr lang="en-US" dirty="0" smtClean="0"/>
              <a:t>FY19 Missoula College Allocation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67744"/>
            <a:ext cx="7797137" cy="405685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81000" y="5638800"/>
            <a:ext cx="8134350" cy="1137063"/>
            <a:chOff x="381000" y="5638800"/>
            <a:chExt cx="8134350" cy="1137063"/>
          </a:xfrm>
        </p:grpSpPr>
        <p:sp>
          <p:nvSpPr>
            <p:cNvPr id="5" name="Oval 4"/>
            <p:cNvSpPr/>
            <p:nvPr/>
          </p:nvSpPr>
          <p:spPr>
            <a:xfrm>
              <a:off x="7772400" y="5638800"/>
              <a:ext cx="742950" cy="838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6252643"/>
              <a:ext cx="5695950" cy="5232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Lost allocation because awards and remedial success did not show improvement and other areas did not improve enough to make up their loss</a:t>
              </a:r>
              <a:endParaRPr lang="en-US" sz="1400" dirty="0"/>
            </a:p>
          </p:txBody>
        </p:sp>
        <p:cxnSp>
          <p:nvCxnSpPr>
            <p:cNvPr id="9" name="Straight Arrow Connector 8"/>
            <p:cNvCxnSpPr>
              <a:stCxn id="6" idx="3"/>
            </p:cNvCxnSpPr>
            <p:nvPr/>
          </p:nvCxnSpPr>
          <p:spPr>
            <a:xfrm flipV="1">
              <a:off x="6076950" y="6252643"/>
              <a:ext cx="1695450" cy="2616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8979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</a:rPr>
              <a:t>STEP 3 - </a:t>
            </a:r>
            <a:r>
              <a:rPr lang="en-US" sz="3600" dirty="0">
                <a:latin typeface="+mn-lt"/>
              </a:rPr>
              <a:t>Allow for grant application to gain back up to 50% of the lost revenue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What happens if institution does not gain enough points to hit the growth target?</a:t>
                </a:r>
              </a:p>
              <a:p>
                <a:pPr lvl="1"/>
                <a:r>
                  <a:rPr lang="en-US" dirty="0" smtClean="0"/>
                  <a:t>Eligible amount is pro-rated based on a standard deviation of the last 5-years of total points scored by the institution.</a:t>
                </a:r>
              </a:p>
              <a:p>
                <a:pPr lvl="2"/>
                <a:r>
                  <a:rPr lang="en-US" dirty="0" smtClean="0"/>
                  <a:t>Missoula College updated standard deviation = 96.9</a:t>
                </a:r>
              </a:p>
              <a:p>
                <a:pPr lvl="2"/>
                <a:r>
                  <a:rPr lang="en-US" dirty="0" smtClean="0"/>
                  <a:t>Regents allow for some funding as long as total score is within two standard deviations of the growth target.</a:t>
                </a:r>
              </a:p>
              <a:p>
                <a:pPr lvl="3"/>
                <a:r>
                  <a:rPr lang="en-US" dirty="0" smtClean="0"/>
                  <a:t>96.9 * 2 = 193.8</a:t>
                </a:r>
              </a:p>
              <a:p>
                <a:pPr lvl="3"/>
                <a:r>
                  <a:rPr lang="en-US" dirty="0" smtClean="0"/>
                  <a:t>1010 – 193.8 = 816.2 (minimum score MC needed to get </a:t>
                </a:r>
                <a:r>
                  <a:rPr lang="en-US" i="1" u="sng" dirty="0" smtClean="0"/>
                  <a:t>any</a:t>
                </a:r>
                <a:r>
                  <a:rPr lang="en-US" dirty="0" smtClean="0"/>
                  <a:t> performance funding</a:t>
                </a:r>
              </a:p>
              <a:p>
                <a:pPr lvl="2"/>
                <a:r>
                  <a:rPr lang="en-US" dirty="0" smtClean="0"/>
                  <a:t>The score of 954 is 71% of the distance between the minimum score and growth target; MC receives 71% of the eligible target</a:t>
                </a:r>
              </a:p>
              <a:p>
                <a:pPr marL="685800" lvl="2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954 −816.3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1010 −816.3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137.7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193.7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71.1%</m:t>
                    </m:r>
                  </m:oMath>
                </a14:m>
                <a:endParaRPr lang="en-US" dirty="0"/>
              </a:p>
              <a:p>
                <a:pPr marL="685800" lvl="2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Missoula College applied for a grant addressing how they would improve their performance funding metrics and received a portion of the last performance funding back       </a:t>
                </a:r>
                <a:r>
                  <a:rPr lang="en-US" u="sng" dirty="0" smtClean="0"/>
                  <a:t> </a:t>
                </a:r>
                <a:r>
                  <a:rPr lang="en-US" dirty="0" smtClean="0"/>
                  <a:t>   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210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20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534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Budgeted Tuition Revenue equals: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 projected headcount of new students</a:t>
            </a:r>
          </a:p>
          <a:p>
            <a:pPr algn="ctr"/>
            <a:r>
              <a:rPr lang="en-US" b="1" i="1" dirty="0" smtClean="0"/>
              <a:t>plus</a:t>
            </a:r>
          </a:p>
          <a:p>
            <a:pPr algn="ctr"/>
            <a:r>
              <a:rPr lang="en-US" dirty="0" smtClean="0"/>
              <a:t>A projected headcount of continuing </a:t>
            </a:r>
            <a:r>
              <a:rPr lang="en-US" dirty="0"/>
              <a:t>s</a:t>
            </a:r>
            <a:r>
              <a:rPr lang="en-US" dirty="0" smtClean="0"/>
              <a:t>tudents (those who are “retained” or “persist”)</a:t>
            </a:r>
          </a:p>
          <a:p>
            <a:pPr algn="ctr"/>
            <a:r>
              <a:rPr lang="en-US" b="1" i="1" dirty="0" smtClean="0"/>
              <a:t>less</a:t>
            </a:r>
          </a:p>
          <a:p>
            <a:pPr algn="ctr"/>
            <a:r>
              <a:rPr lang="en-US" dirty="0" smtClean="0"/>
              <a:t>A projected headcount of students who will graduate or attrite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Even a slight decline in enrollment impacts the balance of the university’s budget.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Budgeting Challenges:</a:t>
            </a:r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Every student is not equal revenue.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Not every student receives a tuition waiver.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The latest retention and persistence information is not always available for budgeting.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Project based upon single year historical information and future predictions.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5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845478"/>
              </p:ext>
            </p:extLst>
          </p:nvPr>
        </p:nvGraphicFramePr>
        <p:xfrm>
          <a:off x="76200" y="557212"/>
          <a:ext cx="89916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837026"/>
              </p:ext>
            </p:extLst>
          </p:nvPr>
        </p:nvGraphicFramePr>
        <p:xfrm>
          <a:off x="600075" y="557212"/>
          <a:ext cx="794385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083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845478"/>
              </p:ext>
            </p:extLst>
          </p:nvPr>
        </p:nvGraphicFramePr>
        <p:xfrm>
          <a:off x="76200" y="557212"/>
          <a:ext cx="89916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498552"/>
              </p:ext>
            </p:extLst>
          </p:nvPr>
        </p:nvGraphicFramePr>
        <p:xfrm>
          <a:off x="600075" y="557212"/>
          <a:ext cx="794385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Oval 1"/>
          <p:cNvSpPr/>
          <p:nvPr/>
        </p:nvSpPr>
        <p:spPr>
          <a:xfrm>
            <a:off x="2895600" y="6019800"/>
            <a:ext cx="5257800" cy="357187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8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46" y="1066800"/>
            <a:ext cx="9144000" cy="32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4419600"/>
            <a:ext cx="1828800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228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UNIVERSITY OF MONTANA</a:t>
            </a:r>
          </a:p>
          <a:p>
            <a:pPr algn="ctr"/>
            <a:r>
              <a:rPr lang="en-US" sz="2400" dirty="0" smtClean="0"/>
              <a:t>Headcount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07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745" y="1295400"/>
            <a:ext cx="7924799" cy="34290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17566" y="4038600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4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8699" y="8382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UNIVERSITY OF MONTANA</a:t>
            </a:r>
          </a:p>
          <a:p>
            <a:pPr algn="ctr"/>
            <a:r>
              <a:rPr lang="en-US" sz="2800" b="1" dirty="0" smtClean="0"/>
              <a:t>Gross Tuition Revenue</a:t>
            </a:r>
          </a:p>
          <a:p>
            <a:pPr algn="ctr"/>
            <a:endParaRPr lang="en-US" sz="2800" b="1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33600"/>
            <a:ext cx="6553199" cy="26669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5181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Tuition revenue only – Does not include mandatory or non-mandatory student fees, program tuition, course fees, room and board, etc. or the cost to recruit.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8888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4114800" cy="51054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181600" y="2133600"/>
            <a:ext cx="3695700" cy="312420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97000">
                <a:schemeClr val="bg2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$ (534,700) Gross Tuition Lost</a:t>
            </a:r>
          </a:p>
          <a:p>
            <a:pPr algn="ctr"/>
            <a:r>
              <a:rPr lang="en-US" dirty="0" smtClean="0"/>
              <a:t>X 18.32% =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$ 97,957 Discount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$ (436,743) Net Tuition Revenue from 100 Resident Undergraduates Per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7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838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UNIVERSITY OF MONTANA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776331"/>
              </p:ext>
            </p:extLst>
          </p:nvPr>
        </p:nvGraphicFramePr>
        <p:xfrm>
          <a:off x="533400" y="1828800"/>
          <a:ext cx="7696200" cy="272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4" imgW="7020043" imgH="2704998" progId="Excel.Sheet.12">
                  <p:embed/>
                </p:oleObj>
              </mc:Choice>
              <mc:Fallback>
                <p:oleObj name="Worksheet" r:id="rId4" imgW="7020043" imgH="27049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1828800"/>
                        <a:ext cx="7696200" cy="272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9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1119</TotalTime>
  <Words>684</Words>
  <Application>Microsoft Office PowerPoint</Application>
  <PresentationFormat>On-screen Show (4:3)</PresentationFormat>
  <Paragraphs>91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Worksheet</vt:lpstr>
      <vt:lpstr>How Enrollment and Retention Affect the University’s Budget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 Funding Model Desired Properties</vt:lpstr>
      <vt:lpstr>3 – Steps to Performance Funding</vt:lpstr>
      <vt:lpstr>STEP 1 - Determine the maximum amount of performance funding an institution can receive</vt:lpstr>
      <vt:lpstr>STEP 2 - Measure the institutional performance on a define set of metrics</vt:lpstr>
      <vt:lpstr>STEP 2 - Measure the institutional performance on a define set of metrics</vt:lpstr>
      <vt:lpstr>STEP 2 - Measure the institutional performance on a define set of metrics</vt:lpstr>
      <vt:lpstr>STEP 3 - Allow for grant application to gain back up to 50% of the lost revenue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Eve, Stacey</dc:creator>
  <cp:lastModifiedBy>Camp, Kelsi</cp:lastModifiedBy>
  <cp:revision>64</cp:revision>
  <cp:lastPrinted>2018-09-17T22:52:14Z</cp:lastPrinted>
  <dcterms:created xsi:type="dcterms:W3CDTF">2018-09-17T20:52:29Z</dcterms:created>
  <dcterms:modified xsi:type="dcterms:W3CDTF">2019-01-17T23:57:07Z</dcterms:modified>
</cp:coreProperties>
</file>