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sldIdLst>
    <p:sldId id="278" r:id="rId3"/>
    <p:sldId id="260" r:id="rId4"/>
    <p:sldId id="274" r:id="rId5"/>
    <p:sldId id="276" r:id="rId6"/>
    <p:sldId id="279" r:id="rId7"/>
    <p:sldId id="275" r:id="rId8"/>
    <p:sldId id="270" r:id="rId9"/>
    <p:sldId id="271"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5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Calibri" panose="020F0502020204030204" pitchFamily="34" charset="0"/>
                <a:ea typeface="+mn-ea"/>
                <a:cs typeface="+mn-cs"/>
              </a:defRPr>
            </a:pPr>
            <a:r>
              <a:rPr lang="en-US" baseline="0" dirty="0">
                <a:solidFill>
                  <a:schemeClr val="accent2">
                    <a:lumMod val="75000"/>
                  </a:schemeClr>
                </a:solidFill>
                <a:latin typeface="Calibri" panose="020F0502020204030204" pitchFamily="34" charset="0"/>
              </a:rPr>
              <a:t>University of Montana</a:t>
            </a:r>
          </a:p>
          <a:p>
            <a:pPr>
              <a:defRPr>
                <a:latin typeface="Calibri" panose="020F0502020204030204" pitchFamily="34" charset="0"/>
              </a:defRPr>
            </a:pPr>
            <a:r>
              <a:rPr lang="en-US" baseline="0" dirty="0">
                <a:solidFill>
                  <a:schemeClr val="accent2">
                    <a:lumMod val="75000"/>
                  </a:schemeClr>
                </a:solidFill>
                <a:latin typeface="Calibri" panose="020F0502020204030204" pitchFamily="34" charset="0"/>
              </a:rPr>
              <a:t>All Funds Budget, FY19</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Calibri" panose="020F0502020204030204" pitchFamily="34" charset="0"/>
              <a:ea typeface="+mn-ea"/>
              <a:cs typeface="+mn-cs"/>
            </a:defRPr>
          </a:pPr>
          <a:endParaRPr lang="en-US"/>
        </a:p>
      </c:txPr>
    </c:title>
    <c:autoTitleDeleted val="0"/>
    <c:plotArea>
      <c:layout>
        <c:manualLayout>
          <c:layoutTarget val="inner"/>
          <c:xMode val="edge"/>
          <c:yMode val="edge"/>
          <c:x val="8.0787543056733885E-2"/>
          <c:y val="5.7887639666932181E-2"/>
          <c:w val="0.91921245694326614"/>
          <c:h val="0.86780689727216931"/>
        </c:manualLayout>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2114-4DDC-A1AC-521364FDDCF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val>
            <c:numRef>
              <c:f>Sheet1!$B$33:$B$42</c:f>
              <c:extLst/>
            </c:numRef>
          </c:val>
          <c:extLst>
            <c:ext xmlns:c15="http://schemas.microsoft.com/office/drawing/2012/chart" uri="{02D57815-91ED-43cb-92C2-25804820EDAC}">
              <c15:filteredCategoryTitle>
                <c15:cat>
                  <c:strRef>
                    <c:extLst>
                      <c:ext uri="{02D57815-91ED-43cb-92C2-25804820EDAC}">
                        <c15:formulaRef>
                          <c15:sqref>Sheet1!$A$33:$A$42</c15:sqref>
                        </c15:formulaRef>
                      </c:ext>
                    </c:extLst>
                    <c:strCache>
                      <c:ptCount val="10"/>
                      <c:pt idx="0">
                        <c:v>Current Operating Unrestricted-UM Missoula</c:v>
                      </c:pt>
                      <c:pt idx="1">
                        <c:v>Auxiliary Enterprises</c:v>
                      </c:pt>
                      <c:pt idx="2">
                        <c:v>Current Designated</c:v>
                      </c:pt>
                      <c:pt idx="3">
                        <c:v>Loan &amp; Endowment Funds</c:v>
                      </c:pt>
                      <c:pt idx="4">
                        <c:v>Plant Funds</c:v>
                      </c:pt>
                      <c:pt idx="5">
                        <c:v>Current Restricted</c:v>
                      </c:pt>
                      <c:pt idx="6">
                        <c:v>Special Appropriations</c:v>
                      </c:pt>
                      <c:pt idx="7">
                        <c:v> Digital Academy</c:v>
                      </c:pt>
                      <c:pt idx="8">
                        <c:v> Travel Research</c:v>
                      </c:pt>
                      <c:pt idx="9">
                        <c:v> Yellow Bay</c:v>
                      </c:pt>
                    </c:strCache>
                  </c:strRef>
                </c15:cat>
              </c15:filteredCategoryTitle>
            </c:ext>
            <c:ext xmlns:c16="http://schemas.microsoft.com/office/drawing/2014/chart" uri="{C3380CC4-5D6E-409C-BE32-E72D297353CC}">
              <c16:uniqueId val="{00000002-2114-4DDC-A1AC-521364FDDCF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Calibri" panose="020F0502020204030204" pitchFamily="34" charset="0"/>
                <a:ea typeface="+mn-ea"/>
                <a:cs typeface="+mn-cs"/>
              </a:defRPr>
            </a:pPr>
            <a:r>
              <a:rPr lang="en-US" baseline="0" dirty="0">
                <a:solidFill>
                  <a:schemeClr val="accent2">
                    <a:lumMod val="75000"/>
                  </a:schemeClr>
                </a:solidFill>
                <a:latin typeface="Calibri" panose="020F0502020204030204" pitchFamily="34" charset="0"/>
              </a:rPr>
              <a:t>University of Montana</a:t>
            </a:r>
          </a:p>
          <a:p>
            <a:pPr>
              <a:defRPr>
                <a:latin typeface="Calibri" panose="020F0502020204030204" pitchFamily="34" charset="0"/>
              </a:defRPr>
            </a:pPr>
            <a:r>
              <a:rPr lang="en-US" baseline="0" dirty="0">
                <a:solidFill>
                  <a:schemeClr val="accent2">
                    <a:lumMod val="75000"/>
                  </a:schemeClr>
                </a:solidFill>
                <a:latin typeface="Calibri" panose="020F0502020204030204" pitchFamily="34" charset="0"/>
              </a:rPr>
              <a:t>All Funds Budget, FY19</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Calibri" panose="020F0502020204030204" pitchFamily="34" charset="0"/>
              <a:ea typeface="+mn-ea"/>
              <a:cs typeface="+mn-cs"/>
            </a:defRPr>
          </a:pPr>
          <a:endParaRPr lang="en-US"/>
        </a:p>
      </c:txPr>
    </c:title>
    <c:autoTitleDeleted val="0"/>
    <c:plotArea>
      <c:layout>
        <c:manualLayout>
          <c:layoutTarget val="inner"/>
          <c:xMode val="edge"/>
          <c:yMode val="edge"/>
          <c:x val="8.0787543056733885E-2"/>
          <c:y val="5.7887639666932181E-2"/>
          <c:w val="0.91921245694326614"/>
          <c:h val="0.86780689727216931"/>
        </c:manualLayout>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2114-4DDC-A1AC-521364FDDCF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val>
            <c:numRef>
              <c:f>Sheet1!$B$33:$B$42</c:f>
              <c:extLst/>
            </c:numRef>
          </c:val>
          <c:extLst>
            <c:ext xmlns:c15="http://schemas.microsoft.com/office/drawing/2012/chart" uri="{02D57815-91ED-43cb-92C2-25804820EDAC}">
              <c15:filteredCategoryTitle>
                <c15:cat>
                  <c:strRef>
                    <c:extLst>
                      <c:ext uri="{02D57815-91ED-43cb-92C2-25804820EDAC}">
                        <c15:formulaRef>
                          <c15:sqref>Sheet1!$A$33:$A$42</c15:sqref>
                        </c15:formulaRef>
                      </c:ext>
                    </c:extLst>
                    <c:strCache>
                      <c:ptCount val="10"/>
                      <c:pt idx="0">
                        <c:v>Current Operating Unrestricted-UM Missoula</c:v>
                      </c:pt>
                      <c:pt idx="1">
                        <c:v>Auxiliary Enterprises</c:v>
                      </c:pt>
                      <c:pt idx="2">
                        <c:v>Current Designated</c:v>
                      </c:pt>
                      <c:pt idx="3">
                        <c:v>Loan &amp; Endowment Funds</c:v>
                      </c:pt>
                      <c:pt idx="4">
                        <c:v>Plant Funds</c:v>
                      </c:pt>
                      <c:pt idx="5">
                        <c:v>Current Restricted</c:v>
                      </c:pt>
                      <c:pt idx="6">
                        <c:v>Special Appropriations</c:v>
                      </c:pt>
                      <c:pt idx="7">
                        <c:v> Digital Academy</c:v>
                      </c:pt>
                      <c:pt idx="8">
                        <c:v> Travel Research</c:v>
                      </c:pt>
                      <c:pt idx="9">
                        <c:v> Yellow Bay</c:v>
                      </c:pt>
                    </c:strCache>
                  </c:strRef>
                </c15:cat>
              </c15:filteredCategoryTitle>
            </c:ext>
            <c:ext xmlns:c16="http://schemas.microsoft.com/office/drawing/2014/chart" uri="{C3380CC4-5D6E-409C-BE32-E72D297353CC}">
              <c16:uniqueId val="{00000002-2114-4DDC-A1AC-521364FDDCF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3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_rels/drawing2.x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0.1427</cdr:x>
      <cdr:y>0</cdr:y>
    </cdr:from>
    <cdr:to>
      <cdr:x>0.99586</cdr:x>
      <cdr:y>1</cdr:y>
    </cdr:to>
    <cdr:pic>
      <cdr:nvPicPr>
        <cdr:cNvPr id="3" name="Picture 2"/>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06466" y="0"/>
          <a:ext cx="4223842" cy="5486400"/>
        </a:xfrm>
        <a:prstGeom xmlns:a="http://schemas.openxmlformats.org/drawingml/2006/main" prst="rect">
          <a:avLst/>
        </a:prstGeom>
      </cdr:spPr>
    </cdr:pic>
  </cdr:relSizeAnchor>
  <cdr:relSizeAnchor xmlns:cdr="http://schemas.openxmlformats.org/drawingml/2006/chartDrawing">
    <cdr:from>
      <cdr:x>0.16887</cdr:x>
      <cdr:y>0.1455</cdr:y>
    </cdr:from>
    <cdr:to>
      <cdr:x>0.96922</cdr:x>
      <cdr:y>0.18265</cdr:y>
    </cdr:to>
    <cdr:sp macro="" textlink="">
      <cdr:nvSpPr>
        <cdr:cNvPr id="4" name="Rectangle 3"/>
        <cdr:cNvSpPr/>
      </cdr:nvSpPr>
      <cdr:spPr>
        <a:xfrm xmlns:a="http://schemas.openxmlformats.org/drawingml/2006/main">
          <a:off x="836023" y="895290"/>
          <a:ext cx="3962399" cy="228600"/>
        </a:xfrm>
        <a:prstGeom xmlns:a="http://schemas.openxmlformats.org/drawingml/2006/main" prst="rect">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0.16887</cdr:x>
      <cdr:y>0.24457</cdr:y>
    </cdr:from>
    <cdr:to>
      <cdr:x>0.96922</cdr:x>
      <cdr:y>0.28173</cdr:y>
    </cdr:to>
    <cdr:sp macro="" textlink="">
      <cdr:nvSpPr>
        <cdr:cNvPr id="5" name="Rectangle 4"/>
        <cdr:cNvSpPr/>
      </cdr:nvSpPr>
      <cdr:spPr>
        <a:xfrm xmlns:a="http://schemas.openxmlformats.org/drawingml/2006/main">
          <a:off x="836023" y="1504890"/>
          <a:ext cx="3962400" cy="228600"/>
        </a:xfrm>
        <a:prstGeom xmlns:a="http://schemas.openxmlformats.org/drawingml/2006/main" prst="rect">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0.16887</cdr:x>
      <cdr:y>0.30649</cdr:y>
    </cdr:from>
    <cdr:to>
      <cdr:x>0.96922</cdr:x>
      <cdr:y>0.34365</cdr:y>
    </cdr:to>
    <cdr:sp macro="" textlink="">
      <cdr:nvSpPr>
        <cdr:cNvPr id="6" name="Rectangle 5"/>
        <cdr:cNvSpPr/>
      </cdr:nvSpPr>
      <cdr:spPr>
        <a:xfrm xmlns:a="http://schemas.openxmlformats.org/drawingml/2006/main">
          <a:off x="836023" y="1885890"/>
          <a:ext cx="3962400" cy="228600"/>
        </a:xfrm>
        <a:prstGeom xmlns:a="http://schemas.openxmlformats.org/drawingml/2006/main" prst="rect">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0.16887</cdr:x>
      <cdr:y>0.57894</cdr:y>
    </cdr:from>
    <cdr:to>
      <cdr:x>0.96922</cdr:x>
      <cdr:y>0.6161</cdr:y>
    </cdr:to>
    <cdr:sp macro="" textlink="">
      <cdr:nvSpPr>
        <cdr:cNvPr id="7" name="Rectangle 6"/>
        <cdr:cNvSpPr/>
      </cdr:nvSpPr>
      <cdr:spPr>
        <a:xfrm xmlns:a="http://schemas.openxmlformats.org/drawingml/2006/main">
          <a:off x="836023" y="3562290"/>
          <a:ext cx="3962400" cy="228600"/>
        </a:xfrm>
        <a:prstGeom xmlns:a="http://schemas.openxmlformats.org/drawingml/2006/main" prst="rect">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0.09322</cdr:x>
      <cdr:y>0.13354</cdr:y>
    </cdr:from>
    <cdr:to>
      <cdr:x>0.89291</cdr:x>
      <cdr:y>0.86645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38200" y="767025"/>
          <a:ext cx="7190476" cy="4209524"/>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405919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4476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8180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1460538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466296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1260803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8F053-28E7-473E-A45A-0BDA5D772AFE}"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4060513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8F053-28E7-473E-A45A-0BDA5D772AFE}" type="datetimeFigureOut">
              <a:rPr lang="en-US" smtClean="0"/>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537609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8F053-28E7-473E-A45A-0BDA5D772AFE}" type="datetimeFigureOut">
              <a:rPr lang="en-US" smtClean="0"/>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711483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8F053-28E7-473E-A45A-0BDA5D772AFE}" type="datetimeFigureOut">
              <a:rPr lang="en-US" smtClean="0"/>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7DBF3-090A-4919-92AB-E0886AA2D7D1}" type="slidenum">
              <a:rPr lang="en-US" smtClean="0"/>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42195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85823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632303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029945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80888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27940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68F053-28E7-473E-A45A-0BDA5D772AFE}"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13586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8F053-28E7-473E-A45A-0BDA5D772AFE}"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3316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8F053-28E7-473E-A45A-0BDA5D772AFE}" type="datetimeFigureOut">
              <a:rPr lang="en-US" smtClean="0"/>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1546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8F053-28E7-473E-A45A-0BDA5D772AFE}" type="datetimeFigureOut">
              <a:rPr lang="en-US" smtClean="0"/>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4717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8F053-28E7-473E-A45A-0BDA5D772AFE}" type="datetimeFigureOut">
              <a:rPr lang="en-US" smtClean="0"/>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7DBF3-090A-4919-92AB-E0886AA2D7D1}" type="slidenum">
              <a:rPr lang="en-US" smtClean="0"/>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228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7884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2654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8F053-28E7-473E-A45A-0BDA5D772AFE}" type="datetimeFigureOut">
              <a:rPr lang="en-US" smtClean="0"/>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7DBF3-090A-4919-92AB-E0886AA2D7D1}" type="slidenum">
              <a:rPr lang="en-US" smtClean="0"/>
              <a:t>‹#›</a:t>
            </a:fld>
            <a:endParaRPr lang="en-US"/>
          </a:p>
        </p:txBody>
      </p:sp>
    </p:spTree>
    <p:extLst>
      <p:ext uri="{BB962C8B-B14F-4D97-AF65-F5344CB8AC3E}">
        <p14:creationId xmlns:p14="http://schemas.microsoft.com/office/powerpoint/2010/main" val="50635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8F053-28E7-473E-A45A-0BDA5D772AFE}" type="datetimeFigureOut">
              <a:rPr lang="en-US" smtClean="0"/>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7DBF3-090A-4919-92AB-E0886AA2D7D1}" type="slidenum">
              <a:rPr lang="en-US" smtClean="0"/>
              <a:t>‹#›</a:t>
            </a:fld>
            <a:endParaRPr lang="en-US"/>
          </a:p>
        </p:txBody>
      </p:sp>
    </p:spTree>
    <p:extLst>
      <p:ext uri="{BB962C8B-B14F-4D97-AF65-F5344CB8AC3E}">
        <p14:creationId xmlns:p14="http://schemas.microsoft.com/office/powerpoint/2010/main" val="3335928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normAutofit fontScale="90000"/>
          </a:bodyPr>
          <a:lstStyle/>
          <a:p>
            <a:r>
              <a:rPr lang="en-US" sz="6000" dirty="0" smtClean="0">
                <a:solidFill>
                  <a:schemeClr val="bg1"/>
                </a:solidFill>
                <a:latin typeface="Arial" pitchFamily="34" charset="0"/>
                <a:cs typeface="Arial" pitchFamily="34" charset="0"/>
              </a:rPr>
              <a:t>University of Montana</a:t>
            </a:r>
            <a:br>
              <a:rPr lang="en-US" sz="6000" dirty="0" smtClean="0">
                <a:solidFill>
                  <a:schemeClr val="bg1"/>
                </a:solidFill>
                <a:latin typeface="Arial" pitchFamily="34" charset="0"/>
                <a:cs typeface="Arial" pitchFamily="34" charset="0"/>
              </a:rPr>
            </a:br>
            <a:r>
              <a:rPr lang="en-US" sz="6000" dirty="0" smtClean="0">
                <a:solidFill>
                  <a:schemeClr val="bg1"/>
                </a:solidFill>
                <a:latin typeface="Arial" pitchFamily="34" charset="0"/>
                <a:cs typeface="Arial" pitchFamily="34" charset="0"/>
              </a:rPr>
              <a:t>Budget Committee</a:t>
            </a:r>
            <a:endParaRPr lang="en-US" sz="60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191000" y="5105400"/>
            <a:ext cx="3886200" cy="838200"/>
          </a:xfrm>
        </p:spPr>
        <p:txBody>
          <a:bodyPr>
            <a:normAutofit/>
          </a:bodyPr>
          <a:lstStyle/>
          <a:p>
            <a:r>
              <a:rPr lang="en-US" dirty="0" smtClean="0">
                <a:solidFill>
                  <a:schemeClr val="bg1"/>
                </a:solidFill>
                <a:latin typeface="Arial" pitchFamily="34" charset="0"/>
                <a:cs typeface="Arial" pitchFamily="34" charset="0"/>
              </a:rPr>
              <a:t>November 29, 2018</a:t>
            </a:r>
          </a:p>
        </p:txBody>
      </p:sp>
    </p:spTree>
    <p:extLst>
      <p:ext uri="{BB962C8B-B14F-4D97-AF65-F5344CB8AC3E}">
        <p14:creationId xmlns:p14="http://schemas.microsoft.com/office/powerpoint/2010/main" val="3244795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descr="Program Tuition Revenue FY14 FY18"/>
          <p:cNvGraphicFramePr>
            <a:graphicFrameLocks/>
          </p:cNvGraphicFramePr>
          <p:nvPr>
            <p:extLst>
              <p:ext uri="{D42A27DB-BD31-4B8C-83A1-F6EECF244321}">
                <p14:modId xmlns:p14="http://schemas.microsoft.com/office/powerpoint/2010/main" val="1423190517"/>
              </p:ext>
            </p:extLst>
          </p:nvPr>
        </p:nvGraphicFramePr>
        <p:xfrm>
          <a:off x="76200" y="609600"/>
          <a:ext cx="8991600" cy="5743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155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UM Fall 2018 Tuition Revenue"/>
          <p:cNvGraphicFramePr>
            <a:graphicFrameLocks noChangeAspect="1"/>
          </p:cNvGraphicFramePr>
          <p:nvPr>
            <p:extLst>
              <p:ext uri="{D42A27DB-BD31-4B8C-83A1-F6EECF244321}">
                <p14:modId xmlns:p14="http://schemas.microsoft.com/office/powerpoint/2010/main" val="2496777342"/>
              </p:ext>
            </p:extLst>
          </p:nvPr>
        </p:nvGraphicFramePr>
        <p:xfrm>
          <a:off x="2524125" y="1828800"/>
          <a:ext cx="4095750" cy="3629025"/>
        </p:xfrm>
        <a:graphic>
          <a:graphicData uri="http://schemas.openxmlformats.org/presentationml/2006/ole">
            <mc:AlternateContent xmlns:mc="http://schemas.openxmlformats.org/markup-compatibility/2006">
              <mc:Choice xmlns:v="urn:schemas-microsoft-com:vml" Requires="v">
                <p:oleObj spid="_x0000_s1044" name="Worksheet" r:id="rId3" imgW="4095685" imgH="3629102" progId="Excel.Sheet.12">
                  <p:embed/>
                </p:oleObj>
              </mc:Choice>
              <mc:Fallback>
                <p:oleObj name="Worksheet" r:id="rId3" imgW="4095685" imgH="3629102" progId="Excel.Sheet.12">
                  <p:embed/>
                  <p:pic>
                    <p:nvPicPr>
                      <p:cNvPr id="0" name=""/>
                      <p:cNvPicPr/>
                      <p:nvPr/>
                    </p:nvPicPr>
                    <p:blipFill>
                      <a:blip r:embed="rId4"/>
                      <a:stretch>
                        <a:fillRect/>
                      </a:stretch>
                    </p:blipFill>
                    <p:spPr>
                      <a:xfrm>
                        <a:off x="2524125" y="1828800"/>
                        <a:ext cx="4095750" cy="3629025"/>
                      </a:xfrm>
                      <a:prstGeom prst="rect">
                        <a:avLst/>
                      </a:prstGeom>
                    </p:spPr>
                  </p:pic>
                </p:oleObj>
              </mc:Fallback>
            </mc:AlternateContent>
          </a:graphicData>
        </a:graphic>
      </p:graphicFrame>
      <p:sp>
        <p:nvSpPr>
          <p:cNvPr id="5" name="Title 4"/>
          <p:cNvSpPr>
            <a:spLocks noGrp="1"/>
          </p:cNvSpPr>
          <p:nvPr>
            <p:ph type="ctrTitle"/>
          </p:nvPr>
        </p:nvSpPr>
        <p:spPr>
          <a:xfrm>
            <a:off x="685800" y="566910"/>
            <a:ext cx="7772400" cy="1795290"/>
          </a:xfrm>
        </p:spPr>
        <p:txBody>
          <a:bodyPr>
            <a:normAutofit/>
          </a:bodyPr>
          <a:lstStyle/>
          <a:p>
            <a:r>
              <a:rPr lang="en-US" sz="2800" dirty="0"/>
              <a:t>Fiscal Year 2019 Status</a:t>
            </a:r>
            <a:r>
              <a:rPr lang="en-US" dirty="0"/>
              <a:t/>
            </a:r>
            <a:br>
              <a:rPr lang="en-US" dirty="0"/>
            </a:br>
            <a:endParaRPr lang="en-US" dirty="0"/>
          </a:p>
        </p:txBody>
      </p:sp>
    </p:spTree>
    <p:extLst>
      <p:ext uri="{BB962C8B-B14F-4D97-AF65-F5344CB8AC3E}">
        <p14:creationId xmlns:p14="http://schemas.microsoft.com/office/powerpoint/2010/main" val="89083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missioner of Higher Education - 510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88" y="1295400"/>
            <a:ext cx="8989423" cy="5279707"/>
          </a:xfrm>
          <a:prstGeom prst="rect">
            <a:avLst/>
          </a:prstGeom>
          <a:solidFill>
            <a:schemeClr val="accent1"/>
          </a:solidFill>
        </p:spPr>
      </p:pic>
      <p:sp>
        <p:nvSpPr>
          <p:cNvPr id="6" name="Rectangle 5" descr="Appropriation Distribution"/>
          <p:cNvSpPr/>
          <p:nvPr/>
        </p:nvSpPr>
        <p:spPr>
          <a:xfrm>
            <a:off x="165847" y="4800600"/>
            <a:ext cx="883010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2" name="Title 1"/>
          <p:cNvSpPr>
            <a:spLocks noGrp="1"/>
          </p:cNvSpPr>
          <p:nvPr>
            <p:ph type="ctrTitle"/>
          </p:nvPr>
        </p:nvSpPr>
        <p:spPr>
          <a:xfrm>
            <a:off x="694699" y="381000"/>
            <a:ext cx="7772400" cy="990600"/>
          </a:xfrm>
        </p:spPr>
        <p:txBody>
          <a:bodyPr>
            <a:normAutofit fontScale="90000"/>
          </a:bodyPr>
          <a:lstStyle/>
          <a:p>
            <a:r>
              <a:rPr lang="en-US" sz="3100" dirty="0"/>
              <a:t>Governor’s Proposed Budget</a:t>
            </a:r>
            <a:br>
              <a:rPr lang="en-US" sz="3100" dirty="0"/>
            </a:br>
            <a:r>
              <a:rPr lang="en-US" sz="3100" dirty="0"/>
              <a:t>Increased </a:t>
            </a:r>
            <a:r>
              <a:rPr lang="en-US" sz="3100" dirty="0" smtClean="0"/>
              <a:t>Appropriation</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018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descr="Long-Range Building Program"/>
          <p:cNvGraphicFramePr>
            <a:graphicFrameLocks/>
          </p:cNvGraphicFramePr>
          <p:nvPr>
            <p:extLst>
              <p:ext uri="{D42A27DB-BD31-4B8C-83A1-F6EECF244321}">
                <p14:modId xmlns:p14="http://schemas.microsoft.com/office/powerpoint/2010/main" val="28736791"/>
              </p:ext>
            </p:extLst>
          </p:nvPr>
        </p:nvGraphicFramePr>
        <p:xfrm>
          <a:off x="1830977" y="628710"/>
          <a:ext cx="4950823" cy="615309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228600"/>
            <a:ext cx="8229600" cy="411162"/>
          </a:xfrm>
        </p:spPr>
        <p:txBody>
          <a:bodyPr>
            <a:normAutofit fontScale="90000"/>
          </a:bodyPr>
          <a:lstStyle/>
          <a:p>
            <a:r>
              <a:rPr lang="en-US" sz="2800" dirty="0"/>
              <a:t>Governor’s Proposed Budget</a:t>
            </a:r>
          </a:p>
        </p:txBody>
      </p:sp>
    </p:spTree>
    <p:extLst>
      <p:ext uri="{BB962C8B-B14F-4D97-AF65-F5344CB8AC3E}">
        <p14:creationId xmlns:p14="http://schemas.microsoft.com/office/powerpoint/2010/main" val="163449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Montana University System - Long Range Building Program&#10;Priority List 2020-2021 Biennium"/>
          <p:cNvGraphicFramePr>
            <a:graphicFrameLocks noChangeAspect="1"/>
          </p:cNvGraphicFramePr>
          <p:nvPr>
            <p:extLst>
              <p:ext uri="{D42A27DB-BD31-4B8C-83A1-F6EECF244321}">
                <p14:modId xmlns:p14="http://schemas.microsoft.com/office/powerpoint/2010/main" val="3593148216"/>
              </p:ext>
            </p:extLst>
          </p:nvPr>
        </p:nvGraphicFramePr>
        <p:xfrm>
          <a:off x="609600" y="457200"/>
          <a:ext cx="8096250" cy="5953125"/>
        </p:xfrm>
        <a:graphic>
          <a:graphicData uri="http://schemas.openxmlformats.org/presentationml/2006/ole">
            <mc:AlternateContent xmlns:mc="http://schemas.openxmlformats.org/markup-compatibility/2006">
              <mc:Choice xmlns:v="urn:schemas-microsoft-com:vml" Requires="v">
                <p:oleObj spid="_x0000_s2058" name="Worksheet" r:id="rId3" imgW="8096315" imgH="5952997" progId="Excel.Sheet.12">
                  <p:embed/>
                </p:oleObj>
              </mc:Choice>
              <mc:Fallback>
                <p:oleObj name="Worksheet" r:id="rId3" imgW="8096315" imgH="5952997" progId="Excel.Sheet.12">
                  <p:embed/>
                  <p:pic>
                    <p:nvPicPr>
                      <p:cNvPr id="0" name=""/>
                      <p:cNvPicPr/>
                      <p:nvPr/>
                    </p:nvPicPr>
                    <p:blipFill>
                      <a:blip r:embed="rId4"/>
                      <a:stretch>
                        <a:fillRect/>
                      </a:stretch>
                    </p:blipFill>
                    <p:spPr>
                      <a:xfrm>
                        <a:off x="609600" y="457200"/>
                        <a:ext cx="8096250" cy="5953125"/>
                      </a:xfrm>
                      <a:prstGeom prst="rect">
                        <a:avLst/>
                      </a:prstGeom>
                    </p:spPr>
                  </p:pic>
                </p:oleObj>
              </mc:Fallback>
            </mc:AlternateContent>
          </a:graphicData>
        </a:graphic>
      </p:graphicFrame>
      <p:sp>
        <p:nvSpPr>
          <p:cNvPr id="6" name="Rectangle 5" descr="Priority 1: MSU Romney Hall $32,000,000"/>
          <p:cNvSpPr/>
          <p:nvPr/>
        </p:nvSpPr>
        <p:spPr>
          <a:xfrm>
            <a:off x="533400" y="1447800"/>
            <a:ext cx="6553200"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descr="Priority 5 Montana Agricultural Experiment Stations - Green House Laboratories $2,000,000"/>
          <p:cNvSpPr/>
          <p:nvPr/>
        </p:nvSpPr>
        <p:spPr>
          <a:xfrm>
            <a:off x="533400" y="2209800"/>
            <a:ext cx="6553200"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descr="Priority 9 MSU-Great Falls College New Dental Clinic, Assisting and Hygiene Lab $4,250,000"/>
          <p:cNvSpPr/>
          <p:nvPr/>
        </p:nvSpPr>
        <p:spPr>
          <a:xfrm>
            <a:off x="533400" y="2971800"/>
            <a:ext cx="6553200"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303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95400"/>
            <a:ext cx="8458200" cy="4955203"/>
          </a:xfrm>
          <a:prstGeom prst="rect">
            <a:avLst/>
          </a:prstGeom>
          <a:noFill/>
        </p:spPr>
        <p:txBody>
          <a:bodyPr wrap="square" rtlCol="0">
            <a:spAutoFit/>
          </a:bodyPr>
          <a:lstStyle/>
          <a:p>
            <a:r>
              <a:rPr lang="en-US" sz="2800" dirty="0" smtClean="0"/>
              <a:t>MONTANA </a:t>
            </a:r>
            <a:r>
              <a:rPr lang="en-US" sz="2800" dirty="0" smtClean="0"/>
              <a:t>BOARD OF REGENTS OF HIGHER EDUCATION</a:t>
            </a:r>
          </a:p>
          <a:p>
            <a:endParaRPr lang="en-US" dirty="0" smtClean="0"/>
          </a:p>
          <a:p>
            <a:r>
              <a:rPr lang="en-US" dirty="0" smtClean="0"/>
              <a:t>SUBJECT:  FINANCIAL AFFAIRS</a:t>
            </a:r>
          </a:p>
          <a:p>
            <a:r>
              <a:rPr lang="en-US" dirty="0" smtClean="0"/>
              <a:t>Policy 940.12.1 – Tuition and fee approval; Disclosure of total cost of attendance</a:t>
            </a:r>
          </a:p>
          <a:p>
            <a:r>
              <a:rPr lang="en-US" b="1" i="1" dirty="0" smtClean="0"/>
              <a:t>Adopted: May 21, 1973; Revised:  May 22, 2015; Revised May 24, 2018</a:t>
            </a:r>
          </a:p>
          <a:p>
            <a:endParaRPr lang="en-US" b="1" i="1" dirty="0"/>
          </a:p>
          <a:p>
            <a:r>
              <a:rPr lang="en-US" b="1" dirty="0" smtClean="0"/>
              <a:t>Definitions</a:t>
            </a:r>
          </a:p>
          <a:p>
            <a:endParaRPr lang="en-US" dirty="0"/>
          </a:p>
          <a:p>
            <a:pPr marL="342900" indent="-342900">
              <a:buAutoNum type="alphaUcPeriod"/>
            </a:pPr>
            <a:r>
              <a:rPr lang="en-US" dirty="0" smtClean="0"/>
              <a:t>TUITION</a:t>
            </a:r>
          </a:p>
          <a:p>
            <a:endParaRPr lang="en-US" dirty="0" smtClean="0"/>
          </a:p>
          <a:p>
            <a:pPr indent="-457200"/>
            <a:r>
              <a:rPr lang="en-US" dirty="0" smtClean="0"/>
              <a:t>	1.  General tuition – Tuition rate assessed to all students on a per credit basis, deposited in the current unrestricted fund at each campus.</a:t>
            </a:r>
          </a:p>
          <a:p>
            <a:pPr indent="-457200"/>
            <a:endParaRPr lang="en-US" dirty="0" smtClean="0"/>
          </a:p>
          <a:p>
            <a:pPr indent="-457200"/>
            <a:r>
              <a:rPr lang="en-US" dirty="0"/>
              <a:t>	</a:t>
            </a:r>
            <a:r>
              <a:rPr lang="en-US" dirty="0" smtClean="0"/>
              <a:t>2.  Program tuition – Additional tuition assessed to students in certain academic programs whereby the elements of cost are significantly higher and (unique) to the program.  Program tuition is not intended to cover costs typically covered by general tuition.</a:t>
            </a:r>
            <a:endParaRPr lang="en-US" dirty="0"/>
          </a:p>
        </p:txBody>
      </p:sp>
      <p:sp>
        <p:nvSpPr>
          <p:cNvPr id="5" name="Title 4"/>
          <p:cNvSpPr>
            <a:spLocks noGrp="1"/>
          </p:cNvSpPr>
          <p:nvPr>
            <p:ph type="title"/>
          </p:nvPr>
        </p:nvSpPr>
        <p:spPr/>
        <p:txBody>
          <a:bodyPr>
            <a:normAutofit/>
          </a:bodyPr>
          <a:lstStyle/>
          <a:p>
            <a:r>
              <a:rPr lang="en-US" dirty="0"/>
              <a:t>Program </a:t>
            </a:r>
            <a:r>
              <a:rPr lang="en-US" dirty="0" smtClean="0"/>
              <a:t>Tuition</a:t>
            </a:r>
            <a:endParaRPr lang="en-US" dirty="0"/>
          </a:p>
        </p:txBody>
      </p:sp>
    </p:spTree>
    <p:extLst>
      <p:ext uri="{BB962C8B-B14F-4D97-AF65-F5344CB8AC3E}">
        <p14:creationId xmlns:p14="http://schemas.microsoft.com/office/powerpoint/2010/main" val="174038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600200"/>
            <a:ext cx="8458200" cy="3508653"/>
          </a:xfrm>
          <a:prstGeom prst="rect">
            <a:avLst/>
          </a:prstGeom>
          <a:noFill/>
        </p:spPr>
        <p:txBody>
          <a:bodyPr wrap="square" rtlCol="0">
            <a:spAutoFit/>
          </a:bodyPr>
          <a:lstStyle/>
          <a:p>
            <a:r>
              <a:rPr lang="en-US" dirty="0" smtClean="0"/>
              <a:t>SUBJECT</a:t>
            </a:r>
            <a:r>
              <a:rPr lang="en-US" dirty="0" smtClean="0"/>
              <a:t>:  FINANCIAL AFFAIRS</a:t>
            </a:r>
          </a:p>
          <a:p>
            <a:r>
              <a:rPr lang="en-US" dirty="0" smtClean="0"/>
              <a:t>Policy 940.31 – Policy Statement on Tuition</a:t>
            </a:r>
          </a:p>
          <a:p>
            <a:r>
              <a:rPr lang="en-US" b="1" i="1" dirty="0" smtClean="0"/>
              <a:t>Adopted: March 20, 2003; Revised:  November 19, 2010</a:t>
            </a:r>
          </a:p>
          <a:p>
            <a:endParaRPr lang="en-US" b="1" i="1" dirty="0"/>
          </a:p>
          <a:p>
            <a:endParaRPr lang="en-US" b="1" i="1" dirty="0"/>
          </a:p>
          <a:p>
            <a:pPr marL="400050" indent="-400050">
              <a:buAutoNum type="romanUcPeriod"/>
            </a:pPr>
            <a:r>
              <a:rPr lang="en-US" sz="2400" b="1" dirty="0" smtClean="0"/>
              <a:t>Introduction</a:t>
            </a:r>
          </a:p>
          <a:p>
            <a:pPr marL="400050" indent="-400050">
              <a:buAutoNum type="romanUcPeriod"/>
            </a:pPr>
            <a:endParaRPr lang="en-US" b="1" dirty="0"/>
          </a:p>
          <a:p>
            <a:r>
              <a:rPr lang="en-US" dirty="0" smtClean="0"/>
              <a:t>Funding for higher education is a shared responsibility of the state, students, and campuses.  The state assumes its share of that responsibility through state general fund appropriations and millage; students, through tuition and fees; and campuses, through management efficiencies in innovative and creative thinking and the generation of additional revenue.</a:t>
            </a:r>
          </a:p>
        </p:txBody>
      </p:sp>
      <p:sp>
        <p:nvSpPr>
          <p:cNvPr id="3" name="Title 2"/>
          <p:cNvSpPr>
            <a:spLocks noGrp="1"/>
          </p:cNvSpPr>
          <p:nvPr>
            <p:ph type="title"/>
          </p:nvPr>
        </p:nvSpPr>
        <p:spPr/>
        <p:txBody>
          <a:bodyPr>
            <a:noAutofit/>
          </a:bodyPr>
          <a:lstStyle/>
          <a:p>
            <a:r>
              <a:rPr lang="en-US" sz="2400" dirty="0"/>
              <a:t>MONTANA BOARD OF REGENTS OF HIGHER EDUCATION</a:t>
            </a:r>
          </a:p>
        </p:txBody>
      </p:sp>
    </p:spTree>
    <p:extLst>
      <p:ext uri="{BB962C8B-B14F-4D97-AF65-F5344CB8AC3E}">
        <p14:creationId xmlns:p14="http://schemas.microsoft.com/office/powerpoint/2010/main" val="97220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79352"/>
            <a:ext cx="8458200" cy="4616648"/>
          </a:xfrm>
          <a:prstGeom prst="rect">
            <a:avLst/>
          </a:prstGeom>
          <a:noFill/>
        </p:spPr>
        <p:txBody>
          <a:bodyPr wrap="square" rtlCol="0">
            <a:spAutoFit/>
          </a:bodyPr>
          <a:lstStyle/>
          <a:p>
            <a:pPr marL="342900" indent="-342900">
              <a:buAutoNum type="alphaUcPeriod"/>
            </a:pPr>
            <a:r>
              <a:rPr lang="en-US" sz="1400" dirty="0" smtClean="0"/>
              <a:t>Tuition </a:t>
            </a:r>
            <a:r>
              <a:rPr lang="en-US" sz="1400" dirty="0" smtClean="0"/>
              <a:t>should be set at a level that enables a campus to maintain high quality programs and services.</a:t>
            </a:r>
          </a:p>
          <a:p>
            <a:pPr marL="342900" indent="-342900">
              <a:buAutoNum type="alphaUcPeriod"/>
            </a:pPr>
            <a:endParaRPr lang="en-US" sz="1400" dirty="0"/>
          </a:p>
          <a:p>
            <a:pPr marL="342900" indent="-342900">
              <a:buAutoNum type="alphaUcPeriod"/>
            </a:pPr>
            <a:r>
              <a:rPr lang="en-US" sz="1400" dirty="0" smtClean="0"/>
              <a:t>Tuition levels should not be so high as to make postsecondary education unaffordable for Montanans of modest means.</a:t>
            </a:r>
          </a:p>
          <a:p>
            <a:pPr marL="342900" indent="-342900">
              <a:buAutoNum type="alphaUcPeriod"/>
            </a:pPr>
            <a:endParaRPr lang="en-US" sz="1400" dirty="0"/>
          </a:p>
          <a:p>
            <a:pPr marL="342900" indent="-342900">
              <a:buAutoNum type="alphaUcPeriod"/>
            </a:pPr>
            <a:r>
              <a:rPr lang="en-US" sz="1400" dirty="0" smtClean="0"/>
              <a:t>Access is a more important consideration at introductory levels of postsecondary education since this is the gateway to all subsequent achievement.  Thus tuition will generally increase as educational level increases.</a:t>
            </a:r>
          </a:p>
          <a:p>
            <a:pPr marL="342900" indent="-342900">
              <a:buAutoNum type="alphaUcPeriod"/>
            </a:pPr>
            <a:endParaRPr lang="en-US" sz="1400" dirty="0"/>
          </a:p>
          <a:p>
            <a:pPr marL="342900" indent="-342900">
              <a:buAutoNum type="alphaUcPeriod"/>
            </a:pPr>
            <a:r>
              <a:rPr lang="en-US" sz="1400" dirty="0" smtClean="0"/>
              <a:t>Campuses will have the flexibility to differentiate tuition by program, sector and method of delivery to reflect the cost of providing education.</a:t>
            </a:r>
          </a:p>
          <a:p>
            <a:pPr marL="342900" indent="-342900">
              <a:buAutoNum type="alphaUcPeriod"/>
            </a:pPr>
            <a:endParaRPr lang="en-US" sz="1400" dirty="0"/>
          </a:p>
          <a:p>
            <a:pPr marL="342900" indent="-342900">
              <a:buAutoNum type="alphaUcPeriod"/>
            </a:pPr>
            <a:r>
              <a:rPr lang="en-US" sz="1400" dirty="0" smtClean="0"/>
              <a:t>As far as practicable, tuition levels should be predictable.  This helps students and their families plan for college expenses.  It also helps campus administrators develop plans and goals within a realistic time frame.</a:t>
            </a:r>
          </a:p>
          <a:p>
            <a:pPr marL="342900" indent="-342900">
              <a:buAutoNum type="alphaUcPeriod"/>
            </a:pPr>
            <a:endParaRPr lang="en-US" sz="1400" dirty="0"/>
          </a:p>
          <a:p>
            <a:pPr marL="342900" indent="-342900">
              <a:buAutoNum type="alphaUcPeriod"/>
            </a:pPr>
            <a:r>
              <a:rPr lang="en-US" sz="1400" dirty="0" smtClean="0"/>
              <a:t>Tuition levels should be competitive with other comparable public institutions.</a:t>
            </a:r>
          </a:p>
          <a:p>
            <a:pPr marL="342900" indent="-342900">
              <a:buAutoNum type="alphaUcPeriod"/>
            </a:pPr>
            <a:endParaRPr lang="en-US" sz="1400" dirty="0"/>
          </a:p>
          <a:p>
            <a:pPr marL="342900" indent="-342900">
              <a:buAutoNum type="alphaUcPeriod"/>
            </a:pPr>
            <a:r>
              <a:rPr lang="en-US" sz="1400" dirty="0" smtClean="0"/>
              <a:t>The issue of competitiveness is especially crucial in setting tuition levels for courses where access to the course is independent of a student’s location (e.g., on-line courses).</a:t>
            </a:r>
          </a:p>
          <a:p>
            <a:pPr marL="342900" indent="-342900">
              <a:buAutoNum type="alphaUcPeriod"/>
            </a:pPr>
            <a:endParaRPr lang="en-US" sz="1400" dirty="0"/>
          </a:p>
          <a:p>
            <a:pPr marL="342900" indent="-342900">
              <a:buAutoNum type="alphaUcPeriod"/>
            </a:pPr>
            <a:r>
              <a:rPr lang="en-US" sz="1400" dirty="0" smtClean="0"/>
              <a:t>The proliferation of fees should be avoided, and the incorporation of mandatory general fees into tuition levels should be more commonplace.</a:t>
            </a:r>
          </a:p>
        </p:txBody>
      </p:sp>
      <p:sp>
        <p:nvSpPr>
          <p:cNvPr id="3" name="Title 2"/>
          <p:cNvSpPr>
            <a:spLocks noGrp="1"/>
          </p:cNvSpPr>
          <p:nvPr>
            <p:ph type="title"/>
          </p:nvPr>
        </p:nvSpPr>
        <p:spPr/>
        <p:txBody>
          <a:bodyPr>
            <a:normAutofit/>
          </a:bodyPr>
          <a:lstStyle/>
          <a:p>
            <a:r>
              <a:rPr lang="en-US" sz="3600" dirty="0" smtClean="0"/>
              <a:t>II. The </a:t>
            </a:r>
            <a:r>
              <a:rPr lang="en-US" sz="3600" dirty="0"/>
              <a:t>General Goals of Tuition Policy</a:t>
            </a:r>
          </a:p>
        </p:txBody>
      </p:sp>
    </p:spTree>
    <p:extLst>
      <p:ext uri="{BB962C8B-B14F-4D97-AF65-F5344CB8AC3E}">
        <p14:creationId xmlns:p14="http://schemas.microsoft.com/office/powerpoint/2010/main" val="9706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95400"/>
            <a:ext cx="8458200" cy="4031873"/>
          </a:xfrm>
          <a:prstGeom prst="rect">
            <a:avLst/>
          </a:prstGeom>
          <a:noFill/>
        </p:spPr>
        <p:txBody>
          <a:bodyPr wrap="square" rtlCol="0">
            <a:spAutoFit/>
          </a:bodyPr>
          <a:lstStyle/>
          <a:p>
            <a:pPr marL="342900" indent="-342900">
              <a:buAutoNum type="alphaUcPeriod"/>
            </a:pPr>
            <a:r>
              <a:rPr lang="en-US" sz="1600" dirty="0" smtClean="0"/>
              <a:t>Tuition </a:t>
            </a:r>
            <a:r>
              <a:rPr lang="en-US" sz="1600" dirty="0" smtClean="0"/>
              <a:t>levels will bear a relationship to the costs incurred by the campus in providing the education to the student.  Tuition levels for resident students will bear a relation to the cost of education and the level of state support.  Campuses have the flexibility to set non-resident tuition at 150% of resident tuition and set non-resident tuition for graduate research and teaching assistants at 100% of resident tuition.</a:t>
            </a:r>
          </a:p>
          <a:p>
            <a:pPr marL="342900" indent="-342900">
              <a:buAutoNum type="alphaUcPeriod"/>
            </a:pPr>
            <a:endParaRPr lang="en-US" sz="1600" dirty="0"/>
          </a:p>
          <a:p>
            <a:pPr marL="342900" indent="-342900">
              <a:buAutoNum type="alphaUcPeriod"/>
            </a:pPr>
            <a:r>
              <a:rPr lang="en-US" sz="1600" dirty="0" smtClean="0"/>
              <a:t>The economic benefits of higher education that accrue to the individual will be taken into account when tuition levels are established or when proposals for program- or institution-specific exceptions to tuition levels are considered.  This factor will often complement the practice of scaling tuition to the cost of programs.  The social, intellectual, cultural and economic benefits that accrue to society from having a well-educated citizenry and skilled workforce will also be considered when tuition levels are established.</a:t>
            </a:r>
          </a:p>
          <a:p>
            <a:pPr marL="342900" indent="-342900">
              <a:buAutoNum type="alphaUcPeriod"/>
            </a:pPr>
            <a:endParaRPr lang="en-US" sz="1600" dirty="0"/>
          </a:p>
          <a:p>
            <a:pPr marL="342900" indent="-342900">
              <a:buAutoNum type="alphaUcPeriod"/>
            </a:pPr>
            <a:r>
              <a:rPr lang="en-US" sz="1600" dirty="0" smtClean="0"/>
              <a:t>A practical manifestation of these two factors is the </a:t>
            </a:r>
            <a:r>
              <a:rPr lang="en-US" sz="1600" dirty="0" err="1" smtClean="0"/>
              <a:t>tiering</a:t>
            </a:r>
            <a:r>
              <a:rPr lang="en-US" sz="1600" dirty="0" smtClean="0"/>
              <a:t> of tuition by level of institution and by the degree progression of students and the corresponding allocation of state appropriations to assure students affordable access to postsecondary education.</a:t>
            </a:r>
          </a:p>
        </p:txBody>
      </p:sp>
      <p:sp>
        <p:nvSpPr>
          <p:cNvPr id="3" name="Title 2"/>
          <p:cNvSpPr>
            <a:spLocks noGrp="1"/>
          </p:cNvSpPr>
          <p:nvPr>
            <p:ph type="title"/>
          </p:nvPr>
        </p:nvSpPr>
        <p:spPr/>
        <p:txBody>
          <a:bodyPr>
            <a:noAutofit/>
          </a:bodyPr>
          <a:lstStyle/>
          <a:p>
            <a:r>
              <a:rPr lang="en-US" sz="2000" dirty="0"/>
              <a:t>III.  Consideration of the Cost and Value of Education in Setting Tuition Levels</a:t>
            </a:r>
          </a:p>
        </p:txBody>
      </p:sp>
    </p:spTree>
    <p:extLst>
      <p:ext uri="{BB962C8B-B14F-4D97-AF65-F5344CB8AC3E}">
        <p14:creationId xmlns:p14="http://schemas.microsoft.com/office/powerpoint/2010/main" val="2180135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UM_PPT_Compressed (1)</Template>
  <TotalTime>0</TotalTime>
  <Words>582</Words>
  <Application>Microsoft Office PowerPoint</Application>
  <PresentationFormat>On-screen Show (4:3)</PresentationFormat>
  <Paragraphs>54</Paragraphs>
  <Slides>10</Slides>
  <Notes>0</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Office Theme</vt:lpstr>
      <vt:lpstr>1_Office Theme</vt:lpstr>
      <vt:lpstr>Worksheet</vt:lpstr>
      <vt:lpstr>University of Montana Budget Committee</vt:lpstr>
      <vt:lpstr>Fiscal Year 2019 Status </vt:lpstr>
      <vt:lpstr>Governor’s Proposed Budget Increased Appropriation</vt:lpstr>
      <vt:lpstr>Governor’s Proposed Budget</vt:lpstr>
      <vt:lpstr>PowerPoint Presentation</vt:lpstr>
      <vt:lpstr>Program Tuition</vt:lpstr>
      <vt:lpstr>MONTANA BOARD OF REGENTS OF HIGHER EDUCATION</vt:lpstr>
      <vt:lpstr>II. The General Goals of Tuition Policy</vt:lpstr>
      <vt:lpstr>III.  Consideration of the Cost and Value of Education in Setting Tuition Levels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2018-11-29T22:06:57Z</dcterms:created>
  <dcterms:modified xsi:type="dcterms:W3CDTF">2018-11-29T22:25:37Z</dcterms:modified>
</cp:coreProperties>
</file>