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tacey.Eve\Documents\Data%20for%20budget%20sli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University of Montana</a:t>
            </a:r>
          </a:p>
          <a:p>
            <a:pPr>
              <a:defRPr>
                <a:latin typeface="Calibri" panose="020F0502020204030204" pitchFamily="34" charset="0"/>
              </a:defRPr>
            </a:pPr>
            <a:r>
              <a:rPr lang="en-US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All Funds Budget, FY19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787543056733885E-2"/>
          <c:y val="5.7887639666932181E-2"/>
          <c:w val="0.91921245694326614"/>
          <c:h val="0.86780689727216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14-4DDC-A1AC-521364FDDC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10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  <c:pt idx="7">
                  <c:v> Digital Academy</c:v>
                </c:pt>
                <c:pt idx="8">
                  <c:v> Travel Research</c:v>
                </c:pt>
                <c:pt idx="9">
                  <c:v> Yellow Bay</c:v>
                </c:pt>
              </c:strCache>
              <c:extLst/>
            </c:strRef>
          </c:cat>
          <c:val>
            <c:numRef>
              <c:f>Sheet1!$B$33:$B$42</c:f>
              <c:extLst/>
            </c:numRef>
          </c:val>
          <c:extLst>
            <c:ext xmlns:c16="http://schemas.microsoft.com/office/drawing/2014/chart" uri="{C3380CC4-5D6E-409C-BE32-E72D297353CC}">
              <c16:uniqueId val="{00000002-2114-4DDC-A1AC-521364FDDC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ysClr val="windowText" lastClr="000000"/>
                </a:solidFill>
              </a:rPr>
              <a:t>University of Montana</a:t>
            </a:r>
          </a:p>
          <a:p>
            <a:pPr>
              <a:defRPr/>
            </a:pPr>
            <a:r>
              <a:rPr lang="en-US" sz="2000" b="1" dirty="0">
                <a:solidFill>
                  <a:sysClr val="windowText" lastClr="000000"/>
                </a:solidFill>
              </a:rPr>
              <a:t>All Funds Budget,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FY19</a:t>
            </a:r>
          </a:p>
          <a:p>
            <a:pPr>
              <a:defRPr/>
            </a:pPr>
            <a:r>
              <a:rPr lang="en-US" sz="2000" b="1" dirty="0" smtClean="0">
                <a:solidFill>
                  <a:sysClr val="windowText" lastClr="000000"/>
                </a:solidFill>
              </a:rPr>
              <a:t>$418M</a:t>
            </a:r>
            <a:endParaRPr lang="en-US" sz="20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4.6187050359712233E-2"/>
          <c:y val="2.6533996683250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11824870812012"/>
          <c:y val="9.9899801082078674E-2"/>
          <c:w val="0.91921245694326614"/>
          <c:h val="0.867806897272169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4F-4D9B-AEEC-07B324B7CC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7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</c:strCache>
              <c:extLst/>
            </c:strRef>
          </c:cat>
          <c:val>
            <c:numRef>
              <c:f>Sheet1!$B$33:$B$42</c:f>
              <c:extLst/>
            </c:numRef>
          </c:val>
          <c:extLst>
            <c:ext xmlns:c16="http://schemas.microsoft.com/office/drawing/2014/chart" uri="{C3380CC4-5D6E-409C-BE32-E72D297353CC}">
              <c16:uniqueId val="{00000002-A84F-4D9B-AEEC-07B324B7CC90}"/>
            </c:ext>
          </c:extLst>
        </c:ser>
        <c:ser>
          <c:idx val="1"/>
          <c:order val="1"/>
          <c:explosion val="1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A84F-4D9B-AEEC-07B324B7CC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A84F-4D9B-AEEC-07B324B7CC9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A84F-4D9B-AEEC-07B324B7CC9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A84F-4D9B-AEEC-07B324B7CC9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A84F-4D9B-AEEC-07B324B7CC9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A84F-4D9B-AEEC-07B324B7CC9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A84F-4D9B-AEEC-07B324B7CC90}"/>
              </c:ext>
            </c:extLst>
          </c:dPt>
          <c:dLbls>
            <c:dLbl>
              <c:idx val="0"/>
              <c:layout>
                <c:manualLayout>
                  <c:x val="-0.19721230889304317"/>
                  <c:y val="0.1141226500916241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Current Operating Unrestricted </a:t>
                    </a:r>
                  </a:p>
                  <a:p>
                    <a:r>
                      <a:rPr lang="en-US"/>
                      <a:t>tuition and state appropriations</a:t>
                    </a:r>
                  </a:p>
                  <a:p>
                    <a:r>
                      <a:rPr lang="en-US"/>
                      <a:t>$146.9M</a:t>
                    </a:r>
                  </a:p>
                  <a:p>
                    <a:r>
                      <a:rPr lang="en-US"/>
                      <a:t>35.15%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84F-4D9B-AEEC-07B324B7CC90}"/>
                </c:ext>
              </c:extLst>
            </c:dLbl>
            <c:dLbl>
              <c:idx val="1"/>
              <c:layout>
                <c:manualLayout>
                  <c:x val="-0.11679198373584597"/>
                  <c:y val="-0.1194029850746268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Auxiliary Enterprises</a:t>
                    </a:r>
                  </a:p>
                  <a:p>
                    <a:r>
                      <a:rPr lang="en-US"/>
                      <a:t>housing, dining, campus recreation, parking</a:t>
                    </a:r>
                  </a:p>
                  <a:p>
                    <a:r>
                      <a:rPr lang="en-US"/>
                      <a:t>$52.3M</a:t>
                    </a:r>
                  </a:p>
                  <a:p>
                    <a:r>
                      <a:rPr lang="en-US"/>
                      <a:t>12.51%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84F-4D9B-AEEC-07B324B7CC90}"/>
                </c:ext>
              </c:extLst>
            </c:dLbl>
            <c:dLbl>
              <c:idx val="2"/>
              <c:layout>
                <c:manualLayout>
                  <c:x val="8.2993007169067892E-2"/>
                  <c:y val="-4.3117657556487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/>
                      <a:t>Current Designated</a:t>
                    </a:r>
                  </a:p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dirty="0"/>
                      <a:t>ASUM,</a:t>
                    </a:r>
                    <a:r>
                      <a:rPr lang="en-US" baseline="0" dirty="0"/>
                      <a:t> athletics, course fees, sales and service</a:t>
                    </a:r>
                  </a:p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baseline="0" dirty="0"/>
                      <a:t>$</a:t>
                    </a:r>
                    <a:r>
                      <a:rPr lang="en-US" baseline="0" dirty="0" smtClean="0"/>
                      <a:t>53.0M</a:t>
                    </a:r>
                    <a:endParaRPr lang="en-US" baseline="0" dirty="0"/>
                  </a:p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baseline="0" dirty="0"/>
                      <a:t> 12.66%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54430156662071"/>
                      <c:h val="0.147982397722672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84F-4D9B-AEEC-07B324B7CC90}"/>
                </c:ext>
              </c:extLst>
            </c:dLbl>
            <c:dLbl>
              <c:idx val="3"/>
              <c:layout>
                <c:manualLayout>
                  <c:x val="-2.1435701832235029E-2"/>
                  <c:y val="-2.04148113326630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Loan</a:t>
                    </a:r>
                    <a:r>
                      <a:rPr lang="en-US" b="1" baseline="0"/>
                      <a:t> &amp; Endowment Funds</a:t>
                    </a:r>
                  </a:p>
                  <a:p>
                    <a:r>
                      <a:rPr lang="en-US" baseline="0"/>
                      <a:t>$131,500</a:t>
                    </a:r>
                  </a:p>
                  <a:p>
                    <a:r>
                      <a:rPr lang="en-US" baseline="0"/>
                      <a:t>0.03%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84F-4D9B-AEEC-07B324B7CC90}"/>
                </c:ext>
              </c:extLst>
            </c:dLbl>
            <c:dLbl>
              <c:idx val="4"/>
              <c:layout>
                <c:manualLayout>
                  <c:x val="0.17197127337500079"/>
                  <c:y val="-0.12110488676477638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Plant Funds</a:t>
                    </a:r>
                  </a:p>
                  <a:p>
                    <a:r>
                      <a:rPr lang="en-US"/>
                      <a:t>campus building projects,</a:t>
                    </a:r>
                  </a:p>
                  <a:p>
                    <a:r>
                      <a:rPr lang="en-US"/>
                      <a:t>debt service</a:t>
                    </a:r>
                  </a:p>
                  <a:p>
                    <a:r>
                      <a:rPr lang="en-US"/>
                      <a:t>$52.2M</a:t>
                    </a:r>
                  </a:p>
                  <a:p>
                    <a:r>
                      <a:rPr lang="en-US"/>
                      <a:t>12.48%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84F-4D9B-AEEC-07B324B7CC90}"/>
                </c:ext>
              </c:extLst>
            </c:dLbl>
            <c:dLbl>
              <c:idx val="5"/>
              <c:layout>
                <c:manualLayout>
                  <c:x val="0.18872058258904681"/>
                  <c:y val="0.1766497347035600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Currrent Restricted</a:t>
                    </a:r>
                  </a:p>
                  <a:p>
                    <a:r>
                      <a:rPr lang="en-US"/>
                      <a:t>sponsored programs, financial aid programs, gifts/scholarships</a:t>
                    </a:r>
                  </a:p>
                  <a:p>
                    <a:r>
                      <a:rPr lang="en-US"/>
                      <a:t>$110.5M</a:t>
                    </a:r>
                  </a:p>
                  <a:p>
                    <a:r>
                      <a:rPr lang="en-US"/>
                      <a:t>26.42%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84F-4D9B-AEEC-07B324B7CC90}"/>
                </c:ext>
              </c:extLst>
            </c:dLbl>
            <c:dLbl>
              <c:idx val="6"/>
              <c:layout>
                <c:manualLayout>
                  <c:x val="0.30439988166946746"/>
                  <c:y val="5.8590686114484446E-2"/>
                </c:manualLayout>
              </c:layout>
              <c:tx>
                <c:rich>
                  <a:bodyPr/>
                  <a:lstStyle/>
                  <a:p>
                    <a:r>
                      <a:rPr lang="en-US" b="1" baseline="0" dirty="0"/>
                      <a:t>Special Appropriations:</a:t>
                    </a:r>
                  </a:p>
                  <a:p>
                    <a:r>
                      <a:rPr lang="en-US" baseline="0" dirty="0"/>
                      <a:t>Digital Academy $</a:t>
                    </a:r>
                    <a:r>
                      <a:rPr lang="en-US" baseline="0" dirty="0" smtClean="0"/>
                      <a:t>2.2M</a:t>
                    </a:r>
                    <a:endParaRPr lang="en-US" baseline="0" dirty="0"/>
                  </a:p>
                  <a:p>
                    <a:r>
                      <a:rPr lang="en-US" dirty="0"/>
                      <a:t>Travel Research $846K</a:t>
                    </a:r>
                  </a:p>
                  <a:p>
                    <a:r>
                      <a:rPr lang="en-US" dirty="0"/>
                      <a:t>Yellow</a:t>
                    </a:r>
                    <a:r>
                      <a:rPr lang="en-US" baseline="0" dirty="0"/>
                      <a:t> Bay $123K</a:t>
                    </a:r>
                  </a:p>
                  <a:p>
                    <a:r>
                      <a:rPr lang="en-US" baseline="0" dirty="0"/>
                      <a:t>.75%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84F-4D9B-AEEC-07B324B7CC9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/>
                      <a:t>Special</a:t>
                    </a:r>
                    <a:r>
                      <a:rPr lang="en-US" b="1" baseline="0"/>
                      <a:t> Appropriations</a:t>
                    </a:r>
                  </a:p>
                  <a:p>
                    <a:r>
                      <a:rPr lang="en-US" baseline="0"/>
                      <a:t>$3.1M</a:t>
                    </a:r>
                  </a:p>
                  <a:p>
                    <a:r>
                      <a:rPr lang="en-US" baseline="0"/>
                      <a:t>.7%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84F-4D9B-AEEC-07B324B7CC90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84F-4D9B-AEEC-07B324B7C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Sheet1!$A$33:$A$42</c:f>
              <c:strCache>
                <c:ptCount val="7"/>
                <c:pt idx="0">
                  <c:v>Current Operating Unrestricted-UM Missoula</c:v>
                </c:pt>
                <c:pt idx="1">
                  <c:v>Auxiliary Enterprises</c:v>
                </c:pt>
                <c:pt idx="2">
                  <c:v>Current Designated</c:v>
                </c:pt>
                <c:pt idx="3">
                  <c:v>Loan &amp; Endowment Funds</c:v>
                </c:pt>
                <c:pt idx="4">
                  <c:v>Plant Funds</c:v>
                </c:pt>
                <c:pt idx="5">
                  <c:v>Current Restricted</c:v>
                </c:pt>
                <c:pt idx="6">
                  <c:v>Special Appropriations</c:v>
                </c:pt>
              </c:strCache>
              <c:extLst/>
            </c:strRef>
          </c:cat>
          <c:val>
            <c:numRef>
              <c:f>Sheet1!$C$33:$C$42</c:f>
              <c:numCache>
                <c:formatCode>_("$"* #,##0_);_("$"* \(#,##0\);_("$"* "-"??_);_(@_)</c:formatCode>
                <c:ptCount val="7"/>
                <c:pt idx="0">
                  <c:v>146924826</c:v>
                </c:pt>
                <c:pt idx="1">
                  <c:v>52295289</c:v>
                </c:pt>
                <c:pt idx="2">
                  <c:v>52934855</c:v>
                </c:pt>
                <c:pt idx="3">
                  <c:v>131500</c:v>
                </c:pt>
                <c:pt idx="4">
                  <c:v>52162000</c:v>
                </c:pt>
                <c:pt idx="5">
                  <c:v>110477279</c:v>
                </c:pt>
                <c:pt idx="6">
                  <c:v>3127167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3-A84F-4D9B-AEEC-07B324B7CC9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F053-28E7-473E-A45A-0BDA5D772AF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Fiscal 2019 Budget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38862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September 20, 2018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Committee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4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845478"/>
              </p:ext>
            </p:extLst>
          </p:nvPr>
        </p:nvGraphicFramePr>
        <p:xfrm>
          <a:off x="76200" y="557212"/>
          <a:ext cx="899160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720279"/>
              </p:ext>
            </p:extLst>
          </p:nvPr>
        </p:nvGraphicFramePr>
        <p:xfrm>
          <a:off x="600075" y="557212"/>
          <a:ext cx="7943850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083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900" b="1" dirty="0" smtClean="0"/>
              <a:t>University of Montana </a:t>
            </a:r>
            <a:br>
              <a:rPr lang="en-US" sz="2900" b="1" dirty="0" smtClean="0"/>
            </a:br>
            <a:r>
              <a:rPr lang="en-US" sz="2900" dirty="0" smtClean="0"/>
              <a:t>All Funds Subject to BOR approval</a:t>
            </a:r>
            <a:br>
              <a:rPr lang="en-US" sz="2900" dirty="0" smtClean="0"/>
            </a:br>
            <a:r>
              <a:rPr lang="en-US" sz="2900" dirty="0" smtClean="0"/>
              <a:t>Fiscal Year 2019</a:t>
            </a:r>
            <a:endParaRPr lang="en-US" sz="29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444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4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763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4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2" y="228600"/>
            <a:ext cx="9060504" cy="51601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842" y="5562600"/>
            <a:ext cx="9060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Wingdings" panose="05000000000000000000" pitchFamily="2" charset="2"/>
              </a:rPr>
              <a:t>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Instruction –down 5% over past 5 years, comprises 56% of total expenditures </a:t>
            </a:r>
            <a:r>
              <a:rPr lang="en-US" sz="11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BOR target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= 50%</a:t>
            </a:r>
            <a:endParaRPr lang="en-US" sz="11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Wingdings" panose="05000000000000000000" pitchFamily="2" charset="2"/>
              </a:rPr>
              <a:t>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% Instruction + Aca Support +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Student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Service is consistently over 75%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BOR target = 70%</a:t>
            </a: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Wingdings" panose="05000000000000000000" pitchFamily="2" charset="2"/>
              </a:rPr>
              <a:t>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Expenditures per Student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MUS average = $13,150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8991600" cy="504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410200"/>
            <a:ext cx="86106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Wingdings" panose="05000000000000000000" pitchFamily="2" charset="2"/>
              </a:rPr>
              <a:t>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Student to Faculty Ratio –budgeted for 16 to 1,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BOR benchmark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= 18 to 1    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Wingdings" panose="05000000000000000000" pitchFamily="2" charset="2"/>
              </a:rPr>
              <a:t>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Personal Services % Share –budgeted for 88%, 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HECA* benchmark = 75%  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1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*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Higher Education Cost Adjustment, higher education specific inflation index developed by SHEEO</a:t>
            </a:r>
          </a:p>
        </p:txBody>
      </p:sp>
    </p:spTree>
    <p:extLst>
      <p:ext uri="{BB962C8B-B14F-4D97-AF65-F5344CB8AC3E}">
        <p14:creationId xmlns:p14="http://schemas.microsoft.com/office/powerpoint/2010/main" val="334573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2393"/>
          <a:stretch/>
        </p:blipFill>
        <p:spPr>
          <a:xfrm>
            <a:off x="152400" y="304801"/>
            <a:ext cx="88392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17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0999"/>
            <a:ext cx="8610599" cy="493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7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UM_PPT_Compressed (1)</Template>
  <TotalTime>0</TotalTime>
  <Words>230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Fiscal 2019 Budget</vt:lpstr>
      <vt:lpstr>PowerPoint Presentation</vt:lpstr>
      <vt:lpstr>University of Montana  All Funds Subject to BOR approval Fiscal Year 2019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2018-09-21T15:09:37Z</dcterms:created>
  <dcterms:modified xsi:type="dcterms:W3CDTF">2018-09-21T15:10:57Z</dcterms:modified>
</cp:coreProperties>
</file>