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55"/>
  </p:notesMasterIdLst>
  <p:sldIdLst>
    <p:sldId id="260" r:id="rId4"/>
    <p:sldId id="259" r:id="rId5"/>
    <p:sldId id="266" r:id="rId6"/>
    <p:sldId id="328" r:id="rId7"/>
    <p:sldId id="329" r:id="rId8"/>
    <p:sldId id="258" r:id="rId9"/>
    <p:sldId id="332" r:id="rId10"/>
    <p:sldId id="261" r:id="rId11"/>
    <p:sldId id="263" r:id="rId12"/>
    <p:sldId id="275" r:id="rId13"/>
    <p:sldId id="335" r:id="rId14"/>
    <p:sldId id="334" r:id="rId15"/>
    <p:sldId id="277" r:id="rId16"/>
    <p:sldId id="276" r:id="rId17"/>
    <p:sldId id="278" r:id="rId18"/>
    <p:sldId id="300" r:id="rId19"/>
    <p:sldId id="281" r:id="rId20"/>
    <p:sldId id="301" r:id="rId21"/>
    <p:sldId id="279" r:id="rId22"/>
    <p:sldId id="269" r:id="rId23"/>
    <p:sldId id="272" r:id="rId24"/>
    <p:sldId id="319" r:id="rId25"/>
    <p:sldId id="283" r:id="rId26"/>
    <p:sldId id="284" r:id="rId27"/>
    <p:sldId id="286" r:id="rId28"/>
    <p:sldId id="285" r:id="rId29"/>
    <p:sldId id="330" r:id="rId30"/>
    <p:sldId id="296" r:id="rId31"/>
    <p:sldId id="304" r:id="rId32"/>
    <p:sldId id="305" r:id="rId33"/>
    <p:sldId id="324" r:id="rId34"/>
    <p:sldId id="287" r:id="rId35"/>
    <p:sldId id="289" r:id="rId36"/>
    <p:sldId id="291" r:id="rId37"/>
    <p:sldId id="325" r:id="rId38"/>
    <p:sldId id="306" r:id="rId39"/>
    <p:sldId id="308" r:id="rId40"/>
    <p:sldId id="295" r:id="rId41"/>
    <p:sldId id="331" r:id="rId42"/>
    <p:sldId id="288" r:id="rId43"/>
    <p:sldId id="292" r:id="rId44"/>
    <p:sldId id="317" r:id="rId45"/>
    <p:sldId id="293" r:id="rId46"/>
    <p:sldId id="265" r:id="rId47"/>
    <p:sldId id="318" r:id="rId48"/>
    <p:sldId id="326" r:id="rId49"/>
    <p:sldId id="310" r:id="rId50"/>
    <p:sldId id="311" r:id="rId51"/>
    <p:sldId id="312" r:id="rId52"/>
    <p:sldId id="274" r:id="rId53"/>
    <p:sldId id="273" r:id="rId5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56"/>
      <p:bold r:id="rId57"/>
      <p:italic r:id="rId58"/>
      <p:boldItalic r:id="rId59"/>
    </p:embeddedFont>
    <p:embeddedFont>
      <p:font typeface="Helvetica" panose="020B060402020202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02C116-87B8-40B0-9217-C7FAB8CD0927}">
          <p14:sldIdLst>
            <p14:sldId id="260"/>
            <p14:sldId id="259"/>
            <p14:sldId id="266"/>
            <p14:sldId id="328"/>
            <p14:sldId id="329"/>
            <p14:sldId id="258"/>
            <p14:sldId id="332"/>
            <p14:sldId id="261"/>
            <p14:sldId id="263"/>
            <p14:sldId id="275"/>
            <p14:sldId id="335"/>
            <p14:sldId id="334"/>
            <p14:sldId id="277"/>
            <p14:sldId id="276"/>
            <p14:sldId id="278"/>
            <p14:sldId id="300"/>
            <p14:sldId id="281"/>
            <p14:sldId id="301"/>
            <p14:sldId id="279"/>
            <p14:sldId id="269"/>
            <p14:sldId id="272"/>
            <p14:sldId id="319"/>
            <p14:sldId id="283"/>
            <p14:sldId id="284"/>
            <p14:sldId id="286"/>
            <p14:sldId id="285"/>
            <p14:sldId id="330"/>
            <p14:sldId id="296"/>
            <p14:sldId id="304"/>
            <p14:sldId id="305"/>
            <p14:sldId id="324"/>
            <p14:sldId id="287"/>
            <p14:sldId id="289"/>
            <p14:sldId id="291"/>
            <p14:sldId id="325"/>
            <p14:sldId id="306"/>
            <p14:sldId id="308"/>
            <p14:sldId id="295"/>
            <p14:sldId id="331"/>
            <p14:sldId id="288"/>
            <p14:sldId id="292"/>
            <p14:sldId id="317"/>
            <p14:sldId id="293"/>
            <p14:sldId id="265"/>
            <p14:sldId id="318"/>
            <p14:sldId id="326"/>
            <p14:sldId id="310"/>
            <p14:sldId id="311"/>
            <p14:sldId id="312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971A8F-FBEB-586A-1531-E34DA515AFE4}" name="Krause, Kris" initials="KK" userId="S::kris.krause@umt.edu::631f8797-3553-4c92-88b6-5a05dd7c86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well, Rachel" initials="BR" lastIdx="4" clrIdx="0">
    <p:extLst>
      <p:ext uri="{19B8F6BF-5375-455C-9EA6-DF929625EA0E}">
        <p15:presenceInfo xmlns:p15="http://schemas.microsoft.com/office/powerpoint/2012/main" userId="S::rachel.buswell@umt.edu::0f2d0474-6387-4c57-950e-1a53dc04fa4e" providerId="AD"/>
      </p:ext>
    </p:extLst>
  </p:cmAuthor>
  <p:cmAuthor id="2" name="Krause, Kris" initials="KK" lastIdx="1" clrIdx="1">
    <p:extLst>
      <p:ext uri="{19B8F6BF-5375-455C-9EA6-DF929625EA0E}">
        <p15:presenceInfo xmlns:p15="http://schemas.microsoft.com/office/powerpoint/2012/main" userId="S::kris.krause@umt.edu::631f8797-3553-4c92-88b6-5a05dd7c8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43D"/>
    <a:srgbClr val="641E34"/>
    <a:srgbClr val="E17C00"/>
    <a:srgbClr val="FF3300"/>
    <a:srgbClr val="F7F179"/>
    <a:srgbClr val="FF4438"/>
    <a:srgbClr val="1C3D34"/>
    <a:srgbClr val="BBDDE8"/>
    <a:srgbClr val="E0D0A6"/>
    <a:srgbClr val="063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5"/>
    <p:restoredTop sz="96327"/>
  </p:normalViewPr>
  <p:slideViewPr>
    <p:cSldViewPr>
      <p:cViewPr varScale="1">
        <p:scale>
          <a:sx n="104" d="100"/>
          <a:sy n="104" d="100"/>
        </p:scale>
        <p:origin x="113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commentAuthors" Target="commentAuthors.xml"/><Relationship Id="rId69" Type="http://schemas.microsoft.com/office/2018/10/relationships/authors" Target="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5545A5-5B76-134A-BFAC-1E244B568DBF}"/>
              </a:ext>
            </a:extLst>
          </p:cNvPr>
          <p:cNvSpPr/>
          <p:nvPr userDrawn="1"/>
        </p:nvSpPr>
        <p:spPr>
          <a:xfrm>
            <a:off x="-1072" y="0"/>
            <a:ext cx="9144000" cy="5143500"/>
          </a:xfrm>
          <a:prstGeom prst="rect">
            <a:avLst/>
          </a:prstGeom>
          <a:solidFill>
            <a:srgbClr val="E0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9A0B0E8-C248-6248-BB15-F53B0677A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" y="0"/>
            <a:ext cx="9232730" cy="49950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DED17B-3252-3547-910D-C9BAF563E79E}"/>
              </a:ext>
            </a:extLst>
          </p:cNvPr>
          <p:cNvSpPr/>
          <p:nvPr userDrawn="1"/>
        </p:nvSpPr>
        <p:spPr>
          <a:xfrm>
            <a:off x="-1072" y="4460986"/>
            <a:ext cx="9232730" cy="685800"/>
          </a:xfrm>
          <a:prstGeom prst="rect">
            <a:avLst/>
          </a:prstGeom>
          <a:solidFill>
            <a:srgbClr val="64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351" y="1276350"/>
            <a:ext cx="4474649" cy="829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5400" b="0" i="1" spc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8351" y="2902172"/>
            <a:ext cx="4776788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A94256D-5465-8440-ABAC-202E391CF7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429DFE-A394-F042-AFE6-A6D33E481C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0" y="4493799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CDD2D709-41AF-7945-855C-7E97DC153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2068"/>
            <a:ext cx="9144000" cy="5143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70B92B3-1B78-7A49-B128-8B3D0C4AAE6E}"/>
              </a:ext>
            </a:extLst>
          </p:cNvPr>
          <p:cNvSpPr/>
          <p:nvPr userDrawn="1"/>
        </p:nvSpPr>
        <p:spPr>
          <a:xfrm>
            <a:off x="0" y="4681714"/>
            <a:ext cx="9144000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4114800" cy="3141466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77193B1-5810-D74B-9153-FE9A079E21E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1335285"/>
            <a:ext cx="4343397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9293FBE-7605-5049-9C52-D7AEFFCC1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44A4A1-14D0-B441-94C8-13D27A1756BC}"/>
              </a:ext>
            </a:extLst>
          </p:cNvPr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14" name="Date Placeholder 11">
            <a:extLst>
              <a:ext uri="{FF2B5EF4-FFF2-40B4-BE49-F238E27FC236}">
                <a16:creationId xmlns:a16="http://schemas.microsoft.com/office/drawing/2014/main" id="{F0FEB646-D5CC-1347-B446-2399720028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B6A3EB6F-C305-5042-BA45-B97EC20F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70177B97-F4D3-8343-B06F-C7B9FDDC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41597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F6ABA2A-0726-1A45-92F3-B2A4306DE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88758B-AD97-9E4B-9AC8-AACD375E4CB2}"/>
              </a:ext>
            </a:extLst>
          </p:cNvPr>
          <p:cNvSpPr/>
          <p:nvPr userDrawn="1"/>
        </p:nvSpPr>
        <p:spPr>
          <a:xfrm>
            <a:off x="-1" y="4457700"/>
            <a:ext cx="9144001" cy="685800"/>
          </a:xfrm>
          <a:prstGeom prst="rect">
            <a:avLst/>
          </a:prstGeom>
          <a:solidFill>
            <a:srgbClr val="64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17C00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AA1DADD-56FF-054B-9C5C-C1721680A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5600" y="4712134"/>
            <a:ext cx="5943600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A475B-13D0-FA4D-88FD-726FE555B7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19164"/>
            <a:ext cx="2222550" cy="555638"/>
          </a:xfrm>
          <a:prstGeom prst="rect">
            <a:avLst/>
          </a:prstGeom>
        </p:spPr>
      </p:pic>
      <p:sp>
        <p:nvSpPr>
          <p:cNvPr id="10" name="Title 18">
            <a:extLst>
              <a:ext uri="{FF2B5EF4-FFF2-40B4-BE49-F238E27FC236}">
                <a16:creationId xmlns:a16="http://schemas.microsoft.com/office/drawing/2014/main" id="{B7DB02B7-5B63-2F41-A757-1DC44B15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2491623"/>
            <a:ext cx="4800600" cy="1210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72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00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273F0DE-369B-394B-AEC1-0EAE281CE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8">
            <a:extLst>
              <a:ext uri="{FF2B5EF4-FFF2-40B4-BE49-F238E27FC236}">
                <a16:creationId xmlns:a16="http://schemas.microsoft.com/office/drawing/2014/main" id="{2AEEC7FA-C7A4-884B-9AEB-71DBAF3A3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76550"/>
            <a:ext cx="6096000" cy="1210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72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BC289-96C4-D047-8308-414572523271}"/>
              </a:ext>
            </a:extLst>
          </p:cNvPr>
          <p:cNvSpPr/>
          <p:nvPr userDrawn="1"/>
        </p:nvSpPr>
        <p:spPr>
          <a:xfrm>
            <a:off x="-1" y="4457700"/>
            <a:ext cx="9144001" cy="685800"/>
          </a:xfrm>
          <a:prstGeom prst="rect">
            <a:avLst/>
          </a:prstGeom>
          <a:solidFill>
            <a:srgbClr val="64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17C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B2A3B9-AAB2-3644-9D8B-E0E8D39F3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19164"/>
            <a:ext cx="2222550" cy="55563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2E9E38-962D-3E44-A721-6DF8ED8CC3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5600" y="4712134"/>
            <a:ext cx="5943600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893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4DF9C9B-5B75-5342-86A8-822E61B2A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5449" b="8917"/>
          <a:stretch/>
        </p:blipFill>
        <p:spPr>
          <a:xfrm>
            <a:off x="0" y="1506"/>
            <a:ext cx="9144000" cy="4580019"/>
          </a:xfrm>
          <a:prstGeom prst="rect">
            <a:avLst/>
          </a:prstGeom>
          <a:solidFill>
            <a:srgbClr val="E0D0A6"/>
          </a:solidFill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02A368-B395-404A-A607-8E7ADDD27DA5}"/>
              </a:ext>
            </a:extLst>
          </p:cNvPr>
          <p:cNvSpPr/>
          <p:nvPr userDrawn="1"/>
        </p:nvSpPr>
        <p:spPr>
          <a:xfrm>
            <a:off x="-1" y="4457700"/>
            <a:ext cx="9144001" cy="685800"/>
          </a:xfrm>
          <a:prstGeom prst="rect">
            <a:avLst/>
          </a:prstGeom>
          <a:solidFill>
            <a:srgbClr val="72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52" y="971796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5400" b="0" i="1" spc="0" baseline="0">
                <a:solidFill>
                  <a:srgbClr val="72243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932" y="2453116"/>
            <a:ext cx="4776788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3CAE4-F456-D143-8442-5185A207F8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0" y="4493799"/>
            <a:ext cx="2222550" cy="555638"/>
          </a:xfrm>
          <a:prstGeom prst="rect">
            <a:avLst/>
          </a:prstGeom>
        </p:spPr>
      </p:pic>
      <p:sp>
        <p:nvSpPr>
          <p:cNvPr id="10" name="Date Placeholder 11">
            <a:extLst>
              <a:ext uri="{FF2B5EF4-FFF2-40B4-BE49-F238E27FC236}">
                <a16:creationId xmlns:a16="http://schemas.microsoft.com/office/drawing/2014/main" id="{3202DFA4-9C3E-914D-8EAA-C836D83D9AA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DA22B9-85CC-8243-8E00-1DC0B7B75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-457200"/>
            <a:ext cx="9144000" cy="5143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B68EACB-552E-FB4F-821E-FE0619FCA43F}"/>
              </a:ext>
            </a:extLst>
          </p:cNvPr>
          <p:cNvSpPr/>
          <p:nvPr userDrawn="1"/>
        </p:nvSpPr>
        <p:spPr>
          <a:xfrm>
            <a:off x="0" y="4686300"/>
            <a:ext cx="9148762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0" name="Date Placeholder 11">
            <a:extLst>
              <a:ext uri="{FF2B5EF4-FFF2-40B4-BE49-F238E27FC236}">
                <a16:creationId xmlns:a16="http://schemas.microsoft.com/office/drawing/2014/main" id="{A74A4B87-9672-3B42-99FB-F7DA8893121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DA932E-95BC-384B-8889-6F36C2540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3" name="Title 18">
            <a:extLst>
              <a:ext uri="{FF2B5EF4-FFF2-40B4-BE49-F238E27FC236}">
                <a16:creationId xmlns:a16="http://schemas.microsoft.com/office/drawing/2014/main" id="{06A286E5-A71A-4747-97A6-551CA12D5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1042785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6000" b="0" i="1" baseline="0">
                <a:solidFill>
                  <a:srgbClr val="FF443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5573FA-E3F0-C64D-917E-C53DF8013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335124"/>
            <a:ext cx="4853268" cy="146594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44DC17-4E1C-ED4C-89BB-3BC759DD3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495550"/>
            <a:ext cx="3886200" cy="1219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8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FFAE3E8C-3DD7-5D4A-A15A-0C227EEC99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14">
            <a:extLst>
              <a:ext uri="{FF2B5EF4-FFF2-40B4-BE49-F238E27FC236}">
                <a16:creationId xmlns:a16="http://schemas.microsoft.com/office/drawing/2014/main" id="{5F9FFD15-B1F0-6445-8509-81C4201E1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D02661-50B7-2644-AD25-BF18D12C2F96}"/>
              </a:ext>
            </a:extLst>
          </p:cNvPr>
          <p:cNvSpPr/>
          <p:nvPr userDrawn="1"/>
        </p:nvSpPr>
        <p:spPr>
          <a:xfrm>
            <a:off x="-4762" y="-39947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7EF891-65C2-7941-A835-F9186FB01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/>
          <a:stretch/>
        </p:blipFill>
        <p:spPr>
          <a:xfrm>
            <a:off x="0" y="-40511"/>
            <a:ext cx="9144000" cy="4762324"/>
          </a:xfrm>
          <a:prstGeom prst="rect">
            <a:avLst/>
          </a:prstGeom>
          <a:solidFill>
            <a:srgbClr val="72243D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D02661-50B7-2644-AD25-BF18D12C2F96}"/>
              </a:ext>
            </a:extLst>
          </p:cNvPr>
          <p:cNvSpPr/>
          <p:nvPr userDrawn="1"/>
        </p:nvSpPr>
        <p:spPr>
          <a:xfrm>
            <a:off x="0" y="-40511"/>
            <a:ext cx="9144000" cy="90032"/>
          </a:xfrm>
          <a:prstGeom prst="rect">
            <a:avLst/>
          </a:prstGeom>
          <a:solidFill>
            <a:srgbClr val="641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68EACB-552E-FB4F-821E-FE0619FCA43F}"/>
              </a:ext>
            </a:extLst>
          </p:cNvPr>
          <p:cNvSpPr/>
          <p:nvPr userDrawn="1"/>
        </p:nvSpPr>
        <p:spPr>
          <a:xfrm>
            <a:off x="0" y="4702347"/>
            <a:ext cx="9144000" cy="435486"/>
          </a:xfrm>
          <a:prstGeom prst="rect">
            <a:avLst/>
          </a:prstGeom>
          <a:solidFill>
            <a:srgbClr val="641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5573FA-E3F0-C64D-917E-C53DF8013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335124"/>
            <a:ext cx="4853268" cy="146594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06A286E5-A71A-4747-97A6-551CA12D5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1042785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60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44DC17-4E1C-ED4C-89BB-3BC759DD3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495550"/>
            <a:ext cx="3886200" cy="1219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8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C45041-6B40-6E46-9A99-C4FA8C056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8" name="Date Placeholder 11">
            <a:extLst>
              <a:ext uri="{FF2B5EF4-FFF2-40B4-BE49-F238E27FC236}">
                <a16:creationId xmlns:a16="http://schemas.microsoft.com/office/drawing/2014/main" id="{D269E78C-4AD5-0242-8566-6AA14218D8B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DCF5A638-F57D-224C-86C8-419E22CC7F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4">
            <a:extLst>
              <a:ext uri="{FF2B5EF4-FFF2-40B4-BE49-F238E27FC236}">
                <a16:creationId xmlns:a16="http://schemas.microsoft.com/office/drawing/2014/main" id="{A174FF33-38A3-0946-9316-AE81207B1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16507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D805503E-E0DB-E947-AC2E-1CAADAE59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56906"/>
            <a:ext cx="9144000" cy="5143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6A68-D218-2D46-B348-D15CF7665C20}"/>
              </a:ext>
            </a:extLst>
          </p:cNvPr>
          <p:cNvSpPr/>
          <p:nvPr userDrawn="1"/>
        </p:nvSpPr>
        <p:spPr>
          <a:xfrm>
            <a:off x="0" y="4686594"/>
            <a:ext cx="9144000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E61A6D-95E2-BB4B-B72D-9105111AE4F2}"/>
              </a:ext>
            </a:extLst>
          </p:cNvPr>
          <p:cNvSpPr/>
          <p:nvPr userDrawn="1"/>
        </p:nvSpPr>
        <p:spPr>
          <a:xfrm>
            <a:off x="0" y="6517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14C8A2-40A2-FE4E-97C3-3C5579EFC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DC067688-FF5F-2F4F-9EDD-2DEE94A49D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20" name="Slide Number Placeholder 16">
            <a:extLst>
              <a:ext uri="{FF2B5EF4-FFF2-40B4-BE49-F238E27FC236}">
                <a16:creationId xmlns:a16="http://schemas.microsoft.com/office/drawing/2014/main" id="{C1A1946D-6268-0F44-A7ED-FEFF8E0745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4">
            <a:extLst>
              <a:ext uri="{FF2B5EF4-FFF2-40B4-BE49-F238E27FC236}">
                <a16:creationId xmlns:a16="http://schemas.microsoft.com/office/drawing/2014/main" id="{180245A3-9243-924E-90FC-F92BB6615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7789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112881D-9ADF-504F-A1D7-E094D7488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84" y="-171450"/>
            <a:ext cx="9144000" cy="5143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1E52BE-502D-324A-B995-DE8A9804C8CA}"/>
              </a:ext>
            </a:extLst>
          </p:cNvPr>
          <p:cNvSpPr/>
          <p:nvPr userDrawn="1"/>
        </p:nvSpPr>
        <p:spPr>
          <a:xfrm>
            <a:off x="0" y="4686594"/>
            <a:ext cx="9144000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62D22E-89F3-4441-8D37-9B6844AFC931}"/>
              </a:ext>
            </a:extLst>
          </p:cNvPr>
          <p:cNvSpPr/>
          <p:nvPr userDrawn="1"/>
        </p:nvSpPr>
        <p:spPr>
          <a:xfrm>
            <a:off x="0" y="9493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1381613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72243D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B1AD0FA1-5FC3-8249-A508-F34B30E270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36537" y="2800350"/>
            <a:ext cx="8678863" cy="169902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4E65E2-10AE-4D47-8CCD-0324EE0F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4" name="Date Placeholder 11">
            <a:extLst>
              <a:ext uri="{FF2B5EF4-FFF2-40B4-BE49-F238E27FC236}">
                <a16:creationId xmlns:a16="http://schemas.microsoft.com/office/drawing/2014/main" id="{BD155D8E-1C67-554D-B0CC-78B67CF167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B53D23A8-04BB-234C-92C7-0FDF00EAA7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14">
            <a:extLst>
              <a:ext uri="{FF2B5EF4-FFF2-40B4-BE49-F238E27FC236}">
                <a16:creationId xmlns:a16="http://schemas.microsoft.com/office/drawing/2014/main" id="{65B5DFF0-633D-6A47-90B6-830A7C4BE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7878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pe&#10;&#10;Description automatically generated">
            <a:extLst>
              <a:ext uri="{FF2B5EF4-FFF2-40B4-BE49-F238E27FC236}">
                <a16:creationId xmlns:a16="http://schemas.microsoft.com/office/drawing/2014/main" id="{4B58FD7E-FDB4-E846-8DC8-940E90C84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56906"/>
            <a:ext cx="9144000" cy="5143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43B7EA-00E1-CA4B-A1D7-88900033FD43}"/>
              </a:ext>
            </a:extLst>
          </p:cNvPr>
          <p:cNvSpPr/>
          <p:nvPr userDrawn="1"/>
        </p:nvSpPr>
        <p:spPr>
          <a:xfrm>
            <a:off x="0" y="4686594"/>
            <a:ext cx="9144000" cy="457200"/>
          </a:xfrm>
          <a:prstGeom prst="rect">
            <a:avLst/>
          </a:prstGeom>
          <a:solidFill>
            <a:srgbClr val="E1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4ED7DF-923D-504F-9861-5E4EDE26F223}"/>
              </a:ext>
            </a:extLst>
          </p:cNvPr>
          <p:cNvSpPr/>
          <p:nvPr userDrawn="1"/>
        </p:nvSpPr>
        <p:spPr>
          <a:xfrm>
            <a:off x="0" y="6517"/>
            <a:ext cx="9144000" cy="91440"/>
          </a:xfrm>
          <a:prstGeom prst="rect">
            <a:avLst/>
          </a:prstGeom>
          <a:solidFill>
            <a:srgbClr val="E1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98BFAF21-793F-BF4E-AA1E-663AE7868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32E85C9-4A0F-3542-A09C-EFE50EDB9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37C42D-36B7-CB4A-AC83-757B5C740BD7}"/>
              </a:ext>
            </a:extLst>
          </p:cNvPr>
          <p:cNvSpPr/>
          <p:nvPr userDrawn="1"/>
        </p:nvSpPr>
        <p:spPr>
          <a:xfrm>
            <a:off x="0" y="4686594"/>
            <a:ext cx="9144000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4114800" cy="3217666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77193B1-5810-D74B-9153-FE9A079E21E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1335285"/>
            <a:ext cx="4343397" cy="32176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5B79BB-FAA1-E941-A987-BAC206B6D17B}"/>
              </a:ext>
            </a:extLst>
          </p:cNvPr>
          <p:cNvSpPr/>
          <p:nvPr userDrawn="1"/>
        </p:nvSpPr>
        <p:spPr>
          <a:xfrm>
            <a:off x="0" y="6517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E56FC1-AC79-9248-A064-D14BDBAF7D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4" name="Date Placeholder 11">
            <a:extLst>
              <a:ext uri="{FF2B5EF4-FFF2-40B4-BE49-F238E27FC236}">
                <a16:creationId xmlns:a16="http://schemas.microsoft.com/office/drawing/2014/main" id="{6276A96B-6494-D147-B185-017208019C9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15" name="Slide Number Placeholder 16">
            <a:extLst>
              <a:ext uri="{FF2B5EF4-FFF2-40B4-BE49-F238E27FC236}">
                <a16:creationId xmlns:a16="http://schemas.microsoft.com/office/drawing/2014/main" id="{EE3C63A6-B9D2-8A4F-895E-65046C1DD3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34A5052A-9590-A148-8688-253EB5AD1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35346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3571BB9-C3D5-5649-826C-AA9E00F98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2068"/>
            <a:ext cx="9144000" cy="51435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9FDE89C4-1040-1C49-BD08-9A68345A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5AA8921-673F-2A4C-A391-3BB8747F2C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4E7DD5-6FA3-BC42-A388-355466865AF7}"/>
              </a:ext>
            </a:extLst>
          </p:cNvPr>
          <p:cNvSpPr/>
          <p:nvPr userDrawn="1"/>
        </p:nvSpPr>
        <p:spPr>
          <a:xfrm>
            <a:off x="0" y="4681714"/>
            <a:ext cx="9144000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4C421A-F30B-FF49-A84E-3F536C1840D9}"/>
              </a:ext>
            </a:extLst>
          </p:cNvPr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DBDB7A-E54C-3A4E-A687-07D300C57D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3" name="Date Placeholder 11">
            <a:extLst>
              <a:ext uri="{FF2B5EF4-FFF2-40B4-BE49-F238E27FC236}">
                <a16:creationId xmlns:a16="http://schemas.microsoft.com/office/drawing/2014/main" id="{8457EB21-A079-BB4F-B09E-8B2E41CA57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16" name="Slide Number Placeholder 16">
            <a:extLst>
              <a:ext uri="{FF2B5EF4-FFF2-40B4-BE49-F238E27FC236}">
                <a16:creationId xmlns:a16="http://schemas.microsoft.com/office/drawing/2014/main" id="{740F49E3-125F-C641-88E9-B2B85D95B5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79AA85DF-0C89-DE4A-8B19-97FEBB334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683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D9C73FC7-3C6C-3D4B-93C3-54BCA3EB5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2068"/>
            <a:ext cx="9144000" cy="5143500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01DF16-1D25-D445-982D-EFB417C59F9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36537" y="2800350"/>
            <a:ext cx="8678863" cy="169902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1381613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17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1" i="0">
                <a:solidFill>
                  <a:srgbClr val="722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54231A-451F-E44A-976D-44DBB9443AD6}"/>
              </a:ext>
            </a:extLst>
          </p:cNvPr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0980D9-3710-4542-87F5-48D471E9E9E4}"/>
              </a:ext>
            </a:extLst>
          </p:cNvPr>
          <p:cNvSpPr/>
          <p:nvPr userDrawn="1"/>
        </p:nvSpPr>
        <p:spPr>
          <a:xfrm>
            <a:off x="0" y="4681714"/>
            <a:ext cx="9144000" cy="457200"/>
          </a:xfrm>
          <a:prstGeom prst="rect">
            <a:avLst/>
          </a:prstGeom>
          <a:solidFill>
            <a:srgbClr val="722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D0A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1F13C7-FD7B-7E4F-AAEB-3D1342DEA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13" name="Date Placeholder 11">
            <a:extLst>
              <a:ext uri="{FF2B5EF4-FFF2-40B4-BE49-F238E27FC236}">
                <a16:creationId xmlns:a16="http://schemas.microsoft.com/office/drawing/2014/main" id="{147C9150-0AE9-1245-B0C3-A3B55C124FC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DC983B51-F7AA-344B-9337-770FAAA84A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929C9AD3-8946-3D4F-936F-7AF93DF06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3366" y="4768723"/>
            <a:ext cx="2632364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284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494" y="199406"/>
            <a:ext cx="87719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94" y="1200151"/>
            <a:ext cx="8771906" cy="281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24BF97B2-B202-3B47-B5E5-13E65268F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4781550"/>
            <a:ext cx="4572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B704C3C8-4C35-644C-AC13-11C33B5C4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0" y="4781550"/>
            <a:ext cx="1295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8CF21EE7-CFE0-5D43-9E4A-00FB6420E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4400" y="4781550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 Title / Footer Content</a:t>
            </a:r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0" r:id="rId3"/>
    <p:sldLayoutId id="2147483677" r:id="rId4"/>
    <p:sldLayoutId id="2147483679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5" orient="horz" pos="132" userDrawn="1">
          <p15:clr>
            <a:srgbClr val="F26B43"/>
          </p15:clr>
        </p15:guide>
        <p15:guide id="6" orient="horz" pos="2964" userDrawn="1">
          <p15:clr>
            <a:srgbClr val="F26B43"/>
          </p15:clr>
        </p15:guide>
        <p15:guide id="7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umpayroll@mso.umt.edu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eddi.Reinholz@mso.umt.ed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umt.edu/business-services/Employees/Fiscal%20Year%20End/default.ph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CD0D-307A-724E-BF44-9CE68600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1" y="1276350"/>
            <a:ext cx="4876800" cy="829533"/>
          </a:xfrm>
        </p:spPr>
        <p:txBody>
          <a:bodyPr/>
          <a:lstStyle/>
          <a:p>
            <a:r>
              <a:rPr lang="en-US" sz="6000" dirty="0"/>
              <a:t>University of Montana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F94D-B801-0A4E-9BB0-327DC5CD5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8351" y="2902172"/>
            <a:ext cx="4776788" cy="1041178"/>
          </a:xfrm>
        </p:spPr>
        <p:txBody>
          <a:bodyPr/>
          <a:lstStyle/>
          <a:p>
            <a:r>
              <a:rPr lang="en-US" dirty="0"/>
              <a:t>FYE 2025 Training</a:t>
            </a:r>
          </a:p>
          <a:p>
            <a:r>
              <a:rPr lang="en-US" dirty="0"/>
              <a:t>May 22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Business Operations &amp; Finance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ED64-6F8B-11EF-9221-CA175FC61638}"/>
              </a:ext>
            </a:extLst>
          </p:cNvPr>
          <p:cNvSpPr txBox="1"/>
          <p:nvPr/>
        </p:nvSpPr>
        <p:spPr>
          <a:xfrm>
            <a:off x="7924800" y="4803534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C181DAD-4C40-F84C-8464-78DE1D7D2961}" type="datetime1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5/19/2025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184A326-3A89-A40C-DA8A-A77A74B2C2B5}"/>
              </a:ext>
            </a:extLst>
          </p:cNvPr>
          <p:cNvSpPr txBox="1">
            <a:spLocks/>
          </p:cNvSpPr>
          <p:nvPr/>
        </p:nvSpPr>
        <p:spPr>
          <a:xfrm>
            <a:off x="8915400" y="4791015"/>
            <a:ext cx="533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5554C-9387-4378-80C2-5F7076CAC952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61FDB-F85E-B844-A0BF-A58E3891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955"/>
            <a:ext cx="8153399" cy="829533"/>
          </a:xfrm>
        </p:spPr>
        <p:txBody>
          <a:bodyPr/>
          <a:lstStyle/>
          <a:p>
            <a:r>
              <a:rPr lang="en-US" dirty="0"/>
              <a:t>Accounts</a:t>
            </a:r>
            <a:r>
              <a:rPr lang="en-US" sz="6600" dirty="0"/>
              <a:t> </a:t>
            </a:r>
            <a:r>
              <a:rPr lang="en-US" dirty="0"/>
              <a:t>Payable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126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1560-9666-F3A6-2502-9712ED1F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latin typeface="Georgia" panose="02040502050405020303" pitchFamily="18" charset="0"/>
              </a:rPr>
              <a:t>Accounts Payable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3F17-A606-45BD-878C-2BCF133F4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Friday June 13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by 5:00 PM</a:t>
            </a:r>
          </a:p>
          <a:p>
            <a:pPr lvl="1"/>
            <a:r>
              <a:rPr lang="en-US" dirty="0"/>
              <a:t>All check requests forms must be completed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Travel Processing for FY25 must be entered </a:t>
            </a:r>
          </a:p>
          <a:p>
            <a:pPr lvl="1"/>
            <a:r>
              <a:rPr lang="en-US" dirty="0" err="1"/>
              <a:t>Grizmart</a:t>
            </a:r>
            <a:r>
              <a:rPr lang="en-US" dirty="0"/>
              <a:t> Non PO FY25 invoices must be entered</a:t>
            </a:r>
          </a:p>
          <a:p>
            <a:pPr lvl="1"/>
            <a:r>
              <a:rPr lang="en-US" dirty="0"/>
              <a:t>Warrant Cancellation requests for FY25 must be completed</a:t>
            </a:r>
            <a:endParaRPr lang="en-US" dirty="0">
              <a:highlight>
                <a:srgbClr val="FFFF00"/>
              </a:highlight>
            </a:endParaRPr>
          </a:p>
          <a:p>
            <a:pPr marL="457188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FY 26 opens for processing on </a:t>
            </a:r>
            <a:r>
              <a:rPr lang="en-US" dirty="0">
                <a:highlight>
                  <a:srgbClr val="FFFF00"/>
                </a:highlight>
              </a:rPr>
              <a:t>Tuesday, July 1</a:t>
            </a:r>
            <a:r>
              <a:rPr lang="en-US" baseline="30000" dirty="0">
                <a:highlight>
                  <a:srgbClr val="FFFF00"/>
                </a:highlight>
              </a:rPr>
              <a:t>st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A6D26-0DBB-56F8-2A02-DBF075E6C6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/>
              <a:t> —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94F56-C4AC-F5C2-CBAD-4FF27B1A88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A90690-5651-F0C9-256D-191F2373A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Title / Footer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2FA69-5E02-9488-B81E-F31F400B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DESK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C36E-7606-7043-3F41-5650BA82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/>
              <a:t> —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C1C4-D4AC-E390-9642-5EC0AD40C6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3A2E7DD-8403-A2AF-0DF3-4034F607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PATH Desk </a:t>
            </a:r>
            <a:endParaRPr lang="en-US" b="0" i="1" dirty="0">
              <a:latin typeface="Georgia" panose="02040502050405020303" pitchFamily="18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7BC680-9B46-DDF7-9F5A-7B3F2BB3F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defTabSz="914400">
              <a:spcBef>
                <a:spcPts val="0"/>
              </a:spcBef>
              <a:buNone/>
              <a:tabLst>
                <a:tab pos="682625" algn="l"/>
                <a:tab pos="1828800" algn="l"/>
              </a:tabLst>
              <a:defRPr/>
            </a:pPr>
            <a:endParaRPr kumimoji="0" lang="en-US" sz="11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indent="0">
              <a:buNone/>
              <a:tabLst>
                <a:tab pos="682625" algn="l"/>
                <a:tab pos="1828800" algn="l"/>
              </a:tabLst>
              <a:defRPr/>
            </a:pPr>
            <a:endParaRPr lang="en-US" sz="1400" b="0" dirty="0">
              <a:solidFill>
                <a:prstClr val="black"/>
              </a:solidFill>
            </a:endParaRPr>
          </a:p>
          <a:p>
            <a:pPr>
              <a:tabLst>
                <a:tab pos="682625" algn="l"/>
                <a:tab pos="1828800" algn="l"/>
              </a:tabLst>
              <a:defRPr/>
            </a:pPr>
            <a:r>
              <a:rPr lang="en-US" sz="1800" b="0" dirty="0"/>
              <a:t>Only Procard charges through </a:t>
            </a:r>
            <a:r>
              <a:rPr lang="en-US" sz="1800" b="0" dirty="0">
                <a:highlight>
                  <a:srgbClr val="FFFF00"/>
                </a:highlight>
              </a:rPr>
              <a:t>6/30/2025</a:t>
            </a:r>
            <a:r>
              <a:rPr lang="en-US" sz="1800" b="0" dirty="0"/>
              <a:t> will appear in FY 25</a:t>
            </a:r>
          </a:p>
          <a:p>
            <a:pPr lvl="1">
              <a:tabLst>
                <a:tab pos="682625" algn="l"/>
                <a:tab pos="1828800" algn="l"/>
              </a:tabLst>
              <a:defRPr/>
            </a:pPr>
            <a:r>
              <a:rPr lang="en-US" sz="1800" dirty="0"/>
              <a:t>All spending needs to be done by this date</a:t>
            </a:r>
            <a:endParaRPr lang="en-US" sz="1800" b="0" dirty="0"/>
          </a:p>
          <a:p>
            <a:pPr>
              <a:tabLst>
                <a:tab pos="682625" algn="l"/>
                <a:tab pos="1828800" algn="l"/>
              </a:tabLst>
              <a:defRPr/>
            </a:pPr>
            <a:endParaRPr lang="en-US" sz="1800" b="0" dirty="0"/>
          </a:p>
          <a:p>
            <a:pPr defTabSz="914400">
              <a:spcBef>
                <a:spcPts val="0"/>
              </a:spcBef>
              <a:tabLst>
                <a:tab pos="682625" algn="l"/>
                <a:tab pos="1828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6/30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Procard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Cycle 12 closes at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5:00pm</a:t>
            </a:r>
          </a:p>
          <a:p>
            <a:pPr defTabSz="914400">
              <a:spcBef>
                <a:spcPts val="0"/>
              </a:spcBef>
              <a:tabLst>
                <a:tab pos="682625" algn="l"/>
                <a:tab pos="1828800" algn="l"/>
              </a:tabLst>
              <a:defRPr/>
            </a:pPr>
            <a:endParaRPr lang="en-US" sz="1400" b="0" dirty="0">
              <a:solidFill>
                <a:prstClr val="black"/>
              </a:solidFill>
            </a:endParaRPr>
          </a:p>
          <a:p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4424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61FDB-F85E-B844-A0BF-A58E3891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955"/>
            <a:ext cx="8153399" cy="829533"/>
          </a:xfrm>
        </p:spPr>
        <p:txBody>
          <a:bodyPr/>
          <a:lstStyle/>
          <a:p>
            <a:r>
              <a:rPr lang="en-US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17676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Payroll</a:t>
            </a:r>
          </a:p>
          <a:p>
            <a:r>
              <a:rPr lang="en-US" sz="1800" dirty="0"/>
              <a:t>Chelsea Chirinos: Director of Payroll Operations &amp; Financial Compliance</a:t>
            </a:r>
          </a:p>
          <a:p>
            <a:pPr lvl="1"/>
            <a:r>
              <a:rPr lang="en-US" sz="1600" dirty="0"/>
              <a:t>Pam Anderson: Personnel Associate </a:t>
            </a:r>
          </a:p>
          <a:p>
            <a:r>
              <a:rPr lang="en-US" sz="1800" dirty="0"/>
              <a:t>Austin Duncan: Associate Director of Payroll</a:t>
            </a:r>
          </a:p>
          <a:p>
            <a:pPr lvl="1"/>
            <a:r>
              <a:rPr lang="en-US" sz="1600" dirty="0"/>
              <a:t>Danielle Goddard: Accounting Associate IV</a:t>
            </a:r>
          </a:p>
          <a:p>
            <a:pPr lvl="1"/>
            <a:r>
              <a:rPr lang="en-US" sz="1600" dirty="0"/>
              <a:t>Clara Moore: Accounting Associate IV</a:t>
            </a:r>
          </a:p>
          <a:p>
            <a:r>
              <a:rPr lang="en-US" sz="1800" dirty="0"/>
              <a:t>Tatiana </a:t>
            </a:r>
            <a:r>
              <a:rPr lang="en-US" sz="1800" dirty="0" err="1"/>
              <a:t>Salimova</a:t>
            </a:r>
            <a:r>
              <a:rPr lang="en-US" sz="1800" dirty="0"/>
              <a:t>: Payroll Manager</a:t>
            </a:r>
          </a:p>
          <a:p>
            <a:pPr lvl="1"/>
            <a:r>
              <a:rPr lang="en-US" sz="1600" dirty="0"/>
              <a:t>Austin Hughes: Payroll Tech</a:t>
            </a:r>
          </a:p>
          <a:p>
            <a:pPr lvl="1"/>
            <a:r>
              <a:rPr lang="en-US" sz="1600" dirty="0"/>
              <a:t>Sharie McDonald: Payroll Tech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4F013EA-5F3C-4D4E-B25F-E2422F41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438"/>
            <a:ext cx="6724650" cy="514350"/>
          </a:xfrm>
        </p:spPr>
        <p:txBody>
          <a:bodyPr/>
          <a:lstStyle/>
          <a:p>
            <a:r>
              <a:rPr lang="en-US" sz="6000" b="0" i="1" dirty="0">
                <a:latin typeface="Georgia" panose="02040502050405020303" pitchFamily="18" charset="0"/>
              </a:rPr>
              <a:t>Staff Updates</a:t>
            </a:r>
            <a:endParaRPr lang="en-US" sz="5400" b="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7" y="1335285"/>
            <a:ext cx="8678863" cy="1007865"/>
          </a:xfrm>
        </p:spPr>
        <p:txBody>
          <a:bodyPr/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olidFill>
                  <a:prstClr val="black"/>
                </a:solidFill>
              </a:rPr>
              <a:t>No payroll split or accrual for FY25 </a:t>
            </a: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olidFill>
                  <a:prstClr val="black"/>
                </a:solidFill>
              </a:rPr>
              <a:t>Last Payroll of FY 25 is Bi-Weekly 14; posts June 27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and pays July 9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sz="1200" dirty="0">
                <a:solidFill>
                  <a:prstClr val="black"/>
                </a:solidFill>
              </a:rPr>
              <a:t>First Payroll of FY 26 Bi-Weekly 15; posts July 11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and pays July 23</a:t>
            </a:r>
            <a:r>
              <a:rPr lang="en-US" sz="1200" baseline="30000" dirty="0">
                <a:solidFill>
                  <a:prstClr val="black"/>
                </a:solidFill>
              </a:rPr>
              <a:t>rd</a:t>
            </a:r>
            <a:endParaRPr lang="en-US" sz="1200" b="0" dirty="0">
              <a:highlight>
                <a:srgbClr val="FFFF00"/>
              </a:highlight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" y="668535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FY 25/26 Expenses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3C182-8E2C-89A4-6A33-5386E1C4F8E2}"/>
              </a:ext>
            </a:extLst>
          </p:cNvPr>
          <p:cNvSpPr txBox="1"/>
          <p:nvPr/>
        </p:nvSpPr>
        <p:spPr>
          <a:xfrm>
            <a:off x="228600" y="1962150"/>
            <a:ext cx="8097253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Rates </a:t>
            </a:r>
            <a:r>
              <a:rPr lang="en-US" sz="1200" b="1" dirty="0">
                <a:solidFill>
                  <a:srgbClr val="1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FY 26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Insurance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$1,080.00/month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Unemployment .35%</a:t>
            </a:r>
          </a:p>
          <a:p>
            <a:pPr marL="569913" lvl="1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PERS 9.17%</a:t>
            </a:r>
          </a:p>
          <a:p>
            <a:pPr marL="569913" lvl="1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TRS 11.85%</a:t>
            </a:r>
          </a:p>
          <a:p>
            <a:pPr marL="569913" lvl="1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TIAA-CREF 10.676%</a:t>
            </a:r>
          </a:p>
          <a:p>
            <a:pPr marL="569913" lvl="1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Workers Comp </a:t>
            </a:r>
          </a:p>
          <a:p>
            <a:pPr marL="1027113" lvl="2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Reg .00265% OT .00177%</a:t>
            </a:r>
          </a:p>
          <a:p>
            <a:pPr marL="1027113" lvl="2" indent="-112713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Reg 1.895% OT 1.263%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FYE Payroll Redistributions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7" y="1335284"/>
            <a:ext cx="8450263" cy="2836665"/>
          </a:xfrm>
        </p:spPr>
        <p:txBody>
          <a:bodyPr/>
          <a:lstStyle/>
          <a:p>
            <a:pPr marL="82296" indent="0">
              <a:buNone/>
              <a:tabLst>
                <a:tab pos="1376363" algn="l"/>
              </a:tabLst>
            </a:pPr>
            <a:r>
              <a:rPr lang="en-US" sz="1200" dirty="0">
                <a:solidFill>
                  <a:srgbClr val="E17C00"/>
                </a:solidFill>
              </a:rPr>
              <a:t>Department Responsibility:</a:t>
            </a:r>
          </a:p>
          <a:p>
            <a:pPr>
              <a:tabLst>
                <a:tab pos="1376363" algn="l"/>
              </a:tabLst>
            </a:pPr>
            <a:r>
              <a:rPr lang="en-US" sz="1050" dirty="0"/>
              <a:t>Do not include benefits in the amount you are moving.</a:t>
            </a:r>
          </a:p>
          <a:p>
            <a:pPr>
              <a:tabLst>
                <a:tab pos="1376363" algn="l"/>
              </a:tabLst>
            </a:pPr>
            <a:r>
              <a:rPr lang="en-US" sz="1050" dirty="0"/>
              <a:t>If partial move, please indicate the full wage amount with the funding sources that need to be used on the correcting redistribution.</a:t>
            </a:r>
          </a:p>
          <a:p>
            <a:pPr>
              <a:tabLst>
                <a:tab pos="1376363" algn="l"/>
              </a:tabLst>
            </a:pPr>
            <a:r>
              <a:rPr lang="en-US" sz="1050" dirty="0"/>
              <a:t>JV / U-Approve is not appropriate for moving wages/benefits.</a:t>
            </a:r>
          </a:p>
          <a:p>
            <a:pPr>
              <a:tabLst>
                <a:tab pos="1376363" algn="l"/>
              </a:tabLst>
            </a:pPr>
            <a:r>
              <a:rPr lang="en-US" sz="1050" dirty="0"/>
              <a:t>Permanent fund moves require RPT (Request for Personnel Transaction).</a:t>
            </a:r>
          </a:p>
          <a:p>
            <a:pPr marL="82296" indent="0">
              <a:buNone/>
              <a:tabLst>
                <a:tab pos="1376363" algn="l"/>
              </a:tabLst>
            </a:pPr>
            <a:endParaRPr lang="en-US" sz="1050" dirty="0"/>
          </a:p>
          <a:p>
            <a:pPr marL="82296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E17C00"/>
                </a:solidFill>
              </a:rPr>
              <a:t>Deadlines –all requests requiring payroll must be submitted by 6/30/2025</a:t>
            </a:r>
            <a:endParaRPr lang="en-US" sz="1400" dirty="0">
              <a:solidFill>
                <a:srgbClr val="E17C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050" dirty="0">
                <a:solidFill>
                  <a:srgbClr val="FF4438"/>
                </a:solidFill>
              </a:rPr>
              <a:t>&lt;30 Days = No justification, no approval </a:t>
            </a:r>
          </a:p>
          <a:p>
            <a:pPr lvl="1">
              <a:spcBef>
                <a:spcPts val="0"/>
              </a:spcBef>
            </a:pPr>
            <a:r>
              <a:rPr lang="en-US" sz="1050" dirty="0">
                <a:solidFill>
                  <a:srgbClr val="FF4438"/>
                </a:solidFill>
              </a:rPr>
              <a:t>&gt;30 Days = Justification and Payroll Director approval </a:t>
            </a:r>
          </a:p>
          <a:p>
            <a:pPr lvl="1">
              <a:spcBef>
                <a:spcPts val="0"/>
              </a:spcBef>
            </a:pPr>
            <a:r>
              <a:rPr lang="en-US" sz="1050" dirty="0">
                <a:solidFill>
                  <a:srgbClr val="FF4438"/>
                </a:solidFill>
              </a:rPr>
              <a:t>&gt;90 Days = Not allowed</a:t>
            </a:r>
          </a:p>
          <a:p>
            <a:pPr lvl="1">
              <a:spcBef>
                <a:spcPts val="0"/>
              </a:spcBef>
            </a:pPr>
            <a:endParaRPr lang="en-US" sz="700" dirty="0"/>
          </a:p>
          <a:p>
            <a:pPr marL="82296" indent="0">
              <a:spcBef>
                <a:spcPts val="0"/>
              </a:spcBef>
              <a:buNone/>
            </a:pPr>
            <a:endParaRPr lang="en-US" sz="1050" dirty="0"/>
          </a:p>
          <a:p>
            <a:pPr marL="82296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E17C00"/>
                </a:solidFill>
              </a:rPr>
              <a:t>IMPORTANT Bi-Weekly 14 Reminder: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en-US" sz="1050" dirty="0">
                <a:solidFill>
                  <a:schemeClr val="tx1"/>
                </a:solidFill>
              </a:rPr>
              <a:t>Review your GTO reports carefully upon completion.  If there is an error – contact your payroll by 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July 2</a:t>
            </a:r>
            <a:r>
              <a:rPr lang="en-US" sz="1050" baseline="30000" dirty="0">
                <a:solidFill>
                  <a:schemeClr val="tx1"/>
                </a:solidFill>
                <a:highlight>
                  <a:srgbClr val="FFFF00"/>
                </a:highlight>
              </a:rPr>
              <a:t>rd</a:t>
            </a:r>
            <a:r>
              <a:rPr lang="en-US" sz="1050" dirty="0">
                <a:solidFill>
                  <a:schemeClr val="tx1"/>
                </a:solidFill>
              </a:rPr>
              <a:t>at noon.   There will be </a:t>
            </a:r>
            <a:r>
              <a:rPr lang="en-US" sz="1050" b="1" u="sng" dirty="0">
                <a:solidFill>
                  <a:schemeClr val="tx1"/>
                </a:solidFill>
              </a:rPr>
              <a:t>no payroll redistributions for Bi-Weekly/Student Payroll 14 for FY 25.</a:t>
            </a:r>
            <a:endParaRPr lang="en-US" sz="1050" dirty="0">
              <a:solidFill>
                <a:schemeClr val="tx1"/>
              </a:solidFill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66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C28C7-31CD-604A-9B4A-E110A96DC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649" y="785500"/>
            <a:ext cx="8450263" cy="3615050"/>
          </a:xfrm>
        </p:spPr>
        <p:txBody>
          <a:bodyPr/>
          <a:lstStyle/>
          <a:p>
            <a:pPr marL="0" lvl="0" indent="0"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buSzTx/>
              <a:buNone/>
              <a:tabLst>
                <a:tab pos="231775" algn="l"/>
              </a:tabLst>
            </a:pPr>
            <a:r>
              <a:rPr lang="en-US" sz="1400" i="1" dirty="0"/>
              <a:t>Redistributions</a:t>
            </a:r>
          </a:p>
          <a:p>
            <a:pPr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400" b="0" i="1" dirty="0">
                <a:solidFill>
                  <a:srgbClr val="E17C00"/>
                </a:solidFill>
              </a:rPr>
              <a:t>Updated form </a:t>
            </a:r>
          </a:p>
          <a:p>
            <a:pPr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400" b="0" i="1" dirty="0">
                <a:solidFill>
                  <a:srgbClr val="E17C00"/>
                </a:solidFill>
              </a:rPr>
              <a:t>Submit all requests (except grants) to Payroll</a:t>
            </a:r>
          </a:p>
          <a:p>
            <a:pPr lvl="1"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200" i="1" dirty="0">
                <a:solidFill>
                  <a:srgbClr val="E17C00"/>
                </a:solidFill>
                <a:hlinkClick r:id="rId2"/>
              </a:rPr>
              <a:t>umpayroll@mso.umt.edu</a:t>
            </a:r>
            <a:endParaRPr lang="en-US" sz="1200" i="1" dirty="0">
              <a:solidFill>
                <a:srgbClr val="E17C00"/>
              </a:solidFill>
            </a:endParaRPr>
          </a:p>
          <a:p>
            <a:pPr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400" b="0" i="1" dirty="0">
                <a:solidFill>
                  <a:srgbClr val="E17C00"/>
                </a:solidFill>
              </a:rPr>
              <a:t>Working on Self Service redistribution requests</a:t>
            </a:r>
          </a:p>
          <a:p>
            <a:pPr marL="0" lvl="0" indent="0"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buSzTx/>
              <a:buNone/>
              <a:tabLst>
                <a:tab pos="231775" algn="l"/>
              </a:tabLst>
            </a:pPr>
            <a:r>
              <a:rPr lang="en-US" sz="1400" i="1" dirty="0"/>
              <a:t>Payroll Split</a:t>
            </a:r>
          </a:p>
          <a:p>
            <a:pPr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400" i="1" dirty="0">
                <a:solidFill>
                  <a:srgbClr val="E17C00"/>
                </a:solidFill>
              </a:rPr>
              <a:t>HRA’s: </a:t>
            </a:r>
            <a:r>
              <a:rPr lang="en-US" sz="1400" b="0" i="1" dirty="0">
                <a:solidFill>
                  <a:srgbClr val="E17C00"/>
                </a:solidFill>
              </a:rPr>
              <a:t>handle everything before being paid, </a:t>
            </a:r>
            <a:r>
              <a:rPr lang="en-US" sz="1400" i="1" dirty="0">
                <a:solidFill>
                  <a:srgbClr val="E17C00"/>
                </a:solidFill>
              </a:rPr>
              <a:t>Payroll: </a:t>
            </a:r>
            <a:r>
              <a:rPr lang="en-US" sz="1400" b="0" i="1" dirty="0">
                <a:solidFill>
                  <a:srgbClr val="E17C00"/>
                </a:solidFill>
              </a:rPr>
              <a:t>handles everything after </a:t>
            </a:r>
          </a:p>
          <a:p>
            <a:pPr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400" b="0" i="1" dirty="0">
                <a:solidFill>
                  <a:srgbClr val="E17C00"/>
                </a:solidFill>
              </a:rPr>
              <a:t>New website, procedures, timelines, forms, teams HUB coming soon! </a:t>
            </a:r>
          </a:p>
          <a:p>
            <a:pPr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400" b="0" i="1" dirty="0">
                <a:solidFill>
                  <a:srgbClr val="E17C00"/>
                </a:solidFill>
              </a:rPr>
              <a:t>Transactional payroll email: </a:t>
            </a:r>
            <a:r>
              <a:rPr lang="en-US" sz="1400" b="0" i="1" dirty="0">
                <a:solidFill>
                  <a:srgbClr val="E17C00"/>
                </a:solidFill>
                <a:hlinkClick r:id="rId2"/>
              </a:rPr>
              <a:t>umpayroll@mso.umt.edu</a:t>
            </a:r>
            <a:endParaRPr lang="en-US" sz="1400" b="0" i="1" dirty="0">
              <a:solidFill>
                <a:srgbClr val="E17C00"/>
              </a:solidFill>
            </a:endParaRPr>
          </a:p>
          <a:p>
            <a:pPr lvl="1"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tabLst>
                <a:tab pos="231775" algn="l"/>
              </a:tabLst>
            </a:pPr>
            <a:r>
              <a:rPr lang="en-US" sz="1200" i="1" dirty="0">
                <a:solidFill>
                  <a:srgbClr val="E17C00"/>
                </a:solidFill>
              </a:rPr>
              <a:t>Example: Additional hours (retros), redistributions, hours (when you run into errors)</a:t>
            </a:r>
            <a:endParaRPr lang="en-US" sz="1200" b="0" i="1" dirty="0">
              <a:solidFill>
                <a:srgbClr val="E17C00"/>
              </a:solidFill>
            </a:endParaRPr>
          </a:p>
          <a:p>
            <a:pPr marL="457188" lvl="1" indent="0">
              <a:lnSpc>
                <a:spcPct val="160000"/>
              </a:lnSpc>
              <a:spcBef>
                <a:spcPts val="100"/>
              </a:spcBef>
              <a:spcAft>
                <a:spcPts val="125"/>
              </a:spcAft>
              <a:buClrTx/>
              <a:buNone/>
              <a:tabLst>
                <a:tab pos="231775" algn="l"/>
              </a:tabLst>
            </a:pPr>
            <a:endParaRPr lang="en-US" sz="1200" i="1" dirty="0">
              <a:solidFill>
                <a:srgbClr val="E17C00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537FD-25DD-F64C-8D3F-C6DD64234C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8C18-58F3-2941-A2F5-B7D1423FE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82258D03-C136-7645-88E1-9BA582F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845820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FY26 Changes</a:t>
            </a:r>
          </a:p>
        </p:txBody>
      </p:sp>
    </p:spTree>
    <p:extLst>
      <p:ext uri="{BB962C8B-B14F-4D97-AF65-F5344CB8AC3E}">
        <p14:creationId xmlns:p14="http://schemas.microsoft.com/office/powerpoint/2010/main" val="24242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61FDB-F85E-B844-A0BF-A58E3891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955"/>
            <a:ext cx="8153399" cy="829533"/>
          </a:xfrm>
        </p:spPr>
        <p:txBody>
          <a:bodyPr/>
          <a:lstStyle/>
          <a:p>
            <a:r>
              <a:rPr lang="en-US" dirty="0"/>
              <a:t>UM Foundation</a:t>
            </a:r>
          </a:p>
        </p:txBody>
      </p:sp>
    </p:spTree>
    <p:extLst>
      <p:ext uri="{BB962C8B-B14F-4D97-AF65-F5344CB8AC3E}">
        <p14:creationId xmlns:p14="http://schemas.microsoft.com/office/powerpoint/2010/main" val="27315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1F54-520B-CC48-91EA-EA9E118B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3350"/>
            <a:ext cx="4853268" cy="829533"/>
          </a:xfrm>
        </p:spPr>
        <p:txBody>
          <a:bodyPr/>
          <a:lstStyle/>
          <a:p>
            <a:r>
              <a:rPr lang="en-US" sz="6000" dirty="0"/>
              <a:t>Agenda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C99DF-FF52-304D-A53F-59A236F3F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5868" y="971550"/>
            <a:ext cx="2438400" cy="2980467"/>
          </a:xfrm>
        </p:spPr>
        <p:txBody>
          <a:bodyPr/>
          <a:lstStyle/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Introduction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Staff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What’s New 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Procurement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Accounts Payable</a:t>
            </a:r>
          </a:p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Payroll </a:t>
            </a:r>
          </a:p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UM Foundation</a:t>
            </a:r>
          </a:p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Accounting Procedures</a:t>
            </a:r>
          </a:p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JV Reminders</a:t>
            </a:r>
          </a:p>
          <a:p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EFEBA-177C-EC3F-A158-069BDDE1972E}"/>
              </a:ext>
            </a:extLst>
          </p:cNvPr>
          <p:cNvSpPr txBox="1"/>
          <p:nvPr/>
        </p:nvSpPr>
        <p:spPr>
          <a:xfrm>
            <a:off x="7620000" y="4758690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C181DAD-4C40-F84C-8464-78DE1D7D2961}" type="datetime1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5/19/2025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40D11A6-76AE-3ED2-4642-C35AB0C41DD4}"/>
              </a:ext>
            </a:extLst>
          </p:cNvPr>
          <p:cNvSpPr txBox="1">
            <a:spLocks/>
          </p:cNvSpPr>
          <p:nvPr/>
        </p:nvSpPr>
        <p:spPr>
          <a:xfrm>
            <a:off x="8610600" y="4769031"/>
            <a:ext cx="533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5554C-9387-4378-80C2-5F7076CAC952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Submit all posted FY 25 expenses – </a:t>
            </a:r>
            <a:r>
              <a:rPr lang="en-US" b="1" dirty="0">
                <a:solidFill>
                  <a:srgbClr val="E17C00"/>
                </a:solidFill>
                <a:highlight>
                  <a:srgbClr val="FFFF00"/>
                </a:highlight>
              </a:rPr>
              <a:t>Wednesday, July 2</a:t>
            </a:r>
            <a:r>
              <a:rPr lang="en-US" b="1" baseline="30000" dirty="0">
                <a:solidFill>
                  <a:srgbClr val="E17C00"/>
                </a:solidFill>
                <a:highlight>
                  <a:srgbClr val="FFFF00"/>
                </a:highlight>
              </a:rPr>
              <a:t>nd</a:t>
            </a:r>
            <a:r>
              <a:rPr lang="en-US" b="1" dirty="0">
                <a:solidFill>
                  <a:srgbClr val="E17C00"/>
                </a:solidFill>
                <a:highlight>
                  <a:srgbClr val="FFFF00"/>
                </a:highlight>
              </a:rPr>
              <a:t> </a:t>
            </a:r>
            <a:endParaRPr lang="en-US" b="1" baseline="30000" dirty="0">
              <a:solidFill>
                <a:srgbClr val="E17C00"/>
              </a:solidFill>
              <a:highlight>
                <a:srgbClr val="FFFF00"/>
              </a:highlight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Submit final payroll and any clean up expenses – </a:t>
            </a:r>
            <a:r>
              <a:rPr lang="en-US" dirty="0">
                <a:highlight>
                  <a:srgbClr val="FFFF00"/>
                </a:highlight>
              </a:rPr>
              <a:t>Friday, July 11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</a:t>
            </a:r>
            <a:br>
              <a:rPr lang="en-US" dirty="0"/>
            </a:br>
            <a:endParaRPr lang="en-US" dirty="0"/>
          </a:p>
          <a:p>
            <a:pPr marL="342892" lvl="1" indent="-3428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E17C00"/>
                </a:solidFill>
              </a:rPr>
              <a:t>Do not </a:t>
            </a:r>
            <a:r>
              <a:rPr lang="en-US" dirty="0">
                <a:solidFill>
                  <a:schemeClr val="tx1"/>
                </a:solidFill>
              </a:rPr>
              <a:t>request</a:t>
            </a:r>
            <a:r>
              <a:rPr lang="en-US" dirty="0">
                <a:solidFill>
                  <a:srgbClr val="E17C00"/>
                </a:solidFill>
              </a:rPr>
              <a:t> </a:t>
            </a:r>
            <a:r>
              <a:rPr lang="en-US" dirty="0"/>
              <a:t>a miscellaneous receivable related to any Foundation payments as </a:t>
            </a:r>
            <a:r>
              <a:rPr lang="en-US" b="1" dirty="0">
                <a:solidFill>
                  <a:srgbClr val="E17C00"/>
                </a:solidFill>
              </a:rPr>
              <a:t>it will double up the receivable</a:t>
            </a:r>
            <a:endParaRPr lang="en-US" dirty="0">
              <a:solidFill>
                <a:srgbClr val="E17C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Receivables</a:t>
            </a:r>
          </a:p>
        </p:txBody>
      </p:sp>
    </p:spTree>
    <p:extLst>
      <p:ext uri="{BB962C8B-B14F-4D97-AF65-F5344CB8AC3E}">
        <p14:creationId xmlns:p14="http://schemas.microsoft.com/office/powerpoint/2010/main" val="20771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C28C7-31CD-604A-9B4A-E110A96DC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70002E"/>
              </a:buClr>
              <a:buNone/>
            </a:pPr>
            <a:r>
              <a:rPr lang="en-US" sz="1600" dirty="0"/>
              <a:t>Activity Codes are encouraged!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70002E"/>
              </a:buClr>
              <a:buNone/>
            </a:pPr>
            <a:endParaRPr lang="en-US" sz="16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Must be set up in advance with Business Operations &amp; Finance </a:t>
            </a:r>
            <a:br>
              <a:rPr lang="en-US" dirty="0"/>
            </a:br>
            <a:endParaRPr lang="en-US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Best if activity code mirrors UMF fund number (Example: MHC100 – 2XU)</a:t>
            </a:r>
            <a:br>
              <a:rPr lang="en-US" dirty="0"/>
            </a:br>
            <a:endParaRPr lang="en-US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When pulling UMDW reports, you can use the activity code as a filter</a:t>
            </a:r>
            <a:br>
              <a:rPr lang="en-US" dirty="0"/>
            </a:br>
            <a:endParaRPr lang="en-US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Please use </a:t>
            </a:r>
            <a:r>
              <a:rPr lang="en-US" u="sng" dirty="0"/>
              <a:t>one</a:t>
            </a:r>
            <a:r>
              <a:rPr lang="en-US" dirty="0"/>
              <a:t> activity code per check request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537FD-25DD-F64C-8D3F-C6DD64234C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8C18-58F3-2941-A2F5-B7D1423FE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AD3B87E-D3CD-4F43-9DAF-6E2D0DCBA60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4495800" y="1335284"/>
            <a:ext cx="4419600" cy="3097164"/>
          </a:xfr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2258D03-C136-7645-88E1-9BA582F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Activity Codes</a:t>
            </a:r>
          </a:p>
        </p:txBody>
      </p:sp>
    </p:spTree>
    <p:extLst>
      <p:ext uri="{BB962C8B-B14F-4D97-AF65-F5344CB8AC3E}">
        <p14:creationId xmlns:p14="http://schemas.microsoft.com/office/powerpoint/2010/main" val="1229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750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657350"/>
            <a:ext cx="4776787" cy="1989868"/>
          </a:xfrm>
        </p:spPr>
        <p:txBody>
          <a:bodyPr/>
          <a:lstStyle/>
          <a:p>
            <a:r>
              <a:rPr lang="en-US" dirty="0"/>
              <a:t>Q: When is the last day to submit to the Foundation for cash reimbursement? </a:t>
            </a:r>
          </a:p>
          <a:p>
            <a:r>
              <a:rPr lang="en-US" dirty="0"/>
              <a:t>	A: July 2nd for FY25 	Reimbursement</a:t>
            </a:r>
          </a:p>
          <a:p>
            <a:r>
              <a:rPr lang="en-US" dirty="0"/>
              <a:t>	A: July 11th for payroll and 	clean up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61FDB-F85E-B844-A0BF-A58E3891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955"/>
            <a:ext cx="8153399" cy="829533"/>
          </a:xfrm>
        </p:spPr>
        <p:txBody>
          <a:bodyPr/>
          <a:lstStyle/>
          <a:p>
            <a:r>
              <a:rPr lang="en-US" dirty="0"/>
              <a:t>Fiscal Year End Procedures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A132C-356E-6698-2681-D5AE587F0979}"/>
              </a:ext>
            </a:extLst>
          </p:cNvPr>
          <p:cNvSpPr txBox="1"/>
          <p:nvPr/>
        </p:nvSpPr>
        <p:spPr>
          <a:xfrm>
            <a:off x="990600" y="257175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34691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8" y="990600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Prepay Expense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68" y="1610617"/>
            <a:ext cx="8678863" cy="1922265"/>
          </a:xfrm>
        </p:spPr>
        <p:txBody>
          <a:bodyPr/>
          <a:lstStyle/>
          <a:p>
            <a:r>
              <a:rPr lang="en-US" b="0" i="1" dirty="0">
                <a:solidFill>
                  <a:srgbClr val="E17C00"/>
                </a:solidFill>
                <a:latin typeface="Georgia" panose="02040502050405020303" pitchFamily="18" charset="0"/>
              </a:rPr>
              <a:t>In Short:</a:t>
            </a:r>
          </a:p>
          <a:p>
            <a:pPr lvl="1"/>
            <a:r>
              <a:rPr lang="en-US" b="0" dirty="0"/>
              <a:t>You’re paying for an item or service in the current fiscal year that you won’t receive until the next fiscal year. </a:t>
            </a:r>
          </a:p>
          <a:p>
            <a:endParaRPr lang="en-US" b="0" dirty="0"/>
          </a:p>
          <a:p>
            <a:r>
              <a:rPr lang="en-US" b="0" dirty="0"/>
              <a:t>Prepaids are not different at fiscal year end but deserve increased awareness.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Prepaid Expense Checklist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BD3BFAA-6136-6891-D1B1-E6592846B053}"/>
              </a:ext>
            </a:extLst>
          </p:cNvPr>
          <p:cNvGrpSpPr/>
          <p:nvPr/>
        </p:nvGrpSpPr>
        <p:grpSpPr>
          <a:xfrm>
            <a:off x="1785681" y="1387903"/>
            <a:ext cx="3604005" cy="3014353"/>
            <a:chOff x="2038961" y="1342109"/>
            <a:chExt cx="3604005" cy="3014353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F9108A3C-0705-73FD-13C7-4A9B6DE04D88}"/>
                </a:ext>
              </a:extLst>
            </p:cNvPr>
            <p:cNvSpPr/>
            <p:nvPr/>
          </p:nvSpPr>
          <p:spPr>
            <a:xfrm>
              <a:off x="2797089" y="1342109"/>
              <a:ext cx="996762" cy="304800"/>
            </a:xfrm>
            <a:prstGeom prst="diamond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Grant </a:t>
              </a:r>
              <a:r>
                <a:rPr lang="en-US" sz="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Expense</a:t>
              </a:r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B528A55E-67C9-B5AD-D15B-F4717336A8E0}"/>
                </a:ext>
              </a:extLst>
            </p:cNvPr>
            <p:cNvSpPr/>
            <p:nvPr/>
          </p:nvSpPr>
          <p:spPr>
            <a:xfrm>
              <a:off x="2797089" y="1824033"/>
              <a:ext cx="996762" cy="304800"/>
            </a:xfrm>
            <a:prstGeom prst="diamond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than 62xxx expense?</a:t>
              </a: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19FC42A9-9E5C-96AC-4405-9EBF495E0789}"/>
                </a:ext>
              </a:extLst>
            </p:cNvPr>
            <p:cNvSpPr/>
            <p:nvPr/>
          </p:nvSpPr>
          <p:spPr>
            <a:xfrm>
              <a:off x="2803913" y="2288678"/>
              <a:ext cx="983114" cy="304800"/>
            </a:xfrm>
            <a:prstGeom prst="diamond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$500?</a:t>
              </a: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E598FEC7-D77F-9B85-AD3A-543C21930086}"/>
                </a:ext>
              </a:extLst>
            </p:cNvPr>
            <p:cNvSpPr/>
            <p:nvPr/>
          </p:nvSpPr>
          <p:spPr>
            <a:xfrm>
              <a:off x="2797090" y="2776303"/>
              <a:ext cx="1005310" cy="304800"/>
            </a:xfrm>
            <a:prstGeom prst="diamond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Paid Monthly?</a:t>
              </a: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8F112A89-DDB4-1D66-05BB-52DE7A8393D1}"/>
                </a:ext>
              </a:extLst>
            </p:cNvPr>
            <p:cNvSpPr/>
            <p:nvPr/>
          </p:nvSpPr>
          <p:spPr>
            <a:xfrm>
              <a:off x="2789384" y="3267154"/>
              <a:ext cx="1023392" cy="304800"/>
            </a:xfrm>
            <a:prstGeom prst="diamond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 Fiscal Yrs?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CD9D31-C2E7-8822-69D3-0A0C33E0ACAB}"/>
                </a:ext>
              </a:extLst>
            </p:cNvPr>
            <p:cNvSpPr/>
            <p:nvPr/>
          </p:nvSpPr>
          <p:spPr>
            <a:xfrm>
              <a:off x="2823721" y="3740062"/>
              <a:ext cx="970130" cy="228600"/>
            </a:xfrm>
            <a:prstGeom prst="rect">
              <a:avLst/>
            </a:prstGeom>
            <a:solidFill>
              <a:srgbClr val="F7F17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Calculate Months Prepaid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4DFE16-92F2-CDFE-D6F7-693F475565F7}"/>
                </a:ext>
              </a:extLst>
            </p:cNvPr>
            <p:cNvSpPr/>
            <p:nvPr/>
          </p:nvSpPr>
          <p:spPr>
            <a:xfrm>
              <a:off x="2817228" y="4127862"/>
              <a:ext cx="983113" cy="228600"/>
            </a:xfrm>
            <a:prstGeom prst="rect">
              <a:avLst/>
            </a:prstGeom>
            <a:solidFill>
              <a:srgbClr val="F7F17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Proceed to Grizmart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42D866-DE03-07B9-492F-F34AEEB6DABA}"/>
                </a:ext>
              </a:extLst>
            </p:cNvPr>
            <p:cNvSpPr txBox="1"/>
            <p:nvPr/>
          </p:nvSpPr>
          <p:spPr>
            <a:xfrm>
              <a:off x="2045444" y="2805592"/>
              <a:ext cx="5923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4E0975-43D7-1312-14DE-67126207DD27}"/>
                </a:ext>
              </a:extLst>
            </p:cNvPr>
            <p:cNvSpPr txBox="1"/>
            <p:nvPr/>
          </p:nvSpPr>
          <p:spPr>
            <a:xfrm>
              <a:off x="2038961" y="3289827"/>
              <a:ext cx="592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 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EEBE1B-4929-E73D-7F76-97629355621F}"/>
                </a:ext>
              </a:extLst>
            </p:cNvPr>
            <p:cNvSpPr txBox="1"/>
            <p:nvPr/>
          </p:nvSpPr>
          <p:spPr>
            <a:xfrm>
              <a:off x="2057957" y="3701002"/>
              <a:ext cx="5923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 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D4C104-54F7-0124-0EA7-7C87F8E4F7A9}"/>
                </a:ext>
              </a:extLst>
            </p:cNvPr>
            <p:cNvSpPr txBox="1"/>
            <p:nvPr/>
          </p:nvSpPr>
          <p:spPr>
            <a:xfrm>
              <a:off x="2045447" y="4107068"/>
              <a:ext cx="5923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46E321-5817-C2AA-C010-78A8848813AE}"/>
                </a:ext>
              </a:extLst>
            </p:cNvPr>
            <p:cNvSpPr/>
            <p:nvPr/>
          </p:nvSpPr>
          <p:spPr>
            <a:xfrm>
              <a:off x="4880966" y="1404645"/>
              <a:ext cx="762000" cy="18985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Prepay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1DACD3-116A-550B-C86C-833ADB065EB0}"/>
                </a:ext>
              </a:extLst>
            </p:cNvPr>
            <p:cNvSpPr/>
            <p:nvPr/>
          </p:nvSpPr>
          <p:spPr>
            <a:xfrm>
              <a:off x="4880966" y="1880418"/>
              <a:ext cx="762000" cy="18570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Prepay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861F82-5A0C-D963-4B0C-4EB9FFCB12EE}"/>
                </a:ext>
              </a:extLst>
            </p:cNvPr>
            <p:cNvSpPr/>
            <p:nvPr/>
          </p:nvSpPr>
          <p:spPr>
            <a:xfrm>
              <a:off x="4870730" y="2352046"/>
              <a:ext cx="762000" cy="18570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Prepay</a:t>
              </a:r>
              <a:endParaRPr lang="en-US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992D9F-4E14-F0C2-7976-4BF9F138986D}"/>
                </a:ext>
              </a:extLst>
            </p:cNvPr>
            <p:cNvSpPr/>
            <p:nvPr/>
          </p:nvSpPr>
          <p:spPr>
            <a:xfrm>
              <a:off x="4870730" y="2837162"/>
              <a:ext cx="762000" cy="18570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Prepay</a:t>
              </a:r>
              <a:endParaRPr lang="en-US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93DDBE-038E-C05E-6610-CFD40E5ABF66}"/>
                </a:ext>
              </a:extLst>
            </p:cNvPr>
            <p:cNvSpPr/>
            <p:nvPr/>
          </p:nvSpPr>
          <p:spPr>
            <a:xfrm>
              <a:off x="4870730" y="3320086"/>
              <a:ext cx="762000" cy="185705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  <a:p>
              <a:pPr algn="ctr"/>
              <a:r>
                <a:rPr lang="en-US" sz="5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Prepay</a:t>
              </a:r>
              <a:endParaRPr lang="en-US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D046E49-D24F-0720-6862-876CADB3A908}"/>
                </a:ext>
              </a:extLst>
            </p:cNvPr>
            <p:cNvCxnSpPr>
              <a:cxnSpLocks/>
              <a:stCxn id="8" idx="3"/>
              <a:endCxn id="24" idx="1"/>
            </p:cNvCxnSpPr>
            <p:nvPr/>
          </p:nvCxnSpPr>
          <p:spPr>
            <a:xfrm>
              <a:off x="3793851" y="1494509"/>
              <a:ext cx="1087115" cy="506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E3DCE3-A49C-C8D1-E0B2-20CDDA790CF0}"/>
                </a:ext>
              </a:extLst>
            </p:cNvPr>
            <p:cNvCxnSpPr>
              <a:cxnSpLocks/>
              <a:stCxn id="10" idx="3"/>
              <a:endCxn id="26" idx="1"/>
            </p:cNvCxnSpPr>
            <p:nvPr/>
          </p:nvCxnSpPr>
          <p:spPr>
            <a:xfrm flipV="1">
              <a:off x="3793851" y="1973271"/>
              <a:ext cx="1087115" cy="31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A325A5C-93E4-B7FD-D029-3B749B8EDAAA}"/>
                </a:ext>
              </a:extLst>
            </p:cNvPr>
            <p:cNvCxnSpPr>
              <a:cxnSpLocks/>
              <a:stCxn id="11" idx="3"/>
              <a:endCxn id="27" idx="1"/>
            </p:cNvCxnSpPr>
            <p:nvPr/>
          </p:nvCxnSpPr>
          <p:spPr>
            <a:xfrm>
              <a:off x="3787027" y="2441078"/>
              <a:ext cx="1083703" cy="382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E7A999A-6173-7684-F410-5742D501AC17}"/>
                </a:ext>
              </a:extLst>
            </p:cNvPr>
            <p:cNvCxnSpPr>
              <a:cxnSpLocks/>
              <a:stCxn id="12" idx="3"/>
              <a:endCxn id="28" idx="1"/>
            </p:cNvCxnSpPr>
            <p:nvPr/>
          </p:nvCxnSpPr>
          <p:spPr>
            <a:xfrm>
              <a:off x="3802400" y="2928703"/>
              <a:ext cx="1068330" cy="131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15F34DF-E60D-B1C8-E533-BFB8FDEA280D}"/>
                </a:ext>
              </a:extLst>
            </p:cNvPr>
            <p:cNvCxnSpPr>
              <a:cxnSpLocks/>
              <a:stCxn id="13" idx="3"/>
              <a:endCxn id="29" idx="1"/>
            </p:cNvCxnSpPr>
            <p:nvPr/>
          </p:nvCxnSpPr>
          <p:spPr>
            <a:xfrm flipV="1">
              <a:off x="3812776" y="3412939"/>
              <a:ext cx="1057954" cy="661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F925396-BFF0-429B-139A-67B4D7385EBC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3295470" y="1646909"/>
              <a:ext cx="0" cy="17712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77DFC14-6DDF-B106-705E-D37B83B2F47A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>
              <a:off x="3295470" y="2128833"/>
              <a:ext cx="0" cy="15984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2EAD0C2-1074-5C3E-0FA7-FA31A6A28A15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3295470" y="2593478"/>
              <a:ext cx="4275" cy="18282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42304E1-5E86-4093-E677-09CF0C005F85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3299745" y="3081103"/>
              <a:ext cx="1335" cy="18605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9A161AD-C6E6-8DD9-9D36-979B074E39F6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>
              <a:off x="3301080" y="3571954"/>
              <a:ext cx="7706" cy="16810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BAF9914-9E85-98BC-868B-5A47E0B56A34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 flipH="1">
              <a:off x="3308785" y="3968662"/>
              <a:ext cx="1" cy="1592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316D9C1-980C-F762-DC8F-57B74D8D62B7}"/>
                </a:ext>
              </a:extLst>
            </p:cNvPr>
            <p:cNvSpPr txBox="1"/>
            <p:nvPr/>
          </p:nvSpPr>
          <p:spPr>
            <a:xfrm>
              <a:off x="4146421" y="3390841"/>
              <a:ext cx="36778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6EB5578-C967-B42D-6DFD-2AA018DC389C}"/>
                </a:ext>
              </a:extLst>
            </p:cNvPr>
            <p:cNvSpPr txBox="1"/>
            <p:nvPr/>
          </p:nvSpPr>
          <p:spPr>
            <a:xfrm>
              <a:off x="3244533" y="3544314"/>
              <a:ext cx="36778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D50AAF67-EA95-D6DD-7268-81E003FD7547}"/>
                </a:ext>
              </a:extLst>
            </p:cNvPr>
            <p:cNvSpPr txBox="1"/>
            <p:nvPr/>
          </p:nvSpPr>
          <p:spPr>
            <a:xfrm>
              <a:off x="2049990" y="1371398"/>
              <a:ext cx="5923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</a:t>
              </a:r>
              <a:r>
                <a:rPr lang="en-US" sz="1000" dirty="0"/>
                <a:t> 1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8F859B0-1E07-7944-8E55-4676071F29F1}"/>
                </a:ext>
              </a:extLst>
            </p:cNvPr>
            <p:cNvSpPr txBox="1"/>
            <p:nvPr/>
          </p:nvSpPr>
          <p:spPr>
            <a:xfrm>
              <a:off x="2057406" y="1850159"/>
              <a:ext cx="5923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1C5B279-321A-3D1B-5EF5-88482895991A}"/>
                </a:ext>
              </a:extLst>
            </p:cNvPr>
            <p:cNvSpPr txBox="1"/>
            <p:nvPr/>
          </p:nvSpPr>
          <p:spPr>
            <a:xfrm>
              <a:off x="2051133" y="2321590"/>
              <a:ext cx="743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E1B35E6-73E2-0D5F-883F-A17DE409A240}"/>
                </a:ext>
              </a:extLst>
            </p:cNvPr>
            <p:cNvSpPr txBox="1"/>
            <p:nvPr/>
          </p:nvSpPr>
          <p:spPr>
            <a:xfrm>
              <a:off x="4152298" y="1512139"/>
              <a:ext cx="33981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E197817-CA91-FBD4-DAD2-8D2245817A64}"/>
                </a:ext>
              </a:extLst>
            </p:cNvPr>
            <p:cNvSpPr txBox="1"/>
            <p:nvPr/>
          </p:nvSpPr>
          <p:spPr>
            <a:xfrm>
              <a:off x="4152298" y="1974189"/>
              <a:ext cx="34696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7BCABC7-2C38-F87E-F2A0-577908BC395D}"/>
                </a:ext>
              </a:extLst>
            </p:cNvPr>
            <p:cNvSpPr txBox="1"/>
            <p:nvPr/>
          </p:nvSpPr>
          <p:spPr>
            <a:xfrm>
              <a:off x="4152298" y="2459098"/>
              <a:ext cx="3611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7DDA2D0-DF9D-F471-1C55-CD80832B1443}"/>
                </a:ext>
              </a:extLst>
            </p:cNvPr>
            <p:cNvSpPr txBox="1"/>
            <p:nvPr/>
          </p:nvSpPr>
          <p:spPr>
            <a:xfrm>
              <a:off x="4140267" y="2945076"/>
              <a:ext cx="347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794C45A-4A01-5A97-95DA-A045957A6E96}"/>
                </a:ext>
              </a:extLst>
            </p:cNvPr>
            <p:cNvSpPr txBox="1"/>
            <p:nvPr/>
          </p:nvSpPr>
          <p:spPr>
            <a:xfrm>
              <a:off x="3248304" y="1651019"/>
              <a:ext cx="33981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CC1C4C5-37BE-8CB1-B600-B2BD82B9E3AA}"/>
                </a:ext>
              </a:extLst>
            </p:cNvPr>
            <p:cNvSpPr txBox="1"/>
            <p:nvPr/>
          </p:nvSpPr>
          <p:spPr>
            <a:xfrm>
              <a:off x="3249076" y="2127295"/>
              <a:ext cx="34696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4BBD6CC-8718-9DFF-CEFD-CFBB63A65490}"/>
                </a:ext>
              </a:extLst>
            </p:cNvPr>
            <p:cNvSpPr txBox="1"/>
            <p:nvPr/>
          </p:nvSpPr>
          <p:spPr>
            <a:xfrm>
              <a:off x="3242466" y="2611567"/>
              <a:ext cx="36113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0944DDA2-E2A9-E548-D26F-D852C8C67288}"/>
                </a:ext>
              </a:extLst>
            </p:cNvPr>
            <p:cNvSpPr txBox="1"/>
            <p:nvPr/>
          </p:nvSpPr>
          <p:spPr>
            <a:xfrm>
              <a:off x="3254083" y="3090197"/>
              <a:ext cx="34325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537FD-25DD-F64C-8D3F-C6DD64234C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8C18-58F3-2941-A2F5-B7D1423FE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AD3B87E-D3CD-4F43-9DAF-6E2D0DCBA60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4495800" y="1335284"/>
            <a:ext cx="4419600" cy="3097164"/>
          </a:xfr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2258D03-C136-7645-88E1-9BA582F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3477"/>
            <a:ext cx="8249653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Additional Prepaid Guidelines/Tips/Updates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6BB5E7-382B-1030-D134-DF8D4E176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7" y="1581150"/>
            <a:ext cx="4114800" cy="2895600"/>
          </a:xfrm>
        </p:spPr>
        <p:txBody>
          <a:bodyPr/>
          <a:lstStyle/>
          <a:p>
            <a:r>
              <a:rPr lang="en-US" sz="1400" b="1" dirty="0">
                <a:solidFill>
                  <a:prstClr val="black"/>
                </a:solidFill>
              </a:rPr>
              <a:t>Updates/Reminders:</a:t>
            </a:r>
            <a:endParaRPr lang="en-US" sz="1000" dirty="0">
              <a:solidFill>
                <a:prstClr val="black"/>
              </a:solidFill>
            </a:endParaRP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GRIZMART:	</a:t>
            </a:r>
            <a:r>
              <a:rPr lang="en-US" sz="1050" dirty="0">
                <a:solidFill>
                  <a:prstClr val="black"/>
                </a:solidFill>
              </a:rPr>
              <a:t>Use the activity code PREPAY </a:t>
            </a:r>
          </a:p>
          <a:p>
            <a:pPr marL="0" indent="0">
              <a:buNone/>
            </a:pPr>
            <a:r>
              <a:rPr lang="en-US" sz="1050" b="1" dirty="0">
                <a:solidFill>
                  <a:prstClr val="black"/>
                </a:solidFill>
              </a:rPr>
              <a:t>		1905 account invalid in GrizMart</a:t>
            </a:r>
          </a:p>
          <a:p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PROCARD:	</a:t>
            </a:r>
            <a:r>
              <a:rPr lang="en-US" sz="1050" dirty="0">
                <a:solidFill>
                  <a:prstClr val="black"/>
                </a:solidFill>
              </a:rPr>
              <a:t>Appropriate to use 1905 account</a:t>
            </a:r>
          </a:p>
          <a:p>
            <a:pPr marL="0" indent="0">
              <a:buNone/>
            </a:pPr>
            <a:r>
              <a:rPr lang="en-US" sz="1050" dirty="0">
                <a:solidFill>
                  <a:prstClr val="black"/>
                </a:solidFill>
              </a:rPr>
              <a:t>		</a:t>
            </a:r>
            <a:r>
              <a:rPr lang="en-US" sz="1050" b="1" dirty="0">
                <a:solidFill>
                  <a:prstClr val="black"/>
                </a:solidFill>
              </a:rPr>
              <a:t>Do </a:t>
            </a:r>
            <a:r>
              <a:rPr lang="en-US" sz="1050" b="1" u="sng" dirty="0">
                <a:solidFill>
                  <a:prstClr val="black"/>
                </a:solidFill>
              </a:rPr>
              <a:t>NOT</a:t>
            </a:r>
            <a:r>
              <a:rPr lang="en-US" sz="1050" b="1" dirty="0">
                <a:solidFill>
                  <a:prstClr val="black"/>
                </a:solidFill>
              </a:rPr>
              <a:t> use PREPAY </a:t>
            </a:r>
            <a:r>
              <a:rPr lang="en-US" sz="1050" dirty="0">
                <a:solidFill>
                  <a:prstClr val="black"/>
                </a:solidFill>
              </a:rPr>
              <a:t>activity 		code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srgbClr val="E17C00"/>
                </a:solidFill>
              </a:rPr>
              <a:t>Department Responsibility:</a:t>
            </a:r>
            <a:r>
              <a:rPr lang="en-US" sz="1200" dirty="0">
                <a:solidFill>
                  <a:srgbClr val="E17C00"/>
                </a:solidFill>
              </a:rPr>
              <a:t> </a:t>
            </a:r>
          </a:p>
          <a:p>
            <a:pPr lvl="1"/>
            <a:r>
              <a:rPr lang="en-US" sz="1100" dirty="0">
                <a:solidFill>
                  <a:prstClr val="black"/>
                </a:solidFill>
              </a:rPr>
              <a:t>For all Procard prepaids, send all supporting documentation to Teddi Reinholz no later than </a:t>
            </a:r>
            <a:r>
              <a:rPr lang="en-US" sz="1100" dirty="0">
                <a:solidFill>
                  <a:prstClr val="black"/>
                </a:solidFill>
                <a:highlight>
                  <a:srgbClr val="FFFF00"/>
                </a:highlight>
              </a:rPr>
              <a:t>7/8/2025</a:t>
            </a:r>
            <a:r>
              <a:rPr lang="en-US" sz="1100" dirty="0">
                <a:solidFill>
                  <a:prstClr val="black"/>
                </a:solidFill>
              </a:rPr>
              <a:t> ( </a:t>
            </a:r>
            <a:r>
              <a:rPr lang="en-US" sz="1100" dirty="0">
                <a:solidFill>
                  <a:schemeClr val="accent1"/>
                </a:solidFill>
                <a:hlinkClick r:id="rId3"/>
              </a:rPr>
              <a:t>Teddi.Reinholz@mso.umt.edu</a:t>
            </a:r>
            <a:r>
              <a:rPr lang="en-US" sz="1100" dirty="0">
                <a:solidFill>
                  <a:schemeClr val="accent1"/>
                </a:solidFill>
              </a:rPr>
              <a:t> 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24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2" y="971796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995488"/>
            <a:ext cx="4776787" cy="1185862"/>
          </a:xfrm>
        </p:spPr>
        <p:txBody>
          <a:bodyPr/>
          <a:lstStyle/>
          <a:p>
            <a:r>
              <a:rPr lang="en-US" dirty="0"/>
              <a:t>Q: When does the Prepay Reversal Happen? </a:t>
            </a:r>
          </a:p>
          <a:p>
            <a:r>
              <a:rPr lang="en-US" dirty="0"/>
              <a:t>	A: Expect to see an expense 	once July is closed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43F9E-C6E6-8E46-B4C5-5589E57B1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b="0" i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b="0" i="1" dirty="0">
                <a:solidFill>
                  <a:srgbClr val="E17C00"/>
                </a:solidFill>
                <a:latin typeface="Georgia" panose="02040502050405020303" pitchFamily="18" charset="0"/>
              </a:rPr>
              <a:t>In Short: </a:t>
            </a:r>
          </a:p>
          <a:p>
            <a:pPr marL="0" indent="0">
              <a:buNone/>
            </a:pPr>
            <a:r>
              <a:rPr lang="en-US" sz="1400" b="0" dirty="0"/>
              <a:t>Some departments on UM campus, use their own invoicing system. When this happens, those transactions are not on UM books (meaning: they are not recorded in BANNER).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1E2EA-3837-E045-845C-9AACB7E782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0C0E8-C516-4341-A29C-90DFECD8B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D373EC4-D2A0-2544-B669-DFFE06F4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Miscellaneous Accounts Receivable</a:t>
            </a:r>
          </a:p>
        </p:txBody>
      </p:sp>
      <p:pic>
        <p:nvPicPr>
          <p:cNvPr id="21" name="Content Placeholder 11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725BD048-BF39-E945-A682-8791E1590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6" b="1"/>
          <a:stretch/>
        </p:blipFill>
        <p:spPr>
          <a:xfrm>
            <a:off x="228601" y="2831197"/>
            <a:ext cx="8686800" cy="16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68" y="1610617"/>
            <a:ext cx="8678863" cy="19222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17C00"/>
                </a:solidFill>
              </a:rPr>
              <a:t>DEPARTMENT RESPONSIBILITY:</a:t>
            </a:r>
          </a:p>
          <a:p>
            <a:pPr marL="312737" indent="-285750">
              <a:buFont typeface="Arial" panose="020B0604020202020204" pitchFamily="34" charset="0"/>
              <a:buChar char="•"/>
            </a:pPr>
            <a:r>
              <a:rPr lang="en-US" sz="1400" dirty="0"/>
              <a:t>We cannot see your invoicing system; we need you to:</a:t>
            </a:r>
          </a:p>
          <a:p>
            <a:pPr marL="769937" lvl="1" indent="-285750">
              <a:buFont typeface="Arial" panose="020B0604020202020204" pitchFamily="34" charset="0"/>
              <a:buChar char="•"/>
            </a:pPr>
            <a:r>
              <a:rPr lang="en-US" dirty="0"/>
              <a:t>Provide Business Operations &amp; Finance  with appropriate documentation support.</a:t>
            </a:r>
          </a:p>
          <a:p>
            <a:pPr marL="769937" lvl="1" indent="-285750">
              <a:buFont typeface="Arial" panose="020B0604020202020204" pitchFamily="34" charset="0"/>
              <a:buChar char="•"/>
            </a:pPr>
            <a:r>
              <a:rPr lang="en-US" dirty="0"/>
              <a:t>Keep a copy of that documentation support.</a:t>
            </a:r>
          </a:p>
          <a:p>
            <a:pPr marL="769937" lvl="1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E17C00"/>
                </a:solidFill>
              </a:rPr>
              <a:t>Do not include receivables from other UM Departments or the UM Foundation.</a:t>
            </a:r>
            <a:r>
              <a:rPr lang="en-US" sz="1600" b="1" dirty="0">
                <a:solidFill>
                  <a:srgbClr val="E17C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02A3903-9216-4ADC-8A96-A9151674DB5F}"/>
              </a:ext>
            </a:extLst>
          </p:cNvPr>
          <p:cNvSpPr txBox="1">
            <a:spLocks/>
          </p:cNvSpPr>
          <p:nvPr/>
        </p:nvSpPr>
        <p:spPr>
          <a:xfrm>
            <a:off x="232568" y="742950"/>
            <a:ext cx="672465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E17C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i="1" dirty="0">
                <a:latin typeface="Georgia" panose="02040502050405020303" pitchFamily="18" charset="0"/>
              </a:rPr>
              <a:t>Miscellaneous Receivables</a:t>
            </a:r>
          </a:p>
        </p:txBody>
      </p:sp>
    </p:spTree>
    <p:extLst>
      <p:ext uri="{BB962C8B-B14F-4D97-AF65-F5344CB8AC3E}">
        <p14:creationId xmlns:p14="http://schemas.microsoft.com/office/powerpoint/2010/main" val="25076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007F49-3B31-874C-9216-78B16C885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89957"/>
            <a:ext cx="4114800" cy="3217666"/>
          </a:xfrm>
        </p:spPr>
        <p:txBody>
          <a:bodyPr/>
          <a:lstStyle/>
          <a:p>
            <a:r>
              <a:rPr lang="en-US" dirty="0"/>
              <a:t>Derek Kelly– PATH Desk Associate Director</a:t>
            </a:r>
          </a:p>
          <a:p>
            <a:r>
              <a:rPr lang="en-US" dirty="0"/>
              <a:t>Suzanne Ranger – Associate Director of Accounts Payable</a:t>
            </a:r>
          </a:p>
          <a:p>
            <a:r>
              <a:rPr lang="en-US" dirty="0"/>
              <a:t>Matt Hill – PATH Desk Team Lead</a:t>
            </a:r>
          </a:p>
          <a:p>
            <a:r>
              <a:rPr lang="en-US" dirty="0"/>
              <a:t>Michelle Wunder – Procurement Officer</a:t>
            </a:r>
          </a:p>
          <a:p>
            <a:r>
              <a:rPr lang="en-US" dirty="0"/>
              <a:t>Gabriel Earle – Accounts Payable Auditor</a:t>
            </a:r>
          </a:p>
          <a:p>
            <a:r>
              <a:rPr lang="en-US" dirty="0"/>
              <a:t>Interns</a:t>
            </a:r>
          </a:p>
          <a:p>
            <a:pPr lvl="1"/>
            <a:r>
              <a:rPr lang="en-US" sz="1600" dirty="0"/>
              <a:t>Christopher Dietrich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FC72FA-F8A4-4A49-ADE6-A72F214010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AD8B-BA66-5845-8289-CE74C5D1CF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C679E0-5B69-674E-B0FF-DDA28785E2F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4495800" y="1335284"/>
            <a:ext cx="4419600" cy="3097164"/>
          </a:xfr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243598F1-FE44-6A40-879B-860DC37D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6000" b="0" i="1" dirty="0">
                <a:latin typeface="Georgia" panose="02040502050405020303" pitchFamily="18" charset="0"/>
              </a:rPr>
              <a:t>Staff Updates</a:t>
            </a:r>
            <a:endParaRPr lang="en-US" sz="5400" b="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7" y="1581150"/>
            <a:ext cx="8678863" cy="2639021"/>
          </a:xfrm>
        </p:spPr>
        <p:txBody>
          <a:bodyPr/>
          <a:lstStyle/>
          <a:p>
            <a:pPr marL="26987" lvl="1" indent="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sz="2000" dirty="0"/>
              <a:t>DEADLINE:	</a:t>
            </a:r>
          </a:p>
          <a:p>
            <a:pPr marL="26987" lvl="1" indent="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sz="2000" dirty="0">
                <a:highlight>
                  <a:srgbClr val="FFFF00"/>
                </a:highlight>
              </a:rPr>
              <a:t>7/11/25</a:t>
            </a:r>
            <a:r>
              <a:rPr lang="en-US" sz="2000" dirty="0"/>
              <a:t> by </a:t>
            </a:r>
            <a:r>
              <a:rPr lang="en-US" sz="2000" u="sng" dirty="0"/>
              <a:t>noon</a:t>
            </a:r>
            <a:r>
              <a:rPr lang="en-US" sz="2000" dirty="0"/>
              <a:t>:	Kris Krause</a:t>
            </a:r>
          </a:p>
          <a:p>
            <a:pPr marL="0" lvl="1"/>
            <a:endParaRPr lang="en-US" dirty="0"/>
          </a:p>
          <a:p>
            <a:pPr marL="369887" lvl="1" indent="-342900">
              <a:lnSpc>
                <a:spcPct val="12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600" b="1" dirty="0"/>
              <a:t>Supporting Documentation Includes:</a:t>
            </a:r>
          </a:p>
          <a:p>
            <a:pPr marL="1227115" lvl="3" indent="-342900">
              <a:lnSpc>
                <a:spcPct val="120000"/>
              </a:lnSpc>
              <a:spcBef>
                <a:spcPts val="600"/>
              </a:spcBef>
              <a:buSzPct val="80000"/>
            </a:pPr>
            <a:r>
              <a:rPr lang="en-US" sz="1400" dirty="0"/>
              <a:t>Invoices</a:t>
            </a:r>
          </a:p>
          <a:p>
            <a:pPr marL="1227115" lvl="3" indent="-342900">
              <a:lnSpc>
                <a:spcPct val="120000"/>
              </a:lnSpc>
              <a:spcBef>
                <a:spcPts val="600"/>
              </a:spcBef>
              <a:buSzPct val="80000"/>
            </a:pPr>
            <a:r>
              <a:rPr lang="en-US" sz="1400" dirty="0"/>
              <a:t>Miscellaneous A/R reports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Miscellaneous Receivables</a:t>
            </a:r>
          </a:p>
        </p:txBody>
      </p:sp>
    </p:spTree>
    <p:extLst>
      <p:ext uri="{BB962C8B-B14F-4D97-AF65-F5344CB8AC3E}">
        <p14:creationId xmlns:p14="http://schemas.microsoft.com/office/powerpoint/2010/main" val="882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2" y="971796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995488"/>
            <a:ext cx="4776787" cy="1033462"/>
          </a:xfrm>
        </p:spPr>
        <p:txBody>
          <a:bodyPr/>
          <a:lstStyle/>
          <a:p>
            <a:r>
              <a:rPr lang="en-US" dirty="0"/>
              <a:t>Q: Do I include receivables from the Foundation? </a:t>
            </a:r>
          </a:p>
          <a:p>
            <a:r>
              <a:rPr lang="en-US" dirty="0"/>
              <a:t>	A: No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61FDB-F85E-B844-A0BF-A58E3891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955"/>
            <a:ext cx="8153399" cy="829533"/>
          </a:xfrm>
        </p:spPr>
        <p:txBody>
          <a:bodyPr/>
          <a:lstStyle/>
          <a:p>
            <a:r>
              <a:rPr lang="en-US" dirty="0"/>
              <a:t>Expenditure Accruals</a:t>
            </a:r>
          </a:p>
        </p:txBody>
      </p:sp>
    </p:spTree>
    <p:extLst>
      <p:ext uri="{BB962C8B-B14F-4D97-AF65-F5344CB8AC3E}">
        <p14:creationId xmlns:p14="http://schemas.microsoft.com/office/powerpoint/2010/main" val="18501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8" y="514350"/>
            <a:ext cx="7467600" cy="798316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Expenditure Accruals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68" y="1312666"/>
            <a:ext cx="8678863" cy="2884887"/>
          </a:xfrm>
        </p:spPr>
        <p:txBody>
          <a:bodyPr/>
          <a:lstStyle/>
          <a:p>
            <a:r>
              <a:rPr lang="en-US" b="0" i="1" dirty="0">
                <a:solidFill>
                  <a:srgbClr val="E17C00"/>
                </a:solidFill>
                <a:latin typeface="Georgia" panose="02040502050405020303" pitchFamily="18" charset="0"/>
              </a:rPr>
              <a:t>In Short:</a:t>
            </a:r>
          </a:p>
          <a:p>
            <a:pPr lvl="1"/>
            <a:r>
              <a:rPr lang="en-US" sz="1200" b="0" dirty="0"/>
              <a:t>If a department has an expense that won’t be paid until the next fiscal year, we may need to record this.</a:t>
            </a:r>
          </a:p>
          <a:p>
            <a:endParaRPr lang="en-US" sz="1400" dirty="0">
              <a:solidFill>
                <a:srgbClr val="E17C00"/>
              </a:solidFill>
            </a:endParaRPr>
          </a:p>
          <a:p>
            <a:r>
              <a:rPr lang="en-US" sz="1400" dirty="0">
                <a:solidFill>
                  <a:srgbClr val="E17C00"/>
                </a:solidFill>
              </a:rPr>
              <a:t>Department Responsibility: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Inform Business Operations &amp; Finance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Departments must submit requests for expenditure accruals to Business Operations &amp; Finance on or before </a:t>
            </a: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July 8</a:t>
            </a:r>
            <a:r>
              <a:rPr lang="en-US" sz="1200" b="0" baseline="30000" dirty="0">
                <a:solidFill>
                  <a:schemeClr val="tx1"/>
                </a:solidFill>
                <a:highlight>
                  <a:srgbClr val="FFFF00"/>
                </a:highlight>
              </a:rPr>
              <a:t>th</a:t>
            </a:r>
            <a:r>
              <a:rPr lang="en-US" sz="1200" b="0" dirty="0">
                <a:solidFill>
                  <a:schemeClr val="tx1"/>
                </a:solidFill>
                <a:highlight>
                  <a:srgbClr val="FFFF00"/>
                </a:highlight>
              </a:rPr>
              <a:t> at </a:t>
            </a:r>
            <a:r>
              <a:rPr lang="en-US" sz="1200" b="0" u="sng" dirty="0">
                <a:solidFill>
                  <a:schemeClr val="tx1"/>
                </a:solidFill>
                <a:highlight>
                  <a:srgbClr val="FFFF00"/>
                </a:highlight>
              </a:rPr>
              <a:t>noon</a:t>
            </a:r>
            <a:r>
              <a:rPr lang="en-US" sz="1200" b="0" dirty="0">
                <a:solidFill>
                  <a:schemeClr val="tx1"/>
                </a:solidFill>
              </a:rPr>
              <a:t>.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The Following information along with the backup documentation must be provided to Business Operations &amp; Finance: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Explanation and supporting documentation.</a:t>
            </a:r>
          </a:p>
          <a:p>
            <a:pPr lvl="1"/>
            <a:r>
              <a:rPr lang="en-US" sz="1200" b="0" dirty="0">
                <a:solidFill>
                  <a:schemeClr val="tx1"/>
                </a:solidFill>
              </a:rPr>
              <a:t>Identify vendor (</a:t>
            </a:r>
            <a:r>
              <a:rPr lang="en-US" sz="1200" dirty="0">
                <a:solidFill>
                  <a:schemeClr val="tx1"/>
                </a:solidFill>
              </a:rPr>
              <a:t>If vendor is another state agency, special accrual accounting is required).</a:t>
            </a:r>
          </a:p>
          <a:p>
            <a:pPr lvl="1"/>
            <a:r>
              <a:rPr lang="en-US" sz="1200" b="0" dirty="0">
                <a:solidFill>
                  <a:schemeClr val="tx1"/>
                </a:solidFill>
              </a:rPr>
              <a:t>Depa</a:t>
            </a:r>
            <a:r>
              <a:rPr lang="en-US" sz="1200" dirty="0">
                <a:solidFill>
                  <a:schemeClr val="tx1"/>
                </a:solidFill>
              </a:rPr>
              <a:t>rtment contact person and phone number.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i="1" dirty="0">
                <a:latin typeface="Georgia" panose="02040502050405020303" pitchFamily="18" charset="0"/>
              </a:rPr>
              <a:t>Expenditure Accruals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7" y="1504950"/>
            <a:ext cx="8678863" cy="2715221"/>
          </a:xfrm>
        </p:spPr>
        <p:txBody>
          <a:bodyPr>
            <a:normAutofit/>
          </a:bodyPr>
          <a:lstStyle/>
          <a:p>
            <a:pPr marL="630238" lvl="1" indent="-173038">
              <a:buFont typeface="Arial" pitchFamily="34" charset="0"/>
              <a:buChar char="•"/>
            </a:pPr>
            <a:r>
              <a:rPr lang="en-US" dirty="0"/>
              <a:t>Only items $500.00 or more will be accrued.</a:t>
            </a:r>
          </a:p>
          <a:p>
            <a:pPr lvl="1"/>
            <a:endParaRPr lang="en-US" b="1" dirty="0"/>
          </a:p>
          <a:p>
            <a:pPr marL="630238" lvl="1" indent="-173038">
              <a:buFont typeface="Arial" pitchFamily="34" charset="0"/>
              <a:buChar char="•"/>
            </a:pPr>
            <a:r>
              <a:rPr lang="en-US" b="1" dirty="0"/>
              <a:t>Remember:  </a:t>
            </a:r>
            <a:r>
              <a:rPr lang="en-US" dirty="0"/>
              <a:t>An accrual may be necessary for Procard purchases made during the last days of June if the vendor does not process them in a timely manner.</a:t>
            </a:r>
          </a:p>
          <a:p>
            <a:pPr lvl="1"/>
            <a:endParaRPr lang="en-US" dirty="0"/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/>
              <a:t>Make sure to get supporting documentation to Tara Scott (Ext 5802) </a:t>
            </a:r>
            <a:r>
              <a:rPr lang="en-US" dirty="0">
                <a:highlight>
                  <a:srgbClr val="FFFF00"/>
                </a:highlight>
              </a:rPr>
              <a:t>before </a:t>
            </a:r>
            <a:r>
              <a:rPr lang="en-US" u="sng" dirty="0">
                <a:highlight>
                  <a:srgbClr val="FFFF00"/>
                </a:highlight>
              </a:rPr>
              <a:t>noon</a:t>
            </a:r>
            <a:r>
              <a:rPr lang="en-US" dirty="0">
                <a:highlight>
                  <a:srgbClr val="FFFF00"/>
                </a:highlight>
              </a:rPr>
              <a:t> on Tuesday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7/8/25.</a:t>
            </a:r>
          </a:p>
          <a:p>
            <a:pPr marL="630238" lvl="1" indent="-173038"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181DAD-4C40-F84C-8464-78DE1D7D2961}" type="datetime1">
              <a:rPr lang="en-US" sz="1100" smtClean="0"/>
              <a:pPr>
                <a:spcAft>
                  <a:spcPts val="600"/>
                </a:spcAft>
              </a:pPr>
              <a:t>5/19/2025</a:t>
            </a:fld>
            <a:r>
              <a:rPr lang="en-US" sz="11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315554C-9387-4378-80C2-5F7076CAC95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2" y="971796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995488"/>
            <a:ext cx="4776787" cy="1033462"/>
          </a:xfrm>
        </p:spPr>
        <p:txBody>
          <a:bodyPr/>
          <a:lstStyle/>
          <a:p>
            <a:r>
              <a:rPr lang="en-US" dirty="0"/>
              <a:t>Q: What documentation do you need? </a:t>
            </a:r>
          </a:p>
          <a:p>
            <a:r>
              <a:rPr lang="en-US" dirty="0"/>
              <a:t>	A: Invoice (preferred) or similar 	documentation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7" y="1335284"/>
            <a:ext cx="8678863" cy="2884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1" dirty="0">
                <a:solidFill>
                  <a:srgbClr val="E17C00"/>
                </a:solidFill>
                <a:latin typeface="Georgia" panose="02040502050405020303" pitchFamily="18" charset="0"/>
              </a:rPr>
              <a:t>In Short: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Deferred revenue is the result of receiving money that should not be recorded as revenue until next fiscal year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400" b="0" dirty="0"/>
              <a:t>Departments that record deferred revenue include, but are not limited to: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Continuing Education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Bio Station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Dining Services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Athletics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Campus Recreation</a:t>
            </a:r>
          </a:p>
          <a:p>
            <a:pPr lvl="1">
              <a:lnSpc>
                <a:spcPct val="90000"/>
              </a:lnSpc>
            </a:pPr>
            <a:r>
              <a:rPr lang="en-US" b="0" dirty="0"/>
              <a:t>Residence Life</a:t>
            </a:r>
            <a:endParaRPr lang="en-US" sz="1500" b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i="1" dirty="0">
                <a:latin typeface="Georgia" panose="02040502050405020303" pitchFamily="18" charset="0"/>
              </a:rPr>
              <a:t>Deferred Revenue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181DAD-4C40-F84C-8464-78DE1D7D2961}" type="datetime1">
              <a:rPr lang="en-US" sz="1100" smtClean="0"/>
              <a:pPr>
                <a:spcAft>
                  <a:spcPts val="600"/>
                </a:spcAft>
              </a:pPr>
              <a:t>5/19/2025</a:t>
            </a:fld>
            <a:r>
              <a:rPr lang="en-US" sz="11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315554C-9387-4378-80C2-5F7076CAC95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E17C00"/>
                </a:solidFill>
              </a:rPr>
              <a:t>Department Responsibility: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 Banner Online Departmental Deposit Form.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Please use a separate deposit card for each deferred revenue transaction.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Deferred revenue </a:t>
            </a:r>
            <a:r>
              <a:rPr lang="en-US" u="sng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be recorded with an </a:t>
            </a:r>
            <a:r>
              <a:rPr lang="en-US" i="1" dirty="0">
                <a:solidFill>
                  <a:schemeClr val="tx1"/>
                </a:solidFill>
              </a:rPr>
              <a:t>activity code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The activity code is the revenue account code with the ‘5’ replaced by an ‘R’ (</a:t>
            </a:r>
            <a:r>
              <a:rPr lang="en-US" i="1" dirty="0" err="1">
                <a:solidFill>
                  <a:schemeClr val="tx1"/>
                </a:solidFill>
              </a:rPr>
              <a:t>ie</a:t>
            </a:r>
            <a:r>
              <a:rPr lang="en-US" i="1" dirty="0">
                <a:solidFill>
                  <a:schemeClr val="tx1"/>
                </a:solidFill>
              </a:rPr>
              <a:t>; 50404 – Campus Recreation Trip Fee income activity code would be R0404)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account number 2505 – Deferred Revenue.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Deferred Revenue</a:t>
            </a:r>
          </a:p>
        </p:txBody>
      </p:sp>
    </p:spTree>
    <p:extLst>
      <p:ext uri="{BB962C8B-B14F-4D97-AF65-F5344CB8AC3E}">
        <p14:creationId xmlns:p14="http://schemas.microsoft.com/office/powerpoint/2010/main" val="15765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1E2EA-3837-E045-845C-9AACB7E782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0C0E8-C516-4341-A29C-90DFECD8B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D373EC4-D2A0-2544-B669-DFFE06F4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Trial Balance Report-Detail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FAF4E-07C3-8133-605A-70229581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3" y="1558972"/>
            <a:ext cx="7716874" cy="20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2" y="971796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995488"/>
            <a:ext cx="4776787" cy="1262062"/>
          </a:xfrm>
        </p:spPr>
        <p:txBody>
          <a:bodyPr/>
          <a:lstStyle/>
          <a:p>
            <a:r>
              <a:rPr lang="en-US" dirty="0"/>
              <a:t>Q: When will revenue appear in next Fiscal Year?</a:t>
            </a:r>
          </a:p>
          <a:p>
            <a:r>
              <a:rPr lang="en-US" dirty="0"/>
              <a:t>	A: No later than the close of 	July	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43F9E-C6E6-8E46-B4C5-5589E57B1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538" y="1335088"/>
            <a:ext cx="8678862" cy="2913062"/>
          </a:xfrm>
        </p:spPr>
        <p:txBody>
          <a:bodyPr/>
          <a:lstStyle/>
          <a:p>
            <a:r>
              <a:rPr lang="en-US" b="0" dirty="0"/>
              <a:t>Hard cutoff deadlines</a:t>
            </a:r>
          </a:p>
          <a:p>
            <a:r>
              <a:rPr lang="en-US" b="0" dirty="0"/>
              <a:t>Banner will be down </a:t>
            </a:r>
            <a:r>
              <a:rPr lang="en-US" b="0" dirty="0">
                <a:highlight>
                  <a:srgbClr val="FFFF00"/>
                </a:highlight>
              </a:rPr>
              <a:t>July 11</a:t>
            </a:r>
            <a:r>
              <a:rPr lang="en-US" b="0" baseline="30000" dirty="0">
                <a:highlight>
                  <a:srgbClr val="FFFF00"/>
                </a:highlight>
              </a:rPr>
              <a:t>th</a:t>
            </a:r>
            <a:r>
              <a:rPr lang="en-US" b="0" dirty="0">
                <a:highlight>
                  <a:srgbClr val="FFFF00"/>
                </a:highlight>
              </a:rPr>
              <a:t> at </a:t>
            </a:r>
            <a:r>
              <a:rPr lang="en-US" b="0" u="sng" dirty="0">
                <a:highlight>
                  <a:srgbClr val="FFFF00"/>
                </a:highlight>
              </a:rPr>
              <a:t>noon</a:t>
            </a:r>
            <a:r>
              <a:rPr lang="en-US" b="0" dirty="0"/>
              <a:t> and </a:t>
            </a:r>
            <a:r>
              <a:rPr lang="en-US" b="0" dirty="0">
                <a:highlight>
                  <a:srgbClr val="FFFF00"/>
                </a:highlight>
              </a:rPr>
              <a:t>July 25</a:t>
            </a:r>
            <a:r>
              <a:rPr lang="en-US" b="0" baseline="30000" dirty="0">
                <a:highlight>
                  <a:srgbClr val="FFFF00"/>
                </a:highlight>
              </a:rPr>
              <a:t>th</a:t>
            </a:r>
            <a:r>
              <a:rPr lang="en-US" b="0" dirty="0">
                <a:highlight>
                  <a:srgbClr val="FFFF00"/>
                </a:highlight>
              </a:rPr>
              <a:t> at </a:t>
            </a:r>
            <a:r>
              <a:rPr lang="en-US" b="0" u="sng" dirty="0">
                <a:highlight>
                  <a:srgbClr val="FFFF00"/>
                </a:highlight>
              </a:rPr>
              <a:t>noon</a:t>
            </a:r>
            <a:r>
              <a:rPr lang="en-US" b="0" dirty="0"/>
              <a:t>.</a:t>
            </a:r>
          </a:p>
          <a:p>
            <a:pPr lvl="1"/>
            <a:r>
              <a:rPr lang="en-US" sz="1600" dirty="0"/>
              <a:t>Roll will happen on Friday, July 11th. </a:t>
            </a:r>
          </a:p>
          <a:p>
            <a:pPr lvl="1"/>
            <a:r>
              <a:rPr lang="en-US" sz="1600" b="0" dirty="0"/>
              <a:t>GrizMart will be down for the </a:t>
            </a:r>
            <a:r>
              <a:rPr lang="en-US" sz="1600" b="0" u="sng" dirty="0">
                <a:highlight>
                  <a:srgbClr val="FFFF00"/>
                </a:highlight>
              </a:rPr>
              <a:t>weekend</a:t>
            </a:r>
            <a:r>
              <a:rPr lang="en-US" sz="1600" b="0" dirty="0">
                <a:highlight>
                  <a:srgbClr val="FFFF00"/>
                </a:highlight>
              </a:rPr>
              <a:t> following July 11</a:t>
            </a:r>
            <a:r>
              <a:rPr lang="en-US" sz="1600" b="0" baseline="30000" dirty="0">
                <a:highlight>
                  <a:srgbClr val="FFFF00"/>
                </a:highlight>
              </a:rPr>
              <a:t>th</a:t>
            </a:r>
            <a:r>
              <a:rPr lang="en-US" sz="1600" b="0" dirty="0"/>
              <a:t> and the </a:t>
            </a:r>
            <a:r>
              <a:rPr lang="en-US" sz="1600" b="0" u="sng" dirty="0">
                <a:highlight>
                  <a:srgbClr val="FFFF00"/>
                </a:highlight>
              </a:rPr>
              <a:t>weekend</a:t>
            </a:r>
            <a:r>
              <a:rPr lang="en-US" sz="1600" b="0" dirty="0">
                <a:highlight>
                  <a:srgbClr val="FFFF00"/>
                </a:highlight>
              </a:rPr>
              <a:t> following July 25</a:t>
            </a:r>
            <a:r>
              <a:rPr lang="en-US" sz="1600" b="0" baseline="30000" dirty="0">
                <a:highlight>
                  <a:srgbClr val="FFFF00"/>
                </a:highlight>
              </a:rPr>
              <a:t>th</a:t>
            </a:r>
            <a:r>
              <a:rPr lang="en-US" sz="1600" b="0" dirty="0"/>
              <a:t>.</a:t>
            </a:r>
          </a:p>
          <a:p>
            <a:r>
              <a:rPr lang="en-US" b="0" dirty="0"/>
              <a:t>Payroll redistribution deadlines</a:t>
            </a:r>
          </a:p>
          <a:p>
            <a:r>
              <a:rPr lang="en-US" b="0" dirty="0"/>
              <a:t>Administrative Assessment Schedule</a:t>
            </a:r>
          </a:p>
          <a:p>
            <a:pPr lvl="1"/>
            <a:r>
              <a:rPr lang="en-US" dirty="0"/>
              <a:t>Preliminary run July 9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b="0" dirty="0"/>
              <a:t>Final Assessment July 18</a:t>
            </a:r>
            <a:r>
              <a:rPr lang="en-US" b="0" baseline="30000" dirty="0"/>
              <a:t>th</a:t>
            </a:r>
            <a:r>
              <a:rPr lang="en-US" b="0" dirty="0"/>
              <a:t>	</a:t>
            </a:r>
          </a:p>
          <a:p>
            <a:r>
              <a:rPr lang="en-US" b="0" dirty="0"/>
              <a:t>Procurement and AP open for processing on July 1 for FY26</a:t>
            </a:r>
          </a:p>
          <a:p>
            <a:endParaRPr lang="en-US" b="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D373EC4-D2A0-2544-B669-DFFE06F4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Changes for FYE 25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1E2EA-3837-E045-845C-9AACB7E782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768441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0C0E8-C516-4341-A29C-90DFECD8B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767877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65C992-41CB-59B6-C7E4-6D4500B0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1123950"/>
            <a:ext cx="8325852" cy="829533"/>
          </a:xfrm>
        </p:spPr>
        <p:txBody>
          <a:bodyPr/>
          <a:lstStyle/>
          <a:p>
            <a:r>
              <a:rPr lang="en-US" dirty="0"/>
              <a:t>Credit Card Processing</a:t>
            </a:r>
          </a:p>
        </p:txBody>
      </p:sp>
    </p:spTree>
    <p:extLst>
      <p:ext uri="{BB962C8B-B14F-4D97-AF65-F5344CB8AC3E}">
        <p14:creationId xmlns:p14="http://schemas.microsoft.com/office/powerpoint/2010/main" val="12245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Fiscal Year End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E17C00"/>
                </a:solidFill>
              </a:rPr>
              <a:t>Department Responsibility: </a:t>
            </a:r>
          </a:p>
          <a:p>
            <a:r>
              <a:rPr lang="en-US" sz="1800" b="0" dirty="0"/>
              <a:t>The 50287 credit card clearing account should be reconciled on a regular basis throughout the year. </a:t>
            </a:r>
          </a:p>
          <a:p>
            <a:r>
              <a:rPr lang="en-US" sz="1800" b="0" dirty="0"/>
              <a:t>Departments should make a final credit card deposit at Treasury before it closes for the fiscal year. Treasury will close on </a:t>
            </a:r>
            <a:r>
              <a:rPr lang="en-US" sz="1800" b="0" dirty="0">
                <a:highlight>
                  <a:srgbClr val="FFFF00"/>
                </a:highlight>
              </a:rPr>
              <a:t>Monday, June 30</a:t>
            </a:r>
            <a:r>
              <a:rPr lang="en-US" sz="1800" b="0" baseline="30000" dirty="0">
                <a:highlight>
                  <a:srgbClr val="FFFF00"/>
                </a:highlight>
              </a:rPr>
              <a:t>th</a:t>
            </a:r>
            <a:r>
              <a:rPr lang="en-US" sz="1800" b="0" dirty="0">
                <a:highlight>
                  <a:srgbClr val="FFFF00"/>
                </a:highlight>
              </a:rPr>
              <a:t> at 11am</a:t>
            </a:r>
            <a:r>
              <a:rPr lang="en-US" sz="18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Most money (other than student account payments) coming into UM from state agencies will be received electronically via:</a:t>
            </a:r>
          </a:p>
          <a:p>
            <a:pPr lvl="1"/>
            <a:r>
              <a:rPr lang="en-US" dirty="0"/>
              <a:t>SABHRS IUJ (Kris) or </a:t>
            </a:r>
          </a:p>
          <a:p>
            <a:pPr lvl="1"/>
            <a:r>
              <a:rPr lang="en-US" dirty="0"/>
              <a:t>SABHRS Wire (Jennifer) or </a:t>
            </a:r>
          </a:p>
          <a:p>
            <a:pPr lvl="1"/>
            <a:r>
              <a:rPr lang="en-US" dirty="0"/>
              <a:t>Deposit into Bank Account (Barb)</a:t>
            </a:r>
          </a:p>
          <a:p>
            <a:pPr lvl="1"/>
            <a:endParaRPr lang="en-US" dirty="0"/>
          </a:p>
          <a:p>
            <a:pPr lvl="1"/>
            <a:r>
              <a:rPr lang="en-US" sz="1600" b="1" dirty="0">
                <a:solidFill>
                  <a:srgbClr val="E17C00"/>
                </a:solidFill>
              </a:rPr>
              <a:t>Department Responsibility: </a:t>
            </a:r>
          </a:p>
          <a:p>
            <a:pPr lvl="2"/>
            <a:r>
              <a:rPr lang="en-US" sz="1400" dirty="0"/>
              <a:t>Contact appropriate person and inform Business Operations &amp; Finance of initiating entity, amount, and anticipated date.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How Money is Received</a:t>
            </a:r>
          </a:p>
        </p:txBody>
      </p:sp>
    </p:spTree>
    <p:extLst>
      <p:ext uri="{BB962C8B-B14F-4D97-AF65-F5344CB8AC3E}">
        <p14:creationId xmlns:p14="http://schemas.microsoft.com/office/powerpoint/2010/main" val="35897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C28C7-31CD-604A-9B4A-E110A96DC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FY 25 U-Approve JV’s </a:t>
            </a:r>
            <a:r>
              <a:rPr lang="en-US" u="sng" dirty="0"/>
              <a:t>must</a:t>
            </a:r>
            <a:r>
              <a:rPr lang="en-US" dirty="0"/>
              <a:t> be completed </a:t>
            </a:r>
            <a:r>
              <a:rPr lang="en-US" u="sng" dirty="0"/>
              <a:t>and</a:t>
            </a:r>
            <a:r>
              <a:rPr lang="en-US" dirty="0"/>
              <a:t> approved by </a:t>
            </a:r>
            <a:r>
              <a:rPr lang="en-US" dirty="0">
                <a:highlight>
                  <a:srgbClr val="FFFF00"/>
                </a:highlight>
              </a:rPr>
              <a:t>12:00pm on Thursday, July 10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 JV’s not completed by </a:t>
            </a:r>
            <a:r>
              <a:rPr lang="en-US" dirty="0">
                <a:highlight>
                  <a:srgbClr val="FFFF00"/>
                </a:highlight>
              </a:rPr>
              <a:t>12:00pm on Thursday, July 10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/>
              <a:t> will be </a:t>
            </a:r>
            <a:r>
              <a:rPr lang="en-US" b="1" u="sng" dirty="0"/>
              <a:t>deleted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17C00"/>
                </a:solidFill>
              </a:rPr>
              <a:t>Late JV’s will </a:t>
            </a:r>
            <a:r>
              <a:rPr lang="en-US" b="1" u="sng" dirty="0">
                <a:solidFill>
                  <a:srgbClr val="E17C00"/>
                </a:solidFill>
              </a:rPr>
              <a:t>not</a:t>
            </a:r>
            <a:r>
              <a:rPr lang="en-US" b="1" dirty="0">
                <a:solidFill>
                  <a:srgbClr val="E17C00"/>
                </a:solidFill>
              </a:rPr>
              <a:t> be allowed. They will need to be resubmitted in next fiscal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537FD-25DD-F64C-8D3F-C6DD64234C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8C18-58F3-2941-A2F5-B7D1423FE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AD3B87E-D3CD-4F43-9DAF-6E2D0DCBA60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4495800" y="1335284"/>
            <a:ext cx="4419600" cy="3097164"/>
          </a:xfr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2258D03-C136-7645-88E1-9BA582F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U-Approve</a:t>
            </a:r>
          </a:p>
        </p:txBody>
      </p:sp>
    </p:spTree>
    <p:extLst>
      <p:ext uri="{BB962C8B-B14F-4D97-AF65-F5344CB8AC3E}">
        <p14:creationId xmlns:p14="http://schemas.microsoft.com/office/powerpoint/2010/main" val="10072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43F9E-C6E6-8E46-B4C5-5589E57B1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="0" dirty="0"/>
              <a:t>Please reference the Banner document number in your JV document text when correcting an entry along with a description of why the correction is being made.</a:t>
            </a:r>
          </a:p>
          <a:p>
            <a:r>
              <a:rPr lang="en-US" sz="1400" b="0" dirty="0"/>
              <a:t>Correction involving a grant fund must include an Accounting Analyst as an approver.</a:t>
            </a:r>
          </a:p>
          <a:p>
            <a:r>
              <a:rPr lang="en-US" sz="1400" b="0" dirty="0"/>
              <a:t>Please monitor all deadlines and notify Business Operations &amp; Finance right away if unable to meet a deadline.</a:t>
            </a:r>
          </a:p>
          <a:p>
            <a:pPr marL="61722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1E2EA-3837-E045-845C-9AACB7E782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0C0E8-C516-4341-A29C-90DFECD8B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1" name="Content Placeholder 11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725BD048-BF39-E945-A682-8791E1590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6" b="1"/>
          <a:stretch/>
        </p:blipFill>
        <p:spPr>
          <a:xfrm>
            <a:off x="228601" y="2831197"/>
            <a:ext cx="8686800" cy="16677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65E819-C193-2889-4198-117E6B8B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Helpful Tips</a:t>
            </a:r>
          </a:p>
        </p:txBody>
      </p:sp>
    </p:spTree>
    <p:extLst>
      <p:ext uri="{BB962C8B-B14F-4D97-AF65-F5344CB8AC3E}">
        <p14:creationId xmlns:p14="http://schemas.microsoft.com/office/powerpoint/2010/main" val="35849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243F9E-C6E6-8E46-B4C5-5589E57B1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="0" dirty="0"/>
              <a:t>Please monitor your accounts and submit your requests to the Foundation for Gift accounts by their deadline.</a:t>
            </a:r>
          </a:p>
          <a:p>
            <a:r>
              <a:rPr lang="en-US" sz="1400" b="0" dirty="0"/>
              <a:t>Dates on JV’s are critical; you must use </a:t>
            </a:r>
            <a:r>
              <a:rPr lang="en-US" sz="1400" b="0" dirty="0">
                <a:highlight>
                  <a:srgbClr val="FFFF00"/>
                </a:highlight>
              </a:rPr>
              <a:t>6/30/25</a:t>
            </a:r>
            <a:r>
              <a:rPr lang="en-US" sz="1400" b="0" dirty="0"/>
              <a:t> if you want it to post in </a:t>
            </a:r>
            <a:r>
              <a:rPr lang="en-US" sz="1400" b="0" dirty="0">
                <a:highlight>
                  <a:srgbClr val="FFFF00"/>
                </a:highlight>
              </a:rPr>
              <a:t>FY 25</a:t>
            </a:r>
            <a:r>
              <a:rPr lang="en-US" sz="1400" b="0" dirty="0"/>
              <a:t>.</a:t>
            </a:r>
          </a:p>
          <a:p>
            <a:pPr marL="61722" indent="0">
              <a:spcBef>
                <a:spcPts val="0"/>
              </a:spcBef>
              <a:buNone/>
            </a:pPr>
            <a:endParaRPr lang="en-US" sz="1400" b="0" dirty="0"/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1E2EA-3837-E045-845C-9AACB7E782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0C0E8-C516-4341-A29C-90DFECD8B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1" name="Content Placeholder 11" descr="A picture containing sky, grass, outdoor, green&#10;&#10;Description automatically generated">
            <a:extLst>
              <a:ext uri="{FF2B5EF4-FFF2-40B4-BE49-F238E27FC236}">
                <a16:creationId xmlns:a16="http://schemas.microsoft.com/office/drawing/2014/main" id="{725BD048-BF39-E945-A682-8791E1590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6" b="1"/>
          <a:stretch/>
        </p:blipFill>
        <p:spPr>
          <a:xfrm>
            <a:off x="228601" y="2831197"/>
            <a:ext cx="8686800" cy="16677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65E819-C193-2889-4198-117E6B8B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Helpful Tips</a:t>
            </a:r>
          </a:p>
        </p:txBody>
      </p:sp>
    </p:spTree>
    <p:extLst>
      <p:ext uri="{BB962C8B-B14F-4D97-AF65-F5344CB8AC3E}">
        <p14:creationId xmlns:p14="http://schemas.microsoft.com/office/powerpoint/2010/main" val="30547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2" y="971796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995488"/>
            <a:ext cx="4776787" cy="1490662"/>
          </a:xfrm>
        </p:spPr>
        <p:txBody>
          <a:bodyPr/>
          <a:lstStyle/>
          <a:p>
            <a:r>
              <a:rPr lang="en-US" dirty="0"/>
              <a:t>Q: Will there be communication on deadlines throughout FYE? </a:t>
            </a:r>
          </a:p>
          <a:p>
            <a:r>
              <a:rPr lang="en-US" dirty="0"/>
              <a:t>	A: Yes! Plan to see frequent 	email communication 	throughout June and July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65C992-41CB-59B6-C7E4-6D4500B0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Monitoring FYE Activity</a:t>
            </a:r>
          </a:p>
        </p:txBody>
      </p:sp>
    </p:spTree>
    <p:extLst>
      <p:ext uri="{BB962C8B-B14F-4D97-AF65-F5344CB8AC3E}">
        <p14:creationId xmlns:p14="http://schemas.microsoft.com/office/powerpoint/2010/main" val="12356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—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Tools for Monitoring FYE Activity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044FE-ACEA-B155-6EC7-4066E768C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Banner Finance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FGIBDST – Org Budget Status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FGITBSR – Trial Balance Summary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marL="60325" lvl="1" indent="396875" algn="l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UMDW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Operating Statement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Trial Balance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Payroll</a:t>
            </a:r>
          </a:p>
          <a:p>
            <a:pPr lvl="1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UMDW Access Contact:  </a:t>
            </a:r>
            <a:r>
              <a:rPr lang="en-US" b="0" dirty="0"/>
              <a:t>Business Operations &amp; Finance Systems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C28C7-31CD-604A-9B4A-E110A96DC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3474" indent="-342900">
              <a:buFont typeface="Arial" panose="020B0604020202020204" pitchFamily="34" charset="0"/>
              <a:buChar char="•"/>
            </a:pPr>
            <a:r>
              <a:rPr lang="en-US" sz="1400" b="0" dirty="0"/>
              <a:t>Documentation</a:t>
            </a:r>
          </a:p>
          <a:p>
            <a:pPr marL="363474" indent="-342900">
              <a:buFont typeface="Arial" panose="020B0604020202020204" pitchFamily="34" charset="0"/>
              <a:buChar char="•"/>
            </a:pPr>
            <a:r>
              <a:rPr lang="en-US" sz="1400" b="0" dirty="0"/>
              <a:t>Cutoff Schedules</a:t>
            </a:r>
          </a:p>
          <a:p>
            <a:pPr marL="363474" indent="-342900">
              <a:buFont typeface="Arial" panose="020B0604020202020204" pitchFamily="34" charset="0"/>
              <a:buChar char="•"/>
            </a:pPr>
            <a:r>
              <a:rPr lang="en-US" sz="1400" b="0" dirty="0"/>
              <a:t>Presentation Slides</a:t>
            </a:r>
          </a:p>
          <a:p>
            <a:pPr marL="363474" indent="-342900">
              <a:buFont typeface="Arial" panose="020B0604020202020204" pitchFamily="34" charset="0"/>
              <a:buChar char="•"/>
            </a:pPr>
            <a:r>
              <a:rPr lang="en-US" sz="1400" b="0" dirty="0"/>
              <a:t>Contact Information</a:t>
            </a:r>
          </a:p>
          <a:p>
            <a:pPr marL="363474" indent="-34290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363474" indent="-342900">
              <a:buFont typeface="Arial" panose="020B0604020202020204" pitchFamily="34" charset="0"/>
              <a:buChar char="•"/>
            </a:pPr>
            <a:r>
              <a:rPr lang="en-US" sz="1200" b="0" dirty="0">
                <a:hlinkClick r:id="rId2"/>
              </a:rPr>
              <a:t>Fiscal Year End Webpage</a:t>
            </a:r>
            <a:endParaRPr lang="en-US" sz="12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537FD-25DD-F64C-8D3F-C6DD64234C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8C18-58F3-2941-A2F5-B7D1423FE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AD3B87E-D3CD-4F43-9DAF-6E2D0DCBA60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4495800" y="1335284"/>
            <a:ext cx="4419600" cy="3097164"/>
          </a:xfr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2258D03-C136-7645-88E1-9BA582F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Fiscal Year End Webpage</a:t>
            </a:r>
          </a:p>
        </p:txBody>
      </p:sp>
    </p:spTree>
    <p:extLst>
      <p:ext uri="{BB962C8B-B14F-4D97-AF65-F5344CB8AC3E}">
        <p14:creationId xmlns:p14="http://schemas.microsoft.com/office/powerpoint/2010/main" val="39069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8D7E0-EE61-3B40-B8F0-C4EBE8CB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/>
              <a:t>Chrome River/</a:t>
            </a:r>
            <a:r>
              <a:rPr lang="en-US" b="0" dirty="0" err="1"/>
              <a:t>Emburse</a:t>
            </a:r>
            <a:endParaRPr lang="en-US" b="0" dirty="0"/>
          </a:p>
          <a:p>
            <a:r>
              <a:rPr lang="en-US" b="0" dirty="0"/>
              <a:t>Check printing</a:t>
            </a:r>
          </a:p>
          <a:p>
            <a:r>
              <a:rPr lang="en-US" b="0" dirty="0" err="1"/>
              <a:t>InstantCards</a:t>
            </a:r>
            <a:endParaRPr lang="en-US" b="0" dirty="0"/>
          </a:p>
          <a:p>
            <a:r>
              <a:rPr lang="en-US" b="0" dirty="0"/>
              <a:t>PATH Desk</a:t>
            </a:r>
          </a:p>
          <a:p>
            <a:r>
              <a:rPr lang="en-US" b="0" dirty="0"/>
              <a:t>Vendor onboarding switching to </a:t>
            </a:r>
            <a:r>
              <a:rPr lang="en-US" b="0" dirty="0" err="1"/>
              <a:t>GrizMart</a:t>
            </a:r>
            <a:r>
              <a:rPr lang="en-US" b="0" dirty="0"/>
              <a:t> from Payment Works (Fall/Winter)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9C35-1FDC-7541-823B-B01919046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A43D-1753-8F4B-921A-6C69CBEE9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89DC2F3-9567-CB48-9826-04D33397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06634"/>
            <a:ext cx="8249653" cy="514350"/>
          </a:xfrm>
        </p:spPr>
        <p:txBody>
          <a:bodyPr/>
          <a:lstStyle/>
          <a:p>
            <a:r>
              <a:rPr lang="en-US" sz="3200" b="0" i="1" dirty="0">
                <a:latin typeface="Georgia" panose="02040502050405020303" pitchFamily="18" charset="0"/>
              </a:rPr>
              <a:t>Changes for FY 26</a:t>
            </a:r>
          </a:p>
        </p:txBody>
      </p:sp>
    </p:spTree>
    <p:extLst>
      <p:ext uri="{BB962C8B-B14F-4D97-AF65-F5344CB8AC3E}">
        <p14:creationId xmlns:p14="http://schemas.microsoft.com/office/powerpoint/2010/main" val="36048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F9FF0-66A9-A243-B854-16838B44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367B-1ECF-AAD8-2C2E-FB805687580F}"/>
              </a:ext>
            </a:extLst>
          </p:cNvPr>
          <p:cNvSpPr txBox="1"/>
          <p:nvPr/>
        </p:nvSpPr>
        <p:spPr>
          <a:xfrm>
            <a:off x="7620000" y="4781550"/>
            <a:ext cx="990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C181DAD-4C40-F84C-8464-78DE1D7D2961}" type="datetime1">
              <a:rPr lang="en-US" sz="1400" smtClean="0">
                <a:solidFill>
                  <a:schemeClr val="bg1"/>
                </a:solidFill>
              </a:rPr>
              <a:pPr/>
              <a:t>5/19/2025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0728477-B28C-3291-EBCD-98ECC2EB8FAB}"/>
              </a:ext>
            </a:extLst>
          </p:cNvPr>
          <p:cNvSpPr txBox="1">
            <a:spLocks/>
          </p:cNvSpPr>
          <p:nvPr/>
        </p:nvSpPr>
        <p:spPr>
          <a:xfrm>
            <a:off x="8610600" y="4769031"/>
            <a:ext cx="533400" cy="307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5554C-9387-4378-80C2-5F7076CAC952}" type="slidenum">
              <a:rPr lang="en-US" sz="1400" smtClean="0">
                <a:solidFill>
                  <a:schemeClr val="bg1"/>
                </a:solidFill>
              </a:rPr>
              <a:pPr/>
              <a:t>50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B51AB-64EA-E042-B8ED-474C0966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571750"/>
            <a:ext cx="5105400" cy="121053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40E4F-D6F5-FB0B-BB89-20521EF5169D}"/>
              </a:ext>
            </a:extLst>
          </p:cNvPr>
          <p:cNvSpPr txBox="1"/>
          <p:nvPr/>
        </p:nvSpPr>
        <p:spPr>
          <a:xfrm>
            <a:off x="7620000" y="4781550"/>
            <a:ext cx="990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C181DAD-4C40-F84C-8464-78DE1D7D2961}" type="datetime1">
              <a:rPr lang="en-US" sz="1400" smtClean="0">
                <a:solidFill>
                  <a:schemeClr val="bg1"/>
                </a:solidFill>
              </a:rPr>
              <a:pPr/>
              <a:t>5/19/2025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217A1C1-360F-D286-E680-E87970BD8CB1}"/>
              </a:ext>
            </a:extLst>
          </p:cNvPr>
          <p:cNvSpPr txBox="1">
            <a:spLocks/>
          </p:cNvSpPr>
          <p:nvPr/>
        </p:nvSpPr>
        <p:spPr>
          <a:xfrm>
            <a:off x="8610600" y="4769031"/>
            <a:ext cx="533400" cy="32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5554C-9387-4378-80C2-5F7076CAC952}" type="slidenum">
              <a:rPr lang="en-US" sz="1400" smtClean="0">
                <a:solidFill>
                  <a:schemeClr val="bg1"/>
                </a:solidFill>
              </a:rPr>
              <a:pPr/>
              <a:t>51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1DF04-B6DB-8741-8787-B422111450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8EFDD-C462-D946-B279-1889C957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842"/>
            <a:ext cx="7848599" cy="1219200"/>
          </a:xfrm>
        </p:spPr>
        <p:txBody>
          <a:bodyPr/>
          <a:lstStyle/>
          <a:p>
            <a:r>
              <a:rPr lang="en-US" sz="2800" dirty="0">
                <a:solidFill>
                  <a:srgbClr val="E17C00"/>
                </a:solidFill>
              </a:rPr>
              <a:t>Business Operations &amp; Finance Contact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F5E5E-AD30-A344-8717-13119A2CD1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428750"/>
            <a:ext cx="6553200" cy="3124200"/>
          </a:xfrm>
        </p:spPr>
        <p:txBody>
          <a:bodyPr>
            <a:normAutofit fontScale="47500" lnSpcReduction="20000"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Accounting Services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Rachel Buswell, Controller			Ext 2294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Tara Scott,  Assistant Controller			Ext 5802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Jennifer Dahl, Accounting Manager			Ext 5983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Connor Smith, Accounting Compliance Coordinator		Ext 6628</a:t>
            </a:r>
          </a:p>
          <a:p>
            <a:r>
              <a:rPr lang="en-US" sz="1600" dirty="0">
                <a:solidFill>
                  <a:schemeClr val="tx1"/>
                </a:solidFill>
              </a:rPr>
              <a:t> Barb Bybee, Accounting Analyst </a:t>
            </a:r>
            <a:r>
              <a:rPr lang="en-US" sz="1100" dirty="0">
                <a:solidFill>
                  <a:schemeClr val="tx1"/>
                </a:solidFill>
              </a:rPr>
              <a:t>			</a:t>
            </a:r>
            <a:r>
              <a:rPr lang="en-US" sz="1600" dirty="0">
                <a:solidFill>
                  <a:schemeClr val="tx1"/>
                </a:solidFill>
              </a:rPr>
              <a:t>Ext 6261	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Teddi Reinholz, Accounting Analyst	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Ext 2077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Kris Krause, Accounting Analyst			Ext 6696</a:t>
            </a:r>
            <a:endParaRPr lang="en-US" sz="1600" b="1" u="sng" dirty="0">
              <a:solidFill>
                <a:schemeClr val="tx1"/>
              </a:solidFill>
            </a:endParaRPr>
          </a:p>
          <a:p>
            <a:r>
              <a:rPr lang="en-US" sz="1600" b="1" u="sng" dirty="0">
                <a:solidFill>
                  <a:schemeClr val="tx1"/>
                </a:solidFill>
              </a:rPr>
              <a:t>Accounts Payable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Suzanne Ranger</a:t>
            </a:r>
            <a:r>
              <a:rPr lang="en-US" sz="1600" dirty="0">
                <a:solidFill>
                  <a:schemeClr val="tx1"/>
                </a:solidFill>
              </a:rPr>
              <a:t>, Associate Director of Accounts Payable		Ext 2113</a:t>
            </a:r>
          </a:p>
          <a:p>
            <a:r>
              <a:rPr lang="en-US" sz="1600" dirty="0">
                <a:solidFill>
                  <a:schemeClr val="tx1"/>
                </a:solidFill>
              </a:rPr>
              <a:t> Gabriel Earle, Accounts Payable Auditor		Ext 6618</a:t>
            </a:r>
          </a:p>
          <a:p>
            <a:r>
              <a:rPr lang="en-US" sz="1600" dirty="0">
                <a:solidFill>
                  <a:schemeClr val="tx1"/>
                </a:solidFill>
              </a:rPr>
              <a:t> Carol Walton, AP Specialist			Ext 2516 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Procurement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Bob Hlynosky, Director Procurement/AP		Ext 2494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Jody Parrow, Associate Director Procurement 		Ext 4064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Christopher Newlon,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Procurement Officer		Ext 2510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Michelle Wunder, Procurement Officer			Ext 2054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Systems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Scott Klanecky,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Finance Systems Manager		Ext 5558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Frank Grady, Banner Finance Production Manager  		Ext 2940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Todd Herman, Systems Analyst 			Ext 4979</a:t>
            </a:r>
          </a:p>
          <a:p>
            <a:pPr algn="l"/>
            <a:r>
              <a:rPr lang="en-US" b="1" u="sng" dirty="0">
                <a:solidFill>
                  <a:schemeClr val="tx1"/>
                </a:solidFill>
              </a:rPr>
              <a:t>PATH Desk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Derek Kelly, PATH Desk Associate Director		Ext 2509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Matt Hill, PATH Desk Team Leader			Ext 2390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A935-EBB6-4545-A796-2FDC2F8504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0ECDDE5-5C81-C7F3-2ED3-73E7B5F2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52" y="971796"/>
            <a:ext cx="4853268" cy="829533"/>
          </a:xfrm>
        </p:spPr>
        <p:txBody>
          <a:bodyPr/>
          <a:lstStyle/>
          <a:p>
            <a:r>
              <a:rPr lang="en-US" dirty="0"/>
              <a:t>FAQ's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FF869C-3004-C2B1-6634-00E351C8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13" y="1995488"/>
            <a:ext cx="4776787" cy="957262"/>
          </a:xfrm>
        </p:spPr>
        <p:txBody>
          <a:bodyPr/>
          <a:lstStyle/>
          <a:p>
            <a:r>
              <a:rPr lang="en-US" dirty="0"/>
              <a:t>Q: Is this presentation recorded? </a:t>
            </a:r>
          </a:p>
          <a:p>
            <a:r>
              <a:rPr lang="en-US" dirty="0"/>
              <a:t>	A: No – please plan to take 	notes.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8735A3-629B-0CC3-0993-E005628A79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48600" y="4634696"/>
            <a:ext cx="99060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84CE8-2590-5021-FC53-6CF5F8806A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4770438"/>
            <a:ext cx="533400" cy="274637"/>
          </a:xfr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DF0B9-96D5-0F4C-8EEF-289A9B47C26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17118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F72D-B34A-5645-954F-AC371B6F1B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16554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B61FDB-F85E-B844-A0BF-A58E3891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955"/>
            <a:ext cx="8153399" cy="829533"/>
          </a:xfrm>
        </p:spPr>
        <p:txBody>
          <a:bodyPr/>
          <a:lstStyle/>
          <a:p>
            <a:r>
              <a:rPr lang="en-US" dirty="0"/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21934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D883A-30F7-3949-8D8E-FB61B777D8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55730" y="4802939"/>
            <a:ext cx="1031070" cy="273844"/>
          </a:xfrm>
        </p:spPr>
        <p:txBody>
          <a:bodyPr/>
          <a:lstStyle/>
          <a:p>
            <a:fld id="{8C181DAD-4C40-F84C-8464-78DE1D7D2961}" type="datetime1">
              <a:rPr lang="en-US" smtClean="0"/>
              <a:pPr/>
              <a:t>5/19/2025</a:t>
            </a:fld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8226-BD48-5547-99E9-6304567AE5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78253" y="4802375"/>
            <a:ext cx="533400" cy="273844"/>
          </a:xfrm>
        </p:spPr>
        <p:txBody>
          <a:bodyPr/>
          <a:lstStyle/>
          <a:p>
            <a:fld id="{6315554C-9387-4378-80C2-5F7076CAC9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B7019-2136-944E-80F5-9873158A1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8046" indent="-285750">
              <a:lnSpc>
                <a:spcPct val="150000"/>
              </a:lnSpc>
            </a:pPr>
            <a:r>
              <a:rPr lang="en-US" sz="1600" dirty="0"/>
              <a:t>Purchase timing</a:t>
            </a:r>
          </a:p>
          <a:p>
            <a:pPr marL="768087" lvl="1" indent="-285750">
              <a:lnSpc>
                <a:spcPct val="150000"/>
              </a:lnSpc>
            </a:pPr>
            <a:r>
              <a:rPr lang="en-US" sz="1600" dirty="0"/>
              <a:t>Critical cutoff dates</a:t>
            </a:r>
            <a:endParaRPr lang="en-US" sz="1600" b="1" dirty="0"/>
          </a:p>
          <a:p>
            <a:pPr marL="768087" lvl="1" indent="-285750">
              <a:lnSpc>
                <a:spcPct val="150000"/>
              </a:lnSpc>
            </a:pPr>
            <a:r>
              <a:rPr lang="en-US" sz="1800" b="1" dirty="0">
                <a:solidFill>
                  <a:srgbClr val="E17C00"/>
                </a:solidFill>
              </a:rPr>
              <a:t>PO’s must be set up before, </a:t>
            </a:r>
            <a:r>
              <a:rPr lang="en-US" sz="1800" b="1" u="sng" dirty="0">
                <a:solidFill>
                  <a:srgbClr val="E17C00"/>
                </a:solidFill>
              </a:rPr>
              <a:t>NOT</a:t>
            </a:r>
            <a:r>
              <a:rPr lang="en-US" sz="1800" b="1" dirty="0">
                <a:solidFill>
                  <a:srgbClr val="E17C00"/>
                </a:solidFill>
              </a:rPr>
              <a:t> after purchase.</a:t>
            </a:r>
          </a:p>
          <a:p>
            <a:pPr marL="368046" indent="-285750">
              <a:lnSpc>
                <a:spcPct val="150000"/>
              </a:lnSpc>
            </a:pPr>
            <a:r>
              <a:rPr lang="en-US" dirty="0"/>
              <a:t>Multi year encumbrance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F4FBCB-AAA8-2543-B0CA-DE4EB030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06634"/>
            <a:ext cx="6724650" cy="514350"/>
          </a:xfrm>
        </p:spPr>
        <p:txBody>
          <a:bodyPr/>
          <a:lstStyle/>
          <a:p>
            <a:r>
              <a:rPr lang="en-US" sz="4000" b="0" i="1" dirty="0">
                <a:latin typeface="Georgia" panose="02040502050405020303" pitchFamily="18" charset="0"/>
              </a:rPr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23568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2158</Words>
  <Application>Microsoft Office PowerPoint</Application>
  <PresentationFormat>On-screen Show (16:9)</PresentationFormat>
  <Paragraphs>430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Georgia</vt:lpstr>
      <vt:lpstr>Calibri</vt:lpstr>
      <vt:lpstr>Helvetica</vt:lpstr>
      <vt:lpstr>Office Theme</vt:lpstr>
      <vt:lpstr>University of Montana</vt:lpstr>
      <vt:lpstr>Agenda</vt:lpstr>
      <vt:lpstr>Staff Updates</vt:lpstr>
      <vt:lpstr>Changes for FYE 25</vt:lpstr>
      <vt:lpstr>Changes for FY 26</vt:lpstr>
      <vt:lpstr>Business Operations &amp; Finance Contact List</vt:lpstr>
      <vt:lpstr>FAQ's</vt:lpstr>
      <vt:lpstr>Procurement</vt:lpstr>
      <vt:lpstr>Procurement</vt:lpstr>
      <vt:lpstr>Accounts Payable</vt:lpstr>
      <vt:lpstr>Accounts Payable </vt:lpstr>
      <vt:lpstr>PATH DESK</vt:lpstr>
      <vt:lpstr>PATH Desk </vt:lpstr>
      <vt:lpstr>Payroll</vt:lpstr>
      <vt:lpstr>Staff Updates</vt:lpstr>
      <vt:lpstr>FY 25/26 Expenses</vt:lpstr>
      <vt:lpstr>FYE Payroll Redistributions</vt:lpstr>
      <vt:lpstr>FY26 Changes</vt:lpstr>
      <vt:lpstr>UM Foundation</vt:lpstr>
      <vt:lpstr>Receivables</vt:lpstr>
      <vt:lpstr>Activity Codes</vt:lpstr>
      <vt:lpstr>FAQ's</vt:lpstr>
      <vt:lpstr>Fiscal Year End Procedures</vt:lpstr>
      <vt:lpstr>Prepay Expense</vt:lpstr>
      <vt:lpstr>Prepaid Expense Checklist</vt:lpstr>
      <vt:lpstr>Additional Prepaid Guidelines/Tips/Updates</vt:lpstr>
      <vt:lpstr>FAQ's</vt:lpstr>
      <vt:lpstr>Miscellaneous Accounts Receivable</vt:lpstr>
      <vt:lpstr>PowerPoint Presentation</vt:lpstr>
      <vt:lpstr>Miscellaneous Receivables</vt:lpstr>
      <vt:lpstr>FAQ's</vt:lpstr>
      <vt:lpstr>Expenditure Accruals</vt:lpstr>
      <vt:lpstr>Expenditure Accruals</vt:lpstr>
      <vt:lpstr>Expenditure Accruals </vt:lpstr>
      <vt:lpstr>FAQ's</vt:lpstr>
      <vt:lpstr>Deferred Revenue</vt:lpstr>
      <vt:lpstr>Deferred Revenue</vt:lpstr>
      <vt:lpstr>Trial Balance Report-Detail</vt:lpstr>
      <vt:lpstr>FAQ's</vt:lpstr>
      <vt:lpstr>Credit Card Processing</vt:lpstr>
      <vt:lpstr>Fiscal Year End</vt:lpstr>
      <vt:lpstr>How Money is Received</vt:lpstr>
      <vt:lpstr>U-Approve</vt:lpstr>
      <vt:lpstr>Helpful Tips</vt:lpstr>
      <vt:lpstr>Helpful Tips</vt:lpstr>
      <vt:lpstr>FAQ's</vt:lpstr>
      <vt:lpstr>Tools for Monitoring FYE Activity</vt:lpstr>
      <vt:lpstr>Tools for Monitoring FYE Activity</vt:lpstr>
      <vt:lpstr>Fiscal Year End Webpage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Smith, Connor</cp:lastModifiedBy>
  <cp:revision>146</cp:revision>
  <dcterms:created xsi:type="dcterms:W3CDTF">2020-01-14T16:59:52Z</dcterms:created>
  <dcterms:modified xsi:type="dcterms:W3CDTF">2025-05-19T21:42:44Z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