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57" r:id="rId3"/>
    <p:sldId id="258" r:id="rId4"/>
    <p:sldId id="276" r:id="rId5"/>
    <p:sldId id="267" r:id="rId6"/>
    <p:sldId id="268" r:id="rId7"/>
    <p:sldId id="261" r:id="rId8"/>
    <p:sldId id="262" r:id="rId9"/>
    <p:sldId id="263" r:id="rId10"/>
    <p:sldId id="265" r:id="rId11"/>
    <p:sldId id="271" r:id="rId12"/>
    <p:sldId id="272"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mmock, Beth" initials="H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9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umfbp2\bp2\Development%20Services\Foundation\Statistics\FYE%20statistics%20pka%20Board%20Meeting%20stats\FY%202011\Charts%2010%20year%20comparisons%20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78635170603723E-2"/>
          <c:y val="8.613467847769074E-2"/>
          <c:w val="0.86820428336079325"/>
          <c:h val="0.69117806586324049"/>
        </c:manualLayout>
      </c:layout>
      <c:barChart>
        <c:barDir val="col"/>
        <c:grouping val="clustered"/>
        <c:varyColors val="0"/>
        <c:ser>
          <c:idx val="0"/>
          <c:order val="0"/>
          <c:tx>
            <c:strRef>
              <c:f>'Giving by Source Pg 2'!$A$10</c:f>
              <c:strCache>
                <c:ptCount val="1"/>
                <c:pt idx="0">
                  <c:v>Alumni</c:v>
                </c:pt>
              </c:strCache>
            </c:strRef>
          </c:tx>
          <c:spPr>
            <a:solidFill>
              <a:srgbClr val="990033"/>
            </a:solidFill>
            <a:ln w="12700">
              <a:solidFill>
                <a:srgbClr val="000000"/>
              </a:solidFill>
              <a:prstDash val="solid"/>
            </a:ln>
          </c:spPr>
          <c:invertIfNegative val="0"/>
          <c:cat>
            <c:numRef>
              <c:f>'Giving by Source Pg 2'!$C$9:$L$9</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'Giving by Source Pg 2'!$C$10:$L$10</c:f>
              <c:numCache>
                <c:formatCode>"$"#,##0</c:formatCode>
                <c:ptCount val="10"/>
                <c:pt idx="0">
                  <c:v>4816314</c:v>
                </c:pt>
                <c:pt idx="1">
                  <c:v>11309319</c:v>
                </c:pt>
                <c:pt idx="2">
                  <c:v>6445959</c:v>
                </c:pt>
                <c:pt idx="3">
                  <c:v>7740854</c:v>
                </c:pt>
                <c:pt idx="4">
                  <c:v>5600392.2800000003</c:v>
                </c:pt>
                <c:pt idx="5">
                  <c:v>6994397.7800000003</c:v>
                </c:pt>
                <c:pt idx="6">
                  <c:v>13032318.460000006</c:v>
                </c:pt>
                <c:pt idx="7">
                  <c:v>9626244.5300000012</c:v>
                </c:pt>
                <c:pt idx="8">
                  <c:v>5506329</c:v>
                </c:pt>
                <c:pt idx="9">
                  <c:v>8389035.1799999811</c:v>
                </c:pt>
              </c:numCache>
            </c:numRef>
          </c:val>
        </c:ser>
        <c:ser>
          <c:idx val="2"/>
          <c:order val="1"/>
          <c:tx>
            <c:strRef>
              <c:f>'Giving by Source Pg 2'!$A$12</c:f>
              <c:strCache>
                <c:ptCount val="1"/>
                <c:pt idx="0">
                  <c:v>Non-Alumni</c:v>
                </c:pt>
              </c:strCache>
            </c:strRef>
          </c:tx>
          <c:spPr>
            <a:solidFill>
              <a:srgbClr val="FF9900"/>
            </a:solidFill>
            <a:ln w="12700">
              <a:solidFill>
                <a:srgbClr val="000000"/>
              </a:solidFill>
              <a:prstDash val="solid"/>
            </a:ln>
          </c:spPr>
          <c:invertIfNegative val="0"/>
          <c:cat>
            <c:numRef>
              <c:f>'Giving by Source Pg 2'!$C$9:$L$9</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'Giving by Source Pg 2'!$C$12:$L$12</c:f>
              <c:numCache>
                <c:formatCode>"$"#,##0</c:formatCode>
                <c:ptCount val="10"/>
                <c:pt idx="0">
                  <c:v>3681758</c:v>
                </c:pt>
                <c:pt idx="1">
                  <c:v>8699137</c:v>
                </c:pt>
                <c:pt idx="2">
                  <c:v>6721012</c:v>
                </c:pt>
                <c:pt idx="3">
                  <c:v>4581185</c:v>
                </c:pt>
                <c:pt idx="4">
                  <c:v>5274870.95</c:v>
                </c:pt>
                <c:pt idx="5">
                  <c:v>6717612.5900000008</c:v>
                </c:pt>
                <c:pt idx="6">
                  <c:v>7682345.4500000011</c:v>
                </c:pt>
                <c:pt idx="7">
                  <c:v>4737434.6499999994</c:v>
                </c:pt>
                <c:pt idx="8">
                  <c:v>5057741</c:v>
                </c:pt>
                <c:pt idx="9">
                  <c:v>8362769.7400000002</c:v>
                </c:pt>
              </c:numCache>
            </c:numRef>
          </c:val>
        </c:ser>
        <c:ser>
          <c:idx val="4"/>
          <c:order val="2"/>
          <c:tx>
            <c:strRef>
              <c:f>'Giving by Source Pg 2'!$A$14</c:f>
              <c:strCache>
                <c:ptCount val="1"/>
                <c:pt idx="0">
                  <c:v>Corp/Org</c:v>
                </c:pt>
              </c:strCache>
            </c:strRef>
          </c:tx>
          <c:spPr>
            <a:solidFill>
              <a:srgbClr val="3366FF"/>
            </a:solidFill>
            <a:ln w="12700">
              <a:solidFill>
                <a:srgbClr val="000000"/>
              </a:solidFill>
              <a:prstDash val="solid"/>
            </a:ln>
          </c:spPr>
          <c:invertIfNegative val="0"/>
          <c:cat>
            <c:numRef>
              <c:f>'Giving by Source Pg 2'!$C$9:$L$9</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'Giving by Source Pg 2'!$C$14:$L$14</c:f>
              <c:numCache>
                <c:formatCode>"$"#,##0</c:formatCode>
                <c:ptCount val="10"/>
                <c:pt idx="0">
                  <c:v>1141294</c:v>
                </c:pt>
                <c:pt idx="1">
                  <c:v>1019593</c:v>
                </c:pt>
                <c:pt idx="2">
                  <c:v>1083587</c:v>
                </c:pt>
                <c:pt idx="3">
                  <c:v>1916517</c:v>
                </c:pt>
                <c:pt idx="4">
                  <c:v>2148926.4699999997</c:v>
                </c:pt>
                <c:pt idx="5">
                  <c:v>1762836.44</c:v>
                </c:pt>
                <c:pt idx="6">
                  <c:v>2954300.57</c:v>
                </c:pt>
                <c:pt idx="7">
                  <c:v>2013803.3900000001</c:v>
                </c:pt>
                <c:pt idx="8">
                  <c:v>1992561</c:v>
                </c:pt>
                <c:pt idx="9">
                  <c:v>1844303.3</c:v>
                </c:pt>
              </c:numCache>
            </c:numRef>
          </c:val>
        </c:ser>
        <c:ser>
          <c:idx val="6"/>
          <c:order val="3"/>
          <c:tx>
            <c:strRef>
              <c:f>'Giving by Source Pg 2'!$A$16</c:f>
              <c:strCache>
                <c:ptCount val="1"/>
                <c:pt idx="0">
                  <c:v>Foundations</c:v>
                </c:pt>
              </c:strCache>
            </c:strRef>
          </c:tx>
          <c:spPr>
            <a:solidFill>
              <a:schemeClr val="accent5">
                <a:lumMod val="50000"/>
              </a:schemeClr>
            </a:solidFill>
            <a:ln w="12700">
              <a:solidFill>
                <a:srgbClr val="000000"/>
              </a:solidFill>
              <a:prstDash val="solid"/>
            </a:ln>
          </c:spPr>
          <c:invertIfNegative val="0"/>
          <c:cat>
            <c:numRef>
              <c:f>'Giving by Source Pg 2'!$C$9:$L$9</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'Giving by Source Pg 2'!$C$16:$L$16</c:f>
              <c:numCache>
                <c:formatCode>"$"#,##0</c:formatCode>
                <c:ptCount val="10"/>
                <c:pt idx="0">
                  <c:v>2080956</c:v>
                </c:pt>
                <c:pt idx="1">
                  <c:v>1555481</c:v>
                </c:pt>
                <c:pt idx="2">
                  <c:v>2039408</c:v>
                </c:pt>
                <c:pt idx="3">
                  <c:v>5761569</c:v>
                </c:pt>
                <c:pt idx="4">
                  <c:v>7808258.1000000006</c:v>
                </c:pt>
                <c:pt idx="5">
                  <c:v>2696453.4299999997</c:v>
                </c:pt>
                <c:pt idx="6">
                  <c:v>13242360.84</c:v>
                </c:pt>
                <c:pt idx="7">
                  <c:v>6286873.4500000002</c:v>
                </c:pt>
                <c:pt idx="8">
                  <c:v>1566314</c:v>
                </c:pt>
                <c:pt idx="9">
                  <c:v>1580104.72</c:v>
                </c:pt>
              </c:numCache>
            </c:numRef>
          </c:val>
        </c:ser>
        <c:dLbls>
          <c:showLegendKey val="0"/>
          <c:showVal val="0"/>
          <c:showCatName val="0"/>
          <c:showSerName val="0"/>
          <c:showPercent val="0"/>
          <c:showBubbleSize val="0"/>
        </c:dLbls>
        <c:gapWidth val="150"/>
        <c:axId val="88393600"/>
        <c:axId val="88395136"/>
      </c:barChart>
      <c:catAx>
        <c:axId val="883936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8395136"/>
        <c:crosses val="autoZero"/>
        <c:auto val="1"/>
        <c:lblAlgn val="ctr"/>
        <c:lblOffset val="100"/>
        <c:tickLblSkip val="1"/>
        <c:tickMarkSkip val="1"/>
        <c:noMultiLvlLbl val="0"/>
      </c:catAx>
      <c:valAx>
        <c:axId val="88395136"/>
        <c:scaling>
          <c:orientation val="minMax"/>
          <c:max val="15000000"/>
          <c:min val="0"/>
        </c:scaling>
        <c:delete val="0"/>
        <c:axPos val="l"/>
        <c:majorGridlines>
          <c:spPr>
            <a:ln w="3175">
              <a:solidFill>
                <a:srgbClr val="000000"/>
              </a:solidFill>
              <a:prstDash val="solid"/>
            </a:ln>
          </c:spPr>
        </c:majorGridlines>
        <c:numFmt formatCode="\$#,##0.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8393600"/>
        <c:crosses val="autoZero"/>
        <c:crossBetween val="between"/>
        <c:majorUnit val="2500000"/>
        <c:dispUnits>
          <c:builtInUnit val="millions"/>
          <c:dispUnitsLbl>
            <c:layout>
              <c:manualLayout>
                <c:xMode val="edge"/>
                <c:yMode val="edge"/>
                <c:x val="0"/>
                <c:y val="0.35416781496063032"/>
              </c:manualLayout>
            </c:layout>
            <c:spPr>
              <a:noFill/>
              <a:ln w="25400">
                <a:noFill/>
              </a:ln>
            </c:spPr>
            <c:txPr>
              <a:bodyPr rot="-5400000" vert="horz"/>
              <a:lstStyle/>
              <a:p>
                <a:pPr algn="ctr">
                  <a:defRPr sz="2000" b="0" i="0" u="none" strike="noStrike" baseline="0">
                    <a:solidFill>
                      <a:srgbClr val="000000"/>
                    </a:solidFill>
                    <a:latin typeface="Arial"/>
                    <a:ea typeface="Arial"/>
                    <a:cs typeface="Arial"/>
                  </a:defRPr>
                </a:pPr>
                <a:endParaRPr lang="en-US"/>
              </a:p>
            </c:txPr>
          </c:dispUnitsLbl>
        </c:dispUnits>
      </c:valAx>
      <c:spPr>
        <a:gradFill>
          <a:gsLst>
            <a:gs pos="0">
              <a:srgbClr val="FFFFFF">
                <a:lumMod val="95000"/>
              </a:srgbClr>
            </a:gs>
            <a:gs pos="50000">
              <a:srgbClr val="FFFFFF">
                <a:lumMod val="75000"/>
              </a:srgbClr>
            </a:gs>
            <a:gs pos="100000">
              <a:schemeClr val="bg1">
                <a:lumMod val="50000"/>
              </a:schemeClr>
            </a:gs>
          </a:gsLst>
          <a:lin ang="5400000" scaled="0"/>
        </a:gradFill>
        <a:ln w="12700">
          <a:solidFill>
            <a:srgbClr val="808080"/>
          </a:solidFill>
          <a:prstDash val="solid"/>
        </a:ln>
      </c:spPr>
    </c:plotArea>
    <c:legend>
      <c:legendPos val="r"/>
      <c:legendEntry>
        <c:idx val="0"/>
        <c:txPr>
          <a:bodyPr/>
          <a:lstStyle/>
          <a:p>
            <a:pPr>
              <a:defRPr sz="2000" b="0" i="0" u="none" strike="noStrike" baseline="0">
                <a:solidFill>
                  <a:srgbClr val="000000"/>
                </a:solidFill>
                <a:latin typeface="Arial"/>
                <a:ea typeface="Arial"/>
                <a:cs typeface="Arial"/>
              </a:defRPr>
            </a:pPr>
            <a:endParaRPr lang="en-US"/>
          </a:p>
        </c:txPr>
      </c:legendEntry>
      <c:legendEntry>
        <c:idx val="1"/>
        <c:txPr>
          <a:bodyPr/>
          <a:lstStyle/>
          <a:p>
            <a:pPr>
              <a:defRPr sz="2000" b="0" i="0" u="none" strike="noStrike" baseline="0">
                <a:solidFill>
                  <a:srgbClr val="000000"/>
                </a:solidFill>
                <a:latin typeface="Arial"/>
                <a:ea typeface="Arial"/>
                <a:cs typeface="Arial"/>
              </a:defRPr>
            </a:pPr>
            <a:endParaRPr lang="en-US"/>
          </a:p>
        </c:txPr>
      </c:legendEntry>
      <c:legendEntry>
        <c:idx val="2"/>
        <c:txPr>
          <a:bodyPr/>
          <a:lstStyle/>
          <a:p>
            <a:pPr>
              <a:defRPr sz="2000" b="0" i="0" u="none" strike="noStrike" baseline="0">
                <a:solidFill>
                  <a:srgbClr val="000000"/>
                </a:solidFill>
                <a:latin typeface="Arial"/>
                <a:ea typeface="Arial"/>
                <a:cs typeface="Arial"/>
              </a:defRPr>
            </a:pPr>
            <a:endParaRPr lang="en-US"/>
          </a:p>
        </c:txPr>
      </c:legendEntry>
      <c:legendEntry>
        <c:idx val="3"/>
        <c:txPr>
          <a:bodyPr/>
          <a:lstStyle/>
          <a:p>
            <a:pPr>
              <a:defRPr sz="2000" b="0" i="0" u="none" strike="noStrike" baseline="0">
                <a:solidFill>
                  <a:srgbClr val="000000"/>
                </a:solidFill>
                <a:latin typeface="Arial"/>
                <a:ea typeface="Arial"/>
                <a:cs typeface="Arial"/>
              </a:defRPr>
            </a:pPr>
            <a:endParaRPr lang="en-US"/>
          </a:p>
        </c:txPr>
      </c:legendEntry>
      <c:layout>
        <c:manualLayout>
          <c:xMode val="edge"/>
          <c:yMode val="edge"/>
          <c:x val="4.0047330149305123E-2"/>
          <c:y val="0.85067195147904084"/>
          <c:w val="0.90222677595628209"/>
          <c:h val="9.8910051784067546E-2"/>
        </c:manualLayout>
      </c:layout>
      <c:overlay val="0"/>
      <c:spPr>
        <a:solidFill>
          <a:srgbClr val="FFFFFF"/>
        </a:solidFill>
        <a:ln w="3175">
          <a:no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1-10-25T13:23:05.739" idx="1">
    <p:pos x="1764" y="3126"/>
    <p:text>can you find out what his title 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D2823-2036-44C8-AA31-B7021E769DBA}" type="datetimeFigureOut">
              <a:rPr lang="en-US" smtClean="0"/>
              <a:t>11/01/2011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35DA4-9299-4024-95A8-CC81EE9CC6A0}" type="slidenum">
              <a:rPr lang="en-US" smtClean="0"/>
              <a:t>‹#›</a:t>
            </a:fld>
            <a:endParaRPr lang="en-US"/>
          </a:p>
        </p:txBody>
      </p:sp>
    </p:spTree>
    <p:extLst>
      <p:ext uri="{BB962C8B-B14F-4D97-AF65-F5344CB8AC3E}">
        <p14:creationId xmlns:p14="http://schemas.microsoft.com/office/powerpoint/2010/main" val="80227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mt.edu/urelations/standard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35DA4-9299-4024-95A8-CC81EE9CC6A0}" type="slidenum">
              <a:rPr lang="en-US" smtClean="0"/>
              <a:t>1</a:t>
            </a:fld>
            <a:endParaRPr lang="en-US"/>
          </a:p>
        </p:txBody>
      </p:sp>
    </p:spTree>
    <p:extLst>
      <p:ext uri="{BB962C8B-B14F-4D97-AF65-F5344CB8AC3E}">
        <p14:creationId xmlns:p14="http://schemas.microsoft.com/office/powerpoint/2010/main" val="272902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35DA4-9299-4024-95A8-CC81EE9CC6A0}" type="slidenum">
              <a:rPr lang="en-US" smtClean="0"/>
              <a:t>10</a:t>
            </a:fld>
            <a:endParaRPr lang="en-US"/>
          </a:p>
        </p:txBody>
      </p:sp>
    </p:spTree>
    <p:extLst>
      <p:ext uri="{BB962C8B-B14F-4D97-AF65-F5344CB8AC3E}">
        <p14:creationId xmlns:p14="http://schemas.microsoft.com/office/powerpoint/2010/main" val="2983487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35DA4-9299-4024-95A8-CC81EE9CC6A0}" type="slidenum">
              <a:rPr lang="en-US" smtClean="0"/>
              <a:t>11</a:t>
            </a:fld>
            <a:endParaRPr lang="en-US"/>
          </a:p>
        </p:txBody>
      </p:sp>
    </p:spTree>
    <p:extLst>
      <p:ext uri="{BB962C8B-B14F-4D97-AF65-F5344CB8AC3E}">
        <p14:creationId xmlns:p14="http://schemas.microsoft.com/office/powerpoint/2010/main" val="292355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35DA4-9299-4024-95A8-CC81EE9CC6A0}" type="slidenum">
              <a:rPr lang="en-US" smtClean="0"/>
              <a:t>12</a:t>
            </a:fld>
            <a:endParaRPr lang="en-US"/>
          </a:p>
        </p:txBody>
      </p:sp>
    </p:spTree>
    <p:extLst>
      <p:ext uri="{BB962C8B-B14F-4D97-AF65-F5344CB8AC3E}">
        <p14:creationId xmlns:p14="http://schemas.microsoft.com/office/powerpoint/2010/main" val="353355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35DA4-9299-4024-95A8-CC81EE9CC6A0}" type="slidenum">
              <a:rPr lang="en-US" smtClean="0"/>
              <a:t>13</a:t>
            </a:fld>
            <a:endParaRPr lang="en-US"/>
          </a:p>
        </p:txBody>
      </p:sp>
    </p:spTree>
    <p:extLst>
      <p:ext uri="{BB962C8B-B14F-4D97-AF65-F5344CB8AC3E}">
        <p14:creationId xmlns:p14="http://schemas.microsoft.com/office/powerpoint/2010/main" val="350523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Through research and discovery, develop a positioning statement and messaging platform for the University. </a:t>
            </a:r>
          </a:p>
          <a:p>
            <a:r>
              <a:rPr lang="en-US" sz="1200" kern="1200" dirty="0" smtClean="0">
                <a:solidFill>
                  <a:schemeClr val="tx1"/>
                </a:solidFill>
                <a:effectLst/>
                <a:latin typeface="+mn-lt"/>
                <a:ea typeface="+mn-ea"/>
                <a:cs typeface="+mn-cs"/>
              </a:rPr>
              <a:t>		3.2.1.1	Review findings of the UM communications audit conducted in 2010.</a:t>
            </a:r>
          </a:p>
          <a:p>
            <a:r>
              <a:rPr lang="en-US" sz="1200" kern="1200" dirty="0" smtClean="0">
                <a:solidFill>
                  <a:schemeClr val="tx1"/>
                </a:solidFill>
                <a:effectLst/>
                <a:latin typeface="+mn-lt"/>
                <a:ea typeface="+mn-ea"/>
                <a:cs typeface="+mn-cs"/>
              </a:rPr>
              <a:t>3.2.1.2	Review UM’s graphics standards </a:t>
            </a:r>
            <a:r>
              <a:rPr lang="en-US" sz="1200" u="none" strike="noStrike" kern="1200" dirty="0" smtClean="0">
                <a:solidFill>
                  <a:schemeClr val="tx1"/>
                </a:solidFill>
                <a:effectLst/>
                <a:latin typeface="+mn-lt"/>
                <a:ea typeface="+mn-ea"/>
                <a:cs typeface="+mn-cs"/>
                <a:hlinkClick r:id="rId3"/>
              </a:rPr>
              <a:t>manual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3.2.1.3	Review UM website.</a:t>
            </a:r>
          </a:p>
          <a:p>
            <a:r>
              <a:rPr lang="en-US" sz="1200" kern="1200" dirty="0" smtClean="0">
                <a:solidFill>
                  <a:schemeClr val="tx1"/>
                </a:solidFill>
                <a:effectLst/>
                <a:latin typeface="+mn-lt"/>
                <a:ea typeface="+mn-ea"/>
                <a:cs typeface="+mn-cs"/>
              </a:rPr>
              <a:t>3.2.1.4	Review the messaging of key competitors.</a:t>
            </a:r>
          </a:p>
          <a:p>
            <a:r>
              <a:rPr lang="en-US" sz="1200" kern="1200" dirty="0" smtClean="0">
                <a:solidFill>
                  <a:schemeClr val="tx1"/>
                </a:solidFill>
                <a:effectLst/>
                <a:latin typeface="+mn-lt"/>
                <a:ea typeface="+mn-ea"/>
                <a:cs typeface="+mn-cs"/>
              </a:rPr>
              <a:t>3.2.1.5	Conduct a series of research and discovery sessions including focus groups with all key stakeholders, one-on-one interviews and phone interviews. </a:t>
            </a:r>
          </a:p>
          <a:p>
            <a:r>
              <a:rPr lang="en-US" sz="1200" kern="1200" dirty="0" smtClean="0">
                <a:solidFill>
                  <a:schemeClr val="tx1"/>
                </a:solidFill>
                <a:effectLst/>
                <a:latin typeface="+mn-lt"/>
                <a:ea typeface="+mn-ea"/>
                <a:cs typeface="+mn-cs"/>
              </a:rPr>
              <a:t>3.2.1.6	Lead a one-day consensus building retreat with the UM Brand Strategy Task Force, President’s Cabinet and Academic Officers. </a:t>
            </a:r>
          </a:p>
          <a:p>
            <a:r>
              <a:rPr lang="en-US" sz="1200" kern="1200" dirty="0" smtClean="0">
                <a:solidFill>
                  <a:schemeClr val="tx1"/>
                </a:solidFill>
                <a:effectLst/>
                <a:latin typeface="+mn-lt"/>
                <a:ea typeface="+mn-ea"/>
                <a:cs typeface="+mn-cs"/>
              </a:rPr>
              <a:t>3.2.1.7	 Deliver a report on this phase of the project to UM that includes a positioning statement, a list of key attributes and messaging platform.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3.2.2</a:t>
            </a:r>
            <a:r>
              <a:rPr lang="en-US" sz="1200" kern="1200" dirty="0" smtClean="0">
                <a:solidFill>
                  <a:schemeClr val="tx1"/>
                </a:solidFill>
                <a:effectLst/>
                <a:latin typeface="+mn-lt"/>
                <a:ea typeface="+mn-ea"/>
                <a:cs typeface="+mn-cs"/>
              </a:rPr>
              <a:t> 	Develop a unified brand that highlights the University’s distinct attributes and transcends differences in missions of its various units.</a:t>
            </a:r>
          </a:p>
          <a:p>
            <a:r>
              <a:rPr lang="en-US" sz="1200" kern="1200" dirty="0" smtClean="0">
                <a:solidFill>
                  <a:schemeClr val="tx1"/>
                </a:solidFill>
                <a:effectLst/>
                <a:latin typeface="+mn-lt"/>
                <a:ea typeface="+mn-ea"/>
                <a:cs typeface="+mn-cs"/>
              </a:rPr>
              <a:t>3.2.2.1	Recommend a comprehensive brand strategy and direction for creative collateral that includes a brand statement, creative (brand) concepts, messaging, visual approach, visual identity refinement and representative creative. Include:</a:t>
            </a:r>
          </a:p>
          <a:p>
            <a:pPr lvl="0"/>
            <a:r>
              <a:rPr lang="en-US" sz="1200" kern="1200" dirty="0" smtClean="0">
                <a:solidFill>
                  <a:schemeClr val="tx1"/>
                </a:solidFill>
                <a:effectLst/>
                <a:latin typeface="+mn-lt"/>
                <a:ea typeface="+mn-ea"/>
                <a:cs typeface="+mn-cs"/>
              </a:rPr>
              <a:t>Nomenclature development</a:t>
            </a:r>
          </a:p>
          <a:p>
            <a:pPr lvl="0"/>
            <a:r>
              <a:rPr lang="en-US" sz="1200" kern="1200" dirty="0" smtClean="0">
                <a:solidFill>
                  <a:schemeClr val="tx1"/>
                </a:solidFill>
                <a:effectLst/>
                <a:latin typeface="+mn-lt"/>
                <a:ea typeface="+mn-ea"/>
                <a:cs typeface="+mn-cs"/>
              </a:rPr>
              <a:t>Voice and Messaging</a:t>
            </a:r>
          </a:p>
          <a:p>
            <a:pPr lvl="0"/>
            <a:r>
              <a:rPr lang="en-US" sz="1200" kern="1200" dirty="0" smtClean="0">
                <a:solidFill>
                  <a:schemeClr val="tx1"/>
                </a:solidFill>
                <a:effectLst/>
                <a:latin typeface="+mn-lt"/>
                <a:ea typeface="+mn-ea"/>
                <a:cs typeface="+mn-cs"/>
              </a:rPr>
              <a:t>Brand Identity Design</a:t>
            </a:r>
          </a:p>
          <a:p>
            <a:pPr lvl="0"/>
            <a:r>
              <a:rPr lang="en-US" sz="1200" kern="1200" dirty="0" smtClean="0">
                <a:solidFill>
                  <a:schemeClr val="tx1"/>
                </a:solidFill>
                <a:effectLst/>
                <a:latin typeface="+mn-lt"/>
                <a:ea typeface="+mn-ea"/>
                <a:cs typeface="+mn-cs"/>
              </a:rPr>
              <a:t>Design System Look and Feel</a:t>
            </a:r>
          </a:p>
          <a:p>
            <a:pPr lvl="0"/>
            <a:r>
              <a:rPr lang="en-US" sz="1200" kern="1200" dirty="0" smtClean="0">
                <a:solidFill>
                  <a:schemeClr val="tx1"/>
                </a:solidFill>
                <a:effectLst/>
                <a:latin typeface="+mn-lt"/>
                <a:ea typeface="+mn-ea"/>
                <a:cs typeface="+mn-cs"/>
              </a:rPr>
              <a:t>Stationery System</a:t>
            </a:r>
          </a:p>
          <a:p>
            <a:pPr lvl="0"/>
            <a:r>
              <a:rPr lang="en-US" sz="1200" kern="1200" dirty="0" smtClean="0">
                <a:solidFill>
                  <a:schemeClr val="tx1"/>
                </a:solidFill>
                <a:effectLst/>
                <a:latin typeface="+mn-lt"/>
                <a:ea typeface="+mn-ea"/>
                <a:cs typeface="+mn-cs"/>
              </a:rPr>
              <a:t>Print Literature System</a:t>
            </a:r>
          </a:p>
          <a:p>
            <a:pPr lvl="0"/>
            <a:r>
              <a:rPr lang="en-US" sz="1200" kern="1200" dirty="0" smtClean="0">
                <a:solidFill>
                  <a:schemeClr val="tx1"/>
                </a:solidFill>
                <a:effectLst/>
                <a:latin typeface="+mn-lt"/>
                <a:ea typeface="+mn-ea"/>
                <a:cs typeface="+mn-cs"/>
              </a:rPr>
              <a:t>Presentation templates</a:t>
            </a:r>
          </a:p>
          <a:p>
            <a:pPr lvl="0"/>
            <a:r>
              <a:rPr lang="en-US" sz="1200" kern="1200" dirty="0" smtClean="0">
                <a:solidFill>
                  <a:schemeClr val="tx1"/>
                </a:solidFill>
                <a:effectLst/>
                <a:latin typeface="+mn-lt"/>
                <a:ea typeface="+mn-ea"/>
                <a:cs typeface="+mn-cs"/>
              </a:rPr>
              <a:t>Vehicle Graphics</a:t>
            </a:r>
          </a:p>
          <a:p>
            <a:pPr lvl="0"/>
            <a:r>
              <a:rPr lang="en-US" sz="1200" kern="1200" dirty="0" smtClean="0">
                <a:solidFill>
                  <a:schemeClr val="tx1"/>
                </a:solidFill>
                <a:effectLst/>
                <a:latin typeface="+mn-lt"/>
                <a:ea typeface="+mn-ea"/>
                <a:cs typeface="+mn-cs"/>
              </a:rPr>
              <a:t>Signage System</a:t>
            </a:r>
          </a:p>
          <a:p>
            <a:pPr lvl="0"/>
            <a:r>
              <a:rPr lang="en-US" sz="1200" kern="1200" dirty="0" smtClean="0">
                <a:solidFill>
                  <a:schemeClr val="tx1"/>
                </a:solidFill>
                <a:effectLst/>
                <a:latin typeface="+mn-lt"/>
                <a:ea typeface="+mn-ea"/>
                <a:cs typeface="+mn-cs"/>
              </a:rPr>
              <a:t>Visual and Verbal Brand Identity Guidelines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3.2.2.2	Provide original artwork and layout designs for all materials.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3.2.2.3	Provide camera ready originals for all print materials.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3.2.3	</a:t>
            </a:r>
            <a:r>
              <a:rPr lang="en-US" sz="1200" kern="1200" dirty="0" smtClean="0">
                <a:solidFill>
                  <a:schemeClr val="tx1"/>
                </a:solidFill>
                <a:effectLst/>
                <a:latin typeface="+mn-lt"/>
                <a:ea typeface="+mn-ea"/>
                <a:cs typeface="+mn-cs"/>
              </a:rPr>
              <a:t>Develop an integrated marketing communications plan to roll out the brand and manage its use across UM’s units and affiliates, including schools, colleges, programs, centers and the UM Foundation.</a:t>
            </a:r>
          </a:p>
          <a:p>
            <a:endParaRPr lang="en-US" dirty="0"/>
          </a:p>
        </p:txBody>
      </p:sp>
      <p:sp>
        <p:nvSpPr>
          <p:cNvPr id="4" name="Slide Number Placeholder 3"/>
          <p:cNvSpPr>
            <a:spLocks noGrp="1"/>
          </p:cNvSpPr>
          <p:nvPr>
            <p:ph type="sldNum" sz="quarter" idx="10"/>
          </p:nvPr>
        </p:nvSpPr>
        <p:spPr/>
        <p:txBody>
          <a:bodyPr/>
          <a:lstStyle/>
          <a:p>
            <a:fld id="{40635DA4-9299-4024-95A8-CC81EE9CC6A0}" type="slidenum">
              <a:rPr lang="en-US" smtClean="0"/>
              <a:t>2</a:t>
            </a:fld>
            <a:endParaRPr lang="en-US"/>
          </a:p>
        </p:txBody>
      </p:sp>
    </p:spTree>
    <p:extLst>
      <p:ext uri="{BB962C8B-B14F-4D97-AF65-F5344CB8AC3E}">
        <p14:creationId xmlns:p14="http://schemas.microsoft.com/office/powerpoint/2010/main" val="120536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35DA4-9299-4024-95A8-CC81EE9CC6A0}" type="slidenum">
              <a:rPr lang="en-US" smtClean="0"/>
              <a:t>3</a:t>
            </a:fld>
            <a:endParaRPr lang="en-US"/>
          </a:p>
        </p:txBody>
      </p:sp>
    </p:spTree>
    <p:extLst>
      <p:ext uri="{BB962C8B-B14F-4D97-AF65-F5344CB8AC3E}">
        <p14:creationId xmlns:p14="http://schemas.microsoft.com/office/powerpoint/2010/main" val="96159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35DA4-9299-4024-95A8-CC81EE9CC6A0}" type="slidenum">
              <a:rPr lang="en-US" smtClean="0"/>
              <a:t>4</a:t>
            </a:fld>
            <a:endParaRPr lang="en-US"/>
          </a:p>
        </p:txBody>
      </p:sp>
    </p:spTree>
    <p:extLst>
      <p:ext uri="{BB962C8B-B14F-4D97-AF65-F5344CB8AC3E}">
        <p14:creationId xmlns:p14="http://schemas.microsoft.com/office/powerpoint/2010/main" val="324741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National average in 2010 for public</a:t>
            </a:r>
            <a:r>
              <a:rPr lang="en-US" baseline="0" dirty="0" smtClean="0"/>
              <a:t> research/doctoral universities was 9.4% in 2010. This is a drop from 11.5% in 2002. We want to be above average. </a:t>
            </a:r>
            <a:endParaRPr lang="en-US" dirty="0" smtClean="0"/>
          </a:p>
        </p:txBody>
      </p:sp>
      <p:sp>
        <p:nvSpPr>
          <p:cNvPr id="82947" name="Slide Number Placeholder 3"/>
          <p:cNvSpPr txBox="1">
            <a:spLocks noGrp="1"/>
          </p:cNvSpPr>
          <p:nvPr/>
        </p:nvSpPr>
        <p:spPr bwMode="auto">
          <a:xfrm>
            <a:off x="3882474" y="8686488"/>
            <a:ext cx="2973975" cy="455951"/>
          </a:xfrm>
          <a:prstGeom prst="rect">
            <a:avLst/>
          </a:prstGeom>
          <a:noFill/>
          <a:ln w="9525">
            <a:noFill/>
            <a:miter lim="800000"/>
            <a:headEnd/>
            <a:tailEnd/>
          </a:ln>
        </p:spPr>
        <p:txBody>
          <a:bodyPr lIns="91273" tIns="45637" rIns="91273" bIns="45637" anchor="b"/>
          <a:lstStyle/>
          <a:p>
            <a:pPr algn="r" defTabSz="909638"/>
            <a:fld id="{F0075072-0862-4010-8783-BD920BFB97A8}" type="slidenum">
              <a:rPr lang="en-US" sz="1100">
                <a:latin typeface="Times New Roman" pitchFamily="18" charset="0"/>
              </a:rPr>
              <a:pPr algn="r" defTabSz="909638"/>
              <a:t>5</a:t>
            </a:fld>
            <a:endParaRPr lang="en-US" sz="11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UM is fortunate</a:t>
            </a:r>
            <a:r>
              <a:rPr lang="en-US" baseline="0" dirty="0" smtClean="0"/>
              <a:t> to have a significant level of contributions from non-alumni. This chart shows the source of gifts since 2002. Last year, non-alumni contributed $8.4 million, the same amount alumni gave. During the Invest in Discovery campaign alumni giving was higher: almost 18% of alumni made a gift in 2002. Other campaign years alumni giving was 13 to 16 percent. This shows the impact of targeted messaging. </a:t>
            </a:r>
            <a:endParaRPr lang="en-US" dirty="0"/>
          </a:p>
        </p:txBody>
      </p:sp>
      <p:sp>
        <p:nvSpPr>
          <p:cNvPr id="4" name="Slide Number Placeholder 3"/>
          <p:cNvSpPr>
            <a:spLocks noGrp="1"/>
          </p:cNvSpPr>
          <p:nvPr>
            <p:ph type="sldNum" sz="quarter" idx="10"/>
          </p:nvPr>
        </p:nvSpPr>
        <p:spPr/>
        <p:txBody>
          <a:bodyPr/>
          <a:lstStyle/>
          <a:p>
            <a:fld id="{40635DA4-9299-4024-95A8-CC81EE9CC6A0}" type="slidenum">
              <a:rPr lang="en-US" smtClean="0"/>
              <a:t>6</a:t>
            </a:fld>
            <a:endParaRPr lang="en-US"/>
          </a:p>
        </p:txBody>
      </p:sp>
    </p:spTree>
    <p:extLst>
      <p:ext uri="{BB962C8B-B14F-4D97-AF65-F5344CB8AC3E}">
        <p14:creationId xmlns:p14="http://schemas.microsoft.com/office/powerpoint/2010/main" val="18218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35DA4-9299-4024-95A8-CC81EE9CC6A0}" type="slidenum">
              <a:rPr lang="en-US" smtClean="0"/>
              <a:t>7</a:t>
            </a:fld>
            <a:endParaRPr lang="en-US"/>
          </a:p>
        </p:txBody>
      </p:sp>
    </p:spTree>
    <p:extLst>
      <p:ext uri="{BB962C8B-B14F-4D97-AF65-F5344CB8AC3E}">
        <p14:creationId xmlns:p14="http://schemas.microsoft.com/office/powerpoint/2010/main" val="296014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35DA4-9299-4024-95A8-CC81EE9CC6A0}" type="slidenum">
              <a:rPr lang="en-US" smtClean="0"/>
              <a:t>8</a:t>
            </a:fld>
            <a:endParaRPr lang="en-US"/>
          </a:p>
        </p:txBody>
      </p:sp>
    </p:spTree>
    <p:extLst>
      <p:ext uri="{BB962C8B-B14F-4D97-AF65-F5344CB8AC3E}">
        <p14:creationId xmlns:p14="http://schemas.microsoft.com/office/powerpoint/2010/main" val="1135433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6044188-A8F0-48F7-BF68-DBDFD90B02D7}" type="datetimeFigureOut">
              <a:rPr lang="en-US" smtClean="0"/>
              <a:t>11/01/2011</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F1F4D40-5102-47DA-8CB4-577B93F3BAE7}"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44188-A8F0-48F7-BF68-DBDFD90B02D7}" type="datetimeFigureOut">
              <a:rPr lang="en-US" smtClean="0"/>
              <a:t>11/01/2011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F4D40-5102-47DA-8CB4-577B93F3BA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44188-A8F0-48F7-BF68-DBDFD90B02D7}" type="datetimeFigureOut">
              <a:rPr lang="en-US" smtClean="0"/>
              <a:t>11/01/2011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F1F4D40-5102-47DA-8CB4-577B93F3BA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44188-A8F0-48F7-BF68-DBDFD90B02D7}" type="datetimeFigureOut">
              <a:rPr lang="en-US" smtClean="0"/>
              <a:t>11/01/2011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F4D40-5102-47DA-8CB4-577B93F3BAE7}"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6044188-A8F0-48F7-BF68-DBDFD90B02D7}" type="datetimeFigureOut">
              <a:rPr lang="en-US" smtClean="0"/>
              <a:t>11/01/2011</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F1F4D40-5102-47DA-8CB4-577B93F3BAE7}"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044188-A8F0-48F7-BF68-DBDFD90B02D7}" type="datetimeFigureOut">
              <a:rPr lang="en-US" smtClean="0"/>
              <a:t>11/01/2011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F4D40-5102-47DA-8CB4-577B93F3BAE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044188-A8F0-48F7-BF68-DBDFD90B02D7}" type="datetimeFigureOut">
              <a:rPr lang="en-US" smtClean="0"/>
              <a:t>11/01/2011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F4D40-5102-47DA-8CB4-577B93F3BAE7}"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44188-A8F0-48F7-BF68-DBDFD90B02D7}" type="datetimeFigureOut">
              <a:rPr lang="en-US" smtClean="0"/>
              <a:t>11/01/2011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F4D40-5102-47DA-8CB4-577B93F3BAE7}"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6044188-A8F0-48F7-BF68-DBDFD90B02D7}" type="datetimeFigureOut">
              <a:rPr lang="en-US" smtClean="0"/>
              <a:t>11/01/2011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1F4D40-5102-47DA-8CB4-577B93F3BA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44188-A8F0-48F7-BF68-DBDFD90B02D7}" type="datetimeFigureOut">
              <a:rPr lang="en-US" smtClean="0"/>
              <a:t>11/01/2011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F1F4D40-5102-47DA-8CB4-577B93F3BAE7}"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44188-A8F0-48F7-BF68-DBDFD90B02D7}" type="datetimeFigureOut">
              <a:rPr lang="en-US" smtClean="0"/>
              <a:t>11/01/2011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F4D40-5102-47DA-8CB4-577B93F3BAE7}"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6044188-A8F0-48F7-BF68-DBDFD90B02D7}" type="datetimeFigureOut">
              <a:rPr lang="en-US" smtClean="0"/>
              <a:t>11/01/2011</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F1F4D40-5102-47DA-8CB4-577B93F3BA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beth.hammock@mso.umt.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200400"/>
            <a:ext cx="6553200" cy="3352800"/>
          </a:xfrm>
        </p:spPr>
        <p:txBody>
          <a:bodyPr>
            <a:normAutofit/>
          </a:bodyPr>
          <a:lstStyle/>
          <a:p>
            <a:pPr algn="l"/>
            <a:r>
              <a:rPr lang="en-US" sz="2000" u="sng" dirty="0" smtClean="0"/>
              <a:t>GOAL</a:t>
            </a:r>
          </a:p>
          <a:p>
            <a:pPr algn="l"/>
            <a:r>
              <a:rPr lang="en-US" sz="2000" dirty="0" smtClean="0"/>
              <a:t>UM’s Brand Strategy Task Force works to build awareness and recognition of UM’s attributes by developing a comprehensive brand strategy and marketing plan. Goals are to increase alumni engagement, receive more philanthropic and legislative support, and enhance faculty, staff, and student recruitment and retention through effective brand management and marketing.</a:t>
            </a:r>
          </a:p>
        </p:txBody>
      </p:sp>
      <p:sp>
        <p:nvSpPr>
          <p:cNvPr id="2" name="Title 1"/>
          <p:cNvSpPr>
            <a:spLocks noGrp="1"/>
          </p:cNvSpPr>
          <p:nvPr>
            <p:ph type="title"/>
          </p:nvPr>
        </p:nvSpPr>
        <p:spPr>
          <a:xfrm>
            <a:off x="152400" y="1066800"/>
            <a:ext cx="6705600" cy="2286000"/>
          </a:xfrm>
        </p:spPr>
        <p:txBody>
          <a:bodyPr>
            <a:noAutofit/>
          </a:bodyPr>
          <a:lstStyle/>
          <a:p>
            <a:pPr algn="ctr"/>
            <a:r>
              <a:rPr lang="en-US" sz="4400" b="1" dirty="0" smtClean="0">
                <a:solidFill>
                  <a:schemeClr val="bg1"/>
                </a:solidFill>
                <a:effectLst>
                  <a:outerShdw blurRad="38100" dist="38100" dir="2700000" algn="tl">
                    <a:srgbClr val="000000">
                      <a:alpha val="43137"/>
                    </a:srgbClr>
                  </a:outerShdw>
                </a:effectLst>
              </a:rPr>
              <a:t>Brand Strategy </a:t>
            </a:r>
            <a:br>
              <a:rPr lang="en-US" sz="4400" b="1" dirty="0" smtClean="0">
                <a:solidFill>
                  <a:schemeClr val="bg1"/>
                </a:solidFill>
                <a:effectLst>
                  <a:outerShdw blurRad="38100" dist="38100" dir="2700000" algn="tl">
                    <a:srgbClr val="000000">
                      <a:alpha val="43137"/>
                    </a:srgbClr>
                  </a:outerShdw>
                </a:effectLst>
              </a:rPr>
            </a:br>
            <a:r>
              <a:rPr lang="en-US" sz="4400" b="1" dirty="0" smtClean="0">
                <a:solidFill>
                  <a:schemeClr val="bg1"/>
                </a:solidFill>
                <a:effectLst>
                  <a:outerShdw blurRad="38100" dist="38100" dir="2700000" algn="tl">
                    <a:srgbClr val="000000">
                      <a:alpha val="43137"/>
                    </a:srgbClr>
                  </a:outerShdw>
                </a:effectLst>
              </a:rPr>
              <a:t>Initiative</a:t>
            </a:r>
            <a:endParaRPr lang="en-US" sz="4400"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800"/>
            <a:ext cx="2228850" cy="707136"/>
          </a:xfrm>
          <a:prstGeom prst="rect">
            <a:avLst/>
          </a:prstGeom>
        </p:spPr>
      </p:pic>
    </p:spTree>
    <p:extLst>
      <p:ext uri="{BB962C8B-B14F-4D97-AF65-F5344CB8AC3E}">
        <p14:creationId xmlns:p14="http://schemas.microsoft.com/office/powerpoint/2010/main" val="1405926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3535363"/>
          </a:xfrm>
        </p:spPr>
        <p:txBody>
          <a:bodyPr>
            <a:normAutofit lnSpcReduction="10000"/>
          </a:bodyPr>
          <a:lstStyle/>
          <a:p>
            <a:r>
              <a:rPr lang="en-US" sz="2000" dirty="0" smtClean="0">
                <a:solidFill>
                  <a:schemeClr val="tx1"/>
                </a:solidFill>
              </a:rPr>
              <a:t>Enrollment Metrics (applications, inquiries, visits, </a:t>
            </a:r>
            <a:r>
              <a:rPr lang="en-US" sz="2000" dirty="0" err="1" smtClean="0">
                <a:solidFill>
                  <a:schemeClr val="tx1"/>
                </a:solidFill>
              </a:rPr>
              <a:t>matriculants</a:t>
            </a:r>
            <a:r>
              <a:rPr lang="en-US" sz="2000" dirty="0" smtClean="0">
                <a:solidFill>
                  <a:schemeClr val="tx1"/>
                </a:solidFill>
              </a:rPr>
              <a:t>, etc.)</a:t>
            </a:r>
          </a:p>
          <a:p>
            <a:r>
              <a:rPr lang="en-US" sz="2000" dirty="0" smtClean="0">
                <a:solidFill>
                  <a:schemeClr val="tx1"/>
                </a:solidFill>
              </a:rPr>
              <a:t>Student Quality Metrics (average test scores, GPA)</a:t>
            </a:r>
          </a:p>
          <a:p>
            <a:r>
              <a:rPr lang="en-US" sz="2000" dirty="0" smtClean="0">
                <a:solidFill>
                  <a:schemeClr val="tx1"/>
                </a:solidFill>
              </a:rPr>
              <a:t>Development Metrics (annual giving, campaign goals, alumni participation)</a:t>
            </a:r>
          </a:p>
          <a:p>
            <a:r>
              <a:rPr lang="en-US" sz="2000" dirty="0" smtClean="0">
                <a:solidFill>
                  <a:schemeClr val="tx1"/>
                </a:solidFill>
              </a:rPr>
              <a:t>Academic/ Research Quality Metrics (faculty/ admin recruiting, research funding, publishing)</a:t>
            </a:r>
          </a:p>
          <a:p>
            <a:r>
              <a:rPr lang="en-US" sz="2000" dirty="0" smtClean="0">
                <a:solidFill>
                  <a:schemeClr val="tx1"/>
                </a:solidFill>
              </a:rPr>
              <a:t>Operational efficiencies (unified/ centralized marketing materials, resources)</a:t>
            </a:r>
          </a:p>
          <a:p>
            <a:r>
              <a:rPr lang="en-US" sz="2000" dirty="0" smtClean="0">
                <a:solidFill>
                  <a:schemeClr val="tx1"/>
                </a:solidFill>
              </a:rPr>
              <a:t>Soft Assets (spirit, loyalty, pride, motivation, state and national prestige)</a:t>
            </a:r>
            <a:endParaRPr lang="en-US" sz="2000" dirty="0">
              <a:solidFill>
                <a:schemeClr val="tx1"/>
              </a:solidFill>
            </a:endParaRPr>
          </a:p>
        </p:txBody>
      </p:sp>
      <p:sp>
        <p:nvSpPr>
          <p:cNvPr id="2" name="Title 1"/>
          <p:cNvSpPr>
            <a:spLocks noGrp="1"/>
          </p:cNvSpPr>
          <p:nvPr>
            <p:ph type="title"/>
          </p:nvPr>
        </p:nvSpPr>
        <p:spPr>
          <a:xfrm>
            <a:off x="457200" y="533400"/>
            <a:ext cx="8229600" cy="786936"/>
          </a:xfrm>
        </p:spPr>
        <p:txBody>
          <a:bodyPr>
            <a:noAutofit/>
          </a:bodyPr>
          <a:lstStyle/>
          <a:p>
            <a:r>
              <a:rPr lang="en-US" sz="4000" b="1" dirty="0" smtClean="0"/>
              <a:t>Return on Investment: Brand Value</a:t>
            </a:r>
            <a:endParaRPr lang="en-US" sz="4000" b="1" dirty="0"/>
          </a:p>
        </p:txBody>
      </p:sp>
      <p:sp>
        <p:nvSpPr>
          <p:cNvPr id="5" name="TextBox 4"/>
          <p:cNvSpPr txBox="1"/>
          <p:nvPr/>
        </p:nvSpPr>
        <p:spPr>
          <a:xfrm>
            <a:off x="228600" y="6400800"/>
            <a:ext cx="2209800" cy="246221"/>
          </a:xfrm>
          <a:prstGeom prst="rect">
            <a:avLst/>
          </a:prstGeom>
          <a:noFill/>
        </p:spPr>
        <p:txBody>
          <a:bodyPr wrap="square" rtlCol="0">
            <a:spAutoFit/>
          </a:bodyPr>
          <a:lstStyle/>
          <a:p>
            <a:r>
              <a:rPr lang="en-US" sz="1000" dirty="0">
                <a:latin typeface="+mj-lt"/>
              </a:rPr>
              <a:t>Source: Carnegie Communications</a:t>
            </a:r>
          </a:p>
        </p:txBody>
      </p:sp>
    </p:spTree>
    <p:extLst>
      <p:ext uri="{BB962C8B-B14F-4D97-AF65-F5344CB8AC3E}">
        <p14:creationId xmlns:p14="http://schemas.microsoft.com/office/powerpoint/2010/main" val="1206040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00" y="-533400"/>
            <a:ext cx="18662227" cy="7848600"/>
          </a:xfrm>
          <a:prstGeom prst="rect">
            <a:avLst/>
          </a:prstGeom>
        </p:spPr>
      </p:pic>
    </p:spTree>
    <p:extLst>
      <p:ext uri="{BB962C8B-B14F-4D97-AF65-F5344CB8AC3E}">
        <p14:creationId xmlns:p14="http://schemas.microsoft.com/office/powerpoint/2010/main" val="3620947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 y="-990600"/>
            <a:ext cx="22167410" cy="8866964"/>
          </a:xfrm>
          <a:prstGeom prst="rect">
            <a:avLst/>
          </a:prstGeom>
        </p:spPr>
      </p:pic>
    </p:spTree>
    <p:extLst>
      <p:ext uri="{BB962C8B-B14F-4D97-AF65-F5344CB8AC3E}">
        <p14:creationId xmlns:p14="http://schemas.microsoft.com/office/powerpoint/2010/main" val="2841594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648200"/>
            <a:ext cx="8229600" cy="1371600"/>
          </a:xfrm>
        </p:spPr>
        <p:txBody>
          <a:bodyPr>
            <a:normAutofit fontScale="92500" lnSpcReduction="10000"/>
          </a:bodyPr>
          <a:lstStyle/>
          <a:p>
            <a:pPr marL="0" indent="0" algn="ctr">
              <a:buNone/>
            </a:pPr>
            <a:r>
              <a:rPr lang="en-US" sz="2000" b="1" dirty="0" smtClean="0">
                <a:solidFill>
                  <a:schemeClr val="tx1"/>
                </a:solidFill>
              </a:rPr>
              <a:t>Questions? Comments?</a:t>
            </a:r>
          </a:p>
          <a:p>
            <a:pPr marL="0" indent="0" algn="ctr">
              <a:buNone/>
            </a:pPr>
            <a:endParaRPr lang="en-US" sz="2000" dirty="0" smtClean="0">
              <a:solidFill>
                <a:schemeClr val="tx1"/>
              </a:solidFill>
            </a:endParaRPr>
          </a:p>
          <a:p>
            <a:pPr marL="0" indent="0" algn="ctr">
              <a:buNone/>
            </a:pPr>
            <a:r>
              <a:rPr lang="en-US" sz="2000" dirty="0" smtClean="0">
                <a:solidFill>
                  <a:schemeClr val="tx1"/>
                </a:solidFill>
              </a:rPr>
              <a:t>Contact me:</a:t>
            </a:r>
          </a:p>
          <a:p>
            <a:pPr marL="0" indent="0" algn="ctr">
              <a:buNone/>
            </a:pPr>
            <a:r>
              <a:rPr lang="en-US" sz="2000" dirty="0" smtClean="0">
                <a:solidFill>
                  <a:schemeClr val="tx1"/>
                </a:solidFill>
                <a:hlinkClick r:id="rId3"/>
              </a:rPr>
              <a:t>beth.hammock@mso.umt.edu</a:t>
            </a:r>
            <a:r>
              <a:rPr lang="en-US" dirty="0">
                <a:solidFill>
                  <a:schemeClr val="tx1"/>
                </a:solidFill>
              </a:rPr>
              <a:t> </a:t>
            </a:r>
            <a:r>
              <a:rPr lang="en-US" sz="2000" dirty="0" smtClean="0">
                <a:solidFill>
                  <a:schemeClr val="tx1"/>
                </a:solidFill>
              </a:rPr>
              <a:t>or 243-4609</a:t>
            </a:r>
            <a:endParaRPr lang="en-US" sz="2000" dirty="0">
              <a:solidFill>
                <a:schemeClr val="tx1"/>
              </a:solidFill>
            </a:endParaRPr>
          </a:p>
        </p:txBody>
      </p:sp>
      <p:sp>
        <p:nvSpPr>
          <p:cNvPr id="2" name="Title 1"/>
          <p:cNvSpPr>
            <a:spLocks noGrp="1"/>
          </p:cNvSpPr>
          <p:nvPr>
            <p:ph type="title"/>
          </p:nvPr>
        </p:nvSpPr>
        <p:spPr/>
        <p:txBody>
          <a:bodyPr/>
          <a:lstStyle/>
          <a:p>
            <a:pPr algn="ctr"/>
            <a:r>
              <a:rPr lang="en-US" sz="4800" b="1" dirty="0" smtClean="0"/>
              <a:t>It’s Montana’s Turn</a:t>
            </a:r>
            <a:endParaRPr lang="en-US" sz="4800" b="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2286000"/>
            <a:ext cx="3756381" cy="1191768"/>
          </a:xfrm>
          <a:prstGeom prst="rect">
            <a:avLst/>
          </a:prstGeom>
        </p:spPr>
      </p:pic>
    </p:spTree>
    <p:extLst>
      <p:ext uri="{BB962C8B-B14F-4D97-AF65-F5344CB8AC3E}">
        <p14:creationId xmlns:p14="http://schemas.microsoft.com/office/powerpoint/2010/main" val="280588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sz="4400" b="1" dirty="0" smtClean="0"/>
              <a:t>Scope of Project</a:t>
            </a:r>
            <a:endParaRPr lang="en-US" sz="4400" b="1" dirty="0"/>
          </a:p>
        </p:txBody>
      </p:sp>
      <p:sp>
        <p:nvSpPr>
          <p:cNvPr id="5" name="TextBox 4"/>
          <p:cNvSpPr txBox="1"/>
          <p:nvPr/>
        </p:nvSpPr>
        <p:spPr>
          <a:xfrm>
            <a:off x="533400" y="1905000"/>
            <a:ext cx="8153400" cy="2330446"/>
          </a:xfrm>
          <a:prstGeom prst="rect">
            <a:avLst/>
          </a:prstGeom>
          <a:noFill/>
        </p:spPr>
        <p:txBody>
          <a:bodyPr wrap="square" rtlCol="0">
            <a:spAutoFit/>
          </a:bodyPr>
          <a:lstStyle/>
          <a:p>
            <a:pPr>
              <a:lnSpc>
                <a:spcPct val="150000"/>
              </a:lnSpc>
            </a:pPr>
            <a:r>
              <a:rPr lang="en-US" sz="2800" b="1" dirty="0" smtClean="0"/>
              <a:t>Three phases</a:t>
            </a:r>
          </a:p>
          <a:p>
            <a:pPr marL="514350" indent="-514350">
              <a:lnSpc>
                <a:spcPct val="150000"/>
              </a:lnSpc>
              <a:buFont typeface="+mj-lt"/>
              <a:buAutoNum type="arabicPeriod"/>
            </a:pPr>
            <a:r>
              <a:rPr lang="en-US" sz="2400" dirty="0" smtClean="0"/>
              <a:t>Research, positioning </a:t>
            </a:r>
            <a:r>
              <a:rPr lang="en-US" sz="2400" dirty="0"/>
              <a:t>&amp;</a:t>
            </a:r>
            <a:r>
              <a:rPr lang="en-US" sz="2400" dirty="0" smtClean="0"/>
              <a:t> message development</a:t>
            </a:r>
          </a:p>
          <a:p>
            <a:pPr marL="514350" indent="-514350">
              <a:lnSpc>
                <a:spcPct val="150000"/>
              </a:lnSpc>
              <a:buFont typeface="+mj-lt"/>
              <a:buAutoNum type="arabicPeriod"/>
            </a:pPr>
            <a:r>
              <a:rPr lang="en-US" sz="2400" dirty="0" smtClean="0"/>
              <a:t>Creative work</a:t>
            </a:r>
          </a:p>
          <a:p>
            <a:pPr marL="514350" indent="-514350">
              <a:lnSpc>
                <a:spcPct val="150000"/>
              </a:lnSpc>
              <a:buFont typeface="+mj-lt"/>
              <a:buAutoNum type="arabicPeriod"/>
            </a:pPr>
            <a:r>
              <a:rPr lang="en-US" sz="2400" dirty="0" smtClean="0"/>
              <a:t>Marketing plan </a:t>
            </a:r>
            <a:endParaRPr lang="en-US" sz="2400" dirty="0"/>
          </a:p>
        </p:txBody>
      </p:sp>
    </p:spTree>
    <p:extLst>
      <p:ext uri="{BB962C8B-B14F-4D97-AF65-F5344CB8AC3E}">
        <p14:creationId xmlns:p14="http://schemas.microsoft.com/office/powerpoint/2010/main" val="73837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02" y="228600"/>
            <a:ext cx="8229600" cy="1143000"/>
          </a:xfrm>
        </p:spPr>
        <p:txBody>
          <a:bodyPr/>
          <a:lstStyle/>
          <a:p>
            <a:r>
              <a:rPr lang="en-US" sz="4400" b="1" dirty="0" smtClean="0"/>
              <a:t>Preliminary Timeline</a:t>
            </a:r>
            <a:endParaRPr lang="en-US" sz="4400" b="1" dirty="0"/>
          </a:p>
        </p:txBody>
      </p:sp>
      <p:sp>
        <p:nvSpPr>
          <p:cNvPr id="7" name="TextBox 6"/>
          <p:cNvSpPr txBox="1"/>
          <p:nvPr/>
        </p:nvSpPr>
        <p:spPr>
          <a:xfrm>
            <a:off x="533400" y="1828800"/>
            <a:ext cx="8001000" cy="2554545"/>
          </a:xfrm>
          <a:prstGeom prst="rect">
            <a:avLst/>
          </a:prstGeom>
          <a:noFill/>
        </p:spPr>
        <p:txBody>
          <a:bodyPr wrap="square" rtlCol="0">
            <a:spAutoFit/>
          </a:bodyPr>
          <a:lstStyle/>
          <a:p>
            <a:r>
              <a:rPr lang="en-US" sz="2000" b="1" dirty="0" smtClean="0"/>
              <a:t>Nov. 7</a:t>
            </a:r>
            <a:r>
              <a:rPr lang="en-US" sz="2000" dirty="0"/>
              <a:t>	</a:t>
            </a:r>
            <a:r>
              <a:rPr lang="en-US" sz="2000" dirty="0" smtClean="0"/>
              <a:t>	Proposals due</a:t>
            </a:r>
          </a:p>
          <a:p>
            <a:r>
              <a:rPr lang="en-US" sz="2000" b="1" dirty="0" smtClean="0"/>
              <a:t>Nov. 23</a:t>
            </a:r>
            <a:r>
              <a:rPr lang="en-US" sz="2000" dirty="0"/>
              <a:t>	</a:t>
            </a:r>
            <a:r>
              <a:rPr lang="en-US" sz="2000" dirty="0" smtClean="0"/>
              <a:t>Contract to be awarded</a:t>
            </a:r>
          </a:p>
          <a:p>
            <a:r>
              <a:rPr lang="en-US" sz="2000" b="1" dirty="0" smtClean="0"/>
              <a:t>Jan./Feb.</a:t>
            </a:r>
            <a:r>
              <a:rPr lang="en-US" sz="2000" dirty="0" smtClean="0"/>
              <a:t>	Research &amp; discovery,</a:t>
            </a:r>
          </a:p>
          <a:p>
            <a:r>
              <a:rPr lang="en-US" sz="2000" dirty="0" smtClean="0"/>
              <a:t> 		positioning statement creation</a:t>
            </a:r>
          </a:p>
          <a:p>
            <a:r>
              <a:rPr lang="en-US" sz="2000" b="1" dirty="0" smtClean="0"/>
              <a:t>March</a:t>
            </a:r>
            <a:r>
              <a:rPr lang="en-US" sz="2000" dirty="0"/>
              <a:t>	</a:t>
            </a:r>
            <a:r>
              <a:rPr lang="en-US" sz="2000" dirty="0" smtClean="0"/>
              <a:t>	Message development</a:t>
            </a:r>
          </a:p>
          <a:p>
            <a:r>
              <a:rPr lang="en-US" sz="2000" b="1" dirty="0" smtClean="0"/>
              <a:t>April</a:t>
            </a:r>
            <a:r>
              <a:rPr lang="en-US" sz="2000" dirty="0" smtClean="0"/>
              <a:t>		Messaging platform delivered</a:t>
            </a:r>
          </a:p>
          <a:p>
            <a:r>
              <a:rPr lang="en-US" sz="2000" b="1" dirty="0" smtClean="0"/>
              <a:t>May</a:t>
            </a:r>
            <a:r>
              <a:rPr lang="en-US" sz="2000" dirty="0" smtClean="0"/>
              <a:t>		Creative development</a:t>
            </a:r>
          </a:p>
          <a:p>
            <a:r>
              <a:rPr lang="en-US" sz="2000" b="1" dirty="0" smtClean="0"/>
              <a:t>June</a:t>
            </a:r>
            <a:r>
              <a:rPr lang="en-US" sz="2000" dirty="0" smtClean="0"/>
              <a:t>		Marketing plan development	</a:t>
            </a:r>
          </a:p>
        </p:txBody>
      </p:sp>
    </p:spTree>
    <p:extLst>
      <p:ext uri="{BB962C8B-B14F-4D97-AF65-F5344CB8AC3E}">
        <p14:creationId xmlns:p14="http://schemas.microsoft.com/office/powerpoint/2010/main" val="4218636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numCol="1">
            <a:normAutofit lnSpcReduction="10000"/>
          </a:bodyPr>
          <a:lstStyle/>
          <a:p>
            <a:pPr marL="45720" indent="0">
              <a:buNone/>
            </a:pPr>
            <a:r>
              <a:rPr lang="en-US" sz="1400" b="1" u="sng" dirty="0" smtClean="0">
                <a:solidFill>
                  <a:schemeClr val="tx1"/>
                </a:solidFill>
              </a:rPr>
              <a:t>Co-Chairs</a:t>
            </a:r>
            <a:r>
              <a:rPr lang="en-US" sz="1400" b="1" dirty="0" smtClean="0">
                <a:solidFill>
                  <a:schemeClr val="tx1"/>
                </a:solidFill>
              </a:rPr>
              <a:t>: </a:t>
            </a:r>
          </a:p>
          <a:p>
            <a:pPr marL="320040" lvl="1" indent="0">
              <a:buNone/>
            </a:pPr>
            <a:r>
              <a:rPr lang="en-US" sz="1200" b="1" dirty="0" smtClean="0">
                <a:solidFill>
                  <a:schemeClr val="tx1"/>
                </a:solidFill>
              </a:rPr>
              <a:t>Provost Perry Brown and Beth Hammock, UM Foundation Vice President, Strategic Communications and Marketing</a:t>
            </a:r>
          </a:p>
          <a:p>
            <a:pPr marL="45720" indent="0">
              <a:buNone/>
            </a:pPr>
            <a:r>
              <a:rPr lang="en-US" sz="1400" b="1" u="sng" dirty="0" smtClean="0">
                <a:solidFill>
                  <a:schemeClr val="tx1"/>
                </a:solidFill>
              </a:rPr>
              <a:t>Campus Representatives</a:t>
            </a:r>
            <a:r>
              <a:rPr lang="en-US" sz="1400" b="1" dirty="0" smtClean="0">
                <a:solidFill>
                  <a:schemeClr val="tx1"/>
                </a:solidFill>
              </a:rPr>
              <a:t>:</a:t>
            </a:r>
          </a:p>
          <a:p>
            <a:pPr marL="320040" lvl="1" indent="0">
              <a:buNone/>
            </a:pPr>
            <a:r>
              <a:rPr lang="en-US" sz="1200" b="1" dirty="0" smtClean="0">
                <a:solidFill>
                  <a:schemeClr val="tx1"/>
                </a:solidFill>
              </a:rPr>
              <a:t>Jen </a:t>
            </a:r>
            <a:r>
              <a:rPr lang="en-US" sz="1200" b="1" dirty="0" err="1" smtClean="0">
                <a:solidFill>
                  <a:schemeClr val="tx1"/>
                </a:solidFill>
              </a:rPr>
              <a:t>Gursky</a:t>
            </a:r>
            <a:r>
              <a:rPr lang="en-US" sz="1200" b="1" dirty="0" smtClean="0">
                <a:solidFill>
                  <a:schemeClr val="tx1"/>
                </a:solidFill>
              </a:rPr>
              <a:t>, President, ASUM</a:t>
            </a:r>
          </a:p>
          <a:p>
            <a:pPr marL="320040" lvl="1" indent="0">
              <a:buNone/>
            </a:pPr>
            <a:r>
              <a:rPr lang="en-US" sz="1200" b="1" dirty="0" smtClean="0">
                <a:solidFill>
                  <a:schemeClr val="tx1"/>
                </a:solidFill>
              </a:rPr>
              <a:t>Rick Hughes, Chair, Department of Media Arts</a:t>
            </a:r>
          </a:p>
          <a:p>
            <a:pPr marL="320040" lvl="1" indent="0">
              <a:buNone/>
            </a:pPr>
            <a:r>
              <a:rPr lang="en-US" sz="1200" b="1" dirty="0" smtClean="0">
                <a:solidFill>
                  <a:schemeClr val="tx1"/>
                </a:solidFill>
              </a:rPr>
              <a:t>Bill Johnston, Director, Office of Alumni Relations</a:t>
            </a:r>
          </a:p>
          <a:p>
            <a:pPr marL="320040" lvl="1" indent="0">
              <a:buNone/>
            </a:pPr>
            <a:r>
              <a:rPr lang="en-US" sz="1200" b="1" dirty="0" smtClean="0">
                <a:solidFill>
                  <a:schemeClr val="tx1"/>
                </a:solidFill>
              </a:rPr>
              <a:t>Rosi Keller, Associate Vice President for Administration and Finance</a:t>
            </a:r>
          </a:p>
          <a:p>
            <a:pPr marL="320040" lvl="1" indent="0">
              <a:buNone/>
            </a:pPr>
            <a:r>
              <a:rPr lang="en-US" sz="1200" b="1" dirty="0" smtClean="0">
                <a:solidFill>
                  <a:schemeClr val="tx1"/>
                </a:solidFill>
              </a:rPr>
              <a:t>Peggy Kuhr, Dean, School of Journalism</a:t>
            </a:r>
          </a:p>
          <a:p>
            <a:pPr marL="320040" lvl="1" indent="0">
              <a:buNone/>
            </a:pPr>
            <a:r>
              <a:rPr lang="en-US" sz="1200" b="1" dirty="0" smtClean="0">
                <a:solidFill>
                  <a:schemeClr val="tx1"/>
                </a:solidFill>
              </a:rPr>
              <a:t>Jed Liston, Assistant Vice President for Enrollment Services</a:t>
            </a:r>
          </a:p>
          <a:p>
            <a:pPr marL="320040" lvl="1" indent="0">
              <a:buNone/>
            </a:pPr>
            <a:r>
              <a:rPr lang="en-US" sz="1200" b="1" dirty="0" smtClean="0">
                <a:solidFill>
                  <a:schemeClr val="tx1"/>
                </a:solidFill>
              </a:rPr>
              <a:t>Jakki Mohr, Regents Professor, Department of Management and Marketing</a:t>
            </a:r>
          </a:p>
          <a:p>
            <a:pPr marL="320040" lvl="1" indent="0">
              <a:buNone/>
            </a:pPr>
            <a:r>
              <a:rPr lang="en-US" sz="1200" b="1" dirty="0" smtClean="0">
                <a:solidFill>
                  <a:schemeClr val="tx1"/>
                </a:solidFill>
              </a:rPr>
              <a:t>Jim O’Day, Director, Intercollegiate Athletics</a:t>
            </a:r>
          </a:p>
          <a:p>
            <a:pPr marL="320040" lvl="1" indent="0">
              <a:buNone/>
            </a:pPr>
            <a:r>
              <a:rPr lang="en-US" sz="1200" b="1" dirty="0" smtClean="0">
                <a:solidFill>
                  <a:schemeClr val="tx1"/>
                </a:solidFill>
              </a:rPr>
              <a:t>Sharon O’Hare, Executive Director, Office for Student Success</a:t>
            </a:r>
          </a:p>
          <a:p>
            <a:pPr marL="320040" lvl="1" indent="0">
              <a:buNone/>
            </a:pPr>
            <a:r>
              <a:rPr lang="en-US" sz="1200" b="1" dirty="0" smtClean="0">
                <a:solidFill>
                  <a:schemeClr val="tx1"/>
                </a:solidFill>
              </a:rPr>
              <a:t>Cary Shimek, Senior News Editor, University Relations</a:t>
            </a:r>
          </a:p>
          <a:p>
            <a:pPr marL="320040" lvl="1" indent="0">
              <a:buNone/>
            </a:pPr>
            <a:r>
              <a:rPr lang="en-US" sz="1200" b="1" dirty="0" smtClean="0">
                <a:solidFill>
                  <a:schemeClr val="tx1"/>
                </a:solidFill>
              </a:rPr>
              <a:t>Allison Squires, Staff Senate</a:t>
            </a:r>
          </a:p>
          <a:p>
            <a:pPr marL="320040" lvl="1" indent="0">
              <a:buNone/>
            </a:pPr>
            <a:r>
              <a:rPr lang="en-US" sz="1200" b="1" dirty="0" smtClean="0">
                <a:solidFill>
                  <a:schemeClr val="tx1"/>
                </a:solidFill>
              </a:rPr>
              <a:t>Bill Woessner, Regents Professor, Department of Geosciences</a:t>
            </a:r>
          </a:p>
          <a:p>
            <a:pPr marL="320040" lvl="1" indent="0">
              <a:buNone/>
            </a:pPr>
            <a:r>
              <a:rPr lang="en-US" sz="1200" b="1" dirty="0" smtClean="0">
                <a:solidFill>
                  <a:schemeClr val="tx1"/>
                </a:solidFill>
              </a:rPr>
              <a:t>Kim Zupan, Carpentry Program, Department of Industrial Technology</a:t>
            </a:r>
          </a:p>
          <a:p>
            <a:pPr marL="45720" indent="0">
              <a:buNone/>
            </a:pPr>
            <a:r>
              <a:rPr lang="en-US" sz="1400" b="1" u="sng" dirty="0" smtClean="0">
                <a:solidFill>
                  <a:schemeClr val="tx1"/>
                </a:solidFill>
              </a:rPr>
              <a:t>Community/Alumni Representatives</a:t>
            </a:r>
            <a:r>
              <a:rPr lang="en-US" sz="1400" b="1" dirty="0" smtClean="0">
                <a:solidFill>
                  <a:schemeClr val="tx1"/>
                </a:solidFill>
              </a:rPr>
              <a:t>:</a:t>
            </a:r>
          </a:p>
          <a:p>
            <a:pPr marL="320040" lvl="1" indent="0">
              <a:buNone/>
            </a:pPr>
            <a:r>
              <a:rPr lang="en-US" sz="1200" b="1" dirty="0" smtClean="0">
                <a:solidFill>
                  <a:schemeClr val="tx1"/>
                </a:solidFill>
              </a:rPr>
              <a:t>Mike McDonough, Retired Telecommunications Executive, UM Foundation Trustee</a:t>
            </a:r>
          </a:p>
          <a:p>
            <a:pPr marL="320040" lvl="1" indent="0">
              <a:buNone/>
            </a:pPr>
            <a:r>
              <a:rPr lang="en-US" sz="1200" b="1" dirty="0" smtClean="0">
                <a:solidFill>
                  <a:schemeClr val="tx1"/>
                </a:solidFill>
              </a:rPr>
              <a:t>Ginny Merriam, Public Information/Communications Director, City of Missoula</a:t>
            </a:r>
          </a:p>
          <a:p>
            <a:pPr marL="320040" lvl="1" indent="0">
              <a:buNone/>
            </a:pPr>
            <a:r>
              <a:rPr lang="en-US" sz="1200" b="1" dirty="0" smtClean="0">
                <a:solidFill>
                  <a:schemeClr val="tx1"/>
                </a:solidFill>
              </a:rPr>
              <a:t>Tim O’Leary, Co-Founder and CEO, R2C Group, UM Foundation Trustee</a:t>
            </a:r>
          </a:p>
          <a:p>
            <a:pPr marL="320040" lvl="1" indent="0">
              <a:buNone/>
            </a:pPr>
            <a:r>
              <a:rPr lang="en-US" sz="1200" b="1" dirty="0" smtClean="0">
                <a:solidFill>
                  <a:schemeClr val="tx1"/>
                </a:solidFill>
              </a:rPr>
              <a:t>Jeremy Sauter, Marketing Consultant</a:t>
            </a:r>
            <a:endParaRPr lang="en-US" sz="1200" b="1" dirty="0">
              <a:solidFill>
                <a:schemeClr val="tx1"/>
              </a:solidFill>
            </a:endParaRPr>
          </a:p>
        </p:txBody>
      </p:sp>
      <p:sp>
        <p:nvSpPr>
          <p:cNvPr id="3" name="Title 2"/>
          <p:cNvSpPr>
            <a:spLocks noGrp="1"/>
          </p:cNvSpPr>
          <p:nvPr>
            <p:ph type="title"/>
          </p:nvPr>
        </p:nvSpPr>
        <p:spPr/>
        <p:txBody>
          <a:bodyPr/>
          <a:lstStyle/>
          <a:p>
            <a:r>
              <a:rPr lang="en-US" sz="4400" b="1" dirty="0" smtClean="0"/>
              <a:t>TASK FORCE MEMBERS</a:t>
            </a:r>
            <a:endParaRPr lang="en-US" sz="4400" b="1" dirty="0"/>
          </a:p>
        </p:txBody>
      </p:sp>
    </p:spTree>
    <p:extLst>
      <p:ext uri="{BB962C8B-B14F-4D97-AF65-F5344CB8AC3E}">
        <p14:creationId xmlns:p14="http://schemas.microsoft.com/office/powerpoint/2010/main" val="2948063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4"/>
          <p:cNvSpPr>
            <a:spLocks noGrp="1"/>
          </p:cNvSpPr>
          <p:nvPr>
            <p:ph idx="1"/>
          </p:nvPr>
        </p:nvSpPr>
        <p:spPr>
          <a:xfrm>
            <a:off x="381000" y="1716881"/>
            <a:ext cx="8229600" cy="388018"/>
          </a:xfrm>
        </p:spPr>
        <p:txBody>
          <a:bodyPr>
            <a:normAutofit fontScale="92500"/>
          </a:bodyPr>
          <a:lstStyle/>
          <a:p>
            <a:pPr algn="ctr" eaLnBrk="1" hangingPunct="1">
              <a:buFontTx/>
              <a:buNone/>
            </a:pPr>
            <a:r>
              <a:rPr lang="en-US" sz="2000" b="1" dirty="0" smtClean="0">
                <a:solidFill>
                  <a:schemeClr val="tx1"/>
                </a:solidFill>
              </a:rPr>
              <a:t>Average Alumni Annual Giving Rate: National Universities</a:t>
            </a:r>
          </a:p>
        </p:txBody>
      </p:sp>
      <p:sp>
        <p:nvSpPr>
          <p:cNvPr id="81921" name="Title 6"/>
          <p:cNvSpPr>
            <a:spLocks noGrp="1"/>
          </p:cNvSpPr>
          <p:nvPr>
            <p:ph type="title"/>
          </p:nvPr>
        </p:nvSpPr>
        <p:spPr/>
        <p:txBody>
          <a:bodyPr>
            <a:normAutofit/>
          </a:bodyPr>
          <a:lstStyle/>
          <a:p>
            <a:pPr eaLnBrk="1" hangingPunct="1"/>
            <a:r>
              <a:rPr lang="en-US" sz="4400" b="1" dirty="0" smtClean="0"/>
              <a:t>The Challenge    </a:t>
            </a:r>
          </a:p>
        </p:txBody>
      </p:sp>
      <p:pic>
        <p:nvPicPr>
          <p:cNvPr id="81923" name="Picture 137"/>
          <p:cNvPicPr>
            <a:picLocks noChangeAspect="1" noChangeArrowheads="1"/>
          </p:cNvPicPr>
          <p:nvPr/>
        </p:nvPicPr>
        <p:blipFill>
          <a:blip r:embed="rId3" cstate="print"/>
          <a:srcRect/>
          <a:stretch>
            <a:fillRect/>
          </a:stretch>
        </p:blipFill>
        <p:spPr bwMode="auto">
          <a:xfrm>
            <a:off x="838200" y="2104899"/>
            <a:ext cx="8153400" cy="4248549"/>
          </a:xfrm>
          <a:prstGeom prst="rect">
            <a:avLst/>
          </a:prstGeom>
          <a:noFill/>
          <a:ln w="9525">
            <a:noFill/>
            <a:miter lim="800000"/>
            <a:headEnd/>
            <a:tailEnd/>
          </a:ln>
        </p:spPr>
      </p:pic>
      <p:sp>
        <p:nvSpPr>
          <p:cNvPr id="81924" name="Rectangle 138"/>
          <p:cNvSpPr>
            <a:spLocks noChangeArrowheads="1"/>
          </p:cNvSpPr>
          <p:nvPr/>
        </p:nvSpPr>
        <p:spPr bwMode="auto">
          <a:xfrm>
            <a:off x="152400" y="6489701"/>
            <a:ext cx="4211500" cy="266700"/>
          </a:xfrm>
          <a:prstGeom prst="rect">
            <a:avLst/>
          </a:prstGeom>
          <a:noFill/>
          <a:ln w="9525">
            <a:noFill/>
            <a:miter lim="800000"/>
            <a:headEnd/>
            <a:tailEnd/>
          </a:ln>
        </p:spPr>
        <p:txBody>
          <a:bodyPr wrap="none" lIns="86493" tIns="43247" rIns="86493" bIns="43247" anchor="ctr"/>
          <a:lstStyle/>
          <a:p>
            <a:r>
              <a:rPr lang="en-US" sz="1000" dirty="0" smtClean="0">
                <a:latin typeface="+mj-lt"/>
              </a:rPr>
              <a:t>Source</a:t>
            </a:r>
            <a:r>
              <a:rPr lang="en-US" sz="1000" dirty="0">
                <a:latin typeface="+mj-lt"/>
              </a:rPr>
              <a:t>:  U.S. News &amp; World Report, 2010 Best Colleges </a:t>
            </a:r>
            <a:r>
              <a:rPr lang="en-US" sz="1000" dirty="0" smtClean="0">
                <a:latin typeface="+mj-lt"/>
              </a:rPr>
              <a:t>Rankings</a:t>
            </a:r>
            <a:endParaRPr lang="en-US" sz="1000" dirty="0">
              <a:latin typeface="+mj-lt"/>
            </a:endParaRPr>
          </a:p>
        </p:txBody>
      </p:sp>
      <p:sp>
        <p:nvSpPr>
          <p:cNvPr id="2" name="TextBox 1"/>
          <p:cNvSpPr txBox="1"/>
          <p:nvPr/>
        </p:nvSpPr>
        <p:spPr>
          <a:xfrm>
            <a:off x="4845520" y="6353448"/>
            <a:ext cx="4137202" cy="369332"/>
          </a:xfrm>
          <a:prstGeom prst="rect">
            <a:avLst/>
          </a:prstGeom>
          <a:noFill/>
          <a:ln>
            <a:noFill/>
          </a:ln>
        </p:spPr>
        <p:txBody>
          <a:bodyPr wrap="square" rtlCol="0">
            <a:spAutoFit/>
          </a:bodyPr>
          <a:lstStyle/>
          <a:p>
            <a:pPr algn="ctr"/>
            <a:r>
              <a:rPr lang="en-US" b="1" dirty="0" smtClean="0"/>
              <a:t>9.1% The University of Montana</a:t>
            </a:r>
            <a:endParaRPr lang="en-US" b="1" dirty="0"/>
          </a:p>
        </p:txBody>
      </p:sp>
    </p:spTree>
    <p:extLst>
      <p:ext uri="{BB962C8B-B14F-4D97-AF65-F5344CB8AC3E}">
        <p14:creationId xmlns:p14="http://schemas.microsoft.com/office/powerpoint/2010/main" val="22715765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3119530"/>
              </p:ext>
            </p:extLst>
          </p:nvPr>
        </p:nvGraphicFramePr>
        <p:xfrm>
          <a:off x="914400" y="16764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7890" name="Title 1"/>
          <p:cNvSpPr>
            <a:spLocks noGrp="1"/>
          </p:cNvSpPr>
          <p:nvPr>
            <p:ph type="title"/>
          </p:nvPr>
        </p:nvSpPr>
        <p:spPr>
          <a:xfrm>
            <a:off x="457200" y="457200"/>
            <a:ext cx="8229600" cy="838200"/>
          </a:xfrm>
        </p:spPr>
        <p:txBody>
          <a:bodyPr>
            <a:normAutofit/>
          </a:bodyPr>
          <a:lstStyle/>
          <a:p>
            <a:r>
              <a:rPr lang="en-US" sz="4400" b="1" dirty="0" smtClean="0"/>
              <a:t>Source of Gifts to UM </a:t>
            </a:r>
          </a:p>
        </p:txBody>
      </p:sp>
    </p:spTree>
    <p:extLst>
      <p:ext uri="{BB962C8B-B14F-4D97-AF65-F5344CB8AC3E}">
        <p14:creationId xmlns:p14="http://schemas.microsoft.com/office/powerpoint/2010/main" val="2470117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ubtitle 7"/>
          <p:cNvSpPr>
            <a:spLocks noGrp="1"/>
          </p:cNvSpPr>
          <p:nvPr>
            <p:ph idx="1"/>
          </p:nvPr>
        </p:nvSpPr>
        <p:spPr>
          <a:xfrm>
            <a:off x="228600" y="1676400"/>
            <a:ext cx="8686800" cy="944563"/>
          </a:xfrm>
        </p:spPr>
        <p:txBody>
          <a:bodyPr anchor="ctr" anchorCtr="0">
            <a:noAutofit/>
          </a:bodyPr>
          <a:lstStyle/>
          <a:p>
            <a:pPr marL="0" indent="0" algn="ctr">
              <a:buNone/>
            </a:pPr>
            <a:r>
              <a:rPr lang="en-US" sz="2800" dirty="0">
                <a:solidFill>
                  <a:schemeClr val="tx1"/>
                </a:solidFill>
              </a:rPr>
              <a:t>“What Starts Here Changes the World</a:t>
            </a:r>
            <a:r>
              <a:rPr lang="en-US" sz="2800" dirty="0" smtClean="0">
                <a:solidFill>
                  <a:schemeClr val="tx1"/>
                </a:solidFill>
              </a:rPr>
              <a:t>”</a:t>
            </a:r>
            <a:endParaRPr lang="en-US" sz="2800" dirty="0">
              <a:solidFill>
                <a:schemeClr val="tx1"/>
              </a:solidFill>
            </a:endParaRPr>
          </a:p>
        </p:txBody>
      </p:sp>
      <p:sp>
        <p:nvSpPr>
          <p:cNvPr id="4" name="Title 3"/>
          <p:cNvSpPr>
            <a:spLocks noGrp="1"/>
          </p:cNvSpPr>
          <p:nvPr>
            <p:ph type="title"/>
          </p:nvPr>
        </p:nvSpPr>
        <p:spPr/>
        <p:txBody>
          <a:bodyPr>
            <a:noAutofit/>
          </a:bodyPr>
          <a:lstStyle/>
          <a:p>
            <a:r>
              <a:rPr lang="en-US" sz="3600" b="1" dirty="0"/>
              <a:t>The University of Texas </a:t>
            </a:r>
            <a:r>
              <a:rPr lang="en-US" sz="3600" b="1" dirty="0" smtClean="0"/>
              <a:t/>
            </a:r>
            <a:br>
              <a:rPr lang="en-US" sz="3600" b="1" dirty="0" smtClean="0"/>
            </a:br>
            <a:r>
              <a:rPr lang="en-US" sz="3600" b="1" dirty="0" smtClean="0"/>
              <a:t>at Austin</a:t>
            </a:r>
            <a:endParaRPr lang="en-US" sz="3600" dirty="0"/>
          </a:p>
        </p:txBody>
      </p:sp>
      <p:pic>
        <p:nvPicPr>
          <p:cNvPr id="3" name="Picture 2" descr="longhorns.jpg"/>
          <p:cNvPicPr>
            <a:picLocks noChangeAspect="1"/>
          </p:cNvPicPr>
          <p:nvPr/>
        </p:nvPicPr>
        <p:blipFill>
          <a:blip r:embed="rId3" cstate="print"/>
          <a:stretch>
            <a:fillRect/>
          </a:stretch>
        </p:blipFill>
        <p:spPr>
          <a:xfrm>
            <a:off x="2819400" y="2895600"/>
            <a:ext cx="3436777" cy="2590800"/>
          </a:xfrm>
          <a:prstGeom prst="rect">
            <a:avLst/>
          </a:prstGeom>
        </p:spPr>
      </p:pic>
      <p:sp>
        <p:nvSpPr>
          <p:cNvPr id="2" name="TextBox 1"/>
          <p:cNvSpPr txBox="1"/>
          <p:nvPr/>
        </p:nvSpPr>
        <p:spPr>
          <a:xfrm>
            <a:off x="304800" y="6243978"/>
            <a:ext cx="2156360" cy="246221"/>
          </a:xfrm>
          <a:prstGeom prst="rect">
            <a:avLst/>
          </a:prstGeom>
          <a:noFill/>
        </p:spPr>
        <p:txBody>
          <a:bodyPr wrap="none" rtlCol="0">
            <a:spAutoFit/>
          </a:bodyPr>
          <a:lstStyle/>
          <a:p>
            <a:r>
              <a:rPr lang="en-US" sz="1000" dirty="0" smtClean="0">
                <a:latin typeface="+mj-lt"/>
              </a:rPr>
              <a:t>Source: Carnegie Communications</a:t>
            </a:r>
            <a:endParaRPr lang="en-US" sz="1000" dirty="0">
              <a:latin typeface="+mj-lt"/>
            </a:endParaRPr>
          </a:p>
        </p:txBody>
      </p:sp>
    </p:spTree>
    <p:extLst>
      <p:ext uri="{BB962C8B-B14F-4D97-AF65-F5344CB8AC3E}">
        <p14:creationId xmlns:p14="http://schemas.microsoft.com/office/powerpoint/2010/main" val="836027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905000"/>
            <a:ext cx="8534400" cy="3992563"/>
          </a:xfrm>
        </p:spPr>
        <p:txBody>
          <a:bodyPr>
            <a:normAutofit fontScale="70000" lnSpcReduction="20000"/>
          </a:bodyPr>
          <a:lstStyle/>
          <a:p>
            <a:pPr>
              <a:lnSpc>
                <a:spcPct val="120000"/>
              </a:lnSpc>
            </a:pPr>
            <a:r>
              <a:rPr lang="en-US" sz="2600" b="1" dirty="0" smtClean="0">
                <a:solidFill>
                  <a:schemeClr val="tx1"/>
                </a:solidFill>
              </a:rPr>
              <a:t>A brand is a set of associations evoked by UT that should be:</a:t>
            </a:r>
          </a:p>
          <a:p>
            <a:pPr lvl="1">
              <a:lnSpc>
                <a:spcPct val="120000"/>
              </a:lnSpc>
            </a:pPr>
            <a:r>
              <a:rPr lang="en-US" sz="2300" dirty="0" smtClean="0">
                <a:solidFill>
                  <a:schemeClr val="tx1"/>
                </a:solidFill>
              </a:rPr>
              <a:t>A short cut description of the actual experience</a:t>
            </a:r>
          </a:p>
          <a:p>
            <a:pPr lvl="1">
              <a:lnSpc>
                <a:spcPct val="120000"/>
              </a:lnSpc>
            </a:pPr>
            <a:r>
              <a:rPr lang="en-US" sz="2300" dirty="0" smtClean="0">
                <a:solidFill>
                  <a:schemeClr val="tx1"/>
                </a:solidFill>
              </a:rPr>
              <a:t>Tied to UT’s mission, vision, and objectives</a:t>
            </a:r>
          </a:p>
          <a:p>
            <a:pPr lvl="1">
              <a:lnSpc>
                <a:spcPct val="120000"/>
              </a:lnSpc>
            </a:pPr>
            <a:r>
              <a:rPr lang="en-US" sz="2300" dirty="0" smtClean="0">
                <a:solidFill>
                  <a:schemeClr val="tx1"/>
                </a:solidFill>
              </a:rPr>
              <a:t>Positive and motivational</a:t>
            </a:r>
          </a:p>
          <a:p>
            <a:pPr>
              <a:lnSpc>
                <a:spcPct val="120000"/>
              </a:lnSpc>
            </a:pPr>
            <a:r>
              <a:rPr lang="en-US" sz="2600" b="1" dirty="0" smtClean="0">
                <a:solidFill>
                  <a:schemeClr val="tx1"/>
                </a:solidFill>
              </a:rPr>
              <a:t>Why we need a brand:</a:t>
            </a:r>
          </a:p>
          <a:p>
            <a:pPr lvl="1">
              <a:lnSpc>
                <a:spcPct val="120000"/>
              </a:lnSpc>
            </a:pPr>
            <a:r>
              <a:rPr lang="en-US" sz="2300" dirty="0" smtClean="0">
                <a:solidFill>
                  <a:schemeClr val="tx1"/>
                </a:solidFill>
              </a:rPr>
              <a:t>Prospective Students:  Creates an “easy choice”</a:t>
            </a:r>
          </a:p>
          <a:p>
            <a:pPr lvl="1">
              <a:lnSpc>
                <a:spcPct val="120000"/>
              </a:lnSpc>
            </a:pPr>
            <a:r>
              <a:rPr lang="en-US" sz="2300" dirty="0" smtClean="0">
                <a:solidFill>
                  <a:schemeClr val="tx1"/>
                </a:solidFill>
              </a:rPr>
              <a:t>Alumni:  Generates loyalty and word-of-mouth recommendations</a:t>
            </a:r>
          </a:p>
          <a:p>
            <a:pPr lvl="1">
              <a:lnSpc>
                <a:spcPct val="120000"/>
              </a:lnSpc>
            </a:pPr>
            <a:r>
              <a:rPr lang="en-US" sz="2300" dirty="0" smtClean="0">
                <a:solidFill>
                  <a:schemeClr val="tx1"/>
                </a:solidFill>
              </a:rPr>
              <a:t>Parents:  Results in payment of higher prices</a:t>
            </a:r>
          </a:p>
          <a:p>
            <a:pPr lvl="1">
              <a:lnSpc>
                <a:spcPct val="120000"/>
              </a:lnSpc>
            </a:pPr>
            <a:r>
              <a:rPr lang="en-US" sz="2300" dirty="0" smtClean="0">
                <a:solidFill>
                  <a:schemeClr val="tx1"/>
                </a:solidFill>
              </a:rPr>
              <a:t>Media:  Insulates from negative situations</a:t>
            </a:r>
          </a:p>
          <a:p>
            <a:pPr lvl="1">
              <a:lnSpc>
                <a:spcPct val="120000"/>
              </a:lnSpc>
            </a:pPr>
            <a:r>
              <a:rPr lang="en-US" sz="2300" dirty="0" smtClean="0">
                <a:solidFill>
                  <a:schemeClr val="tx1"/>
                </a:solidFill>
              </a:rPr>
              <a:t>Internal Audiences:  Directs behavior</a:t>
            </a:r>
          </a:p>
          <a:p>
            <a:pPr lvl="1">
              <a:lnSpc>
                <a:spcPct val="120000"/>
              </a:lnSpc>
            </a:pPr>
            <a:r>
              <a:rPr lang="en-US" sz="2300" dirty="0" smtClean="0">
                <a:solidFill>
                  <a:schemeClr val="tx1"/>
                </a:solidFill>
              </a:rPr>
              <a:t>Everyone:  Enhances UT’s reputation over time</a:t>
            </a:r>
            <a:endParaRPr lang="en-US" sz="2300" dirty="0">
              <a:solidFill>
                <a:schemeClr val="tx1"/>
              </a:solidFill>
            </a:endParaRPr>
          </a:p>
        </p:txBody>
      </p:sp>
      <p:sp>
        <p:nvSpPr>
          <p:cNvPr id="4" name="Title 3"/>
          <p:cNvSpPr>
            <a:spLocks noGrp="1"/>
          </p:cNvSpPr>
          <p:nvPr>
            <p:ph type="title"/>
          </p:nvPr>
        </p:nvSpPr>
        <p:spPr>
          <a:xfrm>
            <a:off x="381000" y="152400"/>
            <a:ext cx="8229600" cy="1371600"/>
          </a:xfrm>
        </p:spPr>
        <p:txBody>
          <a:bodyPr>
            <a:noAutofit/>
          </a:bodyPr>
          <a:lstStyle/>
          <a:p>
            <a:r>
              <a:rPr lang="en-US" sz="4000" b="1" dirty="0" smtClean="0"/>
              <a:t>UNIVERSITY OF TEXAS:</a:t>
            </a:r>
            <a:br>
              <a:rPr lang="en-US" sz="4000" b="1" dirty="0" smtClean="0"/>
            </a:br>
            <a:r>
              <a:rPr lang="en-US" sz="4000" b="1" dirty="0" smtClean="0"/>
              <a:t>Why We Need a Brand</a:t>
            </a:r>
            <a:endParaRPr lang="en-US" sz="4000" b="1" dirty="0"/>
          </a:p>
        </p:txBody>
      </p:sp>
      <p:sp>
        <p:nvSpPr>
          <p:cNvPr id="3" name="TextBox 2"/>
          <p:cNvSpPr txBox="1"/>
          <p:nvPr/>
        </p:nvSpPr>
        <p:spPr>
          <a:xfrm>
            <a:off x="228600" y="6401278"/>
            <a:ext cx="2156360" cy="246221"/>
          </a:xfrm>
          <a:prstGeom prst="rect">
            <a:avLst/>
          </a:prstGeom>
          <a:noFill/>
        </p:spPr>
        <p:txBody>
          <a:bodyPr wrap="none" rtlCol="0">
            <a:spAutoFit/>
          </a:bodyPr>
          <a:lstStyle/>
          <a:p>
            <a:r>
              <a:rPr lang="en-US" sz="1000" dirty="0" smtClean="0">
                <a:latin typeface="+mj-lt"/>
              </a:rPr>
              <a:t>Source: Carnegie Communications</a:t>
            </a:r>
            <a:endParaRPr lang="en-US" sz="1000" dirty="0">
              <a:latin typeface="+mj-lt"/>
            </a:endParaRPr>
          </a:p>
        </p:txBody>
      </p:sp>
    </p:spTree>
    <p:extLst>
      <p:ext uri="{BB962C8B-B14F-4D97-AF65-F5344CB8AC3E}">
        <p14:creationId xmlns:p14="http://schemas.microsoft.com/office/powerpoint/2010/main" val="971649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81200"/>
            <a:ext cx="8229600" cy="3992563"/>
          </a:xfrm>
        </p:spPr>
        <p:txBody>
          <a:bodyPr>
            <a:normAutofit/>
          </a:bodyPr>
          <a:lstStyle/>
          <a:p>
            <a:r>
              <a:rPr lang="en-US" sz="2800" dirty="0" smtClean="0">
                <a:solidFill>
                  <a:schemeClr val="tx1"/>
                </a:solidFill>
              </a:rPr>
              <a:t>The University of Texas at Austin is </a:t>
            </a:r>
            <a:r>
              <a:rPr lang="en-US" sz="2800" i="1" dirty="0" smtClean="0">
                <a:solidFill>
                  <a:schemeClr val="tx1"/>
                </a:solidFill>
              </a:rPr>
              <a:t>leading the future </a:t>
            </a:r>
            <a:r>
              <a:rPr lang="en-US" sz="2800" dirty="0" smtClean="0">
                <a:solidFill>
                  <a:schemeClr val="tx1"/>
                </a:solidFill>
              </a:rPr>
              <a:t>of higher education. </a:t>
            </a:r>
          </a:p>
          <a:p>
            <a:pPr marL="0" indent="0">
              <a:buNone/>
            </a:pPr>
            <a:r>
              <a:rPr lang="en-US" sz="2800" dirty="0" smtClean="0">
                <a:solidFill>
                  <a:schemeClr val="tx1"/>
                </a:solidFill>
              </a:rPr>
              <a:t> </a:t>
            </a:r>
          </a:p>
          <a:p>
            <a:r>
              <a:rPr lang="en-US" sz="2800" dirty="0" smtClean="0">
                <a:solidFill>
                  <a:schemeClr val="tx1"/>
                </a:solidFill>
              </a:rPr>
              <a:t>As a unified community, UT is creating a new vision of the public university for the next generation that will have more impact on changing the world than any institution of its kind</a:t>
            </a:r>
            <a:r>
              <a:rPr lang="en-US" sz="2800" dirty="0">
                <a:solidFill>
                  <a:schemeClr val="tx1"/>
                </a:solidFill>
              </a:rPr>
              <a:t>.</a:t>
            </a:r>
            <a:endParaRPr lang="en-US" sz="2800" dirty="0" smtClean="0">
              <a:solidFill>
                <a:schemeClr val="tx1"/>
              </a:solidFill>
            </a:endParaRPr>
          </a:p>
        </p:txBody>
      </p:sp>
      <p:sp>
        <p:nvSpPr>
          <p:cNvPr id="4" name="Title 3"/>
          <p:cNvSpPr>
            <a:spLocks noGrp="1"/>
          </p:cNvSpPr>
          <p:nvPr>
            <p:ph type="title"/>
          </p:nvPr>
        </p:nvSpPr>
        <p:spPr/>
        <p:txBody>
          <a:bodyPr>
            <a:noAutofit/>
          </a:bodyPr>
          <a:lstStyle/>
          <a:p>
            <a:r>
              <a:rPr lang="en-US" sz="3600" b="1" dirty="0" smtClean="0"/>
              <a:t>The UNIVERSITY OF TEXAS </a:t>
            </a:r>
            <a:br>
              <a:rPr lang="en-US" sz="3600" b="1" dirty="0" smtClean="0"/>
            </a:br>
            <a:r>
              <a:rPr lang="en-US" sz="3600" b="1" dirty="0" smtClean="0"/>
              <a:t>Brand Positioning Idea </a:t>
            </a:r>
            <a:endParaRPr lang="en-US" sz="3600" b="1" dirty="0"/>
          </a:p>
        </p:txBody>
      </p:sp>
      <p:sp>
        <p:nvSpPr>
          <p:cNvPr id="2" name="TextBox 1"/>
          <p:cNvSpPr txBox="1"/>
          <p:nvPr/>
        </p:nvSpPr>
        <p:spPr>
          <a:xfrm>
            <a:off x="228600" y="6400800"/>
            <a:ext cx="3048000" cy="246221"/>
          </a:xfrm>
          <a:prstGeom prst="rect">
            <a:avLst/>
          </a:prstGeom>
          <a:noFill/>
        </p:spPr>
        <p:txBody>
          <a:bodyPr wrap="square" rtlCol="0">
            <a:spAutoFit/>
          </a:bodyPr>
          <a:lstStyle/>
          <a:p>
            <a:pPr>
              <a:buNone/>
            </a:pPr>
            <a:r>
              <a:rPr lang="en-US" sz="1000" dirty="0">
                <a:latin typeface="+mj-lt"/>
              </a:rPr>
              <a:t>Source: Carnegie Communications</a:t>
            </a:r>
          </a:p>
        </p:txBody>
      </p:sp>
    </p:spTree>
    <p:extLst>
      <p:ext uri="{BB962C8B-B14F-4D97-AF65-F5344CB8AC3E}">
        <p14:creationId xmlns:p14="http://schemas.microsoft.com/office/powerpoint/2010/main" val="3191569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478</TotalTime>
  <Words>694</Words>
  <Application>Microsoft Office PowerPoint</Application>
  <PresentationFormat>On-screen Show (4:3)</PresentationFormat>
  <Paragraphs>120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Grid</vt:lpstr>
      <vt:lpstr>Brand Strategy  Initiative</vt:lpstr>
      <vt:lpstr>Scope of Project</vt:lpstr>
      <vt:lpstr>Preliminary Timeline</vt:lpstr>
      <vt:lpstr>TASK FORCE MEMBERS</vt:lpstr>
      <vt:lpstr>The Challenge    </vt:lpstr>
      <vt:lpstr>Source of Gifts to UM </vt:lpstr>
      <vt:lpstr>The University of Texas  at Austin</vt:lpstr>
      <vt:lpstr>UNIVERSITY OF TEXAS: Why We Need a Brand</vt:lpstr>
      <vt:lpstr>The UNIVERSITY OF TEXAS  Brand Positioning Idea </vt:lpstr>
      <vt:lpstr>Return on Investment: Brand Value</vt:lpstr>
      <vt:lpstr>PowerPoint Presentation</vt:lpstr>
      <vt:lpstr>PowerPoint Presentation</vt:lpstr>
      <vt:lpstr>It’s Montana’s Turn</vt:lpstr>
    </vt:vector>
  </TitlesOfParts>
  <Company>UM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Strategy Initiative</dc:title>
  <dc:creator>Hammock, Beth</dc:creator>
  <cp:lastModifiedBy>RCP</cp:lastModifiedBy>
  <cp:revision>156</cp:revision>
  <dcterms:created xsi:type="dcterms:W3CDTF">2011-10-11T17:50:44Z</dcterms:created>
  <dcterms:modified xsi:type="dcterms:W3CDTF">2011-11-01T14:45:03Z</dcterms:modified>
</cp:coreProperties>
</file>