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9" r:id="rId2"/>
    <p:sldId id="271" r:id="rId3"/>
    <p:sldId id="273" r:id="rId4"/>
    <p:sldId id="275" r:id="rId5"/>
    <p:sldId id="274" r:id="rId6"/>
    <p:sldId id="272" r:id="rId7"/>
    <p:sldId id="261" r:id="rId8"/>
    <p:sldId id="262" r:id="rId9"/>
    <p:sldId id="263" r:id="rId10"/>
    <p:sldId id="260" r:id="rId11"/>
    <p:sldId id="265" r:id="rId12"/>
    <p:sldId id="266" r:id="rId13"/>
    <p:sldId id="267" r:id="rId14"/>
    <p:sldId id="268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58" autoAdjust="0"/>
    <p:restoredTop sz="94660"/>
  </p:normalViewPr>
  <p:slideViewPr>
    <p:cSldViewPr>
      <p:cViewPr>
        <p:scale>
          <a:sx n="79" d="100"/>
          <a:sy n="79" d="100"/>
        </p:scale>
        <p:origin x="-2544" y="-7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769487F2-0650-4AC8-971B-ACB9D9B886FA}" type="datetimeFigureOut">
              <a:rPr lang="en-US" smtClean="0"/>
              <a:pPr/>
              <a:t>2/13/2012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8BD6236-E4BA-4942-8CC8-9F3749373C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487F2-0650-4AC8-971B-ACB9D9B886FA}" type="datetimeFigureOut">
              <a:rPr lang="en-US" smtClean="0"/>
              <a:pPr/>
              <a:t>2/13/2012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D6236-E4BA-4942-8CC8-9F3749373C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769487F2-0650-4AC8-971B-ACB9D9B886FA}" type="datetimeFigureOut">
              <a:rPr lang="en-US" smtClean="0"/>
              <a:pPr/>
              <a:t>2/13/2012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48BD6236-E4BA-4942-8CC8-9F3749373C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487F2-0650-4AC8-971B-ACB9D9B886FA}" type="datetimeFigureOut">
              <a:rPr lang="en-US" smtClean="0"/>
              <a:pPr/>
              <a:t>2/13/2012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8BD6236-E4BA-4942-8CC8-9F3749373CC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487F2-0650-4AC8-971B-ACB9D9B886FA}" type="datetimeFigureOut">
              <a:rPr lang="en-US" smtClean="0"/>
              <a:pPr/>
              <a:t>2/13/2012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48BD6236-E4BA-4942-8CC8-9F3749373CC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69487F2-0650-4AC8-971B-ACB9D9B886FA}" type="datetimeFigureOut">
              <a:rPr lang="en-US" smtClean="0"/>
              <a:pPr/>
              <a:t>2/13/2012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48BD6236-E4BA-4942-8CC8-9F3749373CC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69487F2-0650-4AC8-971B-ACB9D9B886FA}" type="datetimeFigureOut">
              <a:rPr lang="en-US" smtClean="0"/>
              <a:pPr/>
              <a:t>2/13/2012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48BD6236-E4BA-4942-8CC8-9F3749373CC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487F2-0650-4AC8-971B-ACB9D9B886FA}" type="datetimeFigureOut">
              <a:rPr lang="en-US" smtClean="0"/>
              <a:pPr/>
              <a:t>2/13/2012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8BD6236-E4BA-4942-8CC8-9F3749373C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487F2-0650-4AC8-971B-ACB9D9B886FA}" type="datetimeFigureOut">
              <a:rPr lang="en-US" smtClean="0"/>
              <a:pPr/>
              <a:t>2/13/2012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8BD6236-E4BA-4942-8CC8-9F3749373C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487F2-0650-4AC8-971B-ACB9D9B886FA}" type="datetimeFigureOut">
              <a:rPr lang="en-US" smtClean="0"/>
              <a:pPr/>
              <a:t>2/13/2012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8BD6236-E4BA-4942-8CC8-9F3749373CC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769487F2-0650-4AC8-971B-ACB9D9B886FA}" type="datetimeFigureOut">
              <a:rPr lang="en-US" smtClean="0"/>
              <a:pPr/>
              <a:t>2/13/2012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48BD6236-E4BA-4942-8CC8-9F3749373CC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69487F2-0650-4AC8-971B-ACB9D9B886FA}" type="datetimeFigureOut">
              <a:rPr lang="en-US" smtClean="0"/>
              <a:pPr/>
              <a:t>2/13/2012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8BD6236-E4BA-4942-8CC8-9F3749373CC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14401"/>
            <a:ext cx="7772400" cy="268605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Building a University for the Global Century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62200" y="6019800"/>
            <a:ext cx="6705600" cy="716037"/>
          </a:xfrm>
        </p:spPr>
        <p:txBody>
          <a:bodyPr>
            <a:noAutofit/>
          </a:bodyPr>
          <a:lstStyle/>
          <a:p>
            <a:r>
              <a:rPr lang="en-US" sz="1200" dirty="0" smtClean="0">
                <a:solidFill>
                  <a:schemeClr val="tx1"/>
                </a:solidFill>
              </a:rPr>
              <a:t>Presented by:</a:t>
            </a:r>
          </a:p>
          <a:p>
            <a:r>
              <a:rPr lang="en-US" sz="1200" dirty="0" smtClean="0">
                <a:solidFill>
                  <a:schemeClr val="tx1"/>
                </a:solidFill>
              </a:rPr>
              <a:t>Terri Phillips and Sheila Wright</a:t>
            </a:r>
          </a:p>
          <a:p>
            <a:r>
              <a:rPr lang="en-US" sz="1200" dirty="0" smtClean="0">
                <a:solidFill>
                  <a:schemeClr val="tx1"/>
                </a:solidFill>
              </a:rPr>
              <a:t>Associate Vice President for HR and Compensation Manager</a:t>
            </a:r>
            <a:endParaRPr lang="en-US" sz="1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Overtime / Comp Time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92500"/>
          </a:bodyPr>
          <a:lstStyle/>
          <a:p>
            <a:pPr>
              <a:buClr>
                <a:schemeClr val="tx1"/>
              </a:buClr>
              <a:buFont typeface="Wingdings" pitchFamily="2" charset="2"/>
              <a:buChar char="q"/>
            </a:pPr>
            <a:r>
              <a:rPr lang="en-US" dirty="0" smtClean="0"/>
              <a:t>Overtime hours, as defined by Federal Labor law, are any hours worked over 40 in a work week.</a:t>
            </a:r>
          </a:p>
          <a:p>
            <a:pPr>
              <a:buClr>
                <a:schemeClr val="tx1"/>
              </a:buClr>
              <a:buFont typeface="Wingdings" pitchFamily="2" charset="2"/>
              <a:buChar char="q"/>
            </a:pPr>
            <a:r>
              <a:rPr lang="en-US" dirty="0" smtClean="0"/>
              <a:t>On the UM campus, overtime for staff is generally defined as anything over 8 hours per day as established by negotiated union agreements.</a:t>
            </a:r>
          </a:p>
          <a:p>
            <a:pPr>
              <a:buClr>
                <a:schemeClr val="tx1"/>
              </a:buClr>
              <a:buFont typeface="Wingdings" pitchFamily="2" charset="2"/>
              <a:buChar char="q"/>
            </a:pPr>
            <a:r>
              <a:rPr lang="en-US" dirty="0" smtClean="0"/>
              <a:t>Comp time </a:t>
            </a:r>
            <a:r>
              <a:rPr lang="en-US" b="1" u="sng" dirty="0" smtClean="0"/>
              <a:t>is</a:t>
            </a:r>
            <a:r>
              <a:rPr lang="en-US" dirty="0" smtClean="0"/>
              <a:t> overtime.</a:t>
            </a:r>
          </a:p>
          <a:p>
            <a:pPr lvl="1">
              <a:buClr>
                <a:schemeClr val="tx1"/>
              </a:buClr>
              <a:buFont typeface="Wingdings" pitchFamily="2" charset="2"/>
              <a:buChar char=""/>
            </a:pPr>
            <a:r>
              <a:rPr lang="en-US" dirty="0" smtClean="0"/>
              <a:t>The employee and employer have agreed to substitute the accrual of hours, to be used as time off at a future mutually agreeable time, in lieu of payment of actual wage dollars.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en-US" dirty="0" smtClean="0"/>
              <a:t>Faculty, Administrators, and Contract Professionals are </a:t>
            </a:r>
            <a:r>
              <a:rPr lang="en-US" b="1" u="sng" dirty="0" smtClean="0"/>
              <a:t>not</a:t>
            </a:r>
            <a:r>
              <a:rPr lang="en-US" dirty="0" smtClean="0"/>
              <a:t> eligible for overtime</a:t>
            </a:r>
          </a:p>
          <a:p>
            <a:pPr lvl="2">
              <a:buClr>
                <a:schemeClr val="tx1"/>
              </a:buClr>
              <a:buFont typeface="Wingdings" pitchFamily="2" charset="2"/>
              <a:buChar char=""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Staff – Comp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Clr>
                <a:schemeClr val="tx1"/>
              </a:buClr>
              <a:buFont typeface="Wingdings" pitchFamily="2" charset="2"/>
              <a:buChar char="q"/>
            </a:pPr>
            <a:r>
              <a:rPr lang="en-US" dirty="0" smtClean="0"/>
              <a:t>Eligible for overtime</a:t>
            </a:r>
          </a:p>
          <a:p>
            <a:pPr lvl="1">
              <a:buClr>
                <a:schemeClr val="tx1"/>
              </a:buClr>
              <a:buFont typeface="Wingdings" pitchFamily="2" charset="2"/>
              <a:buChar char="ü"/>
            </a:pPr>
            <a:r>
              <a:rPr lang="en-US" dirty="0" smtClean="0"/>
              <a:t>Can accrue comp time hours at the rate of 1.5 hours for each hour worked – in this way the employee is fully compensated for worked overtime. Can carry a balance up to 240 hours.</a:t>
            </a:r>
          </a:p>
          <a:p>
            <a:pPr>
              <a:buClr>
                <a:schemeClr val="tx1"/>
              </a:buClr>
              <a:buFont typeface="Wingdings" pitchFamily="2" charset="2"/>
              <a:buChar char="q"/>
            </a:pPr>
            <a:r>
              <a:rPr lang="en-US" dirty="0" smtClean="0"/>
              <a:t>Exempt from overtime (salaried staff)</a:t>
            </a:r>
          </a:p>
          <a:p>
            <a:pPr lvl="1">
              <a:buClr>
                <a:schemeClr val="tx1"/>
              </a:buClr>
              <a:buFont typeface="Wingdings" pitchFamily="2" charset="2"/>
              <a:buChar char="ü"/>
            </a:pPr>
            <a:r>
              <a:rPr lang="en-US" dirty="0" smtClean="0"/>
              <a:t>Can accrue comp time hours at the rate of 1 hour for every hour worked. Can carry a balance up to 160 hours.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Students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524000"/>
            <a:ext cx="8229600" cy="4953000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  <a:buFont typeface="Wingdings" pitchFamily="2" charset="2"/>
              <a:buChar char="q"/>
            </a:pPr>
            <a:r>
              <a:rPr lang="en-US" dirty="0" smtClean="0"/>
              <a:t>Work study funded students and non-work study students are subject to the overtime regulations of the Federal labor law in all categories</a:t>
            </a:r>
          </a:p>
          <a:p>
            <a:pPr lvl="1">
              <a:buClr>
                <a:schemeClr val="tx1"/>
              </a:buClr>
              <a:buFont typeface="Wingdings" pitchFamily="2" charset="2"/>
              <a:buChar char="ü"/>
            </a:pPr>
            <a:r>
              <a:rPr lang="en-US" dirty="0" smtClean="0"/>
              <a:t>Must work over 40 hours in a work week (which runs from Sunday to Saturday) to earn overtime</a:t>
            </a:r>
          </a:p>
          <a:p>
            <a:pPr>
              <a:buClr>
                <a:schemeClr val="tx1"/>
              </a:buClr>
              <a:buFont typeface="Wingdings" pitchFamily="2" charset="2"/>
              <a:buChar char="q"/>
            </a:pPr>
            <a:r>
              <a:rPr lang="en-US" dirty="0" smtClean="0"/>
              <a:t>Graduate students must not work over the number of hours identified on their graduate contract in order to remain in compliance with minimum wage requirements – No overtime should occur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Miscellaneous Options – pg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Clr>
                <a:schemeClr val="tx1"/>
              </a:buClr>
              <a:buFont typeface="Wingdings" pitchFamily="2" charset="2"/>
              <a:buChar char="q"/>
            </a:pPr>
            <a:r>
              <a:rPr lang="en-US" dirty="0" smtClean="0"/>
              <a:t>Fiscal year faculty who convert to Academic year faculty must make a one time decision to either </a:t>
            </a:r>
          </a:p>
          <a:p>
            <a:pPr lvl="1">
              <a:buFont typeface="Wingdings" pitchFamily="2" charset="2"/>
              <a:buChar char="ü"/>
            </a:pPr>
            <a:r>
              <a:rPr lang="en-US" dirty="0" smtClean="0"/>
              <a:t>have their annual leave hours paid out to them in full, or </a:t>
            </a:r>
          </a:p>
          <a:p>
            <a:pPr lvl="1">
              <a:buFont typeface="Wingdings" pitchFamily="2" charset="2"/>
              <a:buChar char="ü"/>
            </a:pPr>
            <a:r>
              <a:rPr lang="en-US" dirty="0" smtClean="0"/>
              <a:t>carry their annual leave hours on the books until they either terminate or go back to a fiscal year job.</a:t>
            </a:r>
          </a:p>
          <a:p>
            <a:pPr lvl="1"/>
            <a:endParaRPr lang="en-US" dirty="0" smtClean="0"/>
          </a:p>
          <a:p>
            <a:pPr lvl="1">
              <a:buFont typeface="Wingdings" pitchFamily="2" charset="2"/>
              <a:buChar char="ü"/>
            </a:pPr>
            <a:r>
              <a:rPr lang="en-US" dirty="0" smtClean="0"/>
              <a:t>Annual leave can </a:t>
            </a:r>
            <a:r>
              <a:rPr lang="en-US" b="1" u="sng" dirty="0" smtClean="0"/>
              <a:t>not</a:t>
            </a:r>
            <a:r>
              <a:rPr lang="en-US" dirty="0" smtClean="0"/>
              <a:t> be used while on an academic year contract.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Miscellaneous Options – pg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Clr>
                <a:schemeClr val="tx1"/>
              </a:buClr>
              <a:buFont typeface="Wingdings" pitchFamily="2" charset="2"/>
              <a:buChar char="q"/>
            </a:pPr>
            <a:r>
              <a:rPr lang="en-US" dirty="0" smtClean="0"/>
              <a:t>Staff who </a:t>
            </a:r>
            <a:r>
              <a:rPr lang="en-US" b="1" u="sng" dirty="0" smtClean="0"/>
              <a:t>are</a:t>
            </a:r>
            <a:r>
              <a:rPr lang="en-US" dirty="0" smtClean="0"/>
              <a:t> eligible for overtime and terminate with a comp time balance must be paid in full for those comp time hours.</a:t>
            </a:r>
          </a:p>
          <a:p>
            <a:pPr>
              <a:buClr>
                <a:schemeClr val="tx1"/>
              </a:buClr>
              <a:buFont typeface="Wingdings" pitchFamily="2" charset="2"/>
              <a:buChar char="q"/>
            </a:pPr>
            <a:r>
              <a:rPr lang="en-US" dirty="0" smtClean="0"/>
              <a:t>Staff who are </a:t>
            </a:r>
            <a:r>
              <a:rPr lang="en-US" b="1" u="sng" dirty="0" smtClean="0"/>
              <a:t>not</a:t>
            </a:r>
            <a:r>
              <a:rPr lang="en-US" dirty="0" smtClean="0"/>
              <a:t> eligible for overtime payment and terminate with a comp time balance will </a:t>
            </a:r>
            <a:r>
              <a:rPr lang="en-US" b="1" u="sng" dirty="0" smtClean="0"/>
              <a:t>not</a:t>
            </a:r>
            <a:r>
              <a:rPr lang="en-US" dirty="0" smtClean="0"/>
              <a:t> be paid for those hours.</a:t>
            </a:r>
          </a:p>
          <a:p>
            <a:pPr>
              <a:buClr>
                <a:schemeClr val="tx1"/>
              </a:buClr>
              <a:buFont typeface="Wingdings" pitchFamily="2" charset="2"/>
              <a:buChar char="q"/>
            </a:pPr>
            <a:r>
              <a:rPr lang="en-US" dirty="0" smtClean="0"/>
              <a:t>Employee types </a:t>
            </a:r>
            <a:r>
              <a:rPr lang="en-US" b="1" u="sng" dirty="0" smtClean="0"/>
              <a:t>not</a:t>
            </a:r>
            <a:r>
              <a:rPr lang="en-US" dirty="0" smtClean="0"/>
              <a:t> eligible for overtime/comp time, must be paid a minimum of $455/week to maintain exemption (excludes faculty)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Clr>
                <a:schemeClr val="tx1"/>
              </a:buClr>
              <a:buFont typeface="Wingdings" pitchFamily="2" charset="2"/>
              <a:buChar char="q"/>
            </a:pPr>
            <a:r>
              <a:rPr lang="en-US" dirty="0" smtClean="0"/>
              <a:t>Evaluate your current/future business needs</a:t>
            </a:r>
          </a:p>
          <a:p>
            <a:pPr lvl="1">
              <a:buClr>
                <a:schemeClr val="tx1"/>
              </a:buClr>
              <a:buFont typeface="Wingdings" pitchFamily="2" charset="2"/>
              <a:buChar char="ü"/>
            </a:pPr>
            <a:r>
              <a:rPr lang="en-US" dirty="0" smtClean="0"/>
              <a:t>Do you need a current employee(s) to take on additional/new responsibilities?</a:t>
            </a:r>
          </a:p>
          <a:p>
            <a:pPr lvl="1">
              <a:buClr>
                <a:schemeClr val="tx1"/>
              </a:buClr>
              <a:buFont typeface="Wingdings" pitchFamily="2" charset="2"/>
              <a:buChar char="ü"/>
            </a:pPr>
            <a:r>
              <a:rPr lang="en-US" dirty="0" smtClean="0"/>
              <a:t>Do you need a new employee?</a:t>
            </a:r>
          </a:p>
          <a:p>
            <a:pPr lvl="1">
              <a:buClr>
                <a:schemeClr val="tx1"/>
              </a:buClr>
              <a:buFont typeface="Wingdings" pitchFamily="2" charset="2"/>
              <a:buChar char="ü"/>
            </a:pPr>
            <a:r>
              <a:rPr lang="en-US" dirty="0" smtClean="0"/>
              <a:t>How will the current/new employee(s) meet your future needs?</a:t>
            </a:r>
          </a:p>
          <a:p>
            <a:pPr>
              <a:buClr>
                <a:schemeClr val="tx1"/>
              </a:buClr>
              <a:buFont typeface="Wingdings" pitchFamily="2" charset="2"/>
              <a:buChar char="q"/>
            </a:pPr>
            <a:r>
              <a:rPr lang="en-US" dirty="0" smtClean="0"/>
              <a:t>Write and submit a new/revised Role Description (RD) that is clear and concise</a:t>
            </a:r>
          </a:p>
          <a:p>
            <a:pPr>
              <a:buClr>
                <a:schemeClr val="tx1"/>
              </a:buClr>
              <a:buFont typeface="Wingdings" pitchFamily="2" charset="2"/>
              <a:buChar char="q"/>
            </a:pPr>
            <a:r>
              <a:rPr lang="en-US" dirty="0" smtClean="0"/>
              <a:t>Consult with Compensation regarding the RD and your intent for writing it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How Position Type is Determined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53000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  <a:buFont typeface="Wingdings" pitchFamily="2" charset="2"/>
              <a:buChar char="q"/>
            </a:pPr>
            <a:r>
              <a:rPr lang="en-US" dirty="0" smtClean="0"/>
              <a:t>Is the position as described eligible for overtime?</a:t>
            </a:r>
          </a:p>
          <a:p>
            <a:pPr lvl="1">
              <a:buClr>
                <a:schemeClr val="tx1"/>
              </a:buClr>
              <a:buFont typeface="Wingdings" pitchFamily="2" charset="2"/>
              <a:buChar char="ü"/>
            </a:pPr>
            <a:r>
              <a:rPr lang="en-US" dirty="0" smtClean="0"/>
              <a:t>Yes – Determine the appropriate staff title based on the MUS Staff Compensation Plan</a:t>
            </a:r>
          </a:p>
          <a:p>
            <a:pPr lvl="1">
              <a:buClr>
                <a:schemeClr val="tx1"/>
              </a:buClr>
              <a:buFont typeface="Wingdings" pitchFamily="2" charset="2"/>
              <a:buChar char="ü"/>
            </a:pPr>
            <a:r>
              <a:rPr lang="en-US" dirty="0" smtClean="0"/>
              <a:t>No - Determine whether the position is staff or contract</a:t>
            </a:r>
          </a:p>
          <a:p>
            <a:pPr>
              <a:buClr>
                <a:schemeClr val="tx1"/>
              </a:buClr>
              <a:buFont typeface="Wingdings" pitchFamily="2" charset="2"/>
              <a:buChar char="q"/>
            </a:pPr>
            <a:r>
              <a:rPr lang="en-US" dirty="0" smtClean="0"/>
              <a:t>If the position is a contract, it will fall into one of the following types:</a:t>
            </a:r>
          </a:p>
          <a:p>
            <a:pPr lvl="1">
              <a:buClr>
                <a:schemeClr val="tx1"/>
              </a:buClr>
              <a:buFont typeface="Wingdings" pitchFamily="2" charset="2"/>
              <a:buChar char="ü"/>
            </a:pPr>
            <a:r>
              <a:rPr lang="en-US" dirty="0" smtClean="0"/>
              <a:t>Administrator, Contract Professional or Faculty</a:t>
            </a:r>
          </a:p>
          <a:p>
            <a:pPr>
              <a:buClr>
                <a:schemeClr val="tx1"/>
              </a:buClr>
              <a:buFont typeface="Wingdings" pitchFamily="2" charset="2"/>
              <a:buChar char="q"/>
            </a:pPr>
            <a:r>
              <a:rPr lang="en-US" dirty="0" smtClean="0"/>
              <a:t>Contract Professionals are:</a:t>
            </a:r>
          </a:p>
          <a:p>
            <a:pPr lvl="1">
              <a:buClr>
                <a:schemeClr val="tx1"/>
              </a:buClr>
              <a:buFont typeface="Wingdings" pitchFamily="2" charset="2"/>
              <a:buChar char="ü"/>
            </a:pPr>
            <a:r>
              <a:rPr lang="en-US" dirty="0" smtClean="0"/>
              <a:t>MUS Contracts or Letters of Appointment</a:t>
            </a:r>
          </a:p>
          <a:p>
            <a:pPr>
              <a:buClr>
                <a:schemeClr val="tx1"/>
              </a:buClr>
              <a:buFont typeface="Wingdings" pitchFamily="2" charset="2"/>
              <a:buChar char="q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Budget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>
              <a:buClr>
                <a:schemeClr val="tx1"/>
              </a:buClr>
              <a:buFont typeface="Wingdings" pitchFamily="2" charset="2"/>
              <a:buChar char="q"/>
            </a:pPr>
            <a:r>
              <a:rPr lang="en-US" dirty="0" smtClean="0"/>
              <a:t>Compensation will determine or help you determine appropriate rates of pay for:</a:t>
            </a:r>
          </a:p>
          <a:p>
            <a:pPr lvl="1">
              <a:buClr>
                <a:schemeClr val="tx1"/>
              </a:buClr>
              <a:buFont typeface="Wingdings" pitchFamily="2" charset="2"/>
              <a:buChar char="ü"/>
            </a:pPr>
            <a:r>
              <a:rPr lang="en-US" dirty="0" smtClean="0"/>
              <a:t>New positions – </a:t>
            </a:r>
          </a:p>
          <a:p>
            <a:pPr lvl="2">
              <a:buClr>
                <a:schemeClr val="tx1"/>
              </a:buClr>
              <a:buFont typeface="Wingdings" pitchFamily="2" charset="2"/>
              <a:buChar char="§"/>
            </a:pPr>
            <a:r>
              <a:rPr lang="en-US" dirty="0" smtClean="0"/>
              <a:t>MUS Staff Compensation Plan (SCP) titles have established low entry rates</a:t>
            </a:r>
          </a:p>
          <a:p>
            <a:pPr lvl="2">
              <a:buClr>
                <a:schemeClr val="tx1"/>
              </a:buClr>
              <a:buFont typeface="Wingdings" pitchFamily="2" charset="2"/>
              <a:buChar char="§"/>
            </a:pPr>
            <a:r>
              <a:rPr lang="en-US" dirty="0" smtClean="0"/>
              <a:t>Administrators and Contract Professionals are determined based on market data</a:t>
            </a:r>
          </a:p>
          <a:p>
            <a:pPr lvl="1">
              <a:buClr>
                <a:schemeClr val="tx1"/>
              </a:buClr>
              <a:buFont typeface="Wingdings" pitchFamily="2" charset="2"/>
              <a:buChar char="ü"/>
            </a:pPr>
            <a:r>
              <a:rPr lang="en-US" dirty="0" smtClean="0"/>
              <a:t>Current positions –</a:t>
            </a:r>
          </a:p>
          <a:p>
            <a:pPr lvl="2">
              <a:buClr>
                <a:schemeClr val="tx1"/>
              </a:buClr>
              <a:buFont typeface="Wingdings" pitchFamily="2" charset="2"/>
              <a:buChar char="§"/>
            </a:pPr>
            <a:r>
              <a:rPr lang="en-US" dirty="0" smtClean="0"/>
              <a:t>Change in title and/or pay is determined based on applicable policies and </a:t>
            </a:r>
            <a:r>
              <a:rPr lang="en-US" dirty="0" err="1" smtClean="0"/>
              <a:t>guidlines</a:t>
            </a:r>
            <a:r>
              <a:rPr lang="en-US" dirty="0" smtClean="0"/>
              <a:t> – SCP, MUS Contract, LOA renewal</a:t>
            </a:r>
          </a:p>
          <a:p>
            <a:pPr>
              <a:buClr>
                <a:schemeClr val="tx1"/>
              </a:buClr>
              <a:buFont typeface="Wingdings" pitchFamily="2" charset="2"/>
              <a:buChar char="q"/>
            </a:pPr>
            <a:r>
              <a:rPr lang="en-US" dirty="0" smtClean="0"/>
              <a:t>Find the budget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Implement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Clr>
                <a:schemeClr val="tx1"/>
              </a:buClr>
              <a:buFont typeface="Wingdings" pitchFamily="2" charset="2"/>
              <a:buChar char="q"/>
            </a:pPr>
            <a:r>
              <a:rPr lang="en-US" dirty="0" smtClean="0"/>
              <a:t>New positions – </a:t>
            </a:r>
          </a:p>
          <a:p>
            <a:pPr lvl="1">
              <a:buClr>
                <a:schemeClr val="tx1"/>
              </a:buClr>
              <a:buFont typeface="Wingdings" pitchFamily="2" charset="2"/>
              <a:buChar char="ü"/>
            </a:pPr>
            <a:r>
              <a:rPr lang="en-US" dirty="0" smtClean="0"/>
              <a:t>Consult with Recruitment to begin a search utilizing the assigned/applicable classification and compensation</a:t>
            </a:r>
          </a:p>
          <a:p>
            <a:pPr lvl="1">
              <a:buClr>
                <a:schemeClr val="tx1"/>
              </a:buClr>
              <a:buFont typeface="Wingdings" pitchFamily="2" charset="2"/>
              <a:buChar char="ü"/>
            </a:pPr>
            <a:r>
              <a:rPr lang="en-US" dirty="0" smtClean="0"/>
              <a:t>Be thoughtful in your creation/review of vacancy announcements</a:t>
            </a:r>
          </a:p>
          <a:p>
            <a:pPr>
              <a:buClr>
                <a:schemeClr val="tx1"/>
              </a:buClr>
              <a:buFont typeface="Wingdings" pitchFamily="2" charset="2"/>
              <a:buChar char="q"/>
            </a:pPr>
            <a:r>
              <a:rPr lang="en-US" dirty="0" smtClean="0"/>
              <a:t>Current positions - </a:t>
            </a:r>
          </a:p>
          <a:p>
            <a:pPr lvl="1">
              <a:buClr>
                <a:schemeClr val="tx1"/>
              </a:buClr>
              <a:buFont typeface="Wingdings" pitchFamily="2" charset="2"/>
              <a:buChar char="ü"/>
            </a:pPr>
            <a:r>
              <a:rPr lang="en-US" dirty="0" smtClean="0"/>
              <a:t>Utilize appropriate tool to facilitate change in title and/or pay – SCP, MUS Contract, LOA renewal 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Assess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Clr>
                <a:schemeClr val="tx1"/>
              </a:buClr>
              <a:buFont typeface="Wingdings" pitchFamily="2" charset="2"/>
              <a:buChar char="q"/>
            </a:pPr>
            <a:r>
              <a:rPr lang="en-US" dirty="0" smtClean="0"/>
              <a:t>Determine if the addition or change to the operating structure is working</a:t>
            </a:r>
          </a:p>
          <a:p>
            <a:pPr lvl="1">
              <a:buClr>
                <a:schemeClr val="tx1"/>
              </a:buClr>
              <a:buFont typeface="Wingdings" pitchFamily="2" charset="2"/>
              <a:buChar char="ü"/>
            </a:pPr>
            <a:r>
              <a:rPr lang="en-US" dirty="0" smtClean="0"/>
              <a:t>Do you foresee additional changes in personnel or duties and responsibilities?</a:t>
            </a:r>
          </a:p>
          <a:p>
            <a:pPr lvl="1">
              <a:buClr>
                <a:schemeClr val="tx1"/>
              </a:buClr>
              <a:buFont typeface="Wingdings" pitchFamily="2" charset="2"/>
              <a:buChar char="ü"/>
            </a:pPr>
            <a:r>
              <a:rPr lang="en-US" dirty="0" smtClean="0"/>
              <a:t>What will meet your needs?</a:t>
            </a:r>
          </a:p>
          <a:p>
            <a:pPr lvl="1">
              <a:buClr>
                <a:schemeClr val="tx1"/>
              </a:buClr>
              <a:buFont typeface="Wingdings" pitchFamily="2" charset="2"/>
              <a:buChar char="ü"/>
            </a:pPr>
            <a:r>
              <a:rPr lang="en-US" dirty="0" smtClean="0"/>
              <a:t>Are you experiencing challenges with your hire?</a:t>
            </a:r>
          </a:p>
          <a:p>
            <a:pPr lvl="1">
              <a:buClr>
                <a:schemeClr val="tx1"/>
              </a:buClr>
              <a:buFont typeface="Wingdings" pitchFamily="2" charset="2"/>
              <a:buChar char="ü"/>
            </a:pPr>
            <a:r>
              <a:rPr lang="en-US" dirty="0" smtClean="0"/>
              <a:t>Does the reassignment of duties and responsibilities still make sense?</a:t>
            </a:r>
          </a:p>
          <a:p>
            <a:pPr>
              <a:buClr>
                <a:schemeClr val="tx1"/>
              </a:buClr>
              <a:buFont typeface="Wingdings" pitchFamily="2" charset="2"/>
              <a:buChar char="q"/>
            </a:pPr>
            <a:r>
              <a:rPr lang="en-US" dirty="0" smtClean="0"/>
              <a:t>Consult with Compensation regarding possible solutions – return to the planning stage</a:t>
            </a:r>
          </a:p>
          <a:p>
            <a:pPr>
              <a:buClr>
                <a:schemeClr val="tx1"/>
              </a:buClr>
              <a:buFont typeface="Wingdings" pitchFamily="2" charset="2"/>
              <a:buChar char="q"/>
            </a:pPr>
            <a:endParaRPr lang="en-US" dirty="0" smtClean="0"/>
          </a:p>
          <a:p>
            <a:pPr>
              <a:buClr>
                <a:schemeClr val="tx1"/>
              </a:buClr>
              <a:buFont typeface="Wingdings" pitchFamily="2" charset="2"/>
              <a:buChar char="q"/>
            </a:pPr>
            <a:endParaRPr lang="en-US" dirty="0" smtClean="0"/>
          </a:p>
          <a:p>
            <a:pPr lvl="1">
              <a:buClr>
                <a:schemeClr val="tx1"/>
              </a:buClr>
              <a:buFont typeface="Wingdings" pitchFamily="2" charset="2"/>
              <a:buChar char="ü"/>
            </a:pP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Annual Leave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lnSpcReduction="10000"/>
          </a:bodyPr>
          <a:lstStyle/>
          <a:p>
            <a:pPr>
              <a:buClr>
                <a:schemeClr val="tx1"/>
              </a:buClr>
              <a:buFont typeface="Wingdings" pitchFamily="2" charset="2"/>
              <a:buChar char="q"/>
            </a:pPr>
            <a:r>
              <a:rPr lang="en-US" dirty="0" smtClean="0"/>
              <a:t>Eligible employees can accrue up to two years leave balance</a:t>
            </a:r>
          </a:p>
          <a:p>
            <a:pPr>
              <a:buClr>
                <a:schemeClr val="tx1"/>
              </a:buClr>
              <a:buFont typeface="Wingdings" pitchFamily="2" charset="2"/>
              <a:buChar char="q"/>
            </a:pPr>
            <a:r>
              <a:rPr lang="en-US" dirty="0" smtClean="0"/>
              <a:t>Annual leave balance is verified at the end of each calendar year</a:t>
            </a:r>
          </a:p>
          <a:p>
            <a:pPr>
              <a:buClr>
                <a:schemeClr val="tx1"/>
              </a:buClr>
              <a:buFont typeface="Wingdings" pitchFamily="2" charset="2"/>
              <a:buChar char="q"/>
            </a:pPr>
            <a:r>
              <a:rPr lang="en-US" dirty="0" smtClean="0"/>
              <a:t>Hours in excess of the two year maximum are converted to “excess annual leave”</a:t>
            </a:r>
          </a:p>
          <a:p>
            <a:pPr>
              <a:buClr>
                <a:schemeClr val="tx1"/>
              </a:buClr>
              <a:buFont typeface="Wingdings" pitchFamily="2" charset="2"/>
              <a:buChar char="q"/>
            </a:pPr>
            <a:r>
              <a:rPr lang="en-US" dirty="0" smtClean="0"/>
              <a:t>Employees receive a memo from HRS with information about the excess leave balance</a:t>
            </a:r>
          </a:p>
          <a:p>
            <a:pPr>
              <a:buClr>
                <a:schemeClr val="tx1"/>
              </a:buClr>
              <a:buFont typeface="Wingdings" pitchFamily="2" charset="2"/>
              <a:buChar char="q"/>
            </a:pPr>
            <a:r>
              <a:rPr lang="en-US" dirty="0" smtClean="0"/>
              <a:t>Employees must use the excess balance by March 31</a:t>
            </a:r>
            <a:r>
              <a:rPr lang="en-US" baseline="30000" dirty="0" smtClean="0"/>
              <a:t>st</a:t>
            </a:r>
            <a:r>
              <a:rPr lang="en-US" dirty="0" smtClean="0"/>
              <a:t> or they can receive an extension requested by their supervisor to use the hours by December 31</a:t>
            </a:r>
            <a:r>
              <a:rPr lang="en-US" baseline="30000" dirty="0" smtClean="0"/>
              <a:t>st</a:t>
            </a:r>
            <a:r>
              <a:rPr lang="en-US" dirty="0" smtClean="0"/>
              <a:t>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r>
              <a:rPr lang="en-US" dirty="0" smtClean="0"/>
              <a:t>Annual Leave Accrual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524000"/>
            <a:ext cx="8229600" cy="4953000"/>
          </a:xfrm>
        </p:spPr>
        <p:txBody>
          <a:bodyPr>
            <a:normAutofit fontScale="77500" lnSpcReduction="20000"/>
          </a:bodyPr>
          <a:lstStyle/>
          <a:p>
            <a:pPr>
              <a:buClr>
                <a:schemeClr val="tx1"/>
              </a:buClr>
              <a:buFont typeface="Wingdings" pitchFamily="2" charset="2"/>
              <a:buChar char="q"/>
            </a:pPr>
            <a:r>
              <a:rPr lang="en-US" sz="3300" dirty="0" smtClean="0"/>
              <a:t>Faculty</a:t>
            </a:r>
          </a:p>
          <a:p>
            <a:pPr lvl="1">
              <a:buClr>
                <a:schemeClr val="tx1"/>
              </a:buClr>
              <a:buFont typeface="Wingdings" pitchFamily="2" charset="2"/>
              <a:buChar char="ü"/>
            </a:pPr>
            <a:r>
              <a:rPr lang="en-US" sz="3300" dirty="0" smtClean="0"/>
              <a:t>Academic year faculty accrue no annual leave</a:t>
            </a:r>
          </a:p>
          <a:p>
            <a:pPr lvl="1">
              <a:buClr>
                <a:schemeClr val="tx1"/>
              </a:buClr>
              <a:buFont typeface="Wingdings" pitchFamily="2" charset="2"/>
              <a:buChar char="ü"/>
            </a:pPr>
            <a:r>
              <a:rPr lang="en-US" sz="3300" dirty="0" smtClean="0"/>
              <a:t>Fiscal year faculty and academic administrators accrue 14 hours per month</a:t>
            </a:r>
          </a:p>
          <a:p>
            <a:pPr lvl="1">
              <a:spcBef>
                <a:spcPts val="300"/>
              </a:spcBef>
              <a:buClr>
                <a:schemeClr val="tx1"/>
              </a:buClr>
              <a:buFont typeface="Wingdings" pitchFamily="2" charset="2"/>
              <a:buChar char="q"/>
            </a:pPr>
            <a:endParaRPr lang="en-US" sz="3300" dirty="0" smtClean="0"/>
          </a:p>
          <a:p>
            <a:pPr>
              <a:buClr>
                <a:schemeClr val="tx1"/>
              </a:buClr>
              <a:buFont typeface="Wingdings" pitchFamily="2" charset="2"/>
              <a:buChar char="q"/>
            </a:pPr>
            <a:r>
              <a:rPr lang="en-US" sz="3300" dirty="0" smtClean="0"/>
              <a:t>Administrators/Contract Professionals/Staff</a:t>
            </a:r>
          </a:p>
          <a:p>
            <a:pPr lvl="0">
              <a:buClr>
                <a:schemeClr val="tx1"/>
              </a:buClr>
              <a:buNone/>
            </a:pPr>
            <a:r>
              <a:rPr lang="en-US" sz="2800" dirty="0" smtClean="0"/>
              <a:t>	1 day through 10 years     = 15 working days per year</a:t>
            </a:r>
          </a:p>
          <a:p>
            <a:pPr lvl="0">
              <a:buClr>
                <a:schemeClr val="tx1"/>
              </a:buClr>
              <a:buNone/>
            </a:pPr>
            <a:r>
              <a:rPr lang="en-US" sz="2800" dirty="0" smtClean="0"/>
              <a:t>	10 years through 15 years = 18 working days per year</a:t>
            </a:r>
          </a:p>
          <a:p>
            <a:pPr lvl="0">
              <a:buClr>
                <a:schemeClr val="tx1"/>
              </a:buClr>
              <a:buNone/>
            </a:pPr>
            <a:r>
              <a:rPr lang="en-US" sz="2800" dirty="0" smtClean="0"/>
              <a:t>	15 years through 20 years = 21 working days per year</a:t>
            </a:r>
          </a:p>
          <a:p>
            <a:pPr lvl="0">
              <a:buClr>
                <a:schemeClr val="tx1"/>
              </a:buClr>
              <a:buNone/>
            </a:pPr>
            <a:r>
              <a:rPr lang="en-US" sz="2800" dirty="0" smtClean="0"/>
              <a:t>	20 years + 		        = 24 Working days per year</a:t>
            </a:r>
          </a:p>
          <a:p>
            <a:pPr lvl="0">
              <a:spcBef>
                <a:spcPts val="300"/>
              </a:spcBef>
              <a:buClr>
                <a:schemeClr val="tx1"/>
              </a:buClr>
              <a:buFont typeface="Wingdings" pitchFamily="2" charset="2"/>
              <a:buChar char="q"/>
            </a:pPr>
            <a:endParaRPr lang="en-US" sz="2800" dirty="0" smtClean="0"/>
          </a:p>
          <a:p>
            <a:pPr>
              <a:buClr>
                <a:schemeClr val="tx1"/>
              </a:buClr>
              <a:buFont typeface="Wingdings" pitchFamily="2" charset="2"/>
              <a:buChar char="q"/>
            </a:pPr>
            <a:r>
              <a:rPr lang="en-US" sz="3300" dirty="0" smtClean="0"/>
              <a:t>Eligible employees at less than a full time FTE receive a pro-rated amount of annual leave each pay period</a:t>
            </a:r>
          </a:p>
          <a:p>
            <a:pPr lvl="1"/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Sick Leave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Clr>
                <a:schemeClr val="tx1"/>
              </a:buClr>
              <a:buFont typeface="Wingdings" pitchFamily="2" charset="2"/>
              <a:buChar char="q"/>
            </a:pPr>
            <a:r>
              <a:rPr lang="en-US" dirty="0" smtClean="0"/>
              <a:t>All employee types except students accrue sick leave at the monthly rate of 8 hours per month</a:t>
            </a:r>
          </a:p>
          <a:p>
            <a:pPr>
              <a:buClr>
                <a:schemeClr val="tx1"/>
              </a:buClr>
              <a:buFont typeface="Wingdings" pitchFamily="2" charset="2"/>
              <a:buChar char="q"/>
            </a:pPr>
            <a:r>
              <a:rPr lang="en-US" dirty="0" smtClean="0"/>
              <a:t>Eligible employees who are less than a full time FTE receive sick leave on a pro-rated basis</a:t>
            </a:r>
          </a:p>
          <a:p>
            <a:pPr>
              <a:buClr>
                <a:schemeClr val="tx1"/>
              </a:buClr>
              <a:buFont typeface="Wingdings" pitchFamily="2" charset="2"/>
              <a:buChar char="q"/>
            </a:pPr>
            <a:r>
              <a:rPr lang="en-US" dirty="0" smtClean="0"/>
              <a:t>There is no limit to the number of sick leave hours that an employee can carry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Custom 1">
      <a:dk1>
        <a:srgbClr val="660033"/>
      </a:dk1>
      <a:lt1>
        <a:srgbClr val="EAEAEA"/>
      </a:lt1>
      <a:dk2>
        <a:srgbClr val="660033"/>
      </a:dk2>
      <a:lt2>
        <a:srgbClr val="F8F8F8"/>
      </a:lt2>
      <a:accent1>
        <a:srgbClr val="660033"/>
      </a:accent1>
      <a:accent2>
        <a:srgbClr val="000000"/>
      </a:accent2>
      <a:accent3>
        <a:srgbClr val="F8F8F8"/>
      </a:accent3>
      <a:accent4>
        <a:srgbClr val="969696"/>
      </a:accent4>
      <a:accent5>
        <a:srgbClr val="7BA79D"/>
      </a:accent5>
      <a:accent6>
        <a:srgbClr val="968C8C"/>
      </a:accent6>
      <a:hlink>
        <a:srgbClr val="C28C06"/>
      </a:hlink>
      <a:folHlink>
        <a:srgbClr val="F9BD66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1658</TotalTime>
  <Words>883</Words>
  <Application>Microsoft Office PowerPoint</Application>
  <PresentationFormat>On-screen Show (4:3)</PresentationFormat>
  <Paragraphs>88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Median</vt:lpstr>
      <vt:lpstr>Building a University for the Global Century </vt:lpstr>
      <vt:lpstr>Plan</vt:lpstr>
      <vt:lpstr>How Position Type is Determined</vt:lpstr>
      <vt:lpstr>Budget</vt:lpstr>
      <vt:lpstr>Implement</vt:lpstr>
      <vt:lpstr>Assess</vt:lpstr>
      <vt:lpstr>Annual Leave</vt:lpstr>
      <vt:lpstr>Annual Leave Accrual</vt:lpstr>
      <vt:lpstr>Sick Leave</vt:lpstr>
      <vt:lpstr>Overtime / Comp Time</vt:lpstr>
      <vt:lpstr>Staff – Comp Time</vt:lpstr>
      <vt:lpstr>Students</vt:lpstr>
      <vt:lpstr>Miscellaneous Options – pg 1</vt:lpstr>
      <vt:lpstr>Miscellaneous Options – pg 2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terri.phillips</dc:creator>
  <cp:lastModifiedBy>Rebecca Power</cp:lastModifiedBy>
  <cp:revision>189</cp:revision>
  <dcterms:created xsi:type="dcterms:W3CDTF">2011-10-17T16:24:56Z</dcterms:created>
  <dcterms:modified xsi:type="dcterms:W3CDTF">2012-02-13T20:43:52Z</dcterms:modified>
</cp:coreProperties>
</file>