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0" r:id="rId4"/>
    <p:sldId id="259" r:id="rId5"/>
    <p:sldId id="261" r:id="rId6"/>
    <p:sldId id="264" r:id="rId7"/>
    <p:sldId id="265" r:id="rId8"/>
    <p:sldId id="266" r:id="rId9"/>
    <p:sldId id="262" r:id="rId10"/>
    <p:sldId id="267" r:id="rId11"/>
    <p:sldId id="263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FC0788B-64AC-4DF3-B704-82F92EC2C068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477F471-89C4-4C21-ADD0-2F67F1394E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/>
              <a:t>Staff Senate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University of Montana</a:t>
            </a:r>
            <a:endParaRPr lang="en-US" dirty="0"/>
          </a:p>
        </p:txBody>
      </p:sp>
      <p:pic>
        <p:nvPicPr>
          <p:cNvPr id="1026" name="Picture 2" descr="C:\Users\darlene.samson\Desktop\SenateLogo0107 cop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52400"/>
            <a:ext cx="3029089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2809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Montana University Staff Senate Association (MUSSA)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The University of Montana</a:t>
            </a:r>
          </a:p>
          <a:p>
            <a:r>
              <a:rPr lang="en-US" sz="1600" dirty="0" smtClean="0"/>
              <a:t>The University of Montana College of Technology</a:t>
            </a:r>
          </a:p>
          <a:p>
            <a:r>
              <a:rPr lang="en-US" sz="1600" dirty="0" smtClean="0"/>
              <a:t>The University of Montana—Western</a:t>
            </a:r>
          </a:p>
          <a:p>
            <a:r>
              <a:rPr lang="en-US" sz="1600" dirty="0" smtClean="0"/>
              <a:t>Montana Tech of The University of Montana</a:t>
            </a:r>
          </a:p>
          <a:p>
            <a:r>
              <a:rPr lang="en-US" sz="1600" dirty="0" smtClean="0"/>
              <a:t>Helena College of Technology of The University of Montana</a:t>
            </a:r>
          </a:p>
          <a:p>
            <a:r>
              <a:rPr lang="en-US" sz="1600" dirty="0" smtClean="0"/>
              <a:t>Montana State University—Bozeman</a:t>
            </a:r>
          </a:p>
          <a:p>
            <a:r>
              <a:rPr lang="en-US" sz="1600" dirty="0" smtClean="0"/>
              <a:t>Montana State University—Billings</a:t>
            </a:r>
          </a:p>
          <a:p>
            <a:r>
              <a:rPr lang="en-US" sz="1600" dirty="0"/>
              <a:t>Montana State </a:t>
            </a:r>
            <a:r>
              <a:rPr lang="en-US" sz="1600" dirty="0" smtClean="0"/>
              <a:t>University—Billings, College of Technology</a:t>
            </a:r>
            <a:endParaRPr lang="en-US" sz="1600" dirty="0"/>
          </a:p>
          <a:p>
            <a:r>
              <a:rPr lang="en-US" sz="1600" dirty="0" smtClean="0"/>
              <a:t>Montana State University—College of Technology Great Falls</a:t>
            </a:r>
          </a:p>
          <a:p>
            <a:r>
              <a:rPr lang="en-US" sz="1600" dirty="0" smtClean="0"/>
              <a:t>Montana State University—Northern </a:t>
            </a:r>
          </a:p>
          <a:p>
            <a:endParaRPr lang="en-US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15939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Shared Governance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Staff have a voice in mission of the University and Strategic Plan</a:t>
            </a:r>
          </a:p>
          <a:p>
            <a:r>
              <a:rPr lang="en-US" sz="1800" dirty="0" smtClean="0"/>
              <a:t>Appreciation for, and better understanding of, students and faculty</a:t>
            </a:r>
          </a:p>
          <a:p>
            <a:r>
              <a:rPr lang="en-US" sz="1800" dirty="0" smtClean="0"/>
              <a:t>Collaborate on campus issues</a:t>
            </a:r>
          </a:p>
          <a:p>
            <a:r>
              <a:rPr lang="en-US" sz="1800" dirty="0" smtClean="0"/>
              <a:t>Search Committees </a:t>
            </a:r>
          </a:p>
          <a:p>
            <a:r>
              <a:rPr lang="en-US" sz="1800" dirty="0" smtClean="0"/>
              <a:t>Accreditation</a:t>
            </a:r>
          </a:p>
          <a:p>
            <a:r>
              <a:rPr lang="en-US" sz="1800" dirty="0" smtClean="0"/>
              <a:t>Create a more cohesive, unified, and productive </a:t>
            </a:r>
            <a:r>
              <a:rPr lang="en-US" sz="1800" smtClean="0"/>
              <a:t>campus community</a:t>
            </a:r>
            <a:endParaRPr lang="en-US" sz="1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411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42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39833" y="609600"/>
            <a:ext cx="3304572" cy="533400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1500" dirty="0">
                <a:solidFill>
                  <a:schemeClr val="tx1"/>
                </a:solidFill>
              </a:rPr>
              <a:t>The University of Montana Staff Senate facilitates communication and cooperation between the administration and the non-academic staff of The University of Montana. We promote and work for improved working conditions and the professional welfare of </a:t>
            </a:r>
            <a:r>
              <a:rPr lang="en-US" sz="1500" dirty="0" smtClean="0">
                <a:solidFill>
                  <a:schemeClr val="tx1"/>
                </a:solidFill>
              </a:rPr>
              <a:t>UM's staff </a:t>
            </a:r>
            <a:r>
              <a:rPr lang="en-US" sz="1500" dirty="0">
                <a:solidFill>
                  <a:schemeClr val="tx1"/>
                </a:solidFill>
              </a:rPr>
              <a:t>- the Heart of the Grizzly.</a:t>
            </a:r>
            <a:br>
              <a:rPr lang="en-US" sz="1500" dirty="0">
                <a:solidFill>
                  <a:schemeClr val="tx1"/>
                </a:solidFill>
              </a:rPr>
            </a:br>
            <a:r>
              <a:rPr lang="en-US" sz="1500" dirty="0">
                <a:solidFill>
                  <a:schemeClr val="tx1"/>
                </a:solidFill>
              </a:rPr>
              <a:t> </a:t>
            </a:r>
            <a:br>
              <a:rPr lang="en-US" sz="1500" dirty="0">
                <a:solidFill>
                  <a:schemeClr val="tx1"/>
                </a:solidFill>
              </a:rPr>
            </a:br>
            <a:r>
              <a:rPr lang="en-US" sz="1500" dirty="0">
                <a:solidFill>
                  <a:schemeClr val="tx1"/>
                </a:solidFill>
              </a:rPr>
              <a:t>Staff Senate </a:t>
            </a:r>
            <a:r>
              <a:rPr lang="en-US" sz="1500" dirty="0" smtClean="0">
                <a:solidFill>
                  <a:schemeClr val="tx1"/>
                </a:solidFill>
              </a:rPr>
              <a:t>comprises 30 </a:t>
            </a:r>
            <a:r>
              <a:rPr lang="en-US" sz="1500" dirty="0">
                <a:solidFill>
                  <a:schemeClr val="tx1"/>
                </a:solidFill>
              </a:rPr>
              <a:t>members. Each elected senator represents </a:t>
            </a:r>
            <a:r>
              <a:rPr lang="en-US" sz="1500" dirty="0" smtClean="0">
                <a:solidFill>
                  <a:schemeClr val="tx1"/>
                </a:solidFill>
              </a:rPr>
              <a:t>staff </a:t>
            </a:r>
            <a:r>
              <a:rPr lang="en-US" sz="1500" dirty="0">
                <a:solidFill>
                  <a:schemeClr val="tx1"/>
                </a:solidFill>
              </a:rPr>
              <a:t>members in the following employment categories: Professional, Technical, Clerical, Crafts, and Service.</a:t>
            </a:r>
            <a:br>
              <a:rPr lang="en-US" sz="1500" dirty="0">
                <a:solidFill>
                  <a:schemeClr val="tx1"/>
                </a:solidFill>
              </a:rPr>
            </a:br>
            <a:r>
              <a:rPr lang="en-US" sz="1500" dirty="0">
                <a:solidFill>
                  <a:schemeClr val="tx1"/>
                </a:solidFill>
              </a:rPr>
              <a:t> </a:t>
            </a:r>
            <a:br>
              <a:rPr lang="en-US" sz="1500" dirty="0">
                <a:solidFill>
                  <a:schemeClr val="tx1"/>
                </a:solidFill>
              </a:rPr>
            </a:br>
            <a:r>
              <a:rPr lang="en-US" sz="1500" dirty="0">
                <a:solidFill>
                  <a:schemeClr val="tx1"/>
                </a:solidFill>
              </a:rPr>
              <a:t>Senators are elected to two-year terms</a:t>
            </a:r>
            <a:r>
              <a:rPr lang="en-US" sz="1500" dirty="0" smtClean="0">
                <a:solidFill>
                  <a:schemeClr val="tx1"/>
                </a:solidFill>
              </a:rPr>
              <a:t>.</a:t>
            </a:r>
            <a:endParaRPr lang="en-US" sz="15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darlene.samson\AppData\Local\Microsoft\Windows\Temporary Internet Files\Content.Outlook\XEHHN8OC\Staff Logo colo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2286000" cy="268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277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838200"/>
          </a:xfrm>
        </p:spPr>
        <p:txBody>
          <a:bodyPr/>
          <a:lstStyle/>
          <a:p>
            <a:r>
              <a:rPr lang="en-US" dirty="0" smtClean="0"/>
              <a:t>Staff Senate Involvement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7033708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Monthly meetings</a:t>
            </a:r>
          </a:p>
          <a:p>
            <a:r>
              <a:rPr lang="en-US" dirty="0" smtClean="0"/>
              <a:t>KUDOS</a:t>
            </a:r>
          </a:p>
          <a:p>
            <a:r>
              <a:rPr lang="en-US" dirty="0" smtClean="0"/>
              <a:t>Fundraising for Scholarships</a:t>
            </a:r>
          </a:p>
          <a:p>
            <a:r>
              <a:rPr lang="en-US" dirty="0" smtClean="0"/>
              <a:t>Staff Caring for Staff</a:t>
            </a:r>
          </a:p>
          <a:p>
            <a:r>
              <a:rPr lang="en-US" dirty="0" smtClean="0"/>
              <a:t>Committee participation</a:t>
            </a:r>
          </a:p>
          <a:p>
            <a:r>
              <a:rPr lang="en-US" dirty="0" smtClean="0"/>
              <a:t>Newsletter</a:t>
            </a:r>
          </a:p>
          <a:p>
            <a:r>
              <a:rPr lang="en-US" dirty="0" smtClean="0"/>
              <a:t>Board of Regents meetings</a:t>
            </a:r>
          </a:p>
          <a:p>
            <a:r>
              <a:rPr lang="en-US" dirty="0" smtClean="0"/>
              <a:t>MUSSA-Montana University System Staff Association</a:t>
            </a:r>
          </a:p>
          <a:p>
            <a:r>
              <a:rPr lang="en-US" dirty="0" smtClean="0"/>
              <a:t>Staff Recognition Awards</a:t>
            </a:r>
          </a:p>
          <a:p>
            <a:endParaRPr lang="en-US" dirty="0" smtClean="0"/>
          </a:p>
          <a:p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7527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762000"/>
          </a:xfrm>
        </p:spPr>
        <p:txBody>
          <a:bodyPr/>
          <a:lstStyle/>
          <a:p>
            <a:r>
              <a:rPr lang="en-US" dirty="0" smtClean="0"/>
              <a:t>Committee 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524000"/>
            <a:ext cx="6777317" cy="4724400"/>
          </a:xfrm>
        </p:spPr>
        <p:txBody>
          <a:bodyPr/>
          <a:lstStyle/>
          <a:p>
            <a:r>
              <a:rPr lang="en-US" dirty="0" smtClean="0"/>
              <a:t>Numerous committees </a:t>
            </a:r>
          </a:p>
          <a:p>
            <a:pPr lvl="1"/>
            <a:r>
              <a:rPr lang="en-US" dirty="0" smtClean="0"/>
              <a:t>Diversity Advisory Council</a:t>
            </a:r>
          </a:p>
          <a:p>
            <a:pPr lvl="1"/>
            <a:r>
              <a:rPr lang="en-US" dirty="0" smtClean="0"/>
              <a:t>Strategic Plan</a:t>
            </a:r>
          </a:p>
          <a:p>
            <a:pPr lvl="1"/>
            <a:r>
              <a:rPr lang="en-US" dirty="0" smtClean="0"/>
              <a:t>Accreditation</a:t>
            </a:r>
          </a:p>
          <a:p>
            <a:pPr lvl="1"/>
            <a:r>
              <a:rPr lang="en-US" dirty="0" smtClean="0"/>
              <a:t>Search Committees – faculty, staff, </a:t>
            </a:r>
            <a:r>
              <a:rPr lang="en-US" dirty="0" err="1" smtClean="0"/>
              <a:t>adm</a:t>
            </a:r>
            <a:endParaRPr lang="en-US" dirty="0" smtClean="0"/>
          </a:p>
          <a:p>
            <a:pPr lvl="1"/>
            <a:r>
              <a:rPr lang="en-US" dirty="0" smtClean="0"/>
              <a:t>Board of Regents Meetings</a:t>
            </a:r>
          </a:p>
          <a:p>
            <a:pPr lvl="1"/>
            <a:r>
              <a:rPr lang="en-US" dirty="0" smtClean="0"/>
              <a:t>Day of Dialogue</a:t>
            </a:r>
          </a:p>
          <a:p>
            <a:pPr lvl="1"/>
            <a:r>
              <a:rPr lang="en-US" dirty="0" smtClean="0"/>
              <a:t>Staff Appreciation</a:t>
            </a:r>
          </a:p>
          <a:p>
            <a:pPr lvl="1"/>
            <a:r>
              <a:rPr lang="en-US" dirty="0" smtClean="0"/>
              <a:t>4 Day work week</a:t>
            </a:r>
          </a:p>
          <a:p>
            <a:pPr lvl="1"/>
            <a:r>
              <a:rPr lang="en-US" dirty="0" smtClean="0"/>
              <a:t>Staff Work Group for Retention</a:t>
            </a:r>
          </a:p>
          <a:p>
            <a:pPr lvl="1"/>
            <a:r>
              <a:rPr lang="en-US" dirty="0" smtClean="0"/>
              <a:t>Charitable Giving Campaign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36124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hiring of half-time Administrative Associate:</a:t>
            </a:r>
          </a:p>
          <a:p>
            <a:r>
              <a:rPr lang="en-US" dirty="0" smtClean="0"/>
              <a:t>Newsletter</a:t>
            </a:r>
          </a:p>
          <a:p>
            <a:r>
              <a:rPr lang="en-US" dirty="0" smtClean="0"/>
              <a:t>Scholarships</a:t>
            </a:r>
          </a:p>
          <a:p>
            <a:r>
              <a:rPr lang="en-US" dirty="0" smtClean="0"/>
              <a:t>Kudos</a:t>
            </a:r>
          </a:p>
          <a:p>
            <a:r>
              <a:rPr lang="en-US" dirty="0" smtClean="0"/>
              <a:t>Visibility </a:t>
            </a:r>
          </a:p>
          <a:p>
            <a:r>
              <a:rPr lang="en-US" dirty="0" smtClean="0"/>
              <a:t>Communicating our goals, mission, and activities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308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Recent Survey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371600"/>
            <a:ext cx="7262308" cy="4461029"/>
          </a:xfrm>
        </p:spPr>
        <p:txBody>
          <a:bodyPr/>
          <a:lstStyle/>
          <a:p>
            <a:pPr marL="68580" indent="0">
              <a:buNone/>
            </a:pPr>
            <a:r>
              <a:rPr lang="en-US" b="1" dirty="0" smtClean="0"/>
              <a:t>Total staff responses to survey</a:t>
            </a:r>
            <a:r>
              <a:rPr lang="en-US" dirty="0" smtClean="0"/>
              <a:t>:  547 (509 on-line)</a:t>
            </a:r>
          </a:p>
          <a:p>
            <a:r>
              <a:rPr lang="en-US" dirty="0" smtClean="0"/>
              <a:t>What category best describes your role at UM:</a:t>
            </a:r>
            <a:endParaRPr lang="en-US" dirty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b="1" dirty="0"/>
              <a:t>Role </a:t>
            </a:r>
            <a:r>
              <a:rPr lang="en-US" dirty="0"/>
              <a:t>	</a:t>
            </a:r>
            <a:r>
              <a:rPr lang="en-US" dirty="0" smtClean="0"/>
              <a:t>         		</a:t>
            </a:r>
            <a:r>
              <a:rPr lang="en-US" b="1" dirty="0" smtClean="0"/>
              <a:t>Count </a:t>
            </a:r>
            <a:r>
              <a:rPr lang="en-US" dirty="0" smtClean="0"/>
              <a:t>	</a:t>
            </a:r>
            <a:r>
              <a:rPr lang="en-US" b="1" dirty="0" smtClean="0"/>
              <a:t>Percent </a:t>
            </a:r>
            <a:r>
              <a:rPr lang="en-US" dirty="0"/>
              <a:t>	</a:t>
            </a:r>
          </a:p>
          <a:p>
            <a:pPr marL="68580" indent="0">
              <a:buNone/>
            </a:pPr>
            <a:r>
              <a:rPr lang="en-US" dirty="0"/>
              <a:t>Professional 	256 	</a:t>
            </a:r>
            <a:r>
              <a:rPr lang="en-US" dirty="0" smtClean="0"/>
              <a:t>	46.8</a:t>
            </a:r>
            <a:r>
              <a:rPr lang="en-US" dirty="0"/>
              <a:t>% 	</a:t>
            </a:r>
          </a:p>
          <a:p>
            <a:pPr marL="68580" indent="0">
              <a:buNone/>
            </a:pPr>
            <a:r>
              <a:rPr lang="en-US" dirty="0"/>
              <a:t>Technical 	</a:t>
            </a:r>
            <a:r>
              <a:rPr lang="en-US" dirty="0" smtClean="0"/>
              <a:t>	87 </a:t>
            </a:r>
            <a:r>
              <a:rPr lang="en-US" dirty="0"/>
              <a:t>	</a:t>
            </a:r>
            <a:r>
              <a:rPr lang="en-US" dirty="0" smtClean="0"/>
              <a:t>	15.9</a:t>
            </a:r>
            <a:r>
              <a:rPr lang="en-US" dirty="0"/>
              <a:t>% 	</a:t>
            </a:r>
          </a:p>
          <a:p>
            <a:pPr marL="68580" indent="0">
              <a:buNone/>
            </a:pPr>
            <a:r>
              <a:rPr lang="en-US" dirty="0"/>
              <a:t>Clerical </a:t>
            </a:r>
            <a:r>
              <a:rPr lang="en-US" dirty="0" smtClean="0"/>
              <a:t>	</a:t>
            </a:r>
            <a:r>
              <a:rPr lang="en-US" dirty="0"/>
              <a:t>	123 	</a:t>
            </a:r>
            <a:r>
              <a:rPr lang="en-US" dirty="0" smtClean="0"/>
              <a:t>	22.5</a:t>
            </a:r>
            <a:r>
              <a:rPr lang="en-US" dirty="0"/>
              <a:t>% 	</a:t>
            </a:r>
          </a:p>
          <a:p>
            <a:pPr marL="68580" indent="0">
              <a:buNone/>
            </a:pPr>
            <a:r>
              <a:rPr lang="en-US" dirty="0"/>
              <a:t>Skilled Crafts 	14 	</a:t>
            </a:r>
            <a:r>
              <a:rPr lang="en-US" dirty="0" smtClean="0"/>
              <a:t>	2.6</a:t>
            </a:r>
            <a:r>
              <a:rPr lang="en-US" dirty="0"/>
              <a:t>% 	</a:t>
            </a:r>
          </a:p>
          <a:p>
            <a:pPr marL="68580" indent="0">
              <a:buNone/>
            </a:pPr>
            <a:r>
              <a:rPr lang="en-US" dirty="0"/>
              <a:t>Service Workers 	49 	</a:t>
            </a:r>
            <a:r>
              <a:rPr lang="en-US" dirty="0" smtClean="0"/>
              <a:t>	9.0</a:t>
            </a:r>
            <a:r>
              <a:rPr lang="en-US" dirty="0"/>
              <a:t>% 	</a:t>
            </a:r>
          </a:p>
          <a:p>
            <a:pPr marL="6858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5140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87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Survey. . 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1981200"/>
            <a:ext cx="6858000" cy="1207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2133600"/>
            <a:ext cx="7086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long have you worked for the University?</a:t>
            </a:r>
          </a:p>
          <a:p>
            <a:endParaRPr lang="en-US" dirty="0"/>
          </a:p>
          <a:p>
            <a:r>
              <a:rPr lang="en-US" dirty="0" smtClean="0"/>
              <a:t>      </a:t>
            </a:r>
            <a:r>
              <a:rPr lang="en-US" b="1" dirty="0" smtClean="0"/>
              <a:t>Role 	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b="1" dirty="0" smtClean="0"/>
              <a:t>Mean Years </a:t>
            </a:r>
            <a:r>
              <a:rPr lang="en-US" dirty="0"/>
              <a:t>	</a:t>
            </a:r>
          </a:p>
          <a:p>
            <a:r>
              <a:rPr lang="en-US" dirty="0"/>
              <a:t>Professional 	</a:t>
            </a:r>
            <a:r>
              <a:rPr lang="en-US" dirty="0" smtClean="0"/>
              <a:t>		   10.6 </a:t>
            </a:r>
            <a:r>
              <a:rPr lang="en-US" dirty="0"/>
              <a:t>	</a:t>
            </a:r>
          </a:p>
          <a:p>
            <a:r>
              <a:rPr lang="en-US" dirty="0"/>
              <a:t>Technical 	</a:t>
            </a:r>
            <a:r>
              <a:rPr lang="en-US" dirty="0" smtClean="0"/>
              <a:t>		     8.3 </a:t>
            </a:r>
            <a:r>
              <a:rPr lang="en-US" dirty="0"/>
              <a:t>	</a:t>
            </a:r>
          </a:p>
          <a:p>
            <a:r>
              <a:rPr lang="en-US" dirty="0" smtClean="0"/>
              <a:t>Clerical		 </a:t>
            </a:r>
            <a:r>
              <a:rPr lang="en-US" dirty="0"/>
              <a:t>	</a:t>
            </a:r>
            <a:r>
              <a:rPr lang="en-US" dirty="0" smtClean="0"/>
              <a:t>	     8.4 </a:t>
            </a:r>
            <a:r>
              <a:rPr lang="en-US" dirty="0"/>
              <a:t>	</a:t>
            </a:r>
          </a:p>
          <a:p>
            <a:r>
              <a:rPr lang="en-US" dirty="0"/>
              <a:t>Skilled Crafts 	</a:t>
            </a:r>
            <a:r>
              <a:rPr lang="en-US" dirty="0" smtClean="0"/>
              <a:t>		   11.0 </a:t>
            </a:r>
            <a:r>
              <a:rPr lang="en-US" dirty="0"/>
              <a:t>	</a:t>
            </a:r>
          </a:p>
          <a:p>
            <a:r>
              <a:rPr lang="en-US" dirty="0"/>
              <a:t>Service Workers </a:t>
            </a: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	   11.1 </a:t>
            </a:r>
            <a:r>
              <a:rPr lang="en-US" dirty="0"/>
              <a:t>	</a:t>
            </a:r>
          </a:p>
          <a:p>
            <a:r>
              <a:rPr lang="en-US" dirty="0"/>
              <a:t>Overall 	</a:t>
            </a:r>
            <a:r>
              <a:rPr lang="en-US" dirty="0" smtClean="0"/>
              <a:t>			     9.9 </a:t>
            </a:r>
            <a:r>
              <a:rPr lang="en-US" dirty="0"/>
              <a:t>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750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2395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Out of 547 respondents, 358 or 65% reported working a second job or attending school.  A large number report involvement in volunteer work.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14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2012-2013 Goals per 2011 Survey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Communication/Visibility</a:t>
            </a:r>
          </a:p>
          <a:p>
            <a:r>
              <a:rPr lang="en-US" dirty="0" smtClean="0"/>
              <a:t>Outreach</a:t>
            </a:r>
          </a:p>
          <a:p>
            <a:r>
              <a:rPr lang="en-US" dirty="0" smtClean="0"/>
              <a:t>Professional Development</a:t>
            </a:r>
          </a:p>
          <a:p>
            <a:r>
              <a:rPr lang="en-US" dirty="0" smtClean="0"/>
              <a:t>Job Performance Recognition</a:t>
            </a:r>
          </a:p>
          <a:p>
            <a:r>
              <a:rPr lang="en-US" dirty="0" smtClean="0"/>
              <a:t>Salaries/benefits (65% of UM Staff report working a second job or attending school)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216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600</TotalTime>
  <Words>339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Austin</vt:lpstr>
      <vt:lpstr>Staff Senate </vt:lpstr>
      <vt:lpstr>The University of Montana Staff Senate facilitates communication and cooperation between the administration and the non-academic staff of The University of Montana. We promote and work for improved working conditions and the professional welfare of UM's staff - the Heart of the Grizzly.   Staff Senate comprises 30 members. Each elected senator represents staff members in the following employment categories: Professional, Technical, Clerical, Crafts, and Service.   Senators are elected to two-year terms.</vt:lpstr>
      <vt:lpstr>Staff Senate Involvement </vt:lpstr>
      <vt:lpstr>Committee Participation</vt:lpstr>
      <vt:lpstr>Strengths</vt:lpstr>
      <vt:lpstr>Recent Survey Results</vt:lpstr>
      <vt:lpstr>Survey. . .</vt:lpstr>
      <vt:lpstr>Out of 547 respondents, 358 or 65% reported working a second job or attending school.  A large number report involvement in volunteer work.</vt:lpstr>
      <vt:lpstr>2012-2013 Goals per 2011 Survey Results</vt:lpstr>
      <vt:lpstr>Montana University Staff Senate Association (MUSSA)</vt:lpstr>
      <vt:lpstr>Shared Governance 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Staff Senate</dc:title>
  <dc:creator>Samson, Darlene</dc:creator>
  <cp:lastModifiedBy>Rebecca Power</cp:lastModifiedBy>
  <cp:revision>34</cp:revision>
  <dcterms:created xsi:type="dcterms:W3CDTF">2011-12-07T20:27:25Z</dcterms:created>
  <dcterms:modified xsi:type="dcterms:W3CDTF">2012-02-13T20:29:09Z</dcterms:modified>
</cp:coreProperties>
</file>