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8" r:id="rId4"/>
    <p:sldId id="258" r:id="rId5"/>
    <p:sldId id="305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4" r:id="rId14"/>
    <p:sldId id="263" r:id="rId15"/>
    <p:sldId id="268" r:id="rId16"/>
    <p:sldId id="307" r:id="rId17"/>
    <p:sldId id="309" r:id="rId18"/>
    <p:sldId id="269" r:id="rId19"/>
    <p:sldId id="270" r:id="rId20"/>
    <p:sldId id="272" r:id="rId21"/>
    <p:sldId id="291" r:id="rId22"/>
    <p:sldId id="290" r:id="rId23"/>
    <p:sldId id="293" r:id="rId24"/>
    <p:sldId id="292" r:id="rId25"/>
    <p:sldId id="300" r:id="rId26"/>
    <p:sldId id="301" r:id="rId27"/>
    <p:sldId id="283" r:id="rId28"/>
    <p:sldId id="284" r:id="rId29"/>
    <p:sldId id="282" r:id="rId30"/>
    <p:sldId id="288" r:id="rId31"/>
    <p:sldId id="287" r:id="rId32"/>
    <p:sldId id="289" r:id="rId33"/>
    <p:sldId id="286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5" r:id="rId44"/>
    <p:sldId id="295" r:id="rId45"/>
    <p:sldId id="294" r:id="rId46"/>
    <p:sldId id="296" r:id="rId47"/>
    <p:sldId id="297" r:id="rId48"/>
    <p:sldId id="298" r:id="rId49"/>
    <p:sldId id="299" r:id="rId50"/>
    <p:sldId id="302" r:id="rId51"/>
    <p:sldId id="303" r:id="rId52"/>
    <p:sldId id="304" r:id="rId53"/>
    <p:sldId id="306" r:id="rId54"/>
    <p:sldId id="271" r:id="rId5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F41639-4956-49AD-92DC-C1712EA90739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6BD167-632B-493C-9068-E2CD985C86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t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microsoft.com/office/2007/relationships/hdphoto" Target="../media/hdphoto2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236" y="533400"/>
            <a:ext cx="2971800" cy="2133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743200"/>
            <a:ext cx="908627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100" b="1" spc="50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Department </a:t>
            </a:r>
          </a:p>
          <a:p>
            <a:pPr algn="ctr"/>
            <a:r>
              <a:rPr lang="en-US" sz="7100" b="1" spc="50" dirty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7100" b="1" spc="50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f Intercollegiate</a:t>
            </a:r>
          </a:p>
          <a:p>
            <a:pPr algn="ctr"/>
            <a:r>
              <a:rPr lang="en-US" sz="7100" b="1" spc="50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Athletics</a:t>
            </a:r>
            <a:endParaRPr lang="en-US" sz="7100" b="1" spc="50" dirty="0">
              <a:ln w="1143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91471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Strength &amp; Conditioning</a:t>
            </a:r>
            <a:endParaRPr lang="en-US" sz="5000" b="1" dirty="0">
              <a:ln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Center</a:t>
            </a:r>
            <a:r>
              <a:rPr lang="en-US" sz="5000" b="1" dirty="0" smtClean="0"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15920"/>
            <a:ext cx="8839200" cy="5142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723900" cy="5197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2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448" y="152400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Locker Room </a:t>
            </a:r>
          </a:p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&amp;</a:t>
            </a:r>
            <a:r>
              <a:rPr lang="en-US" sz="5000" b="1" dirty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Meeting Rooms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05000"/>
            <a:ext cx="8915400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48" y="5791200"/>
            <a:ext cx="838199" cy="60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0692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Expanding the Scope</a:t>
            </a:r>
          </a:p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of Social Media/Television </a:t>
            </a:r>
          </a:p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– Above and Beyond 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51636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51636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08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62923" y="304800"/>
            <a:ext cx="914053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Create a Master Plan </a:t>
            </a:r>
          </a:p>
          <a:p>
            <a:pPr algn="ctr"/>
            <a:r>
              <a:rPr lang="en-US" sz="55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for Women’s Softball Program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196" y="3429000"/>
            <a:ext cx="8616140" cy="3300552"/>
            <a:chOff x="448196" y="3429000"/>
            <a:chExt cx="8616140" cy="33005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136" y="4514273"/>
              <a:ext cx="4648200" cy="2215279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colorTemperature colorTemp="5125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328" y="4117742"/>
              <a:ext cx="4476817" cy="2133600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96" y="3429000"/>
              <a:ext cx="4047604" cy="1929042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648200"/>
            <a:ext cx="838199" cy="6017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059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36" y="457200"/>
            <a:ext cx="2454728" cy="1762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2438400"/>
            <a:ext cx="9144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9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Build a Stronger Partnership with Campus Affiliates</a:t>
            </a:r>
          </a:p>
        </p:txBody>
      </p:sp>
    </p:spTree>
    <p:extLst>
      <p:ext uri="{BB962C8B-B14F-4D97-AF65-F5344CB8AC3E}">
        <p14:creationId xmlns:p14="http://schemas.microsoft.com/office/powerpoint/2010/main" val="3560424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304800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9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Brand Awareness Campaign</a:t>
            </a:r>
          </a:p>
          <a:p>
            <a:pPr algn="ctr"/>
            <a:endParaRPr lang="en-US" sz="2400" b="1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500" b="1" i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Consistent Messaging/Use </a:t>
            </a:r>
          </a:p>
          <a:p>
            <a:pPr algn="ctr"/>
            <a:r>
              <a:rPr lang="en-US" sz="4500" b="1" i="1" dirty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r>
              <a:rPr lang="en-US" sz="4500" b="1" i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f </a:t>
            </a:r>
            <a:r>
              <a:rPr lang="en-US" sz="4400" b="1" i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Trademarked Logos, etc.</a:t>
            </a:r>
          </a:p>
        </p:txBody>
      </p:sp>
      <p:sp>
        <p:nvSpPr>
          <p:cNvPr id="8" name="Rectangle 7"/>
          <p:cNvSpPr/>
          <p:nvPr/>
        </p:nvSpPr>
        <p:spPr>
          <a:xfrm>
            <a:off x="-9237" y="4171266"/>
            <a:ext cx="9153235" cy="2686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17445"/>
            <a:ext cx="2209800" cy="1586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400" y="4695345"/>
            <a:ext cx="1371600" cy="1575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23745"/>
            <a:ext cx="1470891" cy="1919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48" y="4875636"/>
            <a:ext cx="1857652" cy="133492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543148" y="4695345"/>
            <a:ext cx="1781452" cy="1408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648201" y="4695345"/>
            <a:ext cx="1523999" cy="14086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1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tacey.kahler\Desktop\UM stadium sign concept 81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" t="5082" b="46267"/>
          <a:stretch/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3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acey.kahler\Desktop\UM stadium sign concept 811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7" t="56747" r="2263"/>
          <a:stretch/>
        </p:blipFill>
        <p:spPr bwMode="auto">
          <a:xfrm>
            <a:off x="152400" y="762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4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"/>
            <a:ext cx="1905000" cy="1367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998" y="2209800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Re-visit Department Strategic Plan and Updates</a:t>
            </a:r>
          </a:p>
        </p:txBody>
      </p:sp>
    </p:spTree>
    <p:extLst>
      <p:ext uri="{BB962C8B-B14F-4D97-AF65-F5344CB8AC3E}">
        <p14:creationId xmlns:p14="http://schemas.microsoft.com/office/powerpoint/2010/main" val="29064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2374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3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Aspire to Remain “Relevant” Across Montana, the Country and the World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470" y="2895600"/>
            <a:ext cx="7776873" cy="3549361"/>
            <a:chOff x="609600" y="2528605"/>
            <a:chExt cx="7921311" cy="3801215"/>
          </a:xfrm>
        </p:grpSpPr>
        <p:sp>
          <p:nvSpPr>
            <p:cNvPr id="6" name="Rectangle 5"/>
            <p:cNvSpPr/>
            <p:nvPr/>
          </p:nvSpPr>
          <p:spPr>
            <a:xfrm>
              <a:off x="754038" y="5349707"/>
              <a:ext cx="1627369" cy="7386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400" b="1" cap="none" spc="0" dirty="0" smtClean="0">
                  <a:ln w="50800"/>
                  <a:effectLst/>
                </a:rPr>
                <a:t>UM vs. App State</a:t>
              </a:r>
            </a:p>
            <a:p>
              <a:pPr algn="ctr"/>
              <a:r>
                <a:rPr lang="en-US" sz="1400" b="1" dirty="0" smtClean="0">
                  <a:ln w="50800"/>
                </a:rPr>
                <a:t>Dec. 12, 2009</a:t>
              </a:r>
            </a:p>
            <a:p>
              <a:pPr algn="ctr"/>
              <a:r>
                <a:rPr lang="en-US" sz="1400" b="1" cap="none" spc="0" dirty="0" smtClean="0">
                  <a:ln w="50800"/>
                  <a:effectLst/>
                </a:rPr>
                <a:t>ESPN2</a:t>
              </a:r>
              <a:endParaRPr lang="en-US" sz="1400" b="1" cap="none" spc="0" dirty="0">
                <a:ln w="50800"/>
                <a:effectLst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097" y="2780459"/>
              <a:ext cx="4181814" cy="2782431"/>
            </a:xfrm>
            <a:prstGeom prst="rect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" name="Picture 2" descr="C:\Users\stacey.kahler\Desktop\Random Pictures\Pictures\FOOTBALL\App State\590Z742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407" y="3564624"/>
              <a:ext cx="2212157" cy="2765196"/>
            </a:xfrm>
            <a:prstGeom prst="rect">
              <a:avLst/>
            </a:prstGeom>
            <a:ln w="190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2528605"/>
              <a:ext cx="2173593" cy="2716991"/>
            </a:xfrm>
            <a:prstGeom prst="rect">
              <a:avLst/>
            </a:prstGeom>
            <a:ln w="1905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4812635" y="5653278"/>
              <a:ext cx="365126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400" b="1" cap="none" spc="0" dirty="0" smtClean="0">
                  <a:ln w="50800"/>
                  <a:effectLst/>
                </a:rPr>
                <a:t>Military Appreciation Day</a:t>
              </a:r>
            </a:p>
            <a:p>
              <a:pPr algn="ctr"/>
              <a:r>
                <a:rPr lang="en-US" sz="1400" b="1" dirty="0" smtClean="0">
                  <a:ln w="50800"/>
                </a:rPr>
                <a:t>Oct. 31, 2009</a:t>
              </a:r>
              <a:endParaRPr lang="en-US" sz="1400" b="1" cap="none" spc="0" dirty="0">
                <a:ln w="50800"/>
                <a:effectLst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24" y="5881551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79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33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74" y="4267200"/>
            <a:ext cx="1447800" cy="1039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4926" y="1447800"/>
            <a:ext cx="929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Jean Gee</a:t>
            </a:r>
          </a:p>
          <a:p>
            <a:pPr algn="ctr"/>
            <a:r>
              <a:rPr lang="en-US" sz="32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Senior Associate Athletic Director</a:t>
            </a:r>
          </a:p>
          <a:p>
            <a:pPr algn="ctr"/>
            <a:r>
              <a:rPr lang="en-US" sz="27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Senior Woman Administrator</a:t>
            </a:r>
          </a:p>
          <a:p>
            <a:pPr algn="ctr"/>
            <a:r>
              <a:rPr lang="en-US" sz="27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Compliance/Academics</a:t>
            </a:r>
          </a:p>
          <a:p>
            <a:pPr algn="ctr"/>
            <a:endParaRPr lang="en-US" sz="3200" b="1" dirty="0" smtClean="0">
              <a:ln w="190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spa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7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09600"/>
            <a:ext cx="1447800" cy="1039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Student-Athlete </a:t>
            </a:r>
            <a:b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Welfare Programs</a:t>
            </a:r>
            <a:b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6600" dirty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34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13982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49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Athletic Performance Center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751744"/>
            <a:ext cx="8991600" cy="4525963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Strength &amp; conditioning instruction from certified strength coaches</a:t>
            </a:r>
          </a:p>
          <a:p>
            <a:pPr marL="137160" indent="0" eaLnBrk="1" hangingPunct="1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Injury rehabilitation (in consultation with Rhinehart Athletic Training Center)</a:t>
            </a:r>
          </a:p>
          <a:p>
            <a:pPr marL="137160" indent="0" eaLnBrk="1" hangingPunct="1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Nutritional supplements (chocolate milk, granola bars, and fruit)</a:t>
            </a:r>
          </a:p>
          <a:p>
            <a:pPr marL="137160" indent="0" eaLnBrk="1" hangingPunct="1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Strength training equipment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0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13982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Rhinehart Athletic Training Center </a:t>
            </a:r>
            <a:b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4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(RATC)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525963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Injury treatment and care by certified athletic trainers</a:t>
            </a:r>
          </a:p>
          <a:p>
            <a:pPr marL="137160" indent="0" eaLnBrk="1" hangingPunct="1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Injury prevention</a:t>
            </a:r>
          </a:p>
          <a:p>
            <a:pPr marL="137160" indent="0" eaLnBrk="1" hangingPunct="1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Drug Testing (NCAA &amp; Institutional)</a:t>
            </a:r>
          </a:p>
          <a:p>
            <a:pPr marL="137160" indent="0" eaLnBrk="1" hangingPunct="1">
              <a:buNone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Collaboration with Athletic Training program within the College of Education and Human Resources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072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018" y="152400"/>
            <a:ext cx="9113982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4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Academic Support Programs for Student-Athletes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087077"/>
            <a:ext cx="1066799" cy="765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0518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Tutoring</a:t>
            </a:r>
          </a:p>
          <a:p>
            <a:pPr marL="137160" indent="0" eaLnBrk="1" hangingPunct="1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At-risk Academic Mentoring Program</a:t>
            </a:r>
          </a:p>
          <a:p>
            <a:pPr marL="137160" indent="0" eaLnBrk="1" hangingPunct="1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Academic Course Advising</a:t>
            </a:r>
          </a:p>
          <a:p>
            <a:pPr marL="137160" indent="0" eaLnBrk="1" hangingPunct="1">
              <a:buNone/>
            </a:pPr>
            <a:endParaRPr lang="en-US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NCAA Academic Eligibility Requirements                    advising and monitoring</a:t>
            </a:r>
          </a:p>
          <a:p>
            <a:pPr marL="137160" indent="0" eaLnBrk="1" hangingPunct="1">
              <a:buNone/>
            </a:pPr>
            <a:endParaRPr lang="en-US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Freshman student-athlete orientation                       course in the fall</a:t>
            </a:r>
          </a:p>
          <a:p>
            <a:pPr marL="137160" indent="0" eaLnBrk="1" hangingPunct="1">
              <a:buNone/>
            </a:pPr>
            <a:endParaRPr lang="en-US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Various workshops during the year</a:t>
            </a:r>
          </a:p>
          <a:p>
            <a:pPr marL="137160" indent="0" eaLnBrk="1" hangingPunct="1">
              <a:buNone/>
            </a:pPr>
            <a:endParaRPr lang="en-US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Career counseling and mentoring programs</a:t>
            </a:r>
          </a:p>
          <a:p>
            <a:pPr marL="137160" indent="0" eaLnBrk="1" hangingPunct="1">
              <a:buNone/>
            </a:pPr>
            <a:endParaRPr lang="en-US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Various guest speakers throughout the academic year</a:t>
            </a:r>
          </a:p>
          <a:p>
            <a:pPr marL="137160" indent="0" eaLnBrk="1" hangingPunct="1">
              <a:buNone/>
            </a:pPr>
            <a:endParaRPr lang="en-US" sz="9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NCAA-mandated exit interviews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2" descr="C:\Users\stacey.kahler\AppData\Local\Microsoft\Windows\Temporary Internet Files\Content.Outlook\6L6L2QK9\Timm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30285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stacey.kahler\AppData\Local\Microsoft\Windows\Temporary Internet Files\Content.Outlook\6L6L2QK9\Enn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221296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437062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74018" cy="14478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5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The Academic Recruiting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394567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Official Visit </a:t>
            </a:r>
          </a:p>
          <a:p>
            <a:pPr marL="137160" indent="0" eaLnBrk="1" hangingPunct="1">
              <a:buNone/>
            </a:pP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Academic Evaluation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Recruiting Advisory Board (RAB)</a:t>
            </a:r>
          </a:p>
          <a:p>
            <a:pPr eaLnBrk="1" hangingPunct="1"/>
            <a:endParaRPr lang="en-US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52400" y="1295400"/>
            <a:ext cx="96012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58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Fruits, Nuts and Bagels: </a:t>
            </a:r>
            <a:br>
              <a:rPr lang="en-US" sz="58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8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NCAA Rules 101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48" b="-1648"/>
          <a:stretch/>
        </p:blipFill>
        <p:spPr>
          <a:xfrm>
            <a:off x="3200400" y="3047999"/>
            <a:ext cx="2438400" cy="2538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23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914399" cy="6564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2694"/>
            <a:ext cx="7543800" cy="59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76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955221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5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1"/>
            <a:ext cx="7543800" cy="596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262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955221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7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4" y="914400"/>
            <a:ext cx="8077200" cy="573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97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By the numbers</a:t>
            </a:r>
            <a:endParaRPr lang="en-US" sz="6600" dirty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676400"/>
            <a:ext cx="9067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UM Athletics Budget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1988 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     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1992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2005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      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2010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   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2011</a:t>
            </a: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     </a:t>
            </a:r>
            <a:r>
              <a:rPr lang="en-US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2013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$1.8 million    $4 million    $9.2 million    $12.8 million    $11.8 million      $15.2 million</a:t>
            </a:r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$4.5 million – 2012 Football Ticket Sales Revenue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$100,000 Television Revenue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19,000 +  Season Football Ticket Sales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$6.5 million – Cost to run a 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ootball Program; Revenue directly associated with football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54, UM’s Place on Collegiate Licensing Listing of apparel sales </a:t>
            </a:r>
          </a:p>
          <a:p>
            <a:endParaRPr lang="en-US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823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955221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8" descr="image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6" y="838200"/>
            <a:ext cx="7964056" cy="587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61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849085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13" descr="image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5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1"/>
            <a:ext cx="1061356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14" descr="image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07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926" y="1447800"/>
            <a:ext cx="915892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Greg Sundberg</a:t>
            </a:r>
          </a:p>
          <a:p>
            <a:pPr algn="ctr"/>
            <a:r>
              <a:rPr lang="en-US" sz="32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Assistant Athletic Director</a:t>
            </a:r>
          </a:p>
          <a:p>
            <a:pPr algn="ctr"/>
            <a:r>
              <a:rPr lang="en-US" sz="27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Executive Director, Grizzly Scholarship Association</a:t>
            </a:r>
          </a:p>
          <a:p>
            <a:pPr algn="ctr"/>
            <a:endParaRPr lang="en-US" sz="3200" b="1" dirty="0" smtClean="0">
              <a:ln w="190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spatc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38600"/>
            <a:ext cx="1447800" cy="1039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8201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700" y="838200"/>
            <a:ext cx="9144000" cy="1470025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Grizzly </a:t>
            </a:r>
          </a:p>
          <a:p>
            <a:r>
              <a:rPr lang="en-US" sz="6500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Scholarship Association</a:t>
            </a:r>
          </a:p>
        </p:txBody>
      </p:sp>
      <p:pic>
        <p:nvPicPr>
          <p:cNvPr id="5" name="Picture 4" descr="Montana GSA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2616200" cy="3403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4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48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What is the Grizzly Scholarship Association (GSA)?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391636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501(c)3 non-profit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Primary goal to raise funds for student-athlete scholarships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Scholarship costs UM $4.1 million </a:t>
            </a:r>
          </a:p>
          <a:p>
            <a:pPr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Raised $2 million + in each of the last four years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009676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21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13982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5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How does the GSA operate?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753707"/>
          </a:xfrm>
        </p:spPr>
        <p:txBody>
          <a:bodyPr>
            <a:normAutofit lnSpcReduction="10000"/>
          </a:bodyPr>
          <a:lstStyle/>
          <a:p>
            <a:pPr marL="137160" indent="0" eaLnBrk="1" hangingPunct="1">
              <a:buNone/>
            </a:pPr>
            <a:r>
              <a:rPr lang="en-US" sz="3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GSA has four employees:</a:t>
            </a:r>
          </a:p>
          <a:p>
            <a:pPr marL="137160" indent="0" eaLnBrk="1" hangingPunct="1">
              <a:buNone/>
            </a:pPr>
            <a:endParaRPr lang="en-US" sz="11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Director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Assistant Director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Business Manager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Administrative Assistant – part time</a:t>
            </a:r>
          </a:p>
          <a:p>
            <a:pPr eaLnBrk="1" hangingPunct="1">
              <a:buFont typeface="Arial" charset="0"/>
              <a:buNone/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Governed by Board of Directors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 Chapters from across the state and Washington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750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914400"/>
            <a:ext cx="9144000" cy="14700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Fundraising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00200" y="2992582"/>
            <a:ext cx="6858000" cy="19812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5000" dirty="0" smtClean="0">
                <a:latin typeface="Dispatch" pitchFamily="2" charset="0"/>
              </a:rPr>
              <a:t>Memberships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5000" dirty="0" smtClean="0">
                <a:latin typeface="Dispatch" pitchFamily="2" charset="0"/>
              </a:rPr>
              <a:t>Special Events</a:t>
            </a: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83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2357" y="152400"/>
            <a:ext cx="9143999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49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Two Types of Memberships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0" y="1493838"/>
            <a:ext cx="4419600" cy="6397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Priority Seating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2133600"/>
            <a:ext cx="526703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Access to better seat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Donation is based per seat    and location</a:t>
            </a:r>
          </a:p>
          <a:p>
            <a:pPr eaLnBrk="1" hangingPunct="1">
              <a:buFont typeface="Arial" charset="0"/>
              <a:buNone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Gold - $420 </a:t>
            </a:r>
          </a:p>
          <a:p>
            <a:pPr eaLnBrk="1" hangingPunct="1">
              <a:buFont typeface="Arial" charset="0"/>
              <a:buNone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Silver - $260</a:t>
            </a:r>
          </a:p>
          <a:p>
            <a:pPr eaLnBrk="1" hangingPunct="1">
              <a:buFont typeface="Arial" charset="0"/>
              <a:buNone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Copper - $120</a:t>
            </a:r>
          </a:p>
          <a:p>
            <a:pPr eaLnBrk="1" hangingPunct="1">
              <a:buFont typeface="Arial" charset="0"/>
              <a:buNone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2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80% Tax Deductible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5232400" y="1509858"/>
            <a:ext cx="3813174" cy="639762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3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Club Members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232628" y="2133600"/>
            <a:ext cx="3911372" cy="3951288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Support the academic pursuits of Grizzly  Student-Athletes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100% tax deductible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$50-$5,000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Annual membership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1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3186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5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Special Events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5943600" cy="4876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Golf Tournaments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Spring Tour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Wine Festival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Poker Tournament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Auction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Tailgates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Smaller socials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" name="Picture 6" descr="GSA Poker Shootout logo colo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13" y="2971800"/>
            <a:ext cx="1804991" cy="1403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ummit beverage logo 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87" y="1905000"/>
            <a:ext cx="1556590" cy="97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GSA Conoco golf classic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147" y="1068141"/>
            <a:ext cx="1532865" cy="98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68" y="4572000"/>
            <a:ext cx="3859627" cy="688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435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7200"/>
            <a:ext cx="9324109" cy="733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Recent Accomplishments</a:t>
            </a:r>
          </a:p>
          <a:p>
            <a:pPr algn="ctr"/>
            <a:endParaRPr lang="en-US" sz="2000" dirty="0" smtClean="0">
              <a:ln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Dispatch" pitchFamily="2" charset="0"/>
              <a:cs typeface="Aharoni" pitchFamily="2" charset="-79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Athletic &amp; Academic Success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Department Internal Study By NACDA Consulting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Master Plan to Address Title IX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WAC Discussions &amp; Big Sky Conference Expansion</a:t>
            </a:r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Facility Improvements Needs Re-Defined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5-Year Department Funding Plan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NCAA Cycle III Certification Process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n>
                  <a:solidFill>
                    <a:schemeClr val="bg1"/>
                  </a:solidFill>
                </a:ln>
                <a:latin typeface="Dispatch" pitchFamily="2" charset="0"/>
                <a:cs typeface="Aharoni" pitchFamily="2" charset="-79"/>
              </a:rPr>
              <a:t>	</a:t>
            </a:r>
            <a:endParaRPr lang="en-US" sz="2200" dirty="0" smtClean="0">
              <a:ln>
                <a:solidFill>
                  <a:schemeClr val="bg1"/>
                </a:solidFill>
              </a:ln>
              <a:latin typeface="Dispatch" pitchFamily="2" charset="0"/>
              <a:cs typeface="Aharoni" pitchFamily="2" charset="-79"/>
            </a:endParaRPr>
          </a:p>
          <a:p>
            <a:endParaRPr lang="en-US" sz="3600" dirty="0" smtClean="0">
              <a:ln>
                <a:solidFill>
                  <a:schemeClr val="bg1"/>
                </a:solidFill>
              </a:ln>
            </a:endParaRPr>
          </a:p>
          <a:p>
            <a:endParaRPr lang="en-US" sz="45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02664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GSA License Plate Postc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8657"/>
            <a:ext cx="8700591" cy="5982143"/>
          </a:xfrm>
        </p:spPr>
      </p:pic>
    </p:spTree>
    <p:extLst>
      <p:ext uri="{BB962C8B-B14F-4D97-AF65-F5344CB8AC3E}">
        <p14:creationId xmlns:p14="http://schemas.microsoft.com/office/powerpoint/2010/main" val="19113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018" y="4572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Scholarship Costs</a:t>
            </a:r>
            <a:endParaRPr lang="en-US" sz="6600" b="1" dirty="0">
              <a:ln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152400" y="2115127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700" dirty="0">
                <a:latin typeface="Calibri" pitchFamily="34" charset="0"/>
              </a:rPr>
              <a:t>			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1987-88</a:t>
            </a:r>
            <a:r>
              <a:rPr lang="en-US" sz="2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7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1998-99</a:t>
            </a:r>
            <a:r>
              <a:rPr lang="en-US" sz="2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7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2011-12</a:t>
            </a:r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IN-STATE 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</a:p>
          <a:p>
            <a:pPr eaLnBrk="1" hangingPunct="1"/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Tuition/Fees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$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1,329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$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2,880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n-US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5,775</a:t>
            </a:r>
          </a:p>
          <a:p>
            <a:pPr eaLnBrk="1" hangingPunct="1"/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 Scholarship  $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5,700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$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10,160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n-US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14,075</a:t>
            </a:r>
          </a:p>
          <a:p>
            <a:pPr eaLnBrk="1" hangingPunct="1"/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en-US" sz="27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sz="27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OUT OF STATE</a:t>
            </a:r>
          </a:p>
          <a:p>
            <a:pPr eaLnBrk="1" hangingPunct="1"/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Tuition/Fees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$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3,147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$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7,930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2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n-US" sz="2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19,612</a:t>
            </a:r>
          </a:p>
          <a:p>
            <a:pPr eaLnBrk="1" hangingPunct="1"/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 Scholarship $7,518</a:t>
            </a:r>
            <a:r>
              <a:rPr lang="en-US" sz="2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$15,210    </a:t>
            </a:r>
            <a:r>
              <a:rPr lang="en-US" sz="27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$27,912</a:t>
            </a:r>
            <a:endParaRPr lang="en-US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endParaRPr lang="en-US" sz="2400" b="1" dirty="0">
              <a:latin typeface="Calibri" pitchFamily="34" charset="0"/>
            </a:endParaRPr>
          </a:p>
          <a:p>
            <a:pPr eaLnBrk="1" hangingPunct="1"/>
            <a:endParaRPr lang="en-US" sz="2400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6109855"/>
            <a:ext cx="990600" cy="71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58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4926" y="1447800"/>
            <a:ext cx="929640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5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Kent Haslam</a:t>
            </a:r>
          </a:p>
          <a:p>
            <a:pPr algn="ctr"/>
            <a:r>
              <a:rPr lang="en-US" sz="35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Associate Athletic Director</a:t>
            </a:r>
          </a:p>
          <a:p>
            <a:pPr algn="ctr"/>
            <a:r>
              <a:rPr lang="en-US" sz="3500" b="1" dirty="0" smtClean="0">
                <a:ln w="12700">
                  <a:noFill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For Development</a:t>
            </a:r>
          </a:p>
          <a:p>
            <a:pPr algn="ctr"/>
            <a:endParaRPr lang="en-US" sz="3200" b="1" dirty="0" smtClean="0">
              <a:ln w="1905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spatc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24332"/>
            <a:ext cx="1479055" cy="1061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2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0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Fundraising Priorities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4525963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Facility Improvements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Scholarships</a:t>
            </a:r>
            <a:r>
              <a:rPr lang="en-US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Opportunity Funds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Hall of Champions</a:t>
            </a:r>
          </a:p>
          <a:p>
            <a:pPr marL="137160" indent="0" eaLnBrk="1" hangingPunct="1">
              <a:buNone/>
            </a:pPr>
            <a:endParaRPr lang="en-US" sz="3200" dirty="0" smtClean="0">
              <a:latin typeface="Dispatc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4237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638800"/>
            <a:ext cx="1447800" cy="1039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59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Facility Improvements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32994" y="2142073"/>
            <a:ext cx="9253194" cy="3801528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Student-Athlete Academic Center</a:t>
            </a:r>
          </a:p>
          <a:p>
            <a:pPr marL="137160" indent="0" eaLnBrk="1" hangingPunct="1">
              <a:buNone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Relocation &amp; Renovation of Weight Room 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Renovation of Men’s Locker Room</a:t>
            </a:r>
          </a:p>
          <a:p>
            <a:pPr marL="137160" indent="0" eaLnBrk="1" hangingPunct="1">
              <a:buNone/>
            </a:pPr>
            <a:endParaRPr lang="en-US" sz="3200" dirty="0" smtClean="0">
              <a:latin typeface="Dispat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02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1447800" cy="1039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7282" y="685800"/>
            <a:ext cx="91440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Fundraising Goal: </a:t>
            </a:r>
            <a:b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$6 Million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495800"/>
            <a:ext cx="91440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Fundraising To Date: </a:t>
            </a:r>
            <a:b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$2.7 Million </a:t>
            </a:r>
          </a:p>
        </p:txBody>
      </p:sp>
    </p:spTree>
    <p:extLst>
      <p:ext uri="{BB962C8B-B14F-4D97-AF65-F5344CB8AC3E}">
        <p14:creationId xmlns:p14="http://schemas.microsoft.com/office/powerpoint/2010/main" val="28992759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Scholarships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801528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 Named Scholarships in Athletics </a:t>
            </a:r>
            <a:r>
              <a:rPr lang="en-US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(only 17 6 years ago)</a:t>
            </a:r>
          </a:p>
          <a:p>
            <a:pPr marL="137160" indent="0" eaLnBrk="1" hangingPunct="1">
              <a:buNone/>
            </a:pPr>
            <a:endParaRPr lang="en-US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$25,000 to Endow a Scholarship or 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$1,000 Per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ear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 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F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ive Years</a:t>
            </a:r>
          </a:p>
          <a:p>
            <a:pPr marL="137160" indent="0" eaLnBrk="1" hangingPunct="1">
              <a:buNone/>
            </a:pPr>
            <a:endParaRPr lang="en-US" sz="1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Degree Completion</a:t>
            </a:r>
          </a:p>
          <a:p>
            <a:pPr marL="137160" indent="0" eaLnBrk="1" hangingPunct="1">
              <a:buNone/>
            </a:pPr>
            <a:endParaRPr lang="en-US" sz="3200" dirty="0" smtClean="0">
              <a:latin typeface="Dispatc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150570"/>
            <a:ext cx="2712534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43400"/>
            <a:ext cx="1403237" cy="2095500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05065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2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Opportunity Funds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282" y="2061944"/>
            <a:ext cx="9220200" cy="3801528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Provides Flexibility for Greatest Need</a:t>
            </a:r>
          </a:p>
          <a:p>
            <a:pPr marL="137160" indent="0" eaLnBrk="1" hangingPunct="1">
              <a:buNone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13 Named Funds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Sport Specific Opportunity Funds</a:t>
            </a:r>
          </a:p>
          <a:p>
            <a:pPr marL="137160" indent="0" eaLnBrk="1" hangingPunct="1">
              <a:buNone/>
            </a:pPr>
            <a:endParaRPr lang="en-US" sz="3200" dirty="0" smtClean="0">
              <a:latin typeface="Dispatc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8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41" y="47134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Hall of Champions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20200" cy="51054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taken on by National Advisory Board for Grizzly Athletics (NABGA)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Celebrates History of Grizzly Athletics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Always Needs to be Updated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Supported by Endowed                      Funds &amp; Annual Funds</a:t>
            </a:r>
          </a:p>
          <a:p>
            <a:pPr marL="137160" indent="0" eaLnBrk="1" hangingPunct="1">
              <a:buNone/>
            </a:pPr>
            <a:endParaRPr lang="en-US" sz="3200" dirty="0" smtClean="0">
              <a:latin typeface="Dispatc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76800"/>
            <a:ext cx="28956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46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9236" y="381000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Athletics Fundraising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220200" cy="43434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Charitable Amounts Only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Processed &amp; Receipted by UM Foundation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FY2011- $3.46 million   17.3% of total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FY2010- $3.23 million   23% of total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19038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42"/>
            <a:ext cx="906780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Website Changes (gogriz.com) </a:t>
            </a:r>
          </a:p>
        </p:txBody>
      </p:sp>
      <p:pic>
        <p:nvPicPr>
          <p:cNvPr id="5" name="Picture 4" descr="Montana Grizzlies Athletics - University of Montana Grizzlies Athletic Site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" y="973089"/>
            <a:ext cx="8991600" cy="58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53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493" y="533400"/>
            <a:ext cx="9144000" cy="5410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GOAL:</a:t>
            </a:r>
            <a:b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Give the Student-Athletes the College Experience They Deserve</a:t>
            </a:r>
            <a:br>
              <a:rPr lang="en-US" sz="53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5300" dirty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53000"/>
            <a:ext cx="1371600" cy="984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3376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905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54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Challenges/Initiatives/    Complexities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220200" cy="4648200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Academic Reform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Partnering for Student-Athlete Success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Title IX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Including Transgender Student-Athletes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Budgeting </a:t>
            </a: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</a:t>
            </a:r>
            <a:r>
              <a:rPr lang="en-US" sz="3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Success</a:t>
            </a:r>
          </a:p>
          <a:p>
            <a:pPr marL="137160" indent="0" eaLnBrk="1" hangingPunct="1">
              <a:buNone/>
            </a:pPr>
            <a:endParaRPr lang="en-US" sz="3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37160" indent="0" eaLnBrk="1" hangingPunct="1">
              <a:buNone/>
            </a:pPr>
            <a:endParaRPr lang="en-US" sz="3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47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55" y="76200"/>
            <a:ext cx="9144000" cy="2590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eaLnBrk="1" hangingPunct="1"/>
            <a: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Addressing Violence and Behavioral Issues</a:t>
            </a:r>
            <a:br>
              <a:rPr lang="en-US" sz="65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6500" dirty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220200" cy="4648200"/>
          </a:xfrm>
        </p:spPr>
        <p:txBody>
          <a:bodyPr>
            <a:noAutofit/>
          </a:bodyPr>
          <a:lstStyle/>
          <a:p>
            <a:pPr marL="137160" indent="0" algn="ctr" eaLnBrk="1" hangingPunct="1">
              <a:buNone/>
            </a:pP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 all spend too much time chasing fires vs. getting down to the root of the problem </a:t>
            </a:r>
            <a:endParaRPr lang="en-US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Sending too many mixed messages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Cleaning up language, control alcohol abuse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leadership across the board – and our student-athletes need to take leadership roles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37160" indent="0" algn="ctr" eaLnBrk="1" hangingPunct="1"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“There are not simple answers or magical programs” 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37160" indent="0" eaLnBrk="1" hangingPunct="1">
              <a:buNone/>
            </a:pPr>
            <a:endParaRPr lang="en-US" sz="31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534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67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8" y="5244614"/>
            <a:ext cx="1828801" cy="1312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399" y="304800"/>
            <a:ext cx="8915400" cy="49398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05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WE </a:t>
            </a:r>
          </a:p>
          <a:p>
            <a:pPr algn="ctr"/>
            <a:r>
              <a:rPr lang="en-US" sz="105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ARE </a:t>
            </a:r>
          </a:p>
          <a:p>
            <a:pPr algn="ctr"/>
            <a:r>
              <a:rPr lang="en-US" sz="10500" b="1" dirty="0" smtClean="0">
                <a:ln w="127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MONTANA</a:t>
            </a:r>
          </a:p>
        </p:txBody>
      </p:sp>
    </p:spTree>
    <p:extLst>
      <p:ext uri="{BB962C8B-B14F-4D97-AF65-F5344CB8AC3E}">
        <p14:creationId xmlns:p14="http://schemas.microsoft.com/office/powerpoint/2010/main" val="110147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"/>
            <a:ext cx="2438399" cy="1750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" y="1905000"/>
            <a:ext cx="8991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cap="all" spc="50" dirty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2020 </a:t>
            </a:r>
          </a:p>
          <a:p>
            <a:pPr algn="ctr"/>
            <a:r>
              <a:rPr lang="en-US" sz="6000" b="1" cap="all" spc="50" dirty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Building </a:t>
            </a:r>
            <a:r>
              <a:rPr lang="en-US" sz="6000" b="1" cap="all" spc="50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A University</a:t>
            </a:r>
            <a:endParaRPr lang="en-US" sz="6000" b="1" cap="all" spc="50" dirty="0">
              <a:ln w="1143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6000" b="1" cap="all" spc="50" dirty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For The </a:t>
            </a:r>
          </a:p>
          <a:p>
            <a:pPr algn="ctr"/>
            <a:r>
              <a:rPr lang="en-US" sz="6000" b="1" cap="all" spc="50" dirty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Global Century</a:t>
            </a:r>
          </a:p>
        </p:txBody>
      </p:sp>
    </p:spTree>
    <p:extLst>
      <p:ext uri="{BB962C8B-B14F-4D97-AF65-F5344CB8AC3E}">
        <p14:creationId xmlns:p14="http://schemas.microsoft.com/office/powerpoint/2010/main" val="254233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918" y="152400"/>
            <a:ext cx="916128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Partnering for</a:t>
            </a:r>
          </a:p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                Student Success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Fund-Raising for a Student-Athlete Academic Center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Washington-Grizzly Stadium Lights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" y="3429000"/>
            <a:ext cx="3044857" cy="2162771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53" y="4724400"/>
            <a:ext cx="3122484" cy="196719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96" y="3440103"/>
            <a:ext cx="4572000" cy="2680751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45" y="6018531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7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448" y="152400"/>
            <a:ext cx="8991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Provide a Dynamic Learning</a:t>
            </a:r>
          </a:p>
          <a:p>
            <a:pPr algn="ctr"/>
            <a:r>
              <a:rPr lang="en-US" sz="50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Environment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8" y="2553057"/>
            <a:ext cx="8153400" cy="4185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49" y="5918183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1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97" y="457200"/>
            <a:ext cx="90678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5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spatch" pitchFamily="2" charset="0"/>
              </a:rPr>
              <a:t>  </a:t>
            </a:r>
            <a:r>
              <a:rPr lang="en-US" sz="58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Fundraising </a:t>
            </a:r>
          </a:p>
          <a:p>
            <a:r>
              <a:rPr lang="en-US" sz="58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            for Improved…</a:t>
            </a:r>
          </a:p>
          <a:p>
            <a:pPr algn="ctr"/>
            <a:endParaRPr lang="en-US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9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Strength &amp; Conditioning Center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9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Locker Rooms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900" b="1" dirty="0" smtClean="0">
                <a:ln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Meeting Rooms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7500" y1="20089" x2="37500" y2="20089"/>
                        <a14:foregroundMark x1="50321" y1="75893" x2="50321" y2="75893"/>
                        <a14:foregroundMark x1="76923" y1="68304" x2="76923" y2="67857"/>
                        <a14:foregroundMark x1="75000" y1="14286" x2="7500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867400"/>
            <a:ext cx="1142999" cy="820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6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A5A5A5"/>
      </a:accent1>
      <a:accent2>
        <a:srgbClr val="A4A3A8"/>
      </a:accent2>
      <a:accent3>
        <a:srgbClr val="262626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9742</TotalTime>
  <Words>716</Words>
  <Application>Microsoft Office PowerPoint</Application>
  <PresentationFormat>On-screen Show (4:3)</PresentationFormat>
  <Paragraphs>248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Apex</vt:lpstr>
      <vt:lpstr>PowerPoint Presentation</vt:lpstr>
      <vt:lpstr>PowerPoint Presentation</vt:lpstr>
      <vt:lpstr>By 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Student-Athlete  Welfare Programs </vt:lpstr>
      <vt:lpstr>Athletic Performance Center</vt:lpstr>
      <vt:lpstr>Rhinehart Athletic Training Center  (RATC)</vt:lpstr>
      <vt:lpstr>Academic Support Programs for Student-Athletes</vt:lpstr>
      <vt:lpstr>The Academic Recruiting Process</vt:lpstr>
      <vt:lpstr>Fruits, Nuts and Bagels:  NCAA Rules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Grizzly Scholarship Association (GSA)?</vt:lpstr>
      <vt:lpstr>How does the GSA operate?</vt:lpstr>
      <vt:lpstr>PowerPoint Presentation</vt:lpstr>
      <vt:lpstr>Two Types of Memberships</vt:lpstr>
      <vt:lpstr>Special Events</vt:lpstr>
      <vt:lpstr>PowerPoint Presentation</vt:lpstr>
      <vt:lpstr>PowerPoint Presentation</vt:lpstr>
      <vt:lpstr>PowerPoint Presentation</vt:lpstr>
      <vt:lpstr>Fundraising Priorities</vt:lpstr>
      <vt:lpstr>Facility Improvements</vt:lpstr>
      <vt:lpstr>Fundraising Goal:  $6 Million </vt:lpstr>
      <vt:lpstr>Scholarships</vt:lpstr>
      <vt:lpstr>Opportunity Funds</vt:lpstr>
      <vt:lpstr>Hall of Champions</vt:lpstr>
      <vt:lpstr>Athletics Fundraising</vt:lpstr>
      <vt:lpstr>GOAL: Give the Student-Athletes the College Experience They Deserve </vt:lpstr>
      <vt:lpstr>Challenges/Initiatives/    Complexities</vt:lpstr>
      <vt:lpstr>Addressing Violence and Behavioral Issues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58</cp:revision>
  <cp:lastPrinted>2012-03-20T14:05:32Z</cp:lastPrinted>
  <dcterms:created xsi:type="dcterms:W3CDTF">2012-03-13T15:28:46Z</dcterms:created>
  <dcterms:modified xsi:type="dcterms:W3CDTF">2012-03-20T19:33:42Z</dcterms:modified>
</cp:coreProperties>
</file>