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9"/>
  </p:notesMasterIdLst>
  <p:sldIdLst>
    <p:sldId id="256" r:id="rId2"/>
    <p:sldId id="362" r:id="rId3"/>
    <p:sldId id="363" r:id="rId4"/>
    <p:sldId id="257" r:id="rId5"/>
    <p:sldId id="385" r:id="rId6"/>
    <p:sldId id="258" r:id="rId7"/>
    <p:sldId id="259" r:id="rId8"/>
    <p:sldId id="386" r:id="rId9"/>
    <p:sldId id="260" r:id="rId10"/>
    <p:sldId id="261" r:id="rId11"/>
    <p:sldId id="262" r:id="rId12"/>
    <p:sldId id="263" r:id="rId13"/>
    <p:sldId id="269" r:id="rId14"/>
    <p:sldId id="270" r:id="rId15"/>
    <p:sldId id="271" r:id="rId16"/>
    <p:sldId id="366" r:id="rId17"/>
    <p:sldId id="384" r:id="rId18"/>
    <p:sldId id="264" r:id="rId19"/>
    <p:sldId id="265" r:id="rId20"/>
    <p:sldId id="266" r:id="rId21"/>
    <p:sldId id="267" r:id="rId22"/>
    <p:sldId id="348" r:id="rId23"/>
    <p:sldId id="349" r:id="rId24"/>
    <p:sldId id="350" r:id="rId25"/>
    <p:sldId id="351" r:id="rId26"/>
    <p:sldId id="352" r:id="rId27"/>
    <p:sldId id="353" r:id="rId28"/>
    <p:sldId id="354" r:id="rId29"/>
    <p:sldId id="358" r:id="rId30"/>
    <p:sldId id="355" r:id="rId31"/>
    <p:sldId id="356" r:id="rId32"/>
    <p:sldId id="268" r:id="rId33"/>
    <p:sldId id="365" r:id="rId34"/>
    <p:sldId id="377" r:id="rId35"/>
    <p:sldId id="282" r:id="rId36"/>
    <p:sldId id="376" r:id="rId37"/>
    <p:sldId id="375" r:id="rId38"/>
    <p:sldId id="374" r:id="rId39"/>
    <p:sldId id="373" r:id="rId40"/>
    <p:sldId id="372" r:id="rId41"/>
    <p:sldId id="371" r:id="rId42"/>
    <p:sldId id="370" r:id="rId43"/>
    <p:sldId id="369" r:id="rId44"/>
    <p:sldId id="368" r:id="rId45"/>
    <p:sldId id="357" r:id="rId46"/>
    <p:sldId id="367" r:id="rId47"/>
    <p:sldId id="304" r:id="rId48"/>
    <p:sldId id="318" r:id="rId49"/>
    <p:sldId id="281" r:id="rId50"/>
    <p:sldId id="319" r:id="rId51"/>
    <p:sldId id="320" r:id="rId52"/>
    <p:sldId id="321" r:id="rId53"/>
    <p:sldId id="322" r:id="rId54"/>
    <p:sldId id="323" r:id="rId55"/>
    <p:sldId id="324" r:id="rId56"/>
    <p:sldId id="325" r:id="rId57"/>
    <p:sldId id="326" r:id="rId58"/>
    <p:sldId id="328" r:id="rId59"/>
    <p:sldId id="327" r:id="rId60"/>
    <p:sldId id="329" r:id="rId61"/>
    <p:sldId id="330" r:id="rId62"/>
    <p:sldId id="331" r:id="rId63"/>
    <p:sldId id="333" r:id="rId64"/>
    <p:sldId id="338" r:id="rId65"/>
    <p:sldId id="334" r:id="rId66"/>
    <p:sldId id="316" r:id="rId67"/>
    <p:sldId id="339" r:id="rId68"/>
    <p:sldId id="335" r:id="rId69"/>
    <p:sldId id="317" r:id="rId70"/>
    <p:sldId id="342" r:id="rId71"/>
    <p:sldId id="297" r:id="rId72"/>
    <p:sldId id="364" r:id="rId73"/>
    <p:sldId id="343" r:id="rId74"/>
    <p:sldId id="313" r:id="rId75"/>
    <p:sldId id="344" r:id="rId76"/>
    <p:sldId id="336" r:id="rId77"/>
    <p:sldId id="340" r:id="rId78"/>
    <p:sldId id="308" r:id="rId79"/>
    <p:sldId id="309" r:id="rId80"/>
    <p:sldId id="345" r:id="rId81"/>
    <p:sldId id="306" r:id="rId82"/>
    <p:sldId id="305" r:id="rId83"/>
    <p:sldId id="346" r:id="rId84"/>
    <p:sldId id="312" r:id="rId85"/>
    <p:sldId id="347" r:id="rId86"/>
    <p:sldId id="280" r:id="rId87"/>
    <p:sldId id="359" r:id="rId88"/>
    <p:sldId id="360" r:id="rId89"/>
    <p:sldId id="381" r:id="rId90"/>
    <p:sldId id="378" r:id="rId91"/>
    <p:sldId id="379" r:id="rId92"/>
    <p:sldId id="380" r:id="rId93"/>
    <p:sldId id="298" r:id="rId94"/>
    <p:sldId id="382" r:id="rId95"/>
    <p:sldId id="383" r:id="rId96"/>
    <p:sldId id="300" r:id="rId97"/>
    <p:sldId id="303"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4B045-B4F0-478A-87EC-A1707C70749E}" v="238" dt="2024-10-30T18:34:05.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5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10/30/2024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Ebay, Sigma</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a:p>
        </p:txBody>
      </p:sp>
    </p:spTree>
    <p:extLst>
      <p:ext uri="{BB962C8B-B14F-4D97-AF65-F5344CB8AC3E}">
        <p14:creationId xmlns:p14="http://schemas.microsoft.com/office/powerpoint/2010/main" val="915588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879AAEF-E912-6B61-3D33-267C007D3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4419600" y="2717801"/>
            <a:ext cx="4365702" cy="1106044"/>
          </a:xfrm>
          <a:noFill/>
        </p:spPr>
        <p:txBody>
          <a:bodyPr lIns="182880" tIns="182880" rIns="182880" anchor="ctr">
            <a:noAutofit/>
          </a:bodyPr>
          <a:lstStyle>
            <a:lvl1pPr algn="l">
              <a:lnSpc>
                <a:spcPct val="75000"/>
              </a:lnSpc>
              <a:defRPr sz="5400" b="1" i="1" spc="0" baseline="0">
                <a:solidFill>
                  <a:schemeClr val="bg1"/>
                </a:solidFill>
                <a:latin typeface="Arial" panose="020B0604020202020204" pitchFamily="34" charset="0"/>
                <a:cs typeface="Arial" panose="020B0604020202020204" pitchFamily="34" charset="0"/>
              </a:defRPr>
            </a:lvl1pPr>
          </a:lstStyle>
          <a:p>
            <a:r>
              <a:rPr lang="en-US" dirty="0"/>
              <a:t>CLICK TO </a:t>
            </a:r>
            <a:br>
              <a:rPr lang="en-US" dirty="0"/>
            </a:br>
            <a:r>
              <a:rPr lang="en-US" dirty="0"/>
              <a:t>ADD TITLE</a:t>
            </a:r>
          </a:p>
        </p:txBody>
      </p:sp>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4419600" y="4658434"/>
            <a:ext cx="4636246" cy="316356"/>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2B992057-DE82-CE83-1048-D406B6B80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969000"/>
            <a:ext cx="2222550" cy="740851"/>
          </a:xfrm>
          <a:prstGeom prst="rect">
            <a:avLst/>
          </a:prstGeom>
        </p:spPr>
      </p:pic>
    </p:spTree>
    <p:extLst>
      <p:ext uri="{BB962C8B-B14F-4D97-AF65-F5344CB8AC3E}">
        <p14:creationId xmlns:p14="http://schemas.microsoft.com/office/powerpoint/2010/main" val="147919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2-C">
    <p:spTree>
      <p:nvGrpSpPr>
        <p:cNvPr id="1" name=""/>
        <p:cNvGrpSpPr/>
        <p:nvPr/>
      </p:nvGrpSpPr>
      <p:grpSpPr>
        <a:xfrm>
          <a:off x="0" y="0"/>
          <a:ext cx="0" cy="0"/>
          <a:chOff x="0" y="0"/>
          <a:chExt cx="0" cy="0"/>
        </a:xfrm>
      </p:grpSpPr>
      <p:sp>
        <p:nvSpPr>
          <p:cNvPr id="20" name="Title 6">
            <a:extLst>
              <a:ext uri="{FF2B5EF4-FFF2-40B4-BE49-F238E27FC236}">
                <a16:creationId xmlns:a16="http://schemas.microsoft.com/office/drawing/2014/main" id="{98BFAF21-793F-BF4E-AA1E-663AE7868D86}"/>
              </a:ext>
            </a:extLst>
          </p:cNvPr>
          <p:cNvSpPr>
            <a:spLocks noGrp="1"/>
          </p:cNvSpPr>
          <p:nvPr>
            <p:ph type="title" hasCustomPrompt="1"/>
          </p:nvPr>
        </p:nvSpPr>
        <p:spPr>
          <a:xfrm>
            <a:off x="228600" y="942179"/>
            <a:ext cx="6724650" cy="68580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7" name="Text Placeholder 2">
            <a:extLst>
              <a:ext uri="{FF2B5EF4-FFF2-40B4-BE49-F238E27FC236}">
                <a16:creationId xmlns:a16="http://schemas.microsoft.com/office/drawing/2014/main" id="{F32E85C9-4A0F-3542-A09C-EFE50EDB9359}"/>
              </a:ext>
            </a:extLst>
          </p:cNvPr>
          <p:cNvSpPr>
            <a:spLocks noGrp="1"/>
          </p:cNvSpPr>
          <p:nvPr>
            <p:ph type="body" sz="quarter" idx="18" hasCustomPrompt="1"/>
          </p:nvPr>
        </p:nvSpPr>
        <p:spPr>
          <a:xfrm>
            <a:off x="152410" y="666650"/>
            <a:ext cx="6800841" cy="19932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2" name="Picture 1">
            <a:extLst>
              <a:ext uri="{FF2B5EF4-FFF2-40B4-BE49-F238E27FC236}">
                <a16:creationId xmlns:a16="http://schemas.microsoft.com/office/drawing/2014/main" id="{6B0BEE35-66B7-30DA-2735-ED3B9991A8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19229" y="6273800"/>
            <a:ext cx="1305543" cy="436053"/>
          </a:xfrm>
          <a:prstGeom prst="rect">
            <a:avLst/>
          </a:prstGeom>
        </p:spPr>
      </p:pic>
      <p:sp>
        <p:nvSpPr>
          <p:cNvPr id="3" name="Content Placeholder 7">
            <a:extLst>
              <a:ext uri="{FF2B5EF4-FFF2-40B4-BE49-F238E27FC236}">
                <a16:creationId xmlns:a16="http://schemas.microsoft.com/office/drawing/2014/main" id="{3E23EFCB-EE18-81B9-04E9-BF4EFA6E7F1D}"/>
              </a:ext>
            </a:extLst>
          </p:cNvPr>
          <p:cNvSpPr>
            <a:spLocks noGrp="1"/>
          </p:cNvSpPr>
          <p:nvPr>
            <p:ph sz="quarter" idx="19" hasCustomPrompt="1"/>
          </p:nvPr>
        </p:nvSpPr>
        <p:spPr>
          <a:xfrm>
            <a:off x="4642943" y="1780381"/>
            <a:ext cx="4272455" cy="4188620"/>
          </a:xfrm>
        </p:spPr>
        <p:txBody>
          <a:bodyPr anchor="ctr" anchorCtr="0"/>
          <a:lstStyle>
            <a:lvl1pPr marL="0" indent="0" algn="ctr">
              <a:buNone/>
              <a:defRPr/>
            </a:lvl1pPr>
          </a:lstStyle>
          <a:p>
            <a:pPr lvl="0"/>
            <a:r>
              <a:rPr lang="en-US" dirty="0"/>
              <a:t>Graphic</a:t>
            </a:r>
          </a:p>
        </p:txBody>
      </p:sp>
      <p:sp>
        <p:nvSpPr>
          <p:cNvPr id="4" name="Content Placeholder 7">
            <a:extLst>
              <a:ext uri="{FF2B5EF4-FFF2-40B4-BE49-F238E27FC236}">
                <a16:creationId xmlns:a16="http://schemas.microsoft.com/office/drawing/2014/main" id="{43B51056-A00D-E3CF-8028-05A8E7C96A2B}"/>
              </a:ext>
            </a:extLst>
          </p:cNvPr>
          <p:cNvSpPr>
            <a:spLocks noGrp="1"/>
          </p:cNvSpPr>
          <p:nvPr>
            <p:ph sz="quarter" idx="20" hasCustomPrompt="1"/>
          </p:nvPr>
        </p:nvSpPr>
        <p:spPr>
          <a:xfrm>
            <a:off x="223346" y="1780381"/>
            <a:ext cx="4272455" cy="4188620"/>
          </a:xfrm>
        </p:spPr>
        <p:txBody>
          <a:bodyPr anchor="ctr" anchorCtr="0"/>
          <a:lstStyle>
            <a:lvl1pPr marL="0" indent="0" algn="ctr">
              <a:buNone/>
              <a:defRPr/>
            </a:lvl1pPr>
          </a:lstStyle>
          <a:p>
            <a:pPr lvl="0"/>
            <a:r>
              <a:rPr lang="en-US" dirty="0"/>
              <a:t>Graphic</a:t>
            </a:r>
          </a:p>
        </p:txBody>
      </p:sp>
    </p:spTree>
    <p:extLst>
      <p:ext uri="{BB962C8B-B14F-4D97-AF65-F5344CB8AC3E}">
        <p14:creationId xmlns:p14="http://schemas.microsoft.com/office/powerpoint/2010/main" val="19168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1">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C91AED3-4268-ECE5-4D79-7DB552228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8">
            <a:extLst>
              <a:ext uri="{FF2B5EF4-FFF2-40B4-BE49-F238E27FC236}">
                <a16:creationId xmlns:a16="http://schemas.microsoft.com/office/drawing/2014/main" id="{B7DB02B7-5B63-2F41-A757-1DC44B15B767}"/>
              </a:ext>
            </a:extLst>
          </p:cNvPr>
          <p:cNvSpPr>
            <a:spLocks noGrp="1"/>
          </p:cNvSpPr>
          <p:nvPr>
            <p:ph type="title" hasCustomPrompt="1"/>
          </p:nvPr>
        </p:nvSpPr>
        <p:spPr>
          <a:xfrm>
            <a:off x="4038600" y="3322165"/>
            <a:ext cx="4800600" cy="1614044"/>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8D0DDD0E-906B-D31D-E005-FD702E298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334" y="5867400"/>
            <a:ext cx="2222550" cy="740851"/>
          </a:xfrm>
          <a:prstGeom prst="rect">
            <a:avLst/>
          </a:prstGeom>
        </p:spPr>
      </p:pic>
    </p:spTree>
    <p:extLst>
      <p:ext uri="{BB962C8B-B14F-4D97-AF65-F5344CB8AC3E}">
        <p14:creationId xmlns:p14="http://schemas.microsoft.com/office/powerpoint/2010/main" val="19658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716DC12-C22F-2EC7-952D-EAD5FAD49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8">
            <a:extLst>
              <a:ext uri="{FF2B5EF4-FFF2-40B4-BE49-F238E27FC236}">
                <a16:creationId xmlns:a16="http://schemas.microsoft.com/office/drawing/2014/main" id="{2AEEC7FA-C7A4-884B-9AEB-71DBAF3A35B5}"/>
              </a:ext>
            </a:extLst>
          </p:cNvPr>
          <p:cNvSpPr>
            <a:spLocks noGrp="1"/>
          </p:cNvSpPr>
          <p:nvPr>
            <p:ph type="title" hasCustomPrompt="1"/>
          </p:nvPr>
        </p:nvSpPr>
        <p:spPr>
          <a:xfrm>
            <a:off x="381000" y="3835401"/>
            <a:ext cx="6096000" cy="1614044"/>
          </a:xfrm>
          <a:noFill/>
        </p:spPr>
        <p:txBody>
          <a:bodyPr lIns="182880" tIns="182880" rIns="182880" anchor="ctr">
            <a:noAutofit/>
          </a:bodyPr>
          <a:lstStyle>
            <a:lvl1pPr algn="l">
              <a:defRPr sz="7200" b="0" i="1" baseline="0">
                <a:solidFill>
                  <a:schemeClr val="bg1"/>
                </a:solidFill>
                <a:latin typeface="Georgia" panose="02040502050405020303" pitchFamily="18" charset="0"/>
              </a:defRPr>
            </a:lvl1pPr>
          </a:lstStyle>
          <a:p>
            <a:r>
              <a:rPr lang="en-US" dirty="0"/>
              <a:t>Thank You</a:t>
            </a:r>
          </a:p>
        </p:txBody>
      </p:sp>
      <p:pic>
        <p:nvPicPr>
          <p:cNvPr id="2" name="Picture 1">
            <a:extLst>
              <a:ext uri="{FF2B5EF4-FFF2-40B4-BE49-F238E27FC236}">
                <a16:creationId xmlns:a16="http://schemas.microsoft.com/office/drawing/2014/main" id="{6E8EA9F1-9F15-10BF-3C37-403A28DB9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969000"/>
            <a:ext cx="2222550" cy="740851"/>
          </a:xfrm>
          <a:prstGeom prst="rect">
            <a:avLst/>
          </a:prstGeom>
        </p:spPr>
      </p:pic>
    </p:spTree>
    <p:extLst>
      <p:ext uri="{BB962C8B-B14F-4D97-AF65-F5344CB8AC3E}">
        <p14:creationId xmlns:p14="http://schemas.microsoft.com/office/powerpoint/2010/main" val="148920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extLst>
      <p:ext uri="{BB962C8B-B14F-4D97-AF65-F5344CB8AC3E}">
        <p14:creationId xmlns:p14="http://schemas.microsoft.com/office/powerpoint/2010/main" val="304301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8B616AF2-B50E-3695-3202-2807D9E84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47470F22-3D51-8D47-9BDC-3F4D49D359C4}"/>
              </a:ext>
            </a:extLst>
          </p:cNvPr>
          <p:cNvSpPr>
            <a:spLocks noGrp="1"/>
          </p:cNvSpPr>
          <p:nvPr>
            <p:ph type="body" sz="quarter" idx="13" hasCustomPrompt="1"/>
          </p:nvPr>
        </p:nvSpPr>
        <p:spPr>
          <a:xfrm>
            <a:off x="556932" y="3270822"/>
            <a:ext cx="4776788" cy="316356"/>
          </a:xfrm>
        </p:spPr>
        <p:txBody>
          <a:bodyPr lIns="182880" tIns="0" rIns="182880" bIns="0">
            <a:noAutofit/>
          </a:bodyPr>
          <a:lstStyle>
            <a:lvl1pPr marL="0" indent="0">
              <a:buNone/>
              <a:defRPr sz="1800" b="0" i="1">
                <a:solidFill>
                  <a:srgbClr val="ED8B00"/>
                </a:solidFill>
                <a:latin typeface="Georgia" panose="02040502050405020303" pitchFamily="18" charset="0"/>
                <a:cs typeface="Arial" panose="020B0604020202020204" pitchFamily="34" charset="0"/>
              </a:defRPr>
            </a:lvl1pPr>
          </a:lstStyle>
          <a:p>
            <a:pPr lvl="0"/>
            <a:r>
              <a:rPr lang="en-US" dirty="0"/>
              <a:t>Click to add text</a:t>
            </a:r>
          </a:p>
        </p:txBody>
      </p:sp>
      <p:pic>
        <p:nvPicPr>
          <p:cNvPr id="7" name="Picture 6">
            <a:extLst>
              <a:ext uri="{FF2B5EF4-FFF2-40B4-BE49-F238E27FC236}">
                <a16:creationId xmlns:a16="http://schemas.microsoft.com/office/drawing/2014/main" id="{EB072FD1-11DC-C3F0-BEF8-DEA504D87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85" y="6321706"/>
            <a:ext cx="1308161" cy="436053"/>
          </a:xfrm>
          <a:prstGeom prst="rect">
            <a:avLst/>
          </a:prstGeom>
        </p:spPr>
      </p:pic>
      <p:sp>
        <p:nvSpPr>
          <p:cNvPr id="4" name="Title 18">
            <a:extLst>
              <a:ext uri="{FF2B5EF4-FFF2-40B4-BE49-F238E27FC236}">
                <a16:creationId xmlns:a16="http://schemas.microsoft.com/office/drawing/2014/main" id="{8774439B-E540-A3C9-F5AB-C5827B98C12C}"/>
              </a:ext>
            </a:extLst>
          </p:cNvPr>
          <p:cNvSpPr>
            <a:spLocks noGrp="1"/>
          </p:cNvSpPr>
          <p:nvPr>
            <p:ph type="title" hasCustomPrompt="1"/>
          </p:nvPr>
        </p:nvSpPr>
        <p:spPr>
          <a:xfrm>
            <a:off x="457200" y="1431823"/>
            <a:ext cx="4853268" cy="1106044"/>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108272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C36B8583-0A6D-62A6-1B8E-14D260904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446832"/>
            <a:ext cx="4853268" cy="19545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3327400"/>
            <a:ext cx="3886200" cy="1625600"/>
          </a:xfrm>
        </p:spPr>
        <p:txBody>
          <a:bodyPr>
            <a:normAutofit/>
          </a:bodyPr>
          <a:lstStyle>
            <a:lvl1pPr marL="0" indent="0">
              <a:buNone/>
              <a:defRPr sz="1600">
                <a:solidFill>
                  <a:srgbClr val="6F263D"/>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6" name="Picture 5">
            <a:extLst>
              <a:ext uri="{FF2B5EF4-FFF2-40B4-BE49-F238E27FC236}">
                <a16:creationId xmlns:a16="http://schemas.microsoft.com/office/drawing/2014/main" id="{55A0BC8E-CD1F-52F8-E4E2-24C1A8AE2D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894" y="6321706"/>
            <a:ext cx="1305543" cy="436053"/>
          </a:xfrm>
          <a:prstGeom prst="rect">
            <a:avLst/>
          </a:prstGeom>
        </p:spPr>
      </p:pic>
      <p:sp>
        <p:nvSpPr>
          <p:cNvPr id="3" name="Title 18">
            <a:extLst>
              <a:ext uri="{FF2B5EF4-FFF2-40B4-BE49-F238E27FC236}">
                <a16:creationId xmlns:a16="http://schemas.microsoft.com/office/drawing/2014/main" id="{407C83A9-FAC8-E1BE-B3A4-B02F8DD4F8D2}"/>
              </a:ext>
            </a:extLst>
          </p:cNvPr>
          <p:cNvSpPr>
            <a:spLocks noGrp="1"/>
          </p:cNvSpPr>
          <p:nvPr>
            <p:ph type="title" hasCustomPrompt="1"/>
          </p:nvPr>
        </p:nvSpPr>
        <p:spPr>
          <a:xfrm>
            <a:off x="457200" y="1431823"/>
            <a:ext cx="4853268" cy="1106044"/>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rgbClr val="6F263D"/>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Tree>
    <p:extLst>
      <p:ext uri="{BB962C8B-B14F-4D97-AF65-F5344CB8AC3E}">
        <p14:creationId xmlns:p14="http://schemas.microsoft.com/office/powerpoint/2010/main" val="203956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20751A4-6941-4516-68EF-5E69E91C2C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 Placeholder 2">
            <a:extLst>
              <a:ext uri="{FF2B5EF4-FFF2-40B4-BE49-F238E27FC236}">
                <a16:creationId xmlns:a16="http://schemas.microsoft.com/office/drawing/2014/main" id="{225573FA-E3F0-C64D-917E-C53DF8013D03}"/>
              </a:ext>
            </a:extLst>
          </p:cNvPr>
          <p:cNvSpPr>
            <a:spLocks noGrp="1"/>
          </p:cNvSpPr>
          <p:nvPr>
            <p:ph type="body" sz="quarter" idx="18" hasCustomPrompt="1"/>
          </p:nvPr>
        </p:nvSpPr>
        <p:spPr>
          <a:xfrm>
            <a:off x="685801" y="446832"/>
            <a:ext cx="4853268" cy="195459"/>
          </a:xfrm>
        </p:spPr>
        <p:txBody>
          <a:bodyPr lIns="182880" tIns="0" rIns="182880" bIns="0">
            <a:noAutofit/>
          </a:bodyPr>
          <a:lstStyle>
            <a:lvl1pPr marL="0" indent="0">
              <a:buNone/>
              <a:defRPr sz="1200" b="0" i="1">
                <a:solidFill>
                  <a:schemeClr val="bg1"/>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Title 18">
            <a:extLst>
              <a:ext uri="{FF2B5EF4-FFF2-40B4-BE49-F238E27FC236}">
                <a16:creationId xmlns:a16="http://schemas.microsoft.com/office/drawing/2014/main" id="{06A286E5-A71A-4747-97A6-551CA12D5FD5}"/>
              </a:ext>
            </a:extLst>
          </p:cNvPr>
          <p:cNvSpPr>
            <a:spLocks noGrp="1"/>
          </p:cNvSpPr>
          <p:nvPr>
            <p:ph type="title" hasCustomPrompt="1"/>
          </p:nvPr>
        </p:nvSpPr>
        <p:spPr>
          <a:xfrm>
            <a:off x="685801" y="1390381"/>
            <a:ext cx="4853268" cy="1106044"/>
          </a:xfrm>
          <a:noFill/>
        </p:spPr>
        <p:txBody>
          <a:bodyPr lIns="182880" tIns="182880" rIns="182880" anchor="ctr">
            <a:noAutofit/>
          </a:bodyPr>
          <a:lstStyle>
            <a:lvl1pPr marL="0" indent="0" algn="l">
              <a:lnSpc>
                <a:spcPct val="75000"/>
              </a:lnSpc>
              <a:buFont typeface="Arial" panose="020B0604020202020204" pitchFamily="34" charset="0"/>
              <a:buNone/>
              <a:defRPr sz="6000" b="1" i="1" baseline="0">
                <a:solidFill>
                  <a:schemeClr val="bg1"/>
                </a:solidFill>
                <a:latin typeface="Arial" panose="020B0604020202020204" pitchFamily="34" charset="0"/>
                <a:cs typeface="Arial" panose="020B0604020202020204" pitchFamily="34" charset="0"/>
              </a:defRPr>
            </a:lvl1pPr>
          </a:lstStyle>
          <a:p>
            <a:r>
              <a:rPr lang="en-US" dirty="0"/>
              <a:t>CLICK TO</a:t>
            </a:r>
            <a:br>
              <a:rPr lang="en-US" dirty="0"/>
            </a:br>
            <a:r>
              <a:rPr lang="en-US" dirty="0"/>
              <a:t>ADD TITLE</a:t>
            </a:r>
          </a:p>
        </p:txBody>
      </p:sp>
      <p:sp>
        <p:nvSpPr>
          <p:cNvPr id="10" name="Text Placeholder 8">
            <a:extLst>
              <a:ext uri="{FF2B5EF4-FFF2-40B4-BE49-F238E27FC236}">
                <a16:creationId xmlns:a16="http://schemas.microsoft.com/office/drawing/2014/main" id="{AB44DC17-4E1C-ED4C-89BB-3BC759DD3DBE}"/>
              </a:ext>
            </a:extLst>
          </p:cNvPr>
          <p:cNvSpPr>
            <a:spLocks noGrp="1"/>
          </p:cNvSpPr>
          <p:nvPr>
            <p:ph type="body" sz="quarter" idx="19" hasCustomPrompt="1"/>
          </p:nvPr>
        </p:nvSpPr>
        <p:spPr>
          <a:xfrm>
            <a:off x="685800" y="3327400"/>
            <a:ext cx="3886200" cy="1625600"/>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Click to add text</a:t>
            </a:r>
          </a:p>
        </p:txBody>
      </p:sp>
      <p:pic>
        <p:nvPicPr>
          <p:cNvPr id="4" name="Picture 3">
            <a:extLst>
              <a:ext uri="{FF2B5EF4-FFF2-40B4-BE49-F238E27FC236}">
                <a16:creationId xmlns:a16="http://schemas.microsoft.com/office/drawing/2014/main" id="{72A34AAB-30B4-CB4B-FA96-3267639D5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85" y="6321706"/>
            <a:ext cx="1308161" cy="436053"/>
          </a:xfrm>
          <a:prstGeom prst="rect">
            <a:avLst/>
          </a:prstGeom>
        </p:spPr>
      </p:pic>
    </p:spTree>
    <p:extLst>
      <p:ext uri="{BB962C8B-B14F-4D97-AF65-F5344CB8AC3E}">
        <p14:creationId xmlns:p14="http://schemas.microsoft.com/office/powerpoint/2010/main" val="7631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Slide 2-A">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33757AE-E4B3-46EC-751F-C12EAAB84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942179"/>
            <a:ext cx="6724650" cy="68580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10" y="666650"/>
            <a:ext cx="6800841" cy="19932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8" y="1780379"/>
            <a:ext cx="8678863" cy="3846516"/>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894" y="6321706"/>
            <a:ext cx="1305543" cy="436053"/>
          </a:xfrm>
          <a:prstGeom prst="rect">
            <a:avLst/>
          </a:prstGeom>
        </p:spPr>
      </p:pic>
    </p:spTree>
    <p:extLst>
      <p:ext uri="{BB962C8B-B14F-4D97-AF65-F5344CB8AC3E}">
        <p14:creationId xmlns:p14="http://schemas.microsoft.com/office/powerpoint/2010/main" val="401830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Slide 2-A">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885E96AC-401F-A15C-3BEB-A2545FF54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942179"/>
            <a:ext cx="6724650" cy="68580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10" y="666650"/>
            <a:ext cx="6800841" cy="19932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8" y="1780379"/>
            <a:ext cx="8678863" cy="3846516"/>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894" y="6321706"/>
            <a:ext cx="1305543" cy="436053"/>
          </a:xfrm>
          <a:prstGeom prst="rect">
            <a:avLst/>
          </a:prstGeom>
        </p:spPr>
      </p:pic>
    </p:spTree>
    <p:extLst>
      <p:ext uri="{BB962C8B-B14F-4D97-AF65-F5344CB8AC3E}">
        <p14:creationId xmlns:p14="http://schemas.microsoft.com/office/powerpoint/2010/main" val="330127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2-A">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C80A7B26-E9DE-4D5B-716A-C77938E07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67"/>
            <a:ext cx="9144000" cy="6858000"/>
          </a:xfrm>
          <a:prstGeom prst="rect">
            <a:avLst/>
          </a:prstGeom>
        </p:spPr>
      </p:pic>
      <p:sp>
        <p:nvSpPr>
          <p:cNvPr id="22" name="Title 6">
            <a:extLst>
              <a:ext uri="{FF2B5EF4-FFF2-40B4-BE49-F238E27FC236}">
                <a16:creationId xmlns:a16="http://schemas.microsoft.com/office/drawing/2014/main" id="{E5CB47AD-DA9C-5F4C-A431-84FB4D547F0E}"/>
              </a:ext>
            </a:extLst>
          </p:cNvPr>
          <p:cNvSpPr>
            <a:spLocks noGrp="1"/>
          </p:cNvSpPr>
          <p:nvPr>
            <p:ph type="title" hasCustomPrompt="1"/>
          </p:nvPr>
        </p:nvSpPr>
        <p:spPr>
          <a:xfrm>
            <a:off x="228600" y="942179"/>
            <a:ext cx="6724650" cy="68580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3" name="Text Placeholder 2">
            <a:extLst>
              <a:ext uri="{FF2B5EF4-FFF2-40B4-BE49-F238E27FC236}">
                <a16:creationId xmlns:a16="http://schemas.microsoft.com/office/drawing/2014/main" id="{33792010-366E-0840-BEF3-DA7A2C4985CE}"/>
              </a:ext>
            </a:extLst>
          </p:cNvPr>
          <p:cNvSpPr>
            <a:spLocks noGrp="1"/>
          </p:cNvSpPr>
          <p:nvPr>
            <p:ph type="body" sz="quarter" idx="18" hasCustomPrompt="1"/>
          </p:nvPr>
        </p:nvSpPr>
        <p:spPr>
          <a:xfrm>
            <a:off x="152410" y="666650"/>
            <a:ext cx="6800841" cy="19932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2" name="Text Placeholder 2">
            <a:extLst>
              <a:ext uri="{FF2B5EF4-FFF2-40B4-BE49-F238E27FC236}">
                <a16:creationId xmlns:a16="http://schemas.microsoft.com/office/drawing/2014/main" id="{649794A0-DDCB-D348-B6F9-30E0A824A3F4}"/>
              </a:ext>
            </a:extLst>
          </p:cNvPr>
          <p:cNvSpPr>
            <a:spLocks noGrp="1"/>
          </p:cNvSpPr>
          <p:nvPr>
            <p:ph type="body" sz="quarter" idx="13" hasCustomPrompt="1"/>
          </p:nvPr>
        </p:nvSpPr>
        <p:spPr>
          <a:xfrm>
            <a:off x="236538" y="1780379"/>
            <a:ext cx="8678863" cy="3846516"/>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EB2F4A7B-C617-FC86-ACA8-F1B92AF151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894" y="6321706"/>
            <a:ext cx="1305543" cy="436053"/>
          </a:xfrm>
          <a:prstGeom prst="rect">
            <a:avLst/>
          </a:prstGeom>
        </p:spPr>
      </p:pic>
    </p:spTree>
    <p:extLst>
      <p:ext uri="{BB962C8B-B14F-4D97-AF65-F5344CB8AC3E}">
        <p14:creationId xmlns:p14="http://schemas.microsoft.com/office/powerpoint/2010/main" val="146655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2-B">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8" y="1780379"/>
            <a:ext cx="8678863" cy="1842151"/>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942179"/>
            <a:ext cx="6724650" cy="68580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10" y="666650"/>
            <a:ext cx="6800841" cy="19932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38" name="Content Placeholder 7">
            <a:extLst>
              <a:ext uri="{FF2B5EF4-FFF2-40B4-BE49-F238E27FC236}">
                <a16:creationId xmlns:a16="http://schemas.microsoft.com/office/drawing/2014/main" id="{B1AD0FA1-5FC3-8249-A508-F34B30E27036}"/>
              </a:ext>
            </a:extLst>
          </p:cNvPr>
          <p:cNvSpPr>
            <a:spLocks noGrp="1"/>
          </p:cNvSpPr>
          <p:nvPr>
            <p:ph sz="quarter" idx="19" hasCustomPrompt="1"/>
          </p:nvPr>
        </p:nvSpPr>
        <p:spPr>
          <a:xfrm>
            <a:off x="236538" y="3733801"/>
            <a:ext cx="8678863" cy="2265364"/>
          </a:xfrm>
        </p:spPr>
        <p:txBody>
          <a:bodyPr anchor="ctr" anchorCtr="0"/>
          <a:lstStyle>
            <a:lvl1pPr marL="0" indent="0" algn="ctr">
              <a:buNone/>
              <a:defRPr/>
            </a:lvl1pPr>
          </a:lstStyle>
          <a:p>
            <a:pPr lvl="0"/>
            <a:r>
              <a:rPr lang="en-US" dirty="0"/>
              <a:t>Graphic</a:t>
            </a:r>
          </a:p>
        </p:txBody>
      </p:sp>
      <p:pic>
        <p:nvPicPr>
          <p:cNvPr id="5" name="Picture 4">
            <a:extLst>
              <a:ext uri="{FF2B5EF4-FFF2-40B4-BE49-F238E27FC236}">
                <a16:creationId xmlns:a16="http://schemas.microsoft.com/office/drawing/2014/main" id="{8FA4E044-CDAB-C101-E13D-D9A7A1D14D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19229" y="6273800"/>
            <a:ext cx="1305543" cy="436053"/>
          </a:xfrm>
          <a:prstGeom prst="rect">
            <a:avLst/>
          </a:prstGeom>
        </p:spPr>
      </p:pic>
    </p:spTree>
    <p:extLst>
      <p:ext uri="{BB962C8B-B14F-4D97-AF65-F5344CB8AC3E}">
        <p14:creationId xmlns:p14="http://schemas.microsoft.com/office/powerpoint/2010/main" val="30811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3-C">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DA84C3F7-BB03-5D49-9A2E-979137BADE88}"/>
              </a:ext>
            </a:extLst>
          </p:cNvPr>
          <p:cNvSpPr>
            <a:spLocks noGrp="1"/>
          </p:cNvSpPr>
          <p:nvPr>
            <p:ph type="body" sz="quarter" idx="13" hasCustomPrompt="1"/>
          </p:nvPr>
        </p:nvSpPr>
        <p:spPr>
          <a:xfrm>
            <a:off x="236537" y="1780379"/>
            <a:ext cx="4114800" cy="4188621"/>
          </a:xfrm>
        </p:spPr>
        <p:txBody>
          <a:bodyPr>
            <a:noAutofit/>
          </a:bodyPr>
          <a:lstStyle>
            <a:lvl1pPr>
              <a:buClr>
                <a:srgbClr val="E17C00"/>
              </a:buClr>
              <a:defRPr sz="1600" b="1" i="0">
                <a:solidFill>
                  <a:srgbClr val="6F263D"/>
                </a:solidFill>
                <a:latin typeface="Arial" panose="020B0604020202020204" pitchFamily="34" charset="0"/>
                <a:cs typeface="Arial" panose="020B0604020202020204" pitchFamily="34" charset="0"/>
              </a:defRPr>
            </a:lvl1pPr>
            <a:lvl2pPr>
              <a:buClr>
                <a:srgbClr val="E17C00"/>
              </a:buClr>
              <a:defRPr sz="1400">
                <a:solidFill>
                  <a:srgbClr val="6F263D"/>
                </a:solidFill>
                <a:latin typeface="Arial" panose="020B0604020202020204" pitchFamily="34" charset="0"/>
                <a:cs typeface="Arial" panose="020B0604020202020204" pitchFamily="34" charset="0"/>
              </a:defRPr>
            </a:lvl2pPr>
            <a:lvl3pPr>
              <a:buClr>
                <a:srgbClr val="E17C00"/>
              </a:buClr>
              <a:defRPr sz="1200">
                <a:solidFill>
                  <a:srgbClr val="6F263D"/>
                </a:solidFill>
                <a:latin typeface="Arial" panose="020B0604020202020204" pitchFamily="34" charset="0"/>
                <a:cs typeface="Arial" panose="020B0604020202020204" pitchFamily="34" charset="0"/>
              </a:defRPr>
            </a:lvl3pPr>
            <a:lvl4pPr>
              <a:buClr>
                <a:srgbClr val="E17C00"/>
              </a:buClr>
              <a:defRPr sz="1100">
                <a:solidFill>
                  <a:srgbClr val="6F263D"/>
                </a:solidFill>
                <a:latin typeface="Arial" panose="020B0604020202020204" pitchFamily="34" charset="0"/>
                <a:cs typeface="Arial" panose="020B0604020202020204" pitchFamily="34" charset="0"/>
              </a:defRPr>
            </a:lvl4pPr>
            <a:lvl5pPr>
              <a:buClr>
                <a:srgbClr val="E17C00"/>
              </a:buClr>
              <a:defRPr sz="1100">
                <a:solidFill>
                  <a:srgbClr val="6F263D"/>
                </a:solidFill>
                <a:latin typeface="Arial" panose="020B0604020202020204" pitchFamily="34" charset="0"/>
                <a:cs typeface="Arial" panose="020B0604020202020204" pitchFamily="34" charset="0"/>
              </a:defRPr>
            </a:lvl5pPr>
          </a:lstStyle>
          <a:p>
            <a:pPr lvl="0"/>
            <a:r>
              <a:rPr lang="en-US" dirty="0"/>
              <a:t>Click to add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6">
            <a:extLst>
              <a:ext uri="{FF2B5EF4-FFF2-40B4-BE49-F238E27FC236}">
                <a16:creationId xmlns:a16="http://schemas.microsoft.com/office/drawing/2014/main" id="{3F270E63-EF19-EF43-941B-3BBB3C082F24}"/>
              </a:ext>
            </a:extLst>
          </p:cNvPr>
          <p:cNvSpPr>
            <a:spLocks noGrp="1"/>
          </p:cNvSpPr>
          <p:nvPr>
            <p:ph type="title" hasCustomPrompt="1"/>
          </p:nvPr>
        </p:nvSpPr>
        <p:spPr>
          <a:xfrm>
            <a:off x="228600" y="942179"/>
            <a:ext cx="6724650" cy="685800"/>
          </a:xfrm>
        </p:spPr>
        <p:txBody>
          <a:bodyPr>
            <a:noAutofit/>
          </a:bodyPr>
          <a:lstStyle>
            <a:lvl1pPr algn="l">
              <a:defRPr sz="2800" b="1" i="0">
                <a:solidFill>
                  <a:srgbClr val="ED8B00"/>
                </a:solidFill>
                <a:latin typeface="Arial" panose="020B0604020202020204" pitchFamily="34" charset="0"/>
                <a:cs typeface="Arial" panose="020B0604020202020204" pitchFamily="34" charset="0"/>
              </a:defRPr>
            </a:lvl1pPr>
          </a:lstStyle>
          <a:p>
            <a:r>
              <a:rPr lang="en-US" dirty="0"/>
              <a:t>CLICK TO ADD TEXT</a:t>
            </a:r>
          </a:p>
        </p:txBody>
      </p:sp>
      <p:sp>
        <p:nvSpPr>
          <p:cNvPr id="25" name="Text Placeholder 2">
            <a:extLst>
              <a:ext uri="{FF2B5EF4-FFF2-40B4-BE49-F238E27FC236}">
                <a16:creationId xmlns:a16="http://schemas.microsoft.com/office/drawing/2014/main" id="{65BBE4DE-A30A-B64E-9C2B-EAECE95D11D7}"/>
              </a:ext>
            </a:extLst>
          </p:cNvPr>
          <p:cNvSpPr>
            <a:spLocks noGrp="1"/>
          </p:cNvSpPr>
          <p:nvPr>
            <p:ph type="body" sz="quarter" idx="18" hasCustomPrompt="1"/>
          </p:nvPr>
        </p:nvSpPr>
        <p:spPr>
          <a:xfrm>
            <a:off x="152410" y="666650"/>
            <a:ext cx="6800841" cy="199329"/>
          </a:xfrm>
        </p:spPr>
        <p:txBody>
          <a:bodyPr lIns="182880" tIns="0" rIns="182880" bIns="0">
            <a:noAutofit/>
          </a:bodyPr>
          <a:lstStyle>
            <a:lvl1pPr marL="0" indent="0">
              <a:buNone/>
              <a:defRPr sz="1200" b="0" i="1">
                <a:solidFill>
                  <a:srgbClr val="6F263D"/>
                </a:solidFill>
                <a:latin typeface="Georgia" panose="02040502050405020303" pitchFamily="18" charset="0"/>
                <a:cs typeface="Arial" panose="020B0604020202020204" pitchFamily="34" charset="0"/>
              </a:defRPr>
            </a:lvl1pPr>
          </a:lstStyle>
          <a:p>
            <a:pPr lvl="0"/>
            <a:r>
              <a:rPr lang="en-US" dirty="0"/>
              <a:t>Click to add text</a:t>
            </a:r>
          </a:p>
        </p:txBody>
      </p:sp>
      <p:sp>
        <p:nvSpPr>
          <p:cNvPr id="13" name="Content Placeholder 7">
            <a:extLst>
              <a:ext uri="{FF2B5EF4-FFF2-40B4-BE49-F238E27FC236}">
                <a16:creationId xmlns:a16="http://schemas.microsoft.com/office/drawing/2014/main" id="{377193B1-5810-D74B-9153-FE9A079E21E8}"/>
              </a:ext>
            </a:extLst>
          </p:cNvPr>
          <p:cNvSpPr>
            <a:spLocks noGrp="1"/>
          </p:cNvSpPr>
          <p:nvPr>
            <p:ph sz="quarter" idx="19" hasCustomPrompt="1"/>
          </p:nvPr>
        </p:nvSpPr>
        <p:spPr>
          <a:xfrm>
            <a:off x="4572001" y="1780381"/>
            <a:ext cx="4343397" cy="4188620"/>
          </a:xfrm>
        </p:spPr>
        <p:txBody>
          <a:bodyPr anchor="ctr" anchorCtr="0"/>
          <a:lstStyle>
            <a:lvl1pPr marL="0" indent="0" algn="ctr">
              <a:buNone/>
              <a:defRPr/>
            </a:lvl1pPr>
          </a:lstStyle>
          <a:p>
            <a:pPr lvl="0"/>
            <a:r>
              <a:rPr lang="en-US" dirty="0"/>
              <a:t>Graphic</a:t>
            </a:r>
          </a:p>
        </p:txBody>
      </p:sp>
      <p:pic>
        <p:nvPicPr>
          <p:cNvPr id="2" name="Picture 1">
            <a:extLst>
              <a:ext uri="{FF2B5EF4-FFF2-40B4-BE49-F238E27FC236}">
                <a16:creationId xmlns:a16="http://schemas.microsoft.com/office/drawing/2014/main" id="{5BA02F25-630C-7583-53AA-F4D973C080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19229" y="6273800"/>
            <a:ext cx="1305543" cy="436053"/>
          </a:xfrm>
          <a:prstGeom prst="rect">
            <a:avLst/>
          </a:prstGeom>
        </p:spPr>
      </p:pic>
    </p:spTree>
    <p:extLst>
      <p:ext uri="{BB962C8B-B14F-4D97-AF65-F5344CB8AC3E}">
        <p14:creationId xmlns:p14="http://schemas.microsoft.com/office/powerpoint/2010/main" val="164076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494" y="265875"/>
            <a:ext cx="877190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3494" y="1600202"/>
            <a:ext cx="8771906" cy="3759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054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342891" indent="-342891" algn="l" defTabSz="914377" rtl="0" eaLnBrk="1" latinLnBrk="0" hangingPunct="1">
        <a:spcBef>
          <a:spcPct val="20000"/>
        </a:spcBef>
        <a:buClr>
          <a:srgbClr val="F9382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F9382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F9382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F9382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5616">
          <p15:clr>
            <a:srgbClr val="F26B43"/>
          </p15:clr>
        </p15:guide>
        <p15:guide id="5" orient="horz" pos="132">
          <p15:clr>
            <a:srgbClr val="F26B43"/>
          </p15:clr>
        </p15:guide>
        <p15:guide id="6" orient="horz" pos="2964">
          <p15:clr>
            <a:srgbClr val="F26B43"/>
          </p15:clr>
        </p15:guide>
        <p15:guide id="7" pos="4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5.xml"/><Relationship Id="rId4" Type="http://schemas.openxmlformats.org/officeDocument/2006/relationships/image" Target="../media/image68.jpeg"/></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7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hyperlink" Target="https://www.cramerandmartinez.com/workers-compensation/types-of-work-job-injuries/repetitive-motion-stress-injury" TargetMode="Externa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CE8DC-89A1-43E0-276E-C447FF1AD47B}"/>
              </a:ext>
            </a:extLst>
          </p:cNvPr>
          <p:cNvSpPr>
            <a:spLocks noGrp="1"/>
          </p:cNvSpPr>
          <p:nvPr>
            <p:ph type="title"/>
          </p:nvPr>
        </p:nvSpPr>
        <p:spPr/>
        <p:txBody>
          <a:bodyPr/>
          <a:lstStyle/>
          <a:p>
            <a:r>
              <a:rPr lang="en-US" dirty="0">
                <a:latin typeface="Arial"/>
                <a:cs typeface="Arial"/>
              </a:rPr>
              <a:t>Laboratory Safety</a:t>
            </a:r>
            <a:endParaRPr lang="en-US" dirty="0"/>
          </a:p>
        </p:txBody>
      </p:sp>
      <p:sp>
        <p:nvSpPr>
          <p:cNvPr id="5" name="Text Placeholder 4">
            <a:extLst>
              <a:ext uri="{FF2B5EF4-FFF2-40B4-BE49-F238E27FC236}">
                <a16:creationId xmlns:a16="http://schemas.microsoft.com/office/drawing/2014/main" id="{74859B11-9080-050F-30D9-B7ADE9286E87}"/>
              </a:ext>
            </a:extLst>
          </p:cNvPr>
          <p:cNvSpPr>
            <a:spLocks noGrp="1"/>
          </p:cNvSpPr>
          <p:nvPr>
            <p:ph type="body" sz="quarter" idx="13"/>
          </p:nvPr>
        </p:nvSpPr>
        <p:spPr>
          <a:xfrm>
            <a:off x="4419600" y="4658434"/>
            <a:ext cx="4636246" cy="1311438"/>
          </a:xfrm>
        </p:spPr>
        <p:txBody>
          <a:bodyPr vert="horz" lIns="182880" tIns="0" rIns="182880" bIns="0" rtlCol="0" anchor="t">
            <a:noAutofit/>
          </a:bodyPr>
          <a:lstStyle/>
          <a:p>
            <a:r>
              <a:rPr lang="en-US" dirty="0">
                <a:latin typeface="Georgia"/>
                <a:cs typeface="Arial"/>
              </a:rPr>
              <a:t>Environmental Health &amp; Safety</a:t>
            </a:r>
          </a:p>
          <a:p>
            <a:r>
              <a:rPr lang="en-US" dirty="0">
                <a:latin typeface="Georgia"/>
                <a:cs typeface="Arial"/>
              </a:rPr>
              <a:t>Aber Hall 6th Floor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A9B6-D23A-11B7-3FA7-DF65B30F8D07}"/>
              </a:ext>
            </a:extLst>
          </p:cNvPr>
          <p:cNvSpPr>
            <a:spLocks noGrp="1"/>
          </p:cNvSpPr>
          <p:nvPr>
            <p:ph type="title"/>
          </p:nvPr>
        </p:nvSpPr>
        <p:spPr/>
        <p:txBody>
          <a:bodyPr/>
          <a:lstStyle/>
          <a:p>
            <a:r>
              <a:rPr lang="en-US" dirty="0">
                <a:latin typeface="Arial"/>
                <a:cs typeface="Arial"/>
              </a:rPr>
              <a:t>Labeling</a:t>
            </a:r>
          </a:p>
        </p:txBody>
      </p:sp>
      <p:sp>
        <p:nvSpPr>
          <p:cNvPr id="3" name="Text Placeholder 2">
            <a:extLst>
              <a:ext uri="{FF2B5EF4-FFF2-40B4-BE49-F238E27FC236}">
                <a16:creationId xmlns:a16="http://schemas.microsoft.com/office/drawing/2014/main" id="{CEE57CFE-DD23-D9F6-748C-295FFA6632E2}"/>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RTK Program Essential Elements</a:t>
            </a:r>
            <a:endParaRPr lang="en-US" sz="1400" i="0">
              <a:solidFill>
                <a:srgbClr val="000000"/>
              </a:solidFill>
              <a:latin typeface="Georgia"/>
              <a:cs typeface="Arial"/>
            </a:endParaRPr>
          </a:p>
          <a:p>
            <a:endParaRPr lang="en-US" dirty="0"/>
          </a:p>
        </p:txBody>
      </p:sp>
      <p:sp>
        <p:nvSpPr>
          <p:cNvPr id="4" name="Text Placeholder 3">
            <a:extLst>
              <a:ext uri="{FF2B5EF4-FFF2-40B4-BE49-F238E27FC236}">
                <a16:creationId xmlns:a16="http://schemas.microsoft.com/office/drawing/2014/main" id="{1E8295A7-3EDD-E383-5109-94D61AB9A595}"/>
              </a:ext>
            </a:extLst>
          </p:cNvPr>
          <p:cNvSpPr>
            <a:spLocks noGrp="1"/>
          </p:cNvSpPr>
          <p:nvPr>
            <p:ph type="body" sz="quarter" idx="13"/>
          </p:nvPr>
        </p:nvSpPr>
        <p:spPr/>
        <p:txBody>
          <a:bodyPr vert="horz" lIns="91440" tIns="45720" rIns="91440" bIns="45720" rtlCol="0" anchor="t">
            <a:noAutofit/>
          </a:bodyPr>
          <a:lstStyle/>
          <a:p>
            <a:pPr marL="342265" indent="-342265"/>
            <a:r>
              <a:rPr lang="en-US" sz="2000" dirty="0">
                <a:latin typeface="Arial"/>
                <a:cs typeface="Arial"/>
              </a:rPr>
              <a:t>Container labels should have the following:</a:t>
            </a:r>
            <a:endParaRPr lang="en-US" sz="2000"/>
          </a:p>
          <a:p>
            <a:pPr marL="742315" lvl="1" indent="-285115"/>
            <a:r>
              <a:rPr lang="en-US" sz="1800" b="1" dirty="0">
                <a:latin typeface="Arial"/>
                <a:cs typeface="Arial"/>
              </a:rPr>
              <a:t>Signal Word (Danger or Warning)</a:t>
            </a:r>
          </a:p>
          <a:p>
            <a:pPr marL="742315" lvl="1" indent="-285115"/>
            <a:r>
              <a:rPr lang="en-US" sz="1800" b="1" dirty="0">
                <a:latin typeface="Arial"/>
                <a:cs typeface="Arial"/>
              </a:rPr>
              <a:t>Product Name or Identifier</a:t>
            </a:r>
          </a:p>
          <a:p>
            <a:pPr marL="742315" lvl="1" indent="-285115"/>
            <a:r>
              <a:rPr lang="en-US" sz="1800" b="1" dirty="0">
                <a:latin typeface="Arial"/>
                <a:cs typeface="Arial"/>
              </a:rPr>
              <a:t>Hazard Pictograms</a:t>
            </a:r>
          </a:p>
          <a:p>
            <a:pPr marL="742315" lvl="1" indent="-285115"/>
            <a:r>
              <a:rPr lang="en-US" sz="1800" b="1" dirty="0">
                <a:latin typeface="Arial"/>
                <a:cs typeface="Arial"/>
              </a:rPr>
              <a:t>Precautionary Statements</a:t>
            </a:r>
          </a:p>
          <a:p>
            <a:pPr marL="742315" lvl="1" indent="-285115"/>
            <a:r>
              <a:rPr lang="en-US" sz="1800" b="1" dirty="0">
                <a:latin typeface="Arial"/>
                <a:cs typeface="Arial"/>
              </a:rPr>
              <a:t>Hazard Statements</a:t>
            </a:r>
          </a:p>
          <a:p>
            <a:pPr marL="742315" lvl="1" indent="-285115"/>
            <a:r>
              <a:rPr lang="en-US" sz="1800" b="1" dirty="0">
                <a:latin typeface="Arial"/>
                <a:cs typeface="Arial"/>
              </a:rPr>
              <a:t>Manufacturer Information</a:t>
            </a:r>
          </a:p>
          <a:p>
            <a:pPr marL="342265" indent="-342265"/>
            <a:r>
              <a:rPr lang="en-US" sz="2000" dirty="0">
                <a:latin typeface="Arial"/>
                <a:cs typeface="Arial"/>
              </a:rPr>
              <a:t>This information must be provided by the manufacturer under current regulations</a:t>
            </a:r>
          </a:p>
          <a:p>
            <a:pPr marL="742315" lvl="1" indent="-285115"/>
            <a:r>
              <a:rPr lang="en-US" sz="1800" b="1" dirty="0">
                <a:latin typeface="Arial"/>
                <a:cs typeface="Arial"/>
              </a:rPr>
              <a:t>Older chemicals may not have complete information</a:t>
            </a:r>
            <a:endParaRPr lang="en-US" sz="1800">
              <a:latin typeface="Arial"/>
              <a:cs typeface="Arial"/>
            </a:endParaRPr>
          </a:p>
        </p:txBody>
      </p:sp>
    </p:spTree>
    <p:extLst>
      <p:ext uri="{BB962C8B-B14F-4D97-AF65-F5344CB8AC3E}">
        <p14:creationId xmlns:p14="http://schemas.microsoft.com/office/powerpoint/2010/main" val="41432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5A64-60B0-4643-48BC-C8BA347E2C33}"/>
              </a:ext>
            </a:extLst>
          </p:cNvPr>
          <p:cNvSpPr>
            <a:spLocks noGrp="1"/>
          </p:cNvSpPr>
          <p:nvPr>
            <p:ph type="title"/>
          </p:nvPr>
        </p:nvSpPr>
        <p:spPr/>
        <p:txBody>
          <a:bodyPr/>
          <a:lstStyle/>
          <a:p>
            <a:r>
              <a:rPr lang="en-US" dirty="0">
                <a:latin typeface="Arial"/>
                <a:cs typeface="Arial"/>
              </a:rPr>
              <a:t>Manufacturer Labels</a:t>
            </a:r>
            <a:endParaRPr lang="en-US" dirty="0"/>
          </a:p>
        </p:txBody>
      </p:sp>
      <p:sp>
        <p:nvSpPr>
          <p:cNvPr id="3" name="Text Placeholder 2">
            <a:extLst>
              <a:ext uri="{FF2B5EF4-FFF2-40B4-BE49-F238E27FC236}">
                <a16:creationId xmlns:a16="http://schemas.microsoft.com/office/drawing/2014/main" id="{0103C4AD-4279-FB31-5E99-7677F6729AB6}"/>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Labeling</a:t>
            </a:r>
            <a:endParaRPr lang="en-US" sz="1400" dirty="0"/>
          </a:p>
          <a:p>
            <a:endParaRPr lang="en-US" sz="1400" dirty="0"/>
          </a:p>
        </p:txBody>
      </p:sp>
      <p:pic>
        <p:nvPicPr>
          <p:cNvPr id="9" name="Content Placeholder 8" descr="Sigma Aldrich Fine Chemicals Biosciences Blue Dextran, 87915-38-6,  MFCD00130661, 5 g">
            <a:extLst>
              <a:ext uri="{FF2B5EF4-FFF2-40B4-BE49-F238E27FC236}">
                <a16:creationId xmlns:a16="http://schemas.microsoft.com/office/drawing/2014/main" id="{F44F8CD0-8FC8-668C-CF68-ED65DF2A8844}"/>
              </a:ext>
            </a:extLst>
          </p:cNvPr>
          <p:cNvPicPr>
            <a:picLocks noGrp="1" noChangeAspect="1"/>
          </p:cNvPicPr>
          <p:nvPr>
            <p:ph sz="quarter" idx="19"/>
          </p:nvPr>
        </p:nvPicPr>
        <p:blipFill>
          <a:blip r:embed="rId3"/>
          <a:stretch>
            <a:fillRect/>
          </a:stretch>
        </p:blipFill>
        <p:spPr>
          <a:xfrm>
            <a:off x="4568833" y="1834574"/>
            <a:ext cx="3220180" cy="4249766"/>
          </a:xfrm>
        </p:spPr>
      </p:pic>
      <p:pic>
        <p:nvPicPr>
          <p:cNvPr id="6" name="Picture 5" descr="Vintage Merck Phenolphthalein USP X chemical bottle | eBay">
            <a:extLst>
              <a:ext uri="{FF2B5EF4-FFF2-40B4-BE49-F238E27FC236}">
                <a16:creationId xmlns:a16="http://schemas.microsoft.com/office/drawing/2014/main" id="{0349B13A-A09B-1033-498B-4AFB3F954F14}"/>
              </a:ext>
            </a:extLst>
          </p:cNvPr>
          <p:cNvPicPr>
            <a:picLocks noChangeAspect="1"/>
          </p:cNvPicPr>
          <p:nvPr/>
        </p:nvPicPr>
        <p:blipFill rotWithShape="1">
          <a:blip r:embed="rId4"/>
          <a:srcRect l="33406" r="31659" b="290"/>
          <a:stretch/>
        </p:blipFill>
        <p:spPr>
          <a:xfrm>
            <a:off x="1629146" y="1834389"/>
            <a:ext cx="1927662" cy="4148076"/>
          </a:xfrm>
          <a:prstGeom prst="rect">
            <a:avLst/>
          </a:prstGeom>
        </p:spPr>
      </p:pic>
    </p:spTree>
    <p:extLst>
      <p:ext uri="{BB962C8B-B14F-4D97-AF65-F5344CB8AC3E}">
        <p14:creationId xmlns:p14="http://schemas.microsoft.com/office/powerpoint/2010/main" val="22940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7064F-B9C6-DB1B-38BA-A79A6BFD7D84}"/>
              </a:ext>
            </a:extLst>
          </p:cNvPr>
          <p:cNvSpPr>
            <a:spLocks noGrp="1"/>
          </p:cNvSpPr>
          <p:nvPr>
            <p:ph type="title"/>
          </p:nvPr>
        </p:nvSpPr>
        <p:spPr/>
        <p:txBody>
          <a:bodyPr/>
          <a:lstStyle/>
          <a:p>
            <a:r>
              <a:rPr lang="en-US" dirty="0">
                <a:latin typeface="Arial"/>
                <a:cs typeface="Arial"/>
              </a:rPr>
              <a:t>Secondary Container Labels</a:t>
            </a:r>
            <a:endParaRPr lang="en-US" dirty="0"/>
          </a:p>
        </p:txBody>
      </p:sp>
      <p:sp>
        <p:nvSpPr>
          <p:cNvPr id="4" name="Text Placeholder 3">
            <a:extLst>
              <a:ext uri="{FF2B5EF4-FFF2-40B4-BE49-F238E27FC236}">
                <a16:creationId xmlns:a16="http://schemas.microsoft.com/office/drawing/2014/main" id="{8B508A65-E8E1-6D82-2437-2506174CC4A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Labeling</a:t>
            </a:r>
            <a:endParaRPr lang="en-US" dirty="0"/>
          </a:p>
        </p:txBody>
      </p:sp>
      <p:sp>
        <p:nvSpPr>
          <p:cNvPr id="2" name="Text Placeholder 1">
            <a:extLst>
              <a:ext uri="{FF2B5EF4-FFF2-40B4-BE49-F238E27FC236}">
                <a16:creationId xmlns:a16="http://schemas.microsoft.com/office/drawing/2014/main" id="{18C5E870-AD2E-0998-F413-998F686845E3}"/>
              </a:ext>
            </a:extLst>
          </p:cNvPr>
          <p:cNvSpPr>
            <a:spLocks noGrp="1"/>
          </p:cNvSpPr>
          <p:nvPr>
            <p:ph type="body" sz="quarter" idx="13"/>
          </p:nvPr>
        </p:nvSpPr>
        <p:spPr>
          <a:xfrm>
            <a:off x="236538" y="1780379"/>
            <a:ext cx="8678863" cy="4262152"/>
          </a:xfrm>
        </p:spPr>
        <p:txBody>
          <a:bodyPr vert="horz" lIns="91440" tIns="45720" rIns="91440" bIns="45720" rtlCol="0" anchor="t">
            <a:noAutofit/>
          </a:bodyPr>
          <a:lstStyle/>
          <a:p>
            <a:pPr marL="342265" indent="-342265"/>
            <a:r>
              <a:rPr lang="en-US" sz="2400" dirty="0">
                <a:latin typeface="Arial"/>
                <a:cs typeface="Arial"/>
              </a:rPr>
              <a:t>All chemicals, including prepared solutions and chemicals transferred from their original containers, should be labeled with</a:t>
            </a:r>
            <a:endParaRPr lang="en-US" sz="2400" dirty="0"/>
          </a:p>
          <a:p>
            <a:pPr marL="742315" lvl="1" indent="-285115"/>
            <a:r>
              <a:rPr lang="en-US" sz="2000" b="1" dirty="0">
                <a:latin typeface="Arial"/>
                <a:cs typeface="Arial"/>
              </a:rPr>
              <a:t>Name</a:t>
            </a:r>
          </a:p>
          <a:p>
            <a:pPr marL="742315" lvl="1" indent="-285115"/>
            <a:r>
              <a:rPr lang="en-US" sz="2000" b="1" dirty="0">
                <a:latin typeface="Arial"/>
                <a:cs typeface="Arial"/>
              </a:rPr>
              <a:t>Concentration(s)</a:t>
            </a:r>
          </a:p>
          <a:p>
            <a:pPr marL="742315" lvl="1" indent="-285115"/>
            <a:r>
              <a:rPr lang="en-US" sz="2000" b="1" dirty="0">
                <a:latin typeface="Arial"/>
                <a:cs typeface="Arial"/>
              </a:rPr>
              <a:t>Hazard Warning(s)</a:t>
            </a:r>
          </a:p>
          <a:p>
            <a:pPr marL="742315" lvl="1" indent="-285115"/>
            <a:r>
              <a:rPr lang="en-US" sz="2000" b="1" dirty="0">
                <a:latin typeface="Arial"/>
                <a:cs typeface="Arial"/>
              </a:rPr>
              <a:t>Additional information</a:t>
            </a:r>
            <a:endParaRPr lang="en-US" sz="2000" b="1" dirty="0"/>
          </a:p>
          <a:p>
            <a:pPr marL="1142365" lvl="2" indent="-227965"/>
            <a:r>
              <a:rPr lang="en-US" sz="1800" b="1" dirty="0">
                <a:latin typeface="Arial"/>
                <a:cs typeface="Arial"/>
              </a:rPr>
              <a:t>Initials of staff responsible </a:t>
            </a:r>
          </a:p>
          <a:p>
            <a:pPr marL="1142365" lvl="2" indent="-227965"/>
            <a:r>
              <a:rPr lang="en-US" sz="1800" b="1" dirty="0">
                <a:latin typeface="Arial"/>
                <a:cs typeface="Arial"/>
              </a:rPr>
              <a:t>Date Received</a:t>
            </a:r>
            <a:endParaRPr lang="en-US" sz="1800"/>
          </a:p>
          <a:p>
            <a:pPr marL="1142365" lvl="2" indent="-227965"/>
            <a:r>
              <a:rPr lang="en-US" sz="1800" b="1" dirty="0">
                <a:latin typeface="Arial"/>
                <a:cs typeface="Arial"/>
              </a:rPr>
              <a:t>Date Opened</a:t>
            </a:r>
            <a:endParaRPr lang="en-US" sz="1800" b="1" dirty="0"/>
          </a:p>
          <a:p>
            <a:pPr marL="1142365" lvl="2" indent="-227965"/>
            <a:r>
              <a:rPr lang="en-US" sz="1800" b="1" dirty="0">
                <a:latin typeface="Arial"/>
                <a:cs typeface="Arial"/>
              </a:rPr>
              <a:t>Expiration Date</a:t>
            </a:r>
          </a:p>
        </p:txBody>
      </p:sp>
    </p:spTree>
    <p:extLst>
      <p:ext uri="{BB962C8B-B14F-4D97-AF65-F5344CB8AC3E}">
        <p14:creationId xmlns:p14="http://schemas.microsoft.com/office/powerpoint/2010/main" val="34026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8F89-8947-118E-1C26-772EDD0B7C3A}"/>
              </a:ext>
            </a:extLst>
          </p:cNvPr>
          <p:cNvSpPr>
            <a:spLocks noGrp="1"/>
          </p:cNvSpPr>
          <p:nvPr>
            <p:ph type="title"/>
          </p:nvPr>
        </p:nvSpPr>
        <p:spPr/>
        <p:txBody>
          <a:bodyPr/>
          <a:lstStyle/>
          <a:p>
            <a:r>
              <a:rPr lang="en-US" dirty="0">
                <a:latin typeface="Arial"/>
                <a:cs typeface="Arial"/>
              </a:rPr>
              <a:t>Labeling Systems in Use</a:t>
            </a:r>
            <a:endParaRPr lang="en-US" dirty="0"/>
          </a:p>
        </p:txBody>
      </p:sp>
      <p:sp>
        <p:nvSpPr>
          <p:cNvPr id="3" name="Text Placeholder 2">
            <a:extLst>
              <a:ext uri="{FF2B5EF4-FFF2-40B4-BE49-F238E27FC236}">
                <a16:creationId xmlns:a16="http://schemas.microsoft.com/office/drawing/2014/main" id="{C8B22EA8-3E41-8947-D36D-B419C6D59713}"/>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Labeling</a:t>
            </a:r>
            <a:endParaRPr lang="en-US" dirty="0" err="1"/>
          </a:p>
        </p:txBody>
      </p:sp>
      <p:sp>
        <p:nvSpPr>
          <p:cNvPr id="4" name="Text Placeholder 3">
            <a:extLst>
              <a:ext uri="{FF2B5EF4-FFF2-40B4-BE49-F238E27FC236}">
                <a16:creationId xmlns:a16="http://schemas.microsoft.com/office/drawing/2014/main" id="{F29163F7-C014-206E-3054-1D77BB555884}"/>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National Fire Protection Association (NFPA)</a:t>
            </a:r>
            <a:endParaRPr lang="en-US" sz="2400" b="0">
              <a:solidFill>
                <a:srgbClr val="000000"/>
              </a:solidFill>
              <a:latin typeface="Arial"/>
              <a:cs typeface="Arial"/>
            </a:endParaRPr>
          </a:p>
          <a:p>
            <a:pPr marL="342265" indent="-342265"/>
            <a:r>
              <a:rPr lang="en-US" sz="2400" dirty="0">
                <a:latin typeface="Arial"/>
                <a:cs typeface="Arial"/>
              </a:rPr>
              <a:t>Hazardous Material Identification System (HMIS)</a:t>
            </a:r>
            <a:endParaRPr lang="en-US" sz="2400" b="0">
              <a:solidFill>
                <a:srgbClr val="000000"/>
              </a:solidFill>
              <a:latin typeface="Arial"/>
              <a:cs typeface="Arial"/>
            </a:endParaRPr>
          </a:p>
          <a:p>
            <a:pPr marL="342265" indent="-342265"/>
            <a:r>
              <a:rPr lang="en-US" sz="2400" dirty="0">
                <a:latin typeface="Arial"/>
                <a:cs typeface="Arial"/>
              </a:rPr>
              <a:t>Globally Harmonized System (GHS)</a:t>
            </a:r>
            <a:endParaRPr lang="en-US" sz="2400"/>
          </a:p>
        </p:txBody>
      </p:sp>
    </p:spTree>
    <p:extLst>
      <p:ext uri="{BB962C8B-B14F-4D97-AF65-F5344CB8AC3E}">
        <p14:creationId xmlns:p14="http://schemas.microsoft.com/office/powerpoint/2010/main" val="31165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4DB9AA-327C-A16D-CED7-C9ABC7505530}"/>
              </a:ext>
            </a:extLst>
          </p:cNvPr>
          <p:cNvSpPr>
            <a:spLocks noGrp="1"/>
          </p:cNvSpPr>
          <p:nvPr>
            <p:ph type="body" sz="quarter" idx="13"/>
          </p:nvPr>
        </p:nvSpPr>
        <p:spPr>
          <a:xfrm>
            <a:off x="227573" y="1780379"/>
            <a:ext cx="3738281" cy="4188621"/>
          </a:xfrm>
        </p:spPr>
        <p:txBody>
          <a:bodyPr vert="horz" lIns="91440" tIns="45720" rIns="91440" bIns="45720" rtlCol="0" anchor="t">
            <a:noAutofit/>
          </a:bodyPr>
          <a:lstStyle/>
          <a:p>
            <a:pPr marL="342265" indent="-342265"/>
            <a:r>
              <a:rPr lang="en-US" sz="2000" dirty="0">
                <a:latin typeface="Arial"/>
                <a:cs typeface="Arial"/>
              </a:rPr>
              <a:t>Color-coded by hazard type</a:t>
            </a:r>
          </a:p>
          <a:p>
            <a:pPr marL="742315" lvl="1" indent="-285115"/>
            <a:r>
              <a:rPr lang="en-US" sz="1800" dirty="0">
                <a:latin typeface="Arial"/>
                <a:cs typeface="Arial"/>
              </a:rPr>
              <a:t>Blue – Health Hazards</a:t>
            </a:r>
            <a:endParaRPr lang="en-US" sz="1800" dirty="0"/>
          </a:p>
          <a:p>
            <a:pPr marL="742315" lvl="1" indent="-285115"/>
            <a:r>
              <a:rPr lang="en-US" sz="1800" dirty="0">
                <a:latin typeface="Arial"/>
                <a:cs typeface="Arial"/>
              </a:rPr>
              <a:t>Red – Flammability Hazards</a:t>
            </a:r>
          </a:p>
          <a:p>
            <a:pPr marL="742315" lvl="1" indent="-285115"/>
            <a:r>
              <a:rPr lang="en-US" sz="1800" dirty="0">
                <a:latin typeface="Arial"/>
                <a:cs typeface="Arial"/>
              </a:rPr>
              <a:t>Yellow – Reactivity Hazards</a:t>
            </a:r>
          </a:p>
          <a:p>
            <a:pPr marL="742315" lvl="1" indent="-285115"/>
            <a:r>
              <a:rPr lang="en-US" sz="1800" dirty="0">
                <a:latin typeface="Arial"/>
                <a:cs typeface="Arial"/>
              </a:rPr>
              <a:t>White – Special Hazards</a:t>
            </a:r>
          </a:p>
          <a:p>
            <a:pPr marL="342265" indent="-342265"/>
            <a:r>
              <a:rPr lang="en-US" sz="2000" dirty="0">
                <a:latin typeface="Arial"/>
                <a:cs typeface="Arial"/>
              </a:rPr>
              <a:t>Number indicates severity of hazard</a:t>
            </a:r>
          </a:p>
          <a:p>
            <a:pPr marL="742315" lvl="1" indent="-285115"/>
            <a:r>
              <a:rPr lang="en-US" sz="1800" b="1" dirty="0">
                <a:latin typeface="Arial"/>
                <a:cs typeface="Arial"/>
              </a:rPr>
              <a:t>0 is minimal, while 4 is severe</a:t>
            </a:r>
            <a:endParaRPr lang="en-US" sz="1800">
              <a:latin typeface="Arial"/>
              <a:cs typeface="Arial"/>
            </a:endParaRPr>
          </a:p>
        </p:txBody>
      </p:sp>
      <p:sp>
        <p:nvSpPr>
          <p:cNvPr id="2" name="Title 1">
            <a:extLst>
              <a:ext uri="{FF2B5EF4-FFF2-40B4-BE49-F238E27FC236}">
                <a16:creationId xmlns:a16="http://schemas.microsoft.com/office/drawing/2014/main" id="{7E53FD77-B168-EF82-50E0-7E16212F3337}"/>
              </a:ext>
            </a:extLst>
          </p:cNvPr>
          <p:cNvSpPr>
            <a:spLocks noGrp="1"/>
          </p:cNvSpPr>
          <p:nvPr>
            <p:ph type="title"/>
          </p:nvPr>
        </p:nvSpPr>
        <p:spPr/>
        <p:txBody>
          <a:bodyPr/>
          <a:lstStyle/>
          <a:p>
            <a:r>
              <a:rPr lang="en-US" dirty="0">
                <a:latin typeface="Arial"/>
                <a:cs typeface="Arial"/>
              </a:rPr>
              <a:t>NFPA Hazard Labels</a:t>
            </a:r>
            <a:endParaRPr lang="en-US" dirty="0"/>
          </a:p>
        </p:txBody>
      </p:sp>
      <p:sp>
        <p:nvSpPr>
          <p:cNvPr id="3" name="Text Placeholder 2">
            <a:extLst>
              <a:ext uri="{FF2B5EF4-FFF2-40B4-BE49-F238E27FC236}">
                <a16:creationId xmlns:a16="http://schemas.microsoft.com/office/drawing/2014/main" id="{110360C6-B1D5-8ADE-2519-1BE1EC8C88D7}"/>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Labeling Systems</a:t>
            </a:r>
            <a:endParaRPr lang="en-US" dirty="0"/>
          </a:p>
        </p:txBody>
      </p:sp>
      <p:pic>
        <p:nvPicPr>
          <p:cNvPr id="7" name="Content Placeholder 6" descr="A screenshot of a computer&#10;&#10;Description automatically generated">
            <a:extLst>
              <a:ext uri="{FF2B5EF4-FFF2-40B4-BE49-F238E27FC236}">
                <a16:creationId xmlns:a16="http://schemas.microsoft.com/office/drawing/2014/main" id="{6D117225-B8EB-4901-00B5-90A94EE58ECE}"/>
              </a:ext>
            </a:extLst>
          </p:cNvPr>
          <p:cNvPicPr>
            <a:picLocks noGrp="1" noChangeAspect="1"/>
          </p:cNvPicPr>
          <p:nvPr>
            <p:ph sz="quarter" idx="19"/>
          </p:nvPr>
        </p:nvPicPr>
        <p:blipFill rotWithShape="1">
          <a:blip r:embed="rId2"/>
          <a:srcRect l="97" t="38794" r="85340"/>
          <a:stretch/>
        </p:blipFill>
        <p:spPr>
          <a:xfrm>
            <a:off x="5656730" y="1634515"/>
            <a:ext cx="1343661" cy="4192460"/>
          </a:xfrm>
        </p:spPr>
      </p:pic>
    </p:spTree>
    <p:extLst>
      <p:ext uri="{BB962C8B-B14F-4D97-AF65-F5344CB8AC3E}">
        <p14:creationId xmlns:p14="http://schemas.microsoft.com/office/powerpoint/2010/main" val="153446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4DB9AA-327C-A16D-CED7-C9ABC7505530}"/>
              </a:ext>
            </a:extLst>
          </p:cNvPr>
          <p:cNvSpPr>
            <a:spLocks noGrp="1"/>
          </p:cNvSpPr>
          <p:nvPr>
            <p:ph type="body" sz="quarter" idx="13"/>
          </p:nvPr>
        </p:nvSpPr>
        <p:spPr/>
        <p:txBody>
          <a:bodyPr vert="horz" lIns="91440" tIns="45720" rIns="91440" bIns="45720" rtlCol="0" anchor="t">
            <a:noAutofit/>
          </a:bodyPr>
          <a:lstStyle/>
          <a:p>
            <a:pPr marL="342265" indent="-342265"/>
            <a:r>
              <a:rPr lang="en-US" sz="2000" dirty="0">
                <a:latin typeface="Arial"/>
                <a:cs typeface="Arial"/>
              </a:rPr>
              <a:t>Color-coded by hazard type</a:t>
            </a:r>
          </a:p>
          <a:p>
            <a:pPr marL="742315" lvl="1" indent="-285115"/>
            <a:r>
              <a:rPr lang="en-US" sz="1800" dirty="0">
                <a:latin typeface="Arial"/>
                <a:cs typeface="Arial"/>
              </a:rPr>
              <a:t>Blue – Health Hazards</a:t>
            </a:r>
            <a:endParaRPr lang="en-US" sz="1800" dirty="0"/>
          </a:p>
          <a:p>
            <a:pPr marL="742315" lvl="1" indent="-285115"/>
            <a:r>
              <a:rPr lang="en-US" sz="1800" dirty="0">
                <a:latin typeface="Arial"/>
                <a:cs typeface="Arial"/>
              </a:rPr>
              <a:t>Red – Flammability Hazards</a:t>
            </a:r>
          </a:p>
          <a:p>
            <a:pPr marL="742315" lvl="1" indent="-285115"/>
            <a:r>
              <a:rPr lang="en-US" sz="1800" dirty="0">
                <a:latin typeface="Arial"/>
                <a:cs typeface="Arial"/>
              </a:rPr>
              <a:t>Yellow – Reactivity Hazards</a:t>
            </a:r>
          </a:p>
          <a:p>
            <a:pPr marL="742315" lvl="1" indent="-285115"/>
            <a:r>
              <a:rPr lang="en-US" sz="1800" dirty="0">
                <a:latin typeface="Arial"/>
                <a:cs typeface="Arial"/>
              </a:rPr>
              <a:t>White – Personal Protection</a:t>
            </a:r>
          </a:p>
          <a:p>
            <a:pPr marL="342265" indent="-342265"/>
            <a:r>
              <a:rPr lang="en-US" sz="2000" dirty="0">
                <a:latin typeface="Arial"/>
                <a:cs typeface="Arial"/>
              </a:rPr>
              <a:t>Number indicates severity of hazard</a:t>
            </a:r>
          </a:p>
          <a:p>
            <a:pPr marL="742315" lvl="1" indent="-285115"/>
            <a:r>
              <a:rPr lang="en-US" sz="1800" b="1" dirty="0">
                <a:latin typeface="Arial"/>
                <a:cs typeface="Arial"/>
              </a:rPr>
              <a:t>0 is minimal, while 4 is severe</a:t>
            </a:r>
            <a:endParaRPr lang="en-US" sz="1800">
              <a:latin typeface="Arial"/>
              <a:cs typeface="Arial"/>
            </a:endParaRPr>
          </a:p>
        </p:txBody>
      </p:sp>
      <p:sp>
        <p:nvSpPr>
          <p:cNvPr id="2" name="Title 1">
            <a:extLst>
              <a:ext uri="{FF2B5EF4-FFF2-40B4-BE49-F238E27FC236}">
                <a16:creationId xmlns:a16="http://schemas.microsoft.com/office/drawing/2014/main" id="{7E53FD77-B168-EF82-50E0-7E16212F3337}"/>
              </a:ext>
            </a:extLst>
          </p:cNvPr>
          <p:cNvSpPr>
            <a:spLocks noGrp="1"/>
          </p:cNvSpPr>
          <p:nvPr>
            <p:ph type="title"/>
          </p:nvPr>
        </p:nvSpPr>
        <p:spPr/>
        <p:txBody>
          <a:bodyPr/>
          <a:lstStyle/>
          <a:p>
            <a:r>
              <a:rPr lang="en-US" dirty="0">
                <a:latin typeface="Arial"/>
                <a:cs typeface="Arial"/>
              </a:rPr>
              <a:t>HMIS Hazard Labels</a:t>
            </a:r>
            <a:endParaRPr lang="en-US" dirty="0"/>
          </a:p>
        </p:txBody>
      </p:sp>
      <p:sp>
        <p:nvSpPr>
          <p:cNvPr id="3" name="Text Placeholder 2">
            <a:extLst>
              <a:ext uri="{FF2B5EF4-FFF2-40B4-BE49-F238E27FC236}">
                <a16:creationId xmlns:a16="http://schemas.microsoft.com/office/drawing/2014/main" id="{110360C6-B1D5-8ADE-2519-1BE1EC8C88D7}"/>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Labeling Systems</a:t>
            </a:r>
            <a:endParaRPr lang="en-US" dirty="0"/>
          </a:p>
        </p:txBody>
      </p:sp>
      <p:pic>
        <p:nvPicPr>
          <p:cNvPr id="10" name="Content Placeholder 9" descr="A close-up of a sign&#10;&#10;Description automatically generated">
            <a:extLst>
              <a:ext uri="{FF2B5EF4-FFF2-40B4-BE49-F238E27FC236}">
                <a16:creationId xmlns:a16="http://schemas.microsoft.com/office/drawing/2014/main" id="{07BB13A0-E4D8-1BFB-DD19-594288EF6884}"/>
              </a:ext>
            </a:extLst>
          </p:cNvPr>
          <p:cNvPicPr>
            <a:picLocks noGrp="1" noChangeAspect="1"/>
          </p:cNvPicPr>
          <p:nvPr>
            <p:ph sz="quarter" idx="19"/>
          </p:nvPr>
        </p:nvPicPr>
        <p:blipFill>
          <a:blip r:embed="rId2"/>
          <a:stretch>
            <a:fillRect/>
          </a:stretch>
        </p:blipFill>
        <p:spPr>
          <a:xfrm>
            <a:off x="5631515" y="1777791"/>
            <a:ext cx="2636744" cy="2293283"/>
          </a:xfrm>
        </p:spPr>
      </p:pic>
    </p:spTree>
    <p:extLst>
      <p:ext uri="{BB962C8B-B14F-4D97-AF65-F5344CB8AC3E}">
        <p14:creationId xmlns:p14="http://schemas.microsoft.com/office/powerpoint/2010/main" val="38165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FD77-B168-EF82-50E0-7E16212F3337}"/>
              </a:ext>
            </a:extLst>
          </p:cNvPr>
          <p:cNvSpPr>
            <a:spLocks noGrp="1"/>
          </p:cNvSpPr>
          <p:nvPr>
            <p:ph type="title"/>
          </p:nvPr>
        </p:nvSpPr>
        <p:spPr/>
        <p:txBody>
          <a:bodyPr/>
          <a:lstStyle/>
          <a:p>
            <a:r>
              <a:rPr lang="en-US" dirty="0">
                <a:latin typeface="Arial"/>
                <a:cs typeface="Arial"/>
              </a:rPr>
              <a:t>GHS Hazard Labels</a:t>
            </a:r>
            <a:endParaRPr lang="en-US" dirty="0"/>
          </a:p>
        </p:txBody>
      </p:sp>
      <p:sp>
        <p:nvSpPr>
          <p:cNvPr id="3" name="Text Placeholder 2">
            <a:extLst>
              <a:ext uri="{FF2B5EF4-FFF2-40B4-BE49-F238E27FC236}">
                <a16:creationId xmlns:a16="http://schemas.microsoft.com/office/drawing/2014/main" id="{110360C6-B1D5-8ADE-2519-1BE1EC8C88D7}"/>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Labeling Systems</a:t>
            </a:r>
            <a:endParaRPr lang="en-US" dirty="0"/>
          </a:p>
        </p:txBody>
      </p:sp>
      <p:sp>
        <p:nvSpPr>
          <p:cNvPr id="4" name="Text Placeholder 3">
            <a:extLst>
              <a:ext uri="{FF2B5EF4-FFF2-40B4-BE49-F238E27FC236}">
                <a16:creationId xmlns:a16="http://schemas.microsoft.com/office/drawing/2014/main" id="{974DB9AA-327C-A16D-CED7-C9ABC7505530}"/>
              </a:ext>
            </a:extLst>
          </p:cNvPr>
          <p:cNvSpPr>
            <a:spLocks noGrp="1"/>
          </p:cNvSpPr>
          <p:nvPr>
            <p:ph type="body" sz="quarter" idx="13"/>
          </p:nvPr>
        </p:nvSpPr>
        <p:spPr/>
        <p:txBody>
          <a:bodyPr vert="horz" lIns="91440" tIns="45720" rIns="91440" bIns="45720" rtlCol="0" anchor="t">
            <a:noAutofit/>
          </a:bodyPr>
          <a:lstStyle/>
          <a:p>
            <a:pPr marL="342265" indent="-342265"/>
            <a:r>
              <a:rPr lang="en-US" sz="2000" dirty="0">
                <a:latin typeface="Arial"/>
                <a:cs typeface="Arial"/>
              </a:rPr>
              <a:t>Utilizes 9 main pictograms chosen for universal interpretability</a:t>
            </a:r>
          </a:p>
          <a:p>
            <a:pPr marL="342265" indent="-342265"/>
            <a:r>
              <a:rPr lang="en-US" sz="2000" dirty="0">
                <a:latin typeface="Arial"/>
                <a:cs typeface="Arial"/>
              </a:rPr>
              <a:t>Corresponding transport labels used for shipping</a:t>
            </a:r>
          </a:p>
          <a:p>
            <a:pPr marL="342265" indent="-342265"/>
            <a:r>
              <a:rPr lang="en-US" sz="2000" dirty="0">
                <a:latin typeface="Arial"/>
                <a:cs typeface="Arial"/>
              </a:rPr>
              <a:t>Severity numbered from 4 (least severe) to 1 (most severe)</a:t>
            </a:r>
            <a:endParaRPr lang="en-US" sz="2000" dirty="0"/>
          </a:p>
        </p:txBody>
      </p:sp>
      <p:pic>
        <p:nvPicPr>
          <p:cNvPr id="5" name="Picture 4" descr="A screenshot of a computer&#10;&#10;Description automatically generated">
            <a:extLst>
              <a:ext uri="{FF2B5EF4-FFF2-40B4-BE49-F238E27FC236}">
                <a16:creationId xmlns:a16="http://schemas.microsoft.com/office/drawing/2014/main" id="{9CCC2B51-2DE6-7A77-25AB-FA698AAA2F80}"/>
              </a:ext>
            </a:extLst>
          </p:cNvPr>
          <p:cNvPicPr>
            <a:picLocks noChangeAspect="1"/>
          </p:cNvPicPr>
          <p:nvPr/>
        </p:nvPicPr>
        <p:blipFill rotWithShape="1">
          <a:blip r:embed="rId2"/>
          <a:srcRect t="15241" r="200" b="23273"/>
          <a:stretch/>
        </p:blipFill>
        <p:spPr>
          <a:xfrm>
            <a:off x="4203047" y="3488488"/>
            <a:ext cx="4942367" cy="3365423"/>
          </a:xfrm>
          <a:prstGeom prst="rect">
            <a:avLst/>
          </a:prstGeom>
        </p:spPr>
      </p:pic>
    </p:spTree>
    <p:extLst>
      <p:ext uri="{BB962C8B-B14F-4D97-AF65-F5344CB8AC3E}">
        <p14:creationId xmlns:p14="http://schemas.microsoft.com/office/powerpoint/2010/main" val="258861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FD77-B168-EF82-50E0-7E16212F3337}"/>
              </a:ext>
            </a:extLst>
          </p:cNvPr>
          <p:cNvSpPr>
            <a:spLocks noGrp="1"/>
          </p:cNvSpPr>
          <p:nvPr>
            <p:ph type="title"/>
          </p:nvPr>
        </p:nvSpPr>
        <p:spPr/>
        <p:txBody>
          <a:bodyPr/>
          <a:lstStyle/>
          <a:p>
            <a:r>
              <a:rPr lang="en-US" dirty="0">
                <a:latin typeface="Arial"/>
                <a:cs typeface="Arial"/>
              </a:rPr>
              <a:t>GHS Pictograms</a:t>
            </a:r>
            <a:endParaRPr lang="en-US" dirty="0"/>
          </a:p>
        </p:txBody>
      </p:sp>
      <p:sp>
        <p:nvSpPr>
          <p:cNvPr id="3" name="Text Placeholder 2">
            <a:extLst>
              <a:ext uri="{FF2B5EF4-FFF2-40B4-BE49-F238E27FC236}">
                <a16:creationId xmlns:a16="http://schemas.microsoft.com/office/drawing/2014/main" id="{110360C6-B1D5-8ADE-2519-1BE1EC8C88D7}"/>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Labeling Systems</a:t>
            </a:r>
            <a:endParaRPr lang="en-US" dirty="0"/>
          </a:p>
        </p:txBody>
      </p:sp>
      <p:pic>
        <p:nvPicPr>
          <p:cNvPr id="11" name="Picture 10" descr="A chart of warning signs&#10;&#10;Description automatically generated">
            <a:extLst>
              <a:ext uri="{FF2B5EF4-FFF2-40B4-BE49-F238E27FC236}">
                <a16:creationId xmlns:a16="http://schemas.microsoft.com/office/drawing/2014/main" id="{8E1F89AE-05F9-C626-7AA8-3FA3175BD766}"/>
              </a:ext>
            </a:extLst>
          </p:cNvPr>
          <p:cNvPicPr>
            <a:picLocks noChangeAspect="1"/>
          </p:cNvPicPr>
          <p:nvPr/>
        </p:nvPicPr>
        <p:blipFill>
          <a:blip r:embed="rId2"/>
          <a:stretch>
            <a:fillRect/>
          </a:stretch>
        </p:blipFill>
        <p:spPr>
          <a:xfrm>
            <a:off x="3781425" y="9525"/>
            <a:ext cx="5362575" cy="6848475"/>
          </a:xfrm>
          <a:prstGeom prst="rect">
            <a:avLst/>
          </a:prstGeom>
        </p:spPr>
      </p:pic>
    </p:spTree>
    <p:extLst>
      <p:ext uri="{BB962C8B-B14F-4D97-AF65-F5344CB8AC3E}">
        <p14:creationId xmlns:p14="http://schemas.microsoft.com/office/powerpoint/2010/main" val="265527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2093-0BED-54BC-4F53-C1D661BF4DE7}"/>
              </a:ext>
            </a:extLst>
          </p:cNvPr>
          <p:cNvSpPr>
            <a:spLocks noGrp="1"/>
          </p:cNvSpPr>
          <p:nvPr>
            <p:ph type="title"/>
          </p:nvPr>
        </p:nvSpPr>
        <p:spPr/>
        <p:txBody>
          <a:bodyPr/>
          <a:lstStyle/>
          <a:p>
            <a:r>
              <a:rPr lang="en-US" dirty="0">
                <a:latin typeface="Arial"/>
                <a:cs typeface="Arial"/>
              </a:rPr>
              <a:t>Safety Data Sheets (SDS)</a:t>
            </a:r>
            <a:endParaRPr lang="en-US" dirty="0"/>
          </a:p>
        </p:txBody>
      </p:sp>
      <p:sp>
        <p:nvSpPr>
          <p:cNvPr id="3" name="Text Placeholder 2">
            <a:extLst>
              <a:ext uri="{FF2B5EF4-FFF2-40B4-BE49-F238E27FC236}">
                <a16:creationId xmlns:a16="http://schemas.microsoft.com/office/drawing/2014/main" id="{33304EB7-760B-0AE9-536F-7A82CB569383}"/>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RTK Program Essential Elements</a:t>
            </a:r>
            <a:endParaRPr lang="en-US" dirty="0"/>
          </a:p>
        </p:txBody>
      </p:sp>
      <p:sp>
        <p:nvSpPr>
          <p:cNvPr id="4" name="Text Placeholder 3">
            <a:extLst>
              <a:ext uri="{FF2B5EF4-FFF2-40B4-BE49-F238E27FC236}">
                <a16:creationId xmlns:a16="http://schemas.microsoft.com/office/drawing/2014/main" id="{23E4598F-6736-DC18-C7F1-8474BD9F3C6C}"/>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Formerly known as a Material Safety Data Sheet</a:t>
            </a:r>
          </a:p>
          <a:p>
            <a:pPr marL="342265" indent="-342265"/>
            <a:r>
              <a:rPr lang="en-US" sz="2400" dirty="0">
                <a:latin typeface="Arial"/>
                <a:cs typeface="Arial"/>
              </a:rPr>
              <a:t>Each chemical used in the laboratory must have an accompanying SDS that is accessible to staff in either physical or digital form</a:t>
            </a:r>
          </a:p>
          <a:p>
            <a:pPr marL="342265" indent="-342265"/>
            <a:r>
              <a:rPr lang="en-US" sz="2400" dirty="0">
                <a:latin typeface="Arial"/>
                <a:cs typeface="Arial"/>
              </a:rPr>
              <a:t>An SDS provides important data known about the chemical at the time of publication</a:t>
            </a:r>
            <a:endParaRPr lang="en-US" sz="2400"/>
          </a:p>
          <a:p>
            <a:pPr marL="342265" indent="-342265"/>
            <a:endParaRPr lang="en-US" sz="2400" b="0" dirty="0"/>
          </a:p>
        </p:txBody>
      </p:sp>
    </p:spTree>
    <p:extLst>
      <p:ext uri="{BB962C8B-B14F-4D97-AF65-F5344CB8AC3E}">
        <p14:creationId xmlns:p14="http://schemas.microsoft.com/office/powerpoint/2010/main" val="30262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2A6678-2C76-48B2-4F0C-ABF204EC2D0C}"/>
              </a:ext>
            </a:extLst>
          </p:cNvPr>
          <p:cNvSpPr>
            <a:spLocks noGrp="1"/>
          </p:cNvSpPr>
          <p:nvPr>
            <p:ph type="body" sz="quarter" idx="13"/>
          </p:nvPr>
        </p:nvSpPr>
        <p:spPr/>
        <p:txBody>
          <a:bodyPr vert="horz" lIns="91440" tIns="45720" rIns="91440" bIns="45720" rtlCol="0" anchor="t">
            <a:noAutofit/>
          </a:bodyPr>
          <a:lstStyle/>
          <a:p>
            <a:pPr marL="342900" indent="-342900">
              <a:buAutoNum type="arabicPeriod"/>
            </a:pPr>
            <a:r>
              <a:rPr lang="en-US" sz="2000" dirty="0">
                <a:latin typeface="Arial"/>
                <a:cs typeface="Arial"/>
              </a:rPr>
              <a:t>Identification of the substance or mixture and of the supplier</a:t>
            </a:r>
          </a:p>
          <a:p>
            <a:pPr marL="342900" indent="-342900">
              <a:buAutoNum type="arabicPeriod"/>
            </a:pPr>
            <a:r>
              <a:rPr lang="en-US" sz="2000" dirty="0">
                <a:latin typeface="Arial"/>
                <a:cs typeface="Arial"/>
              </a:rPr>
              <a:t>Hazards Identification</a:t>
            </a:r>
          </a:p>
          <a:p>
            <a:pPr marL="342900" indent="-342900">
              <a:buAutoNum type="arabicPeriod"/>
            </a:pPr>
            <a:r>
              <a:rPr lang="en-US" sz="2000" dirty="0">
                <a:latin typeface="Arial"/>
                <a:cs typeface="Arial"/>
              </a:rPr>
              <a:t>Composition Information on Ingredients</a:t>
            </a:r>
          </a:p>
          <a:p>
            <a:pPr marL="342900" indent="-342900">
              <a:buAutoNum type="arabicPeriod"/>
            </a:pPr>
            <a:r>
              <a:rPr lang="en-US" sz="2000" dirty="0">
                <a:latin typeface="Arial"/>
                <a:cs typeface="Arial"/>
              </a:rPr>
              <a:t>First Aid Measures</a:t>
            </a:r>
          </a:p>
          <a:p>
            <a:pPr marL="342900" indent="-342900">
              <a:buAutoNum type="arabicPeriod"/>
            </a:pPr>
            <a:r>
              <a:rPr lang="en-US" sz="2000" dirty="0">
                <a:latin typeface="Arial"/>
                <a:cs typeface="Arial"/>
              </a:rPr>
              <a:t>Firefighting Measures</a:t>
            </a:r>
          </a:p>
          <a:p>
            <a:pPr marL="342900" indent="-342900">
              <a:buAutoNum type="arabicPeriod"/>
            </a:pPr>
            <a:r>
              <a:rPr lang="en-US" sz="2000" dirty="0">
                <a:latin typeface="Arial"/>
                <a:cs typeface="Arial"/>
              </a:rPr>
              <a:t>Accidental Release Measures</a:t>
            </a:r>
          </a:p>
          <a:p>
            <a:pPr marL="342900" indent="-342900">
              <a:buAutoNum type="arabicPeriod"/>
            </a:pPr>
            <a:r>
              <a:rPr lang="en-US" sz="2000" dirty="0">
                <a:latin typeface="Arial"/>
                <a:cs typeface="Arial"/>
              </a:rPr>
              <a:t>Handling and Storage</a:t>
            </a:r>
          </a:p>
          <a:p>
            <a:pPr marL="342900" indent="-342900">
              <a:buAutoNum type="arabicPeriod"/>
            </a:pPr>
            <a:r>
              <a:rPr lang="en-US" sz="2000" dirty="0">
                <a:latin typeface="Arial"/>
                <a:cs typeface="Arial"/>
              </a:rPr>
              <a:t>Exposure Controls and Personal Protection</a:t>
            </a:r>
          </a:p>
          <a:p>
            <a:pPr marL="342900" indent="-342900">
              <a:buAutoNum type="arabicPeriod"/>
            </a:pPr>
            <a:endParaRPr lang="en-US" dirty="0"/>
          </a:p>
        </p:txBody>
      </p:sp>
      <p:sp>
        <p:nvSpPr>
          <p:cNvPr id="2" name="Title 1">
            <a:extLst>
              <a:ext uri="{FF2B5EF4-FFF2-40B4-BE49-F238E27FC236}">
                <a16:creationId xmlns:a16="http://schemas.microsoft.com/office/drawing/2014/main" id="{118CEE86-DC67-2D32-BBAD-A92AA9E52D07}"/>
              </a:ext>
            </a:extLst>
          </p:cNvPr>
          <p:cNvSpPr>
            <a:spLocks noGrp="1"/>
          </p:cNvSpPr>
          <p:nvPr>
            <p:ph type="title"/>
          </p:nvPr>
        </p:nvSpPr>
        <p:spPr/>
        <p:txBody>
          <a:bodyPr/>
          <a:lstStyle/>
          <a:p>
            <a:r>
              <a:rPr lang="en-US" dirty="0">
                <a:latin typeface="Arial"/>
                <a:cs typeface="Arial"/>
              </a:rPr>
              <a:t>Required SDS Components</a:t>
            </a:r>
            <a:endParaRPr lang="en-US" dirty="0"/>
          </a:p>
        </p:txBody>
      </p:sp>
      <p:sp>
        <p:nvSpPr>
          <p:cNvPr id="3" name="Text Placeholder 2">
            <a:extLst>
              <a:ext uri="{FF2B5EF4-FFF2-40B4-BE49-F238E27FC236}">
                <a16:creationId xmlns:a16="http://schemas.microsoft.com/office/drawing/2014/main" id="{9DB2DB63-7E31-AF5B-95C6-273DB632C4C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Safety Data Sheets (SDS)</a:t>
            </a:r>
            <a:endParaRPr lang="en-US" dirty="0"/>
          </a:p>
        </p:txBody>
      </p:sp>
      <p:sp>
        <p:nvSpPr>
          <p:cNvPr id="8" name="Text Placeholder 3">
            <a:extLst>
              <a:ext uri="{FF2B5EF4-FFF2-40B4-BE49-F238E27FC236}">
                <a16:creationId xmlns:a16="http://schemas.microsoft.com/office/drawing/2014/main" id="{E8656280-30C5-9D58-86FC-01E2E7B76A0C}"/>
              </a:ext>
            </a:extLst>
          </p:cNvPr>
          <p:cNvSpPr txBox="1">
            <a:spLocks/>
          </p:cNvSpPr>
          <p:nvPr/>
        </p:nvSpPr>
        <p:spPr>
          <a:xfrm>
            <a:off x="4794682" y="1780379"/>
            <a:ext cx="4114800" cy="4188621"/>
          </a:xfrm>
          <a:prstGeom prst="rect">
            <a:avLst/>
          </a:prstGeom>
        </p:spPr>
        <p:txBody>
          <a:bodyPr vert="horz" lIns="91440" tIns="45720" rIns="91440" bIns="45720" rtlCol="0" anchor="t">
            <a:noAutofit/>
          </a:bodyPr>
          <a:lstStyle>
            <a:lvl1pPr marL="342891" indent="-342891" algn="l" defTabSz="914377" rtl="0" eaLnBrk="1" latinLnBrk="0" hangingPunct="1">
              <a:spcBef>
                <a:spcPct val="20000"/>
              </a:spcBef>
              <a:buClr>
                <a:srgbClr val="E17C00"/>
              </a:buClr>
              <a:buFont typeface="Arial" panose="020B0604020202020204" pitchFamily="34" charset="0"/>
              <a:buChar char="•"/>
              <a:defRPr sz="1600" b="1" i="0" kern="1200">
                <a:solidFill>
                  <a:srgbClr val="6F263D"/>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E17C00"/>
              </a:buClr>
              <a:buFont typeface="Arial" panose="020B0604020202020204" pitchFamily="34" charset="0"/>
              <a:buChar char="–"/>
              <a:defRPr sz="1400" kern="1200">
                <a:solidFill>
                  <a:srgbClr val="6F263D"/>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E17C00"/>
              </a:buClr>
              <a:buFont typeface="Arial" panose="020B0604020202020204" pitchFamily="34" charset="0"/>
              <a:buChar char="•"/>
              <a:defRPr sz="1200" kern="1200">
                <a:solidFill>
                  <a:srgbClr val="6F263D"/>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Clr>
                <a:srgbClr val="E17C00"/>
              </a:buClr>
              <a:buFont typeface="Arial" panose="020B0604020202020204" pitchFamily="34" charset="0"/>
              <a:buChar char="–"/>
              <a:defRPr sz="1100" kern="1200">
                <a:solidFill>
                  <a:srgbClr val="6F263D"/>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rgbClr val="E17C00"/>
              </a:buClr>
              <a:buFont typeface="Arial" panose="020B0604020202020204" pitchFamily="34" charset="0"/>
              <a:buChar char="»"/>
              <a:defRPr sz="1100" kern="1200">
                <a:solidFill>
                  <a:srgbClr val="6F263D"/>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9"/>
            </a:pPr>
            <a:r>
              <a:rPr lang="en-US" sz="2000" dirty="0">
                <a:latin typeface="Arial"/>
                <a:cs typeface="Arial"/>
              </a:rPr>
              <a:t>Physical and Chemical Properties</a:t>
            </a:r>
          </a:p>
          <a:p>
            <a:pPr marL="457200" indent="-457200">
              <a:buFont typeface="+mj-lt"/>
              <a:buAutoNum type="arabicPeriod" startAt="9"/>
            </a:pPr>
            <a:r>
              <a:rPr lang="en-US" sz="2000" dirty="0">
                <a:latin typeface="Arial"/>
                <a:cs typeface="Arial"/>
              </a:rPr>
              <a:t>Stability and Reactivity</a:t>
            </a:r>
            <a:endParaRPr lang="en-US" sz="2000" dirty="0"/>
          </a:p>
          <a:p>
            <a:pPr marL="457200" indent="-457200">
              <a:buFont typeface="+mj-lt"/>
              <a:buAutoNum type="arabicPeriod" startAt="9"/>
            </a:pPr>
            <a:r>
              <a:rPr lang="en-US" sz="2000" dirty="0">
                <a:latin typeface="Arial"/>
                <a:cs typeface="Arial"/>
              </a:rPr>
              <a:t>Toxicological Information</a:t>
            </a:r>
          </a:p>
          <a:p>
            <a:pPr marL="457200" indent="-457200">
              <a:buFont typeface="+mj-lt"/>
              <a:buAutoNum type="arabicPeriod" startAt="9"/>
            </a:pPr>
            <a:r>
              <a:rPr lang="en-US" sz="2000" dirty="0">
                <a:latin typeface="Arial"/>
                <a:cs typeface="Arial"/>
              </a:rPr>
              <a:t>Ecological Information</a:t>
            </a:r>
          </a:p>
          <a:p>
            <a:pPr marL="457200" indent="-457200">
              <a:buFont typeface="+mj-lt"/>
              <a:buAutoNum type="arabicPeriod" startAt="9"/>
            </a:pPr>
            <a:r>
              <a:rPr lang="en-US" sz="2000" dirty="0">
                <a:latin typeface="Arial"/>
                <a:cs typeface="Arial"/>
              </a:rPr>
              <a:t>Disposal Considerations</a:t>
            </a:r>
          </a:p>
          <a:p>
            <a:pPr marL="457200" indent="-457200">
              <a:buFont typeface="+mj-lt"/>
              <a:buAutoNum type="arabicPeriod" startAt="9"/>
            </a:pPr>
            <a:r>
              <a:rPr lang="en-US" sz="2000" dirty="0">
                <a:latin typeface="Arial"/>
                <a:cs typeface="Arial"/>
              </a:rPr>
              <a:t>Transport Information</a:t>
            </a:r>
          </a:p>
          <a:p>
            <a:pPr marL="457200" indent="-457200">
              <a:buFont typeface="+mj-lt"/>
              <a:buAutoNum type="arabicPeriod" startAt="9"/>
            </a:pPr>
            <a:r>
              <a:rPr lang="en-US" sz="2000" dirty="0">
                <a:latin typeface="Arial"/>
                <a:cs typeface="Arial"/>
              </a:rPr>
              <a:t>Regulatory Information</a:t>
            </a:r>
          </a:p>
          <a:p>
            <a:pPr marL="457200" indent="-457200">
              <a:buFont typeface="+mj-lt"/>
              <a:buAutoNum type="arabicPeriod" startAt="9"/>
            </a:pPr>
            <a:r>
              <a:rPr lang="en-US" sz="2000" dirty="0">
                <a:latin typeface="Arial"/>
                <a:cs typeface="Arial"/>
              </a:rPr>
              <a:t>Other Information</a:t>
            </a:r>
            <a:endParaRPr lang="en-US" sz="2000" dirty="0"/>
          </a:p>
        </p:txBody>
      </p:sp>
    </p:spTree>
    <p:extLst>
      <p:ext uri="{BB962C8B-B14F-4D97-AF65-F5344CB8AC3E}">
        <p14:creationId xmlns:p14="http://schemas.microsoft.com/office/powerpoint/2010/main" val="263592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792B17-4A87-2968-0E10-F28AEC7C91EA}"/>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Occupational Safety Health Specialist / Radiation Safety Officer</a:t>
            </a:r>
            <a:endParaRPr lang="en-US" dirty="0"/>
          </a:p>
        </p:txBody>
      </p:sp>
      <p:sp>
        <p:nvSpPr>
          <p:cNvPr id="3" name="Title 2">
            <a:extLst>
              <a:ext uri="{FF2B5EF4-FFF2-40B4-BE49-F238E27FC236}">
                <a16:creationId xmlns:a16="http://schemas.microsoft.com/office/drawing/2014/main" id="{CEE694F4-B1FA-C841-F500-A34CC2BDDC95}"/>
              </a:ext>
            </a:extLst>
          </p:cNvPr>
          <p:cNvSpPr>
            <a:spLocks noGrp="1"/>
          </p:cNvSpPr>
          <p:nvPr>
            <p:ph type="title"/>
          </p:nvPr>
        </p:nvSpPr>
        <p:spPr/>
        <p:txBody>
          <a:bodyPr/>
          <a:lstStyle/>
          <a:p>
            <a:r>
              <a:rPr lang="en-US" dirty="0">
                <a:latin typeface="Arial"/>
                <a:cs typeface="Arial"/>
              </a:rPr>
              <a:t>Ben Mason</a:t>
            </a:r>
            <a:endParaRPr lang="en-US" dirty="0"/>
          </a:p>
        </p:txBody>
      </p:sp>
      <p:sp>
        <p:nvSpPr>
          <p:cNvPr id="5" name="Text Placeholder 4">
            <a:extLst>
              <a:ext uri="{FF2B5EF4-FFF2-40B4-BE49-F238E27FC236}">
                <a16:creationId xmlns:a16="http://schemas.microsoft.com/office/drawing/2014/main" id="{FE0A48BD-62B6-94CB-F2F6-6F7E662BF6C3}"/>
              </a:ext>
            </a:extLst>
          </p:cNvPr>
          <p:cNvSpPr>
            <a:spLocks noGrp="1"/>
          </p:cNvSpPr>
          <p:nvPr>
            <p:ph type="body" sz="quarter" idx="19"/>
          </p:nvPr>
        </p:nvSpPr>
        <p:spPr/>
        <p:txBody>
          <a:bodyPr vert="horz" lIns="91440" tIns="45720" rIns="91440" bIns="45720" rtlCol="0" anchor="t">
            <a:normAutofit/>
          </a:bodyPr>
          <a:lstStyle/>
          <a:p>
            <a:r>
              <a:rPr lang="en-US" dirty="0">
                <a:latin typeface="Arial"/>
                <a:cs typeface="Arial"/>
              </a:rPr>
              <a:t>Aber Hall 610</a:t>
            </a:r>
          </a:p>
          <a:p>
            <a:r>
              <a:rPr lang="en-US" dirty="0">
                <a:latin typeface="Arial"/>
                <a:cs typeface="Arial"/>
              </a:rPr>
              <a:t>x4503</a:t>
            </a:r>
            <a:endParaRPr lang="en-US" dirty="0"/>
          </a:p>
          <a:p>
            <a:r>
              <a:rPr lang="en-US" dirty="0">
                <a:latin typeface="Arial"/>
                <a:cs typeface="Arial"/>
              </a:rPr>
              <a:t>ben.mason@mso.umt.edu</a:t>
            </a:r>
            <a:endParaRPr lang="en-US" dirty="0"/>
          </a:p>
        </p:txBody>
      </p:sp>
    </p:spTree>
    <p:extLst>
      <p:ext uri="{BB962C8B-B14F-4D97-AF65-F5344CB8AC3E}">
        <p14:creationId xmlns:p14="http://schemas.microsoft.com/office/powerpoint/2010/main" val="259917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4" name="Text Placeholder 3">
            <a:extLst>
              <a:ext uri="{FF2B5EF4-FFF2-40B4-BE49-F238E27FC236}">
                <a16:creationId xmlns:a16="http://schemas.microsoft.com/office/drawing/2014/main" id="{7A3AA9D1-0F19-EE87-6B5F-7C5583F8990C}"/>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Safety Data Sheets (SDS)</a:t>
            </a:r>
            <a:endParaRPr lang="en-US" dirty="0"/>
          </a:p>
        </p:txBody>
      </p:sp>
      <p:pic>
        <p:nvPicPr>
          <p:cNvPr id="6" name="Picture 5" descr="A document with text and numbers&#10;&#10;Description automatically generated">
            <a:extLst>
              <a:ext uri="{FF2B5EF4-FFF2-40B4-BE49-F238E27FC236}">
                <a16:creationId xmlns:a16="http://schemas.microsoft.com/office/drawing/2014/main" id="{7CCDFC01-54A3-DF2F-682F-90C97ADDD487}"/>
              </a:ext>
            </a:extLst>
          </p:cNvPr>
          <p:cNvPicPr>
            <a:picLocks noChangeAspect="1"/>
          </p:cNvPicPr>
          <p:nvPr/>
        </p:nvPicPr>
        <p:blipFill>
          <a:blip r:embed="rId2"/>
          <a:stretch>
            <a:fillRect/>
          </a:stretch>
        </p:blipFill>
        <p:spPr>
          <a:xfrm>
            <a:off x="3225964" y="-2"/>
            <a:ext cx="5919367" cy="6096001"/>
          </a:xfrm>
          <a:prstGeom prst="rect">
            <a:avLst/>
          </a:prstGeom>
        </p:spPr>
      </p:pic>
    </p:spTree>
    <p:extLst>
      <p:ext uri="{BB962C8B-B14F-4D97-AF65-F5344CB8AC3E}">
        <p14:creationId xmlns:p14="http://schemas.microsoft.com/office/powerpoint/2010/main" val="210848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8" name="Picture 7" descr="A close-up of a white background&#10;&#10;Description automatically generated">
            <a:extLst>
              <a:ext uri="{FF2B5EF4-FFF2-40B4-BE49-F238E27FC236}">
                <a16:creationId xmlns:a16="http://schemas.microsoft.com/office/drawing/2014/main" id="{58EC19A5-8219-2FF7-7A62-D5023A443FE6}"/>
              </a:ext>
            </a:extLst>
          </p:cNvPr>
          <p:cNvPicPr>
            <a:picLocks noChangeAspect="1"/>
          </p:cNvPicPr>
          <p:nvPr/>
        </p:nvPicPr>
        <p:blipFill>
          <a:blip r:embed="rId2"/>
          <a:stretch>
            <a:fillRect/>
          </a:stretch>
        </p:blipFill>
        <p:spPr>
          <a:xfrm>
            <a:off x="3448049" y="127748"/>
            <a:ext cx="4524936" cy="1071282"/>
          </a:xfrm>
          <a:prstGeom prst="rect">
            <a:avLst/>
          </a:prstGeom>
        </p:spPr>
      </p:pic>
      <p:pic>
        <p:nvPicPr>
          <p:cNvPr id="9" name="Picture 8" descr="A screenshot of a document&#10;&#10;Description automatically generated">
            <a:extLst>
              <a:ext uri="{FF2B5EF4-FFF2-40B4-BE49-F238E27FC236}">
                <a16:creationId xmlns:a16="http://schemas.microsoft.com/office/drawing/2014/main" id="{776BD2E6-C0E3-72D2-2EF7-2B6720271FEC}"/>
              </a:ext>
            </a:extLst>
          </p:cNvPr>
          <p:cNvPicPr>
            <a:picLocks noChangeAspect="1"/>
          </p:cNvPicPr>
          <p:nvPr/>
        </p:nvPicPr>
        <p:blipFill>
          <a:blip r:embed="rId3"/>
          <a:stretch>
            <a:fillRect/>
          </a:stretch>
        </p:blipFill>
        <p:spPr>
          <a:xfrm>
            <a:off x="3499560" y="1201270"/>
            <a:ext cx="5300454" cy="5611908"/>
          </a:xfrm>
          <a:prstGeom prst="rect">
            <a:avLst/>
          </a:prstGeom>
        </p:spPr>
      </p:pic>
    </p:spTree>
    <p:extLst>
      <p:ext uri="{BB962C8B-B14F-4D97-AF65-F5344CB8AC3E}">
        <p14:creationId xmlns:p14="http://schemas.microsoft.com/office/powerpoint/2010/main" val="107568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8" name="Picture 7" descr="A close-up of a label&#10;&#10;Description automatically generated">
            <a:extLst>
              <a:ext uri="{FF2B5EF4-FFF2-40B4-BE49-F238E27FC236}">
                <a16:creationId xmlns:a16="http://schemas.microsoft.com/office/drawing/2014/main" id="{D0B1AD0A-3288-A614-AA5E-C9C1834EE099}"/>
              </a:ext>
            </a:extLst>
          </p:cNvPr>
          <p:cNvPicPr>
            <a:picLocks noChangeAspect="1"/>
          </p:cNvPicPr>
          <p:nvPr/>
        </p:nvPicPr>
        <p:blipFill>
          <a:blip r:embed="rId2"/>
          <a:stretch>
            <a:fillRect/>
          </a:stretch>
        </p:blipFill>
        <p:spPr>
          <a:xfrm>
            <a:off x="3979768" y="-6724"/>
            <a:ext cx="5164792" cy="1080248"/>
          </a:xfrm>
          <a:prstGeom prst="rect">
            <a:avLst/>
          </a:prstGeom>
        </p:spPr>
      </p:pic>
      <p:pic>
        <p:nvPicPr>
          <p:cNvPr id="9" name="Picture 8" descr="A screenshot of a medical report&#10;&#10;Description automatically generated">
            <a:extLst>
              <a:ext uri="{FF2B5EF4-FFF2-40B4-BE49-F238E27FC236}">
                <a16:creationId xmlns:a16="http://schemas.microsoft.com/office/drawing/2014/main" id="{45FCAE33-402A-C9B3-652E-175E9C94C17E}"/>
              </a:ext>
            </a:extLst>
          </p:cNvPr>
          <p:cNvPicPr>
            <a:picLocks noChangeAspect="1"/>
          </p:cNvPicPr>
          <p:nvPr/>
        </p:nvPicPr>
        <p:blipFill>
          <a:blip r:embed="rId3"/>
          <a:stretch>
            <a:fillRect/>
          </a:stretch>
        </p:blipFill>
        <p:spPr>
          <a:xfrm>
            <a:off x="3977842" y="1281953"/>
            <a:ext cx="5168646" cy="5576047"/>
          </a:xfrm>
          <a:prstGeom prst="rect">
            <a:avLst/>
          </a:prstGeom>
        </p:spPr>
      </p:pic>
    </p:spTree>
    <p:extLst>
      <p:ext uri="{BB962C8B-B14F-4D97-AF65-F5344CB8AC3E}">
        <p14:creationId xmlns:p14="http://schemas.microsoft.com/office/powerpoint/2010/main" val="366040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8" name="Picture 7">
            <a:extLst>
              <a:ext uri="{FF2B5EF4-FFF2-40B4-BE49-F238E27FC236}">
                <a16:creationId xmlns:a16="http://schemas.microsoft.com/office/drawing/2014/main" id="{864C630B-C0D1-C192-2018-05F3D4391BAB}"/>
              </a:ext>
            </a:extLst>
          </p:cNvPr>
          <p:cNvPicPr>
            <a:picLocks noChangeAspect="1"/>
          </p:cNvPicPr>
          <p:nvPr/>
        </p:nvPicPr>
        <p:blipFill>
          <a:blip r:embed="rId2"/>
          <a:stretch>
            <a:fillRect/>
          </a:stretch>
        </p:blipFill>
        <p:spPr>
          <a:xfrm>
            <a:off x="2852423" y="0"/>
            <a:ext cx="6289930" cy="6858000"/>
          </a:xfrm>
          <a:prstGeom prst="rect">
            <a:avLst/>
          </a:prstGeom>
        </p:spPr>
      </p:pic>
    </p:spTree>
    <p:extLst>
      <p:ext uri="{BB962C8B-B14F-4D97-AF65-F5344CB8AC3E}">
        <p14:creationId xmlns:p14="http://schemas.microsoft.com/office/powerpoint/2010/main" val="119809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4" name="Picture 3">
            <a:extLst>
              <a:ext uri="{FF2B5EF4-FFF2-40B4-BE49-F238E27FC236}">
                <a16:creationId xmlns:a16="http://schemas.microsoft.com/office/drawing/2014/main" id="{CF05E37B-48C0-E14E-3BC0-75740F1C273A}"/>
              </a:ext>
            </a:extLst>
          </p:cNvPr>
          <p:cNvPicPr>
            <a:picLocks noChangeAspect="1"/>
          </p:cNvPicPr>
          <p:nvPr/>
        </p:nvPicPr>
        <p:blipFill>
          <a:blip r:embed="rId2"/>
          <a:stretch>
            <a:fillRect/>
          </a:stretch>
        </p:blipFill>
        <p:spPr>
          <a:xfrm>
            <a:off x="2789735" y="595312"/>
            <a:ext cx="6360061" cy="5199159"/>
          </a:xfrm>
          <a:prstGeom prst="rect">
            <a:avLst/>
          </a:prstGeom>
        </p:spPr>
      </p:pic>
    </p:spTree>
    <p:extLst>
      <p:ext uri="{BB962C8B-B14F-4D97-AF65-F5344CB8AC3E}">
        <p14:creationId xmlns:p14="http://schemas.microsoft.com/office/powerpoint/2010/main" val="254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5" name="Picture 4" descr="A close-up of a document&#10;&#10;Description automatically generated">
            <a:extLst>
              <a:ext uri="{FF2B5EF4-FFF2-40B4-BE49-F238E27FC236}">
                <a16:creationId xmlns:a16="http://schemas.microsoft.com/office/drawing/2014/main" id="{1C392F28-C2B7-C0D2-8934-FB47251E2C98}"/>
              </a:ext>
            </a:extLst>
          </p:cNvPr>
          <p:cNvPicPr>
            <a:picLocks noChangeAspect="1"/>
          </p:cNvPicPr>
          <p:nvPr/>
        </p:nvPicPr>
        <p:blipFill>
          <a:blip r:embed="rId2"/>
          <a:stretch>
            <a:fillRect/>
          </a:stretch>
        </p:blipFill>
        <p:spPr>
          <a:xfrm>
            <a:off x="2710702" y="664790"/>
            <a:ext cx="6429936" cy="5071223"/>
          </a:xfrm>
          <a:prstGeom prst="rect">
            <a:avLst/>
          </a:prstGeom>
        </p:spPr>
      </p:pic>
    </p:spTree>
    <p:extLst>
      <p:ext uri="{BB962C8B-B14F-4D97-AF65-F5344CB8AC3E}">
        <p14:creationId xmlns:p14="http://schemas.microsoft.com/office/powerpoint/2010/main" val="21817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5" name="Picture 4" descr="A white and black chart with black text&#10;&#10;Description automatically generated">
            <a:extLst>
              <a:ext uri="{FF2B5EF4-FFF2-40B4-BE49-F238E27FC236}">
                <a16:creationId xmlns:a16="http://schemas.microsoft.com/office/drawing/2014/main" id="{9200EF5B-9292-6AB3-5D4C-7CCC1EA9ACDA}"/>
              </a:ext>
            </a:extLst>
          </p:cNvPr>
          <p:cNvPicPr>
            <a:picLocks noChangeAspect="1"/>
          </p:cNvPicPr>
          <p:nvPr/>
        </p:nvPicPr>
        <p:blipFill>
          <a:blip r:embed="rId2"/>
          <a:stretch>
            <a:fillRect/>
          </a:stretch>
        </p:blipFill>
        <p:spPr>
          <a:xfrm>
            <a:off x="4032156" y="295835"/>
            <a:ext cx="5113806" cy="236668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DB58B41-DBA7-71EC-5C06-A76281CE4DC9}"/>
              </a:ext>
            </a:extLst>
          </p:cNvPr>
          <p:cNvPicPr>
            <a:picLocks noChangeAspect="1"/>
          </p:cNvPicPr>
          <p:nvPr/>
        </p:nvPicPr>
        <p:blipFill>
          <a:blip r:embed="rId3"/>
          <a:stretch>
            <a:fillRect/>
          </a:stretch>
        </p:blipFill>
        <p:spPr>
          <a:xfrm>
            <a:off x="4038040" y="2661958"/>
            <a:ext cx="5102038" cy="4196603"/>
          </a:xfrm>
          <a:prstGeom prst="rect">
            <a:avLst/>
          </a:prstGeom>
        </p:spPr>
      </p:pic>
    </p:spTree>
    <p:extLst>
      <p:ext uri="{BB962C8B-B14F-4D97-AF65-F5344CB8AC3E}">
        <p14:creationId xmlns:p14="http://schemas.microsoft.com/office/powerpoint/2010/main" val="374261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5" name="Picture 4" descr="A white paper with black text&#10;&#10;Description automatically generated">
            <a:extLst>
              <a:ext uri="{FF2B5EF4-FFF2-40B4-BE49-F238E27FC236}">
                <a16:creationId xmlns:a16="http://schemas.microsoft.com/office/drawing/2014/main" id="{3BC0C2C2-7FF9-6E59-F9EF-67736ADA2B0B}"/>
              </a:ext>
            </a:extLst>
          </p:cNvPr>
          <p:cNvPicPr>
            <a:picLocks noChangeAspect="1"/>
          </p:cNvPicPr>
          <p:nvPr/>
        </p:nvPicPr>
        <p:blipFill>
          <a:blip r:embed="rId2"/>
          <a:stretch>
            <a:fillRect/>
          </a:stretch>
        </p:blipFill>
        <p:spPr>
          <a:xfrm>
            <a:off x="2948547" y="4482"/>
            <a:ext cx="3228975" cy="2743200"/>
          </a:xfrm>
          <a:prstGeom prst="rect">
            <a:avLst/>
          </a:prstGeom>
        </p:spPr>
      </p:pic>
      <p:pic>
        <p:nvPicPr>
          <p:cNvPr id="6" name="Picture 5" descr="A close-up of a label&#10;&#10;Description automatically generated">
            <a:extLst>
              <a:ext uri="{FF2B5EF4-FFF2-40B4-BE49-F238E27FC236}">
                <a16:creationId xmlns:a16="http://schemas.microsoft.com/office/drawing/2014/main" id="{20747A87-7616-E794-45FA-92BD6927B461}"/>
              </a:ext>
            </a:extLst>
          </p:cNvPr>
          <p:cNvPicPr>
            <a:picLocks noChangeAspect="1"/>
          </p:cNvPicPr>
          <p:nvPr/>
        </p:nvPicPr>
        <p:blipFill>
          <a:blip r:embed="rId3"/>
          <a:stretch>
            <a:fillRect/>
          </a:stretch>
        </p:blipFill>
        <p:spPr>
          <a:xfrm>
            <a:off x="2951909" y="2745441"/>
            <a:ext cx="6189570" cy="1465730"/>
          </a:xfrm>
          <a:prstGeom prst="rect">
            <a:avLst/>
          </a:prstGeom>
        </p:spPr>
      </p:pic>
    </p:spTree>
    <p:extLst>
      <p:ext uri="{BB962C8B-B14F-4D97-AF65-F5344CB8AC3E}">
        <p14:creationId xmlns:p14="http://schemas.microsoft.com/office/powerpoint/2010/main" val="178705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4" name="Picture 3">
            <a:extLst>
              <a:ext uri="{FF2B5EF4-FFF2-40B4-BE49-F238E27FC236}">
                <a16:creationId xmlns:a16="http://schemas.microsoft.com/office/drawing/2014/main" id="{E2F96F9D-12A4-C8F2-F5BC-98F46D34209B}"/>
              </a:ext>
            </a:extLst>
          </p:cNvPr>
          <p:cNvPicPr>
            <a:picLocks noChangeAspect="1"/>
          </p:cNvPicPr>
          <p:nvPr/>
        </p:nvPicPr>
        <p:blipFill>
          <a:blip r:embed="rId2"/>
          <a:stretch>
            <a:fillRect/>
          </a:stretch>
        </p:blipFill>
        <p:spPr>
          <a:xfrm>
            <a:off x="2902083" y="1285416"/>
            <a:ext cx="6245532" cy="4893096"/>
          </a:xfrm>
          <a:prstGeom prst="rect">
            <a:avLst/>
          </a:prstGeom>
        </p:spPr>
      </p:pic>
    </p:spTree>
    <p:extLst>
      <p:ext uri="{BB962C8B-B14F-4D97-AF65-F5344CB8AC3E}">
        <p14:creationId xmlns:p14="http://schemas.microsoft.com/office/powerpoint/2010/main" val="5653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4" name="Picture 3">
            <a:extLst>
              <a:ext uri="{FF2B5EF4-FFF2-40B4-BE49-F238E27FC236}">
                <a16:creationId xmlns:a16="http://schemas.microsoft.com/office/drawing/2014/main" id="{DBC80BBF-E430-6247-3141-BB3BCE243CD4}"/>
              </a:ext>
            </a:extLst>
          </p:cNvPr>
          <p:cNvPicPr>
            <a:picLocks noChangeAspect="1"/>
          </p:cNvPicPr>
          <p:nvPr/>
        </p:nvPicPr>
        <p:blipFill>
          <a:blip r:embed="rId2"/>
          <a:stretch>
            <a:fillRect/>
          </a:stretch>
        </p:blipFill>
        <p:spPr>
          <a:xfrm>
            <a:off x="2868061" y="0"/>
            <a:ext cx="6272263" cy="6858000"/>
          </a:xfrm>
          <a:prstGeom prst="rect">
            <a:avLst/>
          </a:prstGeom>
        </p:spPr>
      </p:pic>
    </p:spTree>
    <p:extLst>
      <p:ext uri="{BB962C8B-B14F-4D97-AF65-F5344CB8AC3E}">
        <p14:creationId xmlns:p14="http://schemas.microsoft.com/office/powerpoint/2010/main" val="156438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792B17-4A87-2968-0E10-F28AEC7C91EA}"/>
              </a:ext>
            </a:extLst>
          </p:cNvPr>
          <p:cNvSpPr>
            <a:spLocks noGrp="1"/>
          </p:cNvSpPr>
          <p:nvPr>
            <p:ph type="body" sz="quarter" idx="18"/>
          </p:nvPr>
        </p:nvSpPr>
        <p:spPr/>
        <p:txBody>
          <a:bodyPr/>
          <a:lstStyle/>
          <a:p>
            <a:r>
              <a:rPr lang="en-US" dirty="0"/>
              <a:t>Occupational Health &amp; Safety Officer</a:t>
            </a:r>
          </a:p>
        </p:txBody>
      </p:sp>
      <p:sp>
        <p:nvSpPr>
          <p:cNvPr id="3" name="Title 2">
            <a:extLst>
              <a:ext uri="{FF2B5EF4-FFF2-40B4-BE49-F238E27FC236}">
                <a16:creationId xmlns:a16="http://schemas.microsoft.com/office/drawing/2014/main" id="{CEE694F4-B1FA-C841-F500-A34CC2BDDC95}"/>
              </a:ext>
            </a:extLst>
          </p:cNvPr>
          <p:cNvSpPr>
            <a:spLocks noGrp="1"/>
          </p:cNvSpPr>
          <p:nvPr>
            <p:ph type="title"/>
          </p:nvPr>
        </p:nvSpPr>
        <p:spPr/>
        <p:txBody>
          <a:bodyPr/>
          <a:lstStyle/>
          <a:p>
            <a:r>
              <a:rPr lang="en-US" dirty="0">
                <a:latin typeface="Arial"/>
                <a:cs typeface="Arial"/>
              </a:rPr>
              <a:t>Trent Drinkwalter</a:t>
            </a:r>
            <a:endParaRPr lang="en-US" dirty="0"/>
          </a:p>
        </p:txBody>
      </p:sp>
      <p:sp>
        <p:nvSpPr>
          <p:cNvPr id="5" name="Text Placeholder 4">
            <a:extLst>
              <a:ext uri="{FF2B5EF4-FFF2-40B4-BE49-F238E27FC236}">
                <a16:creationId xmlns:a16="http://schemas.microsoft.com/office/drawing/2014/main" id="{FE0A48BD-62B6-94CB-F2F6-6F7E662BF6C3}"/>
              </a:ext>
            </a:extLst>
          </p:cNvPr>
          <p:cNvSpPr>
            <a:spLocks noGrp="1"/>
          </p:cNvSpPr>
          <p:nvPr>
            <p:ph type="body" sz="quarter" idx="19"/>
          </p:nvPr>
        </p:nvSpPr>
        <p:spPr/>
        <p:txBody>
          <a:bodyPr vert="horz" lIns="91440" tIns="45720" rIns="91440" bIns="45720" rtlCol="0" anchor="t">
            <a:normAutofit/>
          </a:bodyPr>
          <a:lstStyle/>
          <a:p>
            <a:r>
              <a:rPr lang="en-US" dirty="0">
                <a:latin typeface="Arial"/>
                <a:cs typeface="Arial"/>
              </a:rPr>
              <a:t>Aber Hall 605</a:t>
            </a:r>
          </a:p>
          <a:p>
            <a:r>
              <a:rPr lang="en-US" dirty="0">
                <a:latin typeface="Arial"/>
                <a:cs typeface="Arial"/>
              </a:rPr>
              <a:t>x4508</a:t>
            </a:r>
          </a:p>
          <a:p>
            <a:r>
              <a:rPr lang="en-US" dirty="0">
                <a:latin typeface="Arial"/>
                <a:cs typeface="Arial"/>
              </a:rPr>
              <a:t>Trent.drinkwalter@mso.umt.edu</a:t>
            </a:r>
            <a:endParaRPr lang="en-US" dirty="0"/>
          </a:p>
        </p:txBody>
      </p:sp>
    </p:spTree>
    <p:extLst>
      <p:ext uri="{BB962C8B-B14F-4D97-AF65-F5344CB8AC3E}">
        <p14:creationId xmlns:p14="http://schemas.microsoft.com/office/powerpoint/2010/main" val="36849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5" name="Picture 4" descr="A white and black document with black text&#10;&#10;Description automatically generated">
            <a:extLst>
              <a:ext uri="{FF2B5EF4-FFF2-40B4-BE49-F238E27FC236}">
                <a16:creationId xmlns:a16="http://schemas.microsoft.com/office/drawing/2014/main" id="{7EAEF7F6-059B-F1B0-37C9-457C9D87130D}"/>
              </a:ext>
            </a:extLst>
          </p:cNvPr>
          <p:cNvPicPr>
            <a:picLocks noChangeAspect="1"/>
          </p:cNvPicPr>
          <p:nvPr/>
        </p:nvPicPr>
        <p:blipFill>
          <a:blip r:embed="rId2"/>
          <a:stretch>
            <a:fillRect/>
          </a:stretch>
        </p:blipFill>
        <p:spPr>
          <a:xfrm>
            <a:off x="2967473" y="0"/>
            <a:ext cx="6176372" cy="5916706"/>
          </a:xfrm>
          <a:prstGeom prst="rect">
            <a:avLst/>
          </a:prstGeom>
        </p:spPr>
      </p:pic>
    </p:spTree>
    <p:extLst>
      <p:ext uri="{BB962C8B-B14F-4D97-AF65-F5344CB8AC3E}">
        <p14:creationId xmlns:p14="http://schemas.microsoft.com/office/powerpoint/2010/main" val="29356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C301-E461-8BF2-2D5A-463A10FE8228}"/>
              </a:ext>
            </a:extLst>
          </p:cNvPr>
          <p:cNvSpPr>
            <a:spLocks noGrp="1"/>
          </p:cNvSpPr>
          <p:nvPr>
            <p:ph type="title"/>
          </p:nvPr>
        </p:nvSpPr>
        <p:spPr/>
        <p:txBody>
          <a:bodyPr/>
          <a:lstStyle/>
          <a:p>
            <a:r>
              <a:rPr lang="en-US" dirty="0">
                <a:latin typeface="Arial"/>
                <a:cs typeface="Arial"/>
              </a:rPr>
              <a:t>Example SDS</a:t>
            </a:r>
            <a:endParaRPr lang="en-US" dirty="0"/>
          </a:p>
        </p:txBody>
      </p:sp>
      <p:sp>
        <p:nvSpPr>
          <p:cNvPr id="2" name="Text Placeholder 1">
            <a:extLst>
              <a:ext uri="{FF2B5EF4-FFF2-40B4-BE49-F238E27FC236}">
                <a16:creationId xmlns:a16="http://schemas.microsoft.com/office/drawing/2014/main" id="{A0F7B30D-DAE5-CD1F-D717-3D0CD44E09A1}"/>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SDS</a:t>
            </a:r>
            <a:endParaRPr lang="en-US" dirty="0"/>
          </a:p>
        </p:txBody>
      </p:sp>
      <p:pic>
        <p:nvPicPr>
          <p:cNvPr id="4" name="Picture 3" descr="A close-up of a message&#10;&#10;Description automatically generated">
            <a:extLst>
              <a:ext uri="{FF2B5EF4-FFF2-40B4-BE49-F238E27FC236}">
                <a16:creationId xmlns:a16="http://schemas.microsoft.com/office/drawing/2014/main" id="{3CA63A66-0460-2E6C-DE39-D5CF7E425553}"/>
              </a:ext>
            </a:extLst>
          </p:cNvPr>
          <p:cNvPicPr>
            <a:picLocks noChangeAspect="1"/>
          </p:cNvPicPr>
          <p:nvPr/>
        </p:nvPicPr>
        <p:blipFill>
          <a:blip r:embed="rId2"/>
          <a:stretch>
            <a:fillRect/>
          </a:stretch>
        </p:blipFill>
        <p:spPr>
          <a:xfrm>
            <a:off x="2004172" y="2828925"/>
            <a:ext cx="7143750" cy="1200150"/>
          </a:xfrm>
          <a:prstGeom prst="rect">
            <a:avLst/>
          </a:prstGeom>
        </p:spPr>
      </p:pic>
    </p:spTree>
    <p:extLst>
      <p:ext uri="{BB962C8B-B14F-4D97-AF65-F5344CB8AC3E}">
        <p14:creationId xmlns:p14="http://schemas.microsoft.com/office/powerpoint/2010/main" val="8343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FD2A-C03A-98A6-B59A-D3D872A2C272}"/>
              </a:ext>
            </a:extLst>
          </p:cNvPr>
          <p:cNvSpPr>
            <a:spLocks noGrp="1"/>
          </p:cNvSpPr>
          <p:nvPr>
            <p:ph type="title"/>
          </p:nvPr>
        </p:nvSpPr>
        <p:spPr/>
        <p:txBody>
          <a:bodyPr/>
          <a:lstStyle/>
          <a:p>
            <a:r>
              <a:rPr lang="en-US" dirty="0">
                <a:latin typeface="Arial"/>
                <a:cs typeface="Arial"/>
              </a:rPr>
              <a:t>Chemical Hygiene Plan (CHP)</a:t>
            </a:r>
            <a:endParaRPr lang="en-US" dirty="0"/>
          </a:p>
        </p:txBody>
      </p:sp>
      <p:sp>
        <p:nvSpPr>
          <p:cNvPr id="3" name="Text Placeholder 2">
            <a:extLst>
              <a:ext uri="{FF2B5EF4-FFF2-40B4-BE49-F238E27FC236}">
                <a16:creationId xmlns:a16="http://schemas.microsoft.com/office/drawing/2014/main" id="{2E0C7E01-0F6C-E606-C27B-185601A025F6}"/>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Written Program</a:t>
            </a:r>
            <a:endParaRPr lang="en-US" dirty="0"/>
          </a:p>
        </p:txBody>
      </p:sp>
      <p:sp>
        <p:nvSpPr>
          <p:cNvPr id="4" name="Text Placeholder 3">
            <a:extLst>
              <a:ext uri="{FF2B5EF4-FFF2-40B4-BE49-F238E27FC236}">
                <a16:creationId xmlns:a16="http://schemas.microsoft.com/office/drawing/2014/main" id="{EC9BEF9E-25FE-F089-7BF5-8B803651D4CE}"/>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A written program including policies and procedures intended to prevent contamination and personnel exposure</a:t>
            </a:r>
          </a:p>
          <a:p>
            <a:pPr marL="342265" indent="-342265"/>
            <a:r>
              <a:rPr lang="en-US" sz="2400" dirty="0">
                <a:latin typeface="Arial"/>
                <a:cs typeface="Arial"/>
              </a:rPr>
              <a:t>Each lab must develop a CHP appropriate to their work</a:t>
            </a:r>
          </a:p>
          <a:p>
            <a:pPr marL="342265" indent="-342265"/>
            <a:r>
              <a:rPr lang="en-US" sz="2400" dirty="0">
                <a:latin typeface="Arial"/>
                <a:cs typeface="Arial"/>
              </a:rPr>
              <a:t>Each employee must review and sign the acknowledgement page prior to working in the lab</a:t>
            </a:r>
          </a:p>
          <a:p>
            <a:pPr marL="342265" indent="-342265"/>
            <a:r>
              <a:rPr lang="en-US" sz="2400" dirty="0">
                <a:latin typeface="Arial"/>
                <a:cs typeface="Arial"/>
              </a:rPr>
              <a:t>The CHP must be updated annually </a:t>
            </a:r>
            <a:endParaRPr lang="en-US" sz="2400" dirty="0"/>
          </a:p>
        </p:txBody>
      </p:sp>
    </p:spTree>
    <p:extLst>
      <p:ext uri="{BB962C8B-B14F-4D97-AF65-F5344CB8AC3E}">
        <p14:creationId xmlns:p14="http://schemas.microsoft.com/office/powerpoint/2010/main" val="927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D4B3-1E80-1E3F-2D45-5EC2B842E33A}"/>
              </a:ext>
            </a:extLst>
          </p:cNvPr>
          <p:cNvSpPr>
            <a:spLocks noGrp="1"/>
          </p:cNvSpPr>
          <p:nvPr>
            <p:ph type="title"/>
          </p:nvPr>
        </p:nvSpPr>
        <p:spPr/>
        <p:txBody>
          <a:bodyPr/>
          <a:lstStyle/>
          <a:p>
            <a:r>
              <a:rPr lang="en-US" dirty="0">
                <a:latin typeface="Arial"/>
                <a:cs typeface="Arial"/>
              </a:rPr>
              <a:t>Background</a:t>
            </a:r>
            <a:endParaRPr lang="en-US" dirty="0"/>
          </a:p>
        </p:txBody>
      </p:sp>
      <p:sp>
        <p:nvSpPr>
          <p:cNvPr id="3" name="Text Placeholder 2">
            <a:extLst>
              <a:ext uri="{FF2B5EF4-FFF2-40B4-BE49-F238E27FC236}">
                <a16:creationId xmlns:a16="http://schemas.microsoft.com/office/drawing/2014/main" id="{4F717664-7E11-96E5-4E31-4A77B5F40F46}"/>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CHP</a:t>
            </a:r>
          </a:p>
        </p:txBody>
      </p:sp>
      <p:sp>
        <p:nvSpPr>
          <p:cNvPr id="4" name="Text Placeholder 3">
            <a:extLst>
              <a:ext uri="{FF2B5EF4-FFF2-40B4-BE49-F238E27FC236}">
                <a16:creationId xmlns:a16="http://schemas.microsoft.com/office/drawing/2014/main" id="{11A8F123-FFDB-7238-7B35-55AE92032DC2}"/>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The Chemical Hygiene Plan is part of the University’s compliance with the regulations promulgated in 1990 by OSHA</a:t>
            </a:r>
            <a:endParaRPr lang="en-US" dirty="0">
              <a:latin typeface="Arial"/>
              <a:cs typeface="Arial"/>
            </a:endParaRPr>
          </a:p>
          <a:p>
            <a:pPr marL="342265" indent="-342265"/>
            <a:r>
              <a:rPr lang="en-US" sz="2400" dirty="0">
                <a:latin typeface="Arial"/>
                <a:cs typeface="Arial"/>
              </a:rPr>
              <a:t>The Standard entitled “Occupational Exposures to Hazardous Chemicals in Laboratories" is hereafter referred to as the Lab Standard</a:t>
            </a:r>
          </a:p>
        </p:txBody>
      </p:sp>
    </p:spTree>
    <p:extLst>
      <p:ext uri="{BB962C8B-B14F-4D97-AF65-F5344CB8AC3E}">
        <p14:creationId xmlns:p14="http://schemas.microsoft.com/office/powerpoint/2010/main" val="11294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4B1-C792-C7DA-7CB8-69B60FB9AE64}"/>
              </a:ext>
            </a:extLst>
          </p:cNvPr>
          <p:cNvSpPr>
            <a:spLocks noGrp="1"/>
          </p:cNvSpPr>
          <p:nvPr>
            <p:ph type="title"/>
          </p:nvPr>
        </p:nvSpPr>
        <p:spPr/>
        <p:txBody>
          <a:bodyPr/>
          <a:lstStyle/>
          <a:p>
            <a:r>
              <a:rPr lang="en-US" dirty="0">
                <a:latin typeface="Arial"/>
                <a:cs typeface="Arial"/>
              </a:rPr>
              <a:t>Components of CHP</a:t>
            </a:r>
            <a:endParaRPr lang="en-US" dirty="0"/>
          </a:p>
        </p:txBody>
      </p:sp>
      <p:sp>
        <p:nvSpPr>
          <p:cNvPr id="3" name="Text Placeholder 2">
            <a:extLst>
              <a:ext uri="{FF2B5EF4-FFF2-40B4-BE49-F238E27FC236}">
                <a16:creationId xmlns:a16="http://schemas.microsoft.com/office/drawing/2014/main" id="{ED51EE4C-DE2D-44D5-DC8E-E21C943142F3}"/>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CHP</a:t>
            </a:r>
            <a:endParaRPr lang="en-US" sz="1400" dirty="0"/>
          </a:p>
        </p:txBody>
      </p:sp>
      <p:sp>
        <p:nvSpPr>
          <p:cNvPr id="4" name="Text Placeholder 3">
            <a:extLst>
              <a:ext uri="{FF2B5EF4-FFF2-40B4-BE49-F238E27FC236}">
                <a16:creationId xmlns:a16="http://schemas.microsoft.com/office/drawing/2014/main" id="{861CB25C-7440-839D-4613-2B42FB436A29}"/>
              </a:ext>
            </a:extLst>
          </p:cNvPr>
          <p:cNvSpPr>
            <a:spLocks noGrp="1"/>
          </p:cNvSpPr>
          <p:nvPr>
            <p:ph type="body" sz="quarter" idx="13"/>
          </p:nvPr>
        </p:nvSpPr>
        <p:spPr>
          <a:xfrm>
            <a:off x="236538" y="1780378"/>
            <a:ext cx="8678863" cy="4087021"/>
          </a:xfrm>
        </p:spPr>
        <p:txBody>
          <a:bodyPr vert="horz" lIns="91440" tIns="45720" rIns="91440" bIns="45720" rtlCol="0" anchor="t">
            <a:noAutofit/>
          </a:bodyPr>
          <a:lstStyle/>
          <a:p>
            <a:pPr marL="342265" indent="-342265"/>
            <a:r>
              <a:rPr lang="en-US" sz="1800" dirty="0">
                <a:latin typeface="Arial"/>
                <a:cs typeface="Arial"/>
              </a:rPr>
              <a:t>Standard operating procedures relevant to safety &amp; health considerations to be followed when laboratory work involves the use of hazardous chemicals</a:t>
            </a:r>
          </a:p>
          <a:p>
            <a:pPr marL="342265" indent="-342265"/>
            <a:r>
              <a:rPr lang="en-US" sz="1800" dirty="0">
                <a:latin typeface="Arial"/>
                <a:cs typeface="Arial"/>
              </a:rPr>
              <a:t>Criteria to determine and implement specific control measures, such as engineering controls and personal protective equipment.</a:t>
            </a:r>
          </a:p>
          <a:p>
            <a:pPr marL="342265" indent="-342265"/>
            <a:r>
              <a:rPr lang="en-US" sz="1800" dirty="0">
                <a:latin typeface="Arial"/>
                <a:cs typeface="Arial"/>
              </a:rPr>
              <a:t>A program that ensures fume hoods and other engineering controls are functioning properly.</a:t>
            </a:r>
          </a:p>
          <a:p>
            <a:pPr marL="342265" indent="-342265"/>
            <a:r>
              <a:rPr lang="en-US" sz="1800" dirty="0">
                <a:latin typeface="Arial"/>
                <a:cs typeface="Arial"/>
              </a:rPr>
              <a:t>Information and training requirements.</a:t>
            </a:r>
          </a:p>
          <a:p>
            <a:pPr marL="342265" indent="-342265"/>
            <a:r>
              <a:rPr lang="en-US" sz="1800" dirty="0">
                <a:latin typeface="Arial"/>
                <a:cs typeface="Arial"/>
              </a:rPr>
              <a:t>When a lab will require “Prior approval”.</a:t>
            </a:r>
          </a:p>
          <a:p>
            <a:pPr marL="342265" indent="-342265"/>
            <a:r>
              <a:rPr lang="en-US" sz="1800" dirty="0">
                <a:latin typeface="Arial"/>
                <a:cs typeface="Arial"/>
              </a:rPr>
              <a:t>Provisions for medical consultations and medical exams.</a:t>
            </a:r>
          </a:p>
          <a:p>
            <a:pPr marL="342265" indent="-342265"/>
            <a:r>
              <a:rPr lang="en-US" sz="1800" dirty="0">
                <a:latin typeface="Arial"/>
                <a:cs typeface="Arial"/>
              </a:rPr>
              <a:t>Designation of the Chemical Hygiene Officer.</a:t>
            </a:r>
          </a:p>
          <a:p>
            <a:pPr marL="342265" indent="-342265"/>
            <a:r>
              <a:rPr lang="en-US" sz="1800" dirty="0">
                <a:latin typeface="Arial"/>
                <a:cs typeface="Arial"/>
              </a:rPr>
              <a:t>Additional precautions for select carcinogens, reproductive toxins and extremely toxic substances.</a:t>
            </a:r>
          </a:p>
          <a:p>
            <a:pPr marL="342265" indent="-342265"/>
            <a:endParaRPr lang="en-US" dirty="0">
              <a:latin typeface="Arial"/>
              <a:cs typeface="Arial"/>
            </a:endParaRPr>
          </a:p>
        </p:txBody>
      </p:sp>
    </p:spTree>
    <p:extLst>
      <p:ext uri="{BB962C8B-B14F-4D97-AF65-F5344CB8AC3E}">
        <p14:creationId xmlns:p14="http://schemas.microsoft.com/office/powerpoint/2010/main" val="25752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Training Requirements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000" dirty="0"/>
              <a:t>Before commencement of lab duties, all lab workers must read the Chemical Hygiene Plan.</a:t>
            </a:r>
          </a:p>
          <a:p>
            <a:r>
              <a:rPr lang="en-US" sz="2000" dirty="0"/>
              <a:t>Training records should be kept with the Principal Investigator (PI) or the lab supervisor with the CHP.</a:t>
            </a:r>
          </a:p>
          <a:p>
            <a:r>
              <a:rPr lang="en-US" sz="2000" dirty="0"/>
              <a:t>The CHP must be reviewed annually by the lab’s Chemical Hygiene Officer (CHO) and the “revised/review date must be listed on the front page of the CHP.</a:t>
            </a:r>
          </a:p>
          <a:p>
            <a:r>
              <a:rPr lang="en-US" sz="2000" dirty="0"/>
              <a:t>Lab safety presentation and quiz.</a:t>
            </a:r>
          </a:p>
          <a:p>
            <a:r>
              <a:rPr lang="en-US" sz="2000" dirty="0"/>
              <a:t>If biological or radiological agents are present, training must be conducted in these areas as well.</a:t>
            </a:r>
          </a:p>
        </p:txBody>
      </p:sp>
    </p:spTree>
    <p:extLst>
      <p:ext uri="{BB962C8B-B14F-4D97-AF65-F5344CB8AC3E}">
        <p14:creationId xmlns:p14="http://schemas.microsoft.com/office/powerpoint/2010/main" val="22870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Lab Worker Responsibilities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Responsibilities</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000" dirty="0"/>
              <a:t>Follow all health and safety standards and rules.</a:t>
            </a:r>
          </a:p>
          <a:p>
            <a:r>
              <a:rPr lang="en-US" sz="2000" dirty="0"/>
              <a:t>Report al hazardous conditions to the lab supervisor.</a:t>
            </a:r>
          </a:p>
          <a:p>
            <a:r>
              <a:rPr lang="en-US" sz="2000" dirty="0"/>
              <a:t>Wear or use prescribed Protective equipment.</a:t>
            </a:r>
          </a:p>
          <a:p>
            <a:r>
              <a:rPr lang="en-US" sz="2000" dirty="0"/>
              <a:t>Report any suspected job-related injuries or illnesses to the lab supervisor and seek treatment immediately.</a:t>
            </a:r>
          </a:p>
          <a:p>
            <a:r>
              <a:rPr lang="en-US" sz="2000" dirty="0"/>
              <a:t>Refrain from the operation of any equipment or instrumentation without proper instruction or authorization.</a:t>
            </a:r>
          </a:p>
          <a:p>
            <a:r>
              <a:rPr lang="en-US" sz="2000" dirty="0"/>
              <a:t>Request information and training when unsure how to handle a hazardous chemical.</a:t>
            </a:r>
          </a:p>
          <a:p>
            <a:endParaRPr lang="en-US" dirty="0"/>
          </a:p>
        </p:txBody>
      </p:sp>
    </p:spTree>
    <p:extLst>
      <p:ext uri="{BB962C8B-B14F-4D97-AF65-F5344CB8AC3E}">
        <p14:creationId xmlns:p14="http://schemas.microsoft.com/office/powerpoint/2010/main" val="8655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Standard Operating Procedures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SOP’s</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400" dirty="0"/>
              <a:t>The Lab Standard requires operating procedures relevant to safety and health consideration to be followed when lab work involves the use of hazardous chemicals.</a:t>
            </a:r>
          </a:p>
          <a:p>
            <a:r>
              <a:rPr lang="en-US" sz="2400" dirty="0"/>
              <a:t>Examples of SOP’s include authorized access to labs, minors in labs, container integrity, compressed gas cylinder handling, lab equipment use procedures, waste disposal, food, drink, cosmetics in lab, working alone, required PPE, fume hood use, chemical spills, etc.  </a:t>
            </a:r>
          </a:p>
        </p:txBody>
      </p:sp>
    </p:spTree>
    <p:extLst>
      <p:ext uri="{BB962C8B-B14F-4D97-AF65-F5344CB8AC3E}">
        <p14:creationId xmlns:p14="http://schemas.microsoft.com/office/powerpoint/2010/main" val="303515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Fume Hoods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t>Fume hoods</a:t>
            </a:r>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1800" dirty="0"/>
              <a:t>Chemical fume hoods are the most common engineering control in labs.</a:t>
            </a:r>
          </a:p>
          <a:p>
            <a:r>
              <a:rPr lang="en-US" sz="1800" dirty="0"/>
              <a:t>Others include Bio safety cabinets, glove boxes, etc.</a:t>
            </a:r>
          </a:p>
          <a:p>
            <a:r>
              <a:rPr lang="en-US" sz="1800" dirty="0"/>
              <a:t>All fume hoods at UM should have face velocities between 80 -100 feet per minute with the sash at the proper working height.</a:t>
            </a:r>
          </a:p>
          <a:p>
            <a:r>
              <a:rPr lang="en-US" sz="1800" dirty="0"/>
              <a:t>A fume hood does not provide absolute containment or absolute protection from the materials in the hood.</a:t>
            </a:r>
          </a:p>
          <a:p>
            <a:r>
              <a:rPr lang="en-US" sz="1800" dirty="0"/>
              <a:t>Keep all apparatus at least 6 inches back from the face of the hood.</a:t>
            </a:r>
          </a:p>
          <a:p>
            <a:r>
              <a:rPr lang="en-US" sz="1800" dirty="0"/>
              <a:t>Excessive storage of chemical or any apparatus in the hood will impair the performance of the hood. </a:t>
            </a:r>
          </a:p>
          <a:p>
            <a:r>
              <a:rPr lang="en-US" sz="1800" dirty="0"/>
              <a:t>Do not place electrical receptacles or other spark sources inside the hood when flammable gases or liquids are present. </a:t>
            </a:r>
          </a:p>
          <a:p>
            <a:endParaRPr lang="en-US" dirty="0"/>
          </a:p>
        </p:txBody>
      </p:sp>
    </p:spTree>
    <p:extLst>
      <p:ext uri="{BB962C8B-B14F-4D97-AF65-F5344CB8AC3E}">
        <p14:creationId xmlns:p14="http://schemas.microsoft.com/office/powerpoint/2010/main" val="1601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Information and Training</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Information and Training</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400" dirty="0"/>
              <a:t>All individuals who work in labs who may be exposed to hazardous chemicals must be apprised of the hazards of chemicals present in their work area.</a:t>
            </a:r>
          </a:p>
          <a:p>
            <a:r>
              <a:rPr lang="en-US" sz="2400" dirty="0"/>
              <a:t>Information and training must be provided before initial assignment and before new exposure situations.</a:t>
            </a:r>
          </a:p>
          <a:p>
            <a:r>
              <a:rPr lang="en-US" sz="2400" dirty="0"/>
              <a:t>It is the responsibility of the PI to ensure that all lab workers have been properly trained.</a:t>
            </a:r>
          </a:p>
        </p:txBody>
      </p:sp>
    </p:spTree>
    <p:extLst>
      <p:ext uri="{BB962C8B-B14F-4D97-AF65-F5344CB8AC3E}">
        <p14:creationId xmlns:p14="http://schemas.microsoft.com/office/powerpoint/2010/main" val="353548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5FB057-F1D2-AAFE-2F65-A92DA37BBED8}"/>
              </a:ext>
            </a:extLst>
          </p:cNvPr>
          <p:cNvSpPr>
            <a:spLocks noGrp="1"/>
          </p:cNvSpPr>
          <p:nvPr>
            <p:ph type="body" sz="quarter" idx="18"/>
          </p:nvPr>
        </p:nvSpPr>
        <p:spPr/>
        <p:txBody>
          <a:bodyPr vert="horz" lIns="182880" tIns="0" rIns="182880" bIns="0" rtlCol="0" anchor="t">
            <a:noAutofit/>
          </a:bodyPr>
          <a:lstStyle/>
          <a:p>
            <a:r>
              <a:rPr lang="en-US" sz="1600" dirty="0">
                <a:latin typeface="Georgia"/>
                <a:cs typeface="Arial"/>
              </a:rPr>
              <a:t>Introduction</a:t>
            </a:r>
            <a:endParaRPr lang="en-US" sz="1600"/>
          </a:p>
        </p:txBody>
      </p:sp>
      <p:sp>
        <p:nvSpPr>
          <p:cNvPr id="4" name="Text Placeholder 3">
            <a:extLst>
              <a:ext uri="{FF2B5EF4-FFF2-40B4-BE49-F238E27FC236}">
                <a16:creationId xmlns:a16="http://schemas.microsoft.com/office/drawing/2014/main" id="{23AD5161-422F-6859-BD3B-65609E301EB2}"/>
              </a:ext>
            </a:extLst>
          </p:cNvPr>
          <p:cNvSpPr>
            <a:spLocks noGrp="1"/>
          </p:cNvSpPr>
          <p:nvPr>
            <p:ph type="body" sz="quarter" idx="19"/>
          </p:nvPr>
        </p:nvSpPr>
        <p:spPr>
          <a:xfrm>
            <a:off x="685800" y="2613025"/>
            <a:ext cx="6435436" cy="1625600"/>
          </a:xfrm>
        </p:spPr>
        <p:txBody>
          <a:bodyPr vert="horz" lIns="91440" tIns="45720" rIns="91440" bIns="45720" rtlCol="0" anchor="t">
            <a:noAutofit/>
          </a:bodyPr>
          <a:lstStyle/>
          <a:p>
            <a:pPr marL="285750" indent="-285750">
              <a:buChar char="•"/>
            </a:pPr>
            <a:r>
              <a:rPr lang="en-US" sz="2400" dirty="0">
                <a:latin typeface="Arial"/>
                <a:cs typeface="Arial"/>
              </a:rPr>
              <a:t>Regulatory Background</a:t>
            </a:r>
          </a:p>
          <a:p>
            <a:pPr marL="285750" indent="-285750">
              <a:buChar char="•"/>
            </a:pPr>
            <a:r>
              <a:rPr lang="en-US" sz="2400" dirty="0">
                <a:latin typeface="Arial"/>
                <a:cs typeface="Arial"/>
              </a:rPr>
              <a:t>Hazard Communication (</a:t>
            </a:r>
            <a:r>
              <a:rPr lang="en-US" sz="2400" dirty="0" err="1">
                <a:latin typeface="Arial"/>
                <a:cs typeface="Arial"/>
              </a:rPr>
              <a:t>HazCom</a:t>
            </a:r>
            <a:r>
              <a:rPr lang="en-US" sz="2400" dirty="0">
                <a:latin typeface="Arial"/>
                <a:cs typeface="Arial"/>
              </a:rPr>
              <a:t>)</a:t>
            </a:r>
            <a:endParaRPr lang="en-US"/>
          </a:p>
          <a:p>
            <a:pPr marL="285750" indent="-285750">
              <a:buChar char="•"/>
            </a:pPr>
            <a:r>
              <a:rPr lang="en-US" sz="2400" dirty="0">
                <a:latin typeface="Arial"/>
                <a:cs typeface="Arial"/>
              </a:rPr>
              <a:t>Chemical, Physical, and Biological Hazards</a:t>
            </a:r>
            <a:endParaRPr lang="en-US" sz="2400" dirty="0"/>
          </a:p>
          <a:p>
            <a:pPr marL="285750" indent="-285750">
              <a:buChar char="•"/>
            </a:pPr>
            <a:r>
              <a:rPr lang="en-US" sz="2400" dirty="0">
                <a:latin typeface="Arial"/>
                <a:cs typeface="Arial"/>
              </a:rPr>
              <a:t>Hazardous Wastes</a:t>
            </a:r>
          </a:p>
        </p:txBody>
      </p:sp>
      <p:sp>
        <p:nvSpPr>
          <p:cNvPr id="3" name="Title 2">
            <a:extLst>
              <a:ext uri="{FF2B5EF4-FFF2-40B4-BE49-F238E27FC236}">
                <a16:creationId xmlns:a16="http://schemas.microsoft.com/office/drawing/2014/main" id="{A10A661D-FC09-BCA5-30FF-1AAF72927BDA}"/>
              </a:ext>
            </a:extLst>
          </p:cNvPr>
          <p:cNvSpPr>
            <a:spLocks noGrp="1"/>
          </p:cNvSpPr>
          <p:nvPr>
            <p:ph type="title"/>
          </p:nvPr>
        </p:nvSpPr>
        <p:spPr>
          <a:xfrm>
            <a:off x="457200" y="1431823"/>
            <a:ext cx="7235434" cy="1106044"/>
          </a:xfrm>
        </p:spPr>
        <p:txBody>
          <a:bodyPr/>
          <a:lstStyle/>
          <a:p>
            <a:r>
              <a:rPr lang="en-US" dirty="0">
                <a:latin typeface="Arial"/>
                <a:cs typeface="Arial"/>
              </a:rPr>
              <a:t>Hazard Awareness</a:t>
            </a:r>
            <a:endParaRPr lang="en-US" dirty="0"/>
          </a:p>
        </p:txBody>
      </p:sp>
    </p:spTree>
    <p:extLst>
      <p:ext uri="{BB962C8B-B14F-4D97-AF65-F5344CB8AC3E}">
        <p14:creationId xmlns:p14="http://schemas.microsoft.com/office/powerpoint/2010/main" val="383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Prior Approval</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Prior Approval</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400" dirty="0"/>
              <a:t>The responsibility for approval of the acquisition and use of toxic chemical agents rests with the lab supervisor.</a:t>
            </a:r>
          </a:p>
          <a:p>
            <a:r>
              <a:rPr lang="en-US" sz="2400" dirty="0"/>
              <a:t>Some materials including radioactive materials, recombinant DNA, radioactive materials and biohazards require internal (UM) or external approval at various levels.</a:t>
            </a:r>
          </a:p>
          <a:p>
            <a:endParaRPr lang="en-US" dirty="0"/>
          </a:p>
        </p:txBody>
      </p:sp>
    </p:spTree>
    <p:extLst>
      <p:ext uri="{BB962C8B-B14F-4D97-AF65-F5344CB8AC3E}">
        <p14:creationId xmlns:p14="http://schemas.microsoft.com/office/powerpoint/2010/main" val="3979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Medical Consultation and Exams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medical</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400" dirty="0"/>
              <a:t>If an employee develops any symptoms thought to arise from chemical overexposure</a:t>
            </a:r>
          </a:p>
          <a:p>
            <a:r>
              <a:rPr lang="en-US" sz="2400" dirty="0"/>
              <a:t>After an event such as a major spill, leak or explosion which may have resulted in an overexposure.</a:t>
            </a:r>
          </a:p>
          <a:p>
            <a:r>
              <a:rPr lang="en-US" sz="2400" dirty="0"/>
              <a:t>Employee accidents, injuries or illness should be reported immediately by the employees supervisor.</a:t>
            </a:r>
          </a:p>
          <a:p>
            <a:endParaRPr lang="en-US" dirty="0"/>
          </a:p>
        </p:txBody>
      </p:sp>
    </p:spTree>
    <p:extLst>
      <p:ext uri="{BB962C8B-B14F-4D97-AF65-F5344CB8AC3E}">
        <p14:creationId xmlns:p14="http://schemas.microsoft.com/office/powerpoint/2010/main" val="252346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Chemical Hygiene Officer</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CHO</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400" dirty="0"/>
              <a:t>The PI or lab supervisor shall serve as the CHO for his/hers labs.  </a:t>
            </a:r>
          </a:p>
          <a:p>
            <a:r>
              <a:rPr lang="en-US" sz="2400" dirty="0"/>
              <a:t>The designated CHO has the primary responsibility for safety and health within the lab.</a:t>
            </a:r>
          </a:p>
          <a:p>
            <a:r>
              <a:rPr lang="en-US" sz="2400" dirty="0"/>
              <a:t>The CHO is also responsible for conducting an annual review of the CHPs that apply to their labs.</a:t>
            </a:r>
          </a:p>
        </p:txBody>
      </p:sp>
    </p:spTree>
    <p:extLst>
      <p:ext uri="{BB962C8B-B14F-4D97-AF65-F5344CB8AC3E}">
        <p14:creationId xmlns:p14="http://schemas.microsoft.com/office/powerpoint/2010/main" val="42822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Additional Precautions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Precautions</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1800" dirty="0"/>
              <a:t>Special provisions for additional employee protection for work with particularly hazardous substances.</a:t>
            </a:r>
          </a:p>
          <a:p>
            <a:r>
              <a:rPr lang="en-US" sz="1800" dirty="0"/>
              <a:t>These include</a:t>
            </a:r>
          </a:p>
          <a:p>
            <a:pPr lvl="1"/>
            <a:r>
              <a:rPr lang="en-US" sz="1800" dirty="0"/>
              <a:t>Select carcinogens</a:t>
            </a:r>
          </a:p>
          <a:p>
            <a:pPr lvl="1"/>
            <a:r>
              <a:rPr lang="en-US" sz="1800" dirty="0"/>
              <a:t>Reproductive toxins</a:t>
            </a:r>
          </a:p>
          <a:p>
            <a:pPr lvl="1"/>
            <a:r>
              <a:rPr lang="en-US" sz="1800" dirty="0"/>
              <a:t>Substances that have a high degree of acute toxicity</a:t>
            </a:r>
          </a:p>
          <a:p>
            <a:r>
              <a:rPr lang="en-US" sz="1800" dirty="0"/>
              <a:t>The following provisions must be included:</a:t>
            </a:r>
          </a:p>
          <a:p>
            <a:pPr lvl="1"/>
            <a:r>
              <a:rPr lang="en-US" sz="1800" dirty="0"/>
              <a:t>Establishment of designated area</a:t>
            </a:r>
          </a:p>
          <a:p>
            <a:pPr lvl="1"/>
            <a:r>
              <a:rPr lang="en-US" sz="1800" dirty="0"/>
              <a:t>Use of containment devices such as fume hoods or glove boxes</a:t>
            </a:r>
          </a:p>
          <a:p>
            <a:pPr lvl="1"/>
            <a:r>
              <a:rPr lang="en-US" sz="1800" dirty="0"/>
              <a:t>Procedures for safe removal of contaminated waste</a:t>
            </a:r>
          </a:p>
          <a:p>
            <a:pPr lvl="1"/>
            <a:r>
              <a:rPr lang="en-US" sz="1800" dirty="0"/>
              <a:t>Decontamination procedures </a:t>
            </a:r>
          </a:p>
          <a:p>
            <a:pPr lvl="1"/>
            <a:endParaRPr lang="en-US" dirty="0"/>
          </a:p>
        </p:txBody>
      </p:sp>
    </p:spTree>
    <p:extLst>
      <p:ext uri="{BB962C8B-B14F-4D97-AF65-F5344CB8AC3E}">
        <p14:creationId xmlns:p14="http://schemas.microsoft.com/office/powerpoint/2010/main" val="256740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Additional Precautions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Precautions</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000" dirty="0"/>
              <a:t>Work with reproductive toxins, and acutely toxic chemicals must be performed within a certified functioning fume hood, biological safety cabinet, ventilated glove box or other systems designed to minimize exposure to the substances.</a:t>
            </a:r>
          </a:p>
          <a:p>
            <a:r>
              <a:rPr lang="en-US" sz="2000" dirty="0"/>
              <a:t>The ventilation efficiency of the fume hoods, bio safety cabinets or glove boxes should be evaluated periodically at determined intervals.</a:t>
            </a:r>
          </a:p>
          <a:p>
            <a:r>
              <a:rPr lang="en-US" sz="2000" dirty="0"/>
              <a:t>Each laboratory using these substances must designate an area for this purpose.</a:t>
            </a:r>
          </a:p>
          <a:p>
            <a:r>
              <a:rPr lang="en-US" sz="2000" dirty="0"/>
              <a:t>The designated area could be an entire lab, a fume hood, or bio safety cabinet.</a:t>
            </a:r>
          </a:p>
          <a:p>
            <a:pPr lvl="1"/>
            <a:endParaRPr lang="en-US" dirty="0"/>
          </a:p>
        </p:txBody>
      </p:sp>
    </p:spTree>
    <p:extLst>
      <p:ext uri="{BB962C8B-B14F-4D97-AF65-F5344CB8AC3E}">
        <p14:creationId xmlns:p14="http://schemas.microsoft.com/office/powerpoint/2010/main" val="69526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Additional Precautions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Precautions</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000" dirty="0"/>
              <a:t>All lab workers who work in a lab which has a designated area, must be trained on the following:</a:t>
            </a:r>
          </a:p>
          <a:p>
            <a:pPr lvl="1"/>
            <a:r>
              <a:rPr lang="en-US" dirty="0"/>
              <a:t>Deleterious effects</a:t>
            </a:r>
          </a:p>
          <a:p>
            <a:pPr lvl="1"/>
            <a:r>
              <a:rPr lang="en-US" dirty="0"/>
              <a:t>Signs and symptoms</a:t>
            </a:r>
          </a:p>
          <a:p>
            <a:pPr lvl="1"/>
            <a:r>
              <a:rPr lang="en-US" dirty="0"/>
              <a:t>Safe handling and storage</a:t>
            </a:r>
          </a:p>
          <a:p>
            <a:pPr lvl="1"/>
            <a:r>
              <a:rPr lang="en-US" dirty="0"/>
              <a:t>Appropriate PPE and trained on its use</a:t>
            </a:r>
          </a:p>
          <a:p>
            <a:pPr lvl="1"/>
            <a:r>
              <a:rPr lang="en-US" dirty="0"/>
              <a:t>The designated area must be thoroughly decontaminated and cleaned at regular intervals</a:t>
            </a:r>
          </a:p>
          <a:p>
            <a:pPr lvl="1"/>
            <a:endParaRPr lang="en-US" dirty="0"/>
          </a:p>
          <a:p>
            <a:pPr marL="457188" lvl="1" indent="0">
              <a:buNone/>
            </a:pPr>
            <a:endParaRPr lang="en-US" dirty="0"/>
          </a:p>
        </p:txBody>
      </p:sp>
    </p:spTree>
    <p:extLst>
      <p:ext uri="{BB962C8B-B14F-4D97-AF65-F5344CB8AC3E}">
        <p14:creationId xmlns:p14="http://schemas.microsoft.com/office/powerpoint/2010/main" val="29724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Individuals of Childbearing Potential</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Precautions</a:t>
            </a:r>
            <a:endParaRPr lang="en-US" sz="1400"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vert="horz" lIns="91440" tIns="45720" rIns="91440" bIns="45720" rtlCol="0" anchor="t">
            <a:noAutofit/>
          </a:bodyPr>
          <a:lstStyle/>
          <a:p>
            <a:pPr marL="342265" indent="-342265"/>
            <a:r>
              <a:rPr lang="en-US" sz="2000" dirty="0">
                <a:latin typeface="Arial"/>
                <a:cs typeface="Arial"/>
              </a:rPr>
              <a:t>Individuals of childbearing potential should be warned to be especially cautious when working with chemicals known to be reproductive toxins. </a:t>
            </a:r>
            <a:endParaRPr lang="en-US" sz="2000" b="0" dirty="0">
              <a:solidFill>
                <a:srgbClr val="000000"/>
              </a:solidFill>
              <a:latin typeface="Arial"/>
              <a:cs typeface="Arial"/>
            </a:endParaRPr>
          </a:p>
          <a:p>
            <a:pPr marL="342265" indent="-342265"/>
            <a:r>
              <a:rPr lang="en-US" sz="2000" dirty="0">
                <a:latin typeface="Arial"/>
                <a:cs typeface="Arial"/>
              </a:rPr>
              <a:t>Some examples are:</a:t>
            </a:r>
            <a:endParaRPr lang="en-US" sz="2000" b="0" dirty="0">
              <a:solidFill>
                <a:srgbClr val="000000"/>
              </a:solidFill>
              <a:latin typeface="Arial"/>
              <a:cs typeface="Arial"/>
            </a:endParaRPr>
          </a:p>
          <a:p>
            <a:pPr marL="742315" lvl="1" indent="-285115"/>
            <a:r>
              <a:rPr lang="en-US" sz="2000" dirty="0">
                <a:latin typeface="Arial"/>
                <a:cs typeface="Arial"/>
              </a:rPr>
              <a:t>Benzene</a:t>
            </a:r>
            <a:endParaRPr lang="en-US" sz="2000" dirty="0">
              <a:solidFill>
                <a:srgbClr val="000000"/>
              </a:solidFill>
              <a:latin typeface="Arial"/>
              <a:cs typeface="Arial"/>
            </a:endParaRPr>
          </a:p>
          <a:p>
            <a:pPr marL="742315" lvl="1" indent="-285115"/>
            <a:r>
              <a:rPr lang="en-US" sz="2000" dirty="0">
                <a:latin typeface="Arial"/>
                <a:cs typeface="Arial"/>
              </a:rPr>
              <a:t>Cadmium compounds</a:t>
            </a:r>
            <a:endParaRPr lang="en-US" sz="2000" dirty="0">
              <a:solidFill>
                <a:srgbClr val="000000"/>
              </a:solidFill>
              <a:latin typeface="Arial"/>
              <a:cs typeface="Arial"/>
            </a:endParaRPr>
          </a:p>
          <a:p>
            <a:pPr marL="742315" lvl="1" indent="-285115"/>
            <a:r>
              <a:rPr lang="en-US" sz="2000" dirty="0">
                <a:latin typeface="Arial"/>
                <a:cs typeface="Arial"/>
              </a:rPr>
              <a:t>Mercury compounds</a:t>
            </a:r>
            <a:endParaRPr lang="en-US" sz="2000" dirty="0">
              <a:solidFill>
                <a:srgbClr val="000000"/>
              </a:solidFill>
              <a:latin typeface="Arial"/>
              <a:cs typeface="Arial"/>
            </a:endParaRPr>
          </a:p>
          <a:p>
            <a:pPr marL="742315" lvl="1" indent="-285115"/>
            <a:r>
              <a:rPr lang="en-US" sz="2000" dirty="0">
                <a:latin typeface="Arial"/>
                <a:cs typeface="Arial"/>
              </a:rPr>
              <a:t>Toluene</a:t>
            </a:r>
            <a:endParaRPr lang="en-US" sz="2000" dirty="0">
              <a:solidFill>
                <a:srgbClr val="000000"/>
              </a:solidFill>
              <a:latin typeface="Arial"/>
              <a:cs typeface="Arial"/>
            </a:endParaRPr>
          </a:p>
          <a:p>
            <a:pPr marL="742315" lvl="1" indent="-285115"/>
            <a:r>
              <a:rPr lang="en-US" sz="2000" dirty="0">
                <a:latin typeface="Arial"/>
                <a:cs typeface="Arial"/>
              </a:rPr>
              <a:t>Formamide</a:t>
            </a:r>
            <a:endParaRPr lang="en-US" sz="2000" dirty="0">
              <a:solidFill>
                <a:srgbClr val="000000"/>
              </a:solidFill>
              <a:latin typeface="Arial"/>
              <a:cs typeface="Arial"/>
            </a:endParaRPr>
          </a:p>
          <a:p>
            <a:pPr marL="342265" indent="-342265"/>
            <a:r>
              <a:rPr lang="en-US" sz="2000" dirty="0">
                <a:latin typeface="Arial"/>
                <a:cs typeface="Arial"/>
              </a:rPr>
              <a:t>Pregnant lab staff may choose to disclose status to CHO</a:t>
            </a:r>
            <a:endParaRPr lang="en-US" dirty="0"/>
          </a:p>
          <a:p>
            <a:pPr marL="742315" lvl="1" indent="-285115"/>
            <a:r>
              <a:rPr lang="en-US" sz="1800" b="1" dirty="0">
                <a:latin typeface="Arial"/>
                <a:cs typeface="Arial"/>
              </a:rPr>
              <a:t>Not appropriate for workplace setting to guess at pregnancy</a:t>
            </a:r>
            <a:endParaRPr lang="en-US" sz="1800" dirty="0"/>
          </a:p>
          <a:p>
            <a:pPr lvl="1"/>
            <a:endParaRPr lang="en-US" sz="2000" dirty="0"/>
          </a:p>
          <a:p>
            <a:pPr marL="457188" lvl="1" indent="0">
              <a:buNone/>
            </a:pPr>
            <a:endParaRPr lang="en-US" dirty="0"/>
          </a:p>
        </p:txBody>
      </p:sp>
    </p:spTree>
    <p:extLst>
      <p:ext uri="{BB962C8B-B14F-4D97-AF65-F5344CB8AC3E}">
        <p14:creationId xmlns:p14="http://schemas.microsoft.com/office/powerpoint/2010/main" val="2772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Routes of Entry</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Health Hazards</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eaLnBrk="1" hangingPunct="1">
              <a:buClr>
                <a:srgbClr val="ED8B00"/>
              </a:buClr>
            </a:pPr>
            <a:r>
              <a:rPr lang="en-US" altLang="en-US" dirty="0">
                <a:solidFill>
                  <a:srgbClr val="641E34"/>
                </a:solidFill>
              </a:rPr>
              <a:t>Eyes</a:t>
            </a:r>
          </a:p>
          <a:p>
            <a:pPr eaLnBrk="1" hangingPunct="1">
              <a:buClr>
                <a:srgbClr val="ED8B00"/>
              </a:buClr>
            </a:pPr>
            <a:r>
              <a:rPr lang="en-US" altLang="en-US" dirty="0">
                <a:solidFill>
                  <a:srgbClr val="641E34"/>
                </a:solidFill>
              </a:rPr>
              <a:t>Skin</a:t>
            </a:r>
          </a:p>
          <a:p>
            <a:pPr eaLnBrk="1" hangingPunct="1">
              <a:buClr>
                <a:srgbClr val="ED8B00"/>
              </a:buClr>
            </a:pPr>
            <a:r>
              <a:rPr lang="en-US" altLang="en-US" dirty="0">
                <a:solidFill>
                  <a:srgbClr val="641E34"/>
                </a:solidFill>
              </a:rPr>
              <a:t>Inhalation</a:t>
            </a:r>
          </a:p>
          <a:p>
            <a:pPr eaLnBrk="1" hangingPunct="1">
              <a:buClr>
                <a:srgbClr val="ED8B00"/>
              </a:buClr>
            </a:pPr>
            <a:r>
              <a:rPr lang="en-US" altLang="en-US" dirty="0">
                <a:solidFill>
                  <a:srgbClr val="641E34"/>
                </a:solidFill>
              </a:rPr>
              <a:t>Ingestion</a:t>
            </a:r>
          </a:p>
          <a:p>
            <a:pPr eaLnBrk="1" hangingPunct="1">
              <a:buClr>
                <a:srgbClr val="ED8B00"/>
              </a:buClr>
            </a:pPr>
            <a:r>
              <a:rPr lang="en-US" altLang="en-US" dirty="0">
                <a:solidFill>
                  <a:srgbClr val="641E34"/>
                </a:solidFill>
              </a:rPr>
              <a:t>Injection</a:t>
            </a:r>
          </a:p>
          <a:p>
            <a:endParaRPr lang="en-US" dirty="0"/>
          </a:p>
        </p:txBody>
      </p:sp>
      <p:pic>
        <p:nvPicPr>
          <p:cNvPr id="5" name="Picture 4">
            <a:extLst>
              <a:ext uri="{FF2B5EF4-FFF2-40B4-BE49-F238E27FC236}">
                <a16:creationId xmlns:a16="http://schemas.microsoft.com/office/drawing/2014/main" id="{AF2DB269-177A-449E-BDA8-FB9B980E224E}"/>
              </a:ext>
            </a:extLst>
          </p:cNvPr>
          <p:cNvPicPr>
            <a:picLocks noChangeAspect="1"/>
          </p:cNvPicPr>
          <p:nvPr/>
        </p:nvPicPr>
        <p:blipFill>
          <a:blip r:embed="rId2"/>
          <a:stretch>
            <a:fillRect/>
          </a:stretch>
        </p:blipFill>
        <p:spPr>
          <a:xfrm>
            <a:off x="5544671" y="1631577"/>
            <a:ext cx="2819400" cy="2594773"/>
          </a:xfrm>
          <a:prstGeom prst="rect">
            <a:avLst/>
          </a:prstGeom>
        </p:spPr>
      </p:pic>
    </p:spTree>
    <p:extLst>
      <p:ext uri="{BB962C8B-B14F-4D97-AF65-F5344CB8AC3E}">
        <p14:creationId xmlns:p14="http://schemas.microsoft.com/office/powerpoint/2010/main" val="29308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Routes of Entry</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Health Hazards</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6538" y="2078235"/>
            <a:ext cx="8678863" cy="2646167"/>
          </a:xfrm>
        </p:spPr>
        <p:txBody>
          <a:bodyPr/>
          <a:lstStyle/>
          <a:p>
            <a:r>
              <a:rPr lang="en-US" altLang="en-US" sz="2000" dirty="0"/>
              <a:t>Inhalation:  </a:t>
            </a:r>
            <a:r>
              <a:rPr lang="en-US" altLang="en-US" sz="1600" dirty="0"/>
              <a:t>The major route of entry when working with solvents.  Great rapidity of absorption</a:t>
            </a:r>
          </a:p>
          <a:p>
            <a:r>
              <a:rPr lang="en-US" altLang="en-US" sz="2000" b="1" dirty="0">
                <a:solidFill>
                  <a:srgbClr val="72243D"/>
                </a:solidFill>
                <a:latin typeface="Arial" panose="020B0604020202020204" pitchFamily="34" charset="0"/>
                <a:cs typeface="Arial" panose="020B0604020202020204" pitchFamily="34" charset="0"/>
              </a:rPr>
              <a:t>Ingestion:  </a:t>
            </a:r>
            <a:r>
              <a:rPr lang="en-US" altLang="en-US" sz="1600" b="1" dirty="0">
                <a:solidFill>
                  <a:srgbClr val="72243D"/>
                </a:solidFill>
                <a:latin typeface="Arial" panose="020B0604020202020204" pitchFamily="34" charset="0"/>
                <a:cs typeface="Arial" panose="020B0604020202020204" pitchFamily="34" charset="0"/>
              </a:rPr>
              <a:t>Usually accidental or due to poor  hygiene practices.</a:t>
            </a:r>
          </a:p>
          <a:p>
            <a:r>
              <a:rPr lang="en-US" altLang="en-US" sz="2000" b="1" dirty="0">
                <a:solidFill>
                  <a:srgbClr val="72243D"/>
                </a:solidFill>
                <a:latin typeface="Arial" panose="020B0604020202020204" pitchFamily="34" charset="0"/>
                <a:cs typeface="Arial" panose="020B0604020202020204" pitchFamily="34" charset="0"/>
              </a:rPr>
              <a:t>Absorption:  </a:t>
            </a:r>
            <a:r>
              <a:rPr lang="en-US" altLang="en-US" sz="1600" b="1" dirty="0">
                <a:solidFill>
                  <a:srgbClr val="72243D"/>
                </a:solidFill>
                <a:latin typeface="Arial" panose="020B0604020202020204" pitchFamily="34" charset="0"/>
                <a:cs typeface="Arial" panose="020B0604020202020204" pitchFamily="34" charset="0"/>
              </a:rPr>
              <a:t>May produce systemic poisoning.  Condition of skin determines rate of entry. </a:t>
            </a:r>
          </a:p>
          <a:p>
            <a:pPr lvl="1">
              <a:buFont typeface="Wingdings" panose="05000000000000000000" pitchFamily="2" charset="2"/>
              <a:buChar char="Ø"/>
            </a:pPr>
            <a:r>
              <a:rPr lang="en-US" altLang="en-US" b="1" dirty="0"/>
              <a:t>Examples: organic lead, solvents, (xylene, methylene chloride) </a:t>
            </a:r>
            <a:r>
              <a:rPr lang="en-US" altLang="en-US" b="1" dirty="0" err="1"/>
              <a:t>organo</a:t>
            </a:r>
            <a:r>
              <a:rPr lang="en-US" altLang="en-US" b="1" dirty="0"/>
              <a:t> phosphate pesticides, cyanides</a:t>
            </a:r>
          </a:p>
          <a:p>
            <a:pPr>
              <a:buClr>
                <a:srgbClr val="ED8B00"/>
              </a:buClr>
            </a:pPr>
            <a:r>
              <a:rPr lang="en-US" sz="2000" b="1" dirty="0">
                <a:solidFill>
                  <a:srgbClr val="72243D"/>
                </a:solidFill>
                <a:latin typeface="Arial" panose="020B0604020202020204" pitchFamily="34" charset="0"/>
                <a:cs typeface="Arial" panose="020B0604020202020204" pitchFamily="34" charset="0"/>
              </a:rPr>
              <a:t>Injection: </a:t>
            </a:r>
            <a:r>
              <a:rPr lang="en-US" sz="1600" b="1" dirty="0">
                <a:solidFill>
                  <a:srgbClr val="72243D"/>
                </a:solidFill>
                <a:latin typeface="Arial" panose="020B0604020202020204" pitchFamily="34" charset="0"/>
                <a:cs typeface="Arial" panose="020B0604020202020204" pitchFamily="34" charset="0"/>
              </a:rPr>
              <a:t>Introducing a foreign substance into body forcefully </a:t>
            </a:r>
            <a:r>
              <a:rPr lang="en-US" sz="1600" b="1" dirty="0" err="1">
                <a:solidFill>
                  <a:srgbClr val="72243D"/>
                </a:solidFill>
                <a:latin typeface="Arial" panose="020B0604020202020204" pitchFamily="34" charset="0"/>
                <a:cs typeface="Arial" panose="020B0604020202020204" pitchFamily="34" charset="0"/>
              </a:rPr>
              <a:t>e.i.</a:t>
            </a:r>
            <a:r>
              <a:rPr lang="en-US" sz="1600" b="1" dirty="0">
                <a:solidFill>
                  <a:srgbClr val="72243D"/>
                </a:solidFill>
                <a:latin typeface="Arial" panose="020B0604020202020204" pitchFamily="34" charset="0"/>
                <a:cs typeface="Arial" panose="020B0604020202020204" pitchFamily="34" charset="0"/>
              </a:rPr>
              <a:t> hypodermic needle.</a:t>
            </a:r>
          </a:p>
          <a:p>
            <a:endParaRPr lang="en-US" altLang="en-US" sz="1600" b="1" dirty="0">
              <a:solidFill>
                <a:srgbClr val="72243D"/>
              </a:solidFill>
              <a:latin typeface="Arial" panose="020B0604020202020204" pitchFamily="34" charset="0"/>
              <a:cs typeface="Arial" panose="020B0604020202020204" pitchFamily="34" charset="0"/>
            </a:endParaRPr>
          </a:p>
          <a:p>
            <a:endParaRPr lang="en-US" altLang="en-US" sz="1600" b="1" dirty="0">
              <a:solidFill>
                <a:srgbClr val="72243D"/>
              </a:solidFill>
              <a:latin typeface="Arial" panose="020B0604020202020204" pitchFamily="34" charset="0"/>
              <a:cs typeface="Arial" panose="020B0604020202020204" pitchFamily="34" charset="0"/>
            </a:endParaRPr>
          </a:p>
          <a:p>
            <a:endParaRPr lang="en-US" altLang="en-US" sz="1600" b="1" dirty="0">
              <a:solidFill>
                <a:srgbClr val="72243D"/>
              </a:solidFill>
              <a:latin typeface="Arial" panose="020B0604020202020204" pitchFamily="34" charset="0"/>
              <a:cs typeface="Arial" panose="020B0604020202020204" pitchFamily="34" charset="0"/>
            </a:endParaRPr>
          </a:p>
          <a:p>
            <a:endParaRPr lang="en-US" altLang="en-US" dirty="0"/>
          </a:p>
          <a:p>
            <a:endParaRPr lang="en-US" dirty="0"/>
          </a:p>
        </p:txBody>
      </p:sp>
      <p:pic>
        <p:nvPicPr>
          <p:cNvPr id="7" name="Picture 2">
            <a:extLst>
              <a:ext uri="{FF2B5EF4-FFF2-40B4-BE49-F238E27FC236}">
                <a16:creationId xmlns:a16="http://schemas.microsoft.com/office/drawing/2014/main" id="{8448DC64-2079-42C5-87E9-87EA44691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044241"/>
            <a:ext cx="3962400" cy="1230746"/>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5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4B1-C792-C7DA-7CB8-69B60FB9AE64}"/>
              </a:ext>
            </a:extLst>
          </p:cNvPr>
          <p:cNvSpPr>
            <a:spLocks noGrp="1"/>
          </p:cNvSpPr>
          <p:nvPr>
            <p:ph type="title"/>
          </p:nvPr>
        </p:nvSpPr>
        <p:spPr/>
        <p:txBody>
          <a:bodyPr/>
          <a:lstStyle/>
          <a:p>
            <a:r>
              <a:rPr lang="en-US" dirty="0">
                <a:latin typeface="Arial"/>
                <a:cs typeface="Arial"/>
              </a:rPr>
              <a:t>Lab First Aid</a:t>
            </a:r>
            <a:endParaRPr lang="en-US" dirty="0"/>
          </a:p>
        </p:txBody>
      </p:sp>
      <p:sp>
        <p:nvSpPr>
          <p:cNvPr id="3" name="Text Placeholder 2">
            <a:extLst>
              <a:ext uri="{FF2B5EF4-FFF2-40B4-BE49-F238E27FC236}">
                <a16:creationId xmlns:a16="http://schemas.microsoft.com/office/drawing/2014/main" id="{ED51EE4C-DE2D-44D5-DC8E-E21C943142F3}"/>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sz="1400" dirty="0"/>
          </a:p>
        </p:txBody>
      </p:sp>
      <p:sp>
        <p:nvSpPr>
          <p:cNvPr id="4" name="Text Placeholder 3">
            <a:extLst>
              <a:ext uri="{FF2B5EF4-FFF2-40B4-BE49-F238E27FC236}">
                <a16:creationId xmlns:a16="http://schemas.microsoft.com/office/drawing/2014/main" id="{861CB25C-7440-839D-4613-2B42FB436A29}"/>
              </a:ext>
            </a:extLst>
          </p:cNvPr>
          <p:cNvSpPr>
            <a:spLocks noGrp="1"/>
          </p:cNvSpPr>
          <p:nvPr>
            <p:ph type="body" sz="quarter" idx="13"/>
          </p:nvPr>
        </p:nvSpPr>
        <p:spPr/>
        <p:txBody>
          <a:bodyPr vert="horz" lIns="91440" tIns="45720" rIns="91440" bIns="45720" rtlCol="0" anchor="t">
            <a:noAutofit/>
          </a:bodyPr>
          <a:lstStyle/>
          <a:p>
            <a:pPr marL="342265" indent="-342265"/>
            <a:r>
              <a:rPr lang="en-US"/>
              <a:t>Burns</a:t>
            </a:r>
            <a:endParaRPr lang="en-US" dirty="0"/>
          </a:p>
          <a:p>
            <a:pPr marL="742315" lvl="1" indent="-285115"/>
            <a:r>
              <a:rPr lang="en-US" b="1" dirty="0">
                <a:latin typeface="Arial"/>
                <a:cs typeface="Arial"/>
              </a:rPr>
              <a:t>Chemical</a:t>
            </a:r>
            <a:endParaRPr lang="en-US" dirty="0"/>
          </a:p>
          <a:p>
            <a:pPr marL="742315" lvl="1" indent="-285115"/>
            <a:r>
              <a:rPr lang="en-US" b="1">
                <a:latin typeface="Arial"/>
                <a:cs typeface="Arial"/>
              </a:rPr>
              <a:t>Thermal</a:t>
            </a:r>
          </a:p>
          <a:p>
            <a:pPr marL="342265" indent="-342265"/>
            <a:r>
              <a:rPr lang="en-US">
                <a:latin typeface="Arial"/>
                <a:cs typeface="Arial"/>
              </a:rPr>
              <a:t>Wounds causing significant bleeding</a:t>
            </a:r>
          </a:p>
          <a:p>
            <a:pPr marL="342265" indent="-342265"/>
            <a:endParaRPr lang="en-US" dirty="0">
              <a:latin typeface="Arial"/>
              <a:cs typeface="Arial"/>
            </a:endParaRPr>
          </a:p>
        </p:txBody>
      </p:sp>
    </p:spTree>
    <p:extLst>
      <p:ext uri="{BB962C8B-B14F-4D97-AF65-F5344CB8AC3E}">
        <p14:creationId xmlns:p14="http://schemas.microsoft.com/office/powerpoint/2010/main" val="32840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A62A1-6EB5-F2C8-D814-05D98500ACC0}"/>
              </a:ext>
            </a:extLst>
          </p:cNvPr>
          <p:cNvSpPr>
            <a:spLocks noGrp="1"/>
          </p:cNvSpPr>
          <p:nvPr>
            <p:ph type="title"/>
          </p:nvPr>
        </p:nvSpPr>
        <p:spPr/>
        <p:txBody>
          <a:bodyPr/>
          <a:lstStyle/>
          <a:p>
            <a:r>
              <a:rPr lang="en-US" dirty="0">
                <a:latin typeface="Arial"/>
                <a:cs typeface="Arial"/>
              </a:rPr>
              <a:t>Regulations</a:t>
            </a:r>
            <a:endParaRPr lang="en-US" dirty="0"/>
          </a:p>
        </p:txBody>
      </p:sp>
      <p:sp>
        <p:nvSpPr>
          <p:cNvPr id="3" name="Text Placeholder 2">
            <a:extLst>
              <a:ext uri="{FF2B5EF4-FFF2-40B4-BE49-F238E27FC236}">
                <a16:creationId xmlns:a16="http://schemas.microsoft.com/office/drawing/2014/main" id="{CC577D18-1692-AC2E-E42D-49E5C747939E}"/>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Introduction</a:t>
            </a:r>
            <a:endParaRPr lang="en-US" dirty="0"/>
          </a:p>
        </p:txBody>
      </p:sp>
      <p:sp>
        <p:nvSpPr>
          <p:cNvPr id="2" name="Text Placeholder 1">
            <a:extLst>
              <a:ext uri="{FF2B5EF4-FFF2-40B4-BE49-F238E27FC236}">
                <a16:creationId xmlns:a16="http://schemas.microsoft.com/office/drawing/2014/main" id="{1B82AFB5-7CF4-402C-BE49-7F1A29B456D0}"/>
              </a:ext>
            </a:extLst>
          </p:cNvPr>
          <p:cNvSpPr>
            <a:spLocks noGrp="1"/>
          </p:cNvSpPr>
          <p:nvPr>
            <p:ph type="body" sz="quarter" idx="13"/>
          </p:nvPr>
        </p:nvSpPr>
        <p:spPr/>
        <p:txBody>
          <a:bodyPr vert="horz" lIns="91440" tIns="45720" rIns="91440" bIns="45720" rtlCol="0" anchor="t">
            <a:noAutofit/>
          </a:bodyPr>
          <a:lstStyle/>
          <a:p>
            <a:pPr marL="342265" indent="-342265"/>
            <a:r>
              <a:rPr lang="en-US" dirty="0">
                <a:latin typeface="Arial"/>
                <a:cs typeface="Arial"/>
              </a:rPr>
              <a:t>Solid Waste Disposal Act - 1965</a:t>
            </a:r>
          </a:p>
          <a:p>
            <a:pPr marL="342265" indent="-342265"/>
            <a:r>
              <a:rPr lang="en-US" dirty="0">
                <a:latin typeface="Arial"/>
                <a:cs typeface="Arial"/>
              </a:rPr>
              <a:t>National Environmental Policy Act – 1970</a:t>
            </a:r>
            <a:endParaRPr lang="en-US" dirty="0"/>
          </a:p>
          <a:p>
            <a:pPr marL="342265" indent="-342265"/>
            <a:r>
              <a:rPr lang="en-US" dirty="0">
                <a:latin typeface="Arial"/>
                <a:cs typeface="Arial"/>
              </a:rPr>
              <a:t>Resource Conservation and Recovery Act - 1976</a:t>
            </a:r>
            <a:endParaRPr lang="en-US" dirty="0"/>
          </a:p>
          <a:p>
            <a:pPr marL="342265" indent="-342265"/>
            <a:r>
              <a:rPr lang="en-US" dirty="0">
                <a:latin typeface="Arial"/>
                <a:cs typeface="Arial"/>
              </a:rPr>
              <a:t>Comprehensive Environmental Response, Compensation, and Liability Act - 1980</a:t>
            </a:r>
            <a:endParaRPr lang="en-US" dirty="0"/>
          </a:p>
        </p:txBody>
      </p:sp>
    </p:spTree>
    <p:extLst>
      <p:ext uri="{BB962C8B-B14F-4D97-AF65-F5344CB8AC3E}">
        <p14:creationId xmlns:p14="http://schemas.microsoft.com/office/powerpoint/2010/main" val="211561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Chemical Burns - Eyes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eaLnBrk="1" hangingPunct="1">
              <a:lnSpc>
                <a:spcPct val="110000"/>
              </a:lnSpc>
              <a:spcBef>
                <a:spcPct val="0"/>
              </a:spcBef>
            </a:pPr>
            <a:r>
              <a:rPr lang="en-US" altLang="en-US" sz="1600" dirty="0"/>
              <a:t>Forcibly open eyelids to ensure effective washing behind eyelid </a:t>
            </a:r>
          </a:p>
          <a:p>
            <a:pPr eaLnBrk="1" hangingPunct="1">
              <a:lnSpc>
                <a:spcPct val="50000"/>
              </a:lnSpc>
              <a:spcBef>
                <a:spcPct val="0"/>
              </a:spcBef>
            </a:pPr>
            <a:endParaRPr lang="en-US" altLang="en-US" sz="1600" dirty="0"/>
          </a:p>
          <a:p>
            <a:pPr eaLnBrk="1" hangingPunct="1">
              <a:lnSpc>
                <a:spcPct val="110000"/>
              </a:lnSpc>
              <a:spcBef>
                <a:spcPct val="0"/>
              </a:spcBef>
            </a:pPr>
            <a:r>
              <a:rPr lang="en-US" altLang="en-US" sz="1600" dirty="0"/>
              <a:t>Wash from nose out to ear to avoid washing chemicals back into eye or into an unaffected eye</a:t>
            </a:r>
          </a:p>
          <a:p>
            <a:pPr eaLnBrk="1" hangingPunct="1">
              <a:lnSpc>
                <a:spcPct val="30000"/>
              </a:lnSpc>
              <a:spcBef>
                <a:spcPct val="0"/>
              </a:spcBef>
            </a:pPr>
            <a:endParaRPr lang="en-US" altLang="en-US" sz="1600" dirty="0"/>
          </a:p>
          <a:p>
            <a:pPr eaLnBrk="1" hangingPunct="1">
              <a:lnSpc>
                <a:spcPct val="110000"/>
              </a:lnSpc>
              <a:spcBef>
                <a:spcPct val="0"/>
              </a:spcBef>
            </a:pPr>
            <a:r>
              <a:rPr lang="en-US" altLang="en-US" sz="1600" dirty="0"/>
              <a:t>Flood eyes and eyelids with water/eye solution for minimum of 15 minutes </a:t>
            </a:r>
          </a:p>
          <a:p>
            <a:endParaRPr lang="en-US" dirty="0"/>
          </a:p>
        </p:txBody>
      </p:sp>
      <p:pic>
        <p:nvPicPr>
          <p:cNvPr id="5" name="Picture 2">
            <a:extLst>
              <a:ext uri="{FF2B5EF4-FFF2-40B4-BE49-F238E27FC236}">
                <a16:creationId xmlns:a16="http://schemas.microsoft.com/office/drawing/2014/main" id="{2BF810CA-8B5D-49A5-AABA-9B45AD98E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581400"/>
            <a:ext cx="1935925" cy="2304172"/>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Chemical Burns - Eyes continued..</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marL="285750" indent="-285750" eaLnBrk="1" hangingPunct="1">
              <a:lnSpc>
                <a:spcPct val="90000"/>
              </a:lnSpc>
              <a:buClr>
                <a:srgbClr val="ED8B00"/>
              </a:buClr>
              <a:buFont typeface="Arial" panose="020B0604020202020204" pitchFamily="34" charset="0"/>
              <a:buChar char="•"/>
            </a:pPr>
            <a:r>
              <a:rPr lang="en-US" altLang="en-US" sz="1600" b="1" dirty="0"/>
              <a:t>Remove contact lenses immediately to rinse eyes of harmful chemicals</a:t>
            </a:r>
          </a:p>
          <a:p>
            <a:pPr marL="285750" indent="-285750" eaLnBrk="1" hangingPunct="1">
              <a:lnSpc>
                <a:spcPct val="90000"/>
              </a:lnSpc>
              <a:buClr>
                <a:srgbClr val="ED8B00"/>
              </a:buClr>
              <a:buFont typeface="Arial" panose="020B0604020202020204" pitchFamily="34" charset="0"/>
              <a:buChar char="•"/>
            </a:pPr>
            <a:r>
              <a:rPr lang="en-US" altLang="en-US" sz="1600" b="1" dirty="0"/>
              <a:t>Cover eyes with clean or sterile gauze</a:t>
            </a:r>
          </a:p>
          <a:p>
            <a:pPr marL="285750" indent="-285750" eaLnBrk="1" hangingPunct="1">
              <a:lnSpc>
                <a:spcPct val="90000"/>
              </a:lnSpc>
              <a:buClr>
                <a:srgbClr val="ED8B00"/>
              </a:buClr>
              <a:buFont typeface="Arial" panose="020B0604020202020204" pitchFamily="34" charset="0"/>
              <a:buChar char="•"/>
            </a:pPr>
            <a:r>
              <a:rPr lang="en-US" altLang="en-US" sz="1600" b="1" dirty="0"/>
              <a:t>Call 911 or 243-4000 and proceed directly to the Emergency Room</a:t>
            </a:r>
          </a:p>
          <a:p>
            <a:endParaRPr lang="en-US" dirty="0"/>
          </a:p>
        </p:txBody>
      </p:sp>
      <p:pic>
        <p:nvPicPr>
          <p:cNvPr id="5" name="Picture 2">
            <a:extLst>
              <a:ext uri="{FF2B5EF4-FFF2-40B4-BE49-F238E27FC236}">
                <a16:creationId xmlns:a16="http://schemas.microsoft.com/office/drawing/2014/main" id="{9444C0F1-7A54-4A36-9362-DC19EA2CD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3253816"/>
            <a:ext cx="2773679"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44D7CB-6B13-4C40-861E-B8751076B022}"/>
              </a:ext>
            </a:extLst>
          </p:cNvPr>
          <p:cNvSpPr txBox="1"/>
          <p:nvPr/>
        </p:nvSpPr>
        <p:spPr>
          <a:xfrm>
            <a:off x="5482244" y="3771900"/>
            <a:ext cx="2636521" cy="914400"/>
          </a:xfrm>
          <a:prstGeom prst="rect">
            <a:avLst/>
          </a:prstGeom>
          <a:noFill/>
        </p:spPr>
        <p:txBody>
          <a:bodyPr wrap="square" rtlCol="0">
            <a:spAutoFit/>
          </a:bodyPr>
          <a:lstStyle/>
          <a:p>
            <a:pPr algn="ctr">
              <a:spcBef>
                <a:spcPct val="50000"/>
              </a:spcBef>
            </a:pPr>
            <a:r>
              <a:rPr lang="en-US" altLang="en-US" sz="1800"/>
              <a:t>* Make sure you know the location of the nearest eyewash station *</a:t>
            </a:r>
            <a:endParaRPr lang="en-US" altLang="en-US" sz="1800" dirty="0"/>
          </a:p>
        </p:txBody>
      </p:sp>
    </p:spTree>
    <p:extLst>
      <p:ext uri="{BB962C8B-B14F-4D97-AF65-F5344CB8AC3E}">
        <p14:creationId xmlns:p14="http://schemas.microsoft.com/office/powerpoint/2010/main" val="180315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Eye Wash Maintenance</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eaLnBrk="1" hangingPunct="1">
              <a:spcBef>
                <a:spcPct val="50000"/>
              </a:spcBef>
            </a:pPr>
            <a:r>
              <a:rPr lang="en-US" altLang="en-US" sz="1600" dirty="0"/>
              <a:t>Eyewashes and emergency showers are periodically checked by EHS</a:t>
            </a:r>
          </a:p>
          <a:p>
            <a:pPr eaLnBrk="1" hangingPunct="1">
              <a:spcBef>
                <a:spcPct val="50000"/>
              </a:spcBef>
            </a:pPr>
            <a:r>
              <a:rPr lang="en-US" altLang="en-US" sz="1600" dirty="0"/>
              <a:t>A responsible party in each lab should be designated to flush the eyewash for one minute each week</a:t>
            </a:r>
          </a:p>
          <a:p>
            <a:endParaRPr lang="en-US" dirty="0"/>
          </a:p>
        </p:txBody>
      </p:sp>
      <p:pic>
        <p:nvPicPr>
          <p:cNvPr id="5" name="Picture 2">
            <a:extLst>
              <a:ext uri="{FF2B5EF4-FFF2-40B4-BE49-F238E27FC236}">
                <a16:creationId xmlns:a16="http://schemas.microsoft.com/office/drawing/2014/main" id="{AE791912-4461-4B47-86C6-8E1CD37DFB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833763"/>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74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Chemical Burns- Skin</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vert="horz" lIns="91440" tIns="45720" rIns="91440" bIns="45720" rtlCol="0" anchor="t">
            <a:noAutofit/>
          </a:bodyPr>
          <a:lstStyle/>
          <a:p>
            <a:pPr marL="285750" indent="-285750" eaLnBrk="1" hangingPunct="1">
              <a:spcBef>
                <a:spcPct val="0"/>
              </a:spcBef>
              <a:buClr>
                <a:srgbClr val="ED8B00"/>
              </a:buClr>
              <a:buFont typeface="Arial" panose="020B0604020202020204" pitchFamily="34" charset="0"/>
              <a:buChar char="•"/>
            </a:pPr>
            <a:r>
              <a:rPr lang="en-US" altLang="en-US" sz="1600" b="1" dirty="0"/>
              <a:t>Remove any contaminated clothing.</a:t>
            </a:r>
          </a:p>
          <a:p>
            <a:pPr marL="742315" lvl="1" indent="-285115">
              <a:spcBef>
                <a:spcPct val="0"/>
              </a:spcBef>
              <a:buClr>
                <a:srgbClr val="ED8B00"/>
              </a:buClr>
            </a:pPr>
            <a:r>
              <a:rPr lang="en-US" altLang="en-US" b="1" dirty="0">
                <a:latin typeface="Arial"/>
                <a:cs typeface="Arial"/>
              </a:rPr>
              <a:t>Other lab staff should ensure privacy for the affected worker</a:t>
            </a:r>
            <a:endParaRPr lang="en-US" altLang="en-US" b="1" dirty="0"/>
          </a:p>
          <a:p>
            <a:pPr marL="285750" indent="-285750">
              <a:spcBef>
                <a:spcPct val="0"/>
              </a:spcBef>
              <a:buClr>
                <a:srgbClr val="ED8B00"/>
              </a:buClr>
            </a:pPr>
            <a:endParaRPr lang="en-US" altLang="en-US" dirty="0"/>
          </a:p>
          <a:p>
            <a:pPr marL="285750" indent="-285750">
              <a:spcBef>
                <a:spcPct val="0"/>
              </a:spcBef>
              <a:buClr>
                <a:srgbClr val="ED8B00"/>
              </a:buClr>
            </a:pPr>
            <a:r>
              <a:rPr lang="en-US" altLang="en-US" sz="1600" b="1" dirty="0">
                <a:latin typeface="Arial"/>
                <a:cs typeface="Arial"/>
              </a:rPr>
              <a:t>Chemicals may collect </a:t>
            </a:r>
            <a:r>
              <a:rPr lang="en-US" altLang="en-US" dirty="0">
                <a:latin typeface="Arial"/>
                <a:cs typeface="Arial"/>
              </a:rPr>
              <a:t>in shoes</a:t>
            </a:r>
            <a:r>
              <a:rPr lang="en-US" altLang="en-US" sz="1600" b="1" dirty="0">
                <a:latin typeface="Arial"/>
                <a:cs typeface="Arial"/>
              </a:rPr>
              <a:t>, remove shoes, if appropriate.</a:t>
            </a:r>
          </a:p>
          <a:p>
            <a:pPr marL="285750" indent="-285750" eaLnBrk="1" hangingPunct="1">
              <a:spcBef>
                <a:spcPct val="0"/>
              </a:spcBef>
              <a:buClr>
                <a:srgbClr val="ED8B00"/>
              </a:buClr>
              <a:buFont typeface="Arial" panose="020B0604020202020204" pitchFamily="34" charset="0"/>
              <a:buChar char="•"/>
            </a:pPr>
            <a:endParaRPr lang="en-US" altLang="en-US" sz="1600" b="1" dirty="0"/>
          </a:p>
          <a:p>
            <a:pPr marL="285750" indent="-285750" eaLnBrk="1" hangingPunct="1">
              <a:spcBef>
                <a:spcPct val="0"/>
              </a:spcBef>
              <a:buClr>
                <a:srgbClr val="ED8B00"/>
              </a:buClr>
              <a:buFont typeface="Arial" panose="020B0604020202020204" pitchFamily="34" charset="0"/>
              <a:buChar char="•"/>
            </a:pPr>
            <a:r>
              <a:rPr lang="en-US" altLang="en-US" sz="1600" b="1" dirty="0"/>
              <a:t>Rinse area with large quantities of water for at least 15 minutes (sink, shower or hose).</a:t>
            </a:r>
          </a:p>
          <a:p>
            <a:endParaRPr lang="en-US" dirty="0"/>
          </a:p>
        </p:txBody>
      </p:sp>
      <p:pic>
        <p:nvPicPr>
          <p:cNvPr id="5" name="Picture 6">
            <a:extLst>
              <a:ext uri="{FF2B5EF4-FFF2-40B4-BE49-F238E27FC236}">
                <a16:creationId xmlns:a16="http://schemas.microsoft.com/office/drawing/2014/main" id="{092631E6-1A79-44EE-91C6-D761D20C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43355"/>
            <a:ext cx="3333750" cy="2219867"/>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3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dirty="0"/>
              <a:t>Chemical Burns- Skin</a:t>
            </a:r>
          </a:p>
        </p:txBody>
      </p:sp>
      <p:sp>
        <p:nvSpPr>
          <p:cNvPr id="3" name="Text Placeholder 2">
            <a:extLst>
              <a:ext uri="{FF2B5EF4-FFF2-40B4-BE49-F238E27FC236}">
                <a16:creationId xmlns:a16="http://schemas.microsoft.com/office/drawing/2014/main" id="{95A24473-91CB-4D96-A50C-A6C5E6F68E8F}"/>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p:txBody>
          <a:bodyPr/>
          <a:lstStyle/>
          <a:p>
            <a:pPr eaLnBrk="1" hangingPunct="1">
              <a:buFont typeface="Symbol" panose="05050102010706020507" pitchFamily="18" charset="2"/>
              <a:buChar char="·"/>
            </a:pPr>
            <a:r>
              <a:rPr lang="en-US" altLang="en-US" sz="1600" dirty="0"/>
              <a:t>For large affected body areas, call  911 or 243-4000 </a:t>
            </a:r>
          </a:p>
          <a:p>
            <a:pPr eaLnBrk="1" hangingPunct="1">
              <a:buFont typeface="Symbol" panose="05050102010706020507" pitchFamily="18" charset="2"/>
              <a:buChar char="·"/>
            </a:pPr>
            <a:r>
              <a:rPr lang="en-US" altLang="en-US" sz="1600" dirty="0"/>
              <a:t>DO NOT apply burn ointments/spray to affected areas</a:t>
            </a:r>
          </a:p>
          <a:p>
            <a:pPr eaLnBrk="1" hangingPunct="1">
              <a:buFont typeface="Symbol" panose="05050102010706020507" pitchFamily="18" charset="2"/>
              <a:buChar char="·"/>
            </a:pPr>
            <a:r>
              <a:rPr lang="en-US" altLang="en-US" sz="1600" dirty="0"/>
              <a:t>Cover with dry clean or sterile material </a:t>
            </a:r>
          </a:p>
          <a:p>
            <a:pPr eaLnBrk="1" hangingPunct="1">
              <a:buFont typeface="Symbol" panose="05050102010706020507" pitchFamily="18" charset="2"/>
              <a:buChar char="·"/>
            </a:pPr>
            <a:r>
              <a:rPr lang="en-US" altLang="en-US" sz="1600" dirty="0"/>
              <a:t>If possible, bring the name of the chemical and/or its SDS along with you to the evaluating medical facility.</a:t>
            </a:r>
            <a:r>
              <a:rPr lang="en-US" altLang="en-US" dirty="0"/>
              <a:t>   </a:t>
            </a:r>
          </a:p>
          <a:p>
            <a:endParaRPr lang="en-US" dirty="0"/>
          </a:p>
        </p:txBody>
      </p:sp>
      <p:pic>
        <p:nvPicPr>
          <p:cNvPr id="5" name="Picture 4">
            <a:extLst>
              <a:ext uri="{FF2B5EF4-FFF2-40B4-BE49-F238E27FC236}">
                <a16:creationId xmlns:a16="http://schemas.microsoft.com/office/drawing/2014/main" id="{3F96764A-C100-4F6A-895B-5564CB156670}"/>
              </a:ext>
            </a:extLst>
          </p:cNvPr>
          <p:cNvPicPr>
            <a:picLocks noChangeAspect="1"/>
          </p:cNvPicPr>
          <p:nvPr/>
        </p:nvPicPr>
        <p:blipFill>
          <a:blip r:embed="rId2"/>
          <a:stretch>
            <a:fillRect/>
          </a:stretch>
        </p:blipFill>
        <p:spPr>
          <a:xfrm>
            <a:off x="6949807" y="210136"/>
            <a:ext cx="2152114" cy="2146624"/>
          </a:xfrm>
          <a:prstGeom prst="rect">
            <a:avLst/>
          </a:prstGeom>
          <a:effectLst>
            <a:softEdge rad="88900"/>
          </a:effectLst>
        </p:spPr>
      </p:pic>
      <p:sp>
        <p:nvSpPr>
          <p:cNvPr id="6" name="TextBox 5">
            <a:extLst>
              <a:ext uri="{FF2B5EF4-FFF2-40B4-BE49-F238E27FC236}">
                <a16:creationId xmlns:a16="http://schemas.microsoft.com/office/drawing/2014/main" id="{42616A0E-099D-4F7E-8396-F11CE249B26D}"/>
              </a:ext>
            </a:extLst>
          </p:cNvPr>
          <p:cNvSpPr txBox="1"/>
          <p:nvPr/>
        </p:nvSpPr>
        <p:spPr>
          <a:xfrm>
            <a:off x="2209800" y="3962401"/>
            <a:ext cx="4114800" cy="954107"/>
          </a:xfrm>
          <a:prstGeom prst="rect">
            <a:avLst/>
          </a:prstGeom>
          <a:noFill/>
        </p:spPr>
        <p:txBody>
          <a:bodyPr wrap="square" rtlCol="0">
            <a:spAutoFit/>
          </a:bodyPr>
          <a:lstStyle/>
          <a:p>
            <a:pPr algn="ctr">
              <a:buFont typeface="Symbol" panose="05050102010706020507" pitchFamily="18" charset="2"/>
              <a:buNone/>
            </a:pPr>
            <a:r>
              <a:rPr lang="en-US" altLang="en-US" sz="1800" i="1"/>
              <a:t>Report all injuries, no matter how small</a:t>
            </a:r>
            <a:r>
              <a:rPr lang="en-US" altLang="en-US" sz="2000" i="1"/>
              <a:t> </a:t>
            </a:r>
            <a:r>
              <a:rPr lang="en-US" altLang="en-US" sz="1800" i="1"/>
              <a:t>(investigations of near misses lead to fewer future injuries)</a:t>
            </a:r>
            <a:endParaRPr lang="en-US" altLang="en-US" sz="1600" i="1" dirty="0"/>
          </a:p>
        </p:txBody>
      </p:sp>
    </p:spTree>
    <p:extLst>
      <p:ext uri="{BB962C8B-B14F-4D97-AF65-F5344CB8AC3E}">
        <p14:creationId xmlns:p14="http://schemas.microsoft.com/office/powerpoint/2010/main" val="183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First Degree Thermal Burns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a:defRPr/>
            </a:pPr>
            <a:r>
              <a:rPr lang="en-US" dirty="0">
                <a:latin typeface="Arial" charset="0"/>
              </a:rPr>
              <a:t>In general first degree burns have redness only, no blister or more extensive tissue damage.  </a:t>
            </a:r>
          </a:p>
          <a:p>
            <a:pPr lvl="1">
              <a:lnSpc>
                <a:spcPct val="110000"/>
              </a:lnSpc>
              <a:buFont typeface="Symbol" pitchFamily="18" charset="2"/>
              <a:buChar char="·"/>
              <a:defRPr/>
            </a:pPr>
            <a:r>
              <a:rPr lang="en-US" sz="1600" dirty="0">
                <a:latin typeface="Arial" charset="0"/>
              </a:rPr>
              <a:t>Run cool water over area of  burn or soak  in cool water for at least 5 minutes. </a:t>
            </a:r>
          </a:p>
          <a:p>
            <a:pPr lvl="1">
              <a:lnSpc>
                <a:spcPct val="110000"/>
              </a:lnSpc>
              <a:buFont typeface="Symbol" pitchFamily="18" charset="2"/>
              <a:buChar char="·"/>
              <a:defRPr/>
            </a:pPr>
            <a:r>
              <a:rPr lang="en-US" sz="1600" dirty="0">
                <a:latin typeface="Arial" charset="0"/>
              </a:rPr>
              <a:t>Cover burn with a sterile bandage or clean cloth. </a:t>
            </a:r>
          </a:p>
          <a:p>
            <a:pPr lvl="1">
              <a:lnSpc>
                <a:spcPct val="110000"/>
              </a:lnSpc>
              <a:buFont typeface="Symbol" pitchFamily="18" charset="2"/>
              <a:buChar char="·"/>
              <a:defRPr/>
            </a:pPr>
            <a:r>
              <a:rPr lang="en-US" sz="1600" dirty="0">
                <a:latin typeface="Arial" charset="0"/>
              </a:rPr>
              <a:t>DO NOT APPLY ANY </a:t>
            </a:r>
            <a:r>
              <a:rPr lang="en-US" sz="1600" u="sng" dirty="0">
                <a:latin typeface="Arial" charset="0"/>
              </a:rPr>
              <a:t>OINTMENTS, SPRAYS OR SALVES</a:t>
            </a:r>
            <a:r>
              <a:rPr lang="en-US" sz="1600" dirty="0">
                <a:latin typeface="Arial" charset="0"/>
              </a:rPr>
              <a:t>.  </a:t>
            </a:r>
          </a:p>
          <a:p>
            <a:endParaRPr lang="en-US" dirty="0"/>
          </a:p>
        </p:txBody>
      </p:sp>
      <p:pic>
        <p:nvPicPr>
          <p:cNvPr id="5" name="Picture 2">
            <a:extLst>
              <a:ext uri="{FF2B5EF4-FFF2-40B4-BE49-F238E27FC236}">
                <a16:creationId xmlns:a16="http://schemas.microsoft.com/office/drawing/2014/main" id="{4B218C15-3A84-4DF6-8C4D-4BE4ABEEE0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733801"/>
            <a:ext cx="2971800" cy="183444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C75A41-0D7D-47D5-A417-34E6AFDBFEB1}"/>
              </a:ext>
            </a:extLst>
          </p:cNvPr>
          <p:cNvSpPr txBox="1"/>
          <p:nvPr/>
        </p:nvSpPr>
        <p:spPr>
          <a:xfrm>
            <a:off x="3590925" y="4338757"/>
            <a:ext cx="4648200" cy="738664"/>
          </a:xfrm>
          <a:prstGeom prst="rect">
            <a:avLst/>
          </a:prstGeom>
          <a:noFill/>
        </p:spPr>
        <p:txBody>
          <a:bodyPr wrap="square" rtlCol="0">
            <a:spAutoFit/>
          </a:bodyPr>
          <a:lstStyle/>
          <a:p>
            <a:pPr>
              <a:spcBef>
                <a:spcPct val="50000"/>
              </a:spcBef>
            </a:pPr>
            <a:r>
              <a:rPr lang="en-US" altLang="en-US" sz="1400" dirty="0"/>
              <a:t>Note:  Burns can at first appear to be first degree, but blisters may develop over the next several hours. When in doubt, seek medical attention.</a:t>
            </a:r>
          </a:p>
        </p:txBody>
      </p:sp>
    </p:spTree>
    <p:extLst>
      <p:ext uri="{BB962C8B-B14F-4D97-AF65-F5344CB8AC3E}">
        <p14:creationId xmlns:p14="http://schemas.microsoft.com/office/powerpoint/2010/main" val="12193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343505" y="1128455"/>
            <a:ext cx="6858000" cy="514350"/>
          </a:xfrm>
        </p:spPr>
        <p:txBody>
          <a:bodyPr/>
          <a:lstStyle/>
          <a:p>
            <a:r>
              <a:rPr lang="en-US" dirty="0"/>
              <a:t>Second &amp; Third Degree Thermal Burns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a:defRPr/>
            </a:pPr>
            <a:r>
              <a:rPr lang="en-US" dirty="0">
                <a:latin typeface="Arial" charset="0"/>
              </a:rPr>
              <a:t>Second and Third Degree burns are burns that have blisters or more extensive tissue damage.  </a:t>
            </a:r>
          </a:p>
          <a:p>
            <a:pPr lvl="1">
              <a:buFont typeface="Symbol" pitchFamily="18" charset="2"/>
              <a:buChar char="·"/>
              <a:defRPr/>
            </a:pPr>
            <a:r>
              <a:rPr lang="en-US" sz="1600" dirty="0">
                <a:latin typeface="Arial" charset="0"/>
              </a:rPr>
              <a:t>If victim is on fire, put fire out. </a:t>
            </a:r>
          </a:p>
          <a:p>
            <a:pPr lvl="1">
              <a:buFont typeface="Symbol" pitchFamily="18" charset="2"/>
              <a:buChar char="·"/>
              <a:defRPr/>
            </a:pPr>
            <a:r>
              <a:rPr lang="en-US" sz="1600" dirty="0">
                <a:latin typeface="Arial" charset="0"/>
              </a:rPr>
              <a:t>Call 911 or 243-4000 </a:t>
            </a:r>
          </a:p>
          <a:p>
            <a:pPr lvl="1">
              <a:buFont typeface="Symbol" pitchFamily="18" charset="2"/>
              <a:buChar char="·"/>
              <a:defRPr/>
            </a:pPr>
            <a:r>
              <a:rPr lang="en-US" sz="1600" dirty="0">
                <a:latin typeface="Arial" charset="0"/>
              </a:rPr>
              <a:t>Do not remove any burnt clothing unless it comes off easily. </a:t>
            </a:r>
          </a:p>
          <a:p>
            <a:pPr lvl="1">
              <a:buFont typeface="Symbol" pitchFamily="18" charset="2"/>
              <a:buChar char="·"/>
              <a:defRPr/>
            </a:pPr>
            <a:r>
              <a:rPr lang="en-US" sz="1600" dirty="0">
                <a:latin typeface="Arial" charset="0"/>
              </a:rPr>
              <a:t>Cover burns with dry sterile or clean bandaging. </a:t>
            </a:r>
          </a:p>
          <a:p>
            <a:pPr lvl="1">
              <a:buFont typeface="Symbol" pitchFamily="18" charset="2"/>
              <a:buChar char="·"/>
              <a:defRPr/>
            </a:pPr>
            <a:r>
              <a:rPr lang="en-US" sz="1600" dirty="0">
                <a:latin typeface="Arial" charset="0"/>
              </a:rPr>
              <a:t>DO NOT APPLY ANY OINTMENTS, SPRAYS OR SALVES. </a:t>
            </a:r>
          </a:p>
          <a:p>
            <a:pPr lvl="1">
              <a:buFont typeface="Symbol" pitchFamily="18" charset="2"/>
              <a:buChar char="·"/>
              <a:defRPr/>
            </a:pPr>
            <a:r>
              <a:rPr lang="en-US" sz="1600" dirty="0">
                <a:latin typeface="Arial" charset="0"/>
              </a:rPr>
              <a:t>Do not run under COLD water.</a:t>
            </a:r>
          </a:p>
          <a:p>
            <a:endParaRPr lang="en-US" dirty="0"/>
          </a:p>
        </p:txBody>
      </p:sp>
      <p:pic>
        <p:nvPicPr>
          <p:cNvPr id="5" name="Picture 6">
            <a:extLst>
              <a:ext uri="{FF2B5EF4-FFF2-40B4-BE49-F238E27FC236}">
                <a16:creationId xmlns:a16="http://schemas.microsoft.com/office/drawing/2014/main" id="{5AB4A747-FA6F-4C37-9673-B6DF47A7C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395" y="2408146"/>
            <a:ext cx="20955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5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Laser Injuries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r>
              <a:rPr lang="en-US" dirty="0"/>
              <a:t>LASER is an acronym for “ Light Amplification by Stimulated Emission of Radiation.”</a:t>
            </a:r>
          </a:p>
          <a:p>
            <a:r>
              <a:rPr lang="en-US" dirty="0"/>
              <a:t>Laser light is a form of non-ionizing radiation</a:t>
            </a:r>
          </a:p>
          <a:p>
            <a:r>
              <a:rPr lang="en-US" dirty="0"/>
              <a:t>Laser equipment produces and amplifies light that has unique properties that cannot be produced in any other way</a:t>
            </a:r>
          </a:p>
          <a:p>
            <a:r>
              <a:rPr lang="en-US" dirty="0"/>
              <a:t>The light that it produces is monochromatic – it is composed of one single color at a specific wave length.</a:t>
            </a:r>
          </a:p>
          <a:p>
            <a:endParaRPr lang="en-US" dirty="0"/>
          </a:p>
        </p:txBody>
      </p:sp>
      <p:pic>
        <p:nvPicPr>
          <p:cNvPr id="5" name="Picture 2">
            <a:extLst>
              <a:ext uri="{FF2B5EF4-FFF2-40B4-BE49-F238E27FC236}">
                <a16:creationId xmlns:a16="http://schemas.microsoft.com/office/drawing/2014/main" id="{53A1DB30-AFA5-44B6-B2FC-5D4DA9D71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79441"/>
            <a:ext cx="1633362" cy="189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0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Laser Classification</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r>
              <a:rPr lang="en-US" u="sng" dirty="0">
                <a:effectLst>
                  <a:outerShdw blurRad="38100" dist="38100" dir="2700000" algn="tl">
                    <a:srgbClr val="000000">
                      <a:alpha val="43137"/>
                    </a:srgbClr>
                  </a:outerShdw>
                </a:effectLst>
              </a:rPr>
              <a:t>Class 1</a:t>
            </a:r>
            <a:r>
              <a:rPr lang="en-US" dirty="0"/>
              <a:t>: Low energy levels, not hazardous to skin or eyes. Safe during normal operations. </a:t>
            </a:r>
          </a:p>
          <a:p>
            <a:pPr lvl="1">
              <a:buFont typeface="Wingdings" panose="05000000000000000000" pitchFamily="2" charset="2"/>
              <a:buChar char="Ø"/>
            </a:pPr>
            <a:r>
              <a:rPr lang="en-US" dirty="0"/>
              <a:t>Ex. CD/ DVD player</a:t>
            </a:r>
          </a:p>
          <a:p>
            <a:r>
              <a:rPr lang="en-US" u="sng" dirty="0">
                <a:effectLst>
                  <a:outerShdw blurRad="38100" dist="38100" dir="2700000" algn="tl">
                    <a:srgbClr val="000000">
                      <a:alpha val="43137"/>
                    </a:srgbClr>
                  </a:outerShdw>
                </a:effectLst>
              </a:rPr>
              <a:t>Class 1M</a:t>
            </a:r>
            <a:r>
              <a:rPr lang="en-US" dirty="0"/>
              <a:t>: Safe during normal operation, but may cause eye injury if viewed with optical instruments</a:t>
            </a:r>
          </a:p>
          <a:p>
            <a:r>
              <a:rPr lang="en-US" u="sng" dirty="0">
                <a:effectLst>
                  <a:outerShdw blurRad="38100" dist="38100" dir="2700000" algn="tl">
                    <a:srgbClr val="000000">
                      <a:alpha val="43137"/>
                    </a:srgbClr>
                  </a:outerShdw>
                </a:effectLst>
              </a:rPr>
              <a:t>Class 2</a:t>
            </a:r>
            <a:r>
              <a:rPr lang="en-US" dirty="0"/>
              <a:t>: Visible wave length only blink response will provide eye safety. Will not burn skin. </a:t>
            </a:r>
          </a:p>
          <a:p>
            <a:pPr lvl="1">
              <a:buFont typeface="Wingdings" panose="05000000000000000000" pitchFamily="2" charset="2"/>
              <a:buChar char="Ø"/>
            </a:pPr>
            <a:r>
              <a:rPr lang="en-US" dirty="0"/>
              <a:t>Ex. Barcode reader</a:t>
            </a:r>
          </a:p>
          <a:p>
            <a:r>
              <a:rPr lang="en-US" u="sng" dirty="0">
                <a:effectLst>
                  <a:outerShdw blurRad="38100" dist="38100" dir="2700000" algn="tl">
                    <a:srgbClr val="000000">
                      <a:alpha val="43137"/>
                    </a:srgbClr>
                  </a:outerShdw>
                </a:effectLst>
              </a:rPr>
              <a:t>Class 2M</a:t>
            </a:r>
            <a:r>
              <a:rPr lang="en-US" dirty="0"/>
              <a:t>: Visible wavelength only , blink response provides eye safety for unaided viewing but can be hazardous if viewed through optical instruments. Will not burn skin</a:t>
            </a:r>
          </a:p>
          <a:p>
            <a:endParaRPr lang="en-US" dirty="0"/>
          </a:p>
        </p:txBody>
      </p:sp>
    </p:spTree>
    <p:extLst>
      <p:ext uri="{BB962C8B-B14F-4D97-AF65-F5344CB8AC3E}">
        <p14:creationId xmlns:p14="http://schemas.microsoft.com/office/powerpoint/2010/main" val="88195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Laser Classification continued…</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r>
              <a:rPr lang="en-US" u="sng" dirty="0">
                <a:effectLst>
                  <a:outerShdw blurRad="38100" dist="38100" dir="2700000" algn="tl">
                    <a:srgbClr val="000000">
                      <a:alpha val="43137"/>
                    </a:srgbClr>
                  </a:outerShdw>
                </a:effectLst>
              </a:rPr>
              <a:t>Class 3R</a:t>
            </a:r>
            <a:r>
              <a:rPr lang="en-US" dirty="0"/>
              <a:t>: Transitional zone between safe and hazardous laser products. Direct viewing of beam may be hazardous as well as certain specular reflections. </a:t>
            </a:r>
          </a:p>
          <a:p>
            <a:pPr lvl="1">
              <a:buFont typeface="Wingdings" panose="05000000000000000000" pitchFamily="2" charset="2"/>
              <a:buChar char="Ø"/>
            </a:pPr>
            <a:r>
              <a:rPr lang="en-US" dirty="0"/>
              <a:t>Ex. Measuring and target devices</a:t>
            </a:r>
          </a:p>
          <a:p>
            <a:r>
              <a:rPr lang="en-US" u="sng" dirty="0">
                <a:effectLst>
                  <a:outerShdw blurRad="38100" dist="38100" dir="2700000" algn="tl">
                    <a:srgbClr val="000000">
                      <a:alpha val="43137"/>
                    </a:srgbClr>
                  </a:outerShdw>
                </a:effectLst>
              </a:rPr>
              <a:t>Class 3B</a:t>
            </a:r>
            <a:r>
              <a:rPr lang="en-US" dirty="0"/>
              <a:t>: Direct viewing and specular reflections can cause eye injury. Diffuse reflections are usually safe.</a:t>
            </a:r>
          </a:p>
          <a:p>
            <a:pPr lvl="1">
              <a:buFont typeface="Wingdings" panose="05000000000000000000" pitchFamily="2" charset="2"/>
              <a:buChar char="Ø"/>
            </a:pPr>
            <a:r>
              <a:rPr lang="en-US" dirty="0"/>
              <a:t>Ex. High Power/ lab laser products for professional use.</a:t>
            </a:r>
          </a:p>
          <a:p>
            <a:r>
              <a:rPr lang="en-US" u="sng" dirty="0">
                <a:effectLst>
                  <a:outerShdw blurRad="38100" dist="38100" dir="2700000" algn="tl">
                    <a:srgbClr val="000000">
                      <a:alpha val="43137"/>
                    </a:srgbClr>
                  </a:outerShdw>
                </a:effectLst>
              </a:rPr>
              <a:t>Class 4</a:t>
            </a:r>
            <a:r>
              <a:rPr lang="en-US" dirty="0"/>
              <a:t>: Can cause severe skin and eye injury through and direct exposure., specular reflections and sometimes from diffuse reflections. Often fire hazard as well. </a:t>
            </a:r>
          </a:p>
          <a:p>
            <a:pPr lvl="1">
              <a:buFont typeface="Wingdings" panose="05000000000000000000" pitchFamily="2" charset="2"/>
              <a:buChar char="Ø"/>
            </a:pPr>
            <a:r>
              <a:rPr lang="en-US" dirty="0"/>
              <a:t>Ex. Medical lasers, Industrial cutting, laser light show equipment.</a:t>
            </a:r>
          </a:p>
          <a:p>
            <a:endParaRPr lang="en-US" dirty="0"/>
          </a:p>
        </p:txBody>
      </p:sp>
      <p:pic>
        <p:nvPicPr>
          <p:cNvPr id="5" name="Picture 4">
            <a:extLst>
              <a:ext uri="{FF2B5EF4-FFF2-40B4-BE49-F238E27FC236}">
                <a16:creationId xmlns:a16="http://schemas.microsoft.com/office/drawing/2014/main" id="{368ACAA2-AB06-4907-9AD7-A1B13996A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4328193"/>
            <a:ext cx="1860975" cy="13983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6D9467-96A4-49D9-B057-ED65FA922DDA}"/>
              </a:ext>
            </a:extLst>
          </p:cNvPr>
          <p:cNvSpPr txBox="1"/>
          <p:nvPr/>
        </p:nvSpPr>
        <p:spPr>
          <a:xfrm>
            <a:off x="3733800" y="5122396"/>
            <a:ext cx="27432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Know what class of laser you will be working with before you start *</a:t>
            </a:r>
          </a:p>
        </p:txBody>
      </p:sp>
    </p:spTree>
    <p:extLst>
      <p:ext uri="{BB962C8B-B14F-4D97-AF65-F5344CB8AC3E}">
        <p14:creationId xmlns:p14="http://schemas.microsoft.com/office/powerpoint/2010/main" val="39030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DA311-6293-672F-F297-4FAE170C34E2}"/>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Hazard Awareness</a:t>
            </a:r>
            <a:endParaRPr lang="en-US" sz="1400" dirty="0"/>
          </a:p>
        </p:txBody>
      </p:sp>
      <p:sp>
        <p:nvSpPr>
          <p:cNvPr id="3" name="Text Placeholder 2">
            <a:extLst>
              <a:ext uri="{FF2B5EF4-FFF2-40B4-BE49-F238E27FC236}">
                <a16:creationId xmlns:a16="http://schemas.microsoft.com/office/drawing/2014/main" id="{91E28B31-598B-92AB-55E2-35105B155E27}"/>
              </a:ext>
            </a:extLst>
          </p:cNvPr>
          <p:cNvSpPr>
            <a:spLocks noGrp="1"/>
          </p:cNvSpPr>
          <p:nvPr>
            <p:ph type="body" sz="quarter" idx="19"/>
          </p:nvPr>
        </p:nvSpPr>
        <p:spPr/>
        <p:txBody>
          <a:bodyPr vert="horz" lIns="91440" tIns="45720" rIns="91440" bIns="45720" rtlCol="0" anchor="t">
            <a:normAutofit/>
          </a:bodyPr>
          <a:lstStyle/>
          <a:p>
            <a:pPr marL="285750" indent="-285750">
              <a:buChar char="•"/>
            </a:pPr>
            <a:r>
              <a:rPr lang="en-US" sz="2400" dirty="0">
                <a:latin typeface="Arial"/>
                <a:cs typeface="Arial"/>
              </a:rPr>
              <a:t>Right to Know (RTK)</a:t>
            </a:r>
          </a:p>
          <a:p>
            <a:pPr marL="285750" indent="-285750">
              <a:buChar char="•"/>
            </a:pPr>
            <a:r>
              <a:rPr lang="en-US" sz="2400" dirty="0">
                <a:latin typeface="Arial"/>
                <a:cs typeface="Arial"/>
              </a:rPr>
              <a:t>Globally Harmonized System (GHS)</a:t>
            </a:r>
            <a:endParaRPr lang="en-US" sz="2400"/>
          </a:p>
        </p:txBody>
      </p:sp>
      <p:sp>
        <p:nvSpPr>
          <p:cNvPr id="4" name="Title 3">
            <a:extLst>
              <a:ext uri="{FF2B5EF4-FFF2-40B4-BE49-F238E27FC236}">
                <a16:creationId xmlns:a16="http://schemas.microsoft.com/office/drawing/2014/main" id="{74B4AEAB-6A6C-140A-3127-9640DEE639C5}"/>
              </a:ext>
            </a:extLst>
          </p:cNvPr>
          <p:cNvSpPr>
            <a:spLocks noGrp="1"/>
          </p:cNvSpPr>
          <p:nvPr>
            <p:ph type="title"/>
          </p:nvPr>
        </p:nvSpPr>
        <p:spPr>
          <a:xfrm>
            <a:off x="457200" y="1431823"/>
            <a:ext cx="6931449" cy="1106044"/>
          </a:xfrm>
        </p:spPr>
        <p:txBody>
          <a:bodyPr/>
          <a:lstStyle/>
          <a:p>
            <a:r>
              <a:rPr lang="en-US" dirty="0" err="1">
                <a:latin typeface="Arial"/>
                <a:cs typeface="Arial"/>
              </a:rPr>
              <a:t>HazCom</a:t>
            </a:r>
            <a:endParaRPr lang="en-US" dirty="0" err="1"/>
          </a:p>
        </p:txBody>
      </p:sp>
    </p:spTree>
    <p:extLst>
      <p:ext uri="{BB962C8B-B14F-4D97-AF65-F5344CB8AC3E}">
        <p14:creationId xmlns:p14="http://schemas.microsoft.com/office/powerpoint/2010/main" val="163115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28600" y="1266229"/>
            <a:ext cx="6724650" cy="514350"/>
          </a:xfrm>
        </p:spPr>
        <p:txBody>
          <a:bodyPr/>
          <a:lstStyle/>
          <a:p>
            <a:r>
              <a:rPr lang="en-US" dirty="0"/>
              <a:t>Safety Precautions with Lasers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a:xfrm>
            <a:off x="152410" y="1066801"/>
            <a:ext cx="6800841" cy="149497"/>
          </a:xfrm>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28601" y="1830512"/>
            <a:ext cx="8678863" cy="2884887"/>
          </a:xfrm>
        </p:spPr>
        <p:txBody>
          <a:bodyPr/>
          <a:lstStyle/>
          <a:p>
            <a:pPr marL="285750" indent="-285750">
              <a:buClr>
                <a:srgbClr val="ED8B00"/>
              </a:buClr>
              <a:buFont typeface="Arial" panose="020B0604020202020204" pitchFamily="34" charset="0"/>
              <a:buChar char="•"/>
            </a:pPr>
            <a:r>
              <a:rPr lang="en-US" sz="1200" dirty="0">
                <a:solidFill>
                  <a:srgbClr val="72243D"/>
                </a:solidFill>
              </a:rPr>
              <a:t>Never intentionally look directly into laser light.</a:t>
            </a:r>
          </a:p>
          <a:p>
            <a:pPr marL="285750" indent="-285750">
              <a:buClr>
                <a:srgbClr val="ED8B00"/>
              </a:buClr>
              <a:buFont typeface="Arial" panose="020B0604020202020204" pitchFamily="34" charset="0"/>
              <a:buChar char="•"/>
            </a:pPr>
            <a:r>
              <a:rPr lang="en-US" sz="1200" i="0" dirty="0">
                <a:solidFill>
                  <a:srgbClr val="72243D"/>
                </a:solidFill>
                <a:effectLst/>
              </a:rPr>
              <a:t>Eyewear will only protect your eyes for short time periods, depending on the laser power. Therefore do not look directly into laser even with laser eye protection on.</a:t>
            </a:r>
          </a:p>
          <a:p>
            <a:pPr marL="285750" indent="-285750" algn="l">
              <a:buClr>
                <a:srgbClr val="ED8B00"/>
              </a:buClr>
              <a:buFont typeface="Arial" panose="020B0604020202020204" pitchFamily="34" charset="0"/>
              <a:buChar char="•"/>
            </a:pPr>
            <a:r>
              <a:rPr lang="en-US" sz="1200" i="0" dirty="0">
                <a:solidFill>
                  <a:srgbClr val="72243D"/>
                </a:solidFill>
                <a:effectLst/>
              </a:rPr>
              <a:t>Eyewear must be of the correct optical density and offer protection at the wavelength(s) of the laser(s) being used.</a:t>
            </a:r>
          </a:p>
          <a:p>
            <a:pPr marL="285750" indent="-285750" algn="l">
              <a:buClr>
                <a:srgbClr val="ED8B00"/>
              </a:buClr>
              <a:buFont typeface="Arial" panose="020B0604020202020204" pitchFamily="34" charset="0"/>
              <a:buChar char="•"/>
            </a:pPr>
            <a:r>
              <a:rPr lang="en-US" sz="1200" i="0" dirty="0">
                <a:solidFill>
                  <a:srgbClr val="72243D"/>
                </a:solidFill>
                <a:effectLst/>
              </a:rPr>
              <a:t>Periodically inspect and replace damaged or defective eyewear.</a:t>
            </a:r>
          </a:p>
          <a:p>
            <a:pPr marL="285750" indent="-285750" algn="l">
              <a:buClr>
                <a:srgbClr val="ED8B00"/>
              </a:buClr>
              <a:buFont typeface="Arial" panose="020B0604020202020204" pitchFamily="34" charset="0"/>
              <a:buChar char="•"/>
            </a:pPr>
            <a:r>
              <a:rPr lang="en-US" sz="1200" i="0" dirty="0">
                <a:solidFill>
                  <a:srgbClr val="72243D"/>
                </a:solidFill>
                <a:effectLst/>
              </a:rPr>
              <a:t>Exposure to direct or diffuse reflections from ultraviolet lasers can result in short and long term skin hazards. Cover your exposed skin areas when working near these lasers (use long sleeve shirts or lab coats, cloth gloves, etc. as necessary).</a:t>
            </a:r>
          </a:p>
          <a:p>
            <a:pPr marL="285750" indent="-285750">
              <a:buClr>
                <a:srgbClr val="ED8B00"/>
              </a:buClr>
              <a:buFont typeface="Arial" panose="020B0604020202020204" pitchFamily="34" charset="0"/>
              <a:buChar char="•"/>
            </a:pPr>
            <a:r>
              <a:rPr lang="en-US" sz="1200" dirty="0">
                <a:solidFill>
                  <a:srgbClr val="72243D"/>
                </a:solidFill>
              </a:rPr>
              <a:t>Do not fight the eye’s blink or aversion response. </a:t>
            </a:r>
          </a:p>
          <a:p>
            <a:pPr marL="285750" indent="-285750">
              <a:buClr>
                <a:srgbClr val="ED8B00"/>
              </a:buClr>
              <a:buFont typeface="Arial" panose="020B0604020202020204" pitchFamily="34" charset="0"/>
              <a:buChar char="•"/>
            </a:pPr>
            <a:r>
              <a:rPr lang="en-US" sz="1200" dirty="0">
                <a:solidFill>
                  <a:srgbClr val="72243D"/>
                </a:solidFill>
              </a:rPr>
              <a:t>Never direct the beam toward people or doors. </a:t>
            </a:r>
          </a:p>
          <a:p>
            <a:pPr marL="285750" indent="-285750">
              <a:buClr>
                <a:srgbClr val="ED8B00"/>
              </a:buClr>
              <a:buFont typeface="Arial" panose="020B0604020202020204" pitchFamily="34" charset="0"/>
              <a:buChar char="•"/>
            </a:pPr>
            <a:r>
              <a:rPr lang="en-US" sz="1200" dirty="0">
                <a:solidFill>
                  <a:srgbClr val="72243D"/>
                </a:solidFill>
              </a:rPr>
              <a:t>Never allow a laser beam to escape from its designated area of use. </a:t>
            </a:r>
          </a:p>
          <a:p>
            <a:pPr marL="285750" indent="-285750">
              <a:buClr>
                <a:srgbClr val="ED8B00"/>
              </a:buClr>
              <a:buFont typeface="Arial" panose="020B0604020202020204" pitchFamily="34" charset="0"/>
              <a:buChar char="•"/>
            </a:pPr>
            <a:r>
              <a:rPr lang="en-US" sz="1200" dirty="0">
                <a:solidFill>
                  <a:srgbClr val="72243D"/>
                </a:solidFill>
              </a:rPr>
              <a:t>Remove all unnecessary reflective objects from the area near the beam path. This may include watches, jewelry or tools. </a:t>
            </a:r>
          </a:p>
          <a:p>
            <a:pPr marL="285750" indent="-285750">
              <a:buClr>
                <a:srgbClr val="ED8B00"/>
              </a:buClr>
              <a:buFont typeface="Arial" panose="020B0604020202020204" pitchFamily="34" charset="0"/>
              <a:buChar char="•"/>
            </a:pPr>
            <a:r>
              <a:rPr lang="en-US" sz="1200" dirty="0">
                <a:solidFill>
                  <a:srgbClr val="72243D"/>
                </a:solidFill>
              </a:rPr>
              <a:t>Position the laser so that it is well above or below eye level (both standing and sitting). </a:t>
            </a:r>
          </a:p>
          <a:p>
            <a:pPr marL="285750" indent="-285750">
              <a:buClr>
                <a:srgbClr val="ED8B00"/>
              </a:buClr>
              <a:buFont typeface="Arial" panose="020B0604020202020204" pitchFamily="34" charset="0"/>
              <a:buChar char="•"/>
            </a:pPr>
            <a:r>
              <a:rPr lang="en-US" sz="1200" dirty="0">
                <a:solidFill>
                  <a:srgbClr val="72243D"/>
                </a:solidFill>
              </a:rPr>
              <a:t>When not in use, a laser should be stored to prevent unauthorized use.</a:t>
            </a:r>
          </a:p>
          <a:p>
            <a:endParaRPr lang="en-US" dirty="0"/>
          </a:p>
        </p:txBody>
      </p:sp>
    </p:spTree>
    <p:extLst>
      <p:ext uri="{BB962C8B-B14F-4D97-AF65-F5344CB8AC3E}">
        <p14:creationId xmlns:p14="http://schemas.microsoft.com/office/powerpoint/2010/main" val="12929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28600" y="1266229"/>
            <a:ext cx="6724650" cy="514350"/>
          </a:xfrm>
        </p:spPr>
        <p:txBody>
          <a:bodyPr/>
          <a:lstStyle/>
          <a:p>
            <a:r>
              <a:rPr lang="en-US" dirty="0"/>
              <a:t>Laser Injury Emergency Procedures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a:xfrm>
            <a:off x="152410" y="1066801"/>
            <a:ext cx="6800841" cy="149497"/>
          </a:xfrm>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2569" y="1780580"/>
            <a:ext cx="8678863" cy="2884887"/>
          </a:xfrm>
        </p:spPr>
        <p:txBody>
          <a:bodyPr/>
          <a:lstStyle/>
          <a:p>
            <a:pPr algn="l">
              <a:buFont typeface="+mj-lt"/>
              <a:buAutoNum type="arabicPeriod"/>
            </a:pPr>
            <a:r>
              <a:rPr lang="en-US" sz="1400" b="1" i="0" dirty="0">
                <a:solidFill>
                  <a:schemeClr val="accent1">
                    <a:lumMod val="50000"/>
                  </a:schemeClr>
                </a:solidFill>
                <a:effectLst/>
                <a:latin typeface="LibreFrank"/>
              </a:rPr>
              <a:t>Stop all work in the lab</a:t>
            </a:r>
            <a:endParaRPr lang="en-US" sz="1400" b="0" i="0" dirty="0">
              <a:solidFill>
                <a:schemeClr val="accent1">
                  <a:lumMod val="50000"/>
                </a:schemeClr>
              </a:solidFill>
              <a:effectLst/>
              <a:latin typeface="LibreFrank"/>
            </a:endParaRPr>
          </a:p>
          <a:p>
            <a:pPr algn="l">
              <a:buFont typeface="+mj-lt"/>
              <a:buAutoNum type="arabicPeriod"/>
            </a:pPr>
            <a:r>
              <a:rPr lang="en-US" sz="1400" b="1" i="0" dirty="0">
                <a:solidFill>
                  <a:schemeClr val="accent1">
                    <a:lumMod val="50000"/>
                  </a:schemeClr>
                </a:solidFill>
                <a:effectLst/>
                <a:latin typeface="LibreFrank"/>
              </a:rPr>
              <a:t>Shut down all lasers in the lab</a:t>
            </a:r>
            <a:r>
              <a:rPr lang="en-US" sz="1400" b="0" i="0" dirty="0">
                <a:solidFill>
                  <a:schemeClr val="accent1">
                    <a:lumMod val="50000"/>
                  </a:schemeClr>
                </a:solidFill>
                <a:effectLst/>
                <a:latin typeface="LibreFrank"/>
              </a:rPr>
              <a:t> </a:t>
            </a:r>
            <a:r>
              <a:rPr lang="en-US" b="0" i="0" dirty="0">
                <a:solidFill>
                  <a:schemeClr val="accent1">
                    <a:lumMod val="50000"/>
                  </a:schemeClr>
                </a:solidFill>
                <a:effectLst/>
                <a:latin typeface="LibreFrank"/>
              </a:rPr>
              <a:t>(do not resume until EHS approves)</a:t>
            </a:r>
          </a:p>
          <a:p>
            <a:pPr algn="l">
              <a:buFont typeface="+mj-lt"/>
              <a:buAutoNum type="arabicPeriod"/>
            </a:pPr>
            <a:r>
              <a:rPr lang="en-US" sz="1400" b="1" i="0" dirty="0">
                <a:solidFill>
                  <a:schemeClr val="accent1">
                    <a:lumMod val="50000"/>
                  </a:schemeClr>
                </a:solidFill>
                <a:effectLst/>
                <a:latin typeface="LibreFrank"/>
              </a:rPr>
              <a:t>Seek Medical Attention as soon as possible.</a:t>
            </a:r>
            <a:endParaRPr lang="en-US" sz="1400" b="0" i="0" dirty="0">
              <a:solidFill>
                <a:schemeClr val="accent1">
                  <a:lumMod val="50000"/>
                </a:schemeClr>
              </a:solidFill>
              <a:effectLst/>
              <a:latin typeface="LibreFrank"/>
            </a:endParaRPr>
          </a:p>
          <a:p>
            <a:pPr marL="742950" lvl="1" indent="-285750" algn="l">
              <a:buFont typeface="+mj-lt"/>
              <a:buAutoNum type="arabicPeriod"/>
            </a:pPr>
            <a:r>
              <a:rPr lang="en-US" b="0" i="0" dirty="0">
                <a:solidFill>
                  <a:schemeClr val="accent1">
                    <a:lumMod val="50000"/>
                  </a:schemeClr>
                </a:solidFill>
                <a:effectLst/>
                <a:latin typeface="LibreFrank"/>
              </a:rPr>
              <a:t>Have a co-worker call for help and give assistance.</a:t>
            </a:r>
          </a:p>
          <a:p>
            <a:pPr marL="1143000" lvl="2" indent="-228600" algn="l">
              <a:buFont typeface="+mj-lt"/>
              <a:buAutoNum type="arabicPeriod"/>
            </a:pPr>
            <a:r>
              <a:rPr lang="en-US" b="1" i="0" u="sng" dirty="0">
                <a:solidFill>
                  <a:schemeClr val="accent1">
                    <a:lumMod val="50000"/>
                  </a:schemeClr>
                </a:solidFill>
                <a:effectLst/>
                <a:latin typeface="LibreFrank"/>
              </a:rPr>
              <a:t>Severe injuries</a:t>
            </a:r>
            <a:r>
              <a:rPr lang="en-US" b="0" i="0" dirty="0">
                <a:solidFill>
                  <a:schemeClr val="accent1">
                    <a:lumMod val="50000"/>
                  </a:schemeClr>
                </a:solidFill>
                <a:effectLst/>
                <a:latin typeface="LibreFrank"/>
              </a:rPr>
              <a:t> such as total loss of vision, bleeding from eye, 2</a:t>
            </a:r>
            <a:r>
              <a:rPr lang="en-US" b="0" i="0" baseline="30000" dirty="0">
                <a:solidFill>
                  <a:schemeClr val="accent1">
                    <a:lumMod val="50000"/>
                  </a:schemeClr>
                </a:solidFill>
                <a:effectLst/>
                <a:latin typeface="LibreFrank"/>
              </a:rPr>
              <a:t>nd</a:t>
            </a:r>
            <a:r>
              <a:rPr lang="en-US" b="0" i="0" dirty="0">
                <a:solidFill>
                  <a:schemeClr val="accent1">
                    <a:lumMod val="50000"/>
                  </a:schemeClr>
                </a:solidFill>
                <a:effectLst/>
                <a:latin typeface="LibreFrank"/>
              </a:rPr>
              <a:t> or 3</a:t>
            </a:r>
            <a:r>
              <a:rPr lang="en-US" b="0" i="0" baseline="30000" dirty="0">
                <a:solidFill>
                  <a:schemeClr val="accent1">
                    <a:lumMod val="50000"/>
                  </a:schemeClr>
                </a:solidFill>
                <a:effectLst/>
                <a:latin typeface="LibreFrank"/>
              </a:rPr>
              <a:t>rd</a:t>
            </a:r>
            <a:r>
              <a:rPr lang="en-US" b="0" i="0" dirty="0">
                <a:solidFill>
                  <a:schemeClr val="accent1">
                    <a:lumMod val="50000"/>
                  </a:schemeClr>
                </a:solidFill>
                <a:effectLst/>
                <a:latin typeface="LibreFrank"/>
              </a:rPr>
              <a:t> degree burns to the eye area or face CALL 911 to request transport to the nearest hospital or emergency room.</a:t>
            </a:r>
          </a:p>
          <a:p>
            <a:pPr marL="1143000" lvl="2" indent="-228600" algn="l">
              <a:buFont typeface="+mj-lt"/>
              <a:buAutoNum type="arabicPeriod"/>
            </a:pPr>
            <a:r>
              <a:rPr lang="en-US" dirty="0">
                <a:solidFill>
                  <a:schemeClr val="accent1">
                    <a:lumMod val="50000"/>
                  </a:schemeClr>
                </a:solidFill>
                <a:latin typeface="LibreFrank"/>
              </a:rPr>
              <a:t>Never rub the affected eye.</a:t>
            </a:r>
            <a:endParaRPr lang="en-US" b="0" i="0" dirty="0">
              <a:solidFill>
                <a:schemeClr val="accent1">
                  <a:lumMod val="50000"/>
                </a:schemeClr>
              </a:solidFill>
              <a:effectLst/>
              <a:latin typeface="LibreFrank"/>
            </a:endParaRPr>
          </a:p>
          <a:p>
            <a:pPr marL="1143000" lvl="2" indent="-228600" algn="l">
              <a:buFont typeface="+mj-lt"/>
              <a:buAutoNum type="arabicPeriod"/>
            </a:pPr>
            <a:r>
              <a:rPr lang="en-US" dirty="0">
                <a:solidFill>
                  <a:schemeClr val="accent1">
                    <a:lumMod val="50000"/>
                  </a:schemeClr>
                </a:solidFill>
                <a:latin typeface="LibreFrank"/>
              </a:rPr>
              <a:t>If injury to the eye or around the orbits occurs cover BOTH eyes with sterile dry dressing. Covering both eyes will reduce movement of the affected eye.</a:t>
            </a:r>
          </a:p>
          <a:p>
            <a:pPr marL="1143000" lvl="2" indent="-228600" algn="l">
              <a:buFont typeface="+mj-lt"/>
              <a:buAutoNum type="arabicPeriod"/>
            </a:pPr>
            <a:r>
              <a:rPr lang="en-US" b="0" i="0" dirty="0">
                <a:solidFill>
                  <a:schemeClr val="accent1">
                    <a:lumMod val="50000"/>
                  </a:schemeClr>
                </a:solidFill>
                <a:effectLst/>
                <a:latin typeface="LibreFrank"/>
              </a:rPr>
              <a:t>Avoid applying pressure, ice pack may be used to relieve pain once sterile dressing in </a:t>
            </a:r>
            <a:r>
              <a:rPr lang="en-US" dirty="0">
                <a:solidFill>
                  <a:schemeClr val="accent1">
                    <a:lumMod val="50000"/>
                  </a:schemeClr>
                </a:solidFill>
                <a:latin typeface="LibreFrank"/>
              </a:rPr>
              <a:t>place</a:t>
            </a:r>
            <a:endParaRPr lang="en-US" b="0" i="0" dirty="0">
              <a:solidFill>
                <a:schemeClr val="accent1">
                  <a:lumMod val="50000"/>
                </a:schemeClr>
              </a:solidFill>
              <a:effectLst/>
              <a:latin typeface="LibreFrank"/>
            </a:endParaRPr>
          </a:p>
          <a:p>
            <a:pPr marL="1143000" lvl="2" indent="-228600" algn="l">
              <a:buFont typeface="+mj-lt"/>
              <a:buAutoNum type="arabicPeriod"/>
            </a:pPr>
            <a:r>
              <a:rPr lang="en-US" b="1" i="0" u="sng" dirty="0">
                <a:solidFill>
                  <a:schemeClr val="accent1">
                    <a:lumMod val="50000"/>
                  </a:schemeClr>
                </a:solidFill>
                <a:effectLst/>
                <a:latin typeface="LibreFrank"/>
              </a:rPr>
              <a:t>Exposures not resulting in severe injury</a:t>
            </a:r>
            <a:r>
              <a:rPr lang="en-US" b="0" i="0" dirty="0">
                <a:solidFill>
                  <a:schemeClr val="accent1">
                    <a:lumMod val="50000"/>
                  </a:schemeClr>
                </a:solidFill>
                <a:effectLst/>
                <a:latin typeface="LibreFrank"/>
              </a:rPr>
              <a:t>, contact Environmental Health &amp; Safety Program to determine your next steps for medical treatment.</a:t>
            </a:r>
          </a:p>
          <a:p>
            <a:pPr algn="l">
              <a:buFont typeface="+mj-lt"/>
              <a:buAutoNum type="arabicPeriod"/>
            </a:pPr>
            <a:r>
              <a:rPr lang="en-US" sz="1400" b="1" i="0" dirty="0">
                <a:solidFill>
                  <a:schemeClr val="accent1">
                    <a:lumMod val="50000"/>
                  </a:schemeClr>
                </a:solidFill>
                <a:effectLst/>
                <a:latin typeface="LibreFrank"/>
              </a:rPr>
              <a:t>Do not alter the laser setup </a:t>
            </a:r>
            <a:r>
              <a:rPr lang="en-US" b="0" i="0" dirty="0">
                <a:solidFill>
                  <a:schemeClr val="accent1">
                    <a:lumMod val="50000"/>
                  </a:schemeClr>
                </a:solidFill>
                <a:effectLst/>
                <a:latin typeface="LibreFrank"/>
              </a:rPr>
              <a:t>(this allows analysis to find the cause of the accident, and to take corrective action to prevent a re-occurrence)</a:t>
            </a:r>
          </a:p>
          <a:p>
            <a:endParaRPr lang="en-US" dirty="0"/>
          </a:p>
        </p:txBody>
      </p:sp>
      <p:sp>
        <p:nvSpPr>
          <p:cNvPr id="5" name="TextBox 4">
            <a:extLst>
              <a:ext uri="{FF2B5EF4-FFF2-40B4-BE49-F238E27FC236}">
                <a16:creationId xmlns:a16="http://schemas.microsoft.com/office/drawing/2014/main" id="{9CC1AD2C-EB6C-45A5-8F83-409E46C04845}"/>
              </a:ext>
            </a:extLst>
          </p:cNvPr>
          <p:cNvSpPr txBox="1"/>
          <p:nvPr/>
        </p:nvSpPr>
        <p:spPr>
          <a:xfrm>
            <a:off x="1660814" y="5224554"/>
            <a:ext cx="5257800" cy="461665"/>
          </a:xfrm>
          <a:prstGeom prst="rect">
            <a:avLst/>
          </a:prstGeom>
          <a:noFill/>
        </p:spPr>
        <p:txBody>
          <a:bodyPr wrap="square" rtlCol="0">
            <a:spAutoFit/>
          </a:bodyPr>
          <a:lstStyle/>
          <a:p>
            <a:r>
              <a:rPr lang="en-US" sz="1200" b="0" i="0" dirty="0">
                <a:solidFill>
                  <a:srgbClr val="444444"/>
                </a:solidFill>
                <a:effectLst/>
                <a:latin typeface="LibreFrank"/>
              </a:rPr>
              <a:t>Note: Not all eye injuries will have pain; laser retinal burns may be painless while laser burns to the cornea or sclera may have burning pain at the site of exposure</a:t>
            </a:r>
            <a:endParaRPr lang="en-US" sz="1200" dirty="0"/>
          </a:p>
        </p:txBody>
      </p:sp>
    </p:spTree>
    <p:extLst>
      <p:ext uri="{BB962C8B-B14F-4D97-AF65-F5344CB8AC3E}">
        <p14:creationId xmlns:p14="http://schemas.microsoft.com/office/powerpoint/2010/main" val="80283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Wound Care- Significant Bleeding</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Laboratory First Aid</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lvl="1" eaLnBrk="1" hangingPunct="1">
              <a:lnSpc>
                <a:spcPct val="120000"/>
              </a:lnSpc>
              <a:spcBef>
                <a:spcPct val="0"/>
              </a:spcBef>
              <a:buFont typeface="Symbol" panose="05050102010706020507" pitchFamily="18" charset="2"/>
              <a:buChar char="·"/>
            </a:pPr>
            <a:r>
              <a:rPr lang="en-US" altLang="en-US" sz="1600" dirty="0"/>
              <a:t>Call 911 or 243-4000 </a:t>
            </a:r>
          </a:p>
          <a:p>
            <a:pPr lvl="1" eaLnBrk="1" hangingPunct="1">
              <a:lnSpc>
                <a:spcPct val="120000"/>
              </a:lnSpc>
              <a:spcBef>
                <a:spcPct val="0"/>
              </a:spcBef>
              <a:buFont typeface="Symbol" panose="05050102010706020507" pitchFamily="18" charset="2"/>
              <a:buChar char="·"/>
            </a:pPr>
            <a:r>
              <a:rPr lang="en-US" altLang="en-US" sz="1600" dirty="0"/>
              <a:t>Calm and reassure victim</a:t>
            </a:r>
          </a:p>
          <a:p>
            <a:pPr lvl="1" eaLnBrk="1" hangingPunct="1">
              <a:lnSpc>
                <a:spcPct val="120000"/>
              </a:lnSpc>
              <a:spcBef>
                <a:spcPct val="0"/>
              </a:spcBef>
              <a:buFont typeface="Symbol" panose="05050102010706020507" pitchFamily="18" charset="2"/>
              <a:buChar char="·"/>
            </a:pPr>
            <a:r>
              <a:rPr lang="en-US" altLang="en-US" sz="1600" dirty="0"/>
              <a:t>Lay victim down. (Reduces chance of fainting) </a:t>
            </a:r>
          </a:p>
          <a:p>
            <a:pPr lvl="1" eaLnBrk="1" hangingPunct="1">
              <a:lnSpc>
                <a:spcPct val="120000"/>
              </a:lnSpc>
              <a:spcBef>
                <a:spcPct val="0"/>
              </a:spcBef>
              <a:buFont typeface="Symbol" panose="05050102010706020507" pitchFamily="18" charset="2"/>
              <a:buChar char="·"/>
            </a:pPr>
            <a:r>
              <a:rPr lang="en-US" altLang="en-US" sz="1600" dirty="0"/>
              <a:t>DO NOT remove any objects impaled in victim </a:t>
            </a:r>
          </a:p>
          <a:p>
            <a:pPr lvl="1" eaLnBrk="1" hangingPunct="1">
              <a:lnSpc>
                <a:spcPct val="120000"/>
              </a:lnSpc>
              <a:spcBef>
                <a:spcPct val="0"/>
              </a:spcBef>
              <a:buFont typeface="Symbol" panose="05050102010706020507" pitchFamily="18" charset="2"/>
              <a:buChar char="·"/>
            </a:pPr>
            <a:r>
              <a:rPr lang="en-US" altLang="en-US" sz="1600" dirty="0"/>
              <a:t>Put direct pressure on wound with a sterile bandage or clean cloth </a:t>
            </a:r>
          </a:p>
          <a:p>
            <a:pPr lvl="1" eaLnBrk="1" hangingPunct="1">
              <a:lnSpc>
                <a:spcPct val="120000"/>
              </a:lnSpc>
              <a:spcBef>
                <a:spcPct val="0"/>
              </a:spcBef>
              <a:buFont typeface="Symbol" panose="05050102010706020507" pitchFamily="18" charset="2"/>
              <a:buChar char="·"/>
            </a:pPr>
            <a:r>
              <a:rPr lang="en-US" altLang="en-US" sz="1600" dirty="0"/>
              <a:t>If direct pressure does not control bleeding, elevate wound above the heart if possible.</a:t>
            </a:r>
          </a:p>
          <a:p>
            <a:pPr lvl="1" eaLnBrk="1" hangingPunct="1">
              <a:lnSpc>
                <a:spcPct val="120000"/>
              </a:lnSpc>
              <a:spcBef>
                <a:spcPct val="0"/>
              </a:spcBef>
              <a:buFont typeface="Symbol" panose="05050102010706020507" pitchFamily="18" charset="2"/>
              <a:buChar char="·"/>
            </a:pPr>
            <a:r>
              <a:rPr lang="en-US" altLang="en-US" sz="1600" dirty="0"/>
              <a:t>Once pressure applied do not remove the bandaging. If bleeding soaks through apply more bandaging. Removing bandages will affect the clotting process.</a:t>
            </a:r>
          </a:p>
          <a:p>
            <a:pPr lvl="1" eaLnBrk="1" hangingPunct="1">
              <a:lnSpc>
                <a:spcPct val="120000"/>
              </a:lnSpc>
              <a:spcBef>
                <a:spcPct val="0"/>
              </a:spcBef>
              <a:buFont typeface="Symbol" panose="05050102010706020507" pitchFamily="18" charset="2"/>
              <a:buChar char="·"/>
            </a:pPr>
            <a:r>
              <a:rPr lang="en-US" altLang="en-US" sz="1600" dirty="0"/>
              <a:t>If bleeding is severe elevate victims legs about 12 inches, and cover victim with a blanket to avoid shock</a:t>
            </a:r>
          </a:p>
          <a:p>
            <a:pPr lvl="1" eaLnBrk="1" hangingPunct="1">
              <a:lnSpc>
                <a:spcPct val="120000"/>
              </a:lnSpc>
              <a:spcBef>
                <a:spcPct val="0"/>
              </a:spcBef>
              <a:buFont typeface="Symbol" panose="05050102010706020507" pitchFamily="18" charset="2"/>
              <a:buChar char="·"/>
            </a:pPr>
            <a:r>
              <a:rPr lang="en-US" altLang="en-US" sz="1600" dirty="0"/>
              <a:t>Use bleeding control pack if trained </a:t>
            </a:r>
          </a:p>
          <a:p>
            <a:endParaRPr lang="en-US" dirty="0"/>
          </a:p>
        </p:txBody>
      </p:sp>
      <p:pic>
        <p:nvPicPr>
          <p:cNvPr id="5" name="Picture 6">
            <a:extLst>
              <a:ext uri="{FF2B5EF4-FFF2-40B4-BE49-F238E27FC236}">
                <a16:creationId xmlns:a16="http://schemas.microsoft.com/office/drawing/2014/main" id="{50A2CEC1-3526-4A81-88F4-CCAE69059C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219200"/>
            <a:ext cx="1600200" cy="252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When to Wear Eye Protection</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eaLnBrk="1" hangingPunct="1">
              <a:lnSpc>
                <a:spcPct val="90000"/>
              </a:lnSpc>
            </a:pPr>
            <a:r>
              <a:rPr lang="en-US" altLang="en-US" sz="1600" dirty="0"/>
              <a:t>Glassware under reduced pressure</a:t>
            </a:r>
          </a:p>
          <a:p>
            <a:pPr eaLnBrk="1" hangingPunct="1">
              <a:lnSpc>
                <a:spcPct val="90000"/>
              </a:lnSpc>
            </a:pPr>
            <a:r>
              <a:rPr lang="en-US" altLang="en-US" sz="1600" dirty="0"/>
              <a:t>Cryogenic materials</a:t>
            </a:r>
          </a:p>
          <a:p>
            <a:pPr eaLnBrk="1" hangingPunct="1">
              <a:lnSpc>
                <a:spcPct val="90000"/>
              </a:lnSpc>
            </a:pPr>
            <a:r>
              <a:rPr lang="en-US" altLang="en-US" sz="1600" dirty="0"/>
              <a:t>Glassware under elevated pressure</a:t>
            </a:r>
          </a:p>
          <a:p>
            <a:pPr eaLnBrk="1" hangingPunct="1">
              <a:lnSpc>
                <a:spcPct val="90000"/>
              </a:lnSpc>
            </a:pPr>
            <a:r>
              <a:rPr lang="en-US" altLang="en-US" sz="1600" dirty="0"/>
              <a:t>Explosives</a:t>
            </a:r>
          </a:p>
          <a:p>
            <a:pPr eaLnBrk="1" hangingPunct="1">
              <a:lnSpc>
                <a:spcPct val="90000"/>
              </a:lnSpc>
            </a:pPr>
            <a:r>
              <a:rPr lang="en-US" altLang="en-US" sz="1600" dirty="0"/>
              <a:t>Caustics, Irritants or Corrosives</a:t>
            </a:r>
          </a:p>
          <a:p>
            <a:pPr eaLnBrk="1" hangingPunct="1">
              <a:lnSpc>
                <a:spcPct val="90000"/>
              </a:lnSpc>
            </a:pPr>
            <a:r>
              <a:rPr lang="en-US" altLang="en-US" sz="1600" dirty="0"/>
              <a:t>Biohazards</a:t>
            </a:r>
          </a:p>
          <a:p>
            <a:pPr eaLnBrk="1" hangingPunct="1">
              <a:lnSpc>
                <a:spcPct val="90000"/>
              </a:lnSpc>
            </a:pPr>
            <a:r>
              <a:rPr lang="en-US" altLang="en-US" sz="1600" dirty="0"/>
              <a:t>Radioactive Materials</a:t>
            </a:r>
          </a:p>
          <a:p>
            <a:pPr eaLnBrk="1" hangingPunct="1">
              <a:lnSpc>
                <a:spcPct val="90000"/>
              </a:lnSpc>
            </a:pPr>
            <a:r>
              <a:rPr lang="en-US" altLang="en-US" sz="1600" dirty="0"/>
              <a:t>UV Light</a:t>
            </a:r>
          </a:p>
          <a:p>
            <a:pPr eaLnBrk="1" hangingPunct="1">
              <a:lnSpc>
                <a:spcPct val="90000"/>
              </a:lnSpc>
            </a:pPr>
            <a:r>
              <a:rPr lang="en-US" altLang="en-US" sz="1600" dirty="0"/>
              <a:t>Toxic Chemicals</a:t>
            </a:r>
          </a:p>
          <a:p>
            <a:pPr eaLnBrk="1" hangingPunct="1">
              <a:lnSpc>
                <a:spcPct val="90000"/>
              </a:lnSpc>
            </a:pPr>
            <a:r>
              <a:rPr lang="en-US" altLang="en-US" sz="1600" dirty="0"/>
              <a:t>Carcinogens</a:t>
            </a:r>
          </a:p>
          <a:p>
            <a:pPr eaLnBrk="1" hangingPunct="1">
              <a:lnSpc>
                <a:spcPct val="90000"/>
              </a:lnSpc>
            </a:pPr>
            <a:r>
              <a:rPr lang="en-US" altLang="en-US" sz="1600" dirty="0"/>
              <a:t>Flammable Materials</a:t>
            </a:r>
          </a:p>
          <a:p>
            <a:pPr eaLnBrk="1" hangingPunct="1">
              <a:lnSpc>
                <a:spcPct val="90000"/>
              </a:lnSpc>
            </a:pPr>
            <a:r>
              <a:rPr lang="en-US" altLang="en-US" sz="1600" dirty="0"/>
              <a:t>Lasers</a:t>
            </a:r>
            <a:endParaRPr lang="en-US" altLang="en-US" sz="1200" dirty="0"/>
          </a:p>
          <a:p>
            <a:endParaRPr lang="en-US" dirty="0"/>
          </a:p>
        </p:txBody>
      </p:sp>
      <p:pic>
        <p:nvPicPr>
          <p:cNvPr id="5" name="Picture 2" descr="Caution Laser Beams Wear Eye Protection Sign, SKU: S-9241">
            <a:extLst>
              <a:ext uri="{FF2B5EF4-FFF2-40B4-BE49-F238E27FC236}">
                <a16:creationId xmlns:a16="http://schemas.microsoft.com/office/drawing/2014/main" id="{AAEE964E-AB3C-4A31-81D5-0910326C5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315104"/>
            <a:ext cx="3857625" cy="279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Eye Protection</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952499" y="4480323"/>
            <a:ext cx="3429000" cy="962621"/>
          </a:xfrm>
        </p:spPr>
        <p:txBody>
          <a:bodyPr/>
          <a:lstStyle/>
          <a:p>
            <a:pPr marL="0" indent="0">
              <a:buNone/>
            </a:pPr>
            <a:r>
              <a:rPr lang="en-US" altLang="en-US" dirty="0">
                <a:solidFill>
                  <a:srgbClr val="6F263D"/>
                </a:solidFill>
              </a:rPr>
              <a:t>* Wear </a:t>
            </a:r>
            <a:r>
              <a:rPr lang="en-US" altLang="en-US" sz="1800" dirty="0">
                <a:solidFill>
                  <a:srgbClr val="6F263D"/>
                </a:solidFill>
              </a:rPr>
              <a:t>goggles</a:t>
            </a:r>
            <a:r>
              <a:rPr lang="en-US" altLang="en-US" dirty="0">
                <a:solidFill>
                  <a:srgbClr val="6F263D"/>
                </a:solidFill>
              </a:rPr>
              <a:t> when using acids or whenever there is potential for a splash hazard</a:t>
            </a:r>
          </a:p>
          <a:p>
            <a:endParaRPr lang="en-US" dirty="0"/>
          </a:p>
        </p:txBody>
      </p:sp>
      <p:pic>
        <p:nvPicPr>
          <p:cNvPr id="5" name="Picture 2" descr="Eye protection in the classroom">
            <a:extLst>
              <a:ext uri="{FF2B5EF4-FFF2-40B4-BE49-F238E27FC236}">
                <a16:creationId xmlns:a16="http://schemas.microsoft.com/office/drawing/2014/main" id="{DB5C7870-0F42-42AA-921A-BC202B777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2135384"/>
            <a:ext cx="36576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POW HP125A Safety Glasses, 2 Pairs">
            <a:extLst>
              <a:ext uri="{FF2B5EF4-FFF2-40B4-BE49-F238E27FC236}">
                <a16:creationId xmlns:a16="http://schemas.microsoft.com/office/drawing/2014/main" id="{F4C1784F-B58D-4C87-A962-52F00774C4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135384"/>
            <a:ext cx="1752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E6C0EF-9A86-4B52-9C43-E7CAA13C749A}"/>
              </a:ext>
            </a:extLst>
          </p:cNvPr>
          <p:cNvSpPr txBox="1"/>
          <p:nvPr/>
        </p:nvSpPr>
        <p:spPr>
          <a:xfrm>
            <a:off x="4876800" y="4488982"/>
            <a:ext cx="3657600" cy="830997"/>
          </a:xfrm>
          <a:prstGeom prst="rect">
            <a:avLst/>
          </a:prstGeom>
          <a:noFill/>
        </p:spPr>
        <p:txBody>
          <a:bodyPr wrap="square" rtlCol="0">
            <a:spAutoFit/>
          </a:bodyPr>
          <a:lstStyle/>
          <a:p>
            <a:r>
              <a:rPr lang="en-US" altLang="en-US" sz="1600" b="1" dirty="0">
                <a:solidFill>
                  <a:srgbClr val="6F263D"/>
                </a:solidFill>
                <a:latin typeface="Arial" panose="020B0604020202020204" pitchFamily="34" charset="0"/>
                <a:cs typeface="Arial" panose="020B0604020202020204" pitchFamily="34" charset="0"/>
              </a:rPr>
              <a:t>* Wear safety glasses at other times when chemicals are present and when handling glassware</a:t>
            </a:r>
          </a:p>
        </p:txBody>
      </p:sp>
    </p:spTree>
    <p:extLst>
      <p:ext uri="{BB962C8B-B14F-4D97-AF65-F5344CB8AC3E}">
        <p14:creationId xmlns:p14="http://schemas.microsoft.com/office/powerpoint/2010/main" val="378200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Face Protection</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a:lstStyle/>
          <a:p>
            <a:r>
              <a:rPr lang="en-US" altLang="en-US" dirty="0"/>
              <a:t>Face protection should be worn when there is a possibility of a chemical splash to the face.  A face shield is not a substitute for eye protection…..safety glasses or goggles must be worn in conjunction with a face shield. </a:t>
            </a:r>
          </a:p>
          <a:p>
            <a:endParaRPr lang="en-US" dirty="0"/>
          </a:p>
        </p:txBody>
      </p:sp>
      <p:pic>
        <p:nvPicPr>
          <p:cNvPr id="5" name="Picture 2" descr="Premium Photo | Scientist wearing face shield in laboratory and holding  test tube">
            <a:extLst>
              <a:ext uri="{FF2B5EF4-FFF2-40B4-BE49-F238E27FC236}">
                <a16:creationId xmlns:a16="http://schemas.microsoft.com/office/drawing/2014/main" id="{E4443A24-3354-4083-92BE-A1821A441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735586"/>
            <a:ext cx="3095717" cy="2062163"/>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F91019-8CBA-40E7-A42E-8D4CF7AA6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899" y="3206179"/>
            <a:ext cx="1992851" cy="1992851"/>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1153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dirty="0"/>
              <a:t>Gloves</a:t>
            </a:r>
          </a:p>
        </p:txBody>
      </p:sp>
      <p:sp>
        <p:nvSpPr>
          <p:cNvPr id="3" name="Text Placeholder 2">
            <a:extLst>
              <a:ext uri="{FF2B5EF4-FFF2-40B4-BE49-F238E27FC236}">
                <a16:creationId xmlns:a16="http://schemas.microsoft.com/office/drawing/2014/main" id="{95A24473-91CB-4D96-A50C-A6C5E6F68E8F}"/>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a:xfrm>
            <a:off x="1143001" y="2098147"/>
            <a:ext cx="8678863" cy="2884887"/>
          </a:xfrm>
        </p:spPr>
        <p:txBody>
          <a:bodyPr/>
          <a:lstStyle/>
          <a:p>
            <a:pPr eaLnBrk="1" hangingPunct="1">
              <a:spcBef>
                <a:spcPct val="20000"/>
              </a:spcBef>
              <a:buClr>
                <a:srgbClr val="ED8B00"/>
              </a:buClr>
              <a:buSzPct val="80000"/>
              <a:defRPr/>
            </a:pPr>
            <a:r>
              <a:rPr lang="en-US" sz="2000" dirty="0">
                <a:latin typeface="Arial" charset="0"/>
              </a:rPr>
              <a:t>Gloves</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Cotton</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Leather</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Latex</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Viton</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Butyl</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Neoprene</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PVC</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Nitrile</a:t>
            </a:r>
          </a:p>
          <a:p>
            <a:pPr marL="742950" lvl="1" indent="-285750" eaLnBrk="1" hangingPunct="1">
              <a:spcBef>
                <a:spcPct val="20000"/>
              </a:spcBef>
              <a:buClr>
                <a:srgbClr val="ED8B00"/>
              </a:buClr>
              <a:buSzPct val="50000"/>
              <a:buFont typeface="Wingdings" panose="05000000000000000000" pitchFamily="2" charset="2"/>
              <a:buChar char="Ø"/>
              <a:defRPr/>
            </a:pPr>
            <a:r>
              <a:rPr lang="en-US" sz="1800" dirty="0">
                <a:latin typeface="Arial" charset="0"/>
              </a:rPr>
              <a:t>Other</a:t>
            </a:r>
          </a:p>
          <a:p>
            <a:endParaRPr lang="en-US" dirty="0"/>
          </a:p>
        </p:txBody>
      </p:sp>
      <p:pic>
        <p:nvPicPr>
          <p:cNvPr id="5" name="Picture 4">
            <a:extLst>
              <a:ext uri="{FF2B5EF4-FFF2-40B4-BE49-F238E27FC236}">
                <a16:creationId xmlns:a16="http://schemas.microsoft.com/office/drawing/2014/main" id="{C55799B2-EAD4-49FA-B16F-8723EBB312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395" y="1841662"/>
            <a:ext cx="13049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200DFF-9BB1-4CD5-9095-512088D3E649}"/>
              </a:ext>
            </a:extLst>
          </p:cNvPr>
          <p:cNvPicPr>
            <a:picLocks noChangeAspect="1"/>
          </p:cNvPicPr>
          <p:nvPr/>
        </p:nvPicPr>
        <p:blipFill>
          <a:blip r:embed="rId3"/>
          <a:stretch>
            <a:fillRect/>
          </a:stretch>
        </p:blipFill>
        <p:spPr>
          <a:xfrm>
            <a:off x="3500975" y="3280169"/>
            <a:ext cx="1519237" cy="1549535"/>
          </a:xfrm>
          <a:prstGeom prst="rect">
            <a:avLst/>
          </a:prstGeom>
          <a:effectLst>
            <a:softEdge rad="38100"/>
          </a:effectLst>
        </p:spPr>
      </p:pic>
      <p:pic>
        <p:nvPicPr>
          <p:cNvPr id="7" name="Picture 6">
            <a:extLst>
              <a:ext uri="{FF2B5EF4-FFF2-40B4-BE49-F238E27FC236}">
                <a16:creationId xmlns:a16="http://schemas.microsoft.com/office/drawing/2014/main" id="{29288B3F-C3B7-4587-996B-EEB4F110B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044" y="2010160"/>
            <a:ext cx="1473200" cy="144773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8" name="Picture 14">
            <a:extLst>
              <a:ext uri="{FF2B5EF4-FFF2-40B4-BE49-F238E27FC236}">
                <a16:creationId xmlns:a16="http://schemas.microsoft.com/office/drawing/2014/main" id="{3956D2B8-3431-4CFC-8D94-B3D33E34C3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9526" y="4574080"/>
            <a:ext cx="1426670" cy="142667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9" name="Picture 16">
            <a:extLst>
              <a:ext uri="{FF2B5EF4-FFF2-40B4-BE49-F238E27FC236}">
                <a16:creationId xmlns:a16="http://schemas.microsoft.com/office/drawing/2014/main" id="{AE2BADCB-99DB-4368-896E-C5580C7477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0261" y="3935960"/>
            <a:ext cx="1637441" cy="163744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65FB86-8097-4136-9944-65ACD8687B68}"/>
              </a:ext>
            </a:extLst>
          </p:cNvPr>
          <p:cNvPicPr>
            <a:picLocks noChangeAspect="1"/>
          </p:cNvPicPr>
          <p:nvPr/>
        </p:nvPicPr>
        <p:blipFill>
          <a:blip r:embed="rId7"/>
          <a:stretch>
            <a:fillRect/>
          </a:stretch>
        </p:blipFill>
        <p:spPr>
          <a:xfrm>
            <a:off x="6752439" y="1202467"/>
            <a:ext cx="1861337" cy="1803946"/>
          </a:xfrm>
          <a:prstGeom prst="rect">
            <a:avLst/>
          </a:prstGeom>
          <a:effectLst>
            <a:softEdge rad="38100"/>
          </a:effectLst>
        </p:spPr>
      </p:pic>
      <p:pic>
        <p:nvPicPr>
          <p:cNvPr id="11" name="Picture 8">
            <a:extLst>
              <a:ext uri="{FF2B5EF4-FFF2-40B4-BE49-F238E27FC236}">
                <a16:creationId xmlns:a16="http://schemas.microsoft.com/office/drawing/2014/main" id="{C2FE92C5-4598-495F-87A1-CF74FA3631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1" y="3232566"/>
            <a:ext cx="1755775" cy="1315309"/>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dirty="0"/>
              <a:t>Gloves</a:t>
            </a:r>
          </a:p>
        </p:txBody>
      </p:sp>
      <p:sp>
        <p:nvSpPr>
          <p:cNvPr id="3" name="Text Placeholder 2">
            <a:extLst>
              <a:ext uri="{FF2B5EF4-FFF2-40B4-BE49-F238E27FC236}">
                <a16:creationId xmlns:a16="http://schemas.microsoft.com/office/drawing/2014/main" id="{95A24473-91CB-4D96-A50C-A6C5E6F68E8F}"/>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p:txBody>
          <a:bodyPr/>
          <a:lstStyle/>
          <a:p>
            <a:r>
              <a:rPr lang="en-US" altLang="en-US" sz="1600" dirty="0"/>
              <a:t>Be sure you know which type of glove is appropriate for the chemical you are using.</a:t>
            </a:r>
          </a:p>
          <a:p>
            <a:r>
              <a:rPr lang="en-US" altLang="en-US" dirty="0"/>
              <a:t>Avoid Latex gloves when possible.</a:t>
            </a:r>
          </a:p>
          <a:p>
            <a:pPr lvl="1"/>
            <a:r>
              <a:rPr lang="en-US" altLang="en-US" dirty="0"/>
              <a:t>Many people are unaware of a latex allergy or it may develop later in life. </a:t>
            </a:r>
          </a:p>
          <a:p>
            <a:pPr lvl="1"/>
            <a:r>
              <a:rPr lang="en-US" altLang="en-US" dirty="0"/>
              <a:t>Always try to avoid using latex even if you are not allergic, others may be.</a:t>
            </a:r>
          </a:p>
          <a:p>
            <a:pPr marL="0" indent="0">
              <a:buNone/>
            </a:pPr>
            <a:endParaRPr lang="en-US" dirty="0"/>
          </a:p>
        </p:txBody>
      </p:sp>
      <p:sp>
        <p:nvSpPr>
          <p:cNvPr id="5" name="TextBox 4">
            <a:extLst>
              <a:ext uri="{FF2B5EF4-FFF2-40B4-BE49-F238E27FC236}">
                <a16:creationId xmlns:a16="http://schemas.microsoft.com/office/drawing/2014/main" id="{5178DD8C-1AA9-4B27-9787-B26FDAC57C21}"/>
              </a:ext>
            </a:extLst>
          </p:cNvPr>
          <p:cNvSpPr txBox="1"/>
          <p:nvPr/>
        </p:nvSpPr>
        <p:spPr>
          <a:xfrm>
            <a:off x="3751201" y="3526960"/>
            <a:ext cx="3429000" cy="523220"/>
          </a:xfrm>
          <a:prstGeom prst="rect">
            <a:avLst/>
          </a:prstGeom>
          <a:noFill/>
        </p:spPr>
        <p:txBody>
          <a:bodyPr wrap="square" rtlCol="0">
            <a:spAutoFit/>
          </a:bodyPr>
          <a:lstStyle/>
          <a:p>
            <a:r>
              <a:rPr lang="en-US" altLang="en-US" sz="1400" dirty="0">
                <a:latin typeface="Arial" panose="020B0604020202020204" pitchFamily="34" charset="0"/>
                <a:cs typeface="Arial" panose="020B0604020202020204" pitchFamily="34" charset="0"/>
              </a:rPr>
              <a:t>Was this the appropriate gloves to use for these chemicals?</a:t>
            </a:r>
          </a:p>
        </p:txBody>
      </p:sp>
      <p:pic>
        <p:nvPicPr>
          <p:cNvPr id="6" name="Picture 8" descr="long_gloves">
            <a:extLst>
              <a:ext uri="{FF2B5EF4-FFF2-40B4-BE49-F238E27FC236}">
                <a16:creationId xmlns:a16="http://schemas.microsoft.com/office/drawing/2014/main" id="{9F5FFA88-D5D6-4D24-8236-683E92A01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867284" y="3276600"/>
            <a:ext cx="1811017" cy="3027598"/>
          </a:xfrm>
          <a:prstGeom prst="rect">
            <a:avLst/>
          </a:prstGeom>
          <a:effectLst>
            <a:softEdge rad="38100"/>
          </a:effectLst>
        </p:spPr>
      </p:pic>
      <p:pic>
        <p:nvPicPr>
          <p:cNvPr id="7" name="Picture 11">
            <a:extLst>
              <a:ext uri="{FF2B5EF4-FFF2-40B4-BE49-F238E27FC236}">
                <a16:creationId xmlns:a16="http://schemas.microsoft.com/office/drawing/2014/main" id="{4FD9EF01-F293-4D18-8D0B-8757BB749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30" y="4245770"/>
            <a:ext cx="1879475" cy="2295525"/>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15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Gloves</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a:lstStyle/>
          <a:p>
            <a:r>
              <a:rPr lang="en-US" altLang="en-US" sz="1600" dirty="0"/>
              <a:t>Remove soiled gloves. If  gloves become soiled or contaminated</a:t>
            </a:r>
          </a:p>
          <a:p>
            <a:pPr marL="0" indent="0">
              <a:buNone/>
            </a:pPr>
            <a:r>
              <a:rPr lang="en-US" altLang="en-US" sz="1600" dirty="0"/>
              <a:t>      during experiment, stop, and remove carefully.</a:t>
            </a:r>
          </a:p>
          <a:p>
            <a:pPr marL="0" indent="0">
              <a:buNone/>
            </a:pPr>
            <a:r>
              <a:rPr lang="en-US" altLang="en-US" sz="1400" dirty="0"/>
              <a:t>  </a:t>
            </a:r>
            <a:endParaRPr lang="en-US" altLang="en-US" dirty="0"/>
          </a:p>
          <a:p>
            <a:r>
              <a:rPr lang="en-US" altLang="en-US" sz="1600" dirty="0"/>
              <a:t>Wash your hands and put on  new pair of gloves. If you double-glove, remove soiled glove, replace outer glove with new one, and continue your work.</a:t>
            </a:r>
          </a:p>
          <a:p>
            <a:endParaRPr lang="en-US" dirty="0"/>
          </a:p>
        </p:txBody>
      </p:sp>
      <p:pic>
        <p:nvPicPr>
          <p:cNvPr id="5" name="Picture 2">
            <a:extLst>
              <a:ext uri="{FF2B5EF4-FFF2-40B4-BE49-F238E27FC236}">
                <a16:creationId xmlns:a16="http://schemas.microsoft.com/office/drawing/2014/main" id="{925B7941-3D8C-4AB5-AF78-412680E472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671345"/>
            <a:ext cx="4876800" cy="2266526"/>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Gloves</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a:lstStyle/>
          <a:p>
            <a:pPr eaLnBrk="1" hangingPunct="1">
              <a:buFont typeface="Wingdings" panose="05000000000000000000" pitchFamily="2" charset="2"/>
              <a:buNone/>
            </a:pPr>
            <a:r>
              <a:rPr lang="en-US" altLang="en-US" sz="1600" dirty="0"/>
              <a:t>Gloves can be ordered through any vendor. If using </a:t>
            </a:r>
            <a:r>
              <a:rPr lang="en-US" altLang="en-US" sz="1600" dirty="0" err="1"/>
              <a:t>Grizmart</a:t>
            </a:r>
            <a:r>
              <a:rPr lang="en-US" altLang="en-US" sz="1600" dirty="0"/>
              <a:t>,</a:t>
            </a:r>
            <a:r>
              <a:rPr lang="en-US" altLang="en-US" dirty="0"/>
              <a:t> Fisher Supplies is the most commonly used. </a:t>
            </a:r>
            <a:endParaRPr lang="en-US" altLang="en-US" sz="1600"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sz="1600" dirty="0"/>
              <a:t>Fisher Scientific “Safety Manual” also includes information on:</a:t>
            </a:r>
          </a:p>
          <a:p>
            <a:pPr eaLnBrk="1" hangingPunct="1"/>
            <a:r>
              <a:rPr lang="en-US" altLang="en-US" sz="1600" dirty="0"/>
              <a:t>Choosing size</a:t>
            </a:r>
          </a:p>
          <a:p>
            <a:pPr eaLnBrk="1" hangingPunct="1"/>
            <a:r>
              <a:rPr lang="en-US" altLang="en-US" sz="1600" dirty="0"/>
              <a:t>Proper removal  </a:t>
            </a:r>
          </a:p>
          <a:p>
            <a:pPr eaLnBrk="1" hangingPunct="1"/>
            <a:r>
              <a:rPr lang="en-US" altLang="en-US" sz="1600" dirty="0"/>
              <a:t>Care and handling</a:t>
            </a:r>
          </a:p>
          <a:p>
            <a:endParaRPr lang="en-US" dirty="0"/>
          </a:p>
        </p:txBody>
      </p:sp>
      <p:pic>
        <p:nvPicPr>
          <p:cNvPr id="5" name="Picture 4">
            <a:extLst>
              <a:ext uri="{FF2B5EF4-FFF2-40B4-BE49-F238E27FC236}">
                <a16:creationId xmlns:a16="http://schemas.microsoft.com/office/drawing/2014/main" id="{FAC90BE3-FCC8-41B7-A60E-71D0A95C6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385626"/>
            <a:ext cx="2146706" cy="241746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9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2587BC-58FD-1CB9-845D-34CD869D5D73}"/>
              </a:ext>
            </a:extLst>
          </p:cNvPr>
          <p:cNvSpPr>
            <a:spLocks noGrp="1"/>
          </p:cNvSpPr>
          <p:nvPr>
            <p:ph type="title"/>
          </p:nvPr>
        </p:nvSpPr>
        <p:spPr/>
        <p:txBody>
          <a:bodyPr/>
          <a:lstStyle/>
          <a:p>
            <a:r>
              <a:rPr lang="en-US" dirty="0">
                <a:latin typeface="Arial"/>
                <a:cs typeface="Arial"/>
              </a:rPr>
              <a:t>RTK Program Essential Elements</a:t>
            </a:r>
            <a:endParaRPr lang="en-US" dirty="0"/>
          </a:p>
        </p:txBody>
      </p:sp>
      <p:sp>
        <p:nvSpPr>
          <p:cNvPr id="3" name="Text Placeholder 2">
            <a:extLst>
              <a:ext uri="{FF2B5EF4-FFF2-40B4-BE49-F238E27FC236}">
                <a16:creationId xmlns:a16="http://schemas.microsoft.com/office/drawing/2014/main" id="{309C9CC9-A7E5-0D16-6987-A1FF5A55366B}"/>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Right to Know (RTK)</a:t>
            </a:r>
            <a:endParaRPr lang="en-US" sz="1400" dirty="0"/>
          </a:p>
        </p:txBody>
      </p:sp>
      <p:sp>
        <p:nvSpPr>
          <p:cNvPr id="2" name="Text Placeholder 1">
            <a:extLst>
              <a:ext uri="{FF2B5EF4-FFF2-40B4-BE49-F238E27FC236}">
                <a16:creationId xmlns:a16="http://schemas.microsoft.com/office/drawing/2014/main" id="{9D51ED63-5BE2-29A3-BE9E-9E47DEB55687}"/>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Safety Awareness</a:t>
            </a:r>
          </a:p>
          <a:p>
            <a:pPr marL="342265" indent="-342265"/>
            <a:r>
              <a:rPr lang="en-US" sz="2400" dirty="0">
                <a:latin typeface="Arial"/>
                <a:cs typeface="Arial"/>
              </a:rPr>
              <a:t>Chemical Inventory</a:t>
            </a:r>
            <a:endParaRPr lang="en-US" sz="2400" dirty="0"/>
          </a:p>
          <a:p>
            <a:pPr marL="342265" indent="-342265"/>
            <a:r>
              <a:rPr lang="en-US" sz="2400" dirty="0">
                <a:latin typeface="Arial"/>
                <a:cs typeface="Arial"/>
              </a:rPr>
              <a:t>Labeling</a:t>
            </a:r>
            <a:endParaRPr lang="en-US" sz="2400" b="0" dirty="0">
              <a:solidFill>
                <a:srgbClr val="000000"/>
              </a:solidFill>
              <a:latin typeface="Arial"/>
              <a:cs typeface="Arial"/>
            </a:endParaRPr>
          </a:p>
          <a:p>
            <a:pPr marL="342265" indent="-342265"/>
            <a:r>
              <a:rPr lang="en-US" sz="2400" dirty="0">
                <a:latin typeface="Arial"/>
                <a:cs typeface="Arial"/>
              </a:rPr>
              <a:t>Safety Data Sheets</a:t>
            </a:r>
            <a:endParaRPr lang="en-US" dirty="0"/>
          </a:p>
          <a:p>
            <a:pPr marL="342265" indent="-342265"/>
            <a:r>
              <a:rPr lang="en-US" sz="2400" dirty="0">
                <a:latin typeface="Arial"/>
                <a:cs typeface="Arial"/>
              </a:rPr>
              <a:t>Written Program</a:t>
            </a:r>
          </a:p>
          <a:p>
            <a:pPr marL="342265" indent="-342265"/>
            <a:r>
              <a:rPr lang="en-US" sz="2400" dirty="0">
                <a:latin typeface="Arial"/>
                <a:cs typeface="Arial"/>
              </a:rPr>
              <a:t>Training</a:t>
            </a:r>
          </a:p>
        </p:txBody>
      </p:sp>
    </p:spTree>
    <p:extLst>
      <p:ext uri="{BB962C8B-B14F-4D97-AF65-F5344CB8AC3E}">
        <p14:creationId xmlns:p14="http://schemas.microsoft.com/office/powerpoint/2010/main" val="318049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dirty="0"/>
              <a:t>Gloves</a:t>
            </a:r>
          </a:p>
        </p:txBody>
      </p:sp>
      <p:sp>
        <p:nvSpPr>
          <p:cNvPr id="3" name="Text Placeholder 2">
            <a:extLst>
              <a:ext uri="{FF2B5EF4-FFF2-40B4-BE49-F238E27FC236}">
                <a16:creationId xmlns:a16="http://schemas.microsoft.com/office/drawing/2014/main" id="{95A24473-91CB-4D96-A50C-A6C5E6F68E8F}"/>
              </a:ext>
            </a:extLst>
          </p:cNvPr>
          <p:cNvSpPr>
            <a:spLocks noGrp="1"/>
          </p:cNvSpPr>
          <p:nvPr>
            <p:ph type="body" sz="quarter" idx="18"/>
          </p:nvPr>
        </p:nvSpPr>
        <p:spPr/>
        <p:txBody>
          <a:bodyPr/>
          <a:lstStyle/>
          <a:p>
            <a:r>
              <a:rPr lang="en-US" dirty="0"/>
              <a:t>PPE</a:t>
            </a:r>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p:txBody>
          <a:bodyPr/>
          <a:lstStyle/>
          <a:p>
            <a:pPr marL="411480" eaLnBrk="1" fontAlgn="auto" hangingPunct="1">
              <a:spcAft>
                <a:spcPts val="0"/>
              </a:spcAft>
              <a:buFont typeface="Wingdings"/>
              <a:buChar char=""/>
              <a:defRPr/>
            </a:pPr>
            <a:r>
              <a:rPr lang="en-US" sz="1600" dirty="0"/>
              <a:t>Check “Chemical Resistance Guide” in safety catalog for degradation rating and permeation breakthrough information for various chemicals.</a:t>
            </a:r>
          </a:p>
          <a:p>
            <a:pPr marL="411480" eaLnBrk="1" fontAlgn="auto" hangingPunct="1">
              <a:spcAft>
                <a:spcPts val="0"/>
              </a:spcAft>
              <a:buFont typeface="Wingdings"/>
              <a:buChar char=""/>
              <a:defRPr/>
            </a:pPr>
            <a:r>
              <a:rPr lang="en-US" sz="1600" dirty="0"/>
              <a:t>Xylenes:  Nitrile</a:t>
            </a:r>
          </a:p>
          <a:p>
            <a:pPr marL="411480" eaLnBrk="1" fontAlgn="auto" hangingPunct="1">
              <a:spcAft>
                <a:spcPts val="0"/>
              </a:spcAft>
              <a:buFont typeface="Wingdings"/>
              <a:buChar char=""/>
              <a:defRPr/>
            </a:pPr>
            <a:r>
              <a:rPr lang="en-US" sz="1600" dirty="0"/>
              <a:t>Perchloric Acid:  Nitrile, or PVC</a:t>
            </a:r>
          </a:p>
          <a:p>
            <a:pPr marL="411480" eaLnBrk="1" fontAlgn="auto" hangingPunct="1">
              <a:spcAft>
                <a:spcPts val="0"/>
              </a:spcAft>
              <a:buFont typeface="Wingdings"/>
              <a:buChar char=""/>
              <a:defRPr/>
            </a:pPr>
            <a:r>
              <a:rPr lang="en-US" sz="1600" dirty="0"/>
              <a:t>Neoprene</a:t>
            </a:r>
          </a:p>
          <a:p>
            <a:endParaRPr lang="en-US" dirty="0"/>
          </a:p>
        </p:txBody>
      </p:sp>
      <p:pic>
        <p:nvPicPr>
          <p:cNvPr id="5" name="Picture 5" descr="7th. Chemical Resistance Guide. Permeation &amp; Degradation Data EDITION - PDF  Free Download">
            <a:extLst>
              <a:ext uri="{FF2B5EF4-FFF2-40B4-BE49-F238E27FC236}">
                <a16:creationId xmlns:a16="http://schemas.microsoft.com/office/drawing/2014/main" id="{0B0053CE-C093-4664-8776-46BD58B4F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1" y="2827737"/>
            <a:ext cx="2443727" cy="302895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6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Physical Hazards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vert="horz" lIns="91440" tIns="45720" rIns="91440" bIns="45720" rtlCol="0" anchor="t">
            <a:noAutofit/>
          </a:bodyPr>
          <a:lstStyle/>
          <a:p>
            <a:pPr marL="342265" indent="-342265"/>
            <a:r>
              <a:rPr lang="en-US" dirty="0">
                <a:latin typeface="Arial"/>
                <a:cs typeface="Arial"/>
              </a:rPr>
              <a:t>Centrifuges</a:t>
            </a:r>
          </a:p>
          <a:p>
            <a:pPr marL="342265" indent="-342265"/>
            <a:r>
              <a:rPr lang="en-US" dirty="0">
                <a:latin typeface="Arial"/>
                <a:cs typeface="Arial"/>
              </a:rPr>
              <a:t>Pressurized Cylinders</a:t>
            </a:r>
          </a:p>
          <a:p>
            <a:pPr marL="342265" indent="-342265"/>
            <a:r>
              <a:rPr lang="en-US" dirty="0">
                <a:latin typeface="Arial"/>
                <a:cs typeface="Arial"/>
              </a:rPr>
              <a:t>Electrical</a:t>
            </a:r>
          </a:p>
          <a:p>
            <a:pPr marL="342265" indent="-342265"/>
            <a:r>
              <a:rPr lang="en-US" dirty="0">
                <a:latin typeface="Arial"/>
                <a:cs typeface="Arial"/>
              </a:rPr>
              <a:t>Microwaves</a:t>
            </a:r>
          </a:p>
          <a:p>
            <a:pPr marL="342265" indent="-342265"/>
            <a:r>
              <a:rPr lang="en-US" dirty="0">
                <a:latin typeface="Arial"/>
                <a:cs typeface="Arial"/>
              </a:rPr>
              <a:t>Radiation</a:t>
            </a:r>
          </a:p>
          <a:p>
            <a:pPr marL="342265" indent="-342265"/>
            <a:r>
              <a:rPr lang="en-US" dirty="0">
                <a:latin typeface="Arial"/>
                <a:cs typeface="Arial"/>
              </a:rPr>
              <a:t>Vacuums and Ventilation</a:t>
            </a:r>
          </a:p>
          <a:p>
            <a:pPr marL="342265" indent="-342265"/>
            <a:r>
              <a:rPr lang="en-US" dirty="0">
                <a:latin typeface="Arial"/>
                <a:cs typeface="Arial"/>
              </a:rPr>
              <a:t>Thermal Devices</a:t>
            </a:r>
          </a:p>
          <a:p>
            <a:pPr marL="742315" lvl="1" indent="-285115"/>
            <a:r>
              <a:rPr lang="en-US" b="1" dirty="0">
                <a:latin typeface="Arial"/>
                <a:cs typeface="Arial"/>
              </a:rPr>
              <a:t>Autoclaves, ovens, incubators, cold storage, hot plates</a:t>
            </a:r>
          </a:p>
          <a:p>
            <a:pPr marL="342265" indent="-342265"/>
            <a:r>
              <a:rPr lang="en-US" dirty="0">
                <a:latin typeface="Arial"/>
                <a:cs typeface="Arial"/>
              </a:rPr>
              <a:t>Sound</a:t>
            </a:r>
          </a:p>
          <a:p>
            <a:pPr marL="342265" indent="-342265"/>
            <a:r>
              <a:rPr lang="en-US" dirty="0">
                <a:latin typeface="Arial"/>
                <a:cs typeface="Arial"/>
              </a:rPr>
              <a:t>Ergonomics</a:t>
            </a:r>
          </a:p>
          <a:p>
            <a:pPr marL="342265" indent="-342265"/>
            <a:r>
              <a:rPr lang="en-US" dirty="0">
                <a:latin typeface="Arial"/>
                <a:cs typeface="Arial"/>
              </a:rPr>
              <a:t>Housekeeping</a:t>
            </a:r>
          </a:p>
          <a:p>
            <a:pPr marL="742315" lvl="1" indent="-285115"/>
            <a:r>
              <a:rPr lang="en-US" b="1" dirty="0">
                <a:latin typeface="Arial"/>
                <a:cs typeface="Arial"/>
              </a:rPr>
              <a:t>OSHA General Duty</a:t>
            </a:r>
          </a:p>
          <a:p>
            <a:pPr marL="742315" lvl="1" indent="-285115"/>
            <a:r>
              <a:rPr lang="en-US" b="1" dirty="0">
                <a:latin typeface="Arial"/>
                <a:cs typeface="Arial"/>
              </a:rPr>
              <a:t>Sharps</a:t>
            </a:r>
          </a:p>
        </p:txBody>
      </p:sp>
    </p:spTree>
    <p:extLst>
      <p:ext uri="{BB962C8B-B14F-4D97-AF65-F5344CB8AC3E}">
        <p14:creationId xmlns:p14="http://schemas.microsoft.com/office/powerpoint/2010/main" val="418306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59FE-1F72-FE1E-AC88-4825B2C6714F}"/>
              </a:ext>
            </a:extLst>
          </p:cNvPr>
          <p:cNvSpPr>
            <a:spLocks noGrp="1"/>
          </p:cNvSpPr>
          <p:nvPr>
            <p:ph type="title"/>
          </p:nvPr>
        </p:nvSpPr>
        <p:spPr/>
        <p:txBody>
          <a:bodyPr/>
          <a:lstStyle/>
          <a:p>
            <a:r>
              <a:rPr lang="en-US" dirty="0">
                <a:latin typeface="Arial"/>
                <a:cs typeface="Arial"/>
              </a:rPr>
              <a:t>Centrifuges</a:t>
            </a:r>
            <a:endParaRPr lang="en-US" dirty="0"/>
          </a:p>
        </p:txBody>
      </p:sp>
      <p:sp>
        <p:nvSpPr>
          <p:cNvPr id="3" name="Text Placeholder 2">
            <a:extLst>
              <a:ext uri="{FF2B5EF4-FFF2-40B4-BE49-F238E27FC236}">
                <a16:creationId xmlns:a16="http://schemas.microsoft.com/office/drawing/2014/main" id="{339D2328-00D3-486A-B411-D75BAB29D437}"/>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Physical Hazards</a:t>
            </a:r>
            <a:endParaRPr lang="en-US" dirty="0"/>
          </a:p>
        </p:txBody>
      </p:sp>
      <p:sp>
        <p:nvSpPr>
          <p:cNvPr id="4" name="Text Placeholder 3">
            <a:extLst>
              <a:ext uri="{FF2B5EF4-FFF2-40B4-BE49-F238E27FC236}">
                <a16:creationId xmlns:a16="http://schemas.microsoft.com/office/drawing/2014/main" id="{42460994-769E-6E44-4FBE-C40EB03808FB}"/>
              </a:ext>
            </a:extLst>
          </p:cNvPr>
          <p:cNvSpPr>
            <a:spLocks noGrp="1"/>
          </p:cNvSpPr>
          <p:nvPr>
            <p:ph type="body" sz="quarter" idx="13"/>
          </p:nvPr>
        </p:nvSpPr>
        <p:spPr/>
        <p:txBody>
          <a:bodyPr vert="horz" lIns="91440" tIns="45720" rIns="91440" bIns="45720" rtlCol="0" anchor="t">
            <a:noAutofit/>
          </a:bodyPr>
          <a:lstStyle/>
          <a:p>
            <a:pPr marL="342265" indent="-342265"/>
            <a:r>
              <a:rPr lang="en-US" dirty="0">
                <a:latin typeface="Arial"/>
                <a:cs typeface="Arial"/>
              </a:rPr>
              <a:t>Most accidents result from user error</a:t>
            </a:r>
          </a:p>
          <a:p>
            <a:pPr marL="742315" lvl="1" indent="-285115"/>
            <a:r>
              <a:rPr lang="en-US" b="1" dirty="0">
                <a:latin typeface="Arial"/>
                <a:cs typeface="Arial"/>
              </a:rPr>
              <a:t>Unbalanced or overfull loads</a:t>
            </a:r>
          </a:p>
          <a:p>
            <a:pPr marL="742315" lvl="1" indent="-285115"/>
            <a:r>
              <a:rPr lang="en-US" b="1" dirty="0">
                <a:latin typeface="Arial"/>
                <a:cs typeface="Arial"/>
              </a:rPr>
              <a:t>Inadequate maintenance</a:t>
            </a:r>
            <a:endParaRPr lang="en-US" dirty="0">
              <a:latin typeface="Arial"/>
              <a:cs typeface="Arial"/>
            </a:endParaRPr>
          </a:p>
          <a:p>
            <a:pPr marL="342265" indent="-342265"/>
            <a:r>
              <a:rPr lang="en-US" dirty="0">
                <a:latin typeface="Arial"/>
                <a:cs typeface="Arial"/>
              </a:rPr>
              <a:t>Follow manufacturer's operating instructions </a:t>
            </a:r>
          </a:p>
          <a:p>
            <a:pPr marL="742315" lvl="1" indent="-285115"/>
            <a:r>
              <a:rPr lang="en-US" b="1" dirty="0">
                <a:latin typeface="Arial"/>
                <a:cs typeface="Arial"/>
              </a:rPr>
              <a:t>Do not exceed max speed</a:t>
            </a:r>
          </a:p>
          <a:p>
            <a:pPr marL="742315" lvl="1" indent="-285115"/>
            <a:r>
              <a:rPr lang="en-US" b="1" dirty="0">
                <a:latin typeface="Arial"/>
                <a:cs typeface="Arial"/>
              </a:rPr>
              <a:t>Keep the lid closed while in motion</a:t>
            </a:r>
          </a:p>
          <a:p>
            <a:pPr marL="342265" indent="-342265"/>
            <a:r>
              <a:rPr lang="en-US" dirty="0">
                <a:latin typeface="Arial"/>
                <a:cs typeface="Arial"/>
              </a:rPr>
              <a:t>Centrifuge explosions can be expensive and potentially deadly</a:t>
            </a:r>
            <a:endParaRPr lang="en-US" b="1" dirty="0"/>
          </a:p>
        </p:txBody>
      </p:sp>
      <p:pic>
        <p:nvPicPr>
          <p:cNvPr id="5" name="Picture 4" descr="A hand holding a tube with blue caps&#10;&#10;Description automatically generated">
            <a:extLst>
              <a:ext uri="{FF2B5EF4-FFF2-40B4-BE49-F238E27FC236}">
                <a16:creationId xmlns:a16="http://schemas.microsoft.com/office/drawing/2014/main" id="{C156FF70-512A-D081-685E-57A554EF9FDF}"/>
              </a:ext>
            </a:extLst>
          </p:cNvPr>
          <p:cNvPicPr>
            <a:picLocks noChangeAspect="1"/>
          </p:cNvPicPr>
          <p:nvPr/>
        </p:nvPicPr>
        <p:blipFill>
          <a:blip r:embed="rId2"/>
          <a:stretch>
            <a:fillRect/>
          </a:stretch>
        </p:blipFill>
        <p:spPr>
          <a:xfrm>
            <a:off x="6684309" y="873499"/>
            <a:ext cx="2247900" cy="2152650"/>
          </a:xfrm>
          <a:prstGeom prst="rect">
            <a:avLst/>
          </a:prstGeom>
        </p:spPr>
      </p:pic>
      <p:pic>
        <p:nvPicPr>
          <p:cNvPr id="6" name="Picture 5" descr="Centrifuge rotor that failed during operation after long use resting in pieces inside intact metal container.">
            <a:extLst>
              <a:ext uri="{FF2B5EF4-FFF2-40B4-BE49-F238E27FC236}">
                <a16:creationId xmlns:a16="http://schemas.microsoft.com/office/drawing/2014/main" id="{3EFCD16F-F491-1ADB-2A6D-5058262A610A}"/>
              </a:ext>
            </a:extLst>
          </p:cNvPr>
          <p:cNvPicPr>
            <a:picLocks noChangeAspect="1"/>
          </p:cNvPicPr>
          <p:nvPr/>
        </p:nvPicPr>
        <p:blipFill>
          <a:blip r:embed="rId3"/>
          <a:stretch>
            <a:fillRect/>
          </a:stretch>
        </p:blipFill>
        <p:spPr>
          <a:xfrm>
            <a:off x="1951785" y="3900767"/>
            <a:ext cx="3205443" cy="2310653"/>
          </a:xfrm>
          <a:prstGeom prst="rect">
            <a:avLst/>
          </a:prstGeom>
        </p:spPr>
      </p:pic>
      <p:pic>
        <p:nvPicPr>
          <p:cNvPr id="7" name="Picture 6">
            <a:extLst>
              <a:ext uri="{FF2B5EF4-FFF2-40B4-BE49-F238E27FC236}">
                <a16:creationId xmlns:a16="http://schemas.microsoft.com/office/drawing/2014/main" id="{52D588A2-9D0E-F411-E9C6-EB19F594B585}"/>
              </a:ext>
            </a:extLst>
          </p:cNvPr>
          <p:cNvPicPr>
            <a:picLocks noChangeAspect="1"/>
          </p:cNvPicPr>
          <p:nvPr/>
        </p:nvPicPr>
        <p:blipFill>
          <a:blip r:embed="rId4"/>
          <a:stretch>
            <a:fillRect/>
          </a:stretch>
        </p:blipFill>
        <p:spPr>
          <a:xfrm>
            <a:off x="6293224" y="3897685"/>
            <a:ext cx="2635623" cy="2289922"/>
          </a:xfrm>
          <a:prstGeom prst="rect">
            <a:avLst/>
          </a:prstGeom>
        </p:spPr>
      </p:pic>
    </p:spTree>
    <p:extLst>
      <p:ext uri="{BB962C8B-B14F-4D97-AF65-F5344CB8AC3E}">
        <p14:creationId xmlns:p14="http://schemas.microsoft.com/office/powerpoint/2010/main" val="406997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a:xfrm>
            <a:off x="236537" y="1151850"/>
            <a:ext cx="7315200" cy="514350"/>
          </a:xfrm>
        </p:spPr>
        <p:txBody>
          <a:bodyPr/>
          <a:lstStyle/>
          <a:p>
            <a:r>
              <a:rPr lang="en-US" dirty="0">
                <a:latin typeface="Arial"/>
                <a:cs typeface="Arial"/>
              </a:rPr>
              <a:t>Pressurized Cylinders</a:t>
            </a:r>
            <a:endParaRPr lang="en-US" dirty="0"/>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a:xfrm>
            <a:off x="152401" y="974917"/>
            <a:ext cx="6800841" cy="149497"/>
          </a:xfrm>
        </p:spPr>
        <p:txBody>
          <a:bodyPr vert="horz" lIns="182880" tIns="0" rIns="182880" bIns="0" rtlCol="0" anchor="t">
            <a:noAutofit/>
          </a:bodyPr>
          <a:lstStyle/>
          <a:p>
            <a:r>
              <a:rPr lang="en-US" dirty="0">
                <a:latin typeface="Georgia"/>
                <a:cs typeface="Arial"/>
              </a:rPr>
              <a:t>Physical Hazards</a:t>
            </a:r>
            <a:endParaRPr lang="en-US" dirty="0"/>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2569" y="1656005"/>
            <a:ext cx="8678863" cy="2884887"/>
          </a:xfrm>
        </p:spPr>
        <p:txBody>
          <a:bodyPr/>
          <a:lstStyle/>
          <a:p>
            <a:pPr eaLnBrk="1" hangingPunct="1">
              <a:lnSpc>
                <a:spcPct val="90000"/>
              </a:lnSpc>
            </a:pPr>
            <a:r>
              <a:rPr lang="en-US" altLang="en-US" sz="1600" dirty="0"/>
              <a:t>Always inspect cylinders before use for any damages or noticeable defects.</a:t>
            </a:r>
          </a:p>
          <a:p>
            <a:pPr eaLnBrk="1" hangingPunct="1">
              <a:lnSpc>
                <a:spcPct val="90000"/>
              </a:lnSpc>
            </a:pPr>
            <a:r>
              <a:rPr lang="en-US" altLang="en-US" sz="1600" dirty="0"/>
              <a:t>Do not locate where objects may strike or fall on cylinders</a:t>
            </a:r>
          </a:p>
          <a:p>
            <a:pPr eaLnBrk="1" hangingPunct="1">
              <a:lnSpc>
                <a:spcPct val="10000"/>
              </a:lnSpc>
              <a:buFont typeface="Wingdings" panose="05000000000000000000" pitchFamily="2" charset="2"/>
              <a:buNone/>
            </a:pPr>
            <a:endParaRPr lang="en-US" altLang="en-US" sz="1600" dirty="0"/>
          </a:p>
          <a:p>
            <a:pPr eaLnBrk="1" hangingPunct="1">
              <a:lnSpc>
                <a:spcPct val="90000"/>
              </a:lnSpc>
            </a:pPr>
            <a:r>
              <a:rPr lang="en-US" altLang="en-US" sz="1600" dirty="0"/>
              <a:t>Secure in upright position except hoisting or carrying</a:t>
            </a:r>
          </a:p>
          <a:p>
            <a:pPr eaLnBrk="1" hangingPunct="1">
              <a:lnSpc>
                <a:spcPct val="40000"/>
              </a:lnSpc>
              <a:buFont typeface="Wingdings" panose="05000000000000000000" pitchFamily="2" charset="2"/>
              <a:buNone/>
            </a:pPr>
            <a:endParaRPr lang="en-US" altLang="en-US" sz="1600" dirty="0"/>
          </a:p>
          <a:p>
            <a:pPr eaLnBrk="1" hangingPunct="1">
              <a:lnSpc>
                <a:spcPct val="90000"/>
              </a:lnSpc>
            </a:pPr>
            <a:r>
              <a:rPr lang="en-US" altLang="en-US" sz="1600" dirty="0"/>
              <a:t>Do not place where cylinder may become part of an electrical circuit</a:t>
            </a:r>
          </a:p>
          <a:p>
            <a:pPr eaLnBrk="1" hangingPunct="1">
              <a:lnSpc>
                <a:spcPct val="0"/>
              </a:lnSpc>
              <a:buFont typeface="Wingdings" panose="05000000000000000000" pitchFamily="2" charset="2"/>
              <a:buNone/>
            </a:pPr>
            <a:endParaRPr lang="en-US" altLang="en-US" sz="1600" dirty="0"/>
          </a:p>
          <a:p>
            <a:pPr eaLnBrk="1" hangingPunct="1">
              <a:lnSpc>
                <a:spcPct val="90000"/>
              </a:lnSpc>
            </a:pPr>
            <a:r>
              <a:rPr lang="en-US" altLang="en-US" sz="1600" dirty="0"/>
              <a:t>Use cylinder truck, chain, and/or other steadying device to keep cylinders from being knocked over while in storage or use</a:t>
            </a:r>
            <a:r>
              <a:rPr lang="en-US" altLang="en-US" sz="1400" dirty="0"/>
              <a:t>.</a:t>
            </a:r>
          </a:p>
          <a:p>
            <a:pPr eaLnBrk="1" hangingPunct="1">
              <a:lnSpc>
                <a:spcPct val="90000"/>
              </a:lnSpc>
            </a:pPr>
            <a:r>
              <a:rPr lang="en-US" altLang="en-US" sz="1400" dirty="0"/>
              <a:t>Cylinders are not to be transported up or down flights of stairs at anytime. </a:t>
            </a:r>
            <a:endParaRPr lang="en-US" altLang="en-US" sz="1600" dirty="0"/>
          </a:p>
          <a:p>
            <a:endParaRPr lang="en-US" dirty="0"/>
          </a:p>
        </p:txBody>
      </p:sp>
      <p:pic>
        <p:nvPicPr>
          <p:cNvPr id="5" name="Picture 8" descr="liquidn2cart">
            <a:extLst>
              <a:ext uri="{FF2B5EF4-FFF2-40B4-BE49-F238E27FC236}">
                <a16:creationId xmlns:a16="http://schemas.microsoft.com/office/drawing/2014/main" id="{64EF5971-C48A-474F-B363-F53F64523E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0659" y="4124817"/>
            <a:ext cx="1372936" cy="1944688"/>
          </a:xfrm>
          <a:prstGeom prst="rect">
            <a:avLst/>
          </a:prstGeom>
          <a:noFill/>
          <a:effectLst>
            <a:softEdge rad="25400"/>
          </a:effectLst>
        </p:spPr>
      </p:pic>
      <p:pic>
        <p:nvPicPr>
          <p:cNvPr id="6" name="Picture 5">
            <a:extLst>
              <a:ext uri="{FF2B5EF4-FFF2-40B4-BE49-F238E27FC236}">
                <a16:creationId xmlns:a16="http://schemas.microsoft.com/office/drawing/2014/main" id="{2A7668CF-D4A3-4B39-A338-96ADD8833857}"/>
              </a:ext>
            </a:extLst>
          </p:cNvPr>
          <p:cNvPicPr>
            <a:picLocks noChangeAspect="1"/>
          </p:cNvPicPr>
          <p:nvPr/>
        </p:nvPicPr>
        <p:blipFill>
          <a:blip r:embed="rId3"/>
          <a:stretch>
            <a:fillRect/>
          </a:stretch>
        </p:blipFill>
        <p:spPr>
          <a:xfrm>
            <a:off x="1598467" y="3785815"/>
            <a:ext cx="1602249" cy="2162175"/>
          </a:xfrm>
          <a:prstGeom prst="rect">
            <a:avLst/>
          </a:prstGeom>
          <a:effectLst>
            <a:softEdge rad="25400"/>
          </a:effectLst>
        </p:spPr>
      </p:pic>
      <p:pic>
        <p:nvPicPr>
          <p:cNvPr id="7" name="Picture 2">
            <a:extLst>
              <a:ext uri="{FF2B5EF4-FFF2-40B4-BE49-F238E27FC236}">
                <a16:creationId xmlns:a16="http://schemas.microsoft.com/office/drawing/2014/main" id="{57C37968-07CB-4363-A5C0-7F2FE94CF5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5678" y="4434188"/>
            <a:ext cx="2736850" cy="1778815"/>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7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a:xfrm>
            <a:off x="228599" y="1226725"/>
            <a:ext cx="6724650" cy="514350"/>
          </a:xfrm>
        </p:spPr>
        <p:txBody>
          <a:bodyPr/>
          <a:lstStyle/>
          <a:p>
            <a:r>
              <a:rPr lang="en-US" dirty="0">
                <a:latin typeface="Arial"/>
                <a:cs typeface="Arial"/>
              </a:rPr>
              <a:t>Transport &amp; Storage</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a:xfrm>
            <a:off x="190505" y="1022770"/>
            <a:ext cx="6800841" cy="149497"/>
          </a:xfrm>
        </p:spPr>
        <p:txBody>
          <a:bodyPr vert="horz" lIns="182880" tIns="0" rIns="182880" bIns="0" rtlCol="0" anchor="t">
            <a:noAutofit/>
          </a:bodyPr>
          <a:lstStyle/>
          <a:p>
            <a:r>
              <a:rPr lang="en-US" dirty="0">
                <a:latin typeface="Georgia"/>
                <a:cs typeface="Arial"/>
              </a:rPr>
              <a:t>Pressurized Cylinders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a:xfrm>
            <a:off x="767471" y="4579038"/>
            <a:ext cx="4572000" cy="494527"/>
          </a:xfrm>
        </p:spPr>
        <p:txBody>
          <a:bodyPr/>
          <a:lstStyle/>
          <a:p>
            <a:r>
              <a:rPr lang="en-US" altLang="en-US" sz="1600" dirty="0"/>
              <a:t>Secure cylinders with a strap or chain. Regulators shall be removed and valve protection caps put in place when not in use.</a:t>
            </a:r>
            <a:r>
              <a:rPr lang="en-US" altLang="en-US" sz="1400" dirty="0"/>
              <a:t> </a:t>
            </a:r>
          </a:p>
          <a:p>
            <a:endParaRPr lang="en-US" dirty="0"/>
          </a:p>
        </p:txBody>
      </p:sp>
      <p:pic>
        <p:nvPicPr>
          <p:cNvPr id="5" name="Picture 4">
            <a:extLst>
              <a:ext uri="{FF2B5EF4-FFF2-40B4-BE49-F238E27FC236}">
                <a16:creationId xmlns:a16="http://schemas.microsoft.com/office/drawing/2014/main" id="{30D8058E-44FB-49D6-ABC7-618E82DF3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5047" y="2443059"/>
            <a:ext cx="2124029" cy="1194766"/>
          </a:xfrm>
          <a:prstGeom prst="rect">
            <a:avLst/>
          </a:prstGeom>
          <a:effectLst>
            <a:softEdge rad="25400"/>
          </a:effectLst>
        </p:spPr>
      </p:pic>
      <p:sp>
        <p:nvSpPr>
          <p:cNvPr id="6" name="&quot;Not Allowed&quot; Symbol 5">
            <a:extLst>
              <a:ext uri="{FF2B5EF4-FFF2-40B4-BE49-F238E27FC236}">
                <a16:creationId xmlns:a16="http://schemas.microsoft.com/office/drawing/2014/main" id="{F2F5E6CA-AE64-4786-A3F8-B0173BEDDD92}"/>
              </a:ext>
            </a:extLst>
          </p:cNvPr>
          <p:cNvSpPr/>
          <p:nvPr/>
        </p:nvSpPr>
        <p:spPr>
          <a:xfrm>
            <a:off x="771760" y="2447502"/>
            <a:ext cx="990600" cy="1295400"/>
          </a:xfrm>
          <a:prstGeom prst="noSmoking">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7" name="ClipArt Placeholder 5" descr="http://www.med.cornell.edu/ehs/updates/1.4_compressed_gas.gif">
            <a:extLst>
              <a:ext uri="{FF2B5EF4-FFF2-40B4-BE49-F238E27FC236}">
                <a16:creationId xmlns:a16="http://schemas.microsoft.com/office/drawing/2014/main" id="{CAB1CB6E-9612-4A71-B20D-EBBAA552685C}"/>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36600" y="2458163"/>
            <a:ext cx="1447800" cy="2120874"/>
          </a:xfrm>
          <a:prstGeom prst="rect">
            <a:avLst/>
          </a:prstGeom>
          <a:effectLst>
            <a:softEdge rad="25400"/>
          </a:effectLst>
        </p:spPr>
      </p:pic>
      <p:pic>
        <p:nvPicPr>
          <p:cNvPr id="8" name="Picture 7">
            <a:extLst>
              <a:ext uri="{FF2B5EF4-FFF2-40B4-BE49-F238E27FC236}">
                <a16:creationId xmlns:a16="http://schemas.microsoft.com/office/drawing/2014/main" id="{3BD9A6A7-5177-4EB7-9670-3EDE8DA9A5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07602" y="2438757"/>
            <a:ext cx="2129536" cy="1197864"/>
          </a:xfrm>
          <a:prstGeom prst="rect">
            <a:avLst/>
          </a:prstGeom>
          <a:effectLst>
            <a:softEdge rad="25400"/>
          </a:effectLst>
        </p:spPr>
      </p:pic>
      <p:sp>
        <p:nvSpPr>
          <p:cNvPr id="9" name="&quot;Not Allowed&quot; Symbol 8">
            <a:extLst>
              <a:ext uri="{FF2B5EF4-FFF2-40B4-BE49-F238E27FC236}">
                <a16:creationId xmlns:a16="http://schemas.microsoft.com/office/drawing/2014/main" id="{E9426781-9D2C-4A7C-A82F-035D9F2D3E03}"/>
              </a:ext>
            </a:extLst>
          </p:cNvPr>
          <p:cNvSpPr/>
          <p:nvPr/>
        </p:nvSpPr>
        <p:spPr>
          <a:xfrm>
            <a:off x="3590925" y="2362200"/>
            <a:ext cx="990600" cy="1206440"/>
          </a:xfrm>
          <a:prstGeom prst="noSmoking">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10" name="Picture 2" descr="Gas Cylinder Barricade Rack, 3 Cylinder Capacity, 3 Wide / 1 Deep">
            <a:extLst>
              <a:ext uri="{FF2B5EF4-FFF2-40B4-BE49-F238E27FC236}">
                <a16:creationId xmlns:a16="http://schemas.microsoft.com/office/drawing/2014/main" id="{F81052BE-0CA6-4292-ACD3-856BC1121D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7326" y="1722025"/>
            <a:ext cx="3168772" cy="3168772"/>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F79979-3F76-4A8E-9386-C3C0C45DBA44}"/>
              </a:ext>
            </a:extLst>
          </p:cNvPr>
          <p:cNvSpPr txBox="1"/>
          <p:nvPr/>
        </p:nvSpPr>
        <p:spPr>
          <a:xfrm>
            <a:off x="5562600" y="4579038"/>
            <a:ext cx="3124200" cy="830997"/>
          </a:xfrm>
          <a:prstGeom prst="rect">
            <a:avLst/>
          </a:prstGeom>
          <a:noFill/>
        </p:spPr>
        <p:txBody>
          <a:bodyPr wrap="square" rtlCol="0">
            <a:spAutoFit/>
          </a:bodyPr>
          <a:lstStyle/>
          <a:p>
            <a:pPr marL="285750" indent="-285750">
              <a:buClr>
                <a:srgbClr val="ED8B00"/>
              </a:buClr>
              <a:buFont typeface="Arial" panose="020B0604020202020204" pitchFamily="34" charset="0"/>
              <a:buChar char="•"/>
            </a:pPr>
            <a:r>
              <a:rPr lang="en-US" altLang="en-US" sz="1600" b="1" dirty="0">
                <a:solidFill>
                  <a:srgbClr val="6F263D"/>
                </a:solidFill>
                <a:latin typeface="Arial" panose="020B0604020202020204" pitchFamily="34" charset="0"/>
                <a:cs typeface="Arial" panose="020B0604020202020204" pitchFamily="34" charset="0"/>
              </a:rPr>
              <a:t>Always move cylinders with a cylinder cart and with the cap attached.</a:t>
            </a:r>
          </a:p>
        </p:txBody>
      </p:sp>
    </p:spTree>
    <p:extLst>
      <p:ext uri="{BB962C8B-B14F-4D97-AF65-F5344CB8AC3E}">
        <p14:creationId xmlns:p14="http://schemas.microsoft.com/office/powerpoint/2010/main" val="22724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a:xfrm>
            <a:off x="187287" y="985498"/>
            <a:ext cx="7315200" cy="514350"/>
          </a:xfrm>
        </p:spPr>
        <p:txBody>
          <a:bodyPr/>
          <a:lstStyle/>
          <a:p>
            <a:r>
              <a:rPr lang="en-US" dirty="0">
                <a:latin typeface="Arial"/>
                <a:cs typeface="Arial"/>
              </a:rPr>
              <a:t>Lecture Bottle Labels</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Pressurized Cylinders</a:t>
            </a:r>
            <a:endParaRPr lang="en-US" dirty="0"/>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a:lstStyle/>
          <a:p>
            <a:pPr eaLnBrk="1" hangingPunct="1">
              <a:lnSpc>
                <a:spcPct val="90000"/>
              </a:lnSpc>
              <a:buFont typeface="Wingdings" panose="05000000000000000000" pitchFamily="2" charset="2"/>
              <a:buNone/>
            </a:pPr>
            <a:r>
              <a:rPr lang="en-US" altLang="en-US" b="1" dirty="0"/>
              <a:t>Lecture Bottle Labels:</a:t>
            </a:r>
          </a:p>
          <a:p>
            <a:pPr eaLnBrk="1" hangingPunct="1">
              <a:lnSpc>
                <a:spcPct val="20000"/>
              </a:lnSpc>
              <a:buFont typeface="Wingdings" panose="05000000000000000000" pitchFamily="2" charset="2"/>
              <a:buNone/>
            </a:pPr>
            <a:endParaRPr lang="en-US" altLang="en-US" b="1" dirty="0"/>
          </a:p>
          <a:p>
            <a:pPr eaLnBrk="1" hangingPunct="1">
              <a:lnSpc>
                <a:spcPct val="90000"/>
              </a:lnSpc>
            </a:pPr>
            <a:r>
              <a:rPr lang="en-US" altLang="en-US" sz="1800" dirty="0"/>
              <a:t>Flammable:</a:t>
            </a:r>
            <a:r>
              <a:rPr lang="en-US" altLang="en-US" sz="1600" dirty="0"/>
              <a:t> flame on red label</a:t>
            </a:r>
          </a:p>
          <a:p>
            <a:pPr eaLnBrk="1" hangingPunct="1">
              <a:lnSpc>
                <a:spcPct val="90000"/>
              </a:lnSpc>
            </a:pPr>
            <a:r>
              <a:rPr lang="en-US" altLang="en-US" sz="1800" dirty="0"/>
              <a:t>Non-flammable:</a:t>
            </a:r>
            <a:r>
              <a:rPr lang="en-US" altLang="en-US" sz="1600" dirty="0"/>
              <a:t> gas canister on green background</a:t>
            </a:r>
          </a:p>
          <a:p>
            <a:pPr eaLnBrk="1" hangingPunct="1">
              <a:lnSpc>
                <a:spcPct val="90000"/>
              </a:lnSpc>
            </a:pPr>
            <a:r>
              <a:rPr lang="en-US" altLang="en-US" sz="1800" dirty="0"/>
              <a:t>Poisonous:</a:t>
            </a:r>
            <a:r>
              <a:rPr lang="en-US" altLang="en-US" sz="1600" dirty="0"/>
              <a:t> skull and crossbones</a:t>
            </a:r>
          </a:p>
          <a:p>
            <a:pPr eaLnBrk="1" hangingPunct="1">
              <a:lnSpc>
                <a:spcPct val="90000"/>
              </a:lnSpc>
            </a:pPr>
            <a:r>
              <a:rPr lang="en-US" altLang="en-US" sz="1800" dirty="0"/>
              <a:t>Oxygen-containing: </a:t>
            </a:r>
            <a:r>
              <a:rPr lang="en-US" altLang="en-US" sz="1600" dirty="0"/>
              <a:t>flaming letter “O”</a:t>
            </a:r>
          </a:p>
          <a:p>
            <a:pPr eaLnBrk="1" hangingPunct="1">
              <a:lnSpc>
                <a:spcPct val="90000"/>
              </a:lnSpc>
            </a:pPr>
            <a:r>
              <a:rPr lang="en-US" altLang="en-US" sz="1800" dirty="0"/>
              <a:t>Chlorine:</a:t>
            </a:r>
            <a:r>
              <a:rPr lang="en-US" altLang="en-US" sz="1600" dirty="0"/>
              <a:t> labels distinctly marked</a:t>
            </a:r>
          </a:p>
          <a:p>
            <a:endParaRPr lang="en-US" dirty="0"/>
          </a:p>
        </p:txBody>
      </p:sp>
      <p:pic>
        <p:nvPicPr>
          <p:cNvPr id="10244" name="Picture 4" descr="Lecture Bottles">
            <a:extLst>
              <a:ext uri="{FF2B5EF4-FFF2-40B4-BE49-F238E27FC236}">
                <a16:creationId xmlns:a16="http://schemas.microsoft.com/office/drawing/2014/main" id="{2087D715-1FEB-49DC-B49E-5DC2904BBD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137314"/>
            <a:ext cx="2133600" cy="16002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246" name="Picture 6" descr="Acetylene, Dissolved Cylinder Shoulder Labels MCSLACR">
            <a:extLst>
              <a:ext uri="{FF2B5EF4-FFF2-40B4-BE49-F238E27FC236}">
                <a16:creationId xmlns:a16="http://schemas.microsoft.com/office/drawing/2014/main" id="{0440B4D7-9FA3-4316-99E4-4D38AAB66F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805112"/>
            <a:ext cx="3118562" cy="130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9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Lab Fires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Fire Safety</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a:spcBef>
                <a:spcPct val="50000"/>
              </a:spcBef>
            </a:pPr>
            <a:r>
              <a:rPr lang="en-US" altLang="en-US" sz="1600" dirty="0">
                <a:solidFill>
                  <a:srgbClr val="72243D"/>
                </a:solidFill>
              </a:rPr>
              <a:t>Small Lab Fire </a:t>
            </a:r>
            <a:r>
              <a:rPr lang="en-US" altLang="en-US" sz="1600" dirty="0"/>
              <a:t>(extinguishable immediately):</a:t>
            </a:r>
          </a:p>
          <a:p>
            <a:pPr lvl="1">
              <a:spcBef>
                <a:spcPct val="50000"/>
              </a:spcBef>
            </a:pPr>
            <a:r>
              <a:rPr lang="en-US" altLang="en-US" dirty="0"/>
              <a:t>Cover fire with inverted beaker or wet paper towels.</a:t>
            </a:r>
          </a:p>
          <a:p>
            <a:pPr lvl="1">
              <a:lnSpc>
                <a:spcPct val="90000"/>
              </a:lnSpc>
              <a:spcBef>
                <a:spcPct val="50000"/>
              </a:spcBef>
            </a:pPr>
            <a:r>
              <a:rPr lang="en-US" altLang="en-US" dirty="0"/>
              <a:t>If this fails use fire extinguisher if properly trained and are familiar with hazardous decomposition products:</a:t>
            </a:r>
          </a:p>
          <a:p>
            <a:pPr marL="285750" lvl="1" indent="-285750">
              <a:lnSpc>
                <a:spcPct val="90000"/>
              </a:lnSpc>
              <a:spcBef>
                <a:spcPct val="50000"/>
              </a:spcBef>
              <a:buFont typeface="Arial" panose="020B0604020202020204" pitchFamily="34" charset="0"/>
              <a:buChar char="•"/>
            </a:pPr>
            <a:r>
              <a:rPr lang="en-US" altLang="en-US" b="1" dirty="0"/>
              <a:t>When using the fire extinguisher remember the P.A.S.S. process.</a:t>
            </a:r>
          </a:p>
          <a:p>
            <a:pPr lvl="1">
              <a:lnSpc>
                <a:spcPct val="80000"/>
              </a:lnSpc>
              <a:spcBef>
                <a:spcPct val="50000"/>
              </a:spcBef>
            </a:pPr>
            <a:r>
              <a:rPr lang="en-US" altLang="en-US" b="1" dirty="0">
                <a:solidFill>
                  <a:srgbClr val="72243D"/>
                </a:solidFill>
                <a:effectLst>
                  <a:outerShdw blurRad="38100" dist="38100" dir="2700000" algn="tl">
                    <a:srgbClr val="000000">
                      <a:alpha val="43137"/>
                    </a:srgbClr>
                  </a:outerShdw>
                </a:effectLst>
              </a:rPr>
              <a:t>P</a:t>
            </a:r>
            <a:r>
              <a:rPr lang="en-US" altLang="en-US" dirty="0">
                <a:solidFill>
                  <a:srgbClr val="72243D"/>
                </a:solidFill>
                <a:effectLst>
                  <a:outerShdw blurRad="38100" dist="38100" dir="2700000" algn="tl">
                    <a:srgbClr val="000000">
                      <a:alpha val="43137"/>
                    </a:srgbClr>
                  </a:outerShdw>
                </a:effectLst>
              </a:rPr>
              <a:t> - </a:t>
            </a:r>
            <a:r>
              <a:rPr lang="en-US" altLang="en-US" dirty="0">
                <a:solidFill>
                  <a:srgbClr val="72243D"/>
                </a:solidFill>
              </a:rPr>
              <a:t>Pull the pin</a:t>
            </a:r>
          </a:p>
          <a:p>
            <a:pPr lvl="1">
              <a:lnSpc>
                <a:spcPct val="80000"/>
              </a:lnSpc>
              <a:spcBef>
                <a:spcPct val="50000"/>
              </a:spcBef>
            </a:pPr>
            <a:r>
              <a:rPr lang="en-US" altLang="en-US" b="1" dirty="0">
                <a:solidFill>
                  <a:srgbClr val="72243D"/>
                </a:solidFill>
                <a:effectLst>
                  <a:outerShdw blurRad="38100" dist="38100" dir="2700000" algn="tl">
                    <a:srgbClr val="000000">
                      <a:alpha val="43137"/>
                    </a:srgbClr>
                  </a:outerShdw>
                </a:effectLst>
              </a:rPr>
              <a:t>A</a:t>
            </a:r>
            <a:r>
              <a:rPr lang="en-US" altLang="en-US" dirty="0">
                <a:solidFill>
                  <a:srgbClr val="72243D"/>
                </a:solidFill>
                <a:effectLst>
                  <a:outerShdw blurRad="38100" dist="38100" dir="2700000" algn="tl">
                    <a:srgbClr val="000000">
                      <a:alpha val="43137"/>
                    </a:srgbClr>
                  </a:outerShdw>
                </a:effectLst>
              </a:rPr>
              <a:t> - </a:t>
            </a:r>
            <a:r>
              <a:rPr lang="en-US" altLang="en-US" dirty="0">
                <a:solidFill>
                  <a:srgbClr val="72243D"/>
                </a:solidFill>
              </a:rPr>
              <a:t>Aim hose at base of fire</a:t>
            </a:r>
          </a:p>
          <a:p>
            <a:pPr lvl="1">
              <a:lnSpc>
                <a:spcPct val="80000"/>
              </a:lnSpc>
              <a:spcBef>
                <a:spcPct val="50000"/>
              </a:spcBef>
            </a:pPr>
            <a:r>
              <a:rPr lang="en-US" altLang="en-US" b="1" dirty="0">
                <a:solidFill>
                  <a:srgbClr val="72243D"/>
                </a:solidFill>
                <a:effectLst>
                  <a:outerShdw blurRad="38100" dist="38100" dir="2700000" algn="tl">
                    <a:srgbClr val="000000">
                      <a:alpha val="43137"/>
                    </a:srgbClr>
                  </a:outerShdw>
                </a:effectLst>
              </a:rPr>
              <a:t>S</a:t>
            </a:r>
            <a:r>
              <a:rPr lang="en-US" altLang="en-US" dirty="0">
                <a:solidFill>
                  <a:srgbClr val="72243D"/>
                </a:solidFill>
                <a:effectLst>
                  <a:outerShdw blurRad="38100" dist="38100" dir="2700000" algn="tl">
                    <a:srgbClr val="000000">
                      <a:alpha val="43137"/>
                    </a:srgbClr>
                  </a:outerShdw>
                </a:effectLst>
              </a:rPr>
              <a:t> - </a:t>
            </a:r>
            <a:r>
              <a:rPr lang="en-US" altLang="en-US" dirty="0">
                <a:solidFill>
                  <a:srgbClr val="72243D"/>
                </a:solidFill>
              </a:rPr>
              <a:t>Squeeze the handle</a:t>
            </a:r>
          </a:p>
          <a:p>
            <a:pPr lvl="1">
              <a:lnSpc>
                <a:spcPct val="80000"/>
              </a:lnSpc>
              <a:spcBef>
                <a:spcPct val="50000"/>
              </a:spcBef>
            </a:pPr>
            <a:r>
              <a:rPr lang="en-US" altLang="en-US" b="1" dirty="0">
                <a:solidFill>
                  <a:srgbClr val="72243D"/>
                </a:solidFill>
                <a:effectLst>
                  <a:outerShdw blurRad="38100" dist="38100" dir="2700000" algn="tl">
                    <a:srgbClr val="000000">
                      <a:alpha val="43137"/>
                    </a:srgbClr>
                  </a:outerShdw>
                </a:effectLst>
              </a:rPr>
              <a:t>S</a:t>
            </a:r>
            <a:r>
              <a:rPr lang="en-US" altLang="en-US" dirty="0">
                <a:solidFill>
                  <a:srgbClr val="72243D"/>
                </a:solidFill>
                <a:effectLst>
                  <a:outerShdw blurRad="38100" dist="38100" dir="2700000" algn="tl">
                    <a:srgbClr val="000000">
                      <a:alpha val="43137"/>
                    </a:srgbClr>
                  </a:outerShdw>
                </a:effectLst>
              </a:rPr>
              <a:t> -</a:t>
            </a:r>
            <a:r>
              <a:rPr lang="en-US" altLang="en-US" dirty="0">
                <a:solidFill>
                  <a:srgbClr val="FF0066"/>
                </a:solidFill>
                <a:effectLst>
                  <a:outerShdw blurRad="38100" dist="38100" dir="2700000" algn="tl">
                    <a:srgbClr val="000000">
                      <a:alpha val="43137"/>
                    </a:srgbClr>
                  </a:outerShdw>
                </a:effectLst>
              </a:rPr>
              <a:t> </a:t>
            </a:r>
            <a:r>
              <a:rPr lang="en-US" altLang="en-US" dirty="0"/>
              <a:t>Sweep hose back and forth</a:t>
            </a:r>
            <a:endParaRPr lang="en-US" altLang="en-US" dirty="0">
              <a:solidFill>
                <a:srgbClr val="FFFFFF"/>
              </a:solidFill>
              <a:latin typeface="Cambria" panose="02040503050406030204" pitchFamily="18" charset="0"/>
            </a:endParaRPr>
          </a:p>
          <a:p>
            <a:endParaRPr lang="en-US" dirty="0"/>
          </a:p>
        </p:txBody>
      </p:sp>
      <p:pic>
        <p:nvPicPr>
          <p:cNvPr id="11270" name="Picture 6" descr="Operating Your Fire Extinguisher Sign - Claim Your 10% Discount | Health  and safety poster, Fire safety poster, Fire extinguisher">
            <a:extLst>
              <a:ext uri="{FF2B5EF4-FFF2-40B4-BE49-F238E27FC236}">
                <a16:creationId xmlns:a16="http://schemas.microsoft.com/office/drawing/2014/main" id="{C5F7D566-194E-4F22-A269-BF4156822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76600"/>
            <a:ext cx="1907858" cy="26621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256D87-9EEF-47C1-8A2D-049549C8A8E5}"/>
              </a:ext>
            </a:extLst>
          </p:cNvPr>
          <p:cNvSpPr txBox="1"/>
          <p:nvPr/>
        </p:nvSpPr>
        <p:spPr>
          <a:xfrm>
            <a:off x="1143000" y="4832451"/>
            <a:ext cx="51816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If the fire is beyond the incipient stage, larger then a small office trash can, evacuate and allow the fire department to address*</a:t>
            </a:r>
          </a:p>
        </p:txBody>
      </p:sp>
    </p:spTree>
    <p:extLst>
      <p:ext uri="{BB962C8B-B14F-4D97-AF65-F5344CB8AC3E}">
        <p14:creationId xmlns:p14="http://schemas.microsoft.com/office/powerpoint/2010/main" val="9248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dirty="0"/>
              <a:t>Flash Points</a:t>
            </a:r>
          </a:p>
        </p:txBody>
      </p:sp>
      <p:sp>
        <p:nvSpPr>
          <p:cNvPr id="3" name="Text Placeholder 2">
            <a:extLst>
              <a:ext uri="{FF2B5EF4-FFF2-40B4-BE49-F238E27FC236}">
                <a16:creationId xmlns:a16="http://schemas.microsoft.com/office/drawing/2014/main" id="{95A24473-91CB-4D96-A50C-A6C5E6F68E8F}"/>
              </a:ext>
            </a:extLst>
          </p:cNvPr>
          <p:cNvSpPr>
            <a:spLocks noGrp="1"/>
          </p:cNvSpPr>
          <p:nvPr>
            <p:ph type="body" sz="quarter" idx="18"/>
          </p:nvPr>
        </p:nvSpPr>
        <p:spPr/>
        <p:txBody>
          <a:bodyPr/>
          <a:lstStyle/>
          <a:p>
            <a:r>
              <a:rPr lang="en-US" dirty="0"/>
              <a:t>Fire Safety</a:t>
            </a:r>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p:txBody>
          <a:bodyPr/>
          <a:lstStyle/>
          <a:p>
            <a:r>
              <a:rPr lang="en-US" altLang="en-US" sz="1600" dirty="0"/>
              <a:t>Keep in mind that liquids with low flash points may ignite if they are near heat sources such as hot plates, steam lines or lab equipment which might produce a spark or heat.</a:t>
            </a:r>
          </a:p>
          <a:p>
            <a:endParaRPr lang="en-US" dirty="0"/>
          </a:p>
        </p:txBody>
      </p:sp>
      <p:pic>
        <p:nvPicPr>
          <p:cNvPr id="5" name="Picture 2" descr="A Novel Method to Obtain Acetone More Simply, Safely, and Cheaply | Lab  Manager">
            <a:extLst>
              <a:ext uri="{FF2B5EF4-FFF2-40B4-BE49-F238E27FC236}">
                <a16:creationId xmlns:a16="http://schemas.microsoft.com/office/drawing/2014/main" id="{E0DB85F9-13D8-46F0-997D-30BD85378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3810000" cy="190500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E1277C-59E9-4F02-AF67-A5676C6FFC19}"/>
              </a:ext>
            </a:extLst>
          </p:cNvPr>
          <p:cNvSpPr txBox="1"/>
          <p:nvPr/>
        </p:nvSpPr>
        <p:spPr>
          <a:xfrm>
            <a:off x="2667000" y="4993066"/>
            <a:ext cx="3505200" cy="369332"/>
          </a:xfrm>
          <a:prstGeom prst="rect">
            <a:avLst/>
          </a:prstGeom>
          <a:noFill/>
        </p:spPr>
        <p:txBody>
          <a:bodyPr wrap="square" rtlCol="0">
            <a:spAutoFit/>
          </a:bodyPr>
          <a:lstStyle/>
          <a:p>
            <a:pPr algn="ctr">
              <a:spcBef>
                <a:spcPct val="50000"/>
              </a:spcBef>
            </a:pPr>
            <a:r>
              <a:rPr lang="en-US" altLang="en-US" sz="1800"/>
              <a:t>Acetone = Flash point 0° F</a:t>
            </a:r>
            <a:endParaRPr lang="en-US" altLang="en-US" sz="1800" dirty="0"/>
          </a:p>
        </p:txBody>
      </p:sp>
    </p:spTree>
    <p:extLst>
      <p:ext uri="{BB962C8B-B14F-4D97-AF65-F5344CB8AC3E}">
        <p14:creationId xmlns:p14="http://schemas.microsoft.com/office/powerpoint/2010/main" val="410406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latin typeface="Arial"/>
                <a:cs typeface="Arial"/>
              </a:rPr>
              <a:t>Fatal Shocks</a:t>
            </a:r>
            <a:endParaRPr lang="en-US" dirty="0"/>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Electrical Safety</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a:xfrm>
            <a:off x="236538" y="2192535"/>
            <a:ext cx="8678863" cy="1769866"/>
          </a:xfrm>
        </p:spPr>
        <p:txBody>
          <a:bodyPr/>
          <a:lstStyle/>
          <a:p>
            <a:pPr>
              <a:defRPr/>
            </a:pPr>
            <a:r>
              <a:rPr lang="en-US" b="1" dirty="0">
                <a:effectLst>
                  <a:outerShdw blurRad="38100" dist="38100" dir="2700000" algn="tl">
                    <a:srgbClr val="000000"/>
                  </a:outerShdw>
                </a:effectLst>
                <a:latin typeface="Arial" charset="0"/>
              </a:rPr>
              <a:t>QUESTION:</a:t>
            </a:r>
            <a:r>
              <a:rPr lang="en-US" dirty="0">
                <a:latin typeface="Arial" charset="0"/>
              </a:rPr>
              <a:t>  At 100 volts what current level is sufficient to deliver a lethal shock?</a:t>
            </a:r>
          </a:p>
          <a:p>
            <a:pPr>
              <a:lnSpc>
                <a:spcPct val="80000"/>
              </a:lnSpc>
              <a:defRPr/>
            </a:pPr>
            <a:endParaRPr lang="en-US" dirty="0">
              <a:latin typeface="Arial" charset="0"/>
            </a:endParaRPr>
          </a:p>
          <a:p>
            <a:pPr lvl="4">
              <a:defRPr/>
            </a:pPr>
            <a:r>
              <a:rPr lang="en-US" sz="1600" dirty="0">
                <a:latin typeface="Arial" charset="0"/>
              </a:rPr>
              <a:t>25 mA</a:t>
            </a:r>
          </a:p>
          <a:p>
            <a:pPr lvl="4">
              <a:defRPr/>
            </a:pPr>
            <a:r>
              <a:rPr lang="en-US" sz="1600" dirty="0">
                <a:latin typeface="Arial" charset="0"/>
              </a:rPr>
              <a:t>250 mA</a:t>
            </a:r>
          </a:p>
          <a:p>
            <a:pPr lvl="4">
              <a:defRPr/>
            </a:pPr>
            <a:r>
              <a:rPr lang="en-US" sz="1600" dirty="0">
                <a:latin typeface="Arial" charset="0"/>
              </a:rPr>
              <a:t>2.5 amps</a:t>
            </a:r>
          </a:p>
          <a:p>
            <a:pPr lvl="4">
              <a:defRPr/>
            </a:pPr>
            <a:r>
              <a:rPr lang="en-US" sz="1600" dirty="0">
                <a:latin typeface="Arial" charset="0"/>
              </a:rPr>
              <a:t>25 amps</a:t>
            </a:r>
          </a:p>
          <a:p>
            <a:pPr marL="0" indent="0">
              <a:buNone/>
            </a:pPr>
            <a:endParaRPr lang="en-US" dirty="0"/>
          </a:p>
        </p:txBody>
      </p:sp>
      <p:sp>
        <p:nvSpPr>
          <p:cNvPr id="5" name="TextBox 4">
            <a:extLst>
              <a:ext uri="{FF2B5EF4-FFF2-40B4-BE49-F238E27FC236}">
                <a16:creationId xmlns:a16="http://schemas.microsoft.com/office/drawing/2014/main" id="{A0D7FABB-6A6C-49EE-9EE9-0EEBCF1354C9}"/>
              </a:ext>
            </a:extLst>
          </p:cNvPr>
          <p:cNvSpPr txBox="1"/>
          <p:nvPr/>
        </p:nvSpPr>
        <p:spPr>
          <a:xfrm>
            <a:off x="381000" y="4267201"/>
            <a:ext cx="8382000" cy="1015663"/>
          </a:xfrm>
          <a:prstGeom prst="rect">
            <a:avLst/>
          </a:prstGeom>
          <a:noFill/>
        </p:spPr>
        <p:txBody>
          <a:bodyPr wrap="square" rtlCol="0">
            <a:spAutoFit/>
          </a:bodyPr>
          <a:lstStyle/>
          <a:p>
            <a:pPr>
              <a:defRPr/>
            </a:pPr>
            <a:r>
              <a:rPr lang="en-US" sz="2400" b="1" dirty="0">
                <a:effectLst>
                  <a:outerShdw blurRad="38100" dist="38100" dir="2700000" algn="tl">
                    <a:srgbClr val="000000"/>
                  </a:outerShdw>
                </a:effectLst>
                <a:latin typeface="Arial" charset="0"/>
              </a:rPr>
              <a:t>ANSWER:</a:t>
            </a:r>
            <a:r>
              <a:rPr lang="en-US" sz="1800" dirty="0">
                <a:latin typeface="Arial" charset="0"/>
              </a:rPr>
              <a:t>  25 mA can be life threatening.  Make sure power is off before making connections.  Beware of loose connections.  If you feel a “tingle” when you touch the unit, stop using until it is repaired.</a:t>
            </a:r>
          </a:p>
        </p:txBody>
      </p:sp>
    </p:spTree>
    <p:extLst>
      <p:ext uri="{BB962C8B-B14F-4D97-AF65-F5344CB8AC3E}">
        <p14:creationId xmlns:p14="http://schemas.microsoft.com/office/powerpoint/2010/main" val="1887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Electrical Safety Tips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Electrical Safety</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eaLnBrk="1" hangingPunct="1">
              <a:lnSpc>
                <a:spcPct val="120000"/>
              </a:lnSpc>
              <a:spcBef>
                <a:spcPct val="50000"/>
              </a:spcBef>
            </a:pPr>
            <a:r>
              <a:rPr lang="en-US" altLang="en-US" sz="1600" dirty="0"/>
              <a:t>Eliminate frayed or worn wiring </a:t>
            </a:r>
          </a:p>
          <a:p>
            <a:pPr eaLnBrk="1" hangingPunct="1">
              <a:lnSpc>
                <a:spcPct val="120000"/>
              </a:lnSpc>
              <a:spcBef>
                <a:spcPct val="50000"/>
              </a:spcBef>
            </a:pPr>
            <a:r>
              <a:rPr lang="en-US" altLang="en-US" sz="1600" dirty="0"/>
              <a:t>Never stretch wires across floor or other equipment.</a:t>
            </a:r>
          </a:p>
          <a:p>
            <a:pPr eaLnBrk="1" hangingPunct="1">
              <a:lnSpc>
                <a:spcPct val="120000"/>
              </a:lnSpc>
              <a:spcBef>
                <a:spcPct val="50000"/>
              </a:spcBef>
            </a:pPr>
            <a:r>
              <a:rPr lang="en-US" altLang="en-US" sz="1600" dirty="0"/>
              <a:t>Staff should know location of circuit breakers</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Match size of extension cord to appliance power cord to prevent cord overheating.</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Extension cords are </a:t>
            </a:r>
            <a:r>
              <a:rPr lang="en-US" altLang="en-US" b="1" dirty="0"/>
              <a:t>not </a:t>
            </a:r>
            <a:r>
              <a:rPr lang="en-US" altLang="en-US" dirty="0"/>
              <a:t>intended for "permanent" installations -- appliances shall be connected to permanently wired receptacles.</a:t>
            </a:r>
          </a:p>
          <a:p>
            <a:pPr>
              <a:lnSpc>
                <a:spcPct val="90000"/>
              </a:lnSpc>
              <a:spcBef>
                <a:spcPct val="0"/>
              </a:spcBef>
            </a:pPr>
            <a:endParaRPr lang="en-US" altLang="en-US" sz="1600" dirty="0"/>
          </a:p>
          <a:p>
            <a:pPr>
              <a:lnSpc>
                <a:spcPct val="90000"/>
              </a:lnSpc>
              <a:spcBef>
                <a:spcPct val="0"/>
              </a:spcBef>
            </a:pPr>
            <a:r>
              <a:rPr lang="en-US" altLang="en-US" sz="1600" dirty="0"/>
              <a:t>Replace damaged wires</a:t>
            </a:r>
          </a:p>
          <a:p>
            <a:pPr marL="0" indent="0">
              <a:lnSpc>
                <a:spcPct val="90000"/>
              </a:lnSpc>
              <a:spcBef>
                <a:spcPct val="0"/>
              </a:spcBef>
              <a:buNone/>
            </a:pPr>
            <a:r>
              <a:rPr lang="en-US" altLang="en-US" dirty="0"/>
              <a:t> </a:t>
            </a:r>
          </a:p>
          <a:p>
            <a:pPr>
              <a:lnSpc>
                <a:spcPct val="90000"/>
              </a:lnSpc>
              <a:spcBef>
                <a:spcPct val="0"/>
              </a:spcBef>
            </a:pPr>
            <a:r>
              <a:rPr lang="en-US" altLang="en-US" sz="1600" dirty="0"/>
              <a:t>Use only 15 amp fused power strips. </a:t>
            </a:r>
          </a:p>
          <a:p>
            <a:pPr eaLnBrk="1" hangingPunct="1">
              <a:lnSpc>
                <a:spcPct val="90000"/>
              </a:lnSpc>
              <a:spcBef>
                <a:spcPct val="0"/>
              </a:spcBef>
            </a:pPr>
            <a:endParaRPr lang="en-US" altLang="en-US" dirty="0"/>
          </a:p>
          <a:p>
            <a:pPr eaLnBrk="1" hangingPunct="1">
              <a:lnSpc>
                <a:spcPct val="120000"/>
              </a:lnSpc>
              <a:spcBef>
                <a:spcPct val="50000"/>
              </a:spcBef>
            </a:pPr>
            <a:endParaRPr lang="en-US" altLang="en-US" sz="1400" dirty="0"/>
          </a:p>
          <a:p>
            <a:endParaRPr lang="en-US" dirty="0"/>
          </a:p>
        </p:txBody>
      </p:sp>
      <p:pic>
        <p:nvPicPr>
          <p:cNvPr id="5" name="Picture 5" descr="steinprs03">
            <a:extLst>
              <a:ext uri="{FF2B5EF4-FFF2-40B4-BE49-F238E27FC236}">
                <a16:creationId xmlns:a16="http://schemas.microsoft.com/office/drawing/2014/main" id="{69FD9C22-BE13-4B11-8B98-BD958272E675}"/>
              </a:ext>
            </a:extLst>
          </p:cNvPr>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l="15533" t="9424" r="14563"/>
          <a:stretch>
            <a:fillRect/>
          </a:stretch>
        </p:blipFill>
        <p:spPr>
          <a:xfrm>
            <a:off x="4572001" y="4329921"/>
            <a:ext cx="1688007" cy="1810240"/>
          </a:xfrm>
          <a:prstGeom prst="rect">
            <a:avLst/>
          </a:prstGeom>
          <a:noFill/>
          <a:effectLst>
            <a:softEdge rad="25400"/>
          </a:effectLst>
        </p:spPr>
      </p:pic>
      <p:pic>
        <p:nvPicPr>
          <p:cNvPr id="6" name="Picture 5" descr="shop2">
            <a:extLst>
              <a:ext uri="{FF2B5EF4-FFF2-40B4-BE49-F238E27FC236}">
                <a16:creationId xmlns:a16="http://schemas.microsoft.com/office/drawing/2014/main" id="{F9478785-722B-4668-8B13-32C71D6B2A26}"/>
              </a:ext>
            </a:extLst>
          </p:cNvPr>
          <p:cNvPicPr>
            <a:picLocks noChangeAspect="1" noChangeArrowheads="1"/>
          </p:cNvPicPr>
          <p:nvPr/>
        </p:nvPicPr>
        <p:blipFill>
          <a:blip r:embed="rId3" cstate="print">
            <a:lum bright="12000" contrast="12000"/>
            <a:extLst>
              <a:ext uri="{28A0092B-C50C-407E-A947-70E740481C1C}">
                <a14:useLocalDpi xmlns:a14="http://schemas.microsoft.com/office/drawing/2010/main" val="0"/>
              </a:ext>
            </a:extLst>
          </a:blip>
          <a:srcRect/>
          <a:stretch>
            <a:fillRect/>
          </a:stretch>
        </p:blipFill>
        <p:spPr>
          <a:xfrm>
            <a:off x="6555890" y="386278"/>
            <a:ext cx="1688007" cy="2479260"/>
          </a:xfrm>
          <a:prstGeom prst="rect">
            <a:avLst/>
          </a:prstGeom>
          <a:noFill/>
          <a:effectLst>
            <a:softEdge rad="25400"/>
          </a:effectLst>
        </p:spPr>
      </p:pic>
    </p:spTree>
    <p:extLst>
      <p:ext uri="{BB962C8B-B14F-4D97-AF65-F5344CB8AC3E}">
        <p14:creationId xmlns:p14="http://schemas.microsoft.com/office/powerpoint/2010/main" val="39653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C888-C249-BCEF-9B12-3D5E0AA1F812}"/>
              </a:ext>
            </a:extLst>
          </p:cNvPr>
          <p:cNvSpPr>
            <a:spLocks noGrp="1"/>
          </p:cNvSpPr>
          <p:nvPr>
            <p:ph type="title"/>
          </p:nvPr>
        </p:nvSpPr>
        <p:spPr/>
        <p:txBody>
          <a:bodyPr/>
          <a:lstStyle/>
          <a:p>
            <a:r>
              <a:rPr lang="en-US" dirty="0">
                <a:latin typeface="Arial"/>
                <a:cs typeface="Arial"/>
              </a:rPr>
              <a:t>RCRA Posting</a:t>
            </a:r>
            <a:endParaRPr lang="en-US" dirty="0"/>
          </a:p>
        </p:txBody>
      </p:sp>
      <p:sp>
        <p:nvSpPr>
          <p:cNvPr id="3" name="Text Placeholder 2">
            <a:extLst>
              <a:ext uri="{FF2B5EF4-FFF2-40B4-BE49-F238E27FC236}">
                <a16:creationId xmlns:a16="http://schemas.microsoft.com/office/drawing/2014/main" id="{E62F48BE-406B-0252-48BD-90F1008E7B0E}"/>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Safety Awareness</a:t>
            </a:r>
            <a:endParaRPr lang="en-US" dirty="0"/>
          </a:p>
        </p:txBody>
      </p:sp>
      <p:pic>
        <p:nvPicPr>
          <p:cNvPr id="5" name="Picture 4" descr="A screenshot of a document&#10;&#10;Description automatically generated">
            <a:extLst>
              <a:ext uri="{FF2B5EF4-FFF2-40B4-BE49-F238E27FC236}">
                <a16:creationId xmlns:a16="http://schemas.microsoft.com/office/drawing/2014/main" id="{DCD5CFAC-A1E9-E120-89EC-A8B00D7AF64C}"/>
              </a:ext>
            </a:extLst>
          </p:cNvPr>
          <p:cNvPicPr>
            <a:picLocks noChangeAspect="1"/>
          </p:cNvPicPr>
          <p:nvPr/>
        </p:nvPicPr>
        <p:blipFill>
          <a:blip r:embed="rId2"/>
          <a:stretch>
            <a:fillRect/>
          </a:stretch>
        </p:blipFill>
        <p:spPr>
          <a:xfrm>
            <a:off x="2987922" y="1466850"/>
            <a:ext cx="6159006" cy="5391150"/>
          </a:xfrm>
          <a:prstGeom prst="rect">
            <a:avLst/>
          </a:prstGeom>
        </p:spPr>
      </p:pic>
    </p:spTree>
    <p:extLst>
      <p:ext uri="{BB962C8B-B14F-4D97-AF65-F5344CB8AC3E}">
        <p14:creationId xmlns:p14="http://schemas.microsoft.com/office/powerpoint/2010/main" val="308266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Electrical Safety Tips</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a:lstStyle/>
          <a:p>
            <a:r>
              <a:rPr lang="en-US" dirty="0"/>
              <a:t>Electrical Safety</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a:lstStyle/>
          <a:p>
            <a:pPr eaLnBrk="1" hangingPunct="1">
              <a:lnSpc>
                <a:spcPct val="90000"/>
              </a:lnSpc>
            </a:pPr>
            <a:r>
              <a:rPr lang="en-US" altLang="en-US" sz="1600" dirty="0"/>
              <a:t>Electrical "octopuses" can result in overloaded circuits and fire. </a:t>
            </a:r>
          </a:p>
          <a:p>
            <a:pPr marL="0" indent="0" eaLnBrk="1" hangingPunct="1">
              <a:lnSpc>
                <a:spcPct val="50000"/>
              </a:lnSpc>
              <a:buNone/>
            </a:pPr>
            <a:endParaRPr lang="en-US" altLang="en-US" sz="1600" dirty="0"/>
          </a:p>
          <a:p>
            <a:pPr eaLnBrk="1" hangingPunct="1">
              <a:lnSpc>
                <a:spcPct val="90000"/>
              </a:lnSpc>
            </a:pPr>
            <a:r>
              <a:rPr lang="en-US" altLang="en-US" sz="1600" dirty="0"/>
              <a:t>Match appliance power requirements  to circuit power.</a:t>
            </a:r>
          </a:p>
          <a:p>
            <a:pPr eaLnBrk="1" hangingPunct="1">
              <a:lnSpc>
                <a:spcPct val="60000"/>
              </a:lnSpc>
            </a:pPr>
            <a:endParaRPr lang="en-US" altLang="en-US" sz="1600" dirty="0"/>
          </a:p>
          <a:p>
            <a:pPr eaLnBrk="1" hangingPunct="1">
              <a:lnSpc>
                <a:spcPct val="90000"/>
              </a:lnSpc>
            </a:pPr>
            <a:r>
              <a:rPr lang="en-US" altLang="en-US" sz="1600" dirty="0"/>
              <a:t>Use GFCIs when working with electrical equipment near water</a:t>
            </a:r>
          </a:p>
          <a:p>
            <a:pPr eaLnBrk="1" hangingPunct="1">
              <a:lnSpc>
                <a:spcPct val="90000"/>
              </a:lnSpc>
            </a:pPr>
            <a:endParaRPr lang="en-US" altLang="en-US" sz="1600" b="1" dirty="0"/>
          </a:p>
          <a:p>
            <a:pPr eaLnBrk="1" hangingPunct="1">
              <a:lnSpc>
                <a:spcPct val="90000"/>
              </a:lnSpc>
            </a:pPr>
            <a:r>
              <a:rPr lang="en-US" altLang="en-US" sz="1600" b="1" dirty="0"/>
              <a:t>Only use extension cords with three prongs</a:t>
            </a:r>
          </a:p>
          <a:p>
            <a:pPr eaLnBrk="1" hangingPunct="1">
              <a:lnSpc>
                <a:spcPct val="90000"/>
              </a:lnSpc>
            </a:pPr>
            <a:endParaRPr lang="en-US" altLang="en-US" sz="1600" b="1" dirty="0"/>
          </a:p>
          <a:p>
            <a:pPr eaLnBrk="1" hangingPunct="1">
              <a:lnSpc>
                <a:spcPct val="90000"/>
              </a:lnSpc>
            </a:pPr>
            <a:r>
              <a:rPr lang="en-US" altLang="en-US" sz="1600" b="1" dirty="0"/>
              <a:t>Tape down on floor or  cover with rubber channels to eliminate tripping hazard</a:t>
            </a:r>
          </a:p>
          <a:p>
            <a:pPr eaLnBrk="1" hangingPunct="1">
              <a:lnSpc>
                <a:spcPct val="90000"/>
              </a:lnSpc>
            </a:pPr>
            <a:endParaRPr lang="en-US" altLang="en-US" sz="1600" b="1" dirty="0"/>
          </a:p>
          <a:p>
            <a:pPr eaLnBrk="1" hangingPunct="1">
              <a:lnSpc>
                <a:spcPct val="90000"/>
              </a:lnSpc>
            </a:pPr>
            <a:endParaRPr lang="en-US" altLang="en-US" sz="1600" dirty="0"/>
          </a:p>
          <a:p>
            <a:pPr eaLnBrk="1" hangingPunct="1">
              <a:lnSpc>
                <a:spcPct val="90000"/>
              </a:lnSpc>
            </a:pPr>
            <a:endParaRPr lang="en-US" altLang="en-US" sz="1600" dirty="0"/>
          </a:p>
          <a:p>
            <a:endParaRPr lang="en-US" dirty="0"/>
          </a:p>
        </p:txBody>
      </p:sp>
      <p:pic>
        <p:nvPicPr>
          <p:cNvPr id="5" name="Picture 10" descr="elec_octopus">
            <a:extLst>
              <a:ext uri="{FF2B5EF4-FFF2-40B4-BE49-F238E27FC236}">
                <a16:creationId xmlns:a16="http://schemas.microsoft.com/office/drawing/2014/main" id="{B0A027A6-A350-42C6-977F-6546BFE8D7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109"/>
          <a:stretch>
            <a:fillRect/>
          </a:stretch>
        </p:blipFill>
        <p:spPr>
          <a:xfrm>
            <a:off x="6967106" y="1501540"/>
            <a:ext cx="1872095" cy="2592203"/>
          </a:xfrm>
          <a:prstGeom prst="rect">
            <a:avLst/>
          </a:prstGeom>
          <a:noFill/>
          <a:effectLst>
            <a:softEdge rad="25400"/>
          </a:effectLst>
        </p:spPr>
      </p:pic>
    </p:spTree>
    <p:extLst>
      <p:ext uri="{BB962C8B-B14F-4D97-AF65-F5344CB8AC3E}">
        <p14:creationId xmlns:p14="http://schemas.microsoft.com/office/powerpoint/2010/main" val="16028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Electrical Safety Tips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Electrical Safety</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a:lstStyle/>
          <a:p>
            <a:pPr eaLnBrk="1" hangingPunct="1">
              <a:lnSpc>
                <a:spcPct val="90000"/>
              </a:lnSpc>
            </a:pPr>
            <a:r>
              <a:rPr lang="en-US" altLang="en-US" sz="1600" b="1" dirty="0"/>
              <a:t>Avoid use with high temperature, over sharp edges, or in traffic areas</a:t>
            </a:r>
          </a:p>
          <a:p>
            <a:pPr eaLnBrk="1" hangingPunct="1">
              <a:lnSpc>
                <a:spcPct val="90000"/>
              </a:lnSpc>
            </a:pPr>
            <a:endParaRPr lang="en-US" altLang="en-US" sz="1600" b="1" dirty="0"/>
          </a:p>
          <a:p>
            <a:pPr eaLnBrk="1" hangingPunct="1">
              <a:lnSpc>
                <a:spcPct val="90000"/>
              </a:lnSpc>
            </a:pPr>
            <a:r>
              <a:rPr lang="en-US" altLang="en-US" sz="1600" b="1" dirty="0"/>
              <a:t>Inspect and test cords and outlets regularly</a:t>
            </a:r>
          </a:p>
          <a:p>
            <a:pPr eaLnBrk="1" hangingPunct="1">
              <a:lnSpc>
                <a:spcPct val="90000"/>
              </a:lnSpc>
            </a:pPr>
            <a:endParaRPr lang="en-US" altLang="en-US" sz="1600" b="1" dirty="0"/>
          </a:p>
          <a:p>
            <a:pPr eaLnBrk="1" hangingPunct="1">
              <a:lnSpc>
                <a:spcPct val="90000"/>
              </a:lnSpc>
            </a:pPr>
            <a:r>
              <a:rPr lang="en-US" altLang="en-US" sz="1600" b="1" dirty="0"/>
              <a:t>Use with GFCIs, outdoors and in wet or damp areas, and in construction</a:t>
            </a:r>
          </a:p>
          <a:p>
            <a:endParaRPr lang="en-US" altLang="en-US" sz="1600" dirty="0"/>
          </a:p>
          <a:p>
            <a:r>
              <a:rPr lang="en-US" altLang="en-US" sz="1600" dirty="0"/>
              <a:t>Maintain 3’ clearance in front of circuit breaker panels</a:t>
            </a:r>
            <a:r>
              <a:rPr lang="en-US" altLang="en-US" sz="1800" dirty="0"/>
              <a:t>. </a:t>
            </a:r>
            <a:endParaRPr lang="en-US" altLang="en-US" sz="1400" dirty="0"/>
          </a:p>
          <a:p>
            <a:endParaRPr lang="en-US" dirty="0"/>
          </a:p>
        </p:txBody>
      </p:sp>
      <p:pic>
        <p:nvPicPr>
          <p:cNvPr id="6" name="Picture 8" descr="unblocked_panel">
            <a:extLst>
              <a:ext uri="{FF2B5EF4-FFF2-40B4-BE49-F238E27FC236}">
                <a16:creationId xmlns:a16="http://schemas.microsoft.com/office/drawing/2014/main" id="{84524E5D-4B97-4C6B-8230-A1AE748E78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9091"/>
          <a:stretch>
            <a:fillRect/>
          </a:stretch>
        </p:blipFill>
        <p:spPr bwMode="auto">
          <a:xfrm>
            <a:off x="7474527" y="3622855"/>
            <a:ext cx="1175831" cy="1896534"/>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B1F06A8-29DF-42C0-9241-A36083BA7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59449" y="3995330"/>
            <a:ext cx="1896533" cy="1175830"/>
          </a:xfrm>
          <a:prstGeom prst="rect">
            <a:avLst/>
          </a:prstGeom>
          <a:effectLst>
            <a:softEdge rad="25400"/>
          </a:effectLst>
        </p:spPr>
      </p:pic>
      <p:sp>
        <p:nvSpPr>
          <p:cNvPr id="9" name="&quot;Not Allowed&quot; Symbol 8">
            <a:extLst>
              <a:ext uri="{FF2B5EF4-FFF2-40B4-BE49-F238E27FC236}">
                <a16:creationId xmlns:a16="http://schemas.microsoft.com/office/drawing/2014/main" id="{CA4AC8E2-51CA-4BC0-B62A-826969EE1AD7}"/>
              </a:ext>
            </a:extLst>
          </p:cNvPr>
          <p:cNvSpPr/>
          <p:nvPr/>
        </p:nvSpPr>
        <p:spPr>
          <a:xfrm>
            <a:off x="6248400" y="4419600"/>
            <a:ext cx="762000" cy="914400"/>
          </a:xfrm>
          <a:prstGeom prst="noSmoking">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25979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latin typeface="Arial"/>
                <a:cs typeface="Arial"/>
              </a:rPr>
              <a:t>Clean Workspace</a:t>
            </a:r>
            <a:endParaRPr lang="en-US" dirty="0"/>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a:lstStyle/>
          <a:p>
            <a:r>
              <a:rPr lang="en-US" dirty="0"/>
              <a:t>Housekeeping</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vert="horz" lIns="91440" tIns="45720" rIns="91440" bIns="45720" rtlCol="0" anchor="t">
            <a:noAutofit/>
          </a:bodyPr>
          <a:lstStyle/>
          <a:p>
            <a:r>
              <a:rPr lang="en-US" sz="1600" dirty="0"/>
              <a:t>Keep your work area neat at all times.</a:t>
            </a:r>
          </a:p>
          <a:p>
            <a:r>
              <a:rPr lang="en-US" dirty="0"/>
              <a:t>Clean &amp; organized = decreased likelihood of injuries or accidents</a:t>
            </a:r>
            <a:r>
              <a:rPr lang="en-US" sz="1600" dirty="0"/>
              <a:t> </a:t>
            </a:r>
          </a:p>
          <a:p>
            <a:pPr marL="342265" indent="-342265"/>
            <a:r>
              <a:rPr lang="en-US" dirty="0">
                <a:latin typeface="Arial"/>
                <a:cs typeface="Arial"/>
              </a:rPr>
              <a:t>OSHA Lab Standard</a:t>
            </a:r>
            <a:endParaRPr lang="en-US" dirty="0"/>
          </a:p>
          <a:p>
            <a:endParaRPr lang="en-US" dirty="0"/>
          </a:p>
        </p:txBody>
      </p:sp>
      <p:pic>
        <p:nvPicPr>
          <p:cNvPr id="6146" name="Picture 2" descr="Laboratory Rooms – How to Clean">
            <a:extLst>
              <a:ext uri="{FF2B5EF4-FFF2-40B4-BE49-F238E27FC236}">
                <a16:creationId xmlns:a16="http://schemas.microsoft.com/office/drawing/2014/main" id="{CE741704-A3BE-4C93-9306-13F10597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2895600"/>
            <a:ext cx="5257800" cy="246459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805-FAB9-6398-7343-8F567D165018}"/>
              </a:ext>
            </a:extLst>
          </p:cNvPr>
          <p:cNvSpPr>
            <a:spLocks noGrp="1"/>
          </p:cNvSpPr>
          <p:nvPr>
            <p:ph type="title"/>
          </p:nvPr>
        </p:nvSpPr>
        <p:spPr/>
        <p:txBody>
          <a:bodyPr/>
          <a:lstStyle/>
          <a:p>
            <a:r>
              <a:rPr lang="en-US" dirty="0"/>
              <a:t>Laboratory Glass</a:t>
            </a:r>
          </a:p>
        </p:txBody>
      </p:sp>
      <p:sp>
        <p:nvSpPr>
          <p:cNvPr id="3" name="Text Placeholder 2">
            <a:extLst>
              <a:ext uri="{FF2B5EF4-FFF2-40B4-BE49-F238E27FC236}">
                <a16:creationId xmlns:a16="http://schemas.microsoft.com/office/drawing/2014/main" id="{BE43A976-66B9-E5F6-48D2-F8490BA141E1}"/>
              </a:ext>
            </a:extLst>
          </p:cNvPr>
          <p:cNvSpPr>
            <a:spLocks noGrp="1"/>
          </p:cNvSpPr>
          <p:nvPr>
            <p:ph type="body" sz="quarter" idx="18"/>
          </p:nvPr>
        </p:nvSpPr>
        <p:spPr/>
        <p:txBody>
          <a:bodyPr/>
          <a:lstStyle/>
          <a:p>
            <a:r>
              <a:rPr lang="en-US" dirty="0"/>
              <a:t>Housekeeping</a:t>
            </a:r>
          </a:p>
        </p:txBody>
      </p:sp>
      <p:sp>
        <p:nvSpPr>
          <p:cNvPr id="4" name="Text Placeholder 3">
            <a:extLst>
              <a:ext uri="{FF2B5EF4-FFF2-40B4-BE49-F238E27FC236}">
                <a16:creationId xmlns:a16="http://schemas.microsoft.com/office/drawing/2014/main" id="{376C41AA-781E-E166-7E01-66576E3820B7}"/>
              </a:ext>
            </a:extLst>
          </p:cNvPr>
          <p:cNvSpPr>
            <a:spLocks noGrp="1"/>
          </p:cNvSpPr>
          <p:nvPr>
            <p:ph type="body" sz="quarter" idx="13"/>
          </p:nvPr>
        </p:nvSpPr>
        <p:spPr/>
        <p:txBody>
          <a:bodyPr vert="horz" lIns="91440" tIns="45720" rIns="91440" bIns="45720" rtlCol="0" anchor="t">
            <a:noAutofit/>
          </a:bodyPr>
          <a:lstStyle/>
          <a:p>
            <a:pPr eaLnBrk="1" hangingPunct="1">
              <a:lnSpc>
                <a:spcPct val="90000"/>
              </a:lnSpc>
            </a:pPr>
            <a:r>
              <a:rPr lang="en-US" altLang="en-US" sz="1600" dirty="0"/>
              <a:t>Do not force a rubber stopper onto glass tubing or thermometers. </a:t>
            </a:r>
          </a:p>
          <a:p>
            <a:pPr eaLnBrk="1" hangingPunct="1">
              <a:lnSpc>
                <a:spcPct val="90000"/>
              </a:lnSpc>
            </a:pPr>
            <a:r>
              <a:rPr lang="en-US" altLang="en-US" sz="1600" dirty="0"/>
              <a:t>Lubricate the tubing and the stopper with glycerol or water.</a:t>
            </a:r>
          </a:p>
          <a:p>
            <a:pPr eaLnBrk="1" hangingPunct="1">
              <a:lnSpc>
                <a:spcPct val="90000"/>
              </a:lnSpc>
            </a:pPr>
            <a:r>
              <a:rPr lang="en-US" altLang="en-US" sz="1600" dirty="0"/>
              <a:t>Use paper or cloth toweling to protect your hands. </a:t>
            </a:r>
          </a:p>
          <a:p>
            <a:pPr eaLnBrk="1" hangingPunct="1">
              <a:lnSpc>
                <a:spcPct val="90000"/>
              </a:lnSpc>
            </a:pPr>
            <a:r>
              <a:rPr lang="en-US" altLang="en-US" sz="1600" dirty="0"/>
              <a:t>Grasp the glass close to the stopper. </a:t>
            </a:r>
          </a:p>
          <a:p>
            <a:pPr>
              <a:lnSpc>
                <a:spcPct val="90000"/>
              </a:lnSpc>
            </a:pPr>
            <a:r>
              <a:rPr lang="en-US" altLang="en-US" dirty="0"/>
              <a:t>Clean laboratory glassware at the conclusion of your experiment.  Make sure glassware racks do not interfere with eye wash station access.</a:t>
            </a:r>
            <a:endParaRPr lang="en-US" altLang="en-US" sz="1400" dirty="0"/>
          </a:p>
          <a:p>
            <a:pPr marL="342265" indent="-342265">
              <a:lnSpc>
                <a:spcPct val="90000"/>
              </a:lnSpc>
            </a:pPr>
            <a:r>
              <a:rPr lang="en-US" altLang="en-US" dirty="0">
                <a:latin typeface="Arial"/>
                <a:cs typeface="Arial"/>
              </a:rPr>
              <a:t>Do not sweep up glass using the palm or your hand.</a:t>
            </a:r>
            <a:endParaRPr lang="en-US" altLang="en-US" sz="1600" dirty="0"/>
          </a:p>
          <a:p>
            <a:pPr>
              <a:lnSpc>
                <a:spcPct val="90000"/>
              </a:lnSpc>
            </a:pPr>
            <a:endParaRPr lang="en-US" altLang="en-US" dirty="0"/>
          </a:p>
          <a:p>
            <a:endParaRPr lang="en-US" dirty="0"/>
          </a:p>
        </p:txBody>
      </p:sp>
      <p:pic>
        <p:nvPicPr>
          <p:cNvPr id="5" name="Picture 1033" descr="steinprs11">
            <a:extLst>
              <a:ext uri="{FF2B5EF4-FFF2-40B4-BE49-F238E27FC236}">
                <a16:creationId xmlns:a16="http://schemas.microsoft.com/office/drawing/2014/main" id="{F7383C35-E902-4892-B32D-5F396C1D0B74}"/>
              </a:ext>
            </a:extLst>
          </p:cNvPr>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b="10548"/>
          <a:stretch>
            <a:fillRect/>
          </a:stretch>
        </p:blipFill>
        <p:spPr>
          <a:xfrm>
            <a:off x="7010400" y="2286000"/>
            <a:ext cx="1508370" cy="1201738"/>
          </a:xfrm>
          <a:prstGeom prst="rect">
            <a:avLst/>
          </a:prstGeom>
          <a:noFill/>
        </p:spPr>
      </p:pic>
      <p:pic>
        <p:nvPicPr>
          <p:cNvPr id="5122" name="Picture 2" descr="Glassware Ultrasonic Cleaner - Granbosonic">
            <a:extLst>
              <a:ext uri="{FF2B5EF4-FFF2-40B4-BE49-F238E27FC236}">
                <a16:creationId xmlns:a16="http://schemas.microsoft.com/office/drawing/2014/main" id="{D6CCC9AB-1BDE-459F-8A2A-195A8650F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41177"/>
            <a:ext cx="2705100" cy="1922045"/>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4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0A6-4531-0D51-E451-95C6CBCA9C96}"/>
              </a:ext>
            </a:extLst>
          </p:cNvPr>
          <p:cNvSpPr>
            <a:spLocks noGrp="1"/>
          </p:cNvSpPr>
          <p:nvPr>
            <p:ph type="title"/>
          </p:nvPr>
        </p:nvSpPr>
        <p:spPr/>
        <p:txBody>
          <a:bodyPr/>
          <a:lstStyle/>
          <a:p>
            <a:r>
              <a:rPr lang="en-US" dirty="0"/>
              <a:t>Broken Glass</a:t>
            </a:r>
          </a:p>
        </p:txBody>
      </p:sp>
      <p:sp>
        <p:nvSpPr>
          <p:cNvPr id="3" name="Text Placeholder 2">
            <a:extLst>
              <a:ext uri="{FF2B5EF4-FFF2-40B4-BE49-F238E27FC236}">
                <a16:creationId xmlns:a16="http://schemas.microsoft.com/office/drawing/2014/main" id="{95A24473-91CB-4D96-A50C-A6C5E6F68E8F}"/>
              </a:ext>
            </a:extLst>
          </p:cNvPr>
          <p:cNvSpPr>
            <a:spLocks noGrp="1"/>
          </p:cNvSpPr>
          <p:nvPr>
            <p:ph type="body" sz="quarter" idx="18"/>
          </p:nvPr>
        </p:nvSpPr>
        <p:spPr/>
        <p:txBody>
          <a:bodyPr/>
          <a:lstStyle/>
          <a:p>
            <a:r>
              <a:rPr lang="en-US" dirty="0"/>
              <a:t>Housekeeping</a:t>
            </a:r>
          </a:p>
        </p:txBody>
      </p:sp>
      <p:sp>
        <p:nvSpPr>
          <p:cNvPr id="4" name="Text Placeholder 3">
            <a:extLst>
              <a:ext uri="{FF2B5EF4-FFF2-40B4-BE49-F238E27FC236}">
                <a16:creationId xmlns:a16="http://schemas.microsoft.com/office/drawing/2014/main" id="{FA1DFC3E-ABA2-74EF-7907-90C207573888}"/>
              </a:ext>
            </a:extLst>
          </p:cNvPr>
          <p:cNvSpPr>
            <a:spLocks noGrp="1"/>
          </p:cNvSpPr>
          <p:nvPr>
            <p:ph type="body" sz="quarter" idx="13"/>
          </p:nvPr>
        </p:nvSpPr>
        <p:spPr>
          <a:xfrm>
            <a:off x="152410" y="1687710"/>
            <a:ext cx="8678863" cy="2884887"/>
          </a:xfrm>
        </p:spPr>
        <p:txBody>
          <a:bodyPr/>
          <a:lstStyle/>
          <a:p>
            <a:pPr eaLnBrk="1" hangingPunct="1">
              <a:lnSpc>
                <a:spcPct val="90000"/>
              </a:lnSpc>
              <a:spcBef>
                <a:spcPct val="50000"/>
              </a:spcBef>
            </a:pPr>
            <a:r>
              <a:rPr lang="en-US" altLang="en-US" sz="1600" dirty="0"/>
              <a:t>Broken, contaminated glassware can cause chemical exposure</a:t>
            </a:r>
          </a:p>
          <a:p>
            <a:pPr eaLnBrk="1" hangingPunct="1">
              <a:lnSpc>
                <a:spcPct val="90000"/>
              </a:lnSpc>
              <a:spcBef>
                <a:spcPct val="50000"/>
              </a:spcBef>
            </a:pPr>
            <a:r>
              <a:rPr lang="en-US" altLang="en-US" sz="1600" dirty="0"/>
              <a:t>Do not use broken, chipped, starred or cracked glassware.</a:t>
            </a:r>
          </a:p>
          <a:p>
            <a:pPr eaLnBrk="1" hangingPunct="1">
              <a:lnSpc>
                <a:spcPct val="90000"/>
              </a:lnSpc>
              <a:spcBef>
                <a:spcPct val="50000"/>
              </a:spcBef>
            </a:pPr>
            <a:r>
              <a:rPr lang="en-US" altLang="en-US" sz="1600" dirty="0"/>
              <a:t>Broken glass must be placed in a separate container.</a:t>
            </a:r>
          </a:p>
          <a:p>
            <a:endParaRPr lang="en-US" dirty="0"/>
          </a:p>
        </p:txBody>
      </p:sp>
      <p:pic>
        <p:nvPicPr>
          <p:cNvPr id="5" name="Picture 8" descr="9_99misc07">
            <a:extLst>
              <a:ext uri="{FF2B5EF4-FFF2-40B4-BE49-F238E27FC236}">
                <a16:creationId xmlns:a16="http://schemas.microsoft.com/office/drawing/2014/main" id="{1F6E3D6C-9C20-4196-AD64-FA5268E5334B}"/>
              </a:ext>
            </a:extLst>
          </p:cNvPr>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l="17392" b="16908"/>
          <a:stretch>
            <a:fillRect/>
          </a:stretch>
        </p:blipFill>
        <p:spPr>
          <a:xfrm>
            <a:off x="2859475" y="2962276"/>
            <a:ext cx="2434450" cy="1763713"/>
          </a:xfrm>
          <a:prstGeom prst="rect">
            <a:avLst/>
          </a:prstGeom>
          <a:noFill/>
        </p:spPr>
      </p:pic>
      <p:sp>
        <p:nvSpPr>
          <p:cNvPr id="6" name="TextBox 5">
            <a:extLst>
              <a:ext uri="{FF2B5EF4-FFF2-40B4-BE49-F238E27FC236}">
                <a16:creationId xmlns:a16="http://schemas.microsoft.com/office/drawing/2014/main" id="{49682730-E674-4605-964F-A3D9C0940998}"/>
              </a:ext>
            </a:extLst>
          </p:cNvPr>
          <p:cNvSpPr txBox="1"/>
          <p:nvPr/>
        </p:nvSpPr>
        <p:spPr>
          <a:xfrm>
            <a:off x="2057400" y="5029201"/>
            <a:ext cx="4038600" cy="646331"/>
          </a:xfrm>
          <a:prstGeom prst="rect">
            <a:avLst/>
          </a:prstGeom>
          <a:noFill/>
        </p:spPr>
        <p:txBody>
          <a:bodyPr wrap="square" rtlCol="0">
            <a:spAutoFit/>
          </a:bodyPr>
          <a:lstStyle/>
          <a:p>
            <a:pPr marL="342900" indent="-342900" eaLnBrk="1" hangingPunct="1">
              <a:spcBef>
                <a:spcPct val="50000"/>
              </a:spcBef>
              <a:buClr>
                <a:schemeClr val="hlink"/>
              </a:buClr>
              <a:buSzPct val="80000"/>
              <a:buFont typeface="Wingdings" pitchFamily="2" charset="2"/>
              <a:buChar char="Ø"/>
              <a:defRPr/>
            </a:pPr>
            <a:r>
              <a:rPr lang="en-US" sz="1800">
                <a:effectLst>
                  <a:outerShdw blurRad="38100" dist="38100" dir="2700000" algn="tl">
                    <a:srgbClr val="000000"/>
                  </a:outerShdw>
                </a:effectLst>
                <a:latin typeface="Arial" charset="0"/>
              </a:rPr>
              <a:t>Take special precautions when handling contaminated glassware</a:t>
            </a:r>
            <a:endParaRPr lang="en-US" sz="1800"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1206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E646-4962-E254-50FA-B2806A8F5CBC}"/>
              </a:ext>
            </a:extLst>
          </p:cNvPr>
          <p:cNvSpPr>
            <a:spLocks noGrp="1"/>
          </p:cNvSpPr>
          <p:nvPr>
            <p:ph type="title"/>
          </p:nvPr>
        </p:nvSpPr>
        <p:spPr/>
        <p:txBody>
          <a:bodyPr/>
          <a:lstStyle/>
          <a:p>
            <a:r>
              <a:rPr lang="en-US" dirty="0"/>
              <a:t>Broken Glass</a:t>
            </a:r>
          </a:p>
        </p:txBody>
      </p:sp>
      <p:sp>
        <p:nvSpPr>
          <p:cNvPr id="3" name="Text Placeholder 2">
            <a:extLst>
              <a:ext uri="{FF2B5EF4-FFF2-40B4-BE49-F238E27FC236}">
                <a16:creationId xmlns:a16="http://schemas.microsoft.com/office/drawing/2014/main" id="{3B7D5B64-788B-BC3B-5E79-8DF8367F6586}"/>
              </a:ext>
            </a:extLst>
          </p:cNvPr>
          <p:cNvSpPr>
            <a:spLocks noGrp="1"/>
          </p:cNvSpPr>
          <p:nvPr>
            <p:ph type="body" sz="quarter" idx="18"/>
          </p:nvPr>
        </p:nvSpPr>
        <p:spPr/>
        <p:txBody>
          <a:bodyPr/>
          <a:lstStyle/>
          <a:p>
            <a:r>
              <a:rPr lang="en-US" dirty="0"/>
              <a:t>Housekeeping</a:t>
            </a:r>
          </a:p>
        </p:txBody>
      </p:sp>
      <p:sp>
        <p:nvSpPr>
          <p:cNvPr id="4" name="Text Placeholder 3">
            <a:extLst>
              <a:ext uri="{FF2B5EF4-FFF2-40B4-BE49-F238E27FC236}">
                <a16:creationId xmlns:a16="http://schemas.microsoft.com/office/drawing/2014/main" id="{FC084FD3-962D-A010-67E6-90249802481E}"/>
              </a:ext>
            </a:extLst>
          </p:cNvPr>
          <p:cNvSpPr>
            <a:spLocks noGrp="1"/>
          </p:cNvSpPr>
          <p:nvPr>
            <p:ph type="body" sz="quarter" idx="13"/>
          </p:nvPr>
        </p:nvSpPr>
        <p:spPr/>
        <p:txBody>
          <a:bodyPr vert="horz" lIns="91440" tIns="45720" rIns="91440" bIns="45720" rtlCol="0" anchor="t">
            <a:noAutofit/>
          </a:bodyPr>
          <a:lstStyle/>
          <a:p>
            <a:pPr eaLnBrk="1" hangingPunct="1">
              <a:spcBef>
                <a:spcPct val="50000"/>
              </a:spcBef>
            </a:pPr>
            <a:r>
              <a:rPr lang="en-US" altLang="en-US" sz="2800" dirty="0"/>
              <a:t>Do not pick up broken glass with bare hands</a:t>
            </a:r>
          </a:p>
          <a:p>
            <a:pPr lvl="1">
              <a:spcBef>
                <a:spcPct val="50000"/>
              </a:spcBef>
            </a:pPr>
            <a:endParaRPr lang="en-US" altLang="en-US" sz="2600" dirty="0">
              <a:latin typeface="Arial"/>
              <a:cs typeface="Arial"/>
            </a:endParaRPr>
          </a:p>
          <a:p>
            <a:pPr eaLnBrk="1" hangingPunct="1">
              <a:spcBef>
                <a:spcPct val="50000"/>
              </a:spcBef>
            </a:pPr>
            <a:r>
              <a:rPr lang="en-US" altLang="en-US" sz="2800" dirty="0"/>
              <a:t>Dispose in a sealed container.  </a:t>
            </a:r>
          </a:p>
          <a:p>
            <a:pPr eaLnBrk="1" hangingPunct="1">
              <a:spcBef>
                <a:spcPct val="50000"/>
              </a:spcBef>
            </a:pPr>
            <a:r>
              <a:rPr lang="en-US" altLang="en-US" sz="2800" dirty="0"/>
              <a:t>Separate sharps:</a:t>
            </a:r>
          </a:p>
          <a:p>
            <a:pPr lvl="1" eaLnBrk="1" hangingPunct="1">
              <a:lnSpc>
                <a:spcPct val="60000"/>
              </a:lnSpc>
              <a:spcBef>
                <a:spcPct val="50000"/>
              </a:spcBef>
              <a:buFont typeface="Arial" panose="020B0604020202020204" pitchFamily="34" charset="0"/>
              <a:buChar char="-"/>
            </a:pPr>
            <a:r>
              <a:rPr lang="en-US" altLang="en-US" dirty="0"/>
              <a:t>scalpel blades</a:t>
            </a:r>
          </a:p>
          <a:p>
            <a:pPr lvl="1" eaLnBrk="1" hangingPunct="1">
              <a:lnSpc>
                <a:spcPct val="60000"/>
              </a:lnSpc>
              <a:spcBef>
                <a:spcPct val="50000"/>
              </a:spcBef>
              <a:buFont typeface="Arial" panose="020B0604020202020204" pitchFamily="34" charset="0"/>
              <a:buChar char="-"/>
            </a:pPr>
            <a:r>
              <a:rPr lang="en-US" altLang="en-US" dirty="0"/>
              <a:t>razor blades</a:t>
            </a:r>
          </a:p>
          <a:p>
            <a:pPr lvl="1" eaLnBrk="1" hangingPunct="1">
              <a:lnSpc>
                <a:spcPct val="60000"/>
              </a:lnSpc>
              <a:spcBef>
                <a:spcPct val="50000"/>
              </a:spcBef>
              <a:buFont typeface="Arial" panose="020B0604020202020204" pitchFamily="34" charset="0"/>
              <a:buChar char="-"/>
            </a:pPr>
            <a:r>
              <a:rPr lang="en-US" altLang="en-US" dirty="0"/>
              <a:t>needles</a:t>
            </a:r>
            <a:endParaRPr lang="en-US" altLang="en-US" sz="3200" dirty="0"/>
          </a:p>
          <a:p>
            <a:endParaRPr lang="en-US" dirty="0"/>
          </a:p>
        </p:txBody>
      </p:sp>
      <p:pic>
        <p:nvPicPr>
          <p:cNvPr id="5" name="Picture 9" descr="glass1">
            <a:extLst>
              <a:ext uri="{FF2B5EF4-FFF2-40B4-BE49-F238E27FC236}">
                <a16:creationId xmlns:a16="http://schemas.microsoft.com/office/drawing/2014/main" id="{8312F4CE-3750-46D3-9B7A-4D89EE821C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0" y="2542379"/>
            <a:ext cx="1957388" cy="2607248"/>
          </a:xfrm>
          <a:prstGeom prst="rect">
            <a:avLst/>
          </a:prstGeom>
          <a:noFill/>
          <a:ln w="12700">
            <a:solidFill>
              <a:schemeClr val="hlink"/>
            </a:solidFill>
            <a:miter lim="800000"/>
            <a:headEnd/>
            <a:tailEnd/>
          </a:ln>
        </p:spPr>
      </p:pic>
    </p:spTree>
    <p:extLst>
      <p:ext uri="{BB962C8B-B14F-4D97-AF65-F5344CB8AC3E}">
        <p14:creationId xmlns:p14="http://schemas.microsoft.com/office/powerpoint/2010/main" val="16747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4B1-C792-C7DA-7CB8-69B60FB9AE64}"/>
              </a:ext>
            </a:extLst>
          </p:cNvPr>
          <p:cNvSpPr>
            <a:spLocks noGrp="1"/>
          </p:cNvSpPr>
          <p:nvPr>
            <p:ph type="title"/>
          </p:nvPr>
        </p:nvSpPr>
        <p:spPr/>
        <p:txBody>
          <a:bodyPr/>
          <a:lstStyle/>
          <a:p>
            <a:r>
              <a:rPr lang="en-US" dirty="0">
                <a:latin typeface="Arial"/>
                <a:cs typeface="Arial"/>
              </a:rPr>
              <a:t>Medical Conditions</a:t>
            </a:r>
            <a:endParaRPr lang="en-US" dirty="0"/>
          </a:p>
        </p:txBody>
      </p:sp>
      <p:sp>
        <p:nvSpPr>
          <p:cNvPr id="3" name="Text Placeholder 2">
            <a:extLst>
              <a:ext uri="{FF2B5EF4-FFF2-40B4-BE49-F238E27FC236}">
                <a16:creationId xmlns:a16="http://schemas.microsoft.com/office/drawing/2014/main" id="{ED51EE4C-DE2D-44D5-DC8E-E21C943142F3}"/>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sz="1400" dirty="0"/>
          </a:p>
        </p:txBody>
      </p:sp>
      <p:sp>
        <p:nvSpPr>
          <p:cNvPr id="4" name="Text Placeholder 3">
            <a:extLst>
              <a:ext uri="{FF2B5EF4-FFF2-40B4-BE49-F238E27FC236}">
                <a16:creationId xmlns:a16="http://schemas.microsoft.com/office/drawing/2014/main" id="{861CB25C-7440-839D-4613-2B42FB436A29}"/>
              </a:ext>
            </a:extLst>
          </p:cNvPr>
          <p:cNvSpPr>
            <a:spLocks noGrp="1"/>
          </p:cNvSpPr>
          <p:nvPr>
            <p:ph type="body" sz="quarter" idx="13"/>
          </p:nvPr>
        </p:nvSpPr>
        <p:spPr/>
        <p:txBody>
          <a:bodyPr vert="horz" lIns="91440" tIns="45720" rIns="91440" bIns="45720" rtlCol="0" anchor="t">
            <a:noAutofit/>
          </a:bodyPr>
          <a:lstStyle/>
          <a:p>
            <a:pPr marL="342265" indent="-342265"/>
            <a:r>
              <a:rPr lang="en-US" dirty="0">
                <a:solidFill>
                  <a:schemeClr val="accent1">
                    <a:lumMod val="50000"/>
                  </a:schemeClr>
                </a:solidFill>
                <a:latin typeface="Arial"/>
                <a:cs typeface="Arial"/>
              </a:rPr>
              <a:t>Workplace chemical exposures can result in the development of a new medical condition, however, the more common consequence is a worsening of a pre-existing condition.</a:t>
            </a:r>
          </a:p>
          <a:p>
            <a:pPr marL="342265" indent="-342265"/>
            <a:endParaRPr lang="en-US" dirty="0">
              <a:solidFill>
                <a:schemeClr val="accent1">
                  <a:lumMod val="50000"/>
                </a:schemeClr>
              </a:solidFill>
            </a:endParaRPr>
          </a:p>
          <a:p>
            <a:pPr marL="342265" indent="-342265"/>
            <a:r>
              <a:rPr lang="en-US" dirty="0">
                <a:solidFill>
                  <a:schemeClr val="accent1">
                    <a:lumMod val="50000"/>
                  </a:schemeClr>
                </a:solidFill>
                <a:latin typeface="Arial"/>
                <a:cs typeface="Arial"/>
              </a:rPr>
              <a:t>Be extra cautious when working in a lab setting if you have any of the following past/current medical history:</a:t>
            </a:r>
            <a:endParaRPr lang="en-US" dirty="0">
              <a:solidFill>
                <a:schemeClr val="accent1">
                  <a:lumMod val="50000"/>
                </a:schemeClr>
              </a:solidFill>
            </a:endParaRPr>
          </a:p>
          <a:p>
            <a:pPr marL="742315" lvl="1" indent="-285115"/>
            <a:r>
              <a:rPr lang="en-US" dirty="0">
                <a:solidFill>
                  <a:schemeClr val="accent1">
                    <a:lumMod val="50000"/>
                  </a:schemeClr>
                </a:solidFill>
                <a:latin typeface="Arial"/>
                <a:cs typeface="Arial"/>
              </a:rPr>
              <a:t>Pregnancy</a:t>
            </a:r>
          </a:p>
          <a:p>
            <a:pPr marL="742315" lvl="1" indent="-285115"/>
            <a:r>
              <a:rPr lang="en-US" dirty="0">
                <a:solidFill>
                  <a:schemeClr val="accent1">
                    <a:lumMod val="50000"/>
                  </a:schemeClr>
                </a:solidFill>
                <a:latin typeface="Arial"/>
                <a:cs typeface="Arial"/>
              </a:rPr>
              <a:t>Respiratory (asthma, COPD)</a:t>
            </a:r>
          </a:p>
          <a:p>
            <a:pPr marL="742315" lvl="1" indent="-285115"/>
            <a:r>
              <a:rPr lang="en-US" dirty="0">
                <a:solidFill>
                  <a:schemeClr val="accent1">
                    <a:lumMod val="50000"/>
                  </a:schemeClr>
                </a:solidFill>
                <a:latin typeface="Arial"/>
                <a:cs typeface="Arial"/>
              </a:rPr>
              <a:t>Cardiac (hypertension, arrythmias, angina)</a:t>
            </a:r>
          </a:p>
          <a:p>
            <a:pPr marL="742315" lvl="1" indent="-285115"/>
            <a:r>
              <a:rPr lang="en-US" dirty="0">
                <a:solidFill>
                  <a:schemeClr val="accent1">
                    <a:lumMod val="50000"/>
                  </a:schemeClr>
                </a:solidFill>
                <a:latin typeface="Arial"/>
                <a:cs typeface="Arial"/>
              </a:rPr>
              <a:t>Cancers</a:t>
            </a:r>
          </a:p>
          <a:p>
            <a:pPr marL="742315" lvl="1" indent="-285115"/>
            <a:r>
              <a:rPr lang="en-US" dirty="0">
                <a:solidFill>
                  <a:schemeClr val="accent1">
                    <a:lumMod val="50000"/>
                  </a:schemeClr>
                </a:solidFill>
                <a:latin typeface="Arial"/>
                <a:cs typeface="Arial"/>
              </a:rPr>
              <a:t>Neurological (photosensitivity, epilepsy, migraines)</a:t>
            </a:r>
          </a:p>
          <a:p>
            <a:pPr marL="742315" lvl="1" indent="-285115"/>
            <a:r>
              <a:rPr lang="en-US" dirty="0">
                <a:solidFill>
                  <a:schemeClr val="accent1">
                    <a:lumMod val="50000"/>
                  </a:schemeClr>
                </a:solidFill>
                <a:latin typeface="Arial"/>
                <a:cs typeface="Arial"/>
              </a:rPr>
              <a:t>Muscular skeletal</a:t>
            </a:r>
          </a:p>
          <a:p>
            <a:pPr marL="742315" lvl="1" indent="-285115"/>
            <a:r>
              <a:rPr lang="en-US" dirty="0">
                <a:solidFill>
                  <a:schemeClr val="accent1">
                    <a:lumMod val="50000"/>
                  </a:schemeClr>
                </a:solidFill>
                <a:latin typeface="Arial"/>
                <a:cs typeface="Arial"/>
              </a:rPr>
              <a:t>Heat/ cold sensitivity</a:t>
            </a:r>
            <a:endParaRPr lang="en-US" dirty="0">
              <a:solidFill>
                <a:schemeClr val="accent1">
                  <a:lumMod val="50000"/>
                </a:schemeClr>
              </a:solidFill>
            </a:endParaRPr>
          </a:p>
          <a:p>
            <a:pPr marL="742315" lvl="1" indent="-285115"/>
            <a:r>
              <a:rPr lang="en-US" dirty="0">
                <a:solidFill>
                  <a:schemeClr val="accent1">
                    <a:lumMod val="50000"/>
                  </a:schemeClr>
                </a:solidFill>
                <a:latin typeface="Arial"/>
                <a:cs typeface="Arial"/>
              </a:rPr>
              <a:t>Diabetes</a:t>
            </a:r>
          </a:p>
          <a:p>
            <a:pPr marL="742315" lvl="1" indent="-285115"/>
            <a:r>
              <a:rPr lang="en-US" dirty="0">
                <a:solidFill>
                  <a:schemeClr val="accent1">
                    <a:lumMod val="50000"/>
                  </a:schemeClr>
                </a:solidFill>
                <a:latin typeface="Arial"/>
                <a:cs typeface="Arial"/>
              </a:rPr>
              <a:t>Allergies (food, pollen, LATEX, chemical, bees)</a:t>
            </a:r>
            <a:endParaRPr lang="en-US" dirty="0">
              <a:solidFill>
                <a:schemeClr val="accent1">
                  <a:lumMod val="50000"/>
                </a:schemeClr>
              </a:solidFill>
            </a:endParaRPr>
          </a:p>
        </p:txBody>
      </p:sp>
    </p:spTree>
    <p:extLst>
      <p:ext uri="{BB962C8B-B14F-4D97-AF65-F5344CB8AC3E}">
        <p14:creationId xmlns:p14="http://schemas.microsoft.com/office/powerpoint/2010/main" val="26991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4B1-C792-C7DA-7CB8-69B60FB9AE64}"/>
              </a:ext>
            </a:extLst>
          </p:cNvPr>
          <p:cNvSpPr>
            <a:spLocks noGrp="1"/>
          </p:cNvSpPr>
          <p:nvPr>
            <p:ph type="title"/>
          </p:nvPr>
        </p:nvSpPr>
        <p:spPr/>
        <p:txBody>
          <a:bodyPr/>
          <a:lstStyle/>
          <a:p>
            <a:r>
              <a:rPr lang="en-US" dirty="0">
                <a:latin typeface="Arial"/>
                <a:cs typeface="Arial"/>
              </a:rPr>
              <a:t>Medical Conditions Exacerbated Examples</a:t>
            </a:r>
            <a:endParaRPr lang="en-US" dirty="0"/>
          </a:p>
        </p:txBody>
      </p:sp>
      <p:sp>
        <p:nvSpPr>
          <p:cNvPr id="3" name="Text Placeholder 2">
            <a:extLst>
              <a:ext uri="{FF2B5EF4-FFF2-40B4-BE49-F238E27FC236}">
                <a16:creationId xmlns:a16="http://schemas.microsoft.com/office/drawing/2014/main" id="{ED51EE4C-DE2D-44D5-DC8E-E21C943142F3}"/>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sz="1400" dirty="0"/>
          </a:p>
        </p:txBody>
      </p:sp>
      <p:sp>
        <p:nvSpPr>
          <p:cNvPr id="4" name="Text Placeholder 3">
            <a:extLst>
              <a:ext uri="{FF2B5EF4-FFF2-40B4-BE49-F238E27FC236}">
                <a16:creationId xmlns:a16="http://schemas.microsoft.com/office/drawing/2014/main" id="{861CB25C-7440-839D-4613-2B42FB436A29}"/>
              </a:ext>
            </a:extLst>
          </p:cNvPr>
          <p:cNvSpPr>
            <a:spLocks noGrp="1"/>
          </p:cNvSpPr>
          <p:nvPr>
            <p:ph type="body" sz="quarter" idx="13"/>
          </p:nvPr>
        </p:nvSpPr>
        <p:spPr/>
        <p:txBody>
          <a:bodyPr vert="horz" lIns="91440" tIns="45720" rIns="91440" bIns="45720" rtlCol="0" anchor="t">
            <a:noAutofit/>
          </a:bodyPr>
          <a:lstStyle/>
          <a:p>
            <a:pPr marL="342265" indent="-342265"/>
            <a:r>
              <a:rPr lang="en-US" sz="1400" dirty="0">
                <a:solidFill>
                  <a:schemeClr val="accent1">
                    <a:lumMod val="50000"/>
                  </a:schemeClr>
                </a:solidFill>
                <a:latin typeface="Arial"/>
                <a:cs typeface="Arial"/>
              </a:rPr>
              <a:t>Musculoskeletal conditions </a:t>
            </a:r>
            <a:r>
              <a:rPr lang="en-US" sz="1400" b="0" dirty="0">
                <a:solidFill>
                  <a:schemeClr val="accent1">
                    <a:lumMod val="50000"/>
                  </a:schemeClr>
                </a:solidFill>
                <a:latin typeface="Arial"/>
                <a:cs typeface="Arial"/>
              </a:rPr>
              <a:t>– Arthritis, back pain, or joint disorders are among the most common pre-existing conditions that can be reaggravated at work. </a:t>
            </a:r>
            <a:r>
              <a:rPr lang="en-US" sz="1400" dirty="0">
                <a:solidFill>
                  <a:schemeClr val="accent1">
                    <a:lumMod val="50000"/>
                  </a:schemeClr>
                </a:solidFill>
                <a:latin typeface="Arial"/>
                <a:cs typeface="Arial"/>
                <a:hlinkClick r:id="rId2">
                  <a:extLst>
                    <a:ext uri="{A12FA001-AC4F-418D-AE19-62706E023703}">
                      <ahyp:hlinkClr xmlns:ahyp="http://schemas.microsoft.com/office/drawing/2018/hyperlinkcolor" val="tx"/>
                    </a:ext>
                  </a:extLst>
                </a:hlinkClick>
              </a:rPr>
              <a:t>Repetitive</a:t>
            </a:r>
            <a:r>
              <a:rPr lang="en-US" sz="1400" b="0" dirty="0">
                <a:solidFill>
                  <a:schemeClr val="accent1">
                    <a:lumMod val="50000"/>
                  </a:schemeClr>
                </a:solidFill>
                <a:latin typeface="Arial"/>
                <a:cs typeface="Arial"/>
              </a:rPr>
              <a:t> motions, heavy lifting, or prolonged standing can trigger the symptoms of these conditions to flare up, leading to increased pain and discomfort.  </a:t>
            </a:r>
            <a:endParaRPr lang="en-US" sz="1400" dirty="0">
              <a:solidFill>
                <a:schemeClr val="accent1">
                  <a:lumMod val="50000"/>
                </a:schemeClr>
              </a:solidFill>
              <a:latin typeface="Arial"/>
              <a:cs typeface="Arial"/>
            </a:endParaRPr>
          </a:p>
          <a:p>
            <a:pPr marL="342265" indent="-342265"/>
            <a:r>
              <a:rPr lang="en-US" sz="1400" dirty="0">
                <a:solidFill>
                  <a:schemeClr val="accent1">
                    <a:lumMod val="50000"/>
                  </a:schemeClr>
                </a:solidFill>
                <a:latin typeface="Arial"/>
                <a:cs typeface="Arial"/>
              </a:rPr>
              <a:t>Respiratory conditions </a:t>
            </a:r>
            <a:r>
              <a:rPr lang="en-US" sz="1400" b="0" dirty="0">
                <a:solidFill>
                  <a:schemeClr val="accent1">
                    <a:lumMod val="50000"/>
                  </a:schemeClr>
                </a:solidFill>
                <a:latin typeface="Arial"/>
                <a:cs typeface="Arial"/>
              </a:rPr>
              <a:t>– Employees with pre-existing respiratory conditions, such as asthma or chronic obstructive pulmonary disease (COPD), are vulnerable to reaggravation in certain work environments. Exposure to various irritants, such as dust, chemicals, or fumes, can trigger respiratory symptoms and potentially worsen the condition.</a:t>
            </a:r>
            <a:endParaRPr lang="en-US" sz="1400" dirty="0">
              <a:solidFill>
                <a:schemeClr val="accent1">
                  <a:lumMod val="50000"/>
                </a:schemeClr>
              </a:solidFill>
              <a:latin typeface="Arial"/>
              <a:cs typeface="Arial"/>
            </a:endParaRPr>
          </a:p>
          <a:p>
            <a:pPr marL="342265" indent="-342265"/>
            <a:r>
              <a:rPr lang="en-US" sz="1400" dirty="0">
                <a:solidFill>
                  <a:schemeClr val="accent1">
                    <a:lumMod val="50000"/>
                  </a:schemeClr>
                </a:solidFill>
                <a:latin typeface="Arial"/>
                <a:cs typeface="Arial"/>
              </a:rPr>
              <a:t>Cardiovascular conditions </a:t>
            </a:r>
            <a:r>
              <a:rPr lang="en-US" sz="1400" b="0" dirty="0">
                <a:solidFill>
                  <a:schemeClr val="accent1">
                    <a:lumMod val="50000"/>
                  </a:schemeClr>
                </a:solidFill>
                <a:latin typeface="Arial"/>
                <a:cs typeface="Arial"/>
              </a:rPr>
              <a:t>– Cardiovascular conditions, such as hypertension, heart disease, or arrhythmias, can be affected by workplace stressors. High-stress jobs, long work hours, or physically demanding tasks can increase the risk of aggravating these conditions. Employers should ensure that employees with preexisting cardiovascular conditions have access to reasonable work accommodations and a less stressful work environment. Certain chemicals can also cause chemical imbalances within the blood adding additional stressors on the heart</a:t>
            </a:r>
            <a:endParaRPr lang="en-US" sz="1400" dirty="0">
              <a:solidFill>
                <a:schemeClr val="accent1">
                  <a:lumMod val="50000"/>
                </a:schemeClr>
              </a:solidFill>
              <a:latin typeface="Arial"/>
              <a:cs typeface="Arial"/>
            </a:endParaRPr>
          </a:p>
          <a:p>
            <a:pPr marL="342265" indent="-342265"/>
            <a:r>
              <a:rPr lang="en-US" sz="1400" dirty="0">
                <a:solidFill>
                  <a:schemeClr val="accent1">
                    <a:lumMod val="50000"/>
                  </a:schemeClr>
                </a:solidFill>
                <a:latin typeface="Arial"/>
                <a:cs typeface="Arial"/>
              </a:rPr>
              <a:t>Neurological conditions </a:t>
            </a:r>
            <a:r>
              <a:rPr lang="en-US" sz="1400" b="0" dirty="0">
                <a:solidFill>
                  <a:schemeClr val="accent1">
                    <a:lumMod val="50000"/>
                  </a:schemeClr>
                </a:solidFill>
                <a:latin typeface="Arial"/>
                <a:cs typeface="Arial"/>
              </a:rPr>
              <a:t>– Employees with pre-existing neurological conditions, such as epilepsy or migraines, may be susceptible to reaggravation at work. Factors such as exposure to bright lights, loud noises, or stressful situations can trigger seizures or severe headaches.</a:t>
            </a:r>
            <a:endParaRPr lang="en-US" sz="1400" dirty="0">
              <a:solidFill>
                <a:schemeClr val="accent1">
                  <a:lumMod val="50000"/>
                </a:schemeClr>
              </a:solidFill>
              <a:latin typeface="Arial"/>
              <a:cs typeface="Arial"/>
            </a:endParaRPr>
          </a:p>
          <a:p>
            <a:pPr marL="342265" indent="-342265"/>
            <a:endParaRPr lang="en-US" sz="1200" b="0" dirty="0">
              <a:solidFill>
                <a:schemeClr val="accent1">
                  <a:lumMod val="50000"/>
                </a:schemeClr>
              </a:solidFill>
            </a:endParaRPr>
          </a:p>
          <a:p>
            <a:pPr marL="0" indent="0">
              <a:buNone/>
            </a:pPr>
            <a:endParaRPr lang="en-US" sz="1200" b="0" dirty="0">
              <a:solidFill>
                <a:srgbClr val="333333"/>
              </a:solidFill>
            </a:endParaRPr>
          </a:p>
          <a:p>
            <a:pPr marL="342265" indent="-342265"/>
            <a:endParaRPr lang="en-US" dirty="0"/>
          </a:p>
        </p:txBody>
      </p:sp>
    </p:spTree>
    <p:extLst>
      <p:ext uri="{BB962C8B-B14F-4D97-AF65-F5344CB8AC3E}">
        <p14:creationId xmlns:p14="http://schemas.microsoft.com/office/powerpoint/2010/main" val="3789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4B1-C792-C7DA-7CB8-69B60FB9AE64}"/>
              </a:ext>
            </a:extLst>
          </p:cNvPr>
          <p:cNvSpPr>
            <a:spLocks noGrp="1"/>
          </p:cNvSpPr>
          <p:nvPr>
            <p:ph type="title"/>
          </p:nvPr>
        </p:nvSpPr>
        <p:spPr/>
        <p:txBody>
          <a:bodyPr/>
          <a:lstStyle/>
          <a:p>
            <a:r>
              <a:rPr lang="en-US" dirty="0">
                <a:latin typeface="Arial"/>
                <a:cs typeface="Arial"/>
              </a:rPr>
              <a:t>Medical Conditions </a:t>
            </a:r>
            <a:endParaRPr lang="en-US" dirty="0"/>
          </a:p>
        </p:txBody>
      </p:sp>
      <p:sp>
        <p:nvSpPr>
          <p:cNvPr id="3" name="Text Placeholder 2">
            <a:extLst>
              <a:ext uri="{FF2B5EF4-FFF2-40B4-BE49-F238E27FC236}">
                <a16:creationId xmlns:a16="http://schemas.microsoft.com/office/drawing/2014/main" id="{ED51EE4C-DE2D-44D5-DC8E-E21C943142F3}"/>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sz="1400" dirty="0"/>
          </a:p>
        </p:txBody>
      </p:sp>
      <p:sp>
        <p:nvSpPr>
          <p:cNvPr id="4" name="Text Placeholder 3">
            <a:extLst>
              <a:ext uri="{FF2B5EF4-FFF2-40B4-BE49-F238E27FC236}">
                <a16:creationId xmlns:a16="http://schemas.microsoft.com/office/drawing/2014/main" id="{861CB25C-7440-839D-4613-2B42FB436A29}"/>
              </a:ext>
            </a:extLst>
          </p:cNvPr>
          <p:cNvSpPr>
            <a:spLocks noGrp="1"/>
          </p:cNvSpPr>
          <p:nvPr>
            <p:ph type="body" sz="quarter" idx="13"/>
          </p:nvPr>
        </p:nvSpPr>
        <p:spPr/>
        <p:txBody>
          <a:bodyPr vert="horz" lIns="91440" tIns="45720" rIns="91440" bIns="45720" rtlCol="0" anchor="t">
            <a:noAutofit/>
          </a:bodyPr>
          <a:lstStyle/>
          <a:p>
            <a:pPr marL="342265" indent="-342265"/>
            <a:endParaRPr lang="en-US" sz="1200" b="0" dirty="0">
              <a:solidFill>
                <a:srgbClr val="333333"/>
              </a:solidFill>
              <a:latin typeface="Arial"/>
              <a:cs typeface="Arial"/>
            </a:endParaRPr>
          </a:p>
          <a:p>
            <a:pPr marL="342265" indent="-342265"/>
            <a:endParaRPr lang="en-US" dirty="0"/>
          </a:p>
        </p:txBody>
      </p:sp>
      <p:sp>
        <p:nvSpPr>
          <p:cNvPr id="5" name="TextBox 4">
            <a:extLst>
              <a:ext uri="{FF2B5EF4-FFF2-40B4-BE49-F238E27FC236}">
                <a16:creationId xmlns:a16="http://schemas.microsoft.com/office/drawing/2014/main" id="{4FE6A378-EFA7-5D3C-5FF4-1527FD249125}"/>
              </a:ext>
            </a:extLst>
          </p:cNvPr>
          <p:cNvSpPr txBox="1"/>
          <p:nvPr/>
        </p:nvSpPr>
        <p:spPr>
          <a:xfrm>
            <a:off x="353180" y="1607910"/>
            <a:ext cx="813404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FF9900"/>
              </a:buClr>
              <a:buFont typeface="Arial"/>
              <a:buChar char="•"/>
            </a:pPr>
            <a:r>
              <a:rPr lang="en-US" b="1" dirty="0">
                <a:solidFill>
                  <a:schemeClr val="accent1">
                    <a:lumMod val="75000"/>
                  </a:schemeClr>
                </a:solidFill>
                <a:latin typeface="Arial"/>
                <a:cs typeface="Times"/>
              </a:rPr>
              <a:t>Remember to be your own advocate for safety and health, you know your body better than anyone. </a:t>
            </a:r>
          </a:p>
          <a:p>
            <a:pPr marL="285750" indent="-285750">
              <a:buClr>
                <a:srgbClr val="FF9900"/>
              </a:buClr>
              <a:buFont typeface="Arial"/>
              <a:buChar char="•"/>
            </a:pPr>
            <a:r>
              <a:rPr lang="en-US" b="1" dirty="0">
                <a:solidFill>
                  <a:schemeClr val="accent1">
                    <a:lumMod val="75000"/>
                  </a:schemeClr>
                </a:solidFill>
                <a:latin typeface="Arial"/>
                <a:cs typeface="Times"/>
              </a:rPr>
              <a:t>You do not have to disclose your medical history to lab personnel, but if it is something of concern take all the precautions you need.</a:t>
            </a:r>
          </a:p>
          <a:p>
            <a:pPr marL="285750" indent="-285750">
              <a:buClr>
                <a:srgbClr val="FF9900"/>
              </a:buClr>
              <a:buFont typeface="Arial"/>
              <a:buChar char="•"/>
            </a:pPr>
            <a:r>
              <a:rPr lang="en-US" b="1" dirty="0">
                <a:solidFill>
                  <a:schemeClr val="accent1">
                    <a:lumMod val="75000"/>
                  </a:schemeClr>
                </a:solidFill>
                <a:latin typeface="Arial"/>
                <a:cs typeface="Times"/>
              </a:rPr>
              <a:t>If you become pregnant be sure to review ALL activities that you will be performing and with what chemicals.</a:t>
            </a:r>
          </a:p>
          <a:p>
            <a:pPr marL="742950" lvl="1" indent="-285750">
              <a:buClr>
                <a:srgbClr val="FF9900"/>
              </a:buClr>
              <a:buFont typeface="Arial"/>
              <a:buChar char="•"/>
            </a:pPr>
            <a:r>
              <a:rPr lang="en-US" sz="1400" dirty="0">
                <a:solidFill>
                  <a:schemeClr val="accent1">
                    <a:lumMod val="75000"/>
                  </a:schemeClr>
                </a:solidFill>
                <a:latin typeface="Arial"/>
                <a:cs typeface="Times"/>
              </a:rPr>
              <a:t>Consult with PCP about the environment and chemicals with which you will work.</a:t>
            </a:r>
          </a:p>
          <a:p>
            <a:pPr marL="742950" lvl="1" indent="-285750">
              <a:buClr>
                <a:srgbClr val="FF9900"/>
              </a:buClr>
              <a:buFont typeface="Arial"/>
              <a:buChar char="•"/>
            </a:pPr>
            <a:r>
              <a:rPr lang="en-US" sz="1400" dirty="0">
                <a:solidFill>
                  <a:schemeClr val="accent1">
                    <a:lumMod val="75000"/>
                  </a:schemeClr>
                </a:solidFill>
                <a:latin typeface="Arial"/>
                <a:cs typeface="Times"/>
              </a:rPr>
              <a:t>Acquire all PPE needed if planning to work with any chemicals.</a:t>
            </a:r>
          </a:p>
          <a:p>
            <a:pPr marL="742950" lvl="1" indent="-285750">
              <a:buClr>
                <a:srgbClr val="FF9900"/>
              </a:buClr>
              <a:buFont typeface="Arial"/>
              <a:buChar char="•"/>
            </a:pPr>
            <a:r>
              <a:rPr lang="en-US" sz="1400" dirty="0">
                <a:solidFill>
                  <a:schemeClr val="accent1">
                    <a:lumMod val="75000"/>
                  </a:schemeClr>
                </a:solidFill>
                <a:latin typeface="Arial"/>
                <a:cs typeface="Times"/>
              </a:rPr>
              <a:t>Review SDS for any chemicals you are not sure of that could cause reproductive harm.</a:t>
            </a:r>
          </a:p>
          <a:p>
            <a:pPr marL="742950" lvl="1" indent="-285750">
              <a:buClr>
                <a:srgbClr val="FF9900"/>
              </a:buClr>
              <a:buFont typeface="Arial"/>
              <a:buChar char="•"/>
            </a:pPr>
            <a:r>
              <a:rPr lang="en-US" sz="1400" dirty="0">
                <a:solidFill>
                  <a:schemeClr val="accent1">
                    <a:lumMod val="75000"/>
                  </a:schemeClr>
                </a:solidFill>
                <a:latin typeface="Arial"/>
                <a:cs typeface="Times"/>
              </a:rPr>
              <a:t>Discuss with PI any accommodations that may be needed</a:t>
            </a:r>
          </a:p>
          <a:p>
            <a:pPr marL="742950" lvl="1" indent="-285750">
              <a:buClr>
                <a:srgbClr val="FF9900"/>
              </a:buClr>
              <a:buFont typeface="Arial"/>
              <a:buChar char="•"/>
            </a:pPr>
            <a:r>
              <a:rPr lang="en-US" sz="1400" dirty="0">
                <a:solidFill>
                  <a:schemeClr val="accent1">
                    <a:lumMod val="75000"/>
                  </a:schemeClr>
                </a:solidFill>
                <a:latin typeface="Arial"/>
                <a:cs typeface="Times"/>
              </a:rPr>
              <a:t>Remind others of current pregnancy to be sure certain chemicals or activities are not done in your presence.</a:t>
            </a:r>
          </a:p>
          <a:p>
            <a:pPr marL="742950" lvl="1" indent="-285750">
              <a:buClr>
                <a:srgbClr val="FF9900"/>
              </a:buClr>
              <a:buFont typeface="Arial"/>
              <a:buChar char="•"/>
            </a:pPr>
            <a:r>
              <a:rPr lang="en-US" sz="1400" dirty="0">
                <a:solidFill>
                  <a:schemeClr val="accent1">
                    <a:lumMod val="75000"/>
                  </a:schemeClr>
                </a:solidFill>
                <a:latin typeface="Arial"/>
                <a:cs typeface="Times"/>
              </a:rPr>
              <a:t>Be sure to keep the lab clean to avoid accidental exposure.</a:t>
            </a:r>
          </a:p>
          <a:p>
            <a:pPr marL="285750" lvl="1" indent="-285750">
              <a:buFont typeface="Arial"/>
              <a:buChar char="•"/>
            </a:pPr>
            <a:endParaRPr lang="en-US" b="1" dirty="0">
              <a:solidFill>
                <a:schemeClr val="accent1">
                  <a:lumMod val="75000"/>
                </a:schemeClr>
              </a:solidFill>
              <a:latin typeface="Arial"/>
              <a:cs typeface="Times"/>
            </a:endParaRPr>
          </a:p>
          <a:p>
            <a:pPr marL="285750" lvl="1" indent="-285750">
              <a:buFont typeface="Arial"/>
              <a:buChar char="•"/>
            </a:pPr>
            <a:r>
              <a:rPr lang="en-US" b="1" dirty="0">
                <a:solidFill>
                  <a:schemeClr val="accent1">
                    <a:lumMod val="75000"/>
                  </a:schemeClr>
                </a:solidFill>
                <a:latin typeface="Arial"/>
                <a:cs typeface="Times"/>
              </a:rPr>
              <a:t>If at any time you feel pre-existing medical conditions are exacerbated by work, report to your Lab Manager and follow up with PCP</a:t>
            </a:r>
          </a:p>
          <a:p>
            <a:pPr marL="285750" indent="-285750">
              <a:buFont typeface="Arial"/>
              <a:buChar char="•"/>
            </a:pPr>
            <a:endParaRPr lang="en-US" dirty="0">
              <a:latin typeface="Arial"/>
              <a:cs typeface="Times"/>
            </a:endParaRPr>
          </a:p>
        </p:txBody>
      </p:sp>
    </p:spTree>
    <p:extLst>
      <p:ext uri="{BB962C8B-B14F-4D97-AF65-F5344CB8AC3E}">
        <p14:creationId xmlns:p14="http://schemas.microsoft.com/office/powerpoint/2010/main" val="5858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Emergency Procedures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vert="horz" lIns="91440" tIns="45720" rIns="91440" bIns="45720" rtlCol="0" anchor="t">
            <a:noAutofit/>
          </a:bodyPr>
          <a:lstStyle/>
          <a:p>
            <a:pPr marL="342265" indent="-342265"/>
            <a:r>
              <a:rPr lang="en-US" sz="2000" b="1" dirty="0">
                <a:latin typeface="Arial"/>
                <a:cs typeface="Arial"/>
              </a:rPr>
              <a:t>There is an emergency team for each building on campus.</a:t>
            </a:r>
          </a:p>
          <a:p>
            <a:pPr marL="342265" indent="-342265"/>
            <a:r>
              <a:rPr lang="en-US" sz="2000" dirty="0">
                <a:latin typeface="Arial"/>
                <a:cs typeface="Arial"/>
              </a:rPr>
              <a:t>The five main categories of a UM emergency alert are:</a:t>
            </a:r>
          </a:p>
          <a:p>
            <a:pPr marL="742306" lvl="1" indent="-342265"/>
            <a:r>
              <a:rPr lang="en-US" sz="2000" b="1" dirty="0">
                <a:latin typeface="Arial"/>
                <a:cs typeface="Arial"/>
              </a:rPr>
              <a:t>Hold</a:t>
            </a:r>
          </a:p>
          <a:p>
            <a:pPr marL="742306" lvl="1" indent="-342265"/>
            <a:r>
              <a:rPr lang="en-US" sz="2000" b="1" dirty="0">
                <a:latin typeface="Arial"/>
                <a:cs typeface="Arial"/>
              </a:rPr>
              <a:t>Secure</a:t>
            </a:r>
          </a:p>
          <a:p>
            <a:pPr marL="742306" lvl="1" indent="-342265"/>
            <a:r>
              <a:rPr lang="en-US" sz="2000" b="1" dirty="0">
                <a:latin typeface="Arial"/>
                <a:cs typeface="Arial"/>
              </a:rPr>
              <a:t>Lockdown</a:t>
            </a:r>
          </a:p>
          <a:p>
            <a:pPr marL="742306" lvl="1" indent="-342265"/>
            <a:r>
              <a:rPr lang="en-US" sz="2000" b="1" dirty="0">
                <a:latin typeface="Arial"/>
                <a:cs typeface="Arial"/>
              </a:rPr>
              <a:t>Evacuate</a:t>
            </a:r>
          </a:p>
          <a:p>
            <a:pPr marL="742306" lvl="1" indent="-342265"/>
            <a:r>
              <a:rPr lang="en-US" sz="2000" b="1" dirty="0">
                <a:latin typeface="Arial"/>
                <a:cs typeface="Arial"/>
              </a:rPr>
              <a:t>Shelter</a:t>
            </a:r>
          </a:p>
          <a:p>
            <a:pPr marL="742306" lvl="1" indent="-342265">
              <a:buFont typeface="Arial" panose="020B0604020202020204" pitchFamily="34" charset="0"/>
              <a:buChar char="•"/>
            </a:pPr>
            <a:endParaRPr lang="en-US" sz="2000" b="1" dirty="0">
              <a:latin typeface="Arial"/>
              <a:cs typeface="Arial"/>
            </a:endParaRPr>
          </a:p>
          <a:p>
            <a:pPr marL="742306" lvl="1" indent="-342265">
              <a:buFont typeface="Arial" panose="020B0604020202020204" pitchFamily="34" charset="0"/>
              <a:buChar char="•"/>
            </a:pPr>
            <a:endParaRPr lang="en-US" sz="2000" b="1" dirty="0">
              <a:latin typeface="Arial"/>
              <a:cs typeface="Arial"/>
            </a:endParaRPr>
          </a:p>
          <a:p>
            <a:pPr marL="742306" lvl="1" indent="-342265">
              <a:buFont typeface="Arial" panose="020B0604020202020204" pitchFamily="34" charset="0"/>
              <a:buChar char="•"/>
            </a:pPr>
            <a:r>
              <a:rPr lang="en-US" sz="2000" b="1" dirty="0">
                <a:latin typeface="Arial"/>
                <a:cs typeface="Arial"/>
              </a:rPr>
              <a:t>Call x4000 for UMPD or 911 for a medical emergency.</a:t>
            </a:r>
          </a:p>
          <a:p>
            <a:pPr marL="400041" lvl="1" indent="0">
              <a:buNone/>
            </a:pPr>
            <a:endParaRPr lang="en-US" sz="2000" b="1" dirty="0">
              <a:latin typeface="Arial"/>
              <a:cs typeface="Arial"/>
            </a:endParaRPr>
          </a:p>
          <a:p>
            <a:pPr marL="400041" lvl="1" indent="0">
              <a:buNone/>
            </a:pPr>
            <a:endParaRPr lang="en-US" b="1" dirty="0">
              <a:latin typeface="Arial"/>
              <a:cs typeface="Arial"/>
            </a:endParaRPr>
          </a:p>
        </p:txBody>
      </p:sp>
    </p:spTree>
    <p:extLst>
      <p:ext uri="{BB962C8B-B14F-4D97-AF65-F5344CB8AC3E}">
        <p14:creationId xmlns:p14="http://schemas.microsoft.com/office/powerpoint/2010/main" val="11163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3CB9A2-39FD-5479-B707-8C31264FA309}"/>
              </a:ext>
            </a:extLst>
          </p:cNvPr>
          <p:cNvSpPr>
            <a:spLocks noGrp="1"/>
          </p:cNvSpPr>
          <p:nvPr>
            <p:ph type="body" sz="quarter" idx="13"/>
          </p:nvPr>
        </p:nvSpPr>
        <p:spPr/>
        <p:txBody>
          <a:bodyPr vert="horz" lIns="91440" tIns="45720" rIns="91440" bIns="45720" rtlCol="0" anchor="t">
            <a:noAutofit/>
          </a:bodyPr>
          <a:lstStyle/>
          <a:p>
            <a:pPr marL="342265" indent="-342265"/>
            <a:r>
              <a:rPr lang="en-US" dirty="0">
                <a:latin typeface="Arial"/>
                <a:cs typeface="Arial"/>
              </a:rPr>
              <a:t>Each lab must have an inventory list of all chemicals present in the lab</a:t>
            </a:r>
          </a:p>
          <a:p>
            <a:pPr marL="342265" indent="-342265"/>
            <a:endParaRPr lang="en-US" dirty="0"/>
          </a:p>
        </p:txBody>
      </p:sp>
      <p:sp>
        <p:nvSpPr>
          <p:cNvPr id="2" name="Title 1">
            <a:extLst>
              <a:ext uri="{FF2B5EF4-FFF2-40B4-BE49-F238E27FC236}">
                <a16:creationId xmlns:a16="http://schemas.microsoft.com/office/drawing/2014/main" id="{0B3E834A-4313-F3FB-3B30-EC0C5AB376DA}"/>
              </a:ext>
            </a:extLst>
          </p:cNvPr>
          <p:cNvSpPr>
            <a:spLocks noGrp="1"/>
          </p:cNvSpPr>
          <p:nvPr>
            <p:ph type="title"/>
          </p:nvPr>
        </p:nvSpPr>
        <p:spPr/>
        <p:txBody>
          <a:bodyPr/>
          <a:lstStyle/>
          <a:p>
            <a:r>
              <a:rPr lang="en-US" dirty="0">
                <a:latin typeface="Arial"/>
                <a:cs typeface="Arial"/>
              </a:rPr>
              <a:t>Chemical Inventory</a:t>
            </a:r>
            <a:endParaRPr lang="en-US" dirty="0"/>
          </a:p>
        </p:txBody>
      </p:sp>
      <p:sp>
        <p:nvSpPr>
          <p:cNvPr id="3" name="Text Placeholder 2">
            <a:extLst>
              <a:ext uri="{FF2B5EF4-FFF2-40B4-BE49-F238E27FC236}">
                <a16:creationId xmlns:a16="http://schemas.microsoft.com/office/drawing/2014/main" id="{49387091-D788-F22F-2F3A-0FF8CFD353D2}"/>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RTK Program Essential Elements</a:t>
            </a:r>
            <a:endParaRPr lang="en-US" sz="1400" dirty="0"/>
          </a:p>
        </p:txBody>
      </p:sp>
      <p:pic>
        <p:nvPicPr>
          <p:cNvPr id="5" name="Picture 4" descr="A screenshot of a spreadsheet&#10;&#10;Description automatically generated">
            <a:extLst>
              <a:ext uri="{FF2B5EF4-FFF2-40B4-BE49-F238E27FC236}">
                <a16:creationId xmlns:a16="http://schemas.microsoft.com/office/drawing/2014/main" id="{8B1ABCA2-96B0-45B5-3298-A4F4079D8C75}"/>
              </a:ext>
            </a:extLst>
          </p:cNvPr>
          <p:cNvPicPr>
            <a:picLocks noChangeAspect="1"/>
          </p:cNvPicPr>
          <p:nvPr/>
        </p:nvPicPr>
        <p:blipFill rotWithShape="1">
          <a:blip r:embed="rId2"/>
          <a:srcRect l="3949" t="7214" r="2561" b="20895"/>
          <a:stretch/>
        </p:blipFill>
        <p:spPr>
          <a:xfrm>
            <a:off x="1" y="2702958"/>
            <a:ext cx="9152392" cy="3012002"/>
          </a:xfrm>
          <a:prstGeom prst="rect">
            <a:avLst/>
          </a:prstGeom>
        </p:spPr>
      </p:pic>
    </p:spTree>
    <p:extLst>
      <p:ext uri="{BB962C8B-B14F-4D97-AF65-F5344CB8AC3E}">
        <p14:creationId xmlns:p14="http://schemas.microsoft.com/office/powerpoint/2010/main" val="23768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Chemical Storage</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vert="horz" lIns="91440" tIns="45720" rIns="91440" bIns="45720" rtlCol="0" anchor="t">
            <a:noAutofit/>
          </a:bodyPr>
          <a:lstStyle/>
          <a:p>
            <a:r>
              <a:rPr lang="en-US" sz="2400" b="1" dirty="0">
                <a:latin typeface="Arial"/>
                <a:cs typeface="Arial"/>
              </a:rPr>
              <a:t>Segregate incompatible chemicals.</a:t>
            </a:r>
          </a:p>
          <a:p>
            <a:r>
              <a:rPr lang="en-US" sz="2400" dirty="0"/>
              <a:t>No storage of liquid chemicals on floor without secondary containment.</a:t>
            </a:r>
          </a:p>
          <a:p>
            <a:pPr marL="342265" indent="-342265"/>
            <a:r>
              <a:rPr lang="en-US" sz="2400" dirty="0">
                <a:latin typeface="Arial"/>
                <a:cs typeface="Arial"/>
              </a:rPr>
              <a:t>All flammables need to be stored in an approved fire cabinet (door closed).</a:t>
            </a:r>
          </a:p>
          <a:p>
            <a:r>
              <a:rPr lang="en-US" sz="2400" dirty="0"/>
              <a:t>Do not double stack chemical containers on shelves.</a:t>
            </a:r>
          </a:p>
          <a:p>
            <a:r>
              <a:rPr lang="en-US" sz="2400" dirty="0"/>
              <a:t>Properly manage time-sensitive chemicals</a:t>
            </a:r>
          </a:p>
          <a:p>
            <a:endParaRPr lang="en-US" dirty="0"/>
          </a:p>
        </p:txBody>
      </p:sp>
    </p:spTree>
    <p:extLst>
      <p:ext uri="{BB962C8B-B14F-4D97-AF65-F5344CB8AC3E}">
        <p14:creationId xmlns:p14="http://schemas.microsoft.com/office/powerpoint/2010/main" val="322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Leaks and Spills</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400" dirty="0"/>
              <a:t>Small spills or leaks of non-toxic or non-hazardous materials can be cleaned up according to the procedures in the SDS.  Inform EHS.</a:t>
            </a:r>
          </a:p>
          <a:p>
            <a:r>
              <a:rPr lang="en-US" sz="2400" dirty="0"/>
              <a:t>Contact EHS for larger spills or leaks.</a:t>
            </a:r>
          </a:p>
          <a:p>
            <a:r>
              <a:rPr lang="en-US" sz="2400" dirty="0"/>
              <a:t>If necessary, alert others and evacuate the area.</a:t>
            </a:r>
          </a:p>
          <a:p>
            <a:endParaRPr lang="en-US" dirty="0"/>
          </a:p>
          <a:p>
            <a:endParaRPr lang="en-US" dirty="0"/>
          </a:p>
        </p:txBody>
      </p:sp>
    </p:spTree>
    <p:extLst>
      <p:ext uri="{BB962C8B-B14F-4D97-AF65-F5344CB8AC3E}">
        <p14:creationId xmlns:p14="http://schemas.microsoft.com/office/powerpoint/2010/main" val="255957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Hazardous Waste Disposal</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a:lstStyle/>
          <a:p>
            <a:r>
              <a:rPr lang="en-US" sz="2000" dirty="0"/>
              <a:t>Contact Environmental Health &amp; Safety for any questions on chemical disposal.</a:t>
            </a:r>
          </a:p>
          <a:p>
            <a:r>
              <a:rPr lang="en-US" sz="2000" dirty="0"/>
              <a:t>All waste containers must be closed at all times unless adding waste</a:t>
            </a:r>
          </a:p>
          <a:p>
            <a:r>
              <a:rPr lang="en-US" sz="2000" dirty="0"/>
              <a:t>Approved sharp containers must be used for all syringes, needles, etc.</a:t>
            </a:r>
          </a:p>
          <a:p>
            <a:r>
              <a:rPr lang="en-US" sz="2000" dirty="0"/>
              <a:t>Waste containers must be properly labeled.</a:t>
            </a:r>
          </a:p>
          <a:p>
            <a:r>
              <a:rPr lang="en-US" sz="2000" dirty="0"/>
              <a:t>No chemicals (including empty bottles) should be placed in the trash or flushed down the sink.</a:t>
            </a:r>
          </a:p>
          <a:p>
            <a:endParaRPr lang="en-US" dirty="0"/>
          </a:p>
        </p:txBody>
      </p:sp>
    </p:spTree>
    <p:extLst>
      <p:ext uri="{BB962C8B-B14F-4D97-AF65-F5344CB8AC3E}">
        <p14:creationId xmlns:p14="http://schemas.microsoft.com/office/powerpoint/2010/main" val="22759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Hazmat Shipping</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Various entities regulate the logistics (DOT, IATA, States)</a:t>
            </a:r>
          </a:p>
          <a:p>
            <a:pPr marL="342265" indent="-342265"/>
            <a:r>
              <a:rPr lang="en-US" sz="2400" dirty="0">
                <a:latin typeface="Arial"/>
                <a:cs typeface="Arial"/>
              </a:rPr>
              <a:t>Those shipping hazmat must be properly trained and certified</a:t>
            </a:r>
          </a:p>
          <a:p>
            <a:pPr marL="342265" indent="-342265"/>
            <a:r>
              <a:rPr lang="en-US" sz="2400" dirty="0">
                <a:latin typeface="Arial"/>
                <a:cs typeface="Arial"/>
              </a:rPr>
              <a:t>UM: Ben Mason</a:t>
            </a:r>
          </a:p>
          <a:p>
            <a:pPr marL="742315" lvl="1" indent="-285115"/>
            <a:r>
              <a:rPr lang="en-US" sz="2200" b="1" dirty="0">
                <a:latin typeface="Arial"/>
                <a:cs typeface="Arial"/>
              </a:rPr>
              <a:t>x4503</a:t>
            </a:r>
            <a:endParaRPr lang="en-US" sz="2200" dirty="0">
              <a:latin typeface="Arial"/>
              <a:cs typeface="Arial"/>
            </a:endParaRPr>
          </a:p>
          <a:p>
            <a:pPr marL="742315" lvl="1" indent="-285115"/>
            <a:r>
              <a:rPr lang="en-US" sz="2200" b="1" dirty="0">
                <a:latin typeface="Arial"/>
                <a:cs typeface="Arial"/>
              </a:rPr>
              <a:t>ben.mason@mso.umt.edu</a:t>
            </a:r>
          </a:p>
        </p:txBody>
      </p:sp>
    </p:spTree>
    <p:extLst>
      <p:ext uri="{BB962C8B-B14F-4D97-AF65-F5344CB8AC3E}">
        <p14:creationId xmlns:p14="http://schemas.microsoft.com/office/powerpoint/2010/main" val="153329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2793-438E-FA89-E809-15D5CF42F5AE}"/>
              </a:ext>
            </a:extLst>
          </p:cNvPr>
          <p:cNvSpPr>
            <a:spLocks noGrp="1"/>
          </p:cNvSpPr>
          <p:nvPr>
            <p:ph type="title"/>
          </p:nvPr>
        </p:nvSpPr>
        <p:spPr/>
        <p:txBody>
          <a:bodyPr/>
          <a:lstStyle/>
          <a:p>
            <a:r>
              <a:rPr lang="en-US" dirty="0">
                <a:latin typeface="Arial"/>
                <a:cs typeface="Arial"/>
              </a:rPr>
              <a:t>Environmental Safety</a:t>
            </a:r>
            <a:endParaRPr lang="en-US" dirty="0"/>
          </a:p>
        </p:txBody>
      </p:sp>
      <p:sp>
        <p:nvSpPr>
          <p:cNvPr id="3" name="Text Placeholder 2">
            <a:extLst>
              <a:ext uri="{FF2B5EF4-FFF2-40B4-BE49-F238E27FC236}">
                <a16:creationId xmlns:a16="http://schemas.microsoft.com/office/drawing/2014/main" id="{E9B0FF38-546F-53E5-4C8A-85A0539DDBFA}"/>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FE3DB43A-CABF-4605-EC5B-0198912DC1A1}"/>
              </a:ext>
            </a:extLst>
          </p:cNvPr>
          <p:cNvSpPr>
            <a:spLocks noGrp="1"/>
          </p:cNvSpPr>
          <p:nvPr>
            <p:ph type="body" sz="quarter" idx="13"/>
          </p:nvPr>
        </p:nvSpPr>
        <p:spPr/>
        <p:txBody>
          <a:bodyPr vert="horz" lIns="91440" tIns="45720" rIns="91440" bIns="45720" rtlCol="0" anchor="t">
            <a:noAutofit/>
          </a:bodyPr>
          <a:lstStyle/>
          <a:p>
            <a:pPr marL="342265" indent="-342265"/>
            <a:r>
              <a:rPr lang="en-US" sz="1800" dirty="0">
                <a:latin typeface="Arial"/>
                <a:cs typeface="Arial"/>
              </a:rPr>
              <a:t>UM encourages responsible campus stewardship through Priorities for Advancement and other directives</a:t>
            </a:r>
          </a:p>
          <a:p>
            <a:pPr marL="742315" lvl="1" indent="-285115"/>
            <a:r>
              <a:rPr lang="en-US" sz="1600" b="1" dirty="0">
                <a:latin typeface="Arial"/>
                <a:cs typeface="Arial"/>
              </a:rPr>
              <a:t>Specific mention of natural environment and broader impacts</a:t>
            </a:r>
            <a:endParaRPr lang="en-US" sz="1600">
              <a:latin typeface="Arial"/>
              <a:cs typeface="Arial"/>
            </a:endParaRPr>
          </a:p>
          <a:p>
            <a:pPr marL="342265" indent="-342265"/>
            <a:r>
              <a:rPr lang="en-US" sz="1800" dirty="0">
                <a:latin typeface="Arial"/>
                <a:cs typeface="Arial"/>
              </a:rPr>
              <a:t>Topics to consider</a:t>
            </a:r>
            <a:endParaRPr lang="en-US" sz="1800"/>
          </a:p>
          <a:p>
            <a:pPr marL="742315" lvl="1" indent="-285115"/>
            <a:r>
              <a:rPr lang="en-US" sz="1600" b="1" dirty="0">
                <a:latin typeface="Arial"/>
                <a:cs typeface="Arial"/>
              </a:rPr>
              <a:t>Reduction of waste streams by operational controls, treatment of waste, etc.</a:t>
            </a:r>
          </a:p>
          <a:p>
            <a:pPr marL="742315" lvl="1" indent="-285115"/>
            <a:r>
              <a:rPr lang="en-US" sz="1600" b="1" dirty="0">
                <a:latin typeface="Arial"/>
                <a:cs typeface="Arial"/>
              </a:rPr>
              <a:t>Ensuring minimal impacts when working in the field</a:t>
            </a:r>
          </a:p>
          <a:p>
            <a:pPr marL="742315" lvl="1" indent="-285115"/>
            <a:r>
              <a:rPr lang="en-US" sz="1600" b="1" dirty="0">
                <a:latin typeface="Arial"/>
                <a:cs typeface="Arial"/>
              </a:rPr>
              <a:t>Stormwater management and local water quality</a:t>
            </a:r>
          </a:p>
          <a:p>
            <a:pPr marL="742315" lvl="1" indent="-285115"/>
            <a:r>
              <a:rPr lang="en-US" sz="1600" b="1" dirty="0">
                <a:latin typeface="Arial"/>
                <a:cs typeface="Arial"/>
              </a:rPr>
              <a:t>Sustainable purchasing practices</a:t>
            </a:r>
            <a:endParaRPr lang="en-US" sz="1600" b="1" dirty="0"/>
          </a:p>
          <a:p>
            <a:pPr marL="742315" lvl="1" indent="-285115"/>
            <a:r>
              <a:rPr lang="en-US" sz="1600" b="1" dirty="0">
                <a:latin typeface="Arial"/>
                <a:cs typeface="Arial"/>
              </a:rPr>
              <a:t>Minimizing hazards where practicable, e.g., toxic substances</a:t>
            </a:r>
          </a:p>
          <a:p>
            <a:pPr marL="1142365" lvl="2" indent="-227965"/>
            <a:r>
              <a:rPr lang="en-US" sz="1400" b="1" dirty="0">
                <a:latin typeface="Arial"/>
                <a:cs typeface="Arial"/>
              </a:rPr>
              <a:t>Try to use products which do not have persistent environmental effects</a:t>
            </a:r>
            <a:endParaRPr lang="en-US" sz="1400" b="1" dirty="0"/>
          </a:p>
        </p:txBody>
      </p:sp>
      <p:pic>
        <p:nvPicPr>
          <p:cNvPr id="5" name="Picture 4" descr="A sign with a fish and a tree&#10;&#10;Description automatically generated">
            <a:extLst>
              <a:ext uri="{FF2B5EF4-FFF2-40B4-BE49-F238E27FC236}">
                <a16:creationId xmlns:a16="http://schemas.microsoft.com/office/drawing/2014/main" id="{047DADB4-0A2C-B03F-1299-FE2996A1D733}"/>
              </a:ext>
            </a:extLst>
          </p:cNvPr>
          <p:cNvPicPr>
            <a:picLocks noChangeAspect="1"/>
          </p:cNvPicPr>
          <p:nvPr/>
        </p:nvPicPr>
        <p:blipFill>
          <a:blip r:embed="rId2"/>
          <a:stretch>
            <a:fillRect/>
          </a:stretch>
        </p:blipFill>
        <p:spPr>
          <a:xfrm>
            <a:off x="2714625" y="4781550"/>
            <a:ext cx="1752600" cy="1695450"/>
          </a:xfrm>
          <a:prstGeom prst="rect">
            <a:avLst/>
          </a:prstGeom>
        </p:spPr>
      </p:pic>
    </p:spTree>
    <p:extLst>
      <p:ext uri="{BB962C8B-B14F-4D97-AF65-F5344CB8AC3E}">
        <p14:creationId xmlns:p14="http://schemas.microsoft.com/office/powerpoint/2010/main" val="368458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7855-0338-4D9E-D159-2AD7F4348FE9}"/>
              </a:ext>
            </a:extLst>
          </p:cNvPr>
          <p:cNvSpPr>
            <a:spLocks noGrp="1"/>
          </p:cNvSpPr>
          <p:nvPr>
            <p:ph type="title"/>
          </p:nvPr>
        </p:nvSpPr>
        <p:spPr/>
        <p:txBody>
          <a:bodyPr/>
          <a:lstStyle/>
          <a:p>
            <a:r>
              <a:rPr lang="en-US" dirty="0">
                <a:latin typeface="Arial"/>
                <a:cs typeface="Arial"/>
              </a:rPr>
              <a:t>Stormwater &amp; Water Quality</a:t>
            </a:r>
            <a:endParaRPr lang="en-US" dirty="0"/>
          </a:p>
        </p:txBody>
      </p:sp>
      <p:sp>
        <p:nvSpPr>
          <p:cNvPr id="3" name="Text Placeholder 2">
            <a:extLst>
              <a:ext uri="{FF2B5EF4-FFF2-40B4-BE49-F238E27FC236}">
                <a16:creationId xmlns:a16="http://schemas.microsoft.com/office/drawing/2014/main" id="{ED86805F-ACB3-701A-84AF-9049826AF20F}"/>
              </a:ext>
            </a:extLst>
          </p:cNvPr>
          <p:cNvSpPr>
            <a:spLocks noGrp="1"/>
          </p:cNvSpPr>
          <p:nvPr>
            <p:ph type="body" sz="quarter" idx="18"/>
          </p:nvPr>
        </p:nvSpPr>
        <p:spPr/>
        <p:txBody>
          <a:bodyPr vert="horz" lIns="182880" tIns="0" rIns="182880" bIns="0" rtlCol="0" anchor="t">
            <a:noAutofit/>
          </a:bodyPr>
          <a:lstStyle/>
          <a:p>
            <a:r>
              <a:rPr lang="en-US" dirty="0">
                <a:latin typeface="Georgia"/>
                <a:cs typeface="Arial"/>
              </a:rPr>
              <a:t>Training and Safety Awareness</a:t>
            </a:r>
            <a:endParaRPr lang="en-US" dirty="0"/>
          </a:p>
        </p:txBody>
      </p:sp>
      <p:sp>
        <p:nvSpPr>
          <p:cNvPr id="4" name="Text Placeholder 3">
            <a:extLst>
              <a:ext uri="{FF2B5EF4-FFF2-40B4-BE49-F238E27FC236}">
                <a16:creationId xmlns:a16="http://schemas.microsoft.com/office/drawing/2014/main" id="{95B471AA-9BA5-DBAE-EB37-1AD4BC37A8BE}"/>
              </a:ext>
            </a:extLst>
          </p:cNvPr>
          <p:cNvSpPr>
            <a:spLocks noGrp="1"/>
          </p:cNvSpPr>
          <p:nvPr>
            <p:ph type="body" sz="quarter" idx="13"/>
          </p:nvPr>
        </p:nvSpPr>
        <p:spPr/>
        <p:txBody>
          <a:bodyPr vert="horz" lIns="91440" tIns="45720" rIns="91440" bIns="45720" rtlCol="0" anchor="t">
            <a:noAutofit/>
          </a:bodyPr>
          <a:lstStyle/>
          <a:p>
            <a:pPr marL="342265" indent="-342265"/>
            <a:r>
              <a:rPr lang="en-US" sz="1800" dirty="0">
                <a:latin typeface="Arial"/>
                <a:cs typeface="Arial"/>
              </a:rPr>
              <a:t>Montana has suffered and currently suffers from impaired waters</a:t>
            </a:r>
            <a:endParaRPr lang="en-US" sz="1800" b="0">
              <a:latin typeface="Arial"/>
              <a:cs typeface="Arial"/>
            </a:endParaRPr>
          </a:p>
          <a:p>
            <a:pPr marL="742315" lvl="1" indent="-285115"/>
            <a:r>
              <a:rPr lang="en-US" sz="1600" dirty="0">
                <a:latin typeface="Arial"/>
                <a:cs typeface="Arial"/>
              </a:rPr>
              <a:t>Clark Fork (furans, dioxins, PCBs, heavy metals)</a:t>
            </a:r>
          </a:p>
          <a:p>
            <a:pPr marL="742315" lvl="1" indent="-285115"/>
            <a:r>
              <a:rPr lang="en-US" sz="1600" dirty="0">
                <a:latin typeface="Arial"/>
                <a:cs typeface="Arial"/>
              </a:rPr>
              <a:t>Berkeley Pit in Butte (heavy metals, pH)</a:t>
            </a:r>
          </a:p>
          <a:p>
            <a:pPr marL="342265" indent="-342265"/>
            <a:r>
              <a:rPr lang="en-US" sz="1800" dirty="0">
                <a:latin typeface="Arial"/>
                <a:cs typeface="Arial"/>
              </a:rPr>
              <a:t>Sinks drain to the sewer and end up at the treatment plant</a:t>
            </a:r>
            <a:endParaRPr lang="en-US" sz="1800" b="1"/>
          </a:p>
          <a:p>
            <a:pPr marL="342265" indent="-342265"/>
            <a:r>
              <a:rPr lang="en-US" sz="1800" dirty="0">
                <a:latin typeface="Arial"/>
                <a:cs typeface="Arial"/>
              </a:rPr>
              <a:t>Storm drains end up in the river or in the Missoula aquifer</a:t>
            </a:r>
          </a:p>
          <a:p>
            <a:pPr marL="742315" lvl="1" indent="-285115"/>
            <a:r>
              <a:rPr lang="en-US" sz="1600" dirty="0">
                <a:latin typeface="Arial"/>
                <a:cs typeface="Arial"/>
              </a:rPr>
              <a:t>Much higher volume which the treatment plant can't handle</a:t>
            </a:r>
          </a:p>
          <a:p>
            <a:pPr marL="742315" lvl="1" indent="-285115"/>
            <a:r>
              <a:rPr lang="en-US" sz="1600" dirty="0">
                <a:latin typeface="Arial"/>
                <a:cs typeface="Arial"/>
              </a:rPr>
              <a:t>Stormwater is relatively much less treated than sewer water</a:t>
            </a:r>
          </a:p>
          <a:p>
            <a:pPr marL="342265" indent="-342265"/>
            <a:r>
              <a:rPr lang="en-US" sz="1800" dirty="0">
                <a:latin typeface="Arial"/>
                <a:cs typeface="Arial"/>
              </a:rPr>
              <a:t>Implications:</a:t>
            </a:r>
          </a:p>
          <a:p>
            <a:pPr marL="742315" lvl="1" indent="-285115"/>
            <a:r>
              <a:rPr lang="en-US" sz="1600" dirty="0">
                <a:latin typeface="Arial"/>
                <a:cs typeface="Arial"/>
              </a:rPr>
              <a:t>Any illicit discharge to storm drains must be prevented</a:t>
            </a:r>
            <a:endParaRPr lang="en-US" sz="1600"/>
          </a:p>
          <a:p>
            <a:pPr marL="742315" lvl="1" indent="-285115"/>
            <a:r>
              <a:rPr lang="en-US" sz="1600" dirty="0">
                <a:latin typeface="Arial"/>
                <a:cs typeface="Arial"/>
              </a:rPr>
              <a:t>Accidental releases must be reported</a:t>
            </a:r>
          </a:p>
          <a:p>
            <a:pPr marL="742315" lvl="1" indent="-285115"/>
            <a:r>
              <a:rPr lang="en-US" sz="1600" dirty="0">
                <a:latin typeface="Arial"/>
                <a:cs typeface="Arial"/>
              </a:rPr>
              <a:t>Shared impact on drinking water merits broad participation</a:t>
            </a:r>
            <a:endParaRPr lang="en-US" sz="1600"/>
          </a:p>
        </p:txBody>
      </p:sp>
    </p:spTree>
    <p:extLst>
      <p:ext uri="{BB962C8B-B14F-4D97-AF65-F5344CB8AC3E}">
        <p14:creationId xmlns:p14="http://schemas.microsoft.com/office/powerpoint/2010/main" val="417824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BDC-707B-B987-8C3C-60FFDDC2C015}"/>
              </a:ext>
            </a:extLst>
          </p:cNvPr>
          <p:cNvSpPr>
            <a:spLocks noGrp="1"/>
          </p:cNvSpPr>
          <p:nvPr>
            <p:ph type="title"/>
          </p:nvPr>
        </p:nvSpPr>
        <p:spPr/>
        <p:txBody>
          <a:bodyPr/>
          <a:lstStyle/>
          <a:p>
            <a:r>
              <a:rPr lang="en-US" dirty="0">
                <a:latin typeface="Arial"/>
                <a:cs typeface="Arial"/>
              </a:rPr>
              <a:t>Quiz</a:t>
            </a:r>
            <a:endParaRPr lang="en-US" dirty="0"/>
          </a:p>
        </p:txBody>
      </p:sp>
      <p:sp>
        <p:nvSpPr>
          <p:cNvPr id="3" name="Text Placeholder 2">
            <a:extLst>
              <a:ext uri="{FF2B5EF4-FFF2-40B4-BE49-F238E27FC236}">
                <a16:creationId xmlns:a16="http://schemas.microsoft.com/office/drawing/2014/main" id="{19557E51-F18B-4B89-2BA2-5615A66B2F24}"/>
              </a:ext>
            </a:extLst>
          </p:cNvPr>
          <p:cNvSpPr>
            <a:spLocks noGrp="1"/>
          </p:cNvSpPr>
          <p:nvPr>
            <p:ph type="body" sz="quarter" idx="18"/>
          </p:nvPr>
        </p:nvSpPr>
        <p:spPr/>
        <p:txBody>
          <a:bodyPr vert="horz" lIns="182880" tIns="0" rIns="182880" bIns="0" rtlCol="0" anchor="t">
            <a:noAutofit/>
          </a:bodyPr>
          <a:lstStyle/>
          <a:p>
            <a:r>
              <a:rPr lang="en-US" sz="1400" dirty="0">
                <a:latin typeface="Georgia"/>
                <a:cs typeface="Arial"/>
              </a:rPr>
              <a:t>Conclusion</a:t>
            </a:r>
            <a:endParaRPr lang="en-US" dirty="0"/>
          </a:p>
        </p:txBody>
      </p:sp>
      <p:sp>
        <p:nvSpPr>
          <p:cNvPr id="4" name="Text Placeholder 3">
            <a:extLst>
              <a:ext uri="{FF2B5EF4-FFF2-40B4-BE49-F238E27FC236}">
                <a16:creationId xmlns:a16="http://schemas.microsoft.com/office/drawing/2014/main" id="{022FF7B0-3D01-541E-4A57-6B8FE6FA27D2}"/>
              </a:ext>
            </a:extLst>
          </p:cNvPr>
          <p:cNvSpPr>
            <a:spLocks noGrp="1"/>
          </p:cNvSpPr>
          <p:nvPr>
            <p:ph type="body" sz="quarter" idx="13"/>
          </p:nvPr>
        </p:nvSpPr>
        <p:spPr/>
        <p:txBody>
          <a:bodyPr vert="horz" lIns="91440" tIns="45720" rIns="91440" bIns="45720" rtlCol="0" anchor="t">
            <a:noAutofit/>
          </a:bodyPr>
          <a:lstStyle/>
          <a:p>
            <a:pPr marL="342265" indent="-342265"/>
            <a:r>
              <a:rPr lang="en-US" sz="2400" dirty="0">
                <a:latin typeface="Arial"/>
                <a:cs typeface="Arial"/>
              </a:rPr>
              <a:t>18 questions, must pass with 70%</a:t>
            </a:r>
          </a:p>
          <a:p>
            <a:pPr marL="342265" indent="-342265"/>
            <a:r>
              <a:rPr lang="en-US" sz="2400" dirty="0">
                <a:latin typeface="Arial"/>
                <a:cs typeface="Arial"/>
              </a:rPr>
              <a:t>Keep completed quizzes with training records</a:t>
            </a:r>
          </a:p>
        </p:txBody>
      </p:sp>
    </p:spTree>
    <p:extLst>
      <p:ext uri="{BB962C8B-B14F-4D97-AF65-F5344CB8AC3E}">
        <p14:creationId xmlns:p14="http://schemas.microsoft.com/office/powerpoint/2010/main" val="29894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EE3A-CBC6-B510-A39F-03FAA056C2A9}"/>
              </a:ext>
            </a:extLst>
          </p:cNvPr>
          <p:cNvSpPr>
            <a:spLocks noGrp="1"/>
          </p:cNvSpPr>
          <p:nvPr>
            <p:ph type="title"/>
          </p:nvPr>
        </p:nvSpPr>
        <p:spPr/>
        <p:txBody>
          <a:bodyPr/>
          <a:lstStyle/>
          <a:p>
            <a:r>
              <a:rPr lang="en-US" dirty="0">
                <a:latin typeface="Georgia"/>
                <a:cs typeface="Arial"/>
              </a:rPr>
              <a:t>Thank You and Have a Safe Day</a:t>
            </a:r>
            <a:endParaRPr lang="en-US" dirty="0"/>
          </a:p>
        </p:txBody>
      </p:sp>
    </p:spTree>
    <p:extLst>
      <p:ext uri="{BB962C8B-B14F-4D97-AF65-F5344CB8AC3E}">
        <p14:creationId xmlns:p14="http://schemas.microsoft.com/office/powerpoint/2010/main" val="2098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Montana_Powerpoint_SystemFonts (1)">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9102808-967D-7C45-B952-F50DCD98AF33}" vid="{CF8696D2-C8CE-2B49-849F-4350B1850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UMontana_Powerpoint_SystemFonts (1)</Template>
  <TotalTime>0</TotalTime>
  <Words>5043</Words>
  <Application>Microsoft Office PowerPoint</Application>
  <PresentationFormat>On-screen Show (4:3)</PresentationFormat>
  <Paragraphs>669</Paragraphs>
  <Slides>97</Slides>
  <Notes>2</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UMontana_Powerpoint_SystemFonts (1)</vt:lpstr>
      <vt:lpstr>Laboratory Safety</vt:lpstr>
      <vt:lpstr>Ben Mason</vt:lpstr>
      <vt:lpstr>Trent Drinkwalter</vt:lpstr>
      <vt:lpstr>Hazard Awareness</vt:lpstr>
      <vt:lpstr>Regulations</vt:lpstr>
      <vt:lpstr>HazCom</vt:lpstr>
      <vt:lpstr>RTK Program Essential Elements</vt:lpstr>
      <vt:lpstr>RCRA Posting</vt:lpstr>
      <vt:lpstr>Chemical Inventory</vt:lpstr>
      <vt:lpstr>Labeling</vt:lpstr>
      <vt:lpstr>Manufacturer Labels</vt:lpstr>
      <vt:lpstr>Secondary Container Labels</vt:lpstr>
      <vt:lpstr>Labeling Systems in Use</vt:lpstr>
      <vt:lpstr>NFPA Hazard Labels</vt:lpstr>
      <vt:lpstr>HMIS Hazard Labels</vt:lpstr>
      <vt:lpstr>GHS Hazard Labels</vt:lpstr>
      <vt:lpstr>GHS Pictograms</vt:lpstr>
      <vt:lpstr>Safety Data Sheets (SDS)</vt:lpstr>
      <vt:lpstr>Required SDS Components</vt:lpstr>
      <vt:lpstr>Example SDS</vt:lpstr>
      <vt:lpstr>Example SDS</vt:lpstr>
      <vt:lpstr>Example SDS</vt:lpstr>
      <vt:lpstr>Example SDS</vt:lpstr>
      <vt:lpstr>Example SDS</vt:lpstr>
      <vt:lpstr>Example SDS</vt:lpstr>
      <vt:lpstr>Example SDS</vt:lpstr>
      <vt:lpstr>Example SDS</vt:lpstr>
      <vt:lpstr>Example SDS</vt:lpstr>
      <vt:lpstr>Example SDS</vt:lpstr>
      <vt:lpstr>Example SDS</vt:lpstr>
      <vt:lpstr>Example SDS</vt:lpstr>
      <vt:lpstr>Chemical Hygiene Plan (CHP)</vt:lpstr>
      <vt:lpstr>Background</vt:lpstr>
      <vt:lpstr>Components of CHP</vt:lpstr>
      <vt:lpstr>Training Requirements</vt:lpstr>
      <vt:lpstr>Lab Worker Responsibilities</vt:lpstr>
      <vt:lpstr>Standard Operating Procedures</vt:lpstr>
      <vt:lpstr>Fume Hoods</vt:lpstr>
      <vt:lpstr>Information and Training</vt:lpstr>
      <vt:lpstr>Prior Approval</vt:lpstr>
      <vt:lpstr>Medical Consultation and Exams</vt:lpstr>
      <vt:lpstr>Chemical Hygiene Officer</vt:lpstr>
      <vt:lpstr>Additional Precautions</vt:lpstr>
      <vt:lpstr>Additional Precautions</vt:lpstr>
      <vt:lpstr>Additional Precautions</vt:lpstr>
      <vt:lpstr>Individuals of Childbearing Potential</vt:lpstr>
      <vt:lpstr>Routes of Entry</vt:lpstr>
      <vt:lpstr>Routes of Entry</vt:lpstr>
      <vt:lpstr>Lab First Aid</vt:lpstr>
      <vt:lpstr>Chemical Burns - Eyes</vt:lpstr>
      <vt:lpstr>Chemical Burns - Eyes continued..</vt:lpstr>
      <vt:lpstr>Eye Wash Maintenance</vt:lpstr>
      <vt:lpstr>Chemical Burns- Skin</vt:lpstr>
      <vt:lpstr>Chemical Burns- Skin</vt:lpstr>
      <vt:lpstr>First Degree Thermal Burns</vt:lpstr>
      <vt:lpstr>Second &amp; Third Degree Thermal Burns</vt:lpstr>
      <vt:lpstr>Laser Injuries</vt:lpstr>
      <vt:lpstr>Laser Classification</vt:lpstr>
      <vt:lpstr>Laser Classification continued…</vt:lpstr>
      <vt:lpstr>Safety Precautions with Lasers</vt:lpstr>
      <vt:lpstr>Laser Injury Emergency Procedures</vt:lpstr>
      <vt:lpstr>Wound Care- Significant Bleeding</vt:lpstr>
      <vt:lpstr>When to Wear Eye Protection</vt:lpstr>
      <vt:lpstr>Eye Protection</vt:lpstr>
      <vt:lpstr>Face Protection</vt:lpstr>
      <vt:lpstr>Gloves</vt:lpstr>
      <vt:lpstr>Gloves</vt:lpstr>
      <vt:lpstr>Gloves</vt:lpstr>
      <vt:lpstr>Gloves</vt:lpstr>
      <vt:lpstr>Gloves</vt:lpstr>
      <vt:lpstr>Physical Hazards</vt:lpstr>
      <vt:lpstr>Centrifuges</vt:lpstr>
      <vt:lpstr>Pressurized Cylinders</vt:lpstr>
      <vt:lpstr>Transport &amp; Storage</vt:lpstr>
      <vt:lpstr>Lecture Bottle Labels</vt:lpstr>
      <vt:lpstr>Lab Fires</vt:lpstr>
      <vt:lpstr>Flash Points</vt:lpstr>
      <vt:lpstr>Fatal Shocks</vt:lpstr>
      <vt:lpstr>Electrical Safety Tips</vt:lpstr>
      <vt:lpstr>Electrical Safety Tips</vt:lpstr>
      <vt:lpstr>Electrical Safety Tips</vt:lpstr>
      <vt:lpstr>Clean Workspace</vt:lpstr>
      <vt:lpstr>Laboratory Glass</vt:lpstr>
      <vt:lpstr>Broken Glass</vt:lpstr>
      <vt:lpstr>Broken Glass</vt:lpstr>
      <vt:lpstr>Medical Conditions</vt:lpstr>
      <vt:lpstr>Medical Conditions Exacerbated Examples</vt:lpstr>
      <vt:lpstr>Medical Conditions </vt:lpstr>
      <vt:lpstr>Emergency Procedures</vt:lpstr>
      <vt:lpstr>Chemical Storage</vt:lpstr>
      <vt:lpstr>Leaks and Spills</vt:lpstr>
      <vt:lpstr>Hazardous Waste Disposal</vt:lpstr>
      <vt:lpstr>Hazmat Shipping</vt:lpstr>
      <vt:lpstr>Environmental Safety</vt:lpstr>
      <vt:lpstr>Stormwater &amp; Water Quality</vt:lpstr>
      <vt:lpstr>Quiz</vt:lpstr>
      <vt:lpstr>Thank You and Have a Safe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
  <cp:lastModifiedBy/>
  <cp:revision>1687</cp:revision>
  <dcterms:created xsi:type="dcterms:W3CDTF">2012-08-24T00:53:15Z</dcterms:created>
  <dcterms:modified xsi:type="dcterms:W3CDTF">2024-10-30T18:34:17Z</dcterms:modified>
</cp:coreProperties>
</file>