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 id="2147483660" r:id="rId5"/>
    <p:sldMasterId id="2147483757" r:id="rId6"/>
  </p:sldMasterIdLst>
  <p:notesMasterIdLst>
    <p:notesMasterId r:id="rId28"/>
  </p:notesMasterIdLst>
  <p:sldIdLst>
    <p:sldId id="258" r:id="rId7"/>
    <p:sldId id="302" r:id="rId8"/>
    <p:sldId id="315" r:id="rId9"/>
    <p:sldId id="260" r:id="rId10"/>
    <p:sldId id="319" r:id="rId11"/>
    <p:sldId id="316" r:id="rId12"/>
    <p:sldId id="271" r:id="rId13"/>
    <p:sldId id="272" r:id="rId14"/>
    <p:sldId id="279" r:id="rId15"/>
    <p:sldId id="310" r:id="rId16"/>
    <p:sldId id="311" r:id="rId17"/>
    <p:sldId id="280" r:id="rId18"/>
    <p:sldId id="284" r:id="rId19"/>
    <p:sldId id="274" r:id="rId20"/>
    <p:sldId id="275" r:id="rId21"/>
    <p:sldId id="285" r:id="rId22"/>
    <p:sldId id="320" r:id="rId23"/>
    <p:sldId id="318" r:id="rId24"/>
    <p:sldId id="267" r:id="rId25"/>
    <p:sldId id="268" r:id="rId26"/>
    <p:sldId id="26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1D4A"/>
    <a:srgbClr val="9F8692"/>
    <a:srgbClr val="C6E5F2"/>
    <a:srgbClr val="540023"/>
    <a:srgbClr val="004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C13F01-ACF5-4B21-946E-D82E3F88D765}" v="16" dt="2023-04-07T14:46:44.897"/>
    <p1510:client id="{366729C2-D74C-46F5-8228-AE37104B8E70}" v="163" dt="2023-03-28T22:33:08.667"/>
    <p1510:client id="{515EE811-E9EE-43B0-B3EE-D93C8FA9F980}" v="3" dt="2023-04-07T17:53:24.241"/>
    <p1510:client id="{5D0F2525-03CD-4072-ACBB-2E43451C2326}" v="831" dt="2023-03-28T19:54:58.109"/>
    <p1510:client id="{806399B1-1E4B-43B9-8418-12FA1103D0A2}" v="4" dt="2023-01-30T18:27:02.158"/>
    <p1510:client id="{82998EA1-0093-43F0-A57E-771381D93D67}" v="173" dt="2023-03-27T19:11:29.683"/>
    <p1510:client id="{9971FDB4-5EDF-4F05-8AA9-E869AE3C504C}" v="144" dt="2023-03-27T19:48:09.032"/>
    <p1510:client id="{A7635967-498B-4997-B8B0-DC4491B0808D}" v="582" dt="2023-04-05T21:58:43.614"/>
    <p1510:client id="{AEB3B881-CA92-46AF-A953-F9DF30420919}" v="4" dt="2023-04-07T15:31:08.534"/>
    <p1510:client id="{B32C2355-F4D7-4743-B0AB-EEDC4AFFC930}" v="315" dt="2023-03-29T16:32:19.071"/>
    <p1510:client id="{D1924FB9-0AAC-414D-989C-2D7D138F1039}" v="1028" dt="2023-04-04T17:06:15.878"/>
    <p1510:client id="{D3910470-AD31-40A8-B9A5-576F0E30C073}" v="482" dt="2023-04-07T16:53:39.851"/>
    <p1510:client id="{E6E694D6-C65A-40E9-B30C-CFA86A5ED762}" v="145" dt="2023-03-28T20:07:13.449"/>
    <p1510:client id="{E82B8DDE-9267-4D8F-83DF-180608EFB384}" v="315" dt="2023-04-06T15:39:12.6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56" autoAdjust="0"/>
    <p:restoredTop sz="88620" autoAdjust="0"/>
  </p:normalViewPr>
  <p:slideViewPr>
    <p:cSldViewPr snapToGrid="0">
      <p:cViewPr varScale="1">
        <p:scale>
          <a:sx n="61" d="100"/>
          <a:sy n="61" d="100"/>
        </p:scale>
        <p:origin x="384" y="2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ven Clark" userId="+/HPDSAziy3p4QaDwjMa8jnFNfNAIc4K9x546FB50Fc=" providerId="None" clId="Web-{D1924FB9-0AAC-414D-989C-2D7D138F1039}"/>
    <pc:docChg chg="modSld">
      <pc:chgData name="Raven Clark" userId="+/HPDSAziy3p4QaDwjMa8jnFNfNAIc4K9x546FB50Fc=" providerId="None" clId="Web-{D1924FB9-0AAC-414D-989C-2D7D138F1039}" dt="2023-04-04T17:06:15.878" v="540" actId="20577"/>
      <pc:docMkLst>
        <pc:docMk/>
      </pc:docMkLst>
      <pc:sldChg chg="modSp">
        <pc:chgData name="Raven Clark" userId="+/HPDSAziy3p4QaDwjMa8jnFNfNAIc4K9x546FB50Fc=" providerId="None" clId="Web-{D1924FB9-0AAC-414D-989C-2D7D138F1039}" dt="2023-04-04T17:06:15.878" v="540" actId="20577"/>
        <pc:sldMkLst>
          <pc:docMk/>
          <pc:sldMk cId="3038222265" sldId="260"/>
        </pc:sldMkLst>
        <pc:spChg chg="mod">
          <ac:chgData name="Raven Clark" userId="+/HPDSAziy3p4QaDwjMa8jnFNfNAIc4K9x546FB50Fc=" providerId="None" clId="Web-{D1924FB9-0AAC-414D-989C-2D7D138F1039}" dt="2023-04-04T17:06:15.878" v="540" actId="20577"/>
          <ac:spMkLst>
            <pc:docMk/>
            <pc:sldMk cId="3038222265" sldId="260"/>
            <ac:spMk id="10" creationId="{A49A176B-0888-5312-D8E9-C6610AE87732}"/>
          </ac:spMkLst>
        </pc:spChg>
      </pc:sldChg>
      <pc:sldChg chg="modSp">
        <pc:chgData name="Raven Clark" userId="+/HPDSAziy3p4QaDwjMa8jnFNfNAIc4K9x546FB50Fc=" providerId="None" clId="Web-{D1924FB9-0AAC-414D-989C-2D7D138F1039}" dt="2023-04-04T16:38:28.852" v="1" actId="20577"/>
        <pc:sldMkLst>
          <pc:docMk/>
          <pc:sldMk cId="4286571884" sldId="272"/>
        </pc:sldMkLst>
        <pc:spChg chg="mod">
          <ac:chgData name="Raven Clark" userId="+/HPDSAziy3p4QaDwjMa8jnFNfNAIc4K9x546FB50Fc=" providerId="None" clId="Web-{D1924FB9-0AAC-414D-989C-2D7D138F1039}" dt="2023-04-04T16:38:28.852" v="1" actId="20577"/>
          <ac:spMkLst>
            <pc:docMk/>
            <pc:sldMk cId="4286571884" sldId="272"/>
            <ac:spMk id="4" creationId="{FCAD0AC1-D6F3-4E97-53B0-D7C2A438D6BB}"/>
          </ac:spMkLst>
        </pc:spChg>
      </pc:sldChg>
    </pc:docChg>
  </pc:docChgLst>
  <pc:docChgLst>
    <pc:chgData name="Raven Clark" userId="+/HPDSAziy3p4QaDwjMa8jnFNfNAIc4K9x546FB50Fc=" providerId="None" clId="Web-{515EE811-E9EE-43B0-B3EE-D93C8FA9F980}"/>
    <pc:docChg chg="addSld delSld modSld">
      <pc:chgData name="Raven Clark" userId="+/HPDSAziy3p4QaDwjMa8jnFNfNAIc4K9x546FB50Fc=" providerId="None" clId="Web-{515EE811-E9EE-43B0-B3EE-D93C8FA9F980}" dt="2023-04-07T17:53:24.241" v="21" actId="1076"/>
      <pc:docMkLst>
        <pc:docMk/>
      </pc:docMkLst>
      <pc:sldChg chg="modNotes">
        <pc:chgData name="Raven Clark" userId="+/HPDSAziy3p4QaDwjMa8jnFNfNAIc4K9x546FB50Fc=" providerId="None" clId="Web-{515EE811-E9EE-43B0-B3EE-D93C8FA9F980}" dt="2023-04-07T17:52:15.380" v="0"/>
        <pc:sldMkLst>
          <pc:docMk/>
          <pc:sldMk cId="2555248644" sldId="258"/>
        </pc:sldMkLst>
      </pc:sldChg>
      <pc:sldChg chg="modNotes">
        <pc:chgData name="Raven Clark" userId="+/HPDSAziy3p4QaDwjMa8jnFNfNAIc4K9x546FB50Fc=" providerId="None" clId="Web-{515EE811-E9EE-43B0-B3EE-D93C8FA9F980}" dt="2023-04-07T17:52:22.490" v="3"/>
        <pc:sldMkLst>
          <pc:docMk/>
          <pc:sldMk cId="3038222265" sldId="260"/>
        </pc:sldMkLst>
      </pc:sldChg>
      <pc:sldChg chg="modNotes">
        <pc:chgData name="Raven Clark" userId="+/HPDSAziy3p4QaDwjMa8jnFNfNAIc4K9x546FB50Fc=" providerId="None" clId="Web-{515EE811-E9EE-43B0-B3EE-D93C8FA9F980}" dt="2023-04-07T17:52:57.256" v="16"/>
        <pc:sldMkLst>
          <pc:docMk/>
          <pc:sldMk cId="3865608013" sldId="267"/>
        </pc:sldMkLst>
      </pc:sldChg>
      <pc:sldChg chg="modNotes">
        <pc:chgData name="Raven Clark" userId="+/HPDSAziy3p4QaDwjMa8jnFNfNAIc4K9x546FB50Fc=" providerId="None" clId="Web-{515EE811-E9EE-43B0-B3EE-D93C8FA9F980}" dt="2023-04-07T17:52:59.381" v="17"/>
        <pc:sldMkLst>
          <pc:docMk/>
          <pc:sldMk cId="2857889781" sldId="268"/>
        </pc:sldMkLst>
      </pc:sldChg>
      <pc:sldChg chg="add del modNotes">
        <pc:chgData name="Raven Clark" userId="+/HPDSAziy3p4QaDwjMa8jnFNfNAIc4K9x546FB50Fc=" providerId="None" clId="Web-{515EE811-E9EE-43B0-B3EE-D93C8FA9F980}" dt="2023-04-07T17:53:16.507" v="20"/>
        <pc:sldMkLst>
          <pc:docMk/>
          <pc:sldMk cId="2945111641" sldId="269"/>
        </pc:sldMkLst>
      </pc:sldChg>
      <pc:sldChg chg="modNotes">
        <pc:chgData name="Raven Clark" userId="+/HPDSAziy3p4QaDwjMa8jnFNfNAIc4K9x546FB50Fc=" providerId="None" clId="Web-{515EE811-E9EE-43B0-B3EE-D93C8FA9F980}" dt="2023-04-07T17:52:31.256" v="6"/>
        <pc:sldMkLst>
          <pc:docMk/>
          <pc:sldMk cId="861105160" sldId="271"/>
        </pc:sldMkLst>
      </pc:sldChg>
      <pc:sldChg chg="modNotes">
        <pc:chgData name="Raven Clark" userId="+/HPDSAziy3p4QaDwjMa8jnFNfNAIc4K9x546FB50Fc=" providerId="None" clId="Web-{515EE811-E9EE-43B0-B3EE-D93C8FA9F980}" dt="2023-04-07T17:52:33.521" v="7"/>
        <pc:sldMkLst>
          <pc:docMk/>
          <pc:sldMk cId="4286571884" sldId="272"/>
        </pc:sldMkLst>
      </pc:sldChg>
      <pc:sldChg chg="modNotes">
        <pc:chgData name="Raven Clark" userId="+/HPDSAziy3p4QaDwjMa8jnFNfNAIc4K9x546FB50Fc=" providerId="None" clId="Web-{515EE811-E9EE-43B0-B3EE-D93C8FA9F980}" dt="2023-04-07T17:52:45.021" v="11"/>
        <pc:sldMkLst>
          <pc:docMk/>
          <pc:sldMk cId="2805941937" sldId="274"/>
        </pc:sldMkLst>
      </pc:sldChg>
      <pc:sldChg chg="modNotes">
        <pc:chgData name="Raven Clark" userId="+/HPDSAziy3p4QaDwjMa8jnFNfNAIc4K9x546FB50Fc=" providerId="None" clId="Web-{515EE811-E9EE-43B0-B3EE-D93C8FA9F980}" dt="2023-04-07T17:52:47.662" v="12"/>
        <pc:sldMkLst>
          <pc:docMk/>
          <pc:sldMk cId="498550334" sldId="275"/>
        </pc:sldMkLst>
      </pc:sldChg>
      <pc:sldChg chg="modNotes">
        <pc:chgData name="Raven Clark" userId="+/HPDSAziy3p4QaDwjMa8jnFNfNAIc4K9x546FB50Fc=" providerId="None" clId="Web-{515EE811-E9EE-43B0-B3EE-D93C8FA9F980}" dt="2023-04-07T17:52:36.537" v="8"/>
        <pc:sldMkLst>
          <pc:docMk/>
          <pc:sldMk cId="943409760" sldId="279"/>
        </pc:sldMkLst>
      </pc:sldChg>
      <pc:sldChg chg="modNotes">
        <pc:chgData name="Raven Clark" userId="+/HPDSAziy3p4QaDwjMa8jnFNfNAIc4K9x546FB50Fc=" providerId="None" clId="Web-{515EE811-E9EE-43B0-B3EE-D93C8FA9F980}" dt="2023-04-07T17:52:49.553" v="13"/>
        <pc:sldMkLst>
          <pc:docMk/>
          <pc:sldMk cId="3606045446" sldId="285"/>
        </pc:sldMkLst>
      </pc:sldChg>
      <pc:sldChg chg="modNotes">
        <pc:chgData name="Raven Clark" userId="+/HPDSAziy3p4QaDwjMa8jnFNfNAIc4K9x546FB50Fc=" providerId="None" clId="Web-{515EE811-E9EE-43B0-B3EE-D93C8FA9F980}" dt="2023-04-07T17:52:18.802" v="1"/>
        <pc:sldMkLst>
          <pc:docMk/>
          <pc:sldMk cId="634841264" sldId="302"/>
        </pc:sldMkLst>
      </pc:sldChg>
      <pc:sldChg chg="modNotes">
        <pc:chgData name="Raven Clark" userId="+/HPDSAziy3p4QaDwjMa8jnFNfNAIc4K9x546FB50Fc=" providerId="None" clId="Web-{515EE811-E9EE-43B0-B3EE-D93C8FA9F980}" dt="2023-04-07T17:52:39.662" v="9"/>
        <pc:sldMkLst>
          <pc:docMk/>
          <pc:sldMk cId="1181588652" sldId="310"/>
        </pc:sldMkLst>
      </pc:sldChg>
      <pc:sldChg chg="modNotes">
        <pc:chgData name="Raven Clark" userId="+/HPDSAziy3p4QaDwjMa8jnFNfNAIc4K9x546FB50Fc=" providerId="None" clId="Web-{515EE811-E9EE-43B0-B3EE-D93C8FA9F980}" dt="2023-04-07T17:52:41.896" v="10"/>
        <pc:sldMkLst>
          <pc:docMk/>
          <pc:sldMk cId="3897543663" sldId="311"/>
        </pc:sldMkLst>
      </pc:sldChg>
      <pc:sldChg chg="modNotes">
        <pc:chgData name="Raven Clark" userId="+/HPDSAziy3p4QaDwjMa8jnFNfNAIc4K9x546FB50Fc=" providerId="None" clId="Web-{515EE811-E9EE-43B0-B3EE-D93C8FA9F980}" dt="2023-04-07T17:52:19.896" v="2"/>
        <pc:sldMkLst>
          <pc:docMk/>
          <pc:sldMk cId="399878424" sldId="315"/>
        </pc:sldMkLst>
      </pc:sldChg>
      <pc:sldChg chg="modNotes">
        <pc:chgData name="Raven Clark" userId="+/HPDSAziy3p4QaDwjMa8jnFNfNAIc4K9x546FB50Fc=" providerId="None" clId="Web-{515EE811-E9EE-43B0-B3EE-D93C8FA9F980}" dt="2023-04-07T17:52:27.974" v="5"/>
        <pc:sldMkLst>
          <pc:docMk/>
          <pc:sldMk cId="2788594521" sldId="316"/>
        </pc:sldMkLst>
      </pc:sldChg>
      <pc:sldChg chg="modNotes">
        <pc:chgData name="Raven Clark" userId="+/HPDSAziy3p4QaDwjMa8jnFNfNAIc4K9x546FB50Fc=" providerId="None" clId="Web-{515EE811-E9EE-43B0-B3EE-D93C8FA9F980}" dt="2023-04-07T17:52:54.553" v="15"/>
        <pc:sldMkLst>
          <pc:docMk/>
          <pc:sldMk cId="2049062702" sldId="318"/>
        </pc:sldMkLst>
      </pc:sldChg>
      <pc:sldChg chg="modNotes">
        <pc:chgData name="Raven Clark" userId="+/HPDSAziy3p4QaDwjMa8jnFNfNAIc4K9x546FB50Fc=" providerId="None" clId="Web-{515EE811-E9EE-43B0-B3EE-D93C8FA9F980}" dt="2023-04-07T17:52:24.849" v="4"/>
        <pc:sldMkLst>
          <pc:docMk/>
          <pc:sldMk cId="1625770803" sldId="319"/>
        </pc:sldMkLst>
      </pc:sldChg>
      <pc:sldChg chg="modSp modNotes">
        <pc:chgData name="Raven Clark" userId="+/HPDSAziy3p4QaDwjMa8jnFNfNAIc4K9x546FB50Fc=" providerId="None" clId="Web-{515EE811-E9EE-43B0-B3EE-D93C8FA9F980}" dt="2023-04-07T17:53:24.241" v="21" actId="1076"/>
        <pc:sldMkLst>
          <pc:docMk/>
          <pc:sldMk cId="1643457797" sldId="320"/>
        </pc:sldMkLst>
        <pc:picChg chg="mod">
          <ac:chgData name="Raven Clark" userId="+/HPDSAziy3p4QaDwjMa8jnFNfNAIc4K9x546FB50Fc=" providerId="None" clId="Web-{515EE811-E9EE-43B0-B3EE-D93C8FA9F980}" dt="2023-04-07T17:53:24.241" v="21" actId="1076"/>
          <ac:picMkLst>
            <pc:docMk/>
            <pc:sldMk cId="1643457797" sldId="320"/>
            <ac:picMk id="13" creationId="{8EA49C26-5FA9-8F3E-27F1-8C0123181ECC}"/>
          </ac:picMkLst>
        </pc:picChg>
      </pc:sldChg>
    </pc:docChg>
  </pc:docChgLst>
  <pc:docChgLst>
    <pc:chgData name="Raven Clark" userId="+/HPDSAziy3p4QaDwjMa8jnFNfNAIc4K9x546FB50Fc=" providerId="None" clId="Web-{AEB3B881-CA92-46AF-A953-F9DF30420919}"/>
    <pc:docChg chg="modSld">
      <pc:chgData name="Raven Clark" userId="+/HPDSAziy3p4QaDwjMa8jnFNfNAIc4K9x546FB50Fc=" providerId="None" clId="Web-{AEB3B881-CA92-46AF-A953-F9DF30420919}" dt="2023-04-07T15:31:08.518" v="1" actId="20577"/>
      <pc:docMkLst>
        <pc:docMk/>
      </pc:docMkLst>
      <pc:sldChg chg="modSp">
        <pc:chgData name="Raven Clark" userId="+/HPDSAziy3p4QaDwjMa8jnFNfNAIc4K9x546FB50Fc=" providerId="None" clId="Web-{AEB3B881-CA92-46AF-A953-F9DF30420919}" dt="2023-04-07T15:31:08.518" v="1" actId="20577"/>
        <pc:sldMkLst>
          <pc:docMk/>
          <pc:sldMk cId="943409760" sldId="279"/>
        </pc:sldMkLst>
        <pc:spChg chg="mod">
          <ac:chgData name="Raven Clark" userId="+/HPDSAziy3p4QaDwjMa8jnFNfNAIc4K9x546FB50Fc=" providerId="None" clId="Web-{AEB3B881-CA92-46AF-A953-F9DF30420919}" dt="2023-04-07T15:31:08.518" v="1" actId="20577"/>
          <ac:spMkLst>
            <pc:docMk/>
            <pc:sldMk cId="943409760" sldId="279"/>
            <ac:spMk id="7" creationId="{E9DB15E7-7158-6D2B-2272-CD18DBF88D8F}"/>
          </ac:spMkLst>
        </pc:spChg>
      </pc:sldChg>
    </pc:docChg>
  </pc:docChgLst>
  <pc:docChgLst>
    <pc:chgData name="Sarah Wade" userId="nY0dOAum2g2QjIuWDAiNP1w2OsxfCt26YjkrPAkf9BI=" providerId="None" clId="Web-{D3910470-AD31-40A8-B9A5-576F0E30C073}"/>
    <pc:docChg chg="modSld">
      <pc:chgData name="Sarah Wade" userId="nY0dOAum2g2QjIuWDAiNP1w2OsxfCt26YjkrPAkf9BI=" providerId="None" clId="Web-{D3910470-AD31-40A8-B9A5-576F0E30C073}" dt="2023-04-07T16:53:39.851" v="247" actId="20577"/>
      <pc:docMkLst>
        <pc:docMk/>
      </pc:docMkLst>
      <pc:sldChg chg="modSp">
        <pc:chgData name="Sarah Wade" userId="nY0dOAum2g2QjIuWDAiNP1w2OsxfCt26YjkrPAkf9BI=" providerId="None" clId="Web-{D3910470-AD31-40A8-B9A5-576F0E30C073}" dt="2023-04-07T16:53:39.851" v="247" actId="20577"/>
        <pc:sldMkLst>
          <pc:docMk/>
          <pc:sldMk cId="1643457797" sldId="320"/>
        </pc:sldMkLst>
        <pc:spChg chg="mod">
          <ac:chgData name="Sarah Wade" userId="nY0dOAum2g2QjIuWDAiNP1w2OsxfCt26YjkrPAkf9BI=" providerId="None" clId="Web-{D3910470-AD31-40A8-B9A5-576F0E30C073}" dt="2023-04-07T16:50:58.644" v="60" actId="1076"/>
          <ac:spMkLst>
            <pc:docMk/>
            <pc:sldMk cId="1643457797" sldId="320"/>
            <ac:spMk id="17" creationId="{B9E74933-A310-4A74-9A11-2DD2571EF592}"/>
          </ac:spMkLst>
        </pc:spChg>
        <pc:spChg chg="mod">
          <ac:chgData name="Sarah Wade" userId="nY0dOAum2g2QjIuWDAiNP1w2OsxfCt26YjkrPAkf9BI=" providerId="None" clId="Web-{D3910470-AD31-40A8-B9A5-576F0E30C073}" dt="2023-04-07T16:53:39.851" v="247" actId="20577"/>
          <ac:spMkLst>
            <pc:docMk/>
            <pc:sldMk cId="1643457797" sldId="320"/>
            <ac:spMk id="18" creationId="{F66A42C2-A0D8-AF7A-CB07-E346CE3C136F}"/>
          </ac:spMkLst>
        </pc:spChg>
        <pc:picChg chg="mod">
          <ac:chgData name="Sarah Wade" userId="nY0dOAum2g2QjIuWDAiNP1w2OsxfCt26YjkrPAkf9BI=" providerId="None" clId="Web-{D3910470-AD31-40A8-B9A5-576F0E30C073}" dt="2023-04-07T16:50:54.519" v="59" actId="1076"/>
          <ac:picMkLst>
            <pc:docMk/>
            <pc:sldMk cId="1643457797" sldId="320"/>
            <ac:picMk id="13" creationId="{8EA49C26-5FA9-8F3E-27F1-8C0123181ECC}"/>
          </ac:picMkLst>
        </pc:picChg>
      </pc:sldChg>
    </pc:docChg>
  </pc:docChgLst>
  <pc:docChgLst>
    <pc:chgData name="Raven Clark" userId="+/HPDSAziy3p4QaDwjMa8jnFNfNAIc4K9x546FB50Fc=" providerId="None" clId="Web-{33C13F01-ACF5-4B21-946E-D82E3F88D765}"/>
    <pc:docChg chg="modSld">
      <pc:chgData name="Raven Clark" userId="+/HPDSAziy3p4QaDwjMa8jnFNfNAIc4K9x546FB50Fc=" providerId="None" clId="Web-{33C13F01-ACF5-4B21-946E-D82E3F88D765}" dt="2023-04-07T14:46:44.897" v="7" actId="20577"/>
      <pc:docMkLst>
        <pc:docMk/>
      </pc:docMkLst>
      <pc:sldChg chg="modSp">
        <pc:chgData name="Raven Clark" userId="+/HPDSAziy3p4QaDwjMa8jnFNfNAIc4K9x546FB50Fc=" providerId="None" clId="Web-{33C13F01-ACF5-4B21-946E-D82E3F88D765}" dt="2023-04-07T14:46:44.897" v="7" actId="20577"/>
        <pc:sldMkLst>
          <pc:docMk/>
          <pc:sldMk cId="943409760" sldId="279"/>
        </pc:sldMkLst>
        <pc:spChg chg="mod">
          <ac:chgData name="Raven Clark" userId="+/HPDSAziy3p4QaDwjMa8jnFNfNAIc4K9x546FB50Fc=" providerId="None" clId="Web-{33C13F01-ACF5-4B21-946E-D82E3F88D765}" dt="2023-04-07T14:46:44.897" v="7" actId="20577"/>
          <ac:spMkLst>
            <pc:docMk/>
            <pc:sldMk cId="943409760" sldId="279"/>
            <ac:spMk id="27" creationId="{BDF001A3-D5D7-2DFC-F861-90B10943E412}"/>
          </ac:spMkLst>
        </pc:spChg>
      </pc:sldChg>
    </pc:docChg>
  </pc:docChgLst>
  <pc:docChgLst>
    <pc:chgData name="Raven Clark" userId="+/HPDSAziy3p4QaDwjMa8jnFNfNAIc4K9x546FB50Fc=" providerId="None" clId="Web-{A7635967-498B-4997-B8B0-DC4491B0808D}"/>
    <pc:docChg chg="modSld">
      <pc:chgData name="Raven Clark" userId="+/HPDSAziy3p4QaDwjMa8jnFNfNAIc4K9x546FB50Fc=" providerId="None" clId="Web-{A7635967-498B-4997-B8B0-DC4491B0808D}" dt="2023-04-05T19:06:24.641" v="84" actId="20577"/>
      <pc:docMkLst>
        <pc:docMk/>
      </pc:docMkLst>
      <pc:sldChg chg="modSp">
        <pc:chgData name="Raven Clark" userId="+/HPDSAziy3p4QaDwjMa8jnFNfNAIc4K9x546FB50Fc=" providerId="None" clId="Web-{A7635967-498B-4997-B8B0-DC4491B0808D}" dt="2023-04-05T19:06:24.641" v="84" actId="20577"/>
        <pc:sldMkLst>
          <pc:docMk/>
          <pc:sldMk cId="2945111641" sldId="269"/>
        </pc:sldMkLst>
        <pc:spChg chg="mod">
          <ac:chgData name="Raven Clark" userId="+/HPDSAziy3p4QaDwjMa8jnFNfNAIc4K9x546FB50Fc=" providerId="None" clId="Web-{A7635967-498B-4997-B8B0-DC4491B0808D}" dt="2023-04-05T19:06:24.641" v="84" actId="20577"/>
          <ac:spMkLst>
            <pc:docMk/>
            <pc:sldMk cId="2945111641" sldId="269"/>
            <ac:spMk id="6" creationId="{27FC6532-6898-49C7-88BF-B087C9C4E58F}"/>
          </ac:spMkLst>
        </pc:spChg>
      </pc:sldChg>
    </pc:docChg>
  </pc:docChgLst>
  <pc:docChgLst>
    <pc:chgData name="Raven Clark" clId="Web-{A7635967-498B-4997-B8B0-DC4491B0808D}"/>
    <pc:docChg chg="addSld modSld sldOrd">
      <pc:chgData name="Raven Clark" userId="" providerId="" clId="Web-{A7635967-498B-4997-B8B0-DC4491B0808D}" dt="2023-04-05T21:58:43.176" v="295" actId="20577"/>
      <pc:docMkLst>
        <pc:docMk/>
      </pc:docMkLst>
      <pc:sldChg chg="modSp">
        <pc:chgData name="Raven Clark" userId="" providerId="" clId="Web-{A7635967-498B-4997-B8B0-DC4491B0808D}" dt="2023-04-05T21:23:45.258" v="60" actId="1076"/>
        <pc:sldMkLst>
          <pc:docMk/>
          <pc:sldMk cId="3038222265" sldId="260"/>
        </pc:sldMkLst>
        <pc:spChg chg="mod">
          <ac:chgData name="Raven Clark" userId="" providerId="" clId="Web-{A7635967-498B-4997-B8B0-DC4491B0808D}" dt="2023-04-05T21:23:33.758" v="58" actId="14100"/>
          <ac:spMkLst>
            <pc:docMk/>
            <pc:sldMk cId="3038222265" sldId="260"/>
            <ac:spMk id="5" creationId="{A99B4442-233E-DC1F-ADA2-9A2B46D5AC86}"/>
          </ac:spMkLst>
        </pc:spChg>
        <pc:spChg chg="mod">
          <ac:chgData name="Raven Clark" userId="" providerId="" clId="Web-{A7635967-498B-4997-B8B0-DC4491B0808D}" dt="2023-04-05T21:16:55.528" v="28" actId="1076"/>
          <ac:spMkLst>
            <pc:docMk/>
            <pc:sldMk cId="3038222265" sldId="260"/>
            <ac:spMk id="7" creationId="{7C9C4B0A-1468-79A7-DC3A-FD24DB12DF88}"/>
          </ac:spMkLst>
        </pc:spChg>
        <pc:spChg chg="mod">
          <ac:chgData name="Raven Clark" userId="" providerId="" clId="Web-{A7635967-498B-4997-B8B0-DC4491B0808D}" dt="2023-04-05T21:16:45.137" v="26" actId="1076"/>
          <ac:spMkLst>
            <pc:docMk/>
            <pc:sldMk cId="3038222265" sldId="260"/>
            <ac:spMk id="8" creationId="{AE446F4B-CEE2-22F2-0F22-E30F14409FD5}"/>
          </ac:spMkLst>
        </pc:spChg>
        <pc:spChg chg="mod">
          <ac:chgData name="Raven Clark" userId="" providerId="" clId="Web-{A7635967-498B-4997-B8B0-DC4491B0808D}" dt="2023-04-05T21:23:39.149" v="59" actId="14100"/>
          <ac:spMkLst>
            <pc:docMk/>
            <pc:sldMk cId="3038222265" sldId="260"/>
            <ac:spMk id="9" creationId="{407E5EE5-982A-5FCE-A058-2408F1E2D4D6}"/>
          </ac:spMkLst>
        </pc:spChg>
        <pc:spChg chg="mod">
          <ac:chgData name="Raven Clark" userId="" providerId="" clId="Web-{A7635967-498B-4997-B8B0-DC4491B0808D}" dt="2023-04-05T21:23:45.258" v="60" actId="1076"/>
          <ac:spMkLst>
            <pc:docMk/>
            <pc:sldMk cId="3038222265" sldId="260"/>
            <ac:spMk id="10" creationId="{A49A176B-0888-5312-D8E9-C6610AE87732}"/>
          </ac:spMkLst>
        </pc:spChg>
        <pc:spChg chg="mod">
          <ac:chgData name="Raven Clark" userId="" providerId="" clId="Web-{A7635967-498B-4997-B8B0-DC4491B0808D}" dt="2023-04-05T21:17:02.200" v="30" actId="1076"/>
          <ac:spMkLst>
            <pc:docMk/>
            <pc:sldMk cId="3038222265" sldId="260"/>
            <ac:spMk id="11" creationId="{4C062508-AC8C-9A2A-D1A3-781D4FE54DE8}"/>
          </ac:spMkLst>
        </pc:spChg>
      </pc:sldChg>
      <pc:sldChg chg="modSp">
        <pc:chgData name="Raven Clark" userId="" providerId="" clId="Web-{A7635967-498B-4997-B8B0-DC4491B0808D}" dt="2023-04-05T21:19:07.376" v="47" actId="14100"/>
        <pc:sldMkLst>
          <pc:docMk/>
          <pc:sldMk cId="4286571884" sldId="272"/>
        </pc:sldMkLst>
        <pc:spChg chg="mod">
          <ac:chgData name="Raven Clark" userId="" providerId="" clId="Web-{A7635967-498B-4997-B8B0-DC4491B0808D}" dt="2023-04-05T21:19:07.376" v="47" actId="14100"/>
          <ac:spMkLst>
            <pc:docMk/>
            <pc:sldMk cId="4286571884" sldId="272"/>
            <ac:spMk id="2" creationId="{10637F20-9740-5607-3982-AE903FCDF3C3}"/>
          </ac:spMkLst>
        </pc:spChg>
      </pc:sldChg>
      <pc:sldChg chg="modSp">
        <pc:chgData name="Raven Clark" userId="" providerId="" clId="Web-{A7635967-498B-4997-B8B0-DC4491B0808D}" dt="2023-04-05T21:20:02.205" v="51" actId="20577"/>
        <pc:sldMkLst>
          <pc:docMk/>
          <pc:sldMk cId="2805941937" sldId="274"/>
        </pc:sldMkLst>
        <pc:spChg chg="mod">
          <ac:chgData name="Raven Clark" userId="" providerId="" clId="Web-{A7635967-498B-4997-B8B0-DC4491B0808D}" dt="2023-04-05T21:20:02.205" v="51" actId="20577"/>
          <ac:spMkLst>
            <pc:docMk/>
            <pc:sldMk cId="2805941937" sldId="274"/>
            <ac:spMk id="4" creationId="{DCFBD6F1-ADA8-4311-3B23-6DFED865A7B3}"/>
          </ac:spMkLst>
        </pc:spChg>
      </pc:sldChg>
      <pc:sldChg chg="ord">
        <pc:chgData name="Raven Clark" userId="" providerId="" clId="Web-{A7635967-498B-4997-B8B0-DC4491B0808D}" dt="2023-04-05T21:19:37.736" v="48"/>
        <pc:sldMkLst>
          <pc:docMk/>
          <pc:sldMk cId="3606045446" sldId="285"/>
        </pc:sldMkLst>
      </pc:sldChg>
      <pc:sldChg chg="addSp delSp modSp new mod modClrScheme chgLayout">
        <pc:chgData name="Raven Clark" userId="" providerId="" clId="Web-{A7635967-498B-4997-B8B0-DC4491B0808D}" dt="2023-04-05T21:58:43.176" v="295" actId="20577"/>
        <pc:sldMkLst>
          <pc:docMk/>
          <pc:sldMk cId="1625770803" sldId="319"/>
        </pc:sldMkLst>
        <pc:spChg chg="mod ord">
          <ac:chgData name="Raven Clark" userId="" providerId="" clId="Web-{A7635967-498B-4997-B8B0-DC4491B0808D}" dt="2023-04-05T21:40:03.723" v="97" actId="20577"/>
          <ac:spMkLst>
            <pc:docMk/>
            <pc:sldMk cId="1625770803" sldId="319"/>
            <ac:spMk id="2" creationId="{62309754-533C-DF4C-9787-5CA1D9E6C136}"/>
          </ac:spMkLst>
        </pc:spChg>
        <pc:spChg chg="add del mod ord">
          <ac:chgData name="Raven Clark" userId="" providerId="" clId="Web-{A7635967-498B-4997-B8B0-DC4491B0808D}" dt="2023-04-05T21:39:18.722" v="92"/>
          <ac:spMkLst>
            <pc:docMk/>
            <pc:sldMk cId="1625770803" sldId="319"/>
            <ac:spMk id="3" creationId="{B566833C-1909-3BB7-9F8A-895DBE7E4599}"/>
          </ac:spMkLst>
        </pc:spChg>
        <pc:spChg chg="add mod ord">
          <ac:chgData name="Raven Clark" userId="" providerId="" clId="Web-{A7635967-498B-4997-B8B0-DC4491B0808D}" dt="2023-04-05T21:41:53.461" v="104" actId="14100"/>
          <ac:spMkLst>
            <pc:docMk/>
            <pc:sldMk cId="1625770803" sldId="319"/>
            <ac:spMk id="6" creationId="{AF3E8B63-20FB-7CD0-0654-40EFFAFC9F72}"/>
          </ac:spMkLst>
        </pc:spChg>
        <pc:spChg chg="add mod">
          <ac:chgData name="Raven Clark" userId="" providerId="" clId="Web-{A7635967-498B-4997-B8B0-DC4491B0808D}" dt="2023-04-05T21:50:00.412" v="167" actId="14100"/>
          <ac:spMkLst>
            <pc:docMk/>
            <pc:sldMk cId="1625770803" sldId="319"/>
            <ac:spMk id="7" creationId="{42E57C48-8044-4588-4422-26CEB6D98EFE}"/>
          </ac:spMkLst>
        </pc:spChg>
        <pc:spChg chg="add mod">
          <ac:chgData name="Raven Clark" userId="" providerId="" clId="Web-{A7635967-498B-4997-B8B0-DC4491B0808D}" dt="2023-04-05T21:48:55.238" v="159" actId="1076"/>
          <ac:spMkLst>
            <pc:docMk/>
            <pc:sldMk cId="1625770803" sldId="319"/>
            <ac:spMk id="8" creationId="{335AC60D-1F60-2203-76D7-3CAE925F9DE5}"/>
          </ac:spMkLst>
        </pc:spChg>
        <pc:spChg chg="add mod ord">
          <ac:chgData name="Raven Clark" userId="" providerId="" clId="Web-{A7635967-498B-4997-B8B0-DC4491B0808D}" dt="2023-04-05T21:47:54.189" v="152" actId="14100"/>
          <ac:spMkLst>
            <pc:docMk/>
            <pc:sldMk cId="1625770803" sldId="319"/>
            <ac:spMk id="10" creationId="{3D9236C1-859D-BAE2-37BD-8AE967337844}"/>
          </ac:spMkLst>
        </pc:spChg>
        <pc:spChg chg="add mod">
          <ac:chgData name="Raven Clark" userId="" providerId="" clId="Web-{A7635967-498B-4997-B8B0-DC4491B0808D}" dt="2023-04-05T21:58:43.176" v="295" actId="20577"/>
          <ac:spMkLst>
            <pc:docMk/>
            <pc:sldMk cId="1625770803" sldId="319"/>
            <ac:spMk id="11" creationId="{93380F0E-FE46-A7D1-0396-ACEC2DE28C8E}"/>
          </ac:spMkLst>
        </pc:spChg>
        <pc:spChg chg="add del mod">
          <ac:chgData name="Raven Clark" userId="" providerId="" clId="Web-{A7635967-498B-4997-B8B0-DC4491B0808D}" dt="2023-04-05T21:55:43.984" v="269"/>
          <ac:spMkLst>
            <pc:docMk/>
            <pc:sldMk cId="1625770803" sldId="319"/>
            <ac:spMk id="12" creationId="{6879391E-D32E-C626-BCBB-0289DAF320A5}"/>
          </ac:spMkLst>
        </pc:spChg>
        <pc:spChg chg="add mod ord">
          <ac:chgData name="Raven Clark" userId="" providerId="" clId="Web-{A7635967-498B-4997-B8B0-DC4491B0808D}" dt="2023-04-05T21:58:03.784" v="292" actId="1076"/>
          <ac:spMkLst>
            <pc:docMk/>
            <pc:sldMk cId="1625770803" sldId="319"/>
            <ac:spMk id="14" creationId="{6E4E68A1-4AFA-5566-734B-B8E71E299B06}"/>
          </ac:spMkLst>
        </pc:spChg>
        <pc:picChg chg="add mod ord">
          <ac:chgData name="Raven Clark" userId="" providerId="" clId="Web-{A7635967-498B-4997-B8B0-DC4491B0808D}" dt="2023-04-05T21:39:27.597" v="93" actId="1076"/>
          <ac:picMkLst>
            <pc:docMk/>
            <pc:sldMk cId="1625770803" sldId="319"/>
            <ac:picMk id="4" creationId="{0664AF5B-F3B9-47E2-00F2-6F0FE289F3CF}"/>
          </ac:picMkLst>
        </pc:picChg>
        <pc:picChg chg="add mod">
          <ac:chgData name="Raven Clark" userId="" providerId="" clId="Web-{A7635967-498B-4997-B8B0-DC4491B0808D}" dt="2023-04-05T21:57:59.144" v="291" actId="1076"/>
          <ac:picMkLst>
            <pc:docMk/>
            <pc:sldMk cId="1625770803" sldId="319"/>
            <ac:picMk id="13" creationId="{4E85E70D-2C13-3201-7356-DF7B2C61452F}"/>
          </ac:picMkLst>
        </pc:picChg>
      </pc:sldChg>
    </pc:docChg>
  </pc:docChgLst>
  <pc:docChgLst>
    <pc:chgData name="Raven Clark" userId="+/HPDSAziy3p4QaDwjMa8jnFNfNAIc4K9x546FB50Fc=" providerId="None" clId="Web-{E82B8DDE-9267-4D8F-83DF-180608EFB384}"/>
    <pc:docChg chg="modSld">
      <pc:chgData name="Raven Clark" userId="+/HPDSAziy3p4QaDwjMa8jnFNfNAIc4K9x546FB50Fc=" providerId="None" clId="Web-{E82B8DDE-9267-4D8F-83DF-180608EFB384}" dt="2023-04-06T15:39:12.636" v="210" actId="14100"/>
      <pc:docMkLst>
        <pc:docMk/>
      </pc:docMkLst>
      <pc:sldChg chg="modSp">
        <pc:chgData name="Raven Clark" userId="+/HPDSAziy3p4QaDwjMa8jnFNfNAIc4K9x546FB50Fc=" providerId="None" clId="Web-{E82B8DDE-9267-4D8F-83DF-180608EFB384}" dt="2023-04-06T15:22:33.747" v="8" actId="20577"/>
        <pc:sldMkLst>
          <pc:docMk/>
          <pc:sldMk cId="4286571884" sldId="272"/>
        </pc:sldMkLst>
        <pc:spChg chg="mod">
          <ac:chgData name="Raven Clark" userId="+/HPDSAziy3p4QaDwjMa8jnFNfNAIc4K9x546FB50Fc=" providerId="None" clId="Web-{E82B8DDE-9267-4D8F-83DF-180608EFB384}" dt="2023-04-06T15:22:33.747" v="8" actId="20577"/>
          <ac:spMkLst>
            <pc:docMk/>
            <pc:sldMk cId="4286571884" sldId="272"/>
            <ac:spMk id="2" creationId="{10637F20-9740-5607-3982-AE903FCDF3C3}"/>
          </ac:spMkLst>
        </pc:spChg>
      </pc:sldChg>
      <pc:sldChg chg="delSp modSp">
        <pc:chgData name="Raven Clark" userId="+/HPDSAziy3p4QaDwjMa8jnFNfNAIc4K9x546FB50Fc=" providerId="None" clId="Web-{E82B8DDE-9267-4D8F-83DF-180608EFB384}" dt="2023-04-06T15:30:49.246" v="130" actId="20577"/>
        <pc:sldMkLst>
          <pc:docMk/>
          <pc:sldMk cId="943409760" sldId="279"/>
        </pc:sldMkLst>
        <pc:spChg chg="del mod">
          <ac:chgData name="Raven Clark" userId="+/HPDSAziy3p4QaDwjMa8jnFNfNAIc4K9x546FB50Fc=" providerId="None" clId="Web-{E82B8DDE-9267-4D8F-83DF-180608EFB384}" dt="2023-04-06T15:25:57.212" v="42"/>
          <ac:spMkLst>
            <pc:docMk/>
            <pc:sldMk cId="943409760" sldId="279"/>
            <ac:spMk id="3" creationId="{4D4DBD3A-283F-3968-8D25-162E85063638}"/>
          </ac:spMkLst>
        </pc:spChg>
        <pc:spChg chg="mod">
          <ac:chgData name="Raven Clark" userId="+/HPDSAziy3p4QaDwjMa8jnFNfNAIc4K9x546FB50Fc=" providerId="None" clId="Web-{E82B8DDE-9267-4D8F-83DF-180608EFB384}" dt="2023-04-06T15:30:49.246" v="130" actId="20577"/>
          <ac:spMkLst>
            <pc:docMk/>
            <pc:sldMk cId="943409760" sldId="279"/>
            <ac:spMk id="7" creationId="{E9DB15E7-7158-6D2B-2272-CD18DBF88D8F}"/>
          </ac:spMkLst>
        </pc:spChg>
      </pc:sldChg>
      <pc:sldChg chg="modSp">
        <pc:chgData name="Raven Clark" userId="+/HPDSAziy3p4QaDwjMa8jnFNfNAIc4K9x546FB50Fc=" providerId="None" clId="Web-{E82B8DDE-9267-4D8F-83DF-180608EFB384}" dt="2023-04-06T15:36:39.439" v="183" actId="1076"/>
        <pc:sldMkLst>
          <pc:docMk/>
          <pc:sldMk cId="501146623" sldId="284"/>
        </pc:sldMkLst>
        <pc:spChg chg="mod">
          <ac:chgData name="Raven Clark" userId="+/HPDSAziy3p4QaDwjMa8jnFNfNAIc4K9x546FB50Fc=" providerId="None" clId="Web-{E82B8DDE-9267-4D8F-83DF-180608EFB384}" dt="2023-04-06T15:36:39.439" v="183" actId="1076"/>
          <ac:spMkLst>
            <pc:docMk/>
            <pc:sldMk cId="501146623" sldId="284"/>
            <ac:spMk id="11" creationId="{A7E8E762-CDF7-40B2-D4E1-BFFD6ADDC9D9}"/>
          </ac:spMkLst>
        </pc:spChg>
      </pc:sldChg>
      <pc:sldChg chg="modSp">
        <pc:chgData name="Raven Clark" userId="+/HPDSAziy3p4QaDwjMa8jnFNfNAIc4K9x546FB50Fc=" providerId="None" clId="Web-{E82B8DDE-9267-4D8F-83DF-180608EFB384}" dt="2023-04-06T15:31:16.294" v="136" actId="20577"/>
        <pc:sldMkLst>
          <pc:docMk/>
          <pc:sldMk cId="1181588652" sldId="310"/>
        </pc:sldMkLst>
        <pc:spChg chg="mod">
          <ac:chgData name="Raven Clark" userId="+/HPDSAziy3p4QaDwjMa8jnFNfNAIc4K9x546FB50Fc=" providerId="None" clId="Web-{E82B8DDE-9267-4D8F-83DF-180608EFB384}" dt="2023-04-06T15:31:16.294" v="136" actId="20577"/>
          <ac:spMkLst>
            <pc:docMk/>
            <pc:sldMk cId="1181588652" sldId="310"/>
            <ac:spMk id="27" creationId="{BDF001A3-D5D7-2DFC-F861-90B10943E412}"/>
          </ac:spMkLst>
        </pc:spChg>
      </pc:sldChg>
      <pc:sldChg chg="addSp delSp modSp">
        <pc:chgData name="Raven Clark" userId="+/HPDSAziy3p4QaDwjMa8jnFNfNAIc4K9x546FB50Fc=" providerId="None" clId="Web-{E82B8DDE-9267-4D8F-83DF-180608EFB384}" dt="2023-04-06T15:39:12.636" v="210" actId="14100"/>
        <pc:sldMkLst>
          <pc:docMk/>
          <pc:sldMk cId="1625770803" sldId="319"/>
        </pc:sldMkLst>
        <pc:spChg chg="mod">
          <ac:chgData name="Raven Clark" userId="+/HPDSAziy3p4QaDwjMa8jnFNfNAIc4K9x546FB50Fc=" providerId="None" clId="Web-{E82B8DDE-9267-4D8F-83DF-180608EFB384}" dt="2023-04-06T15:33:24.458" v="152" actId="14100"/>
          <ac:spMkLst>
            <pc:docMk/>
            <pc:sldMk cId="1625770803" sldId="319"/>
            <ac:spMk id="6" creationId="{AF3E8B63-20FB-7CD0-0654-40EFFAFC9F72}"/>
          </ac:spMkLst>
        </pc:spChg>
        <pc:spChg chg="mod">
          <ac:chgData name="Raven Clark" userId="+/HPDSAziy3p4QaDwjMa8jnFNfNAIc4K9x546FB50Fc=" providerId="None" clId="Web-{E82B8DDE-9267-4D8F-83DF-180608EFB384}" dt="2023-04-06T15:37:19.847" v="187" actId="1076"/>
          <ac:spMkLst>
            <pc:docMk/>
            <pc:sldMk cId="1625770803" sldId="319"/>
            <ac:spMk id="7" creationId="{42E57C48-8044-4588-4422-26CEB6D98EFE}"/>
          </ac:spMkLst>
        </pc:spChg>
        <pc:spChg chg="mod">
          <ac:chgData name="Raven Clark" userId="+/HPDSAziy3p4QaDwjMa8jnFNfNAIc4K9x546FB50Fc=" providerId="None" clId="Web-{E82B8DDE-9267-4D8F-83DF-180608EFB384}" dt="2023-04-06T15:39:12.636" v="210" actId="14100"/>
          <ac:spMkLst>
            <pc:docMk/>
            <pc:sldMk cId="1625770803" sldId="319"/>
            <ac:spMk id="8" creationId="{335AC60D-1F60-2203-76D7-3CAE925F9DE5}"/>
          </ac:spMkLst>
        </pc:spChg>
        <pc:spChg chg="add mod">
          <ac:chgData name="Raven Clark" userId="+/HPDSAziy3p4QaDwjMa8jnFNfNAIc4K9x546FB50Fc=" providerId="None" clId="Web-{E82B8DDE-9267-4D8F-83DF-180608EFB384}" dt="2023-04-06T15:37:13.910" v="186" actId="1076"/>
          <ac:spMkLst>
            <pc:docMk/>
            <pc:sldMk cId="1625770803" sldId="319"/>
            <ac:spMk id="9" creationId="{145BCC2E-BE05-C3B7-A76F-CF7101E4FC8B}"/>
          </ac:spMkLst>
        </pc:spChg>
        <pc:spChg chg="mod">
          <ac:chgData name="Raven Clark" userId="+/HPDSAziy3p4QaDwjMa8jnFNfNAIc4K9x546FB50Fc=" providerId="None" clId="Web-{E82B8DDE-9267-4D8F-83DF-180608EFB384}" dt="2023-04-06T15:37:42.958" v="192" actId="14100"/>
          <ac:spMkLst>
            <pc:docMk/>
            <pc:sldMk cId="1625770803" sldId="319"/>
            <ac:spMk id="10" creationId="{3D9236C1-859D-BAE2-37BD-8AE967337844}"/>
          </ac:spMkLst>
        </pc:spChg>
        <pc:spChg chg="mod">
          <ac:chgData name="Raven Clark" userId="+/HPDSAziy3p4QaDwjMa8jnFNfNAIc4K9x546FB50Fc=" providerId="None" clId="Web-{E82B8DDE-9267-4D8F-83DF-180608EFB384}" dt="2023-04-06T15:38:59.729" v="206" actId="1076"/>
          <ac:spMkLst>
            <pc:docMk/>
            <pc:sldMk cId="1625770803" sldId="319"/>
            <ac:spMk id="11" creationId="{93380F0E-FE46-A7D1-0396-ACEC2DE28C8E}"/>
          </ac:spMkLst>
        </pc:spChg>
        <pc:spChg chg="mod">
          <ac:chgData name="Raven Clark" userId="+/HPDSAziy3p4QaDwjMa8jnFNfNAIc4K9x546FB50Fc=" providerId="None" clId="Web-{E82B8DDE-9267-4D8F-83DF-180608EFB384}" dt="2023-04-06T15:39:04.698" v="208" actId="14100"/>
          <ac:spMkLst>
            <pc:docMk/>
            <pc:sldMk cId="1625770803" sldId="319"/>
            <ac:spMk id="14" creationId="{6E4E68A1-4AFA-5566-734B-B8E71E299B06}"/>
          </ac:spMkLst>
        </pc:spChg>
        <pc:picChg chg="add mod">
          <ac:chgData name="Raven Clark" userId="+/HPDSAziy3p4QaDwjMa8jnFNfNAIc4K9x546FB50Fc=" providerId="None" clId="Web-{E82B8DDE-9267-4D8F-83DF-180608EFB384}" dt="2023-04-06T15:38:58.166" v="204" actId="14100"/>
          <ac:picMkLst>
            <pc:docMk/>
            <pc:sldMk cId="1625770803" sldId="319"/>
            <ac:picMk id="3" creationId="{150EF662-D140-33AC-53E9-81EC58C7823F}"/>
          </ac:picMkLst>
        </pc:picChg>
        <pc:picChg chg="mod">
          <ac:chgData name="Raven Clark" userId="+/HPDSAziy3p4QaDwjMa8jnFNfNAIc4K9x546FB50Fc=" providerId="None" clId="Web-{E82B8DDE-9267-4D8F-83DF-180608EFB384}" dt="2023-04-06T15:33:20.145" v="151" actId="1076"/>
          <ac:picMkLst>
            <pc:docMk/>
            <pc:sldMk cId="1625770803" sldId="319"/>
            <ac:picMk id="4" creationId="{0664AF5B-F3B9-47E2-00F2-6F0FE289F3CF}"/>
          </ac:picMkLst>
        </pc:picChg>
        <pc:picChg chg="add del mod">
          <ac:chgData name="Raven Clark" userId="+/HPDSAziy3p4QaDwjMa8jnFNfNAIc4K9x546FB50Fc=" providerId="None" clId="Web-{E82B8DDE-9267-4D8F-83DF-180608EFB384}" dt="2023-04-06T15:35:56.374" v="180"/>
          <ac:picMkLst>
            <pc:docMk/>
            <pc:sldMk cId="1625770803" sldId="319"/>
            <ac:picMk id="5" creationId="{9B042B48-68BE-EDA9-D80A-5BA49C7229AA}"/>
          </ac:picMkLst>
        </pc:picChg>
        <pc:picChg chg="del">
          <ac:chgData name="Raven Clark" userId="+/HPDSAziy3p4QaDwjMa8jnFNfNAIc4K9x546FB50Fc=" providerId="None" clId="Web-{E82B8DDE-9267-4D8F-83DF-180608EFB384}" dt="2023-04-06T15:32:19.079" v="137"/>
          <ac:picMkLst>
            <pc:docMk/>
            <pc:sldMk cId="1625770803" sldId="319"/>
            <ac:picMk id="13" creationId="{4E85E70D-2C13-3201-7356-DF7B2C61452F}"/>
          </ac:picMkLst>
        </pc:pic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0AD2D9-07BB-42BD-A4C5-CBE514A55D53}" type="doc">
      <dgm:prSet loTypeId="urn:microsoft.com/office/officeart/2005/8/layout/vList3" loCatId="picture" qsTypeId="urn:microsoft.com/office/officeart/2005/8/quickstyle/3d1" qsCatId="3D" csTypeId="urn:microsoft.com/office/officeart/2005/8/colors/accent6_1" csCatId="accent6" phldr="1"/>
      <dgm:spPr/>
      <dgm:t>
        <a:bodyPr/>
        <a:lstStyle/>
        <a:p>
          <a:endParaRPr lang="en-US"/>
        </a:p>
      </dgm:t>
    </dgm:pt>
    <dgm:pt modelId="{711A3BD8-56ED-46FF-9E70-4D24A92A66EA}">
      <dgm:prSet phldrT="[Text]"/>
      <dgm:spPr/>
      <dgm:t>
        <a:bodyPr/>
        <a:lstStyle/>
        <a:p>
          <a:pPr algn="l"/>
          <a:r>
            <a:rPr lang="en-US" dirty="0">
              <a:latin typeface="Avenir LT Std 35 Light"/>
            </a:rPr>
            <a:t>Academic Year Timelines and Monthly To Do Lists</a:t>
          </a:r>
          <a:endParaRPr lang="en-US" dirty="0"/>
        </a:p>
      </dgm:t>
    </dgm:pt>
    <dgm:pt modelId="{A028CE94-3B6A-429E-8DB3-C59A62F4F969}" type="parTrans" cxnId="{C70A600C-46A4-46AF-890A-9716134503D4}">
      <dgm:prSet/>
      <dgm:spPr/>
      <dgm:t>
        <a:bodyPr/>
        <a:lstStyle/>
        <a:p>
          <a:pPr algn="ctr"/>
          <a:endParaRPr lang="en-US"/>
        </a:p>
      </dgm:t>
    </dgm:pt>
    <dgm:pt modelId="{43184FBA-70BC-43AB-86D0-3EFACE04D48C}" type="sibTrans" cxnId="{C70A600C-46A4-46AF-890A-9716134503D4}">
      <dgm:prSet/>
      <dgm:spPr/>
      <dgm:t>
        <a:bodyPr/>
        <a:lstStyle/>
        <a:p>
          <a:pPr algn="ctr"/>
          <a:endParaRPr lang="en-US"/>
        </a:p>
      </dgm:t>
    </dgm:pt>
    <dgm:pt modelId="{3C7B5523-FA16-4ADA-BD86-768D7231F25D}">
      <dgm:prSet phldrT="[Text]"/>
      <dgm:spPr/>
      <dgm:t>
        <a:bodyPr/>
        <a:lstStyle/>
        <a:p>
          <a:pPr algn="l"/>
          <a:r>
            <a:rPr lang="en-US" dirty="0">
              <a:latin typeface="Avenir LT Std 35 Light" panose="020B0402020203020204"/>
            </a:rPr>
            <a:t>Summer 2023 Scholarship Awarding </a:t>
          </a:r>
        </a:p>
      </dgm:t>
    </dgm:pt>
    <dgm:pt modelId="{DB51EC27-D581-42B9-B024-B8BF72E63FC2}" type="parTrans" cxnId="{FA2AB461-BADF-48ED-A0ED-048D8076F5D8}">
      <dgm:prSet/>
      <dgm:spPr/>
      <dgm:t>
        <a:bodyPr/>
        <a:lstStyle/>
        <a:p>
          <a:pPr algn="ctr"/>
          <a:endParaRPr lang="en-US"/>
        </a:p>
      </dgm:t>
    </dgm:pt>
    <dgm:pt modelId="{80FDAF30-9797-4FB1-ACAE-AC93FBFD017D}" type="sibTrans" cxnId="{FA2AB461-BADF-48ED-A0ED-048D8076F5D8}">
      <dgm:prSet/>
      <dgm:spPr/>
      <dgm:t>
        <a:bodyPr/>
        <a:lstStyle/>
        <a:p>
          <a:pPr algn="ctr"/>
          <a:endParaRPr lang="en-US"/>
        </a:p>
      </dgm:t>
    </dgm:pt>
    <dgm:pt modelId="{3125E8A4-2E26-4049-BB9E-E9EAAFABDBC7}">
      <dgm:prSet phldrT="[Text]"/>
      <dgm:spPr/>
      <dgm:t>
        <a:bodyPr/>
        <a:lstStyle/>
        <a:p>
          <a:pPr algn="l"/>
          <a:r>
            <a:rPr lang="en-US" dirty="0">
              <a:latin typeface="Avenir LT Std 35 Light"/>
            </a:rPr>
            <a:t>How to offer scholarships to students via the scholarship Portal</a:t>
          </a:r>
          <a:endParaRPr lang="en-US" dirty="0"/>
        </a:p>
      </dgm:t>
    </dgm:pt>
    <dgm:pt modelId="{B07FFE26-1E06-48E6-B08C-0C3C08D00E60}" type="parTrans" cxnId="{45FCCAA7-B95E-464C-8CDD-7420C4EBDD84}">
      <dgm:prSet/>
      <dgm:spPr/>
      <dgm:t>
        <a:bodyPr/>
        <a:lstStyle/>
        <a:p>
          <a:pPr algn="ctr"/>
          <a:endParaRPr lang="en-US"/>
        </a:p>
      </dgm:t>
    </dgm:pt>
    <dgm:pt modelId="{9C810047-E34C-4886-A9C6-C3122BC591D9}" type="sibTrans" cxnId="{45FCCAA7-B95E-464C-8CDD-7420C4EBDD84}">
      <dgm:prSet/>
      <dgm:spPr/>
      <dgm:t>
        <a:bodyPr/>
        <a:lstStyle/>
        <a:p>
          <a:pPr algn="ctr"/>
          <a:endParaRPr lang="en-US"/>
        </a:p>
      </dgm:t>
    </dgm:pt>
    <dgm:pt modelId="{33A61856-971E-458B-B6CC-1A78AFC98661}">
      <dgm:prSet phldrT="[Text]"/>
      <dgm:spPr/>
      <dgm:t>
        <a:bodyPr/>
        <a:lstStyle/>
        <a:p>
          <a:pPr algn="l"/>
          <a:r>
            <a:rPr lang="en-US" dirty="0">
              <a:latin typeface="Avenir LT Std 35 Light"/>
            </a:rPr>
            <a:t>Reviewer Groups and Rubrics</a:t>
          </a:r>
          <a:endParaRPr lang="en-US" dirty="0"/>
        </a:p>
      </dgm:t>
    </dgm:pt>
    <dgm:pt modelId="{042BBABA-4663-4969-AA35-C25385C64DE9}" type="parTrans" cxnId="{4AE43580-387C-4A83-964E-AE01190F3B8D}">
      <dgm:prSet/>
      <dgm:spPr/>
      <dgm:t>
        <a:bodyPr/>
        <a:lstStyle/>
        <a:p>
          <a:pPr algn="ctr"/>
          <a:endParaRPr lang="en-US"/>
        </a:p>
      </dgm:t>
    </dgm:pt>
    <dgm:pt modelId="{AE29AAAC-C42F-44F1-A5D9-A25C72105F89}" type="sibTrans" cxnId="{4AE43580-387C-4A83-964E-AE01190F3B8D}">
      <dgm:prSet/>
      <dgm:spPr/>
      <dgm:t>
        <a:bodyPr/>
        <a:lstStyle/>
        <a:p>
          <a:pPr algn="ctr"/>
          <a:endParaRPr lang="en-US"/>
        </a:p>
      </dgm:t>
    </dgm:pt>
    <dgm:pt modelId="{F185E01C-E630-4696-BC9A-360C7557C711}" type="pres">
      <dgm:prSet presAssocID="{500AD2D9-07BB-42BD-A4C5-CBE514A55D53}" presName="linearFlow" presStyleCnt="0">
        <dgm:presLayoutVars>
          <dgm:dir/>
          <dgm:resizeHandles val="exact"/>
        </dgm:presLayoutVars>
      </dgm:prSet>
      <dgm:spPr/>
      <dgm:t>
        <a:bodyPr/>
        <a:lstStyle/>
        <a:p>
          <a:endParaRPr lang="en-US"/>
        </a:p>
      </dgm:t>
    </dgm:pt>
    <dgm:pt modelId="{7AFD03DE-4022-4F9E-BD79-526525E13C71}" type="pres">
      <dgm:prSet presAssocID="{711A3BD8-56ED-46FF-9E70-4D24A92A66EA}" presName="composite" presStyleCnt="0"/>
      <dgm:spPr/>
    </dgm:pt>
    <dgm:pt modelId="{DCFD1A23-CE00-4DA4-955E-A6CD3F61E4B9}" type="pres">
      <dgm:prSet presAssocID="{711A3BD8-56ED-46FF-9E70-4D24A92A66EA}" presName="imgShp" presStyleLbl="fgImgPlace1" presStyleIdx="0" presStyleCnt="4" custFlipHor="1"/>
      <dgm:spPr>
        <a:blipFill>
          <a:blip xmlns:r="http://schemas.openxmlformats.org/officeDocument/2006/relationships" r:embed="rId1">
            <a:duotone>
              <a:schemeClr val="accent6">
                <a:hueOff val="0"/>
                <a:satOff val="0"/>
                <a:lumOff val="0"/>
                <a:alphaOff val="0"/>
                <a:shade val="20000"/>
                <a:satMod val="200000"/>
              </a:schemeClr>
              <a:schemeClr val="accent6">
                <a:hueOff val="0"/>
                <a:satOff val="0"/>
                <a:lumOff val="0"/>
                <a:alphaOff val="0"/>
                <a:tint val="12000"/>
                <a:satMod val="190000"/>
              </a:schemeClr>
            </a:duotone>
            <a:extLst>
              <a:ext uri="{96DAC541-7B7A-43D3-8B79-37D633B846F1}">
                <asvg:svgBlip xmlns:asvg="http://schemas.microsoft.com/office/drawing/2016/SVG/main" xmlns="" r:embed="rId2"/>
              </a:ext>
            </a:extLst>
          </a:blip>
          <a:srcRect/>
          <a:stretch>
            <a:fillRect/>
          </a:stretch>
        </a:blipFill>
        <a:effectLst>
          <a:outerShdw blurRad="50800" dist="38100" dir="10800000" algn="r" rotWithShape="0">
            <a:prstClr val="black">
              <a:alpha val="40000"/>
            </a:prstClr>
          </a:outerShdw>
        </a:effectLst>
      </dgm:spPr>
      <dgm:extLst>
        <a:ext uri="{E40237B7-FDA0-4F09-8148-C483321AD2D9}">
          <dgm14:cNvPr xmlns:dgm14="http://schemas.microsoft.com/office/drawing/2010/diagram" id="0" name="" descr="Circle with left arrow with solid fill"/>
        </a:ext>
      </dgm:extLst>
    </dgm:pt>
    <dgm:pt modelId="{08CB2F36-EE6F-497D-BEA3-44BAEE5C6453}" type="pres">
      <dgm:prSet presAssocID="{711A3BD8-56ED-46FF-9E70-4D24A92A66EA}" presName="txShp" presStyleLbl="node1" presStyleIdx="0" presStyleCnt="4">
        <dgm:presLayoutVars>
          <dgm:bulletEnabled val="1"/>
        </dgm:presLayoutVars>
      </dgm:prSet>
      <dgm:spPr/>
      <dgm:t>
        <a:bodyPr/>
        <a:lstStyle/>
        <a:p>
          <a:endParaRPr lang="en-US"/>
        </a:p>
      </dgm:t>
    </dgm:pt>
    <dgm:pt modelId="{8C4841CB-3AF4-4541-8ADE-A7734A9F9C70}" type="pres">
      <dgm:prSet presAssocID="{43184FBA-70BC-43AB-86D0-3EFACE04D48C}" presName="spacing" presStyleCnt="0"/>
      <dgm:spPr/>
    </dgm:pt>
    <dgm:pt modelId="{126C8E74-75B7-45B9-960C-85D063B23DAA}" type="pres">
      <dgm:prSet presAssocID="{3C7B5523-FA16-4ADA-BD86-768D7231F25D}" presName="composite" presStyleCnt="0"/>
      <dgm:spPr/>
    </dgm:pt>
    <dgm:pt modelId="{FC22CB67-F193-45FB-BA73-1699C90E0DA7}" type="pres">
      <dgm:prSet presAssocID="{3C7B5523-FA16-4ADA-BD86-768D7231F25D}" presName="imgShp" presStyleLbl="fgImgPlace1" presStyleIdx="1" presStyleCnt="4" custFlipHor="1"/>
      <dgm:spPr>
        <a:blipFill>
          <a:blip xmlns:r="http://schemas.openxmlformats.org/officeDocument/2006/relationships" r:embed="rId1">
            <a:duotone>
              <a:schemeClr val="accent6">
                <a:hueOff val="0"/>
                <a:satOff val="0"/>
                <a:lumOff val="0"/>
                <a:alphaOff val="0"/>
                <a:shade val="20000"/>
                <a:satMod val="200000"/>
              </a:schemeClr>
              <a:schemeClr val="accent6">
                <a:hueOff val="0"/>
                <a:satOff val="0"/>
                <a:lumOff val="0"/>
                <a:alphaOff val="0"/>
                <a:tint val="12000"/>
                <a:satMod val="190000"/>
              </a:schemeClr>
            </a:duotone>
            <a:extLst>
              <a:ext uri="{96DAC541-7B7A-43D3-8B79-37D633B846F1}">
                <asvg:svgBlip xmlns:asvg="http://schemas.microsoft.com/office/drawing/2016/SVG/main" xmlns="" r:embed="rId2"/>
              </a:ext>
            </a:extLst>
          </a:blip>
          <a:srcRect/>
          <a:stretch>
            <a:fillRect/>
          </a:stretch>
        </a:blipFill>
        <a:effectLst>
          <a:outerShdw blurRad="50800" dist="38100" dir="10800000" algn="r" rotWithShape="0">
            <a:prstClr val="black">
              <a:alpha val="40000"/>
            </a:prstClr>
          </a:outerShdw>
        </a:effectLst>
      </dgm:spPr>
      <dgm:extLst>
        <a:ext uri="{E40237B7-FDA0-4F09-8148-C483321AD2D9}">
          <dgm14:cNvPr xmlns:dgm14="http://schemas.microsoft.com/office/drawing/2010/diagram" id="0" name="" descr="Circle with left arrow with solid fill"/>
        </a:ext>
      </dgm:extLst>
    </dgm:pt>
    <dgm:pt modelId="{B0767E91-59D5-4596-89A8-D795C62EDC74}" type="pres">
      <dgm:prSet presAssocID="{3C7B5523-FA16-4ADA-BD86-768D7231F25D}" presName="txShp" presStyleLbl="node1" presStyleIdx="1" presStyleCnt="4">
        <dgm:presLayoutVars>
          <dgm:bulletEnabled val="1"/>
        </dgm:presLayoutVars>
      </dgm:prSet>
      <dgm:spPr/>
      <dgm:t>
        <a:bodyPr/>
        <a:lstStyle/>
        <a:p>
          <a:endParaRPr lang="en-US"/>
        </a:p>
      </dgm:t>
    </dgm:pt>
    <dgm:pt modelId="{A7DFC6D6-A895-45DA-A433-870A860E84A3}" type="pres">
      <dgm:prSet presAssocID="{80FDAF30-9797-4FB1-ACAE-AC93FBFD017D}" presName="spacing" presStyleCnt="0"/>
      <dgm:spPr/>
    </dgm:pt>
    <dgm:pt modelId="{8F3A0BAB-7873-43FF-92CD-E135158E8EB0}" type="pres">
      <dgm:prSet presAssocID="{3125E8A4-2E26-4049-BB9E-E9EAAFABDBC7}" presName="composite" presStyleCnt="0"/>
      <dgm:spPr/>
    </dgm:pt>
    <dgm:pt modelId="{864955E7-FA33-4D4F-B69F-0F187A62D4C9}" type="pres">
      <dgm:prSet presAssocID="{3125E8A4-2E26-4049-BB9E-E9EAAFABDBC7}" presName="imgShp" presStyleLbl="fgImgPlace1" presStyleIdx="2" presStyleCnt="4" custFlipHor="1"/>
      <dgm:spPr>
        <a:blipFill>
          <a:blip xmlns:r="http://schemas.openxmlformats.org/officeDocument/2006/relationships" r:embed="rId1">
            <a:duotone>
              <a:schemeClr val="accent6">
                <a:hueOff val="0"/>
                <a:satOff val="0"/>
                <a:lumOff val="0"/>
                <a:alphaOff val="0"/>
                <a:shade val="20000"/>
                <a:satMod val="200000"/>
              </a:schemeClr>
              <a:schemeClr val="accent6">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effectLst>
          <a:outerShdw blurRad="50800" dist="38100" dir="10800000" algn="r" rotWithShape="0">
            <a:prstClr val="black">
              <a:alpha val="40000"/>
            </a:prstClr>
          </a:outerShdw>
        </a:effectLst>
      </dgm:spPr>
      <dgm:t>
        <a:bodyPr/>
        <a:lstStyle/>
        <a:p>
          <a:endParaRPr lang="en-US"/>
        </a:p>
      </dgm:t>
      <dgm:extLst>
        <a:ext uri="{E40237B7-FDA0-4F09-8148-C483321AD2D9}">
          <dgm14:cNvPr xmlns:dgm14="http://schemas.microsoft.com/office/drawing/2010/diagram" id="0" name="" descr="Circle with left arrow with solid fill"/>
        </a:ext>
      </dgm:extLst>
    </dgm:pt>
    <dgm:pt modelId="{E1901EDA-8AE4-4E4D-9BC0-66BBD1A11947}" type="pres">
      <dgm:prSet presAssocID="{3125E8A4-2E26-4049-BB9E-E9EAAFABDBC7}" presName="txShp" presStyleLbl="node1" presStyleIdx="2" presStyleCnt="4">
        <dgm:presLayoutVars>
          <dgm:bulletEnabled val="1"/>
        </dgm:presLayoutVars>
      </dgm:prSet>
      <dgm:spPr/>
      <dgm:t>
        <a:bodyPr/>
        <a:lstStyle/>
        <a:p>
          <a:endParaRPr lang="en-US"/>
        </a:p>
      </dgm:t>
    </dgm:pt>
    <dgm:pt modelId="{A8EBF9F9-3AB5-46DC-86A9-F73E6AF0A386}" type="pres">
      <dgm:prSet presAssocID="{9C810047-E34C-4886-A9C6-C3122BC591D9}" presName="spacing" presStyleCnt="0"/>
      <dgm:spPr/>
    </dgm:pt>
    <dgm:pt modelId="{780A4112-B0B7-43D5-ADF0-092823B161DB}" type="pres">
      <dgm:prSet presAssocID="{33A61856-971E-458B-B6CC-1A78AFC98661}" presName="composite" presStyleCnt="0"/>
      <dgm:spPr/>
    </dgm:pt>
    <dgm:pt modelId="{722D1427-D256-4879-95DB-0D0A616DD11F}" type="pres">
      <dgm:prSet presAssocID="{33A61856-971E-458B-B6CC-1A78AFC98661}" presName="imgShp" presStyleLbl="fgImgPlace1" presStyleIdx="3" presStyleCnt="4" custFlipHor="1"/>
      <dgm:spPr>
        <a:blipFill>
          <a:blip xmlns:r="http://schemas.openxmlformats.org/officeDocument/2006/relationships" r:embed="rId1">
            <a:duotone>
              <a:schemeClr val="accent6">
                <a:hueOff val="0"/>
                <a:satOff val="0"/>
                <a:lumOff val="0"/>
                <a:alphaOff val="0"/>
                <a:shade val="20000"/>
                <a:satMod val="200000"/>
              </a:schemeClr>
              <a:schemeClr val="accent6">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effectLst>
          <a:outerShdw blurRad="50800" dist="38100" dir="10800000" algn="r" rotWithShape="0">
            <a:prstClr val="black">
              <a:alpha val="40000"/>
            </a:prstClr>
          </a:outerShdw>
        </a:effectLst>
      </dgm:spPr>
      <dgm:t>
        <a:bodyPr/>
        <a:lstStyle/>
        <a:p>
          <a:endParaRPr lang="en-US"/>
        </a:p>
      </dgm:t>
      <dgm:extLst>
        <a:ext uri="{E40237B7-FDA0-4F09-8148-C483321AD2D9}">
          <dgm14:cNvPr xmlns:dgm14="http://schemas.microsoft.com/office/drawing/2010/diagram" id="0" name="" descr="Circle with left arrow with solid fill"/>
        </a:ext>
      </dgm:extLst>
    </dgm:pt>
    <dgm:pt modelId="{B3C24691-CADA-492A-9448-C0B6D8B5C101}" type="pres">
      <dgm:prSet presAssocID="{33A61856-971E-458B-B6CC-1A78AFC98661}" presName="txShp" presStyleLbl="node1" presStyleIdx="3" presStyleCnt="4">
        <dgm:presLayoutVars>
          <dgm:bulletEnabled val="1"/>
        </dgm:presLayoutVars>
      </dgm:prSet>
      <dgm:spPr/>
      <dgm:t>
        <a:bodyPr/>
        <a:lstStyle/>
        <a:p>
          <a:endParaRPr lang="en-US"/>
        </a:p>
      </dgm:t>
    </dgm:pt>
  </dgm:ptLst>
  <dgm:cxnLst>
    <dgm:cxn modelId="{45FCCAA7-B95E-464C-8CDD-7420C4EBDD84}" srcId="{500AD2D9-07BB-42BD-A4C5-CBE514A55D53}" destId="{3125E8A4-2E26-4049-BB9E-E9EAAFABDBC7}" srcOrd="2" destOrd="0" parTransId="{B07FFE26-1E06-48E6-B08C-0C3C08D00E60}" sibTransId="{9C810047-E34C-4886-A9C6-C3122BC591D9}"/>
    <dgm:cxn modelId="{7C058858-84EC-4210-845C-943B3E64C4CB}" type="presOf" srcId="{711A3BD8-56ED-46FF-9E70-4D24A92A66EA}" destId="{08CB2F36-EE6F-497D-BEA3-44BAEE5C6453}" srcOrd="0" destOrd="0" presId="urn:microsoft.com/office/officeart/2005/8/layout/vList3"/>
    <dgm:cxn modelId="{12F9CFAF-DB14-477B-8910-4CC787094C6E}" type="presOf" srcId="{3C7B5523-FA16-4ADA-BD86-768D7231F25D}" destId="{B0767E91-59D5-4596-89A8-D795C62EDC74}" srcOrd="0" destOrd="0" presId="urn:microsoft.com/office/officeart/2005/8/layout/vList3"/>
    <dgm:cxn modelId="{FA2AB461-BADF-48ED-A0ED-048D8076F5D8}" srcId="{500AD2D9-07BB-42BD-A4C5-CBE514A55D53}" destId="{3C7B5523-FA16-4ADA-BD86-768D7231F25D}" srcOrd="1" destOrd="0" parTransId="{DB51EC27-D581-42B9-B024-B8BF72E63FC2}" sibTransId="{80FDAF30-9797-4FB1-ACAE-AC93FBFD017D}"/>
    <dgm:cxn modelId="{03744715-5E72-4BEF-A76F-52286EC73DE0}" type="presOf" srcId="{33A61856-971E-458B-B6CC-1A78AFC98661}" destId="{B3C24691-CADA-492A-9448-C0B6D8B5C101}" srcOrd="0" destOrd="0" presId="urn:microsoft.com/office/officeart/2005/8/layout/vList3"/>
    <dgm:cxn modelId="{CF3244F7-7A91-4E3C-91CD-5AA75AF6E0F7}" type="presOf" srcId="{3125E8A4-2E26-4049-BB9E-E9EAAFABDBC7}" destId="{E1901EDA-8AE4-4E4D-9BC0-66BBD1A11947}" srcOrd="0" destOrd="0" presId="urn:microsoft.com/office/officeart/2005/8/layout/vList3"/>
    <dgm:cxn modelId="{C70A600C-46A4-46AF-890A-9716134503D4}" srcId="{500AD2D9-07BB-42BD-A4C5-CBE514A55D53}" destId="{711A3BD8-56ED-46FF-9E70-4D24A92A66EA}" srcOrd="0" destOrd="0" parTransId="{A028CE94-3B6A-429E-8DB3-C59A62F4F969}" sibTransId="{43184FBA-70BC-43AB-86D0-3EFACE04D48C}"/>
    <dgm:cxn modelId="{AE637B1C-B009-4711-BDB2-8AB3197DF6F4}" type="presOf" srcId="{500AD2D9-07BB-42BD-A4C5-CBE514A55D53}" destId="{F185E01C-E630-4696-BC9A-360C7557C711}" srcOrd="0" destOrd="0" presId="urn:microsoft.com/office/officeart/2005/8/layout/vList3"/>
    <dgm:cxn modelId="{4AE43580-387C-4A83-964E-AE01190F3B8D}" srcId="{500AD2D9-07BB-42BD-A4C5-CBE514A55D53}" destId="{33A61856-971E-458B-B6CC-1A78AFC98661}" srcOrd="3" destOrd="0" parTransId="{042BBABA-4663-4969-AA35-C25385C64DE9}" sibTransId="{AE29AAAC-C42F-44F1-A5D9-A25C72105F89}"/>
    <dgm:cxn modelId="{A19C341D-0627-45B5-A300-65F2EFD190FC}" type="presParOf" srcId="{F185E01C-E630-4696-BC9A-360C7557C711}" destId="{7AFD03DE-4022-4F9E-BD79-526525E13C71}" srcOrd="0" destOrd="0" presId="urn:microsoft.com/office/officeart/2005/8/layout/vList3"/>
    <dgm:cxn modelId="{3FCC8D76-61A9-45AD-B14B-71763981E909}" type="presParOf" srcId="{7AFD03DE-4022-4F9E-BD79-526525E13C71}" destId="{DCFD1A23-CE00-4DA4-955E-A6CD3F61E4B9}" srcOrd="0" destOrd="0" presId="urn:microsoft.com/office/officeart/2005/8/layout/vList3"/>
    <dgm:cxn modelId="{714E8C96-6E81-4D92-BF8E-98F55F886AD0}" type="presParOf" srcId="{7AFD03DE-4022-4F9E-BD79-526525E13C71}" destId="{08CB2F36-EE6F-497D-BEA3-44BAEE5C6453}" srcOrd="1" destOrd="0" presId="urn:microsoft.com/office/officeart/2005/8/layout/vList3"/>
    <dgm:cxn modelId="{C9A3D9B2-0888-4BE2-A6FB-C390E47C256A}" type="presParOf" srcId="{F185E01C-E630-4696-BC9A-360C7557C711}" destId="{8C4841CB-3AF4-4541-8ADE-A7734A9F9C70}" srcOrd="1" destOrd="0" presId="urn:microsoft.com/office/officeart/2005/8/layout/vList3"/>
    <dgm:cxn modelId="{405BF372-B86D-41C8-990D-BC32642E9B7F}" type="presParOf" srcId="{F185E01C-E630-4696-BC9A-360C7557C711}" destId="{126C8E74-75B7-45B9-960C-85D063B23DAA}" srcOrd="2" destOrd="0" presId="urn:microsoft.com/office/officeart/2005/8/layout/vList3"/>
    <dgm:cxn modelId="{C962A723-0DA0-4EEC-8FE0-E1C9FBBD91B0}" type="presParOf" srcId="{126C8E74-75B7-45B9-960C-85D063B23DAA}" destId="{FC22CB67-F193-45FB-BA73-1699C90E0DA7}" srcOrd="0" destOrd="0" presId="urn:microsoft.com/office/officeart/2005/8/layout/vList3"/>
    <dgm:cxn modelId="{97E49FE3-AF36-4390-9B6C-1C76EB21650E}" type="presParOf" srcId="{126C8E74-75B7-45B9-960C-85D063B23DAA}" destId="{B0767E91-59D5-4596-89A8-D795C62EDC74}" srcOrd="1" destOrd="0" presId="urn:microsoft.com/office/officeart/2005/8/layout/vList3"/>
    <dgm:cxn modelId="{7624CC57-7BAF-44BF-8351-FCE5431AE9D4}" type="presParOf" srcId="{F185E01C-E630-4696-BC9A-360C7557C711}" destId="{A7DFC6D6-A895-45DA-A433-870A860E84A3}" srcOrd="3" destOrd="0" presId="urn:microsoft.com/office/officeart/2005/8/layout/vList3"/>
    <dgm:cxn modelId="{4F845643-1E8B-4048-A1E4-AECDB270893E}" type="presParOf" srcId="{F185E01C-E630-4696-BC9A-360C7557C711}" destId="{8F3A0BAB-7873-43FF-92CD-E135158E8EB0}" srcOrd="4" destOrd="0" presId="urn:microsoft.com/office/officeart/2005/8/layout/vList3"/>
    <dgm:cxn modelId="{412778D6-685E-4094-97D2-11824422AAE1}" type="presParOf" srcId="{8F3A0BAB-7873-43FF-92CD-E135158E8EB0}" destId="{864955E7-FA33-4D4F-B69F-0F187A62D4C9}" srcOrd="0" destOrd="0" presId="urn:microsoft.com/office/officeart/2005/8/layout/vList3"/>
    <dgm:cxn modelId="{987ECD59-1E79-4313-824D-C15CCA5AFCAF}" type="presParOf" srcId="{8F3A0BAB-7873-43FF-92CD-E135158E8EB0}" destId="{E1901EDA-8AE4-4E4D-9BC0-66BBD1A11947}" srcOrd="1" destOrd="0" presId="urn:microsoft.com/office/officeart/2005/8/layout/vList3"/>
    <dgm:cxn modelId="{C646EBC8-E671-41E4-97DD-ACDDCFF56315}" type="presParOf" srcId="{F185E01C-E630-4696-BC9A-360C7557C711}" destId="{A8EBF9F9-3AB5-46DC-86A9-F73E6AF0A386}" srcOrd="5" destOrd="0" presId="urn:microsoft.com/office/officeart/2005/8/layout/vList3"/>
    <dgm:cxn modelId="{3EFB6094-DAAB-4DF4-97DE-7F7D94850DEB}" type="presParOf" srcId="{F185E01C-E630-4696-BC9A-360C7557C711}" destId="{780A4112-B0B7-43D5-ADF0-092823B161DB}" srcOrd="6" destOrd="0" presId="urn:microsoft.com/office/officeart/2005/8/layout/vList3"/>
    <dgm:cxn modelId="{A09CD751-27E6-464B-B3CF-3E936F1B396E}" type="presParOf" srcId="{780A4112-B0B7-43D5-ADF0-092823B161DB}" destId="{722D1427-D256-4879-95DB-0D0A616DD11F}" srcOrd="0" destOrd="0" presId="urn:microsoft.com/office/officeart/2005/8/layout/vList3"/>
    <dgm:cxn modelId="{9BE0A1BF-75F3-42C1-81B4-ED4B7C1C8621}" type="presParOf" srcId="{780A4112-B0B7-43D5-ADF0-092823B161DB}" destId="{B3C24691-CADA-492A-9448-C0B6D8B5C101}"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00AD2D9-07BB-42BD-A4C5-CBE514A55D53}" type="doc">
      <dgm:prSet loTypeId="urn:microsoft.com/office/officeart/2005/8/layout/vList3" loCatId="picture" qsTypeId="urn:microsoft.com/office/officeart/2005/8/quickstyle/3d1" qsCatId="3D" csTypeId="urn:microsoft.com/office/officeart/2005/8/colors/accent6_1" csCatId="accent6" phldr="1"/>
      <dgm:spPr/>
      <dgm:t>
        <a:bodyPr/>
        <a:lstStyle/>
        <a:p>
          <a:endParaRPr lang="en-US"/>
        </a:p>
      </dgm:t>
    </dgm:pt>
    <dgm:pt modelId="{711A3BD8-56ED-46FF-9E70-4D24A92A66EA}">
      <dgm:prSet phldrT="[Text]"/>
      <dgm:spPr/>
      <dgm:t>
        <a:bodyPr/>
        <a:lstStyle/>
        <a:p>
          <a:pPr algn="l"/>
          <a:r>
            <a:rPr lang="en-US" dirty="0">
              <a:latin typeface="Avenir LT Std 35 Light" panose="020B0402020203020204"/>
            </a:rPr>
            <a:t>How to Decline Awards in the Portal</a:t>
          </a:r>
        </a:p>
      </dgm:t>
    </dgm:pt>
    <dgm:pt modelId="{A028CE94-3B6A-429E-8DB3-C59A62F4F969}" type="parTrans" cxnId="{C70A600C-46A4-46AF-890A-9716134503D4}">
      <dgm:prSet/>
      <dgm:spPr/>
      <dgm:t>
        <a:bodyPr/>
        <a:lstStyle/>
        <a:p>
          <a:pPr algn="ctr"/>
          <a:endParaRPr lang="en-US"/>
        </a:p>
      </dgm:t>
    </dgm:pt>
    <dgm:pt modelId="{43184FBA-70BC-43AB-86D0-3EFACE04D48C}" type="sibTrans" cxnId="{C70A600C-46A4-46AF-890A-9716134503D4}">
      <dgm:prSet/>
      <dgm:spPr/>
      <dgm:t>
        <a:bodyPr/>
        <a:lstStyle/>
        <a:p>
          <a:pPr algn="ctr"/>
          <a:endParaRPr lang="en-US"/>
        </a:p>
      </dgm:t>
    </dgm:pt>
    <dgm:pt modelId="{3C7B5523-FA16-4ADA-BD86-768D7231F25D}">
      <dgm:prSet phldrT="[Text]"/>
      <dgm:spPr/>
      <dgm:t>
        <a:bodyPr/>
        <a:lstStyle/>
        <a:p>
          <a:pPr algn="l"/>
          <a:r>
            <a:rPr lang="en-US" dirty="0">
              <a:latin typeface="Avenir LT Std 35 Light"/>
            </a:rPr>
            <a:t>How to View Student Thank You Letters in the Portal</a:t>
          </a:r>
          <a:endParaRPr lang="en-US" dirty="0"/>
        </a:p>
      </dgm:t>
    </dgm:pt>
    <dgm:pt modelId="{DB51EC27-D581-42B9-B024-B8BF72E63FC2}" type="parTrans" cxnId="{FA2AB461-BADF-48ED-A0ED-048D8076F5D8}">
      <dgm:prSet/>
      <dgm:spPr/>
      <dgm:t>
        <a:bodyPr/>
        <a:lstStyle/>
        <a:p>
          <a:pPr algn="ctr"/>
          <a:endParaRPr lang="en-US"/>
        </a:p>
      </dgm:t>
    </dgm:pt>
    <dgm:pt modelId="{80FDAF30-9797-4FB1-ACAE-AC93FBFD017D}" type="sibTrans" cxnId="{FA2AB461-BADF-48ED-A0ED-048D8076F5D8}">
      <dgm:prSet/>
      <dgm:spPr/>
      <dgm:t>
        <a:bodyPr/>
        <a:lstStyle/>
        <a:p>
          <a:pPr algn="ctr"/>
          <a:endParaRPr lang="en-US"/>
        </a:p>
      </dgm:t>
    </dgm:pt>
    <dgm:pt modelId="{D5BECBE8-8C27-4E53-A705-17B676D43859}">
      <dgm:prSet phldrT="[Text]"/>
      <dgm:spPr/>
      <dgm:t>
        <a:bodyPr/>
        <a:lstStyle/>
        <a:p>
          <a:pPr algn="l"/>
          <a:r>
            <a:rPr lang="en-US" b="0" dirty="0">
              <a:latin typeface="Avenir LT Std 35 Light"/>
            </a:rPr>
            <a:t>Post-Acceptance End Date Update</a:t>
          </a:r>
          <a:endParaRPr lang="en-US" b="0" dirty="0"/>
        </a:p>
      </dgm:t>
    </dgm:pt>
    <dgm:pt modelId="{235AA8F9-CE2A-4466-854E-A081D62D1B12}" type="parTrans" cxnId="{881B335E-48C9-4B4F-8FA6-E40C4C5C8465}">
      <dgm:prSet/>
      <dgm:spPr/>
      <dgm:t>
        <a:bodyPr/>
        <a:lstStyle/>
        <a:p>
          <a:endParaRPr lang="en-US"/>
        </a:p>
      </dgm:t>
    </dgm:pt>
    <dgm:pt modelId="{1F2A6E90-E97F-4F8B-959D-619FA40D070D}" type="sibTrans" cxnId="{881B335E-48C9-4B4F-8FA6-E40C4C5C8465}">
      <dgm:prSet/>
      <dgm:spPr/>
      <dgm:t>
        <a:bodyPr/>
        <a:lstStyle/>
        <a:p>
          <a:endParaRPr lang="en-US"/>
        </a:p>
      </dgm:t>
    </dgm:pt>
    <dgm:pt modelId="{F185E01C-E630-4696-BC9A-360C7557C711}" type="pres">
      <dgm:prSet presAssocID="{500AD2D9-07BB-42BD-A4C5-CBE514A55D53}" presName="linearFlow" presStyleCnt="0">
        <dgm:presLayoutVars>
          <dgm:dir/>
          <dgm:resizeHandles val="exact"/>
        </dgm:presLayoutVars>
      </dgm:prSet>
      <dgm:spPr/>
      <dgm:t>
        <a:bodyPr/>
        <a:lstStyle/>
        <a:p>
          <a:endParaRPr lang="en-US"/>
        </a:p>
      </dgm:t>
    </dgm:pt>
    <dgm:pt modelId="{7AFD03DE-4022-4F9E-BD79-526525E13C71}" type="pres">
      <dgm:prSet presAssocID="{711A3BD8-56ED-46FF-9E70-4D24A92A66EA}" presName="composite" presStyleCnt="0"/>
      <dgm:spPr/>
    </dgm:pt>
    <dgm:pt modelId="{DCFD1A23-CE00-4DA4-955E-A6CD3F61E4B9}" type="pres">
      <dgm:prSet presAssocID="{711A3BD8-56ED-46FF-9E70-4D24A92A66EA}" presName="imgShp" presStyleLbl="fgImgPlace1" presStyleIdx="0" presStyleCnt="3" custFlipHor="1"/>
      <dgm:spPr>
        <a:blipFill>
          <a:blip xmlns:r="http://schemas.openxmlformats.org/officeDocument/2006/relationships" r:embed="rId1">
            <a:duotone>
              <a:schemeClr val="accent6">
                <a:hueOff val="0"/>
                <a:satOff val="0"/>
                <a:lumOff val="0"/>
                <a:alphaOff val="0"/>
                <a:shade val="20000"/>
                <a:satMod val="200000"/>
              </a:schemeClr>
              <a:schemeClr val="accent6">
                <a:hueOff val="0"/>
                <a:satOff val="0"/>
                <a:lumOff val="0"/>
                <a:alphaOff val="0"/>
                <a:tint val="12000"/>
                <a:satMod val="190000"/>
              </a:schemeClr>
            </a:duotone>
            <a:extLst>
              <a:ext uri="{96DAC541-7B7A-43D3-8B79-37D633B846F1}">
                <asvg:svgBlip xmlns:asvg="http://schemas.microsoft.com/office/drawing/2016/SVG/main" xmlns="" r:embed="rId2"/>
              </a:ext>
            </a:extLst>
          </a:blip>
          <a:srcRect/>
          <a:stretch>
            <a:fillRect/>
          </a:stretch>
        </a:blipFill>
        <a:effectLst>
          <a:outerShdw blurRad="50800" dist="38100" dir="10800000" algn="r" rotWithShape="0">
            <a:prstClr val="black">
              <a:alpha val="40000"/>
            </a:prstClr>
          </a:outerShdw>
        </a:effectLst>
      </dgm:spPr>
      <dgm:extLst>
        <a:ext uri="{E40237B7-FDA0-4F09-8148-C483321AD2D9}">
          <dgm14:cNvPr xmlns:dgm14="http://schemas.microsoft.com/office/drawing/2010/diagram" id="0" name="" descr="Circle with left arrow with solid fill"/>
        </a:ext>
      </dgm:extLst>
    </dgm:pt>
    <dgm:pt modelId="{08CB2F36-EE6F-497D-BEA3-44BAEE5C6453}" type="pres">
      <dgm:prSet presAssocID="{711A3BD8-56ED-46FF-9E70-4D24A92A66EA}" presName="txShp" presStyleLbl="node1" presStyleIdx="0" presStyleCnt="3">
        <dgm:presLayoutVars>
          <dgm:bulletEnabled val="1"/>
        </dgm:presLayoutVars>
      </dgm:prSet>
      <dgm:spPr/>
      <dgm:t>
        <a:bodyPr/>
        <a:lstStyle/>
        <a:p>
          <a:endParaRPr lang="en-US"/>
        </a:p>
      </dgm:t>
    </dgm:pt>
    <dgm:pt modelId="{8C4841CB-3AF4-4541-8ADE-A7734A9F9C70}" type="pres">
      <dgm:prSet presAssocID="{43184FBA-70BC-43AB-86D0-3EFACE04D48C}" presName="spacing" presStyleCnt="0"/>
      <dgm:spPr/>
    </dgm:pt>
    <dgm:pt modelId="{126C8E74-75B7-45B9-960C-85D063B23DAA}" type="pres">
      <dgm:prSet presAssocID="{3C7B5523-FA16-4ADA-BD86-768D7231F25D}" presName="composite" presStyleCnt="0"/>
      <dgm:spPr/>
    </dgm:pt>
    <dgm:pt modelId="{FC22CB67-F193-45FB-BA73-1699C90E0DA7}" type="pres">
      <dgm:prSet presAssocID="{3C7B5523-FA16-4ADA-BD86-768D7231F25D}" presName="imgShp" presStyleLbl="fgImgPlace1" presStyleIdx="1" presStyleCnt="3" custFlipHor="1"/>
      <dgm:spPr>
        <a:blipFill>
          <a:blip xmlns:r="http://schemas.openxmlformats.org/officeDocument/2006/relationships" r:embed="rId1">
            <a:duotone>
              <a:schemeClr val="accent6">
                <a:hueOff val="0"/>
                <a:satOff val="0"/>
                <a:lumOff val="0"/>
                <a:alphaOff val="0"/>
                <a:shade val="20000"/>
                <a:satMod val="200000"/>
              </a:schemeClr>
              <a:schemeClr val="accent6">
                <a:hueOff val="0"/>
                <a:satOff val="0"/>
                <a:lumOff val="0"/>
                <a:alphaOff val="0"/>
                <a:tint val="12000"/>
                <a:satMod val="190000"/>
              </a:schemeClr>
            </a:duotone>
            <a:extLst>
              <a:ext uri="{96DAC541-7B7A-43D3-8B79-37D633B846F1}">
                <asvg:svgBlip xmlns:asvg="http://schemas.microsoft.com/office/drawing/2016/SVG/main" xmlns="" r:embed="rId2"/>
              </a:ext>
            </a:extLst>
          </a:blip>
          <a:srcRect/>
          <a:stretch>
            <a:fillRect/>
          </a:stretch>
        </a:blipFill>
        <a:effectLst>
          <a:outerShdw blurRad="50800" dist="38100" dir="10800000" algn="r" rotWithShape="0">
            <a:prstClr val="black">
              <a:alpha val="40000"/>
            </a:prstClr>
          </a:outerShdw>
        </a:effectLst>
      </dgm:spPr>
      <dgm:extLst>
        <a:ext uri="{E40237B7-FDA0-4F09-8148-C483321AD2D9}">
          <dgm14:cNvPr xmlns:dgm14="http://schemas.microsoft.com/office/drawing/2010/diagram" id="0" name="" descr="Circle with left arrow with solid fill"/>
        </a:ext>
      </dgm:extLst>
    </dgm:pt>
    <dgm:pt modelId="{B0767E91-59D5-4596-89A8-D795C62EDC74}" type="pres">
      <dgm:prSet presAssocID="{3C7B5523-FA16-4ADA-BD86-768D7231F25D}" presName="txShp" presStyleLbl="node1" presStyleIdx="1" presStyleCnt="3">
        <dgm:presLayoutVars>
          <dgm:bulletEnabled val="1"/>
        </dgm:presLayoutVars>
      </dgm:prSet>
      <dgm:spPr/>
      <dgm:t>
        <a:bodyPr/>
        <a:lstStyle/>
        <a:p>
          <a:endParaRPr lang="en-US"/>
        </a:p>
      </dgm:t>
    </dgm:pt>
    <dgm:pt modelId="{2FFA18A0-552B-4E44-8E4D-27572B400B21}" type="pres">
      <dgm:prSet presAssocID="{80FDAF30-9797-4FB1-ACAE-AC93FBFD017D}" presName="spacing" presStyleCnt="0"/>
      <dgm:spPr/>
    </dgm:pt>
    <dgm:pt modelId="{11C09278-E644-44C7-9332-FF3A732AF792}" type="pres">
      <dgm:prSet presAssocID="{D5BECBE8-8C27-4E53-A705-17B676D43859}" presName="composite" presStyleCnt="0"/>
      <dgm:spPr/>
    </dgm:pt>
    <dgm:pt modelId="{4E560FC8-6BC0-4DE8-90F9-8CDD5FB8F0C4}" type="pres">
      <dgm:prSet presAssocID="{D5BECBE8-8C27-4E53-A705-17B676D43859}" presName="imgShp" presStyleLbl="fgImgPlace1" presStyleIdx="2" presStyleCnt="3" custFlipHor="1"/>
      <dgm:spPr>
        <a:blipFill>
          <a:blip xmlns:r="http://schemas.openxmlformats.org/officeDocument/2006/relationships" r:embed="rId1">
            <a:duotone>
              <a:schemeClr val="accent6">
                <a:hueOff val="0"/>
                <a:satOff val="0"/>
                <a:lumOff val="0"/>
                <a:alphaOff val="0"/>
                <a:shade val="20000"/>
                <a:satMod val="200000"/>
              </a:schemeClr>
              <a:schemeClr val="accent6">
                <a:hueOff val="0"/>
                <a:satOff val="0"/>
                <a:lumOff val="0"/>
                <a:alphaOff val="0"/>
                <a:tint val="12000"/>
                <a:satMod val="190000"/>
              </a:schemeClr>
            </a:duotone>
            <a:extLs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Circle with left arrow with solid fill"/>
        </a:ext>
      </dgm:extLst>
    </dgm:pt>
    <dgm:pt modelId="{F3C60F90-5EE1-4C41-B7C6-0F80DC1E3CD8}" type="pres">
      <dgm:prSet presAssocID="{D5BECBE8-8C27-4E53-A705-17B676D43859}" presName="txShp" presStyleLbl="node1" presStyleIdx="2" presStyleCnt="3">
        <dgm:presLayoutVars>
          <dgm:bulletEnabled val="1"/>
        </dgm:presLayoutVars>
      </dgm:prSet>
      <dgm:spPr/>
      <dgm:t>
        <a:bodyPr/>
        <a:lstStyle/>
        <a:p>
          <a:endParaRPr lang="en-US"/>
        </a:p>
      </dgm:t>
    </dgm:pt>
  </dgm:ptLst>
  <dgm:cxnLst>
    <dgm:cxn modelId="{881B335E-48C9-4B4F-8FA6-E40C4C5C8465}" srcId="{500AD2D9-07BB-42BD-A4C5-CBE514A55D53}" destId="{D5BECBE8-8C27-4E53-A705-17B676D43859}" srcOrd="2" destOrd="0" parTransId="{235AA8F9-CE2A-4466-854E-A081D62D1B12}" sibTransId="{1F2A6E90-E97F-4F8B-959D-619FA40D070D}"/>
    <dgm:cxn modelId="{7C058858-84EC-4210-845C-943B3E64C4CB}" type="presOf" srcId="{711A3BD8-56ED-46FF-9E70-4D24A92A66EA}" destId="{08CB2F36-EE6F-497D-BEA3-44BAEE5C6453}" srcOrd="0" destOrd="0" presId="urn:microsoft.com/office/officeart/2005/8/layout/vList3"/>
    <dgm:cxn modelId="{12F9CFAF-DB14-477B-8910-4CC787094C6E}" type="presOf" srcId="{3C7B5523-FA16-4ADA-BD86-768D7231F25D}" destId="{B0767E91-59D5-4596-89A8-D795C62EDC74}" srcOrd="0" destOrd="0" presId="urn:microsoft.com/office/officeart/2005/8/layout/vList3"/>
    <dgm:cxn modelId="{FA2AB461-BADF-48ED-A0ED-048D8076F5D8}" srcId="{500AD2D9-07BB-42BD-A4C5-CBE514A55D53}" destId="{3C7B5523-FA16-4ADA-BD86-768D7231F25D}" srcOrd="1" destOrd="0" parTransId="{DB51EC27-D581-42B9-B024-B8BF72E63FC2}" sibTransId="{80FDAF30-9797-4FB1-ACAE-AC93FBFD017D}"/>
    <dgm:cxn modelId="{B1322B6F-D163-4440-8DAD-035717DEBA24}" type="presOf" srcId="{D5BECBE8-8C27-4E53-A705-17B676D43859}" destId="{F3C60F90-5EE1-4C41-B7C6-0F80DC1E3CD8}" srcOrd="0" destOrd="0" presId="urn:microsoft.com/office/officeart/2005/8/layout/vList3"/>
    <dgm:cxn modelId="{C70A600C-46A4-46AF-890A-9716134503D4}" srcId="{500AD2D9-07BB-42BD-A4C5-CBE514A55D53}" destId="{711A3BD8-56ED-46FF-9E70-4D24A92A66EA}" srcOrd="0" destOrd="0" parTransId="{A028CE94-3B6A-429E-8DB3-C59A62F4F969}" sibTransId="{43184FBA-70BC-43AB-86D0-3EFACE04D48C}"/>
    <dgm:cxn modelId="{AE637B1C-B009-4711-BDB2-8AB3197DF6F4}" type="presOf" srcId="{500AD2D9-07BB-42BD-A4C5-CBE514A55D53}" destId="{F185E01C-E630-4696-BC9A-360C7557C711}" srcOrd="0" destOrd="0" presId="urn:microsoft.com/office/officeart/2005/8/layout/vList3"/>
    <dgm:cxn modelId="{A19C341D-0627-45B5-A300-65F2EFD190FC}" type="presParOf" srcId="{F185E01C-E630-4696-BC9A-360C7557C711}" destId="{7AFD03DE-4022-4F9E-BD79-526525E13C71}" srcOrd="0" destOrd="0" presId="urn:microsoft.com/office/officeart/2005/8/layout/vList3"/>
    <dgm:cxn modelId="{3FCC8D76-61A9-45AD-B14B-71763981E909}" type="presParOf" srcId="{7AFD03DE-4022-4F9E-BD79-526525E13C71}" destId="{DCFD1A23-CE00-4DA4-955E-A6CD3F61E4B9}" srcOrd="0" destOrd="0" presId="urn:microsoft.com/office/officeart/2005/8/layout/vList3"/>
    <dgm:cxn modelId="{714E8C96-6E81-4D92-BF8E-98F55F886AD0}" type="presParOf" srcId="{7AFD03DE-4022-4F9E-BD79-526525E13C71}" destId="{08CB2F36-EE6F-497D-BEA3-44BAEE5C6453}" srcOrd="1" destOrd="0" presId="urn:microsoft.com/office/officeart/2005/8/layout/vList3"/>
    <dgm:cxn modelId="{C9A3D9B2-0888-4BE2-A6FB-C390E47C256A}" type="presParOf" srcId="{F185E01C-E630-4696-BC9A-360C7557C711}" destId="{8C4841CB-3AF4-4541-8ADE-A7734A9F9C70}" srcOrd="1" destOrd="0" presId="urn:microsoft.com/office/officeart/2005/8/layout/vList3"/>
    <dgm:cxn modelId="{405BF372-B86D-41C8-990D-BC32642E9B7F}" type="presParOf" srcId="{F185E01C-E630-4696-BC9A-360C7557C711}" destId="{126C8E74-75B7-45B9-960C-85D063B23DAA}" srcOrd="2" destOrd="0" presId="urn:microsoft.com/office/officeart/2005/8/layout/vList3"/>
    <dgm:cxn modelId="{C962A723-0DA0-4EEC-8FE0-E1C9FBBD91B0}" type="presParOf" srcId="{126C8E74-75B7-45B9-960C-85D063B23DAA}" destId="{FC22CB67-F193-45FB-BA73-1699C90E0DA7}" srcOrd="0" destOrd="0" presId="urn:microsoft.com/office/officeart/2005/8/layout/vList3"/>
    <dgm:cxn modelId="{97E49FE3-AF36-4390-9B6C-1C76EB21650E}" type="presParOf" srcId="{126C8E74-75B7-45B9-960C-85D063B23DAA}" destId="{B0767E91-59D5-4596-89A8-D795C62EDC74}" srcOrd="1" destOrd="0" presId="urn:microsoft.com/office/officeart/2005/8/layout/vList3"/>
    <dgm:cxn modelId="{6EA5F9A5-21B8-4C12-ACFE-C9E4C5711432}" type="presParOf" srcId="{F185E01C-E630-4696-BC9A-360C7557C711}" destId="{2FFA18A0-552B-4E44-8E4D-27572B400B21}" srcOrd="3" destOrd="0" presId="urn:microsoft.com/office/officeart/2005/8/layout/vList3"/>
    <dgm:cxn modelId="{502D4D7A-63D8-4725-B54F-8EDE8AA1D113}" type="presParOf" srcId="{F185E01C-E630-4696-BC9A-360C7557C711}" destId="{11C09278-E644-44C7-9332-FF3A732AF792}" srcOrd="4" destOrd="0" presId="urn:microsoft.com/office/officeart/2005/8/layout/vList3"/>
    <dgm:cxn modelId="{AEEBA197-28F8-414E-889D-84B7A73B1BD3}" type="presParOf" srcId="{11C09278-E644-44C7-9332-FF3A732AF792}" destId="{4E560FC8-6BC0-4DE8-90F9-8CDD5FB8F0C4}" srcOrd="0" destOrd="0" presId="urn:microsoft.com/office/officeart/2005/8/layout/vList3"/>
    <dgm:cxn modelId="{DB00CFBB-A452-4CA5-8221-1AD599D00D6D}" type="presParOf" srcId="{11C09278-E644-44C7-9332-FF3A732AF792}" destId="{F3C60F90-5EE1-4C41-B7C6-0F80DC1E3CD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B2F36-EE6F-497D-BEA3-44BAEE5C6453}">
      <dsp:nvSpPr>
        <dsp:cNvPr id="0" name=""/>
        <dsp:cNvSpPr/>
      </dsp:nvSpPr>
      <dsp:spPr>
        <a:xfrm rot="10800000">
          <a:off x="2230313" y="654"/>
          <a:ext cx="8107680" cy="752615"/>
        </a:xfrm>
        <a:prstGeom prst="homePlat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1883" tIns="83820" rIns="156464" bIns="83820" numCol="1" spcCol="1270" anchor="ctr" anchorCtr="0">
          <a:noAutofit/>
        </a:bodyPr>
        <a:lstStyle/>
        <a:p>
          <a:pPr lvl="0" algn="l" defTabSz="977900">
            <a:lnSpc>
              <a:spcPct val="90000"/>
            </a:lnSpc>
            <a:spcBef>
              <a:spcPct val="0"/>
            </a:spcBef>
            <a:spcAft>
              <a:spcPct val="35000"/>
            </a:spcAft>
          </a:pPr>
          <a:r>
            <a:rPr lang="en-US" sz="2200" kern="1200" dirty="0">
              <a:latin typeface="Avenir LT Std 35 Light"/>
            </a:rPr>
            <a:t>Academic Year Timelines and Monthly To Do Lists</a:t>
          </a:r>
          <a:endParaRPr lang="en-US" sz="2200" kern="1200" dirty="0"/>
        </a:p>
      </dsp:txBody>
      <dsp:txXfrm rot="10800000">
        <a:off x="2418467" y="654"/>
        <a:ext cx="7919526" cy="752615"/>
      </dsp:txXfrm>
    </dsp:sp>
    <dsp:sp modelId="{DCFD1A23-CE00-4DA4-955E-A6CD3F61E4B9}">
      <dsp:nvSpPr>
        <dsp:cNvPr id="0" name=""/>
        <dsp:cNvSpPr/>
      </dsp:nvSpPr>
      <dsp:spPr>
        <a:xfrm flipH="1">
          <a:off x="1854006" y="654"/>
          <a:ext cx="752615" cy="752615"/>
        </a:xfrm>
        <a:prstGeom prst="ellipse">
          <a:avLst/>
        </a:prstGeom>
        <a:blipFill>
          <a:blip xmlns:r="http://schemas.openxmlformats.org/officeDocument/2006/relationships" r:embed="rId1">
            <a:duotone>
              <a:schemeClr val="accent6">
                <a:hueOff val="0"/>
                <a:satOff val="0"/>
                <a:lumOff val="0"/>
                <a:alphaOff val="0"/>
                <a:shade val="20000"/>
                <a:satMod val="200000"/>
              </a:schemeClr>
              <a:schemeClr val="accent6">
                <a:hueOff val="0"/>
                <a:satOff val="0"/>
                <a:lumOff val="0"/>
                <a:alphaOff val="0"/>
                <a:tint val="12000"/>
                <a:satMod val="190000"/>
              </a:schemeClr>
            </a:duotone>
            <a:extLst>
              <a:ext uri="{96DAC541-7B7A-43D3-8B79-37D633B846F1}">
                <asvg:svgBlip xmlns:asvg="http://schemas.microsoft.com/office/drawing/2016/SVG/main" xmlns="" r:embed="rId2"/>
              </a:ext>
            </a:extLst>
          </a:blip>
          <a:srcRect/>
          <a:stretch>
            <a:fillRect/>
          </a:stretch>
        </a:blipFill>
        <a:ln>
          <a:noFill/>
        </a:ln>
        <a:effectLst>
          <a:outerShdw blurRad="50800" dist="38100" dir="10800000" algn="r"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767E91-59D5-4596-89A8-D795C62EDC74}">
      <dsp:nvSpPr>
        <dsp:cNvPr id="0" name=""/>
        <dsp:cNvSpPr/>
      </dsp:nvSpPr>
      <dsp:spPr>
        <a:xfrm rot="10800000">
          <a:off x="2230313" y="941424"/>
          <a:ext cx="8107680" cy="752615"/>
        </a:xfrm>
        <a:prstGeom prst="homePlat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1883" tIns="83820" rIns="156464" bIns="83820" numCol="1" spcCol="1270" anchor="ctr" anchorCtr="0">
          <a:noAutofit/>
        </a:bodyPr>
        <a:lstStyle/>
        <a:p>
          <a:pPr lvl="0" algn="l" defTabSz="977900">
            <a:lnSpc>
              <a:spcPct val="90000"/>
            </a:lnSpc>
            <a:spcBef>
              <a:spcPct val="0"/>
            </a:spcBef>
            <a:spcAft>
              <a:spcPct val="35000"/>
            </a:spcAft>
          </a:pPr>
          <a:r>
            <a:rPr lang="en-US" sz="2200" kern="1200" dirty="0">
              <a:latin typeface="Avenir LT Std 35 Light" panose="020B0402020203020204"/>
            </a:rPr>
            <a:t>Summer 2023 Scholarship Awarding </a:t>
          </a:r>
        </a:p>
      </dsp:txBody>
      <dsp:txXfrm rot="10800000">
        <a:off x="2418467" y="941424"/>
        <a:ext cx="7919526" cy="752615"/>
      </dsp:txXfrm>
    </dsp:sp>
    <dsp:sp modelId="{FC22CB67-F193-45FB-BA73-1699C90E0DA7}">
      <dsp:nvSpPr>
        <dsp:cNvPr id="0" name=""/>
        <dsp:cNvSpPr/>
      </dsp:nvSpPr>
      <dsp:spPr>
        <a:xfrm flipH="1">
          <a:off x="1854006" y="941424"/>
          <a:ext cx="752615" cy="752615"/>
        </a:xfrm>
        <a:prstGeom prst="ellipse">
          <a:avLst/>
        </a:prstGeom>
        <a:blipFill>
          <a:blip xmlns:r="http://schemas.openxmlformats.org/officeDocument/2006/relationships" r:embed="rId1">
            <a:duotone>
              <a:schemeClr val="accent6">
                <a:hueOff val="0"/>
                <a:satOff val="0"/>
                <a:lumOff val="0"/>
                <a:alphaOff val="0"/>
                <a:shade val="20000"/>
                <a:satMod val="200000"/>
              </a:schemeClr>
              <a:schemeClr val="accent6">
                <a:hueOff val="0"/>
                <a:satOff val="0"/>
                <a:lumOff val="0"/>
                <a:alphaOff val="0"/>
                <a:tint val="12000"/>
                <a:satMod val="190000"/>
              </a:schemeClr>
            </a:duotone>
            <a:extLst>
              <a:ext uri="{96DAC541-7B7A-43D3-8B79-37D633B846F1}">
                <asvg:svgBlip xmlns:asvg="http://schemas.microsoft.com/office/drawing/2016/SVG/main" xmlns="" r:embed="rId2"/>
              </a:ext>
            </a:extLst>
          </a:blip>
          <a:srcRect/>
          <a:stretch>
            <a:fillRect/>
          </a:stretch>
        </a:blipFill>
        <a:ln>
          <a:noFill/>
        </a:ln>
        <a:effectLst>
          <a:outerShdw blurRad="50800" dist="38100" dir="10800000" algn="r"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1901EDA-8AE4-4E4D-9BC0-66BBD1A11947}">
      <dsp:nvSpPr>
        <dsp:cNvPr id="0" name=""/>
        <dsp:cNvSpPr/>
      </dsp:nvSpPr>
      <dsp:spPr>
        <a:xfrm rot="10800000">
          <a:off x="2230313" y="1882194"/>
          <a:ext cx="8107680" cy="752615"/>
        </a:xfrm>
        <a:prstGeom prst="homePlat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1883" tIns="83820" rIns="156464" bIns="83820" numCol="1" spcCol="1270" anchor="ctr" anchorCtr="0">
          <a:noAutofit/>
        </a:bodyPr>
        <a:lstStyle/>
        <a:p>
          <a:pPr lvl="0" algn="l" defTabSz="977900">
            <a:lnSpc>
              <a:spcPct val="90000"/>
            </a:lnSpc>
            <a:spcBef>
              <a:spcPct val="0"/>
            </a:spcBef>
            <a:spcAft>
              <a:spcPct val="35000"/>
            </a:spcAft>
          </a:pPr>
          <a:r>
            <a:rPr lang="en-US" sz="2200" kern="1200" dirty="0">
              <a:latin typeface="Avenir LT Std 35 Light"/>
            </a:rPr>
            <a:t>How to offer scholarships to students via the scholarship Portal</a:t>
          </a:r>
          <a:endParaRPr lang="en-US" sz="2200" kern="1200" dirty="0"/>
        </a:p>
      </dsp:txBody>
      <dsp:txXfrm rot="10800000">
        <a:off x="2418467" y="1882194"/>
        <a:ext cx="7919526" cy="752615"/>
      </dsp:txXfrm>
    </dsp:sp>
    <dsp:sp modelId="{864955E7-FA33-4D4F-B69F-0F187A62D4C9}">
      <dsp:nvSpPr>
        <dsp:cNvPr id="0" name=""/>
        <dsp:cNvSpPr/>
      </dsp:nvSpPr>
      <dsp:spPr>
        <a:xfrm flipH="1">
          <a:off x="1854006" y="1882194"/>
          <a:ext cx="752615" cy="752615"/>
        </a:xfrm>
        <a:prstGeom prst="ellipse">
          <a:avLst/>
        </a:prstGeom>
        <a:blipFill>
          <a:blip xmlns:r="http://schemas.openxmlformats.org/officeDocument/2006/relationships" r:embed="rId1">
            <a:duotone>
              <a:schemeClr val="accent6">
                <a:hueOff val="0"/>
                <a:satOff val="0"/>
                <a:lumOff val="0"/>
                <a:alphaOff val="0"/>
                <a:shade val="20000"/>
                <a:satMod val="200000"/>
              </a:schemeClr>
              <a:schemeClr val="accent6">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a:effectLst>
          <a:outerShdw blurRad="50800" dist="38100" dir="10800000" algn="r"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3C24691-CADA-492A-9448-C0B6D8B5C101}">
      <dsp:nvSpPr>
        <dsp:cNvPr id="0" name=""/>
        <dsp:cNvSpPr/>
      </dsp:nvSpPr>
      <dsp:spPr>
        <a:xfrm rot="10800000">
          <a:off x="2230313" y="2822964"/>
          <a:ext cx="8107680" cy="752615"/>
        </a:xfrm>
        <a:prstGeom prst="homePlat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1883" tIns="83820" rIns="156464" bIns="83820" numCol="1" spcCol="1270" anchor="ctr" anchorCtr="0">
          <a:noAutofit/>
        </a:bodyPr>
        <a:lstStyle/>
        <a:p>
          <a:pPr lvl="0" algn="l" defTabSz="977900">
            <a:lnSpc>
              <a:spcPct val="90000"/>
            </a:lnSpc>
            <a:spcBef>
              <a:spcPct val="0"/>
            </a:spcBef>
            <a:spcAft>
              <a:spcPct val="35000"/>
            </a:spcAft>
          </a:pPr>
          <a:r>
            <a:rPr lang="en-US" sz="2200" kern="1200" dirty="0">
              <a:latin typeface="Avenir LT Std 35 Light"/>
            </a:rPr>
            <a:t>Reviewer Groups and Rubrics</a:t>
          </a:r>
          <a:endParaRPr lang="en-US" sz="2200" kern="1200" dirty="0"/>
        </a:p>
      </dsp:txBody>
      <dsp:txXfrm rot="10800000">
        <a:off x="2418467" y="2822964"/>
        <a:ext cx="7919526" cy="752615"/>
      </dsp:txXfrm>
    </dsp:sp>
    <dsp:sp modelId="{722D1427-D256-4879-95DB-0D0A616DD11F}">
      <dsp:nvSpPr>
        <dsp:cNvPr id="0" name=""/>
        <dsp:cNvSpPr/>
      </dsp:nvSpPr>
      <dsp:spPr>
        <a:xfrm flipH="1">
          <a:off x="1854006" y="2822964"/>
          <a:ext cx="752615" cy="752615"/>
        </a:xfrm>
        <a:prstGeom prst="ellipse">
          <a:avLst/>
        </a:prstGeom>
        <a:blipFill>
          <a:blip xmlns:r="http://schemas.openxmlformats.org/officeDocument/2006/relationships" r:embed="rId1">
            <a:duotone>
              <a:schemeClr val="accent6">
                <a:hueOff val="0"/>
                <a:satOff val="0"/>
                <a:lumOff val="0"/>
                <a:alphaOff val="0"/>
                <a:shade val="20000"/>
                <a:satMod val="200000"/>
              </a:schemeClr>
              <a:schemeClr val="accent6">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a:effectLst>
          <a:outerShdw blurRad="50800" dist="38100" dir="10800000" algn="r"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B2F36-EE6F-497D-BEA3-44BAEE5C6453}">
      <dsp:nvSpPr>
        <dsp:cNvPr id="0" name=""/>
        <dsp:cNvSpPr/>
      </dsp:nvSpPr>
      <dsp:spPr>
        <a:xfrm rot="10800000">
          <a:off x="2191753" y="255"/>
          <a:ext cx="8107680" cy="598372"/>
        </a:xfrm>
        <a:prstGeom prst="homePlat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3866" tIns="102870" rIns="192024" bIns="102870" numCol="1" spcCol="1270" anchor="ctr" anchorCtr="0">
          <a:noAutofit/>
        </a:bodyPr>
        <a:lstStyle/>
        <a:p>
          <a:pPr lvl="0" algn="l" defTabSz="1200150">
            <a:lnSpc>
              <a:spcPct val="90000"/>
            </a:lnSpc>
            <a:spcBef>
              <a:spcPct val="0"/>
            </a:spcBef>
            <a:spcAft>
              <a:spcPct val="35000"/>
            </a:spcAft>
          </a:pPr>
          <a:r>
            <a:rPr lang="en-US" sz="2700" kern="1200" dirty="0">
              <a:latin typeface="Avenir LT Std 35 Light" panose="020B0402020203020204"/>
            </a:rPr>
            <a:t>How to Decline Awards in the Portal</a:t>
          </a:r>
        </a:p>
      </dsp:txBody>
      <dsp:txXfrm rot="10800000">
        <a:off x="2341346" y="255"/>
        <a:ext cx="7958087" cy="598372"/>
      </dsp:txXfrm>
    </dsp:sp>
    <dsp:sp modelId="{DCFD1A23-CE00-4DA4-955E-A6CD3F61E4B9}">
      <dsp:nvSpPr>
        <dsp:cNvPr id="0" name=""/>
        <dsp:cNvSpPr/>
      </dsp:nvSpPr>
      <dsp:spPr>
        <a:xfrm flipH="1">
          <a:off x="1892566" y="255"/>
          <a:ext cx="598372" cy="598372"/>
        </a:xfrm>
        <a:prstGeom prst="ellipse">
          <a:avLst/>
        </a:prstGeom>
        <a:blipFill>
          <a:blip xmlns:r="http://schemas.openxmlformats.org/officeDocument/2006/relationships" r:embed="rId1">
            <a:duotone>
              <a:schemeClr val="accent6">
                <a:hueOff val="0"/>
                <a:satOff val="0"/>
                <a:lumOff val="0"/>
                <a:alphaOff val="0"/>
                <a:shade val="20000"/>
                <a:satMod val="200000"/>
              </a:schemeClr>
              <a:schemeClr val="accent6">
                <a:hueOff val="0"/>
                <a:satOff val="0"/>
                <a:lumOff val="0"/>
                <a:alphaOff val="0"/>
                <a:tint val="12000"/>
                <a:satMod val="190000"/>
              </a:schemeClr>
            </a:duotone>
            <a:extLst>
              <a:ext uri="{96DAC541-7B7A-43D3-8B79-37D633B846F1}">
                <asvg:svgBlip xmlns:asvg="http://schemas.microsoft.com/office/drawing/2016/SVG/main" xmlns="" r:embed="rId2"/>
              </a:ext>
            </a:extLst>
          </a:blip>
          <a:srcRect/>
          <a:stretch>
            <a:fillRect/>
          </a:stretch>
        </a:blipFill>
        <a:ln>
          <a:noFill/>
        </a:ln>
        <a:effectLst>
          <a:outerShdw blurRad="50800" dist="38100" dir="10800000" algn="r"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767E91-59D5-4596-89A8-D795C62EDC74}">
      <dsp:nvSpPr>
        <dsp:cNvPr id="0" name=""/>
        <dsp:cNvSpPr/>
      </dsp:nvSpPr>
      <dsp:spPr>
        <a:xfrm rot="10800000">
          <a:off x="2191753" y="748220"/>
          <a:ext cx="8107680" cy="598372"/>
        </a:xfrm>
        <a:prstGeom prst="homePlat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3866" tIns="102870" rIns="192024" bIns="102870" numCol="1" spcCol="1270" anchor="ctr" anchorCtr="0">
          <a:noAutofit/>
        </a:bodyPr>
        <a:lstStyle/>
        <a:p>
          <a:pPr lvl="0" algn="l" defTabSz="1200150">
            <a:lnSpc>
              <a:spcPct val="90000"/>
            </a:lnSpc>
            <a:spcBef>
              <a:spcPct val="0"/>
            </a:spcBef>
            <a:spcAft>
              <a:spcPct val="35000"/>
            </a:spcAft>
          </a:pPr>
          <a:r>
            <a:rPr lang="en-US" sz="2700" kern="1200" dirty="0">
              <a:latin typeface="Avenir LT Std 35 Light"/>
            </a:rPr>
            <a:t>How to View Student Thank You Letters in the Portal</a:t>
          </a:r>
          <a:endParaRPr lang="en-US" sz="2700" kern="1200" dirty="0"/>
        </a:p>
      </dsp:txBody>
      <dsp:txXfrm rot="10800000">
        <a:off x="2341346" y="748220"/>
        <a:ext cx="7958087" cy="598372"/>
      </dsp:txXfrm>
    </dsp:sp>
    <dsp:sp modelId="{FC22CB67-F193-45FB-BA73-1699C90E0DA7}">
      <dsp:nvSpPr>
        <dsp:cNvPr id="0" name=""/>
        <dsp:cNvSpPr/>
      </dsp:nvSpPr>
      <dsp:spPr>
        <a:xfrm flipH="1">
          <a:off x="1892566" y="748220"/>
          <a:ext cx="598372" cy="598372"/>
        </a:xfrm>
        <a:prstGeom prst="ellipse">
          <a:avLst/>
        </a:prstGeom>
        <a:blipFill>
          <a:blip xmlns:r="http://schemas.openxmlformats.org/officeDocument/2006/relationships" r:embed="rId1">
            <a:duotone>
              <a:schemeClr val="accent6">
                <a:hueOff val="0"/>
                <a:satOff val="0"/>
                <a:lumOff val="0"/>
                <a:alphaOff val="0"/>
                <a:shade val="20000"/>
                <a:satMod val="200000"/>
              </a:schemeClr>
              <a:schemeClr val="accent6">
                <a:hueOff val="0"/>
                <a:satOff val="0"/>
                <a:lumOff val="0"/>
                <a:alphaOff val="0"/>
                <a:tint val="12000"/>
                <a:satMod val="190000"/>
              </a:schemeClr>
            </a:duotone>
            <a:extLst>
              <a:ext uri="{96DAC541-7B7A-43D3-8B79-37D633B846F1}">
                <asvg:svgBlip xmlns:asvg="http://schemas.microsoft.com/office/drawing/2016/SVG/main" xmlns="" r:embed="rId2"/>
              </a:ext>
            </a:extLst>
          </a:blip>
          <a:srcRect/>
          <a:stretch>
            <a:fillRect/>
          </a:stretch>
        </a:blipFill>
        <a:ln>
          <a:noFill/>
        </a:ln>
        <a:effectLst>
          <a:outerShdw blurRad="50800" dist="38100" dir="10800000" algn="r"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3C60F90-5EE1-4C41-B7C6-0F80DC1E3CD8}">
      <dsp:nvSpPr>
        <dsp:cNvPr id="0" name=""/>
        <dsp:cNvSpPr/>
      </dsp:nvSpPr>
      <dsp:spPr>
        <a:xfrm rot="10800000">
          <a:off x="2191753" y="1496186"/>
          <a:ext cx="8107680" cy="598372"/>
        </a:xfrm>
        <a:prstGeom prst="homePlat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3866" tIns="102870" rIns="192024" bIns="102870" numCol="1" spcCol="1270" anchor="ctr" anchorCtr="0">
          <a:noAutofit/>
        </a:bodyPr>
        <a:lstStyle/>
        <a:p>
          <a:pPr lvl="0" algn="l" defTabSz="1200150">
            <a:lnSpc>
              <a:spcPct val="90000"/>
            </a:lnSpc>
            <a:spcBef>
              <a:spcPct val="0"/>
            </a:spcBef>
            <a:spcAft>
              <a:spcPct val="35000"/>
            </a:spcAft>
          </a:pPr>
          <a:r>
            <a:rPr lang="en-US" sz="2700" b="0" kern="1200" dirty="0">
              <a:latin typeface="Avenir LT Std 35 Light"/>
            </a:rPr>
            <a:t>Post-Acceptance End Date Update</a:t>
          </a:r>
          <a:endParaRPr lang="en-US" sz="2700" b="0" kern="1200" dirty="0"/>
        </a:p>
      </dsp:txBody>
      <dsp:txXfrm rot="10800000">
        <a:off x="2341346" y="1496186"/>
        <a:ext cx="7958087" cy="598372"/>
      </dsp:txXfrm>
    </dsp:sp>
    <dsp:sp modelId="{4E560FC8-6BC0-4DE8-90F9-8CDD5FB8F0C4}">
      <dsp:nvSpPr>
        <dsp:cNvPr id="0" name=""/>
        <dsp:cNvSpPr/>
      </dsp:nvSpPr>
      <dsp:spPr>
        <a:xfrm flipH="1">
          <a:off x="1892566" y="1496186"/>
          <a:ext cx="598372" cy="598372"/>
        </a:xfrm>
        <a:prstGeom prst="ellipse">
          <a:avLst/>
        </a:prstGeom>
        <a:blipFill>
          <a:blip xmlns:r="http://schemas.openxmlformats.org/officeDocument/2006/relationships" r:embed="rId1">
            <a:duotone>
              <a:schemeClr val="accent6">
                <a:hueOff val="0"/>
                <a:satOff val="0"/>
                <a:lumOff val="0"/>
                <a:alphaOff val="0"/>
                <a:shade val="20000"/>
                <a:satMod val="200000"/>
              </a:schemeClr>
              <a:schemeClr val="accent6">
                <a:hueOff val="0"/>
                <a:satOff val="0"/>
                <a:lumOff val="0"/>
                <a:alphaOff val="0"/>
                <a:tint val="12000"/>
                <a:satMod val="190000"/>
              </a:schemeClr>
            </a:duotone>
            <a:extLst>
              <a:ext uri="{96DAC541-7B7A-43D3-8B79-37D633B846F1}">
                <asvg:svgBlip xmlns:asvg="http://schemas.microsoft.com/office/drawing/2016/SVG/main" xmlns="" r:embed="rId2"/>
              </a:ext>
            </a:extLst>
          </a:blip>
          <a:srcRect/>
          <a:stretch>
            <a:fillRect/>
          </a:stretch>
        </a:blipFill>
        <a:ln>
          <a:noFill/>
        </a:ln>
        <a:effectLst>
          <a:outerShdw blurRad="38100" dist="25400" dir="5400000" rotWithShape="0">
            <a:srgbClr val="000000">
              <a:alpha val="5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7C2C17-DE26-4B09-B863-A24AF5FC8886}" type="datetimeFigureOut">
              <a:rPr lang="en-US" smtClean="0"/>
              <a:t>4/25/2023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D0482-FC88-431A-A070-37D919A9D21F}" type="slidenum">
              <a:rPr lang="en-US" smtClean="0"/>
              <a:t>‹#›</a:t>
            </a:fld>
            <a:endParaRPr lang="en-US" dirty="0"/>
          </a:p>
        </p:txBody>
      </p:sp>
    </p:spTree>
    <p:extLst>
      <p:ext uri="{BB962C8B-B14F-4D97-AF65-F5344CB8AC3E}">
        <p14:creationId xmlns:p14="http://schemas.microsoft.com/office/powerpoint/2010/main" val="2405629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b="1" dirty="0">
              <a:cs typeface="Calibri"/>
            </a:endParaRPr>
          </a:p>
        </p:txBody>
      </p:sp>
      <p:sp>
        <p:nvSpPr>
          <p:cNvPr id="4" name="Slide Number Placeholder 3"/>
          <p:cNvSpPr>
            <a:spLocks noGrp="1"/>
          </p:cNvSpPr>
          <p:nvPr>
            <p:ph type="sldNum" sz="quarter" idx="5"/>
          </p:nvPr>
        </p:nvSpPr>
        <p:spPr/>
        <p:txBody>
          <a:bodyPr/>
          <a:lstStyle/>
          <a:p>
            <a:fld id="{5ADD0482-FC88-431A-A070-37D919A9D21F}" type="slidenum">
              <a:rPr lang="en-US" smtClean="0"/>
              <a:t>1</a:t>
            </a:fld>
            <a:endParaRPr lang="en-US" dirty="0"/>
          </a:p>
        </p:txBody>
      </p:sp>
    </p:spTree>
    <p:extLst>
      <p:ext uri="{BB962C8B-B14F-4D97-AF65-F5344CB8AC3E}">
        <p14:creationId xmlns:p14="http://schemas.microsoft.com/office/powerpoint/2010/main" val="3318029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1" dirty="0">
              <a:solidFill>
                <a:srgbClr val="000000"/>
              </a:solidFill>
              <a:cs typeface="Calibri" panose="020F0502020204030204"/>
            </a:endParaRPr>
          </a:p>
        </p:txBody>
      </p:sp>
      <p:sp>
        <p:nvSpPr>
          <p:cNvPr id="4" name="Slide Number Placeholder 3"/>
          <p:cNvSpPr>
            <a:spLocks noGrp="1"/>
          </p:cNvSpPr>
          <p:nvPr>
            <p:ph type="sldNum" sz="quarter" idx="5"/>
          </p:nvPr>
        </p:nvSpPr>
        <p:spPr/>
        <p:txBody>
          <a:bodyPr/>
          <a:lstStyle/>
          <a:p>
            <a:fld id="{5ADD0482-FC88-431A-A070-37D919A9D21F}" type="slidenum">
              <a:rPr lang="en-US" smtClean="0"/>
              <a:t>10</a:t>
            </a:fld>
            <a:endParaRPr lang="en-US" dirty="0"/>
          </a:p>
        </p:txBody>
      </p:sp>
    </p:spTree>
    <p:extLst>
      <p:ext uri="{BB962C8B-B14F-4D97-AF65-F5344CB8AC3E}">
        <p14:creationId xmlns:p14="http://schemas.microsoft.com/office/powerpoint/2010/main" val="4033067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1" dirty="0">
              <a:cs typeface="Calibri"/>
            </a:endParaRPr>
          </a:p>
        </p:txBody>
      </p:sp>
      <p:sp>
        <p:nvSpPr>
          <p:cNvPr id="4" name="Slide Number Placeholder 3"/>
          <p:cNvSpPr>
            <a:spLocks noGrp="1"/>
          </p:cNvSpPr>
          <p:nvPr>
            <p:ph type="sldNum" sz="quarter" idx="5"/>
          </p:nvPr>
        </p:nvSpPr>
        <p:spPr/>
        <p:txBody>
          <a:bodyPr/>
          <a:lstStyle/>
          <a:p>
            <a:fld id="{5ADD0482-FC88-431A-A070-37D919A9D21F}" type="slidenum">
              <a:rPr lang="en-US" smtClean="0"/>
              <a:t>11</a:t>
            </a:fld>
            <a:endParaRPr lang="en-US" dirty="0"/>
          </a:p>
        </p:txBody>
      </p:sp>
    </p:spTree>
    <p:extLst>
      <p:ext uri="{BB962C8B-B14F-4D97-AF65-F5344CB8AC3E}">
        <p14:creationId xmlns:p14="http://schemas.microsoft.com/office/powerpoint/2010/main" val="1769964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t>FAO Presents</a:t>
            </a:r>
            <a:endParaRPr lang="en-US" dirty="0"/>
          </a:p>
          <a:p>
            <a:pPr marL="171450" indent="-171450">
              <a:buFont typeface="Wingdings" panose="05000000000000000000" pitchFamily="2" charset="2"/>
              <a:buChar char="Ø"/>
            </a:pPr>
            <a:r>
              <a:rPr lang="en-US" dirty="0"/>
              <a:t>Complete</a:t>
            </a:r>
          </a:p>
        </p:txBody>
      </p:sp>
      <p:sp>
        <p:nvSpPr>
          <p:cNvPr id="4" name="Slide Number Placeholder 3"/>
          <p:cNvSpPr>
            <a:spLocks noGrp="1"/>
          </p:cNvSpPr>
          <p:nvPr>
            <p:ph type="sldNum" sz="quarter" idx="5"/>
          </p:nvPr>
        </p:nvSpPr>
        <p:spPr/>
        <p:txBody>
          <a:bodyPr/>
          <a:lstStyle/>
          <a:p>
            <a:fld id="{5ADD0482-FC88-431A-A070-37D919A9D21F}" type="slidenum">
              <a:rPr lang="en-US" smtClean="0"/>
              <a:t>12</a:t>
            </a:fld>
            <a:endParaRPr lang="en-US" dirty="0"/>
          </a:p>
        </p:txBody>
      </p:sp>
    </p:spTree>
    <p:extLst>
      <p:ext uri="{BB962C8B-B14F-4D97-AF65-F5344CB8AC3E}">
        <p14:creationId xmlns:p14="http://schemas.microsoft.com/office/powerpoint/2010/main" val="2801351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t>FAO Presents</a:t>
            </a:r>
            <a:endParaRPr lang="en-US" dirty="0"/>
          </a:p>
          <a:p>
            <a:pPr marL="171450" indent="-171450">
              <a:buFont typeface="Wingdings" panose="05000000000000000000" pitchFamily="2" charset="2"/>
              <a:buChar char="Ø"/>
            </a:pPr>
            <a:r>
              <a:rPr lang="en-US" dirty="0"/>
              <a:t>Shall we add more explanation to the reminder that a CAWSS is still needed if student is not attending? </a:t>
            </a:r>
          </a:p>
        </p:txBody>
      </p:sp>
      <p:sp>
        <p:nvSpPr>
          <p:cNvPr id="4" name="Slide Number Placeholder 3"/>
          <p:cNvSpPr>
            <a:spLocks noGrp="1"/>
          </p:cNvSpPr>
          <p:nvPr>
            <p:ph type="sldNum" sz="quarter" idx="5"/>
          </p:nvPr>
        </p:nvSpPr>
        <p:spPr/>
        <p:txBody>
          <a:bodyPr/>
          <a:lstStyle/>
          <a:p>
            <a:fld id="{5ADD0482-FC88-431A-A070-37D919A9D21F}" type="slidenum">
              <a:rPr lang="en-US" smtClean="0"/>
              <a:t>13</a:t>
            </a:fld>
            <a:endParaRPr lang="en-US" dirty="0"/>
          </a:p>
        </p:txBody>
      </p:sp>
    </p:spTree>
    <p:extLst>
      <p:ext uri="{BB962C8B-B14F-4D97-AF65-F5344CB8AC3E}">
        <p14:creationId xmlns:p14="http://schemas.microsoft.com/office/powerpoint/2010/main" val="667071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ADD0482-FC88-431A-A070-37D919A9D21F}" type="slidenum">
              <a:rPr lang="en-US" smtClean="0"/>
              <a:t>14</a:t>
            </a:fld>
            <a:endParaRPr lang="en-US" dirty="0"/>
          </a:p>
        </p:txBody>
      </p:sp>
    </p:spTree>
    <p:extLst>
      <p:ext uri="{BB962C8B-B14F-4D97-AF65-F5344CB8AC3E}">
        <p14:creationId xmlns:p14="http://schemas.microsoft.com/office/powerpoint/2010/main" val="101951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endParaRPr lang="en-US" dirty="0"/>
          </a:p>
        </p:txBody>
      </p:sp>
      <p:sp>
        <p:nvSpPr>
          <p:cNvPr id="4" name="Slide Number Placeholder 3"/>
          <p:cNvSpPr>
            <a:spLocks noGrp="1"/>
          </p:cNvSpPr>
          <p:nvPr>
            <p:ph type="sldNum" sz="quarter" idx="5"/>
          </p:nvPr>
        </p:nvSpPr>
        <p:spPr/>
        <p:txBody>
          <a:bodyPr/>
          <a:lstStyle/>
          <a:p>
            <a:fld id="{5ADD0482-FC88-431A-A070-37D919A9D21F}" type="slidenum">
              <a:rPr lang="en-US" smtClean="0"/>
              <a:t>15</a:t>
            </a:fld>
            <a:endParaRPr lang="en-US" dirty="0"/>
          </a:p>
        </p:txBody>
      </p:sp>
    </p:spTree>
    <p:extLst>
      <p:ext uri="{BB962C8B-B14F-4D97-AF65-F5344CB8AC3E}">
        <p14:creationId xmlns:p14="http://schemas.microsoft.com/office/powerpoint/2010/main" val="1724584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endParaRPr lang="en-US" dirty="0"/>
          </a:p>
        </p:txBody>
      </p:sp>
      <p:sp>
        <p:nvSpPr>
          <p:cNvPr id="4" name="Slide Number Placeholder 3"/>
          <p:cNvSpPr>
            <a:spLocks noGrp="1"/>
          </p:cNvSpPr>
          <p:nvPr>
            <p:ph type="sldNum" sz="quarter" idx="5"/>
          </p:nvPr>
        </p:nvSpPr>
        <p:spPr/>
        <p:txBody>
          <a:bodyPr/>
          <a:lstStyle/>
          <a:p>
            <a:fld id="{5ADD0482-FC88-431A-A070-37D919A9D21F}" type="slidenum">
              <a:rPr lang="en-US" smtClean="0"/>
              <a:t>16</a:t>
            </a:fld>
            <a:endParaRPr lang="en-US" dirty="0"/>
          </a:p>
        </p:txBody>
      </p:sp>
    </p:spTree>
    <p:extLst>
      <p:ext uri="{BB962C8B-B14F-4D97-AF65-F5344CB8AC3E}">
        <p14:creationId xmlns:p14="http://schemas.microsoft.com/office/powerpoint/2010/main" val="83015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ADD0482-FC88-431A-A070-37D919A9D21F}" type="slidenum">
              <a:rPr lang="en-US" smtClean="0"/>
              <a:t>17</a:t>
            </a:fld>
            <a:endParaRPr lang="en-US" dirty="0"/>
          </a:p>
        </p:txBody>
      </p:sp>
    </p:spTree>
    <p:extLst>
      <p:ext uri="{BB962C8B-B14F-4D97-AF65-F5344CB8AC3E}">
        <p14:creationId xmlns:p14="http://schemas.microsoft.com/office/powerpoint/2010/main" val="3895351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1" dirty="0">
              <a:cs typeface="Calibri"/>
            </a:endParaRPr>
          </a:p>
        </p:txBody>
      </p:sp>
      <p:sp>
        <p:nvSpPr>
          <p:cNvPr id="4" name="Slide Number Placeholder 3"/>
          <p:cNvSpPr>
            <a:spLocks noGrp="1"/>
          </p:cNvSpPr>
          <p:nvPr>
            <p:ph type="sldNum" sz="quarter" idx="5"/>
          </p:nvPr>
        </p:nvSpPr>
        <p:spPr/>
        <p:txBody>
          <a:bodyPr/>
          <a:lstStyle/>
          <a:p>
            <a:fld id="{5ADD0482-FC88-431A-A070-37D919A9D21F}" type="slidenum">
              <a:rPr lang="en-US" smtClean="0"/>
              <a:t>18</a:t>
            </a:fld>
            <a:endParaRPr lang="en-US" dirty="0"/>
          </a:p>
        </p:txBody>
      </p:sp>
    </p:spTree>
    <p:extLst>
      <p:ext uri="{BB962C8B-B14F-4D97-AF65-F5344CB8AC3E}">
        <p14:creationId xmlns:p14="http://schemas.microsoft.com/office/powerpoint/2010/main" val="3048616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1" dirty="0">
              <a:cs typeface="Calibri"/>
            </a:endParaRPr>
          </a:p>
        </p:txBody>
      </p:sp>
      <p:sp>
        <p:nvSpPr>
          <p:cNvPr id="4" name="Slide Number Placeholder 3"/>
          <p:cNvSpPr>
            <a:spLocks noGrp="1"/>
          </p:cNvSpPr>
          <p:nvPr>
            <p:ph type="sldNum" sz="quarter" idx="5"/>
          </p:nvPr>
        </p:nvSpPr>
        <p:spPr/>
        <p:txBody>
          <a:bodyPr/>
          <a:lstStyle/>
          <a:p>
            <a:fld id="{5ADD0482-FC88-431A-A070-37D919A9D21F}" type="slidenum">
              <a:rPr lang="en-US" smtClean="0"/>
              <a:t>19</a:t>
            </a:fld>
            <a:endParaRPr lang="en-US" dirty="0"/>
          </a:p>
        </p:txBody>
      </p:sp>
    </p:spTree>
    <p:extLst>
      <p:ext uri="{BB962C8B-B14F-4D97-AF65-F5344CB8AC3E}">
        <p14:creationId xmlns:p14="http://schemas.microsoft.com/office/powerpoint/2010/main" val="3548529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1" dirty="0">
              <a:cs typeface="Calibri"/>
            </a:endParaRPr>
          </a:p>
        </p:txBody>
      </p:sp>
      <p:sp>
        <p:nvSpPr>
          <p:cNvPr id="4" name="Slide Number Placeholder 3"/>
          <p:cNvSpPr>
            <a:spLocks noGrp="1"/>
          </p:cNvSpPr>
          <p:nvPr>
            <p:ph type="sldNum" sz="quarter" idx="5"/>
          </p:nvPr>
        </p:nvSpPr>
        <p:spPr/>
        <p:txBody>
          <a:bodyPr/>
          <a:lstStyle/>
          <a:p>
            <a:fld id="{5ADD0482-FC88-431A-A070-37D919A9D21F}" type="slidenum">
              <a:rPr lang="en-US" smtClean="0"/>
              <a:t>2</a:t>
            </a:fld>
            <a:endParaRPr lang="en-US" dirty="0"/>
          </a:p>
        </p:txBody>
      </p:sp>
    </p:spTree>
    <p:extLst>
      <p:ext uri="{BB962C8B-B14F-4D97-AF65-F5344CB8AC3E}">
        <p14:creationId xmlns:p14="http://schemas.microsoft.com/office/powerpoint/2010/main" val="2319623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1" dirty="0">
              <a:cs typeface="Calibri"/>
            </a:endParaRPr>
          </a:p>
        </p:txBody>
      </p:sp>
      <p:sp>
        <p:nvSpPr>
          <p:cNvPr id="4" name="Slide Number Placeholder 3"/>
          <p:cNvSpPr>
            <a:spLocks noGrp="1"/>
          </p:cNvSpPr>
          <p:nvPr>
            <p:ph type="sldNum" sz="quarter" idx="5"/>
          </p:nvPr>
        </p:nvSpPr>
        <p:spPr/>
        <p:txBody>
          <a:bodyPr/>
          <a:lstStyle/>
          <a:p>
            <a:fld id="{5ADD0482-FC88-431A-A070-37D919A9D21F}" type="slidenum">
              <a:rPr lang="en-US" smtClean="0"/>
              <a:t>20</a:t>
            </a:fld>
            <a:endParaRPr lang="en-US" dirty="0"/>
          </a:p>
        </p:txBody>
      </p:sp>
    </p:spTree>
    <p:extLst>
      <p:ext uri="{BB962C8B-B14F-4D97-AF65-F5344CB8AC3E}">
        <p14:creationId xmlns:p14="http://schemas.microsoft.com/office/powerpoint/2010/main" val="252098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1" dirty="0">
              <a:cs typeface="Calibri" panose="020F0502020204030204"/>
            </a:endParaRPr>
          </a:p>
        </p:txBody>
      </p:sp>
      <p:sp>
        <p:nvSpPr>
          <p:cNvPr id="4" name="Slide Number Placeholder 3"/>
          <p:cNvSpPr>
            <a:spLocks noGrp="1"/>
          </p:cNvSpPr>
          <p:nvPr>
            <p:ph type="sldNum" sz="quarter" idx="5"/>
          </p:nvPr>
        </p:nvSpPr>
        <p:spPr/>
        <p:txBody>
          <a:bodyPr/>
          <a:lstStyle/>
          <a:p>
            <a:fld id="{5ADD0482-FC88-431A-A070-37D919A9D21F}" type="slidenum">
              <a:rPr lang="en-US" smtClean="0"/>
              <a:t>21</a:t>
            </a:fld>
            <a:endParaRPr lang="en-US" dirty="0"/>
          </a:p>
        </p:txBody>
      </p:sp>
    </p:spTree>
    <p:extLst>
      <p:ext uri="{BB962C8B-B14F-4D97-AF65-F5344CB8AC3E}">
        <p14:creationId xmlns:p14="http://schemas.microsoft.com/office/powerpoint/2010/main" val="1409200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1" dirty="0">
              <a:cs typeface="Calibri"/>
            </a:endParaRPr>
          </a:p>
        </p:txBody>
      </p:sp>
      <p:sp>
        <p:nvSpPr>
          <p:cNvPr id="4" name="Slide Number Placeholder 3"/>
          <p:cNvSpPr>
            <a:spLocks noGrp="1"/>
          </p:cNvSpPr>
          <p:nvPr>
            <p:ph type="sldNum" sz="quarter" idx="5"/>
          </p:nvPr>
        </p:nvSpPr>
        <p:spPr/>
        <p:txBody>
          <a:bodyPr/>
          <a:lstStyle/>
          <a:p>
            <a:fld id="{5ADD0482-FC88-431A-A070-37D919A9D21F}" type="slidenum">
              <a:rPr lang="en-US" smtClean="0"/>
              <a:t>3</a:t>
            </a:fld>
            <a:endParaRPr lang="en-US" dirty="0"/>
          </a:p>
        </p:txBody>
      </p:sp>
    </p:spTree>
    <p:extLst>
      <p:ext uri="{BB962C8B-B14F-4D97-AF65-F5344CB8AC3E}">
        <p14:creationId xmlns:p14="http://schemas.microsoft.com/office/powerpoint/2010/main" val="3102099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ourier New" panose="02070309020205020404" pitchFamily="49" charset="0"/>
              <a:buNone/>
            </a:pPr>
            <a:endParaRPr lang="en-US" b="1" dirty="0">
              <a:cs typeface="Calibri"/>
            </a:endParaRPr>
          </a:p>
        </p:txBody>
      </p:sp>
      <p:sp>
        <p:nvSpPr>
          <p:cNvPr id="4" name="Slide Number Placeholder 3"/>
          <p:cNvSpPr>
            <a:spLocks noGrp="1"/>
          </p:cNvSpPr>
          <p:nvPr>
            <p:ph type="sldNum" sz="quarter" idx="5"/>
          </p:nvPr>
        </p:nvSpPr>
        <p:spPr/>
        <p:txBody>
          <a:bodyPr/>
          <a:lstStyle/>
          <a:p>
            <a:fld id="{5ADD0482-FC88-431A-A070-37D919A9D21F}" type="slidenum">
              <a:rPr lang="en-US" smtClean="0"/>
              <a:t>4</a:t>
            </a:fld>
            <a:endParaRPr lang="en-US" dirty="0"/>
          </a:p>
        </p:txBody>
      </p:sp>
    </p:spTree>
    <p:extLst>
      <p:ext uri="{BB962C8B-B14F-4D97-AF65-F5344CB8AC3E}">
        <p14:creationId xmlns:p14="http://schemas.microsoft.com/office/powerpoint/2010/main" val="3097978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ADD0482-FC88-431A-A070-37D919A9D21F}" type="slidenum">
              <a:rPr lang="en-US" smtClean="0"/>
              <a:t>5</a:t>
            </a:fld>
            <a:endParaRPr lang="en-US" dirty="0"/>
          </a:p>
        </p:txBody>
      </p:sp>
    </p:spTree>
    <p:extLst>
      <p:ext uri="{BB962C8B-B14F-4D97-AF65-F5344CB8AC3E}">
        <p14:creationId xmlns:p14="http://schemas.microsoft.com/office/powerpoint/2010/main" val="1155133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1" dirty="0">
              <a:cs typeface="Calibri" panose="020F0502020204030204"/>
            </a:endParaRPr>
          </a:p>
        </p:txBody>
      </p:sp>
      <p:sp>
        <p:nvSpPr>
          <p:cNvPr id="4" name="Slide Number Placeholder 3"/>
          <p:cNvSpPr>
            <a:spLocks noGrp="1"/>
          </p:cNvSpPr>
          <p:nvPr>
            <p:ph type="sldNum" sz="quarter" idx="5"/>
          </p:nvPr>
        </p:nvSpPr>
        <p:spPr/>
        <p:txBody>
          <a:bodyPr/>
          <a:lstStyle/>
          <a:p>
            <a:fld id="{5ADD0482-FC88-431A-A070-37D919A9D21F}" type="slidenum">
              <a:rPr lang="en-US" smtClean="0"/>
              <a:t>6</a:t>
            </a:fld>
            <a:endParaRPr lang="en-US" dirty="0"/>
          </a:p>
        </p:txBody>
      </p:sp>
    </p:spTree>
    <p:extLst>
      <p:ext uri="{BB962C8B-B14F-4D97-AF65-F5344CB8AC3E}">
        <p14:creationId xmlns:p14="http://schemas.microsoft.com/office/powerpoint/2010/main" val="3507806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1" dirty="0">
              <a:cs typeface="Calibri"/>
            </a:endParaRPr>
          </a:p>
        </p:txBody>
      </p:sp>
      <p:sp>
        <p:nvSpPr>
          <p:cNvPr id="4" name="Slide Number Placeholder 3"/>
          <p:cNvSpPr>
            <a:spLocks noGrp="1"/>
          </p:cNvSpPr>
          <p:nvPr>
            <p:ph type="sldNum" sz="quarter" idx="5"/>
          </p:nvPr>
        </p:nvSpPr>
        <p:spPr/>
        <p:txBody>
          <a:bodyPr/>
          <a:lstStyle/>
          <a:p>
            <a:fld id="{5ADD0482-FC88-431A-A070-37D919A9D21F}" type="slidenum">
              <a:rPr lang="en-US" smtClean="0"/>
              <a:t>7</a:t>
            </a:fld>
            <a:endParaRPr lang="en-US" dirty="0"/>
          </a:p>
        </p:txBody>
      </p:sp>
    </p:spTree>
    <p:extLst>
      <p:ext uri="{BB962C8B-B14F-4D97-AF65-F5344CB8AC3E}">
        <p14:creationId xmlns:p14="http://schemas.microsoft.com/office/powerpoint/2010/main" val="986553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cs typeface="Calibri"/>
            </a:endParaRPr>
          </a:p>
        </p:txBody>
      </p:sp>
      <p:sp>
        <p:nvSpPr>
          <p:cNvPr id="4" name="Slide Number Placeholder 3"/>
          <p:cNvSpPr>
            <a:spLocks noGrp="1"/>
          </p:cNvSpPr>
          <p:nvPr>
            <p:ph type="sldNum" sz="quarter" idx="5"/>
          </p:nvPr>
        </p:nvSpPr>
        <p:spPr/>
        <p:txBody>
          <a:bodyPr/>
          <a:lstStyle/>
          <a:p>
            <a:fld id="{5ADD0482-FC88-431A-A070-37D919A9D21F}" type="slidenum">
              <a:rPr lang="en-US" smtClean="0"/>
              <a:t>8</a:t>
            </a:fld>
            <a:endParaRPr lang="en-US" dirty="0"/>
          </a:p>
        </p:txBody>
      </p:sp>
    </p:spTree>
    <p:extLst>
      <p:ext uri="{BB962C8B-B14F-4D97-AF65-F5344CB8AC3E}">
        <p14:creationId xmlns:p14="http://schemas.microsoft.com/office/powerpoint/2010/main" val="3125577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1" dirty="0">
              <a:cs typeface="Calibri"/>
            </a:endParaRPr>
          </a:p>
        </p:txBody>
      </p:sp>
      <p:sp>
        <p:nvSpPr>
          <p:cNvPr id="4" name="Slide Number Placeholder 3"/>
          <p:cNvSpPr>
            <a:spLocks noGrp="1"/>
          </p:cNvSpPr>
          <p:nvPr>
            <p:ph type="sldNum" sz="quarter" idx="5"/>
          </p:nvPr>
        </p:nvSpPr>
        <p:spPr/>
        <p:txBody>
          <a:bodyPr/>
          <a:lstStyle/>
          <a:p>
            <a:fld id="{5ADD0482-FC88-431A-A070-37D919A9D21F}" type="slidenum">
              <a:rPr lang="en-US" smtClean="0"/>
              <a:t>9</a:t>
            </a:fld>
            <a:endParaRPr lang="en-US" dirty="0"/>
          </a:p>
        </p:txBody>
      </p:sp>
    </p:spTree>
    <p:extLst>
      <p:ext uri="{BB962C8B-B14F-4D97-AF65-F5344CB8AC3E}">
        <p14:creationId xmlns:p14="http://schemas.microsoft.com/office/powerpoint/2010/main" val="2780034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C994CB-2BC6-164B-80D4-304B4CB6D8C3}"/>
              </a:ext>
            </a:extLst>
          </p:cNvPr>
          <p:cNvSpPr>
            <a:spLocks noChangeAspect="1"/>
          </p:cNvSpPr>
          <p:nvPr userDrawn="1"/>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4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81192" y="2180496"/>
            <a:ext cx="11029615" cy="367830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E20D11B3-3F18-4FD1-BAEF-D15CC2EE16C2}" type="datetime8">
              <a:rPr lang="en-US" noProof="0" smtClean="0"/>
              <a:t>4/25/2023 9:09 AM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a:xfrm>
            <a:off x="10558300" y="5956137"/>
            <a:ext cx="1052508" cy="365125"/>
          </a:xfrm>
        </p:spPr>
        <p:txBody>
          <a:bodyPr/>
          <a:lstStyle/>
          <a:p>
            <a:fld id="{C5C3056E-1632-4A65-A24F-3F10A1450A6E}" type="slidenum">
              <a:rPr lang="en-US" noProof="0" smtClean="0"/>
              <a:t>‹#›</a:t>
            </a:fld>
            <a:endParaRPr lang="en-US" noProof="0" dirty="0"/>
          </a:p>
        </p:txBody>
      </p:sp>
      <p:sp>
        <p:nvSpPr>
          <p:cNvPr id="9" name="Title 1">
            <a:extLst>
              <a:ext uri="{FF2B5EF4-FFF2-40B4-BE49-F238E27FC236}">
                <a16:creationId xmlns:a16="http://schemas.microsoft.com/office/drawing/2014/main" id="{B5BE0FDB-DB48-E242-8A1F-5B06F79B404A}"/>
              </a:ext>
            </a:extLst>
          </p:cNvPr>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spTree>
    <p:extLst>
      <p:ext uri="{BB962C8B-B14F-4D97-AF65-F5344CB8AC3E}">
        <p14:creationId xmlns:p14="http://schemas.microsoft.com/office/powerpoint/2010/main" val="1101181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6CE7D5-CF57-46EF-B807-FDD0502418D4}" type="datetimeFigureOut">
              <a:rPr lang="en-US" smtClean="0"/>
              <a:t>4/25/2023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390449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903163"/>
                </a:solidFill>
              </a:defRPr>
            </a:lvl1pPr>
          </a:lstStyle>
          <a:p>
            <a:fld id="{E2E361C1-C0E3-47DF-8509-372F2F8B74E4}" type="datetime8">
              <a:rPr lang="en-US" noProof="0" smtClean="0"/>
              <a:pPr/>
              <a:t>4/25/2023 9:09 AM</a:t>
            </a:fld>
            <a:endParaRPr lang="en-US" noProof="0" dirty="0"/>
          </a:p>
        </p:txBody>
      </p:sp>
      <p:sp>
        <p:nvSpPr>
          <p:cNvPr id="3" name="Footer Placeholder 2"/>
          <p:cNvSpPr>
            <a:spLocks noGrp="1"/>
          </p:cNvSpPr>
          <p:nvPr>
            <p:ph type="ftr" sz="quarter" idx="11"/>
          </p:nvPr>
        </p:nvSpPr>
        <p:spPr/>
        <p:txBody>
          <a:bodyPr/>
          <a:lstStyle>
            <a:lvl1pPr>
              <a:defRPr>
                <a:solidFill>
                  <a:srgbClr val="903163"/>
                </a:solidFill>
              </a:defRPr>
            </a:lvl1pPr>
          </a:lstStyle>
          <a:p>
            <a:r>
              <a:rPr lang="en-US" noProof="0" dirty="0"/>
              <a:t>ADD A FOOTER</a:t>
            </a:r>
          </a:p>
        </p:txBody>
      </p:sp>
      <p:sp>
        <p:nvSpPr>
          <p:cNvPr id="4" name="Slide Number Placeholder 3"/>
          <p:cNvSpPr>
            <a:spLocks noGrp="1"/>
          </p:cNvSpPr>
          <p:nvPr>
            <p:ph type="sldNum" sz="quarter" idx="12"/>
          </p:nvPr>
        </p:nvSpPr>
        <p:spPr/>
        <p:txBody>
          <a:bodyPr/>
          <a:lstStyle>
            <a:lvl1pPr>
              <a:defRPr>
                <a:solidFill>
                  <a:srgbClr val="903163"/>
                </a:solidFill>
              </a:defRPr>
            </a:lvl1pPr>
          </a:lstStyle>
          <a:p>
            <a:fld id="{C5C3056E-1632-4A65-A24F-3F10A1450A6E}" type="slidenum">
              <a:rPr lang="en-US" noProof="0" smtClean="0"/>
              <a:pPr/>
              <a:t>‹#›</a:t>
            </a:fld>
            <a:endParaRPr lang="en-US" noProof="0" dirty="0"/>
          </a:p>
        </p:txBody>
      </p:sp>
      <p:sp>
        <p:nvSpPr>
          <p:cNvPr id="5" name="Title 4">
            <a:extLst>
              <a:ext uri="{FF2B5EF4-FFF2-40B4-BE49-F238E27FC236}">
                <a16:creationId xmlns:a16="http://schemas.microsoft.com/office/drawing/2014/main" id="{DFBB0525-CFF9-4A39-B5EA-579253994F60}"/>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Tree>
    <p:extLst>
      <p:ext uri="{BB962C8B-B14F-4D97-AF65-F5344CB8AC3E}">
        <p14:creationId xmlns:p14="http://schemas.microsoft.com/office/powerpoint/2010/main" val="4202044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Rectangle 7"/>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CF0AE2A5-5D3B-4ECC-9A5D-868F6C887DEE}" type="datetime8">
              <a:rPr lang="en-US" noProof="0" smtClean="0"/>
              <a:t>4/25/2023 9:09 AM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C5C3056E-1632-4A65-A24F-3F10A1450A6E}" type="slidenum">
              <a:rPr lang="en-US" noProof="0" smtClean="0"/>
              <a:t>‹#›</a:t>
            </a:fld>
            <a:endParaRPr lang="en-US" noProof="0" dirty="0"/>
          </a:p>
        </p:txBody>
      </p:sp>
    </p:spTree>
    <p:extLst>
      <p:ext uri="{BB962C8B-B14F-4D97-AF65-F5344CB8AC3E}">
        <p14:creationId xmlns:p14="http://schemas.microsoft.com/office/powerpoint/2010/main" val="1232840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6CE7D5-CF57-46EF-B807-FDD0502418D4}" type="datetimeFigureOut">
              <a:rPr lang="en-US" smtClean="0"/>
              <a:t>4/25/2023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57280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B31E3-3C36-4741-A5F8-898465CC7F94}" type="datetimeFigureOut">
              <a:rPr lang="en-US" smtClean="0"/>
              <a:t>4/25/2023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803906-7CD8-460E-A2EE-418527BD7A88}" type="slidenum">
              <a:rPr lang="en-US" smtClean="0"/>
              <a:t>‹#›</a:t>
            </a:fld>
            <a:endParaRPr lang="en-US" dirty="0"/>
          </a:p>
        </p:txBody>
      </p:sp>
    </p:spTree>
    <p:extLst>
      <p:ext uri="{BB962C8B-B14F-4D97-AF65-F5344CB8AC3E}">
        <p14:creationId xmlns:p14="http://schemas.microsoft.com/office/powerpoint/2010/main" val="1346296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B31E3-3C36-4741-A5F8-898465CC7F94}" type="datetimeFigureOut">
              <a:rPr lang="en-US" smtClean="0"/>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03906-7CD8-460E-A2EE-418527BD7A88}" type="slidenum">
              <a:rPr lang="en-US" smtClean="0"/>
              <a:t>‹#›</a:t>
            </a:fld>
            <a:endParaRPr lang="en-US" dirty="0"/>
          </a:p>
        </p:txBody>
      </p:sp>
    </p:spTree>
    <p:extLst>
      <p:ext uri="{BB962C8B-B14F-4D97-AF65-F5344CB8AC3E}">
        <p14:creationId xmlns:p14="http://schemas.microsoft.com/office/powerpoint/2010/main" val="1147341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EB31E3-3C36-4741-A5F8-898465CC7F94}" type="datetimeFigureOut">
              <a:rPr lang="en-US" smtClean="0"/>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03906-7CD8-460E-A2EE-418527BD7A88}" type="slidenum">
              <a:rPr lang="en-US" smtClean="0"/>
              <a:t>‹#›</a:t>
            </a:fld>
            <a:endParaRPr lang="en-US" dirty="0"/>
          </a:p>
        </p:txBody>
      </p:sp>
    </p:spTree>
    <p:extLst>
      <p:ext uri="{BB962C8B-B14F-4D97-AF65-F5344CB8AC3E}">
        <p14:creationId xmlns:p14="http://schemas.microsoft.com/office/powerpoint/2010/main" val="2456932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C994CB-2BC6-164B-80D4-304B4CB6D8C3}"/>
              </a:ext>
            </a:extLst>
          </p:cNvPr>
          <p:cNvSpPr>
            <a:spLocks noChangeAspect="1"/>
          </p:cNvSpPr>
          <p:nvPr userDrawn="1"/>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4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81192" y="2180496"/>
            <a:ext cx="11029615" cy="367830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E20D11B3-3F18-4FD1-BAEF-D15CC2EE16C2}" type="datetime8">
              <a:rPr lang="en-US" noProof="0" smtClean="0"/>
              <a:t>4/25/2023 9:09 AM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a:xfrm>
            <a:off x="10558300" y="5956137"/>
            <a:ext cx="1052508" cy="365125"/>
          </a:xfrm>
        </p:spPr>
        <p:txBody>
          <a:bodyPr/>
          <a:lstStyle/>
          <a:p>
            <a:fld id="{C5C3056E-1632-4A65-A24F-3F10A1450A6E}" type="slidenum">
              <a:rPr lang="en-US" noProof="0" smtClean="0"/>
              <a:t>‹#›</a:t>
            </a:fld>
            <a:endParaRPr lang="en-US" noProof="0" dirty="0"/>
          </a:p>
        </p:txBody>
      </p:sp>
      <p:sp>
        <p:nvSpPr>
          <p:cNvPr id="9" name="Title 1">
            <a:extLst>
              <a:ext uri="{FF2B5EF4-FFF2-40B4-BE49-F238E27FC236}">
                <a16:creationId xmlns:a16="http://schemas.microsoft.com/office/drawing/2014/main" id="{B5BE0FDB-DB48-E242-8A1F-5B06F79B404A}"/>
              </a:ext>
            </a:extLst>
          </p:cNvPr>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spTree>
    <p:extLst>
      <p:ext uri="{BB962C8B-B14F-4D97-AF65-F5344CB8AC3E}">
        <p14:creationId xmlns:p14="http://schemas.microsoft.com/office/powerpoint/2010/main" val="515813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903163"/>
                </a:solidFill>
              </a:defRPr>
            </a:lvl1pPr>
          </a:lstStyle>
          <a:p>
            <a:fld id="{E2E361C1-C0E3-47DF-8509-372F2F8B74E4}" type="datetime8">
              <a:rPr lang="en-US" noProof="0" smtClean="0"/>
              <a:pPr/>
              <a:t>4/25/2023 9:09 AM</a:t>
            </a:fld>
            <a:endParaRPr lang="en-US" noProof="0" dirty="0"/>
          </a:p>
        </p:txBody>
      </p:sp>
      <p:sp>
        <p:nvSpPr>
          <p:cNvPr id="3" name="Footer Placeholder 2"/>
          <p:cNvSpPr>
            <a:spLocks noGrp="1"/>
          </p:cNvSpPr>
          <p:nvPr>
            <p:ph type="ftr" sz="quarter" idx="11"/>
          </p:nvPr>
        </p:nvSpPr>
        <p:spPr/>
        <p:txBody>
          <a:bodyPr/>
          <a:lstStyle>
            <a:lvl1pPr>
              <a:defRPr>
                <a:solidFill>
                  <a:srgbClr val="903163"/>
                </a:solidFill>
              </a:defRPr>
            </a:lvl1pPr>
          </a:lstStyle>
          <a:p>
            <a:r>
              <a:rPr lang="en-US" noProof="0" dirty="0"/>
              <a:t>ADD A FOOTER</a:t>
            </a:r>
          </a:p>
        </p:txBody>
      </p:sp>
      <p:sp>
        <p:nvSpPr>
          <p:cNvPr id="4" name="Slide Number Placeholder 3"/>
          <p:cNvSpPr>
            <a:spLocks noGrp="1"/>
          </p:cNvSpPr>
          <p:nvPr>
            <p:ph type="sldNum" sz="quarter" idx="12"/>
          </p:nvPr>
        </p:nvSpPr>
        <p:spPr/>
        <p:txBody>
          <a:bodyPr/>
          <a:lstStyle>
            <a:lvl1pPr>
              <a:defRPr>
                <a:solidFill>
                  <a:srgbClr val="903163"/>
                </a:solidFill>
              </a:defRPr>
            </a:lvl1pPr>
          </a:lstStyle>
          <a:p>
            <a:fld id="{C5C3056E-1632-4A65-A24F-3F10A1450A6E}" type="slidenum">
              <a:rPr lang="en-US" noProof="0" smtClean="0"/>
              <a:pPr/>
              <a:t>‹#›</a:t>
            </a:fld>
            <a:endParaRPr lang="en-US" noProof="0" dirty="0"/>
          </a:p>
        </p:txBody>
      </p:sp>
      <p:sp>
        <p:nvSpPr>
          <p:cNvPr id="5" name="Title 4">
            <a:extLst>
              <a:ext uri="{FF2B5EF4-FFF2-40B4-BE49-F238E27FC236}">
                <a16:creationId xmlns:a16="http://schemas.microsoft.com/office/drawing/2014/main" id="{DFBB0525-CFF9-4A39-B5EA-579253994F60}"/>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Tree>
    <p:extLst>
      <p:ext uri="{BB962C8B-B14F-4D97-AF65-F5344CB8AC3E}">
        <p14:creationId xmlns:p14="http://schemas.microsoft.com/office/powerpoint/2010/main" val="21873124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gradFill flip="none" rotWithShape="1">
          <a:gsLst>
            <a:gs pos="89000">
              <a:srgbClr val="D4DEE3"/>
            </a:gs>
            <a:gs pos="0">
              <a:schemeClr val="bg1">
                <a:lumMod val="95000"/>
              </a:schemeClr>
            </a:gs>
            <a:gs pos="50000">
              <a:srgbClr val="E7EDEF"/>
            </a:gs>
            <a:gs pos="100000">
              <a:schemeClr val="tx2">
                <a:lumMod val="20000"/>
                <a:lumOff val="8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noProof="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chorCtr="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1E4BA81B-A36E-46D5-918F-749D311F4B4A}" type="datetime8">
              <a:rPr lang="en-US" noProof="0" smtClean="0"/>
              <a:t>4/25/2023 9:09 AM</a:t>
            </a:fld>
            <a:endParaRPr lang="en-US" noProof="0"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noProof="0" dirty="0"/>
              <a:t>ADD A FOOTER</a:t>
            </a: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5C3056E-1632-4A65-A24F-3F10A1450A6E}" type="slidenum">
              <a:rPr lang="en-US" noProof="0" smtClean="0"/>
              <a:t>‹#›</a:t>
            </a:fld>
            <a:endParaRPr lang="en-US" noProof="0"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79782007"/>
      </p:ext>
    </p:extLst>
  </p:cSld>
  <p:clrMap bg1="lt1" tx1="dk1" bg2="lt2" tx2="dk2" accent1="accent1" accent2="accent2" accent3="accent3" accent4="accent4" accent5="accent5" accent6="accent6" hlink="hlink" folHlink="folHlink"/>
  <p:sldLayoutIdLst>
    <p:sldLayoutId id="2147483755" r:id="rId1"/>
    <p:sldLayoutId id="2147483663" r:id="rId2"/>
    <p:sldLayoutId id="2147483664" r:id="rId3"/>
    <p:sldLayoutId id="2147483665" r:id="rId4"/>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9000">
              <a:srgbClr val="D4DEE3"/>
            </a:gs>
            <a:gs pos="0">
              <a:schemeClr val="bg1">
                <a:lumMod val="95000"/>
              </a:schemeClr>
            </a:gs>
            <a:gs pos="50000">
              <a:srgbClr val="E7EDEF"/>
            </a:gs>
            <a:gs pos="100000">
              <a:schemeClr val="tx2">
                <a:lumMod val="20000"/>
                <a:lumOff val="8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EB31E3-3C36-4741-A5F8-898465CC7F94}" type="datetimeFigureOut">
              <a:rPr lang="en-US" smtClean="0"/>
              <a:t>4/25/2023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F803906-7CD8-460E-A2EE-418527BD7A88}" type="slidenum">
              <a:rPr lang="en-US" smtClean="0"/>
              <a:t>‹#›</a:t>
            </a:fld>
            <a:endParaRPr lang="en-US" dirty="0"/>
          </a:p>
        </p:txBody>
      </p:sp>
    </p:spTree>
    <p:extLst>
      <p:ext uri="{BB962C8B-B14F-4D97-AF65-F5344CB8AC3E}">
        <p14:creationId xmlns:p14="http://schemas.microsoft.com/office/powerpoint/2010/main" val="2701644442"/>
      </p:ext>
    </p:extLst>
  </p:cSld>
  <p:clrMap bg1="lt1" tx1="dk1" bg2="lt2" tx2="dk2" accent1="accent1" accent2="accent2" accent3="accent3" accent4="accent4" accent5="accent5" accent6="accent6" hlink="hlink" folHlink="folHlink"/>
  <p:sldLayoutIdLst>
    <p:sldLayoutId id="2147483667" r:id="rId1"/>
    <p:sldLayoutId id="2147483662" r:id="rId2"/>
    <p:sldLayoutId id="2147483661" r:id="rId3"/>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gradFill flip="none" rotWithShape="1">
          <a:gsLst>
            <a:gs pos="0">
              <a:schemeClr val="bg1">
                <a:tint val="90000"/>
                <a:lumMod val="110000"/>
              </a:schemeClr>
            </a:gs>
            <a:gs pos="100000">
              <a:schemeClr val="accent4">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noProof="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chorCtr="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1E4BA81B-A36E-46D5-918F-749D311F4B4A}" type="datetime8">
              <a:rPr lang="en-US" noProof="0" smtClean="0"/>
              <a:t>4/25/2023 9:09 AM</a:t>
            </a:fld>
            <a:endParaRPr lang="en-US" noProof="0"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noProof="0" dirty="0"/>
              <a:t>ADD A FOOTER</a:t>
            </a: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5C3056E-1632-4A65-A24F-3F10A1450A6E}" type="slidenum">
              <a:rPr lang="en-US" noProof="0" smtClean="0"/>
              <a:t>‹#›</a:t>
            </a:fld>
            <a:endParaRPr lang="en-US" noProof="0"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3661051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1" r:id="rId3"/>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umt.edu/finaid/documents/scholarship-docs/new-schol-docs/how-to-decline-or-cancel-awards-to-applicants-in-an-opportunity-handout.pdf" TargetMode="External"/><Relationship Id="rId7" Type="http://schemas.openxmlformats.org/officeDocument/2006/relationships/image" Target="../media/image18.sv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8.svg"/><Relationship Id="rId5" Type="http://schemas.openxmlformats.org/officeDocument/2006/relationships/image" Target="../media/image11.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3.sv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3.svg"/><Relationship Id="rId5" Type="http://schemas.openxmlformats.org/officeDocument/2006/relationships/image" Target="../media/image15.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3.sv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hyperlink" Target="https://www.umt.edu/finaid/scholarships/department-use-resources.php" TargetMode="External"/><Relationship Id="rId4" Type="http://schemas.openxmlformats.org/officeDocument/2006/relationships/image" Target="../media/image31.sv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sv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8" Type="http://schemas.openxmlformats.org/officeDocument/2006/relationships/hyperlink" Target="mailto:Emily.shankle@supportum.org" TargetMode="External"/><Relationship Id="rId13" Type="http://schemas.openxmlformats.org/officeDocument/2006/relationships/image" Target="../media/image34.svg"/><Relationship Id="rId3" Type="http://schemas.openxmlformats.org/officeDocument/2006/relationships/hyperlink" Target="mailto:christina.peltier@mso.umt.edu" TargetMode="External"/><Relationship Id="rId7" Type="http://schemas.openxmlformats.org/officeDocument/2006/relationships/hyperlink" Target="mailto:Nancy.Randazzo@supportum.org" TargetMode="External"/><Relationship Id="rId12"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mailto:Sarah.wade@supportum.org" TargetMode="External"/><Relationship Id="rId11" Type="http://schemas.openxmlformats.org/officeDocument/2006/relationships/hyperlink" Target="mailto:umfawardsummarysheets@supportum.org" TargetMode="External"/><Relationship Id="rId5" Type="http://schemas.openxmlformats.org/officeDocument/2006/relationships/hyperlink" Target="https://www.umt.edu/finaid/scholarships/department-use-resources.php" TargetMode="External"/><Relationship Id="rId15" Type="http://schemas.openxmlformats.org/officeDocument/2006/relationships/image" Target="../media/image36.svg"/><Relationship Id="rId10" Type="http://schemas.openxmlformats.org/officeDocument/2006/relationships/hyperlink" Target="mailto:fascholarships@mso.umt.edu" TargetMode="External"/><Relationship Id="rId4" Type="http://schemas.openxmlformats.org/officeDocument/2006/relationships/hyperlink" Target="mailto:Korla.mcalpine@supportum.org" TargetMode="External"/><Relationship Id="rId9" Type="http://schemas.openxmlformats.org/officeDocument/2006/relationships/hyperlink" Target="mailto:raven.clark@supportum.org" TargetMode="External"/><Relationship Id="rId1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3.xml.rels><?xml version="1.0" encoding="UTF-8" standalone="yes"?>
<Relationships xmlns="http://schemas.openxmlformats.org/package/2006/relationships"><Relationship Id="rId3" Type="http://schemas.openxmlformats.org/officeDocument/2006/relationships/hyperlink" Target="mailto:umfawardsummarysheets@supportum.org"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8.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umt.edu/finaid/scholarships/department-use-resources.php" TargetMode="External"/><Relationship Id="rId4" Type="http://schemas.openxmlformats.org/officeDocument/2006/relationships/hyperlink" Target="https://nam10.safelinks.protection.outlook.com/?url=https%3A%2F%2Fwww.umt.edu%2Ffinaid%2Fscholarships%2Fopportunity-admin-request.php&amp;data=05%7C01%7Craven.clark%40supportum.org%7C1bf9345e66fd44e2ae1508db361bdc5e%7C77b58cc8adba441d85d833dab57457a3%7C0%7C0%7C638163265559623428%7CUnknown%7CTWFpbGZsb3d8eyJWIjoiMC4wLjAwMDAiLCJQIjoiV2luMzIiLCJBTiI6Ik1haWwiLCJXVCI6Mn0%3D%7C3000%7C%7C%7C&amp;sdata=nb%2F2nX0N6kDXNzN2e%2FR9r1HpKUYzfxikAVRzZN6qTqg%3D&amp;reserved=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korla.mcalpine@supportum.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mailto:emily.shankle@supportum.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4F5C5-5836-41B7-B667-D9E2006A84D6}"/>
              </a:ext>
            </a:extLst>
          </p:cNvPr>
          <p:cNvSpPr>
            <a:spLocks noGrp="1"/>
          </p:cNvSpPr>
          <p:nvPr>
            <p:ph type="ctrTitle"/>
          </p:nvPr>
        </p:nvSpPr>
        <p:spPr>
          <a:xfrm>
            <a:off x="2212532" y="1549200"/>
            <a:ext cx="7766936" cy="1646302"/>
          </a:xfrm>
        </p:spPr>
        <p:txBody>
          <a:bodyPr>
            <a:noAutofit/>
          </a:bodyPr>
          <a:lstStyle/>
          <a:p>
            <a:pPr algn="ctr"/>
            <a:r>
              <a:rPr lang="en-US" sz="5400" b="1" dirty="0">
                <a:solidFill>
                  <a:srgbClr val="540023"/>
                </a:solidFill>
                <a:latin typeface="Avenir LT Std 65 Medium" panose="020B0603020203020204" pitchFamily="34" charset="0"/>
              </a:rPr>
              <a:t>April</a:t>
            </a:r>
            <a:r>
              <a:rPr lang="en-US" sz="5400" b="1" dirty="0">
                <a:solidFill>
                  <a:schemeClr val="accent2">
                    <a:lumMod val="75000"/>
                  </a:schemeClr>
                </a:solidFill>
                <a:latin typeface="Avenir LT Std 65 Medium" panose="020B0603020203020204" pitchFamily="34" charset="0"/>
              </a:rPr>
              <a:t> Scholarship Forum</a:t>
            </a:r>
          </a:p>
        </p:txBody>
      </p:sp>
      <p:sp>
        <p:nvSpPr>
          <p:cNvPr id="4" name="TextBox 3">
            <a:extLst>
              <a:ext uri="{FF2B5EF4-FFF2-40B4-BE49-F238E27FC236}">
                <a16:creationId xmlns:a16="http://schemas.microsoft.com/office/drawing/2014/main" id="{05B56B78-7366-41A6-AE4A-12613C7BBF85}"/>
              </a:ext>
            </a:extLst>
          </p:cNvPr>
          <p:cNvSpPr txBox="1"/>
          <p:nvPr/>
        </p:nvSpPr>
        <p:spPr>
          <a:xfrm>
            <a:off x="0" y="4050833"/>
            <a:ext cx="12192000" cy="36933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LT Std 35 Light"/>
                <a:ea typeface="+mn-ea"/>
                <a:cs typeface="+mn-cs"/>
              </a:rPr>
              <a:t>April 7, 2023</a:t>
            </a:r>
          </a:p>
        </p:txBody>
      </p:sp>
      <p:pic>
        <p:nvPicPr>
          <p:cNvPr id="9" name="Graphic 8" descr="Spring flowers with a butterfly and dragonfly">
            <a:extLst>
              <a:ext uri="{FF2B5EF4-FFF2-40B4-BE49-F238E27FC236}">
                <a16:creationId xmlns:a16="http://schemas.microsoft.com/office/drawing/2014/main" id="{46728D79-DE32-6B92-8511-D2514AE228D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0" y="3223057"/>
            <a:ext cx="4070020" cy="4070020"/>
          </a:xfrm>
          <a:prstGeom prst="rect">
            <a:avLst/>
          </a:prstGeom>
        </p:spPr>
      </p:pic>
      <p:sp>
        <p:nvSpPr>
          <p:cNvPr id="5" name="TextBox 4">
            <a:extLst>
              <a:ext uri="{FF2B5EF4-FFF2-40B4-BE49-F238E27FC236}">
                <a16:creationId xmlns:a16="http://schemas.microsoft.com/office/drawing/2014/main" id="{6C0A4E65-E295-474B-9C24-8FE0895507DE}"/>
              </a:ext>
            </a:extLst>
          </p:cNvPr>
          <p:cNvSpPr txBox="1"/>
          <p:nvPr/>
        </p:nvSpPr>
        <p:spPr>
          <a:xfrm>
            <a:off x="-140109" y="3223057"/>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venir LT Std 35 Light" panose="020B0402020203020204" pitchFamily="34" charset="0"/>
                <a:ea typeface="+mn-ea"/>
                <a:cs typeface="+mn-cs"/>
              </a:rPr>
              <a:t>With the Financial Aid Office, UM Foundation and Business Services</a:t>
            </a:r>
          </a:p>
        </p:txBody>
      </p:sp>
    </p:spTree>
    <p:extLst>
      <p:ext uri="{BB962C8B-B14F-4D97-AF65-F5344CB8AC3E}">
        <p14:creationId xmlns:p14="http://schemas.microsoft.com/office/powerpoint/2010/main" val="2555248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495286-4E0C-4D13-A0C9-BE4BFB65C024}"/>
              </a:ext>
            </a:extLst>
          </p:cNvPr>
          <p:cNvSpPr>
            <a:spLocks noGrp="1"/>
          </p:cNvSpPr>
          <p:nvPr>
            <p:ph type="title"/>
          </p:nvPr>
        </p:nvSpPr>
        <p:spPr>
          <a:xfrm>
            <a:off x="0" y="729658"/>
            <a:ext cx="12191999" cy="988332"/>
          </a:xfrm>
        </p:spPr>
        <p:txBody>
          <a:bodyPr>
            <a:noAutofit/>
          </a:bodyPr>
          <a:lstStyle/>
          <a:p>
            <a:r>
              <a:rPr lang="en-US" b="1" dirty="0">
                <a:latin typeface="Avenir LT Std 65 Medium"/>
              </a:rPr>
              <a:t>2023 – 2024 Academic year timeline </a:t>
            </a:r>
            <a:br>
              <a:rPr lang="en-US" b="1" dirty="0">
                <a:latin typeface="Avenir LT Std 65 Medium"/>
              </a:rPr>
            </a:br>
            <a:r>
              <a:rPr lang="en-US" b="1" dirty="0">
                <a:latin typeface="Avenir LT Std 65 Medium"/>
              </a:rPr>
              <a:t>&amp; Monthly to Do List</a:t>
            </a:r>
            <a:endParaRPr lang="en-US" b="1" dirty="0">
              <a:latin typeface="Avenir LT Std 65 Medium" panose="020B0603020203020204" pitchFamily="34" charset="0"/>
            </a:endParaRPr>
          </a:p>
        </p:txBody>
      </p:sp>
      <p:sp>
        <p:nvSpPr>
          <p:cNvPr id="14" name="Rectangle 13">
            <a:extLst>
              <a:ext uri="{FF2B5EF4-FFF2-40B4-BE49-F238E27FC236}">
                <a16:creationId xmlns:a16="http://schemas.microsoft.com/office/drawing/2014/main" id="{42B87984-1322-E1BE-DCDF-5C9D061DD3F8}"/>
              </a:ext>
            </a:extLst>
          </p:cNvPr>
          <p:cNvSpPr/>
          <p:nvPr/>
        </p:nvSpPr>
        <p:spPr>
          <a:xfrm>
            <a:off x="1053787" y="2570587"/>
            <a:ext cx="3151914" cy="225875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D0C4659-2AFC-24EC-A996-EF4E4324A777}"/>
              </a:ext>
            </a:extLst>
          </p:cNvPr>
          <p:cNvSpPr/>
          <p:nvPr/>
        </p:nvSpPr>
        <p:spPr>
          <a:xfrm>
            <a:off x="1014710" y="2574246"/>
            <a:ext cx="3151914" cy="3771498"/>
          </a:xfrm>
          <a:prstGeom prst="rect">
            <a:avLst/>
          </a:prstGeom>
          <a:no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A8C0AC1-C8C3-8694-D274-3E1172DFF414}"/>
              </a:ext>
            </a:extLst>
          </p:cNvPr>
          <p:cNvSpPr/>
          <p:nvPr/>
        </p:nvSpPr>
        <p:spPr>
          <a:xfrm>
            <a:off x="1005184" y="5881867"/>
            <a:ext cx="3170161" cy="469946"/>
          </a:xfrm>
          <a:prstGeom prst="rect">
            <a:avLst/>
          </a:prstGeom>
          <a:solidFill>
            <a:schemeClr val="accent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b="1" dirty="0">
                <a:latin typeface="Avenir LT Std 35 Light"/>
              </a:rPr>
              <a:t>April</a:t>
            </a:r>
            <a:endParaRPr lang="en-US" b="1" dirty="0">
              <a:latin typeface="Avenir LT Std 35 Light" panose="020B0402020203020204" pitchFamily="34" charset="0"/>
            </a:endParaRPr>
          </a:p>
        </p:txBody>
      </p:sp>
      <p:sp>
        <p:nvSpPr>
          <p:cNvPr id="30" name="Rectangle 29">
            <a:extLst>
              <a:ext uri="{FF2B5EF4-FFF2-40B4-BE49-F238E27FC236}">
                <a16:creationId xmlns:a16="http://schemas.microsoft.com/office/drawing/2014/main" id="{D2F139D4-1B4D-AA73-1F2C-7CECD0F190F5}"/>
              </a:ext>
            </a:extLst>
          </p:cNvPr>
          <p:cNvSpPr/>
          <p:nvPr/>
        </p:nvSpPr>
        <p:spPr>
          <a:xfrm>
            <a:off x="4470533" y="2570587"/>
            <a:ext cx="3217855" cy="3775157"/>
          </a:xfrm>
          <a:prstGeom prst="rect">
            <a:avLst/>
          </a:prstGeom>
          <a:noFill/>
          <a:ln>
            <a:solidFill>
              <a:schemeClr val="accent1">
                <a:lumMod val="90000"/>
                <a:lumOff val="1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B0B26C9-5B80-574D-F65C-B641A361A623}"/>
              </a:ext>
            </a:extLst>
          </p:cNvPr>
          <p:cNvSpPr/>
          <p:nvPr/>
        </p:nvSpPr>
        <p:spPr>
          <a:xfrm>
            <a:off x="4461008" y="5881867"/>
            <a:ext cx="3235157" cy="463877"/>
          </a:xfrm>
          <a:prstGeom prst="rect">
            <a:avLst/>
          </a:prstGeom>
          <a:solidFill>
            <a:schemeClr val="accent1">
              <a:lumMod val="90000"/>
              <a:lumOff val="1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b="1" dirty="0">
                <a:latin typeface="Avenir LT Std 35 Light"/>
              </a:rPr>
              <a:t>May</a:t>
            </a:r>
            <a:endParaRPr lang="en-US" b="1" dirty="0">
              <a:latin typeface="Avenir LT Std 35 Light" panose="020B0402020203020204" pitchFamily="34" charset="0"/>
            </a:endParaRPr>
          </a:p>
        </p:txBody>
      </p:sp>
      <p:sp>
        <p:nvSpPr>
          <p:cNvPr id="35" name="Rectangle 34">
            <a:extLst>
              <a:ext uri="{FF2B5EF4-FFF2-40B4-BE49-F238E27FC236}">
                <a16:creationId xmlns:a16="http://schemas.microsoft.com/office/drawing/2014/main" id="{14EDB002-09ED-20A6-FB38-356F590BEF61}"/>
              </a:ext>
            </a:extLst>
          </p:cNvPr>
          <p:cNvSpPr/>
          <p:nvPr/>
        </p:nvSpPr>
        <p:spPr>
          <a:xfrm>
            <a:off x="7958138" y="2792703"/>
            <a:ext cx="3096553" cy="2159898"/>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171450" indent="-171450">
              <a:buFont typeface="Wingdings" panose="05000000000000000000" pitchFamily="2" charset="2"/>
              <a:buChar char="ü"/>
            </a:pPr>
            <a:r>
              <a:rPr lang="en-US" sz="1200" dirty="0">
                <a:solidFill>
                  <a:schemeClr val="tx1"/>
                </a:solidFill>
                <a:latin typeface="Avenir LT Std 35 Light" panose="020B0402020203020204"/>
              </a:rPr>
              <a:t>Continue awarding for academic year 2023-2024.</a:t>
            </a:r>
            <a:endParaRPr lang="en-US" sz="1200" b="1" i="0" u="none" strike="noStrike" dirty="0">
              <a:solidFill>
                <a:schemeClr val="tx1"/>
              </a:solidFill>
              <a:effectLst/>
              <a:latin typeface="Avenir LT Std 35 Light" panose="020B0402020203020204"/>
            </a:endParaRPr>
          </a:p>
          <a:p>
            <a:pPr marL="285750" indent="-285750">
              <a:buFont typeface="Arial" panose="05000000000000000000" pitchFamily="2" charset="2"/>
              <a:buChar char="•"/>
            </a:pPr>
            <a:endParaRPr lang="en-US" sz="1200" dirty="0">
              <a:solidFill>
                <a:schemeClr val="tx1"/>
              </a:solidFill>
              <a:latin typeface="Avenir LT Std 35 Light" panose="020B0402020203020204"/>
            </a:endParaRPr>
          </a:p>
          <a:p>
            <a:pPr marL="171450" indent="-171450">
              <a:buFont typeface="Wingdings,Sans-Serif" panose="05000000000000000000" pitchFamily="2" charset="2"/>
              <a:buChar char="q"/>
            </a:pPr>
            <a:r>
              <a:rPr lang="en-US" sz="1200" b="1" dirty="0">
                <a:solidFill>
                  <a:schemeClr val="tx1"/>
                </a:solidFill>
                <a:latin typeface="Avenir LT Std 35 Light"/>
                <a:ea typeface="+mn-lt"/>
                <a:cs typeface="+mn-lt"/>
              </a:rPr>
              <a:t>June 12th  </a:t>
            </a:r>
            <a:r>
              <a:rPr lang="en-US" sz="1200" dirty="0">
                <a:solidFill>
                  <a:schemeClr val="tx1"/>
                </a:solidFill>
                <a:latin typeface="Avenir LT Std 35 Light"/>
                <a:ea typeface="+mn-lt"/>
                <a:cs typeface="+mn-lt"/>
              </a:rPr>
              <a:t>– Final Payment Deadline to avoid cancellation of Classes for Summer 2023</a:t>
            </a:r>
            <a:r>
              <a:rPr lang="en-US" sz="1200" dirty="0">
                <a:solidFill>
                  <a:schemeClr val="tx1"/>
                </a:solidFill>
                <a:ea typeface="+mn-lt"/>
                <a:cs typeface="+mn-lt"/>
              </a:rPr>
              <a:t>.</a:t>
            </a:r>
            <a:endParaRPr lang="en-US" sz="1200" dirty="0">
              <a:solidFill>
                <a:schemeClr val="tx1"/>
              </a:solidFill>
            </a:endParaRPr>
          </a:p>
          <a:p>
            <a:endParaRPr lang="en-US" sz="1200" b="1" dirty="0">
              <a:solidFill>
                <a:schemeClr val="tx1"/>
              </a:solidFill>
              <a:latin typeface="Avenir LT Std 35 Light" panose="020B0402020203020204"/>
            </a:endParaRPr>
          </a:p>
          <a:p>
            <a:pPr marL="171450" indent="-171450">
              <a:buFont typeface="Wingdings" panose="05000000000000000000" pitchFamily="2" charset="2"/>
              <a:buChar char="q"/>
            </a:pPr>
            <a:r>
              <a:rPr lang="en-US" sz="1200" b="1" dirty="0">
                <a:solidFill>
                  <a:schemeClr val="tx1"/>
                </a:solidFill>
                <a:latin typeface="Avenir LT Std 35 Light" panose="020B0402020203020204"/>
              </a:rPr>
              <a:t>June 23</a:t>
            </a:r>
            <a:r>
              <a:rPr lang="en-US" sz="1200" b="1" baseline="30000" dirty="0">
                <a:solidFill>
                  <a:schemeClr val="tx1"/>
                </a:solidFill>
                <a:latin typeface="Avenir LT Std 35 Light" panose="020B0402020203020204"/>
              </a:rPr>
              <a:t>rd</a:t>
            </a:r>
            <a:r>
              <a:rPr lang="en-US" sz="1200" b="1" dirty="0">
                <a:solidFill>
                  <a:schemeClr val="tx1"/>
                </a:solidFill>
                <a:latin typeface="Avenir LT Std 35 Light" panose="020B0402020203020204"/>
              </a:rPr>
              <a:t>  </a:t>
            </a:r>
            <a:r>
              <a:rPr lang="en-US" sz="1200" dirty="0">
                <a:solidFill>
                  <a:schemeClr val="tx1"/>
                </a:solidFill>
                <a:latin typeface="Avenir LT Std 35 Light" panose="020B0402020203020204"/>
              </a:rPr>
              <a:t>– Last Day of Classes for 5-week Session I</a:t>
            </a:r>
          </a:p>
          <a:p>
            <a:pPr marL="171450" indent="-171450">
              <a:buFont typeface="Wingdings" panose="05000000000000000000" pitchFamily="2" charset="2"/>
              <a:buChar char="q"/>
            </a:pPr>
            <a:endParaRPr lang="en-US" sz="1200" dirty="0">
              <a:solidFill>
                <a:schemeClr val="tx1"/>
              </a:solidFill>
              <a:latin typeface="Avenir LT Std 35 Light" panose="020B0402020203020204"/>
            </a:endParaRPr>
          </a:p>
          <a:p>
            <a:pPr marL="171450" indent="-171450">
              <a:buFont typeface="Wingdings" panose="05000000000000000000" pitchFamily="2" charset="2"/>
              <a:buChar char="q"/>
            </a:pPr>
            <a:r>
              <a:rPr lang="en-US" sz="1200" b="1" dirty="0">
                <a:solidFill>
                  <a:schemeClr val="tx1"/>
                </a:solidFill>
                <a:latin typeface="Avenir LT Std 35 Light" panose="020B0402020203020204"/>
              </a:rPr>
              <a:t>June 26</a:t>
            </a:r>
            <a:r>
              <a:rPr lang="en-US" sz="1200" b="1" baseline="30000" dirty="0">
                <a:solidFill>
                  <a:schemeClr val="tx1"/>
                </a:solidFill>
                <a:latin typeface="Avenir LT Std 35 Light" panose="020B0402020203020204"/>
              </a:rPr>
              <a:t>th</a:t>
            </a:r>
            <a:r>
              <a:rPr lang="en-US" sz="1200" b="1" dirty="0">
                <a:solidFill>
                  <a:schemeClr val="tx1"/>
                </a:solidFill>
                <a:latin typeface="Avenir LT Std 35 Light" panose="020B0402020203020204"/>
              </a:rPr>
              <a:t>  </a:t>
            </a:r>
            <a:r>
              <a:rPr lang="en-US" sz="1200" dirty="0">
                <a:solidFill>
                  <a:schemeClr val="tx1"/>
                </a:solidFill>
                <a:latin typeface="Avenir LT Std 35 Light" panose="020B0402020203020204"/>
              </a:rPr>
              <a:t>– Classes Begin for 5-week Session II</a:t>
            </a:r>
            <a:endParaRPr lang="en-US" sz="1200" b="1" dirty="0">
              <a:solidFill>
                <a:schemeClr val="tx1"/>
              </a:solidFill>
              <a:latin typeface="Avenir LT Std 35 Light" panose="020B0402020203020204"/>
            </a:endParaRPr>
          </a:p>
          <a:p>
            <a:pPr marL="171450" indent="-171450">
              <a:buFont typeface="Wingdings" panose="05000000000000000000" pitchFamily="2" charset="2"/>
              <a:buChar char="q"/>
            </a:pPr>
            <a:endParaRPr lang="en-US" sz="1200" dirty="0">
              <a:solidFill>
                <a:schemeClr val="tx1"/>
              </a:solidFill>
              <a:latin typeface="Avenir LT Std 35 Light" panose="020B0402020203020204"/>
            </a:endParaRPr>
          </a:p>
        </p:txBody>
      </p:sp>
      <p:sp>
        <p:nvSpPr>
          <p:cNvPr id="36" name="Rectangle 35">
            <a:extLst>
              <a:ext uri="{FF2B5EF4-FFF2-40B4-BE49-F238E27FC236}">
                <a16:creationId xmlns:a16="http://schemas.microsoft.com/office/drawing/2014/main" id="{78418BF7-5AE7-866A-1A42-A2CD19AD2D1A}"/>
              </a:ext>
            </a:extLst>
          </p:cNvPr>
          <p:cNvSpPr/>
          <p:nvPr/>
        </p:nvSpPr>
        <p:spPr>
          <a:xfrm>
            <a:off x="7936989" y="2868009"/>
            <a:ext cx="3201223" cy="106951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5E64E2EF-5F3D-9194-AAA2-0A62BD806001}"/>
              </a:ext>
            </a:extLst>
          </p:cNvPr>
          <p:cNvSpPr/>
          <p:nvPr/>
        </p:nvSpPr>
        <p:spPr>
          <a:xfrm>
            <a:off x="7955279" y="2565759"/>
            <a:ext cx="3102272" cy="3775156"/>
          </a:xfrm>
          <a:prstGeom prst="rect">
            <a:avLst/>
          </a:prstGeom>
          <a:noFill/>
          <a:ln>
            <a:solidFill>
              <a:schemeClr val="accent1">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A412D51B-EE36-5475-8ADF-6966B153E492}"/>
              </a:ext>
            </a:extLst>
          </p:cNvPr>
          <p:cNvSpPr/>
          <p:nvPr/>
        </p:nvSpPr>
        <p:spPr>
          <a:xfrm>
            <a:off x="7960998" y="5878286"/>
            <a:ext cx="3096554" cy="462628"/>
          </a:xfrm>
          <a:prstGeom prst="rect">
            <a:avLst/>
          </a:prstGeom>
          <a:solidFill>
            <a:schemeClr val="accent1">
              <a:lumMod val="75000"/>
              <a:lumOff val="2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b="1" dirty="0">
                <a:latin typeface="Avenir LT Std 35 Light"/>
              </a:rPr>
              <a:t>June</a:t>
            </a:r>
            <a:endParaRPr lang="en-US" b="1" dirty="0">
              <a:latin typeface="Avenir LT Std 35 Light" panose="020B0402020203020204" pitchFamily="34" charset="0"/>
            </a:endParaRPr>
          </a:p>
        </p:txBody>
      </p:sp>
      <p:sp>
        <p:nvSpPr>
          <p:cNvPr id="27" name="TextBox 26">
            <a:extLst>
              <a:ext uri="{FF2B5EF4-FFF2-40B4-BE49-F238E27FC236}">
                <a16:creationId xmlns:a16="http://schemas.microsoft.com/office/drawing/2014/main" id="{BDF001A3-D5D7-2DFC-F861-90B10943E412}"/>
              </a:ext>
            </a:extLst>
          </p:cNvPr>
          <p:cNvSpPr txBox="1"/>
          <p:nvPr/>
        </p:nvSpPr>
        <p:spPr>
          <a:xfrm>
            <a:off x="1010197" y="2669443"/>
            <a:ext cx="3128695" cy="1015663"/>
          </a:xfrm>
          <a:prstGeom prst="rect">
            <a:avLst/>
          </a:prstGeom>
          <a:noFill/>
        </p:spPr>
        <p:txBody>
          <a:bodyPr wrap="square" lIns="91440" tIns="45720" rIns="91440" bIns="45720" rtlCol="0" anchor="t">
            <a:spAutoFit/>
          </a:bodyPr>
          <a:lstStyle/>
          <a:p>
            <a:pPr marL="228600" indent="-228600">
              <a:buFont typeface="Wingdings" panose="05000000000000000000" pitchFamily="2" charset="2"/>
              <a:buChar char="q"/>
            </a:pPr>
            <a:r>
              <a:rPr lang="en-US" sz="1200" b="1" dirty="0">
                <a:latin typeface="Avenir LT Std 35 Light" panose="020B0402020203020204"/>
                <a:cs typeface="Arial"/>
              </a:rPr>
              <a:t>April 3</a:t>
            </a:r>
            <a:r>
              <a:rPr lang="en-US" sz="1200" b="1" baseline="30000" dirty="0">
                <a:latin typeface="Avenir LT Std 35 Light" panose="020B0402020203020204"/>
                <a:cs typeface="Arial"/>
              </a:rPr>
              <a:t>rd</a:t>
            </a:r>
            <a:r>
              <a:rPr lang="en-US" sz="1200" b="1" dirty="0">
                <a:latin typeface="Avenir LT Std 35 Light" panose="020B0402020203020204"/>
                <a:cs typeface="Arial"/>
              </a:rPr>
              <a:t> </a:t>
            </a:r>
            <a:r>
              <a:rPr lang="en-US" sz="1200" dirty="0">
                <a:latin typeface="Avenir LT Std 35 Light" panose="020B0402020203020204"/>
                <a:cs typeface="Arial"/>
              </a:rPr>
              <a:t>– Summer 2023 Registration Bills are available via Cyberbear</a:t>
            </a:r>
          </a:p>
          <a:p>
            <a:pPr marL="228600" indent="-228600">
              <a:buFont typeface="Wingdings" panose="05000000000000000000" pitchFamily="2" charset="2"/>
              <a:buChar char="q"/>
            </a:pPr>
            <a:endParaRPr lang="en-US" sz="1200" dirty="0">
              <a:latin typeface="Avenir LT Std 35 Light" panose="020B0402020203020204"/>
              <a:cs typeface="Arial"/>
            </a:endParaRPr>
          </a:p>
          <a:p>
            <a:pPr marL="228600" indent="-228600">
              <a:buFont typeface="Wingdings" panose="05000000000000000000" pitchFamily="2" charset="2"/>
              <a:buChar char="ü"/>
            </a:pPr>
            <a:r>
              <a:rPr lang="en-US" sz="1200" dirty="0">
                <a:latin typeface="Avenir LT Std 35 Light" panose="020B0402020203020204"/>
              </a:rPr>
              <a:t>Continue awarding for Summer 2023 and academic year 2023-2024.</a:t>
            </a:r>
            <a:endParaRPr lang="en-US" sz="1200" dirty="0">
              <a:latin typeface="Avenir LT Std 35 Light" panose="020B0402020203020204"/>
              <a:cs typeface="Arial"/>
            </a:endParaRPr>
          </a:p>
        </p:txBody>
      </p:sp>
      <p:sp>
        <p:nvSpPr>
          <p:cNvPr id="2" name="TextBox 1">
            <a:extLst>
              <a:ext uri="{FF2B5EF4-FFF2-40B4-BE49-F238E27FC236}">
                <a16:creationId xmlns:a16="http://schemas.microsoft.com/office/drawing/2014/main" id="{49962D79-8CF8-EEEA-DDD9-46BB74EAC065}"/>
              </a:ext>
            </a:extLst>
          </p:cNvPr>
          <p:cNvSpPr txBox="1"/>
          <p:nvPr/>
        </p:nvSpPr>
        <p:spPr>
          <a:xfrm>
            <a:off x="440473" y="1908717"/>
            <a:ext cx="1129246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6C254A"/>
                </a:solidFill>
                <a:latin typeface="Avenir LT Std 35 Light"/>
                <a:cs typeface="Segoe UI"/>
              </a:rPr>
              <a:t>Processing Times:</a:t>
            </a:r>
            <a:r>
              <a:rPr lang="en-US" sz="1400" dirty="0">
                <a:latin typeface="Avenir LT Std 35 Light"/>
                <a:cs typeface="Segoe UI"/>
              </a:rPr>
              <a:t>​​</a:t>
            </a:r>
          </a:p>
          <a:p>
            <a:pPr>
              <a:buChar char="•"/>
            </a:pPr>
            <a:r>
              <a:rPr lang="en-US" sz="1400" dirty="0">
                <a:latin typeface="Avenir LT Std 35 Light"/>
                <a:cs typeface="Arial"/>
              </a:rPr>
              <a:t> Please keep in mind that the Financial Aid Office is shorthanded currently, processing times are taking up to 10 business days. </a:t>
            </a:r>
          </a:p>
        </p:txBody>
      </p:sp>
      <p:sp>
        <p:nvSpPr>
          <p:cNvPr id="3" name="TextBox 2">
            <a:extLst>
              <a:ext uri="{FF2B5EF4-FFF2-40B4-BE49-F238E27FC236}">
                <a16:creationId xmlns:a16="http://schemas.microsoft.com/office/drawing/2014/main" id="{47FD816E-0D71-02E2-8906-0316967E1181}"/>
              </a:ext>
            </a:extLst>
          </p:cNvPr>
          <p:cNvSpPr txBox="1"/>
          <p:nvPr/>
        </p:nvSpPr>
        <p:spPr>
          <a:xfrm>
            <a:off x="4459243" y="2669443"/>
            <a:ext cx="3217856" cy="3231654"/>
          </a:xfrm>
          <a:prstGeom prst="rect">
            <a:avLst/>
          </a:prstGeom>
          <a:noFill/>
        </p:spPr>
        <p:txBody>
          <a:bodyPr wrap="square" rtlCol="0">
            <a:spAutoFit/>
          </a:bodyPr>
          <a:lstStyle/>
          <a:p>
            <a:pPr marL="171450" indent="-171450">
              <a:buFont typeface="Wingdings" panose="05000000000000000000" pitchFamily="2" charset="2"/>
              <a:buChar char="ü"/>
              <a:defRPr/>
            </a:pPr>
            <a:r>
              <a:rPr lang="en-US" sz="1200" dirty="0">
                <a:latin typeface="Avenir LT Std 35 Light" panose="020B0402020203020204"/>
              </a:rPr>
              <a:t>Continue awarding for Summer 2023 and academic year 2023-2024.</a:t>
            </a:r>
            <a:endParaRPr lang="en-US" sz="1200" b="1" i="0" u="none" strike="noStrike" dirty="0">
              <a:solidFill>
                <a:srgbClr val="000000"/>
              </a:solidFill>
              <a:effectLst/>
              <a:latin typeface="Avenir LT Std 35 Light" panose="020B0402020203020204"/>
            </a:endParaRPr>
          </a:p>
          <a:p>
            <a:pPr marL="228600" indent="-228600">
              <a:buFont typeface="Wingdings" panose="05000000000000000000" pitchFamily="2" charset="2"/>
              <a:buChar char="q"/>
              <a:defRPr/>
            </a:pPr>
            <a:endParaRPr lang="en-US" sz="1200" b="1" dirty="0">
              <a:solidFill>
                <a:srgbClr val="000000"/>
              </a:solidFill>
              <a:latin typeface="Avenir LT Std 35 Light" panose="020B0402020203020204"/>
            </a:endParaRPr>
          </a:p>
          <a:p>
            <a:pPr marL="228600" indent="-228600">
              <a:buFont typeface="Wingdings" panose="05000000000000000000" pitchFamily="2" charset="2"/>
              <a:buChar char="q"/>
              <a:defRPr/>
            </a:pPr>
            <a:r>
              <a:rPr lang="en-US" sz="1200" b="1" i="0" u="none" strike="noStrike" dirty="0">
                <a:solidFill>
                  <a:srgbClr val="000000"/>
                </a:solidFill>
                <a:effectLst/>
                <a:latin typeface="Avenir LT Std 35 Light" panose="020B0402020203020204"/>
              </a:rPr>
              <a:t>May 18th </a:t>
            </a:r>
            <a:r>
              <a:rPr lang="en-US" sz="1200" b="0" i="0" u="none" strike="noStrike" dirty="0">
                <a:solidFill>
                  <a:srgbClr val="000000"/>
                </a:solidFill>
                <a:effectLst/>
                <a:latin typeface="Avenir LT Std 35 Light" panose="020B0402020203020204"/>
              </a:rPr>
              <a:t>–  Summer awards are due for processing to ensure credits are applied to student accounts prior to the start of Summer courses.</a:t>
            </a:r>
          </a:p>
          <a:p>
            <a:pPr>
              <a:defRPr/>
            </a:pPr>
            <a:endParaRPr lang="en-US" sz="1200" b="1" dirty="0">
              <a:solidFill>
                <a:srgbClr val="000000"/>
              </a:solidFill>
              <a:latin typeface="Avenir LT Std 35 Light"/>
            </a:endParaRPr>
          </a:p>
          <a:p>
            <a:pPr marL="228600" indent="-228600">
              <a:buFont typeface="Wingdings" panose="05000000000000000000" pitchFamily="2" charset="2"/>
              <a:buChar char="q"/>
              <a:defRPr/>
            </a:pPr>
            <a:r>
              <a:rPr lang="en-US" sz="1200" b="1" dirty="0">
                <a:solidFill>
                  <a:srgbClr val="000000"/>
                </a:solidFill>
                <a:latin typeface="Avenir LT Std 35 Light"/>
              </a:rPr>
              <a:t>May 22</a:t>
            </a:r>
            <a:r>
              <a:rPr lang="en-US" sz="1200" b="1" baseline="30000" dirty="0">
                <a:solidFill>
                  <a:srgbClr val="000000"/>
                </a:solidFill>
                <a:latin typeface="Avenir LT Std 35 Light"/>
              </a:rPr>
              <a:t>nd</a:t>
            </a:r>
            <a:r>
              <a:rPr lang="en-US" sz="1200" b="1" dirty="0">
                <a:solidFill>
                  <a:srgbClr val="000000"/>
                </a:solidFill>
                <a:latin typeface="Avenir LT Std 35 Light"/>
              </a:rPr>
              <a:t> </a:t>
            </a:r>
            <a:r>
              <a:rPr lang="en-US" sz="1200" dirty="0">
                <a:solidFill>
                  <a:srgbClr val="000000"/>
                </a:solidFill>
                <a:latin typeface="Avenir LT Std 35 Light"/>
              </a:rPr>
              <a:t>– </a:t>
            </a:r>
            <a:r>
              <a:rPr kumimoji="0" lang="en-US" sz="1200" b="0" i="0" u="none" strike="noStrike" kern="1200" cap="none" spc="0" normalizeH="0" baseline="0" noProof="0" dirty="0">
                <a:ln>
                  <a:noFill/>
                </a:ln>
                <a:solidFill>
                  <a:prstClr val="black"/>
                </a:solidFill>
                <a:effectLst/>
                <a:uLnTx/>
                <a:uFillTx/>
                <a:latin typeface="Avenir LT Std 35 Light" panose="020B0402020203020204"/>
                <a:ea typeface="+mn-ea"/>
                <a:cs typeface="+mn-cs"/>
              </a:rPr>
              <a:t>Classes Begin for 10-week Session and 5-week Session I.</a:t>
            </a:r>
          </a:p>
          <a:p>
            <a:pPr marL="457200" marR="0" lvl="1"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solidFill>
                  <a:srgbClr val="000000"/>
                </a:solidFill>
                <a:latin typeface="Avenir LT Std 35 Light"/>
              </a:rPr>
              <a:t>Summer 2023 Payment deadline to avoid $80 late fee</a:t>
            </a:r>
          </a:p>
          <a:p>
            <a:pPr marL="457200" marR="0" lvl="1"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200" dirty="0">
              <a:latin typeface="Avenir LT Std 35 Light" panose="020B0402020203020204"/>
            </a:endParaRPr>
          </a:p>
          <a:p>
            <a:pPr marL="171450" indent="-171450">
              <a:buFont typeface="Wingdings" panose="05000000000000000000" pitchFamily="2" charset="2"/>
              <a:buChar char="q"/>
            </a:pPr>
            <a:r>
              <a:rPr lang="en-US" sz="1200" b="1" dirty="0">
                <a:latin typeface="Avenir LT Std 35 Light" panose="020B0402020203020204"/>
              </a:rPr>
              <a:t>May 29</a:t>
            </a:r>
            <a:r>
              <a:rPr lang="en-US" sz="1200" b="1" baseline="30000" dirty="0">
                <a:latin typeface="Avenir LT Std 35 Light" panose="020B0402020203020204"/>
              </a:rPr>
              <a:t>th</a:t>
            </a:r>
            <a:r>
              <a:rPr lang="en-US" sz="1200" b="1" dirty="0">
                <a:latin typeface="Avenir LT Std 35 Light" panose="020B0402020203020204"/>
              </a:rPr>
              <a:t> </a:t>
            </a:r>
            <a:r>
              <a:rPr lang="en-US" sz="1200" dirty="0">
                <a:latin typeface="Avenir LT Std 35 Light" panose="020B0402020203020204"/>
              </a:rPr>
              <a:t>– Memorial Day, No Classes, Offices Closed</a:t>
            </a:r>
          </a:p>
          <a:p>
            <a:pPr marL="171450" indent="-171450">
              <a:buFont typeface="Wingdings" panose="05000000000000000000" pitchFamily="2" charset="2"/>
              <a:buChar char="q"/>
            </a:pPr>
            <a:endParaRPr lang="en-US" sz="1200" dirty="0">
              <a:latin typeface="Avenir LT Std 35 Light" panose="020B0402020203020204"/>
            </a:endParaRPr>
          </a:p>
          <a:p>
            <a:pPr marL="171450" indent="-171450">
              <a:buFont typeface="Wingdings" panose="05000000000000000000" pitchFamily="2" charset="2"/>
              <a:buChar char="q"/>
            </a:pPr>
            <a:endParaRPr lang="en-US" sz="1200" dirty="0">
              <a:latin typeface="Avenir LT Std 35 Light" panose="020B0402020203020204"/>
            </a:endParaRPr>
          </a:p>
        </p:txBody>
      </p:sp>
    </p:spTree>
    <p:extLst>
      <p:ext uri="{BB962C8B-B14F-4D97-AF65-F5344CB8AC3E}">
        <p14:creationId xmlns:p14="http://schemas.microsoft.com/office/powerpoint/2010/main" val="1181588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A74F6C38-9264-A20B-7FDA-BB4BA225CD40}"/>
              </a:ext>
            </a:extLst>
          </p:cNvPr>
          <p:cNvSpPr/>
          <p:nvPr/>
        </p:nvSpPr>
        <p:spPr>
          <a:xfrm flipV="1">
            <a:off x="444500" y="1857372"/>
            <a:ext cx="11303000" cy="4924425"/>
          </a:xfrm>
          <a:prstGeom prst="round2SameRect">
            <a:avLst/>
          </a:prstGeom>
          <a:gradFill flip="none" rotWithShape="1">
            <a:gsLst>
              <a:gs pos="40000">
                <a:schemeClr val="accent4">
                  <a:lumMod val="20000"/>
                  <a:lumOff val="80000"/>
                </a:schemeClr>
              </a:gs>
              <a:gs pos="76000">
                <a:schemeClr val="accent4">
                  <a:lumMod val="60000"/>
                  <a:lumOff val="40000"/>
                </a:schemeClr>
              </a:gs>
            </a:gsLst>
            <a:path path="circle">
              <a:fillToRect l="50000" t="130000" r="50000" b="-30000"/>
            </a:path>
            <a:tileRect/>
          </a:gradFill>
          <a:ln>
            <a:solidFill>
              <a:schemeClr val="accent6">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4A1757-6459-B851-4545-B0ABC777B670}"/>
              </a:ext>
            </a:extLst>
          </p:cNvPr>
          <p:cNvSpPr>
            <a:spLocks noGrp="1"/>
          </p:cNvSpPr>
          <p:nvPr>
            <p:ph type="title"/>
          </p:nvPr>
        </p:nvSpPr>
        <p:spPr>
          <a:xfrm>
            <a:off x="0" y="729658"/>
            <a:ext cx="12192000" cy="988332"/>
          </a:xfrm>
        </p:spPr>
        <p:txBody>
          <a:bodyPr/>
          <a:lstStyle/>
          <a:p>
            <a:r>
              <a:rPr lang="en-US" b="1" dirty="0">
                <a:latin typeface="Avenir LT Std 35 Light"/>
              </a:rPr>
              <a:t>UM Scholarship Portal</a:t>
            </a:r>
          </a:p>
        </p:txBody>
      </p:sp>
      <p:graphicFrame>
        <p:nvGraphicFramePr>
          <p:cNvPr id="5" name="Diagram 4">
            <a:extLst>
              <a:ext uri="{FF2B5EF4-FFF2-40B4-BE49-F238E27FC236}">
                <a16:creationId xmlns:a16="http://schemas.microsoft.com/office/drawing/2014/main" id="{784E1C98-7516-DBCC-464B-C9323FFE1001}"/>
              </a:ext>
            </a:extLst>
          </p:cNvPr>
          <p:cNvGraphicFramePr/>
          <p:nvPr>
            <p:extLst>
              <p:ext uri="{D42A27DB-BD31-4B8C-83A1-F6EECF244321}">
                <p14:modId xmlns:p14="http://schemas.microsoft.com/office/powerpoint/2010/main" val="3648159645"/>
              </p:ext>
            </p:extLst>
          </p:nvPr>
        </p:nvGraphicFramePr>
        <p:xfrm>
          <a:off x="0" y="3269000"/>
          <a:ext cx="12192000" cy="2094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E672A957-6AC5-6C28-CDAD-043DFFF2875E}"/>
              </a:ext>
            </a:extLst>
          </p:cNvPr>
          <p:cNvSpPr txBox="1"/>
          <p:nvPr/>
        </p:nvSpPr>
        <p:spPr>
          <a:xfrm>
            <a:off x="2121519" y="2414479"/>
            <a:ext cx="208853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accent1">
                    <a:lumMod val="75000"/>
                    <a:lumOff val="25000"/>
                  </a:schemeClr>
                </a:solidFill>
                <a:latin typeface="Avenir LT Std 35 Light"/>
              </a:rPr>
              <a:t>TOPICS: </a:t>
            </a:r>
          </a:p>
        </p:txBody>
      </p:sp>
    </p:spTree>
    <p:extLst>
      <p:ext uri="{BB962C8B-B14F-4D97-AF65-F5344CB8AC3E}">
        <p14:creationId xmlns:p14="http://schemas.microsoft.com/office/powerpoint/2010/main" val="3897543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6CC7D2BB-49C0-3BD8-9332-7CA78AAA191F}"/>
              </a:ext>
            </a:extLst>
          </p:cNvPr>
          <p:cNvSpPr/>
          <p:nvPr/>
        </p:nvSpPr>
        <p:spPr>
          <a:xfrm flipV="1">
            <a:off x="446719" y="555858"/>
            <a:ext cx="11309852" cy="548053"/>
          </a:xfrm>
          <a:prstGeom prst="round2SameRect">
            <a:avLst/>
          </a:prstGeom>
          <a:gradFill>
            <a:gsLst>
              <a:gs pos="35000">
                <a:schemeClr val="bg1">
                  <a:lumMod val="95000"/>
                </a:schemeClr>
              </a:gs>
              <a:gs pos="100000">
                <a:schemeClr val="accent6">
                  <a:lumMod val="20000"/>
                  <a:lumOff val="80000"/>
                </a:schemeClr>
              </a:gs>
            </a:gsLst>
            <a:lin ang="2700000" scaled="1"/>
          </a:gradFill>
          <a:ln>
            <a:noFill/>
          </a:ln>
          <a:effectLst>
            <a:outerShdw blurRad="190500" dist="50800" dir="5400000" sx="101000" sy="101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FD8D135-3678-EFB8-4AFD-5C4B3FC6D510}"/>
              </a:ext>
            </a:extLst>
          </p:cNvPr>
          <p:cNvSpPr/>
          <p:nvPr/>
        </p:nvSpPr>
        <p:spPr>
          <a:xfrm>
            <a:off x="3974003" y="4755799"/>
            <a:ext cx="6863463" cy="1939699"/>
          </a:xfrm>
          <a:prstGeom prst="rect">
            <a:avLst/>
          </a:prstGeom>
          <a:solidFill>
            <a:schemeClr val="accent6">
              <a:lumMod val="20000"/>
              <a:lumOff val="80000"/>
            </a:schemeClr>
          </a:solidFill>
          <a:ln>
            <a:noFill/>
          </a:ln>
          <a:scene3d>
            <a:camera prst="orthographicFront"/>
            <a:lightRig rig="threePt" dir="t"/>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8591094-09B1-AFCC-BE06-A85694A1C960}"/>
              </a:ext>
            </a:extLst>
          </p:cNvPr>
          <p:cNvSpPr/>
          <p:nvPr/>
        </p:nvSpPr>
        <p:spPr>
          <a:xfrm>
            <a:off x="3696085" y="2563127"/>
            <a:ext cx="3800090" cy="2075548"/>
          </a:xfrm>
          <a:prstGeom prst="rect">
            <a:avLst/>
          </a:prstGeom>
          <a:solidFill>
            <a:schemeClr val="accent6">
              <a:lumMod val="20000"/>
              <a:lumOff val="80000"/>
            </a:schemeClr>
          </a:solidFill>
          <a:ln>
            <a:noFill/>
          </a:ln>
          <a:scene3d>
            <a:camera prst="orthographicFront"/>
            <a:lightRig rig="threePt" dir="t"/>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27495286-4E0C-4D13-A0C9-BE4BFB65C024}"/>
              </a:ext>
            </a:extLst>
          </p:cNvPr>
          <p:cNvSpPr>
            <a:spLocks noGrp="1"/>
          </p:cNvSpPr>
          <p:nvPr>
            <p:ph type="title" idx="4294967295"/>
          </p:nvPr>
        </p:nvSpPr>
        <p:spPr>
          <a:xfrm>
            <a:off x="446719" y="116486"/>
            <a:ext cx="11298562" cy="987425"/>
          </a:xfrm>
        </p:spPr>
        <p:txBody>
          <a:bodyPr>
            <a:normAutofit/>
          </a:bodyPr>
          <a:lstStyle/>
          <a:p>
            <a:pPr algn="ctr"/>
            <a:r>
              <a:rPr lang="en-US" b="1" dirty="0">
                <a:solidFill>
                  <a:schemeClr val="accent3">
                    <a:lumMod val="50000"/>
                  </a:schemeClr>
                </a:solidFill>
                <a:latin typeface="Avenir LT Std 65 Medium" panose="020B0603020203020204" pitchFamily="34" charset="0"/>
              </a:rPr>
              <a:t>Declining/Canceling A Scholarship Award In the Portal</a:t>
            </a:r>
          </a:p>
        </p:txBody>
      </p:sp>
      <p:sp>
        <p:nvSpPr>
          <p:cNvPr id="2" name="TextBox 1">
            <a:extLst>
              <a:ext uri="{FF2B5EF4-FFF2-40B4-BE49-F238E27FC236}">
                <a16:creationId xmlns:a16="http://schemas.microsoft.com/office/drawing/2014/main" id="{13E90426-7515-58CC-9E26-A7C1D3E8C74E}"/>
              </a:ext>
            </a:extLst>
          </p:cNvPr>
          <p:cNvSpPr txBox="1"/>
          <p:nvPr/>
        </p:nvSpPr>
        <p:spPr>
          <a:xfrm>
            <a:off x="496664" y="1340497"/>
            <a:ext cx="11472672" cy="369332"/>
          </a:xfrm>
          <a:prstGeom prst="rect">
            <a:avLst/>
          </a:prstGeom>
          <a:noFill/>
        </p:spPr>
        <p:txBody>
          <a:bodyPr wrap="square" rtlCol="0">
            <a:spAutoFit/>
          </a:bodyPr>
          <a:lstStyle/>
          <a:p>
            <a:r>
              <a:rPr lang="en-US" dirty="0">
                <a:latin typeface="Avenir LT Std 35 Light" panose="020B0402020203020204"/>
              </a:rPr>
              <a:t>See online handout for more in-depth graphics and info </a:t>
            </a:r>
            <a:r>
              <a:rPr lang="en-US" b="1" dirty="0">
                <a:latin typeface="Avenir LT Std 35 Light" panose="020B0402020203020204"/>
              </a:rPr>
              <a:t>&gt; </a:t>
            </a:r>
            <a:r>
              <a:rPr lang="en-US" b="1" dirty="0">
                <a:solidFill>
                  <a:srgbClr val="00B0F0"/>
                </a:solidFill>
                <a:latin typeface="Avenir LT Std 35 Light" panose="020B0402020203020204"/>
                <a:hlinkClick r:id="rId3">
                  <a:extLst>
                    <a:ext uri="{A12FA001-AC4F-418D-AE19-62706E023703}">
                      <ahyp:hlinkClr xmlns:ahyp="http://schemas.microsoft.com/office/drawing/2018/hyperlinkcolor" xmlns="" val="tx"/>
                    </a:ext>
                  </a:extLst>
                </a:hlinkClick>
              </a:rPr>
              <a:t>How to Cancel or Decline Awards in the Scholarship Portal </a:t>
            </a:r>
            <a:endParaRPr lang="en-US" b="1" dirty="0">
              <a:solidFill>
                <a:srgbClr val="00B0F0"/>
              </a:solidFill>
              <a:latin typeface="Avenir LT Std 35 Light" panose="020B0402020203020204"/>
            </a:endParaRPr>
          </a:p>
        </p:txBody>
      </p:sp>
      <p:sp>
        <p:nvSpPr>
          <p:cNvPr id="3" name="TextBox 2">
            <a:extLst>
              <a:ext uri="{FF2B5EF4-FFF2-40B4-BE49-F238E27FC236}">
                <a16:creationId xmlns:a16="http://schemas.microsoft.com/office/drawing/2014/main" id="{CEDB9D68-9540-5559-FA41-C7F1348F65AB}"/>
              </a:ext>
            </a:extLst>
          </p:cNvPr>
          <p:cNvSpPr txBox="1"/>
          <p:nvPr/>
        </p:nvSpPr>
        <p:spPr>
          <a:xfrm>
            <a:off x="1365123" y="1663175"/>
            <a:ext cx="5873336" cy="3416320"/>
          </a:xfrm>
          <a:prstGeom prst="rect">
            <a:avLst/>
          </a:prstGeom>
          <a:noFill/>
        </p:spPr>
        <p:txBody>
          <a:bodyPr wrap="square" rtlCol="0">
            <a:spAutoFit/>
          </a:bodyPr>
          <a:lstStyle/>
          <a:p>
            <a:r>
              <a:rPr lang="en-US" b="1" dirty="0">
                <a:latin typeface="Avenir LT Std 35 Light"/>
              </a:rPr>
              <a:t>Steps:</a:t>
            </a:r>
          </a:p>
          <a:p>
            <a:pPr marL="457200" indent="-339725">
              <a:buFont typeface="+mj-lt"/>
              <a:buAutoNum type="arabicPeriod"/>
            </a:pPr>
            <a:r>
              <a:rPr lang="en-US" dirty="0">
                <a:latin typeface="Avenir LT Std 35 Light"/>
              </a:rPr>
              <a:t>Locate the applicant by opportunity</a:t>
            </a:r>
          </a:p>
          <a:p>
            <a:pPr marL="461963"/>
            <a:r>
              <a:rPr lang="en-US" b="0" i="0" u="none" strike="noStrike" dirty="0">
                <a:solidFill>
                  <a:schemeClr val="accent1">
                    <a:lumMod val="75000"/>
                    <a:lumOff val="25000"/>
                  </a:schemeClr>
                </a:solidFill>
                <a:effectLst/>
                <a:latin typeface="Avenir LT Std 35 Light"/>
              </a:rPr>
              <a:t>Opportunity &gt; Portfolios </a:t>
            </a:r>
            <a:r>
              <a:rPr lang="en-US" dirty="0">
                <a:solidFill>
                  <a:schemeClr val="accent1">
                    <a:lumMod val="75000"/>
                    <a:lumOff val="25000"/>
                  </a:schemeClr>
                </a:solidFill>
                <a:latin typeface="Avenir LT Std 35 Light"/>
              </a:rPr>
              <a:t>&gt; </a:t>
            </a:r>
            <a:r>
              <a:rPr lang="en-US" b="0" i="0" u="none" strike="noStrike" dirty="0">
                <a:solidFill>
                  <a:schemeClr val="accent1">
                    <a:lumMod val="75000"/>
                    <a:lumOff val="25000"/>
                  </a:schemeClr>
                </a:solidFill>
                <a:effectLst/>
                <a:latin typeface="Avenir LT Std 35 Light"/>
              </a:rPr>
              <a:t>All </a:t>
            </a:r>
            <a:r>
              <a:rPr lang="en-US" dirty="0">
                <a:solidFill>
                  <a:schemeClr val="accent1">
                    <a:lumMod val="75000"/>
                    <a:lumOff val="25000"/>
                  </a:schemeClr>
                </a:solidFill>
                <a:latin typeface="Avenir LT Std 35 Light"/>
              </a:rPr>
              <a:t>&gt;</a:t>
            </a:r>
            <a:r>
              <a:rPr lang="en-US" b="0" i="0" u="none" strike="noStrike" dirty="0">
                <a:solidFill>
                  <a:schemeClr val="accent1">
                    <a:lumMod val="75000"/>
                    <a:lumOff val="25000"/>
                  </a:schemeClr>
                </a:solidFill>
                <a:effectLst/>
                <a:latin typeface="Avenir LT Std 35 Light"/>
              </a:rPr>
              <a:t> C</a:t>
            </a:r>
            <a:r>
              <a:rPr lang="en-US" dirty="0">
                <a:solidFill>
                  <a:schemeClr val="accent1">
                    <a:lumMod val="75000"/>
                    <a:lumOff val="25000"/>
                  </a:schemeClr>
                </a:solidFill>
                <a:latin typeface="Avenir LT Std 35 Light"/>
              </a:rPr>
              <a:t>lick on Applications  </a:t>
            </a:r>
          </a:p>
          <a:p>
            <a:pPr marL="457200" indent="-339725">
              <a:buFont typeface="+mj-lt"/>
              <a:buAutoNum type="arabicPeriod"/>
            </a:pPr>
            <a:endParaRPr lang="en-US" dirty="0">
              <a:latin typeface="Avenir LT Std 35 Light"/>
            </a:endParaRPr>
          </a:p>
          <a:p>
            <a:pPr marL="457200" indent="-339725">
              <a:buFont typeface="+mj-lt"/>
              <a:buAutoNum type="arabicPeriod"/>
            </a:pPr>
            <a:endParaRPr lang="en-US" dirty="0">
              <a:latin typeface="Avenir LT Std 35 Light"/>
            </a:endParaRPr>
          </a:p>
          <a:p>
            <a:pPr marL="460375" indent="-342900">
              <a:buAutoNum type="arabicPeriod" startAt="2"/>
            </a:pPr>
            <a:r>
              <a:rPr lang="en-US" dirty="0">
                <a:latin typeface="Avenir LT Std 35 Light"/>
              </a:rPr>
              <a:t>Click on “View”</a:t>
            </a:r>
          </a:p>
          <a:p>
            <a:pPr marL="460375" indent="-342900">
              <a:buAutoNum type="arabicPeriod" startAt="2"/>
            </a:pPr>
            <a:endParaRPr lang="en-US" dirty="0">
              <a:latin typeface="Avenir LT Std 35 Light"/>
            </a:endParaRPr>
          </a:p>
          <a:p>
            <a:pPr marL="460375" indent="-342900">
              <a:buAutoNum type="arabicPeriod" startAt="2"/>
            </a:pPr>
            <a:endParaRPr lang="en-US" dirty="0">
              <a:latin typeface="Avenir LT Std 35 Light"/>
            </a:endParaRPr>
          </a:p>
          <a:p>
            <a:pPr marL="460375" indent="-342900">
              <a:buAutoNum type="arabicPeriod" startAt="2"/>
            </a:pPr>
            <a:endParaRPr lang="en-US" dirty="0">
              <a:latin typeface="Avenir LT Std 35 Light"/>
            </a:endParaRPr>
          </a:p>
          <a:p>
            <a:pPr marL="460375" indent="-342900">
              <a:buAutoNum type="arabicPeriod" startAt="2"/>
            </a:pPr>
            <a:endParaRPr lang="en-US" dirty="0">
              <a:latin typeface="Avenir LT Std 35 Light"/>
            </a:endParaRPr>
          </a:p>
          <a:p>
            <a:pPr marL="117475"/>
            <a:endParaRPr lang="en-US" dirty="0">
              <a:latin typeface="Avenir LT Std 35 Light"/>
            </a:endParaRPr>
          </a:p>
          <a:p>
            <a:pPr marL="117475"/>
            <a:r>
              <a:rPr lang="en-US" dirty="0">
                <a:latin typeface="Avenir LT Std 35 Light"/>
              </a:rPr>
              <a:t>3.    Click on “Submitted”</a:t>
            </a:r>
          </a:p>
        </p:txBody>
      </p:sp>
      <p:pic>
        <p:nvPicPr>
          <p:cNvPr id="8" name="Picture 7">
            <a:extLst>
              <a:ext uri="{FF2B5EF4-FFF2-40B4-BE49-F238E27FC236}">
                <a16:creationId xmlns:a16="http://schemas.microsoft.com/office/drawing/2014/main" id="{ABF70B26-E5B3-B241-25C9-F680D582DB10}"/>
              </a:ext>
            </a:extLst>
          </p:cNvPr>
          <p:cNvPicPr>
            <a:picLocks noChangeAspect="1"/>
          </p:cNvPicPr>
          <p:nvPr/>
        </p:nvPicPr>
        <p:blipFill>
          <a:blip r:embed="rId4"/>
          <a:stretch>
            <a:fillRect/>
          </a:stretch>
        </p:blipFill>
        <p:spPr>
          <a:xfrm>
            <a:off x="3787246" y="2639718"/>
            <a:ext cx="3618490" cy="1908655"/>
          </a:xfrm>
          <a:prstGeom prst="rect">
            <a:avLst/>
          </a:prstGeom>
        </p:spPr>
      </p:pic>
      <p:pic>
        <p:nvPicPr>
          <p:cNvPr id="10" name="Picture 9">
            <a:extLst>
              <a:ext uri="{FF2B5EF4-FFF2-40B4-BE49-F238E27FC236}">
                <a16:creationId xmlns:a16="http://schemas.microsoft.com/office/drawing/2014/main" id="{365B8C86-10FB-952B-3253-2EDE02D895D9}"/>
              </a:ext>
            </a:extLst>
          </p:cNvPr>
          <p:cNvPicPr>
            <a:picLocks noChangeAspect="1"/>
          </p:cNvPicPr>
          <p:nvPr/>
        </p:nvPicPr>
        <p:blipFill>
          <a:blip r:embed="rId5"/>
          <a:stretch>
            <a:fillRect/>
          </a:stretch>
        </p:blipFill>
        <p:spPr>
          <a:xfrm>
            <a:off x="4086932" y="4862866"/>
            <a:ext cx="6637607" cy="1725566"/>
          </a:xfrm>
          <a:prstGeom prst="rect">
            <a:avLst/>
          </a:prstGeom>
        </p:spPr>
      </p:pic>
      <p:pic>
        <p:nvPicPr>
          <p:cNvPr id="12" name="Graphic 11" descr="Close with solid fill">
            <a:extLst>
              <a:ext uri="{FF2B5EF4-FFF2-40B4-BE49-F238E27FC236}">
                <a16:creationId xmlns:a16="http://schemas.microsoft.com/office/drawing/2014/main" id="{5DF1EA3A-279B-E43B-2DFF-216CC9593AAE}"/>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35428" y="613238"/>
            <a:ext cx="456211" cy="456211"/>
          </a:xfrm>
          <a:prstGeom prst="rect">
            <a:avLst/>
          </a:prstGeom>
        </p:spPr>
      </p:pic>
    </p:spTree>
    <p:extLst>
      <p:ext uri="{BB962C8B-B14F-4D97-AF65-F5344CB8AC3E}">
        <p14:creationId xmlns:p14="http://schemas.microsoft.com/office/powerpoint/2010/main" val="906894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7">
            <a:extLst>
              <a:ext uri="{FF2B5EF4-FFF2-40B4-BE49-F238E27FC236}">
                <a16:creationId xmlns:a16="http://schemas.microsoft.com/office/drawing/2014/main" id="{C9BF6EB5-06BF-F951-9656-4EAC3C9333E7}"/>
              </a:ext>
            </a:extLst>
          </p:cNvPr>
          <p:cNvSpPr/>
          <p:nvPr/>
        </p:nvSpPr>
        <p:spPr>
          <a:xfrm flipV="1">
            <a:off x="450376" y="555858"/>
            <a:ext cx="11306195" cy="548053"/>
          </a:xfrm>
          <a:prstGeom prst="round2SameRect">
            <a:avLst/>
          </a:prstGeom>
          <a:gradFill>
            <a:gsLst>
              <a:gs pos="35000">
                <a:schemeClr val="bg1">
                  <a:lumMod val="95000"/>
                </a:schemeClr>
              </a:gs>
              <a:gs pos="100000">
                <a:schemeClr val="accent6">
                  <a:lumMod val="20000"/>
                  <a:lumOff val="80000"/>
                </a:schemeClr>
              </a:gs>
            </a:gsLst>
            <a:lin ang="2700000" scaled="1"/>
          </a:gradFill>
          <a:ln>
            <a:noFill/>
          </a:ln>
          <a:effectLst>
            <a:outerShdw blurRad="190500" dist="50800" dir="5400000" sx="101000" sy="101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44A39A2-8137-3994-077A-446D66B91269}"/>
              </a:ext>
            </a:extLst>
          </p:cNvPr>
          <p:cNvSpPr/>
          <p:nvPr/>
        </p:nvSpPr>
        <p:spPr>
          <a:xfrm>
            <a:off x="7424453" y="2304661"/>
            <a:ext cx="4668020" cy="3685592"/>
          </a:xfrm>
          <a:prstGeom prst="rect">
            <a:avLst/>
          </a:prstGeom>
          <a:solidFill>
            <a:schemeClr val="accent6">
              <a:lumMod val="20000"/>
              <a:lumOff val="80000"/>
            </a:schemeClr>
          </a:solidFill>
          <a:ln>
            <a:noFill/>
          </a:ln>
          <a:scene3d>
            <a:camera prst="orthographicFront"/>
            <a:lightRig rig="threePt" dir="t"/>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EC920F8-E7F6-D61A-702A-3EDC4E30280D}"/>
              </a:ext>
            </a:extLst>
          </p:cNvPr>
          <p:cNvSpPr/>
          <p:nvPr/>
        </p:nvSpPr>
        <p:spPr>
          <a:xfrm>
            <a:off x="3797557" y="1373679"/>
            <a:ext cx="3368351" cy="2454865"/>
          </a:xfrm>
          <a:prstGeom prst="rect">
            <a:avLst/>
          </a:prstGeom>
          <a:solidFill>
            <a:schemeClr val="accent6">
              <a:lumMod val="20000"/>
              <a:lumOff val="80000"/>
            </a:schemeClr>
          </a:solidFill>
          <a:ln>
            <a:noFill/>
          </a:ln>
          <a:scene3d>
            <a:camera prst="orthographicFront"/>
            <a:lightRig rig="threePt" dir="t"/>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27495286-4E0C-4D13-A0C9-BE4BFB65C024}"/>
              </a:ext>
            </a:extLst>
          </p:cNvPr>
          <p:cNvSpPr>
            <a:spLocks noGrp="1"/>
          </p:cNvSpPr>
          <p:nvPr>
            <p:ph type="title" idx="4294967295"/>
          </p:nvPr>
        </p:nvSpPr>
        <p:spPr>
          <a:xfrm>
            <a:off x="450376" y="110547"/>
            <a:ext cx="11291247" cy="987425"/>
          </a:xfrm>
        </p:spPr>
        <p:txBody>
          <a:bodyPr>
            <a:normAutofit/>
          </a:bodyPr>
          <a:lstStyle/>
          <a:p>
            <a:pPr algn="r"/>
            <a:r>
              <a:rPr lang="en-US" b="1" dirty="0">
                <a:solidFill>
                  <a:schemeClr val="accent2">
                    <a:lumMod val="50000"/>
                  </a:schemeClr>
                </a:solidFill>
                <a:latin typeface="Avenir LT Std 65 Medium" panose="020B0603020203020204" pitchFamily="34" charset="0"/>
              </a:rPr>
              <a:t>Declining/Canceling A Scholarship Award In the Portal CONT.</a:t>
            </a:r>
          </a:p>
        </p:txBody>
      </p:sp>
      <p:sp>
        <p:nvSpPr>
          <p:cNvPr id="3" name="TextBox 2">
            <a:extLst>
              <a:ext uri="{FF2B5EF4-FFF2-40B4-BE49-F238E27FC236}">
                <a16:creationId xmlns:a16="http://schemas.microsoft.com/office/drawing/2014/main" id="{CEDB9D68-9540-5559-FA41-C7F1348F65AB}"/>
              </a:ext>
            </a:extLst>
          </p:cNvPr>
          <p:cNvSpPr txBox="1"/>
          <p:nvPr/>
        </p:nvSpPr>
        <p:spPr>
          <a:xfrm>
            <a:off x="360724" y="1543283"/>
            <a:ext cx="6805183" cy="4832092"/>
          </a:xfrm>
          <a:prstGeom prst="rect">
            <a:avLst/>
          </a:prstGeom>
          <a:noFill/>
        </p:spPr>
        <p:txBody>
          <a:bodyPr wrap="square" rtlCol="0">
            <a:spAutoFit/>
          </a:bodyPr>
          <a:lstStyle/>
          <a:p>
            <a:r>
              <a:rPr lang="en-US" sz="1600" b="1" dirty="0">
                <a:latin typeface="Avenir LT Std 35 Light" panose="020B0402020203020204"/>
              </a:rPr>
              <a:t>Continued Steps:</a:t>
            </a:r>
          </a:p>
          <a:p>
            <a:endParaRPr lang="en-US" sz="1600" b="1" dirty="0">
              <a:latin typeface="Avenir LT Std 35 Light" panose="020B0402020203020204"/>
            </a:endParaRPr>
          </a:p>
          <a:p>
            <a:r>
              <a:rPr lang="en-US" sz="1600" dirty="0">
                <a:latin typeface="Avenir LT Std 35 Light" panose="020B0402020203020204"/>
              </a:rPr>
              <a:t>4.</a:t>
            </a:r>
            <a:r>
              <a:rPr lang="en-US" sz="1600" b="1" dirty="0">
                <a:latin typeface="Avenir LT Std 35 Light" panose="020B0402020203020204"/>
              </a:rPr>
              <a:t> </a:t>
            </a:r>
            <a:r>
              <a:rPr lang="en-US" sz="1600" dirty="0">
                <a:latin typeface="Avenir LT Std 35 Light" panose="020B0402020203020204"/>
              </a:rPr>
              <a:t>Update Category to “Declined” or</a:t>
            </a:r>
          </a:p>
          <a:p>
            <a:pPr marL="231775"/>
            <a:r>
              <a:rPr lang="en-US" sz="1600" dirty="0">
                <a:latin typeface="Avenir LT Std 35 Light" panose="020B0402020203020204"/>
              </a:rPr>
              <a:t>“Declined Admin”</a:t>
            </a:r>
          </a:p>
          <a:p>
            <a:pPr marL="231775"/>
            <a:endParaRPr lang="en-US" sz="1600" dirty="0">
              <a:latin typeface="Avenir LT Std 35 Light" panose="020B0402020203020204"/>
            </a:endParaRPr>
          </a:p>
          <a:p>
            <a:pPr marL="231775"/>
            <a:endParaRPr lang="en-US" sz="1600" dirty="0">
              <a:latin typeface="Avenir LT Std 35 Light" panose="020B0402020203020204"/>
            </a:endParaRPr>
          </a:p>
          <a:p>
            <a:endParaRPr lang="en-US" sz="1600" dirty="0">
              <a:latin typeface="Avenir LT Std 35 Light" panose="020B0402020203020204"/>
            </a:endParaRPr>
          </a:p>
          <a:p>
            <a:pPr marL="741363" indent="-395288"/>
            <a:r>
              <a:rPr lang="en-US" sz="1600" dirty="0">
                <a:latin typeface="Avenir LT Std 35 Light" panose="020B0402020203020204"/>
              </a:rPr>
              <a:t>    &gt; Update Application Category </a:t>
            </a:r>
          </a:p>
          <a:p>
            <a:pPr marL="741363"/>
            <a:r>
              <a:rPr lang="en-US" sz="1600" dirty="0">
                <a:latin typeface="Avenir LT Std 35 Light" panose="020B0402020203020204"/>
              </a:rPr>
              <a:t>box will appear, click </a:t>
            </a:r>
          </a:p>
          <a:p>
            <a:pPr marL="741363"/>
            <a:r>
              <a:rPr lang="en-US" sz="1600" dirty="0">
                <a:latin typeface="Avenir LT Std 35 Light" panose="020B0402020203020204"/>
              </a:rPr>
              <a:t>“Update Application”.</a:t>
            </a:r>
          </a:p>
          <a:p>
            <a:endParaRPr lang="en-US" sz="1600" dirty="0">
              <a:latin typeface="Avenir LT Std 35 Light" panose="020B0402020203020204"/>
            </a:endParaRPr>
          </a:p>
          <a:p>
            <a:endParaRPr lang="en-US" sz="1600" dirty="0">
              <a:latin typeface="Avenir LT Std 35 Light" panose="020B0402020203020204"/>
            </a:endParaRPr>
          </a:p>
          <a:p>
            <a:r>
              <a:rPr lang="en-US" sz="1600" dirty="0">
                <a:latin typeface="Avenir LT Std 35 Light" panose="020B0402020203020204"/>
              </a:rPr>
              <a:t>Please note, the system will take a few minutes to process and update.</a:t>
            </a:r>
            <a:endParaRPr lang="en-US" sz="1600" b="1" dirty="0">
              <a:solidFill>
                <a:srgbClr val="FF0000"/>
              </a:solidFill>
              <a:latin typeface="Avenir LT Std 35 Light" panose="020B0402020203020204"/>
            </a:endParaRPr>
          </a:p>
          <a:p>
            <a:endParaRPr lang="en-US" sz="1600" b="1" dirty="0">
              <a:solidFill>
                <a:srgbClr val="FF0000"/>
              </a:solidFill>
              <a:latin typeface="Avenir LT Std 35 Light" panose="020B0402020203020204"/>
            </a:endParaRPr>
          </a:p>
          <a:p>
            <a:endParaRPr lang="en-US" sz="1600" b="1" dirty="0">
              <a:solidFill>
                <a:srgbClr val="FF0000"/>
              </a:solidFill>
              <a:latin typeface="Avenir LT Std 35 Light" panose="020B0402020203020204"/>
            </a:endParaRPr>
          </a:p>
          <a:p>
            <a:pPr marL="342900" indent="-342900">
              <a:buFont typeface="Wingdings" panose="05000000000000000000" pitchFamily="2" charset="2"/>
              <a:buChar char="v"/>
            </a:pPr>
            <a:r>
              <a:rPr lang="en-US" sz="2200" b="1" dirty="0">
                <a:solidFill>
                  <a:srgbClr val="FF0000"/>
                </a:solidFill>
                <a:latin typeface="Avenir LT Std 35 Light" panose="020B0402020203020204"/>
              </a:rPr>
              <a:t>Last STEP:</a:t>
            </a:r>
            <a:r>
              <a:rPr lang="en-US" sz="2200" dirty="0">
                <a:latin typeface="Avenir LT Std 35 Light" panose="020B0402020203020204"/>
              </a:rPr>
              <a:t> </a:t>
            </a:r>
            <a:r>
              <a:rPr lang="en-US" sz="2200" b="1" dirty="0">
                <a:latin typeface="Avenir LT Std 35 Light" panose="020B0402020203020204"/>
              </a:rPr>
              <a:t>Submit a Correction Award Summary Sheet</a:t>
            </a:r>
          </a:p>
          <a:p>
            <a:endParaRPr lang="en-US" sz="1600" dirty="0">
              <a:latin typeface="Avenir LT Std 35 Light" panose="020B0402020203020204"/>
            </a:endParaRPr>
          </a:p>
          <a:p>
            <a:pPr marL="285750" indent="-285750">
              <a:buFont typeface="Wingdings" panose="05000000000000000000" pitchFamily="2" charset="2"/>
              <a:buChar char="ü"/>
            </a:pPr>
            <a:r>
              <a:rPr lang="en-US" sz="1600" b="1" dirty="0">
                <a:latin typeface="Avenir LT Std 35 Light" panose="020B0402020203020204"/>
              </a:rPr>
              <a:t>Reminder: </a:t>
            </a:r>
            <a:r>
              <a:rPr lang="en-US" sz="1600" dirty="0">
                <a:latin typeface="Avenir LT Std 35 Light" panose="020B0402020203020204"/>
              </a:rPr>
              <a:t>A Correction Awards Summary sheet is still needed even if the student is no longer attending.  </a:t>
            </a:r>
          </a:p>
        </p:txBody>
      </p:sp>
      <p:pic>
        <p:nvPicPr>
          <p:cNvPr id="5" name="Picture 4">
            <a:extLst>
              <a:ext uri="{FF2B5EF4-FFF2-40B4-BE49-F238E27FC236}">
                <a16:creationId xmlns:a16="http://schemas.microsoft.com/office/drawing/2014/main" id="{8B8B3BAB-8746-3670-6C16-E6648CDFCF8D}"/>
              </a:ext>
            </a:extLst>
          </p:cNvPr>
          <p:cNvPicPr>
            <a:picLocks noChangeAspect="1"/>
          </p:cNvPicPr>
          <p:nvPr/>
        </p:nvPicPr>
        <p:blipFill>
          <a:blip r:embed="rId3"/>
          <a:stretch>
            <a:fillRect/>
          </a:stretch>
        </p:blipFill>
        <p:spPr>
          <a:xfrm>
            <a:off x="3878259" y="1442597"/>
            <a:ext cx="3206949" cy="2274619"/>
          </a:xfrm>
          <a:prstGeom prst="rect">
            <a:avLst/>
          </a:prstGeom>
        </p:spPr>
      </p:pic>
      <p:pic>
        <p:nvPicPr>
          <p:cNvPr id="9" name="Picture 8">
            <a:extLst>
              <a:ext uri="{FF2B5EF4-FFF2-40B4-BE49-F238E27FC236}">
                <a16:creationId xmlns:a16="http://schemas.microsoft.com/office/drawing/2014/main" id="{CF34D7D6-78FC-5986-22BD-FE92C2D63AD7}"/>
              </a:ext>
            </a:extLst>
          </p:cNvPr>
          <p:cNvPicPr>
            <a:picLocks noChangeAspect="1"/>
          </p:cNvPicPr>
          <p:nvPr/>
        </p:nvPicPr>
        <p:blipFill>
          <a:blip r:embed="rId4"/>
          <a:stretch>
            <a:fillRect/>
          </a:stretch>
        </p:blipFill>
        <p:spPr>
          <a:xfrm>
            <a:off x="7511671" y="2377051"/>
            <a:ext cx="4509228" cy="3536471"/>
          </a:xfrm>
          <a:prstGeom prst="rect">
            <a:avLst/>
          </a:prstGeom>
        </p:spPr>
      </p:pic>
      <p:sp>
        <p:nvSpPr>
          <p:cNvPr id="11" name="Arrow: Right 10">
            <a:extLst>
              <a:ext uri="{FF2B5EF4-FFF2-40B4-BE49-F238E27FC236}">
                <a16:creationId xmlns:a16="http://schemas.microsoft.com/office/drawing/2014/main" id="{A7E8E762-CDF7-40B2-D4E1-BFFD6ADDC9D9}"/>
              </a:ext>
            </a:extLst>
          </p:cNvPr>
          <p:cNvSpPr/>
          <p:nvPr/>
        </p:nvSpPr>
        <p:spPr>
          <a:xfrm rot="2166755">
            <a:off x="6425755" y="4164026"/>
            <a:ext cx="933118" cy="424670"/>
          </a:xfrm>
          <a:prstGeom prst="rightArrow">
            <a:avLst/>
          </a:prstGeom>
          <a:solidFill>
            <a:schemeClr val="accent1">
              <a:lumMod val="75000"/>
              <a:lumOff val="2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10" name="Graphic 9" descr="Close with solid fill">
            <a:extLst>
              <a:ext uri="{FF2B5EF4-FFF2-40B4-BE49-F238E27FC236}">
                <a16:creationId xmlns:a16="http://schemas.microsoft.com/office/drawing/2014/main" id="{4778C2FE-88F3-7634-3B20-28A653D5954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50376" y="624404"/>
            <a:ext cx="456211" cy="456211"/>
          </a:xfrm>
          <a:prstGeom prst="rect">
            <a:avLst/>
          </a:prstGeom>
        </p:spPr>
      </p:pic>
    </p:spTree>
    <p:extLst>
      <p:ext uri="{BB962C8B-B14F-4D97-AF65-F5344CB8AC3E}">
        <p14:creationId xmlns:p14="http://schemas.microsoft.com/office/powerpoint/2010/main" val="501146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id="{D7D7000D-A691-9886-D8E5-63653B693AB4}"/>
              </a:ext>
            </a:extLst>
          </p:cNvPr>
          <p:cNvSpPr/>
          <p:nvPr/>
        </p:nvSpPr>
        <p:spPr>
          <a:xfrm flipV="1">
            <a:off x="450376" y="555858"/>
            <a:ext cx="11306195" cy="548053"/>
          </a:xfrm>
          <a:prstGeom prst="round2SameRect">
            <a:avLst/>
          </a:prstGeom>
          <a:gradFill>
            <a:gsLst>
              <a:gs pos="35000">
                <a:schemeClr val="bg1">
                  <a:lumMod val="95000"/>
                </a:schemeClr>
              </a:gs>
              <a:gs pos="100000">
                <a:schemeClr val="accent6">
                  <a:lumMod val="20000"/>
                  <a:lumOff val="80000"/>
                </a:schemeClr>
              </a:gs>
            </a:gsLst>
            <a:lin ang="2700000" scaled="1"/>
          </a:gradFill>
          <a:ln>
            <a:noFill/>
          </a:ln>
          <a:effectLst>
            <a:outerShdw blurRad="190500" dist="50800" dir="5400000" sx="101000" sy="101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94B631BA-73FE-7DF8-EE5E-46857856F2D8}"/>
              </a:ext>
            </a:extLst>
          </p:cNvPr>
          <p:cNvSpPr/>
          <p:nvPr/>
        </p:nvSpPr>
        <p:spPr>
          <a:xfrm>
            <a:off x="5826640" y="2539288"/>
            <a:ext cx="6191183" cy="3645618"/>
          </a:xfrm>
          <a:prstGeom prst="rect">
            <a:avLst/>
          </a:prstGeom>
          <a:solidFill>
            <a:schemeClr val="accent6">
              <a:lumMod val="20000"/>
              <a:lumOff val="80000"/>
            </a:schemeClr>
          </a:solidFill>
          <a:ln>
            <a:noFill/>
          </a:ln>
          <a:scene3d>
            <a:camera prst="orthographicFront"/>
            <a:lightRig rig="threePt" dir="t"/>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8B626843-9642-C588-1E0C-944DCA8DC76F}"/>
              </a:ext>
            </a:extLst>
          </p:cNvPr>
          <p:cNvSpPr>
            <a:spLocks noGrp="1"/>
          </p:cNvSpPr>
          <p:nvPr>
            <p:ph type="title" idx="4294967295"/>
          </p:nvPr>
        </p:nvSpPr>
        <p:spPr>
          <a:xfrm>
            <a:off x="450376" y="422417"/>
            <a:ext cx="11306195" cy="681494"/>
          </a:xfrm>
        </p:spPr>
        <p:txBody>
          <a:bodyPr>
            <a:normAutofit/>
          </a:bodyPr>
          <a:lstStyle/>
          <a:p>
            <a:pPr algn="ctr"/>
            <a:r>
              <a:rPr lang="en-US" b="1" dirty="0">
                <a:solidFill>
                  <a:schemeClr val="accent2">
                    <a:lumMod val="50000"/>
                  </a:schemeClr>
                </a:solidFill>
                <a:latin typeface="Avenir LT Std 65 Medium" panose="020B0603020203020204" pitchFamily="34" charset="0"/>
              </a:rPr>
              <a:t>How to: view student thank you letters on the Portal</a:t>
            </a:r>
          </a:p>
        </p:txBody>
      </p:sp>
      <p:sp>
        <p:nvSpPr>
          <p:cNvPr id="4" name="TextBox 3">
            <a:extLst>
              <a:ext uri="{FF2B5EF4-FFF2-40B4-BE49-F238E27FC236}">
                <a16:creationId xmlns:a16="http://schemas.microsoft.com/office/drawing/2014/main" id="{DCFBD6F1-ADA8-4311-3B23-6DFED865A7B3}"/>
              </a:ext>
            </a:extLst>
          </p:cNvPr>
          <p:cNvSpPr txBox="1"/>
          <p:nvPr/>
        </p:nvSpPr>
        <p:spPr>
          <a:xfrm>
            <a:off x="251910" y="1400842"/>
            <a:ext cx="9715099" cy="4247317"/>
          </a:xfrm>
          <a:prstGeom prst="rect">
            <a:avLst/>
          </a:prstGeom>
          <a:noFill/>
        </p:spPr>
        <p:txBody>
          <a:bodyPr wrap="square" lIns="91440" tIns="45720" rIns="91440" bIns="45720" rtlCol="0" anchor="t">
            <a:spAutoFit/>
          </a:bodyPr>
          <a:lstStyle/>
          <a:p>
            <a:r>
              <a:rPr lang="en-US" sz="1600" dirty="0">
                <a:latin typeface="Avenir LT Std 35 Light" panose="020B0402020203020204" pitchFamily="34" charset="0"/>
              </a:rPr>
              <a:t>There are two options to view student thank you letters on the Scholarship Portal:</a:t>
            </a:r>
          </a:p>
          <a:p>
            <a:endParaRPr lang="en-US" sz="1600" dirty="0">
              <a:latin typeface="Avenir LT Std 35 Light" panose="020B0402020203020204" pitchFamily="34" charset="0"/>
            </a:endParaRPr>
          </a:p>
          <a:p>
            <a:pPr marL="231775"/>
            <a:r>
              <a:rPr lang="en-US" sz="1600" b="1" dirty="0">
                <a:latin typeface="Avenir LT Std 35 Light" panose="020B0402020203020204" pitchFamily="34" charset="0"/>
              </a:rPr>
              <a:t>First Option &gt; </a:t>
            </a:r>
            <a:r>
              <a:rPr lang="en-US" sz="1600" dirty="0">
                <a:latin typeface="Avenir LT Std 35 Light" panose="020B0402020203020204" pitchFamily="34" charset="0"/>
              </a:rPr>
              <a:t> If you want to review all thank you letters for your unit/department:</a:t>
            </a:r>
          </a:p>
          <a:p>
            <a:r>
              <a:rPr lang="en-US" sz="1600" dirty="0">
                <a:latin typeface="Avenir LT Std 35 Light" panose="020B0402020203020204" pitchFamily="34" charset="0"/>
              </a:rPr>
              <a:t>	</a:t>
            </a:r>
            <a:r>
              <a:rPr lang="en-US" sz="1600" b="1" i="0" u="none" strike="noStrike" dirty="0">
                <a:solidFill>
                  <a:schemeClr val="accent1">
                    <a:lumMod val="75000"/>
                    <a:lumOff val="25000"/>
                  </a:schemeClr>
                </a:solidFill>
                <a:effectLst/>
                <a:latin typeface="Avenir LT Std 35 Light" panose="020B0402020203020204" pitchFamily="34" charset="0"/>
              </a:rPr>
              <a:t>Opportunity &gt; Portfolios &gt; Fund Disbursements &gt; Complete View or Select Custom View</a:t>
            </a:r>
          </a:p>
          <a:p>
            <a:endParaRPr lang="en-US" sz="1600" b="1" dirty="0">
              <a:solidFill>
                <a:srgbClr val="FF0000"/>
              </a:solidFill>
              <a:latin typeface="Avenir LT Std 35 Light" panose="020B0402020203020204" pitchFamily="34" charset="0"/>
            </a:endParaRPr>
          </a:p>
          <a:p>
            <a:pPr marL="231775"/>
            <a:r>
              <a:rPr lang="en-US" sz="1600" dirty="0">
                <a:solidFill>
                  <a:srgbClr val="000000"/>
                </a:solidFill>
                <a:latin typeface="Avenir LT Std 35 Light" panose="020B0402020203020204" pitchFamily="34" charset="0"/>
              </a:rPr>
              <a:t>You can move columns around and save the information </a:t>
            </a:r>
          </a:p>
          <a:p>
            <a:pPr marL="231775"/>
            <a:r>
              <a:rPr lang="en-US" sz="1600" dirty="0">
                <a:solidFill>
                  <a:srgbClr val="000000"/>
                </a:solidFill>
                <a:latin typeface="Avenir LT Std 35 Light" panose="020B0402020203020204" pitchFamily="34" charset="0"/>
              </a:rPr>
              <a:t>you want to see first by creating a custom view.</a:t>
            </a:r>
            <a:endParaRPr lang="en-US" sz="1600" i="0" dirty="0">
              <a:solidFill>
                <a:srgbClr val="000000"/>
              </a:solidFill>
              <a:effectLst/>
              <a:latin typeface="Avenir LT Std 35 Light" panose="020B0402020203020204" pitchFamily="34" charset="0"/>
            </a:endParaRPr>
          </a:p>
          <a:p>
            <a:pPr marL="231775"/>
            <a:endParaRPr lang="en-US" sz="1600" b="1" dirty="0">
              <a:solidFill>
                <a:srgbClr val="000000"/>
              </a:solidFill>
              <a:latin typeface="Avenir LT Std 35 Light" panose="020B0402020203020204" pitchFamily="34" charset="0"/>
            </a:endParaRPr>
          </a:p>
          <a:p>
            <a:pPr marL="231775"/>
            <a:endParaRPr lang="en-US" sz="1600" b="1" i="0" dirty="0">
              <a:solidFill>
                <a:srgbClr val="000000"/>
              </a:solidFill>
              <a:effectLst/>
              <a:latin typeface="Avenir LT Std 35 Light" panose="020B0402020203020204" pitchFamily="34" charset="0"/>
            </a:endParaRPr>
          </a:p>
          <a:p>
            <a:pPr marL="231775"/>
            <a:r>
              <a:rPr lang="en-US" sz="1600" b="1" i="0" dirty="0">
                <a:solidFill>
                  <a:srgbClr val="000000"/>
                </a:solidFill>
                <a:effectLst/>
                <a:latin typeface="Avenir LT Std 35 Light" panose="020B0402020203020204" pitchFamily="34" charset="0"/>
              </a:rPr>
              <a:t>​</a:t>
            </a:r>
            <a:r>
              <a:rPr lang="en-US" sz="1600" i="0" dirty="0">
                <a:solidFill>
                  <a:srgbClr val="000000"/>
                </a:solidFill>
                <a:effectLst/>
                <a:latin typeface="Avenir LT Std 35 Light" panose="020B0402020203020204" pitchFamily="34" charset="0"/>
              </a:rPr>
              <a:t>Click on “</a:t>
            </a:r>
            <a:r>
              <a:rPr lang="en-US" sz="1600" i="0" dirty="0">
                <a:solidFill>
                  <a:srgbClr val="0070C0"/>
                </a:solidFill>
                <a:effectLst/>
                <a:latin typeface="Avenir LT Std 35 Light" panose="020B0402020203020204" pitchFamily="34" charset="0"/>
              </a:rPr>
              <a:t>View</a:t>
            </a:r>
            <a:r>
              <a:rPr lang="en-US" sz="1600" i="0" dirty="0">
                <a:solidFill>
                  <a:srgbClr val="000000"/>
                </a:solidFill>
                <a:effectLst/>
                <a:latin typeface="Avenir LT Std 35 Light" panose="020B0402020203020204" pitchFamily="34" charset="0"/>
              </a:rPr>
              <a:t>” under View column, </a:t>
            </a:r>
            <a:r>
              <a:rPr lang="en-US" sz="1600" b="1" i="0" dirty="0">
                <a:solidFill>
                  <a:srgbClr val="000000"/>
                </a:solidFill>
                <a:effectLst/>
                <a:latin typeface="Avenir LT Std 35 Light" panose="020B0402020203020204" pitchFamily="34" charset="0"/>
              </a:rPr>
              <a:t>OR</a:t>
            </a:r>
          </a:p>
          <a:p>
            <a:pPr marL="231775"/>
            <a:r>
              <a:rPr lang="en-US" sz="1600" dirty="0">
                <a:solidFill>
                  <a:srgbClr val="000000"/>
                </a:solidFill>
                <a:latin typeface="Avenir LT Std 35 Light" panose="020B0402020203020204" pitchFamily="34" charset="0"/>
              </a:rPr>
              <a:t>“</a:t>
            </a:r>
            <a:r>
              <a:rPr lang="en-US" sz="1600" dirty="0">
                <a:solidFill>
                  <a:srgbClr val="0070C0"/>
                </a:solidFill>
                <a:latin typeface="Avenir LT Std 35 Light" panose="020B0402020203020204" pitchFamily="34" charset="0"/>
              </a:rPr>
              <a:t>View Document</a:t>
            </a:r>
            <a:r>
              <a:rPr lang="en-US" sz="1600" dirty="0">
                <a:solidFill>
                  <a:srgbClr val="000000"/>
                </a:solidFill>
                <a:latin typeface="Avenir LT Std 35 Light" panose="020B0402020203020204" pitchFamily="34" charset="0"/>
              </a:rPr>
              <a:t>” under Donor thank-you letter column.</a:t>
            </a:r>
          </a:p>
          <a:p>
            <a:pPr marL="231775"/>
            <a:endParaRPr lang="en-US" sz="1600" dirty="0">
              <a:solidFill>
                <a:srgbClr val="000000"/>
              </a:solidFill>
              <a:latin typeface="Avenir LT Std 35 Light" panose="020B0402020203020204" pitchFamily="34" charset="0"/>
            </a:endParaRPr>
          </a:p>
          <a:p>
            <a:pPr marL="747713" indent="-285750">
              <a:buFont typeface="Wingdings" panose="05000000000000000000" pitchFamily="2" charset="2"/>
              <a:buChar char="Ø"/>
            </a:pPr>
            <a:r>
              <a:rPr lang="en-US" sz="1600" dirty="0">
                <a:solidFill>
                  <a:srgbClr val="000000"/>
                </a:solidFill>
                <a:latin typeface="Avenir LT Std 35 Light" panose="020B0402020203020204" pitchFamily="34" charset="0"/>
              </a:rPr>
              <a:t>Using “</a:t>
            </a:r>
            <a:r>
              <a:rPr lang="en-US" sz="1600" dirty="0">
                <a:solidFill>
                  <a:srgbClr val="0070C0"/>
                </a:solidFill>
                <a:latin typeface="Avenir LT Std 35 Light" panose="020B0402020203020204" pitchFamily="34" charset="0"/>
              </a:rPr>
              <a:t>View</a:t>
            </a:r>
            <a:r>
              <a:rPr lang="en-US" sz="1600" dirty="0">
                <a:solidFill>
                  <a:srgbClr val="000000"/>
                </a:solidFill>
                <a:latin typeface="Avenir LT Std 35 Light" panose="020B0402020203020204" pitchFamily="34" charset="0"/>
              </a:rPr>
              <a:t>” will show you the recipients' responses </a:t>
            </a:r>
          </a:p>
          <a:p>
            <a:pPr marL="461963"/>
            <a:r>
              <a:rPr lang="en-US" sz="1600" dirty="0">
                <a:solidFill>
                  <a:srgbClr val="000000"/>
                </a:solidFill>
                <a:latin typeface="Avenir LT Std 35 Light" panose="020B0402020203020204" pitchFamily="34" charset="0"/>
              </a:rPr>
              <a:t>      and link to the thank you letter. </a:t>
            </a:r>
          </a:p>
          <a:p>
            <a:pPr marL="231775"/>
            <a:endParaRPr lang="en-US" sz="1600" dirty="0">
              <a:solidFill>
                <a:srgbClr val="000000"/>
              </a:solidFill>
              <a:latin typeface="Avenir LT Std 35 Light" panose="020B0402020203020204" pitchFamily="34" charset="0"/>
            </a:endParaRPr>
          </a:p>
          <a:p>
            <a:pPr marL="747395" indent="-285750">
              <a:buFont typeface="Wingdings" panose="05000000000000000000" pitchFamily="2" charset="2"/>
              <a:buChar char="Ø"/>
            </a:pPr>
            <a:r>
              <a:rPr lang="en-US" sz="1600" dirty="0">
                <a:solidFill>
                  <a:srgbClr val="000000"/>
                </a:solidFill>
                <a:latin typeface="Avenir LT Std 35 Light"/>
              </a:rPr>
              <a:t>Using “</a:t>
            </a:r>
            <a:r>
              <a:rPr lang="en-US" sz="1600" dirty="0">
                <a:solidFill>
                  <a:srgbClr val="0070C0"/>
                </a:solidFill>
                <a:latin typeface="Avenir LT Std 35 Light"/>
              </a:rPr>
              <a:t>View Document</a:t>
            </a:r>
            <a:r>
              <a:rPr lang="en-US" sz="1600" dirty="0">
                <a:solidFill>
                  <a:srgbClr val="000000"/>
                </a:solidFill>
                <a:latin typeface="Avenir LT Std 35 Light"/>
              </a:rPr>
              <a:t>” will download the document.</a:t>
            </a:r>
          </a:p>
          <a:p>
            <a:pPr marL="231775"/>
            <a:endParaRPr lang="en-US" sz="1400" dirty="0">
              <a:solidFill>
                <a:srgbClr val="000000"/>
              </a:solidFill>
              <a:latin typeface="Avenir LT Std 35 Light" panose="020B0402020203020204" pitchFamily="34" charset="0"/>
            </a:endParaRPr>
          </a:p>
        </p:txBody>
      </p:sp>
      <p:pic>
        <p:nvPicPr>
          <p:cNvPr id="5" name="Picture 4">
            <a:extLst>
              <a:ext uri="{FF2B5EF4-FFF2-40B4-BE49-F238E27FC236}">
                <a16:creationId xmlns:a16="http://schemas.microsoft.com/office/drawing/2014/main" id="{9CAA6440-D57F-2A7F-C7DF-444D2A105AA1}"/>
              </a:ext>
            </a:extLst>
          </p:cNvPr>
          <p:cNvPicPr>
            <a:picLocks noChangeAspect="1"/>
          </p:cNvPicPr>
          <p:nvPr/>
        </p:nvPicPr>
        <p:blipFill>
          <a:blip r:embed="rId3"/>
          <a:stretch>
            <a:fillRect/>
          </a:stretch>
        </p:blipFill>
        <p:spPr>
          <a:xfrm>
            <a:off x="5930558" y="2656523"/>
            <a:ext cx="5983346" cy="3411147"/>
          </a:xfrm>
          <a:prstGeom prst="rect">
            <a:avLst/>
          </a:prstGeom>
        </p:spPr>
      </p:pic>
      <p:pic>
        <p:nvPicPr>
          <p:cNvPr id="10" name="Graphic 9" descr="Document outline">
            <a:extLst>
              <a:ext uri="{FF2B5EF4-FFF2-40B4-BE49-F238E27FC236}">
                <a16:creationId xmlns:a16="http://schemas.microsoft.com/office/drawing/2014/main" id="{D07B6A39-4B7D-D6D0-00C7-7652A711364C}"/>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61003" y="539559"/>
            <a:ext cx="685969" cy="564352"/>
          </a:xfrm>
          <a:prstGeom prst="rect">
            <a:avLst/>
          </a:prstGeom>
        </p:spPr>
      </p:pic>
    </p:spTree>
    <p:extLst>
      <p:ext uri="{BB962C8B-B14F-4D97-AF65-F5344CB8AC3E}">
        <p14:creationId xmlns:p14="http://schemas.microsoft.com/office/powerpoint/2010/main" val="2805941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Top Corners Rounded 11">
            <a:extLst>
              <a:ext uri="{FF2B5EF4-FFF2-40B4-BE49-F238E27FC236}">
                <a16:creationId xmlns:a16="http://schemas.microsoft.com/office/drawing/2014/main" id="{3741EF71-133D-E7E9-8DE0-D99CE5EF1D6E}"/>
              </a:ext>
            </a:extLst>
          </p:cNvPr>
          <p:cNvSpPr/>
          <p:nvPr/>
        </p:nvSpPr>
        <p:spPr>
          <a:xfrm flipV="1">
            <a:off x="446719" y="555858"/>
            <a:ext cx="11309852" cy="548053"/>
          </a:xfrm>
          <a:prstGeom prst="round2SameRect">
            <a:avLst/>
          </a:prstGeom>
          <a:gradFill>
            <a:gsLst>
              <a:gs pos="35000">
                <a:schemeClr val="bg1">
                  <a:lumMod val="95000"/>
                </a:schemeClr>
              </a:gs>
              <a:gs pos="100000">
                <a:schemeClr val="accent6">
                  <a:lumMod val="20000"/>
                  <a:lumOff val="80000"/>
                </a:schemeClr>
              </a:gs>
            </a:gsLst>
            <a:lin ang="2700000" scaled="1"/>
          </a:gradFill>
          <a:ln>
            <a:noFill/>
          </a:ln>
          <a:effectLst>
            <a:outerShdw blurRad="190500" dist="50800" dir="5400000" sx="101000" sy="101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039A007-8BC2-C1C2-8A29-0502396EAE68}"/>
              </a:ext>
            </a:extLst>
          </p:cNvPr>
          <p:cNvSpPr/>
          <p:nvPr/>
        </p:nvSpPr>
        <p:spPr>
          <a:xfrm>
            <a:off x="581192" y="3328364"/>
            <a:ext cx="11321141" cy="3291998"/>
          </a:xfrm>
          <a:prstGeom prst="rect">
            <a:avLst/>
          </a:prstGeom>
          <a:solidFill>
            <a:schemeClr val="accent6">
              <a:lumMod val="20000"/>
              <a:lumOff val="80000"/>
            </a:schemeClr>
          </a:solidFill>
          <a:ln>
            <a:noFill/>
          </a:ln>
          <a:scene3d>
            <a:camera prst="orthographicFront"/>
            <a:lightRig rig="threePt" dir="t"/>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891B347-938C-A1A6-B584-E366ED9EE280}"/>
              </a:ext>
            </a:extLst>
          </p:cNvPr>
          <p:cNvSpPr/>
          <p:nvPr/>
        </p:nvSpPr>
        <p:spPr>
          <a:xfrm>
            <a:off x="5248275" y="1585716"/>
            <a:ext cx="6553579" cy="1228726"/>
          </a:xfrm>
          <a:prstGeom prst="rect">
            <a:avLst/>
          </a:prstGeom>
          <a:solidFill>
            <a:schemeClr val="accent6">
              <a:lumMod val="20000"/>
              <a:lumOff val="80000"/>
            </a:schemeClr>
          </a:solidFill>
          <a:ln>
            <a:noFill/>
          </a:ln>
          <a:scene3d>
            <a:camera prst="orthographicFront"/>
            <a:lightRig rig="threePt" dir="t"/>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8B626843-9642-C588-1E0C-944DCA8DC76F}"/>
              </a:ext>
            </a:extLst>
          </p:cNvPr>
          <p:cNvSpPr>
            <a:spLocks noGrp="1"/>
          </p:cNvSpPr>
          <p:nvPr>
            <p:ph type="title" idx="4294967295"/>
          </p:nvPr>
        </p:nvSpPr>
        <p:spPr>
          <a:xfrm>
            <a:off x="435430" y="396607"/>
            <a:ext cx="11321142" cy="707304"/>
          </a:xfrm>
        </p:spPr>
        <p:txBody>
          <a:bodyPr>
            <a:normAutofit/>
          </a:bodyPr>
          <a:lstStyle/>
          <a:p>
            <a:pPr algn="r"/>
            <a:r>
              <a:rPr lang="en-US" b="1" dirty="0">
                <a:solidFill>
                  <a:schemeClr val="accent2">
                    <a:lumMod val="50000"/>
                  </a:schemeClr>
                </a:solidFill>
                <a:latin typeface="Avenir LT Std 65 Medium" panose="020B0603020203020204" pitchFamily="34" charset="0"/>
              </a:rPr>
              <a:t>How to: view student thank you letters on the Portal CONT.</a:t>
            </a:r>
          </a:p>
        </p:txBody>
      </p:sp>
      <p:sp>
        <p:nvSpPr>
          <p:cNvPr id="9" name="TextBox 8">
            <a:extLst>
              <a:ext uri="{FF2B5EF4-FFF2-40B4-BE49-F238E27FC236}">
                <a16:creationId xmlns:a16="http://schemas.microsoft.com/office/drawing/2014/main" id="{427A7F61-B710-C6D3-6255-09D087190B27}"/>
              </a:ext>
            </a:extLst>
          </p:cNvPr>
          <p:cNvSpPr txBox="1"/>
          <p:nvPr/>
        </p:nvSpPr>
        <p:spPr>
          <a:xfrm>
            <a:off x="3047114" y="3115945"/>
            <a:ext cx="6097772"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
        <p:nvSpPr>
          <p:cNvPr id="8" name="TextBox 7">
            <a:extLst>
              <a:ext uri="{FF2B5EF4-FFF2-40B4-BE49-F238E27FC236}">
                <a16:creationId xmlns:a16="http://schemas.microsoft.com/office/drawing/2014/main" id="{20D36100-AF16-7704-CC11-05BC3AD5650F}"/>
              </a:ext>
            </a:extLst>
          </p:cNvPr>
          <p:cNvSpPr txBox="1"/>
          <p:nvPr/>
        </p:nvSpPr>
        <p:spPr>
          <a:xfrm>
            <a:off x="667821" y="1676859"/>
            <a:ext cx="4263069" cy="584775"/>
          </a:xfrm>
          <a:prstGeom prst="rect">
            <a:avLst/>
          </a:prstGeom>
          <a:noFill/>
        </p:spPr>
        <p:txBody>
          <a:bodyPr wrap="square" rtlCol="0">
            <a:spAutoFit/>
          </a:bodyPr>
          <a:lstStyle/>
          <a:p>
            <a:r>
              <a:rPr lang="en-US" sz="1600" b="1" dirty="0">
                <a:latin typeface="Avenir LT Std 35 Light" panose="020B0402020203020204" pitchFamily="34" charset="0"/>
              </a:rPr>
              <a:t>Second Option </a:t>
            </a:r>
            <a:r>
              <a:rPr lang="en-US" sz="1600" dirty="0">
                <a:latin typeface="Avenir LT Std 35 Light" panose="020B0402020203020204" pitchFamily="34" charset="0"/>
              </a:rPr>
              <a:t>&gt; If you want to view thank you letters for a specific scholarship: </a:t>
            </a:r>
          </a:p>
        </p:txBody>
      </p:sp>
      <p:pic>
        <p:nvPicPr>
          <p:cNvPr id="2050" name="Picture 2">
            <a:extLst>
              <a:ext uri="{FF2B5EF4-FFF2-40B4-BE49-F238E27FC236}">
                <a16:creationId xmlns:a16="http://schemas.microsoft.com/office/drawing/2014/main" id="{0CC0ED30-3983-6BD0-59AD-05CD885BC2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21" y="3452239"/>
            <a:ext cx="11134033" cy="30909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11D0283-3044-655B-F7F7-BADD88E00B93}"/>
              </a:ext>
            </a:extLst>
          </p:cNvPr>
          <p:cNvSpPr txBox="1"/>
          <p:nvPr/>
        </p:nvSpPr>
        <p:spPr>
          <a:xfrm>
            <a:off x="581192" y="2928254"/>
            <a:ext cx="6097772" cy="400110"/>
          </a:xfrm>
          <a:prstGeom prst="rect">
            <a:avLst/>
          </a:prstGeom>
          <a:noFill/>
        </p:spPr>
        <p:txBody>
          <a:bodyPr wrap="square">
            <a:spAutoFit/>
          </a:bodyPr>
          <a:lstStyle/>
          <a:p>
            <a:r>
              <a:rPr lang="en-US" sz="2000" b="1" i="0" u="none" strike="noStrike" dirty="0">
                <a:solidFill>
                  <a:schemeClr val="accent1">
                    <a:lumMod val="75000"/>
                    <a:lumOff val="25000"/>
                  </a:schemeClr>
                </a:solidFill>
                <a:effectLst/>
                <a:latin typeface="Avenir LT Std 35 Light" panose="020B0402020203020204"/>
              </a:rPr>
              <a:t>Opportunity &gt; Portfolios &gt; All </a:t>
            </a:r>
            <a:r>
              <a:rPr lang="en-US" sz="2000" b="1" dirty="0">
                <a:solidFill>
                  <a:schemeClr val="accent1">
                    <a:lumMod val="75000"/>
                    <a:lumOff val="25000"/>
                  </a:schemeClr>
                </a:solidFill>
                <a:latin typeface="Avenir LT Std 35 Light" panose="020B0402020203020204"/>
              </a:rPr>
              <a:t>&gt; Click on Award </a:t>
            </a:r>
          </a:p>
        </p:txBody>
      </p:sp>
      <p:pic>
        <p:nvPicPr>
          <p:cNvPr id="6" name="Picture 5">
            <a:extLst>
              <a:ext uri="{FF2B5EF4-FFF2-40B4-BE49-F238E27FC236}">
                <a16:creationId xmlns:a16="http://schemas.microsoft.com/office/drawing/2014/main" id="{FDA8682A-3EC6-20B8-3C9B-D36B75CE3ECB}"/>
              </a:ext>
            </a:extLst>
          </p:cNvPr>
          <p:cNvPicPr>
            <a:picLocks noChangeAspect="1"/>
          </p:cNvPicPr>
          <p:nvPr/>
        </p:nvPicPr>
        <p:blipFill>
          <a:blip r:embed="rId4"/>
          <a:stretch>
            <a:fillRect/>
          </a:stretch>
        </p:blipFill>
        <p:spPr>
          <a:xfrm>
            <a:off x="5334941" y="1653396"/>
            <a:ext cx="6380246" cy="1051841"/>
          </a:xfrm>
          <a:prstGeom prst="rect">
            <a:avLst/>
          </a:prstGeom>
        </p:spPr>
      </p:pic>
      <p:pic>
        <p:nvPicPr>
          <p:cNvPr id="13" name="Graphic 12" descr="Document outline">
            <a:extLst>
              <a:ext uri="{FF2B5EF4-FFF2-40B4-BE49-F238E27FC236}">
                <a16:creationId xmlns:a16="http://schemas.microsoft.com/office/drawing/2014/main" id="{D5311445-A875-DFCC-4B58-3E058A074F0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61003" y="539559"/>
            <a:ext cx="685969" cy="564352"/>
          </a:xfrm>
          <a:prstGeom prst="rect">
            <a:avLst/>
          </a:prstGeom>
        </p:spPr>
      </p:pic>
    </p:spTree>
    <p:extLst>
      <p:ext uri="{BB962C8B-B14F-4D97-AF65-F5344CB8AC3E}">
        <p14:creationId xmlns:p14="http://schemas.microsoft.com/office/powerpoint/2010/main" val="498550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8A59B3-167C-3CF5-99A9-8CC80BC8E165}"/>
              </a:ext>
            </a:extLst>
          </p:cNvPr>
          <p:cNvSpPr/>
          <p:nvPr/>
        </p:nvSpPr>
        <p:spPr>
          <a:xfrm>
            <a:off x="7038683" y="1698557"/>
            <a:ext cx="4800600" cy="4381500"/>
          </a:xfrm>
          <a:prstGeom prst="rect">
            <a:avLst/>
          </a:prstGeom>
          <a:solidFill>
            <a:schemeClr val="accent6">
              <a:lumMod val="20000"/>
              <a:lumOff val="80000"/>
            </a:schemeClr>
          </a:solidFill>
          <a:ln>
            <a:noFill/>
          </a:ln>
          <a:scene3d>
            <a:camera prst="orthographicFront"/>
            <a:lightRig rig="threePt" dir="t"/>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Rectangle: Top Corners Rounded 1">
            <a:extLst>
              <a:ext uri="{FF2B5EF4-FFF2-40B4-BE49-F238E27FC236}">
                <a16:creationId xmlns:a16="http://schemas.microsoft.com/office/drawing/2014/main" id="{D80A7675-7741-01EB-766E-DD5834165EDC}"/>
              </a:ext>
            </a:extLst>
          </p:cNvPr>
          <p:cNvSpPr/>
          <p:nvPr/>
        </p:nvSpPr>
        <p:spPr>
          <a:xfrm flipV="1">
            <a:off x="446719" y="555858"/>
            <a:ext cx="11309852" cy="548053"/>
          </a:xfrm>
          <a:prstGeom prst="round2SameRect">
            <a:avLst/>
          </a:prstGeom>
          <a:gradFill>
            <a:gsLst>
              <a:gs pos="35000">
                <a:schemeClr val="bg1">
                  <a:lumMod val="95000"/>
                </a:schemeClr>
              </a:gs>
              <a:gs pos="100000">
                <a:schemeClr val="accent6">
                  <a:lumMod val="20000"/>
                  <a:lumOff val="80000"/>
                </a:schemeClr>
              </a:gs>
            </a:gsLst>
            <a:lin ang="2700000" scaled="1"/>
          </a:gradFill>
          <a:ln>
            <a:noFill/>
          </a:ln>
          <a:effectLst>
            <a:outerShdw blurRad="190500" dist="50800" dir="5400000" sx="101000" sy="101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8B626843-9642-C588-1E0C-944DCA8DC76F}"/>
              </a:ext>
            </a:extLst>
          </p:cNvPr>
          <p:cNvSpPr>
            <a:spLocks noGrp="1"/>
          </p:cNvSpPr>
          <p:nvPr>
            <p:ph type="title" idx="4294967295"/>
          </p:nvPr>
        </p:nvSpPr>
        <p:spPr>
          <a:xfrm>
            <a:off x="446720" y="419100"/>
            <a:ext cx="11309852" cy="684811"/>
          </a:xfrm>
        </p:spPr>
        <p:txBody>
          <a:bodyPr>
            <a:normAutofit/>
          </a:bodyPr>
          <a:lstStyle/>
          <a:p>
            <a:pPr algn="r"/>
            <a:r>
              <a:rPr lang="en-US" b="1" dirty="0">
                <a:solidFill>
                  <a:schemeClr val="accent2">
                    <a:lumMod val="50000"/>
                  </a:schemeClr>
                </a:solidFill>
                <a:latin typeface="Avenir LT Std 65 Medium" panose="020B0603020203020204" pitchFamily="34" charset="0"/>
              </a:rPr>
              <a:t>How to: view student thank you letters on the Portal CONT.</a:t>
            </a:r>
          </a:p>
        </p:txBody>
      </p:sp>
      <p:sp>
        <p:nvSpPr>
          <p:cNvPr id="4" name="TextBox 3">
            <a:extLst>
              <a:ext uri="{FF2B5EF4-FFF2-40B4-BE49-F238E27FC236}">
                <a16:creationId xmlns:a16="http://schemas.microsoft.com/office/drawing/2014/main" id="{DCFBD6F1-ADA8-4311-3B23-6DFED865A7B3}"/>
              </a:ext>
            </a:extLst>
          </p:cNvPr>
          <p:cNvSpPr txBox="1"/>
          <p:nvPr/>
        </p:nvSpPr>
        <p:spPr>
          <a:xfrm>
            <a:off x="446719" y="1698557"/>
            <a:ext cx="6473845" cy="4339650"/>
          </a:xfrm>
          <a:prstGeom prst="rect">
            <a:avLst/>
          </a:prstGeom>
          <a:noFill/>
        </p:spPr>
        <p:txBody>
          <a:bodyPr wrap="square" rtlCol="0">
            <a:spAutoFit/>
          </a:bodyPr>
          <a:lstStyle/>
          <a:p>
            <a:r>
              <a:rPr lang="en-US" sz="2000" b="1" dirty="0">
                <a:latin typeface="Avenir LT Std 35 Light" panose="020B0402020203020204" pitchFamily="34" charset="0"/>
              </a:rPr>
              <a:t>Fund Disbursements &gt; Category Status:</a:t>
            </a:r>
          </a:p>
          <a:p>
            <a:endParaRPr lang="en-US" sz="1600" dirty="0">
              <a:latin typeface="Avenir LT Std 35 Light" panose="020B0402020203020204" pitchFamily="34" charset="0"/>
            </a:endParaRPr>
          </a:p>
          <a:p>
            <a:pPr marL="231775"/>
            <a:r>
              <a:rPr lang="en-US" sz="1600" b="1" dirty="0">
                <a:latin typeface="Avenir LT Std 35 Light" panose="020B0402020203020204" pitchFamily="34" charset="0"/>
              </a:rPr>
              <a:t>Pending </a:t>
            </a:r>
            <a:r>
              <a:rPr lang="en-US" sz="1600" dirty="0">
                <a:latin typeface="Avenir LT Std 35 Light" panose="020B0402020203020204" pitchFamily="34" charset="0"/>
              </a:rPr>
              <a:t>= Award offer has been extended to the applicant, but they have not “accepted” or “declined” the offer.</a:t>
            </a:r>
          </a:p>
          <a:p>
            <a:pPr marL="231775"/>
            <a:endParaRPr lang="en-US" sz="1600" dirty="0">
              <a:latin typeface="Avenir LT Std 35 Light" panose="020B0402020203020204" pitchFamily="34" charset="0"/>
            </a:endParaRPr>
          </a:p>
          <a:p>
            <a:pPr marL="231775"/>
            <a:r>
              <a:rPr lang="en-US" sz="1600" b="1" dirty="0">
                <a:latin typeface="Avenir LT Std 35 Light" panose="020B0402020203020204" pitchFamily="34" charset="0"/>
              </a:rPr>
              <a:t>Requested</a:t>
            </a:r>
            <a:r>
              <a:rPr lang="en-US" sz="1600" dirty="0">
                <a:latin typeface="Avenir LT Std 35 Light" panose="020B0402020203020204" pitchFamily="34" charset="0"/>
              </a:rPr>
              <a:t> = Award offer has been “accepted”, but the applicant has not yet completed their “Post-Acceptance”.</a:t>
            </a:r>
          </a:p>
          <a:p>
            <a:pPr marL="231775"/>
            <a:endParaRPr lang="en-US" sz="1600" dirty="0">
              <a:latin typeface="Avenir LT Std 35 Light" panose="020B0402020203020204" pitchFamily="34" charset="0"/>
            </a:endParaRPr>
          </a:p>
          <a:p>
            <a:pPr marL="231775"/>
            <a:r>
              <a:rPr lang="en-US" sz="1600" b="1" dirty="0">
                <a:solidFill>
                  <a:srgbClr val="FF0000"/>
                </a:solidFill>
                <a:latin typeface="Avenir LT Std 35 Light" panose="020B0402020203020204" pitchFamily="34" charset="0"/>
              </a:rPr>
              <a:t>*</a:t>
            </a:r>
            <a:r>
              <a:rPr lang="en-US" sz="1600" b="1" dirty="0">
                <a:latin typeface="Avenir LT Std 35 Light" panose="020B0402020203020204" pitchFamily="34" charset="0"/>
              </a:rPr>
              <a:t>Drafted </a:t>
            </a:r>
            <a:r>
              <a:rPr lang="en-US" sz="1600" dirty="0">
                <a:latin typeface="Avenir LT Std 35 Light" panose="020B0402020203020204" pitchFamily="34" charset="0"/>
              </a:rPr>
              <a:t>= Applicant started to respond to the “Post-Acceptance” but has not yet completed it. </a:t>
            </a:r>
          </a:p>
          <a:p>
            <a:pPr marL="231775"/>
            <a:endParaRPr lang="en-US" sz="1600" dirty="0">
              <a:latin typeface="Avenir LT Std 35 Light" panose="020B0402020203020204" pitchFamily="34" charset="0"/>
            </a:endParaRPr>
          </a:p>
          <a:p>
            <a:pPr marL="231775"/>
            <a:r>
              <a:rPr lang="en-US" sz="1600" b="1" dirty="0">
                <a:solidFill>
                  <a:srgbClr val="FF0000"/>
                </a:solidFill>
                <a:latin typeface="Avenir LT Std 35 Light" panose="020B0402020203020204" pitchFamily="34" charset="0"/>
              </a:rPr>
              <a:t>*</a:t>
            </a:r>
            <a:r>
              <a:rPr lang="en-US" sz="1600" b="1" dirty="0">
                <a:latin typeface="Avenir LT Std 35 Light" panose="020B0402020203020204" pitchFamily="34" charset="0"/>
              </a:rPr>
              <a:t>Submitted </a:t>
            </a:r>
            <a:r>
              <a:rPr lang="en-US" sz="1600" dirty="0">
                <a:latin typeface="Avenir LT Std 35 Light" panose="020B0402020203020204" pitchFamily="34" charset="0"/>
              </a:rPr>
              <a:t>= Post-Acceptance is complete. </a:t>
            </a:r>
          </a:p>
          <a:p>
            <a:pPr marL="231775"/>
            <a:endParaRPr lang="en-US" sz="1600" dirty="0">
              <a:latin typeface="Avenir LT Std 35 Light" panose="020B0402020203020204" pitchFamily="34" charset="0"/>
            </a:endParaRPr>
          </a:p>
          <a:p>
            <a:pPr marL="231775"/>
            <a:r>
              <a:rPr lang="en-US" sz="1600" b="1" dirty="0">
                <a:solidFill>
                  <a:srgbClr val="FF0000"/>
                </a:solidFill>
                <a:latin typeface="Avenir LT Std 35 Light" panose="020B0402020203020204" pitchFamily="34" charset="0"/>
              </a:rPr>
              <a:t>*</a:t>
            </a:r>
            <a:r>
              <a:rPr lang="en-US" sz="1600" b="1" dirty="0">
                <a:latin typeface="Avenir LT Std 35 Light" panose="020B0402020203020204" pitchFamily="34" charset="0"/>
              </a:rPr>
              <a:t>Awarded </a:t>
            </a:r>
            <a:r>
              <a:rPr lang="en-US" sz="1600" dirty="0">
                <a:latin typeface="Avenir LT Std 35 Light" panose="020B0402020203020204" pitchFamily="34" charset="0"/>
              </a:rPr>
              <a:t>= Financial Aid has reviewed the award.</a:t>
            </a:r>
          </a:p>
          <a:p>
            <a:endParaRPr lang="en-US" sz="1600" dirty="0">
              <a:latin typeface="Avenir LT Std 35 Light" panose="020B0402020203020204" pitchFamily="34" charset="0"/>
            </a:endParaRPr>
          </a:p>
          <a:p>
            <a:r>
              <a:rPr lang="en-US" sz="1600" b="1" dirty="0">
                <a:solidFill>
                  <a:srgbClr val="FF0000"/>
                </a:solidFill>
                <a:latin typeface="Avenir LT Std 35 Light" panose="020B0402020203020204" pitchFamily="34" charset="0"/>
              </a:rPr>
              <a:t>*</a:t>
            </a:r>
            <a:r>
              <a:rPr lang="en-US" sz="1600" dirty="0">
                <a:latin typeface="Avenir LT Std 35 Light" panose="020B0402020203020204" pitchFamily="34" charset="0"/>
              </a:rPr>
              <a:t>This does not hold up the award from being transmitted to the student’s financial profile (Banner).</a:t>
            </a:r>
          </a:p>
        </p:txBody>
      </p:sp>
      <p:sp>
        <p:nvSpPr>
          <p:cNvPr id="9" name="TextBox 8">
            <a:extLst>
              <a:ext uri="{FF2B5EF4-FFF2-40B4-BE49-F238E27FC236}">
                <a16:creationId xmlns:a16="http://schemas.microsoft.com/office/drawing/2014/main" id="{427A7F61-B710-C6D3-6255-09D087190B27}"/>
              </a:ext>
            </a:extLst>
          </p:cNvPr>
          <p:cNvSpPr txBox="1"/>
          <p:nvPr/>
        </p:nvSpPr>
        <p:spPr>
          <a:xfrm>
            <a:off x="3048886" y="3244334"/>
            <a:ext cx="6097772"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pic>
        <p:nvPicPr>
          <p:cNvPr id="5" name="Picture 4">
            <a:extLst>
              <a:ext uri="{FF2B5EF4-FFF2-40B4-BE49-F238E27FC236}">
                <a16:creationId xmlns:a16="http://schemas.microsoft.com/office/drawing/2014/main" id="{C87D06D6-41DB-1F92-8DC7-3FF6FBC486B2}"/>
              </a:ext>
            </a:extLst>
          </p:cNvPr>
          <p:cNvPicPr>
            <a:picLocks noChangeAspect="1"/>
          </p:cNvPicPr>
          <p:nvPr/>
        </p:nvPicPr>
        <p:blipFill>
          <a:blip r:embed="rId3"/>
          <a:stretch>
            <a:fillRect/>
          </a:stretch>
        </p:blipFill>
        <p:spPr>
          <a:xfrm>
            <a:off x="7132685" y="1808586"/>
            <a:ext cx="4612595" cy="4161441"/>
          </a:xfrm>
          <a:prstGeom prst="rect">
            <a:avLst/>
          </a:prstGeom>
        </p:spPr>
      </p:pic>
      <p:pic>
        <p:nvPicPr>
          <p:cNvPr id="6" name="Graphic 5" descr="Document outline">
            <a:extLst>
              <a:ext uri="{FF2B5EF4-FFF2-40B4-BE49-F238E27FC236}">
                <a16:creationId xmlns:a16="http://schemas.microsoft.com/office/drawing/2014/main" id="{13B0F26C-27C4-E038-BA1F-ACE2D48477F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61003" y="539559"/>
            <a:ext cx="685969" cy="564352"/>
          </a:xfrm>
          <a:prstGeom prst="rect">
            <a:avLst/>
          </a:prstGeom>
        </p:spPr>
      </p:pic>
    </p:spTree>
    <p:extLst>
      <p:ext uri="{BB962C8B-B14F-4D97-AF65-F5344CB8AC3E}">
        <p14:creationId xmlns:p14="http://schemas.microsoft.com/office/powerpoint/2010/main" val="3606045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CB0E7F-362E-FA99-ED1B-1EE7EA2F6005}"/>
              </a:ext>
            </a:extLst>
          </p:cNvPr>
          <p:cNvSpPr>
            <a:spLocks noGrp="1"/>
          </p:cNvSpPr>
          <p:nvPr>
            <p:ph type="title"/>
          </p:nvPr>
        </p:nvSpPr>
        <p:spPr/>
        <p:txBody>
          <a:bodyPr/>
          <a:lstStyle/>
          <a:p>
            <a:r>
              <a:rPr lang="en-US" b="1" dirty="0">
                <a:latin typeface="Avenir LT Std 35 Light"/>
              </a:rPr>
              <a:t>Post-Acceptance End Date</a:t>
            </a:r>
          </a:p>
        </p:txBody>
      </p:sp>
      <p:sp>
        <p:nvSpPr>
          <p:cNvPr id="14" name="Rectangle 13">
            <a:extLst>
              <a:ext uri="{FF2B5EF4-FFF2-40B4-BE49-F238E27FC236}">
                <a16:creationId xmlns:a16="http://schemas.microsoft.com/office/drawing/2014/main" id="{C5BA916F-541A-238A-36E5-32B2B6D58DA3}"/>
              </a:ext>
            </a:extLst>
          </p:cNvPr>
          <p:cNvSpPr/>
          <p:nvPr/>
        </p:nvSpPr>
        <p:spPr>
          <a:xfrm>
            <a:off x="6875813" y="3040083"/>
            <a:ext cx="4734996" cy="3391189"/>
          </a:xfrm>
          <a:prstGeom prst="rect">
            <a:avLst/>
          </a:prstGeom>
          <a:solidFill>
            <a:schemeClr val="accent6">
              <a:lumMod val="20000"/>
              <a:lumOff val="80000"/>
            </a:schemeClr>
          </a:solidFill>
          <a:ln>
            <a:noFill/>
          </a:ln>
          <a:scene3d>
            <a:camera prst="orthographicFront"/>
            <a:lightRig rig="threePt" dir="t"/>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EA49C26-5FA9-8F3E-27F1-8C0123181ECC}"/>
              </a:ext>
            </a:extLst>
          </p:cNvPr>
          <p:cNvPicPr>
            <a:picLocks noChangeAspect="1"/>
          </p:cNvPicPr>
          <p:nvPr/>
        </p:nvPicPr>
        <p:blipFill>
          <a:blip r:embed="rId3"/>
          <a:stretch>
            <a:fillRect/>
          </a:stretch>
        </p:blipFill>
        <p:spPr>
          <a:xfrm>
            <a:off x="6948593" y="3176824"/>
            <a:ext cx="4578857" cy="3134149"/>
          </a:xfrm>
          <a:prstGeom prst="rect">
            <a:avLst/>
          </a:prstGeom>
        </p:spPr>
      </p:pic>
      <p:sp>
        <p:nvSpPr>
          <p:cNvPr id="16" name="Oval 15">
            <a:extLst>
              <a:ext uri="{FF2B5EF4-FFF2-40B4-BE49-F238E27FC236}">
                <a16:creationId xmlns:a16="http://schemas.microsoft.com/office/drawing/2014/main" id="{0ADF1220-B107-B16F-3F63-44582F48D56A}"/>
              </a:ext>
            </a:extLst>
          </p:cNvPr>
          <p:cNvSpPr/>
          <p:nvPr/>
        </p:nvSpPr>
        <p:spPr>
          <a:xfrm>
            <a:off x="8443356" y="5474525"/>
            <a:ext cx="1733797" cy="439387"/>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9E74933-A310-4A74-9A11-2DD2571EF592}"/>
              </a:ext>
            </a:extLst>
          </p:cNvPr>
          <p:cNvSpPr txBox="1"/>
          <p:nvPr/>
        </p:nvSpPr>
        <p:spPr>
          <a:xfrm>
            <a:off x="7400643" y="2413209"/>
            <a:ext cx="4022527" cy="461665"/>
          </a:xfrm>
          <a:prstGeom prst="rect">
            <a:avLst/>
          </a:prstGeom>
          <a:noFill/>
        </p:spPr>
        <p:txBody>
          <a:bodyPr wrap="square" lIns="91440" tIns="45720" rIns="91440" bIns="45720" rtlCol="0" anchor="t">
            <a:spAutoFit/>
          </a:bodyPr>
          <a:lstStyle/>
          <a:p>
            <a:r>
              <a:rPr lang="en-US" sz="2400" b="1" dirty="0">
                <a:latin typeface="Avenir LT Std 35 Light" panose="020B0402020203020204"/>
              </a:rPr>
              <a:t>Details Tab</a:t>
            </a:r>
            <a:r>
              <a:rPr lang="en-US" sz="2400" dirty="0">
                <a:latin typeface="Avenir LT Std 35 Light" panose="020B0402020203020204"/>
              </a:rPr>
              <a:t> - Opportunity</a:t>
            </a:r>
            <a:endParaRPr lang="en-US" sz="2400" b="1" dirty="0">
              <a:latin typeface="Avenir LT Std 35 Light" panose="020B0402020203020204"/>
            </a:endParaRPr>
          </a:p>
        </p:txBody>
      </p:sp>
      <p:sp>
        <p:nvSpPr>
          <p:cNvPr id="18" name="TextBox 17">
            <a:extLst>
              <a:ext uri="{FF2B5EF4-FFF2-40B4-BE49-F238E27FC236}">
                <a16:creationId xmlns:a16="http://schemas.microsoft.com/office/drawing/2014/main" id="{F66A42C2-A0D8-AF7A-CB07-E346CE3C136F}"/>
              </a:ext>
            </a:extLst>
          </p:cNvPr>
          <p:cNvSpPr txBox="1"/>
          <p:nvPr/>
        </p:nvSpPr>
        <p:spPr>
          <a:xfrm>
            <a:off x="356789" y="2041263"/>
            <a:ext cx="6310856" cy="4708981"/>
          </a:xfrm>
          <a:prstGeom prst="rect">
            <a:avLst/>
          </a:prstGeom>
          <a:noFill/>
        </p:spPr>
        <p:txBody>
          <a:bodyPr wrap="square" lIns="91440" tIns="45720" rIns="91440" bIns="45720" rtlCol="0" anchor="t">
            <a:spAutoFit/>
          </a:bodyPr>
          <a:lstStyle/>
          <a:p>
            <a:pPr marL="285750" indent="-285750">
              <a:buFont typeface="Wingdings,Sans-Serif" panose="05000000000000000000" pitchFamily="2" charset="2"/>
              <a:buChar char="v"/>
            </a:pPr>
            <a:r>
              <a:rPr lang="en-US" sz="2000">
                <a:ea typeface="+mn-lt"/>
                <a:cs typeface="+mn-lt"/>
              </a:rPr>
              <a:t>The “Post- Acceptance End Date” field is located in the funds Opportunity under the “Dates” section. </a:t>
            </a:r>
          </a:p>
          <a:p>
            <a:endParaRPr lang="en-US" sz="2000" dirty="0">
              <a:latin typeface="Avenir LT Std 35 Light" panose="020B0402020203020204"/>
            </a:endParaRPr>
          </a:p>
          <a:p>
            <a:pPr marL="285750" indent="-285750">
              <a:buFont typeface="Wingdings" panose="05000000000000000000" pitchFamily="2" charset="2"/>
              <a:buChar char="v"/>
            </a:pPr>
            <a:r>
              <a:rPr lang="en-US" sz="2000">
                <a:latin typeface="Avenir LT Std 35 Light" panose="020B0402020203020204"/>
              </a:rPr>
              <a:t>If a date is added to the “Post – Acceptance End Date” </a:t>
            </a:r>
            <a:r>
              <a:rPr lang="en-US" sz="2000" dirty="0">
                <a:latin typeface="Avenir LT Std 35 Light" panose="020B0402020203020204"/>
              </a:rPr>
              <a:t>field students will not be able to answer any Post- Acceptance Questions or upload their Thank you Letters to the Portal.</a:t>
            </a:r>
            <a:endParaRPr lang="en-US" dirty="0"/>
          </a:p>
          <a:p>
            <a:pPr marL="285750" indent="-285750">
              <a:buFont typeface="Wingdings" panose="05000000000000000000" pitchFamily="2" charset="2"/>
              <a:buChar char="v"/>
            </a:pPr>
            <a:endParaRPr lang="en-US" sz="2000" dirty="0">
              <a:latin typeface="Avenir LT Std 35 Light" panose="020B0402020203020204"/>
            </a:endParaRPr>
          </a:p>
          <a:p>
            <a:pPr marL="285750" indent="-285750">
              <a:buFont typeface="Wingdings" panose="05000000000000000000" pitchFamily="2" charset="2"/>
              <a:buChar char="v"/>
            </a:pPr>
            <a:r>
              <a:rPr lang="en-US" sz="2000" dirty="0">
                <a:latin typeface="Avenir LT Std 35 Light" panose="020B0402020203020204"/>
              </a:rPr>
              <a:t>This may cause confusion for students, as they may try to upload and won't be able to complete the Post Acceptance requirements. </a:t>
            </a:r>
          </a:p>
          <a:p>
            <a:pPr marL="285750" indent="-285750">
              <a:buFont typeface="Wingdings" panose="05000000000000000000" pitchFamily="2" charset="2"/>
              <a:buChar char="v"/>
            </a:pPr>
            <a:endParaRPr lang="en-US" sz="2000" dirty="0">
              <a:latin typeface="Avenir LT Std 35 Light" panose="020B0402020203020204"/>
            </a:endParaRPr>
          </a:p>
          <a:p>
            <a:r>
              <a:rPr lang="en-US" sz="2000" dirty="0">
                <a:latin typeface="Avenir LT Std 35 Light" panose="020B0402020203020204"/>
              </a:rPr>
              <a:t>If you have entered a </a:t>
            </a:r>
            <a:r>
              <a:rPr lang="en-US" sz="2000" b="1" dirty="0">
                <a:latin typeface="Avenir LT Std 35 Light" panose="020B0402020203020204"/>
              </a:rPr>
              <a:t>Post-Acceptance End Date</a:t>
            </a:r>
            <a:r>
              <a:rPr lang="en-US" sz="2000" dirty="0">
                <a:latin typeface="Avenir LT Std 35 Light" panose="020B0402020203020204"/>
              </a:rPr>
              <a:t>, please </a:t>
            </a:r>
            <a:r>
              <a:rPr lang="en-US" sz="2000">
                <a:latin typeface="Avenir LT Std 35 Light" panose="020B0402020203020204"/>
              </a:rPr>
              <a:t>connect with Emily Shankle, UM Foundation Donor Stewardship Manager. </a:t>
            </a:r>
          </a:p>
        </p:txBody>
      </p:sp>
    </p:spTree>
    <p:extLst>
      <p:ext uri="{BB962C8B-B14F-4D97-AF65-F5344CB8AC3E}">
        <p14:creationId xmlns:p14="http://schemas.microsoft.com/office/powerpoint/2010/main" val="1643457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A697-CF92-4B91-33E4-92F02ED899E1}"/>
              </a:ext>
            </a:extLst>
          </p:cNvPr>
          <p:cNvSpPr>
            <a:spLocks noGrp="1"/>
          </p:cNvSpPr>
          <p:nvPr>
            <p:ph type="title"/>
          </p:nvPr>
        </p:nvSpPr>
        <p:spPr>
          <a:xfrm>
            <a:off x="2532918" y="2491323"/>
            <a:ext cx="11029616" cy="1189554"/>
          </a:xfrm>
        </p:spPr>
        <p:txBody>
          <a:bodyPr>
            <a:noAutofit/>
          </a:bodyPr>
          <a:lstStyle/>
          <a:p>
            <a:pPr algn="ctr"/>
            <a:r>
              <a:rPr lang="en-US" sz="5400" b="1" dirty="0">
                <a:solidFill>
                  <a:schemeClr val="accent3">
                    <a:lumMod val="50000"/>
                  </a:schemeClr>
                </a:solidFill>
                <a:latin typeface="Avenir LT Std 65 Medium"/>
              </a:rPr>
              <a:t>Questions?</a:t>
            </a:r>
          </a:p>
        </p:txBody>
      </p:sp>
      <p:pic>
        <p:nvPicPr>
          <p:cNvPr id="5" name="Graphic 4" descr="Cherry blossom trees">
            <a:extLst>
              <a:ext uri="{FF2B5EF4-FFF2-40B4-BE49-F238E27FC236}">
                <a16:creationId xmlns:a16="http://schemas.microsoft.com/office/drawing/2014/main" id="{4152E718-AAFF-7C87-EC14-2C05CB92143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0" y="1571625"/>
            <a:ext cx="6020729" cy="6496049"/>
          </a:xfrm>
          <a:prstGeom prst="rect">
            <a:avLst/>
          </a:prstGeom>
        </p:spPr>
      </p:pic>
    </p:spTree>
    <p:extLst>
      <p:ext uri="{BB962C8B-B14F-4D97-AF65-F5344CB8AC3E}">
        <p14:creationId xmlns:p14="http://schemas.microsoft.com/office/powerpoint/2010/main" val="2049062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a:extLst>
              <a:ext uri="{FF2B5EF4-FFF2-40B4-BE49-F238E27FC236}">
                <a16:creationId xmlns:a16="http://schemas.microsoft.com/office/drawing/2014/main" id="{2D951106-A246-4D28-94E0-0BCD20C76F51}"/>
              </a:ext>
            </a:extLst>
          </p:cNvPr>
          <p:cNvSpPr>
            <a:spLocks noGrp="1"/>
          </p:cNvSpPr>
          <p:nvPr>
            <p:ph type="title"/>
          </p:nvPr>
        </p:nvSpPr>
        <p:spPr>
          <a:xfrm>
            <a:off x="715854" y="730877"/>
            <a:ext cx="11274644" cy="988332"/>
          </a:xfrm>
        </p:spPr>
        <p:txBody>
          <a:bodyPr>
            <a:noAutofit/>
          </a:bodyPr>
          <a:lstStyle/>
          <a:p>
            <a:r>
              <a:rPr lang="en-US" sz="3800" b="1" dirty="0">
                <a:latin typeface="Avenir LT Std 65 Medium" panose="020B0603020203020204"/>
              </a:rPr>
              <a:t>Department Scholarship Resource Webpage</a:t>
            </a:r>
          </a:p>
        </p:txBody>
      </p:sp>
      <p:pic>
        <p:nvPicPr>
          <p:cNvPr id="5" name="Graphic 4" descr="Information outline">
            <a:extLst>
              <a:ext uri="{FF2B5EF4-FFF2-40B4-BE49-F238E27FC236}">
                <a16:creationId xmlns:a16="http://schemas.microsoft.com/office/drawing/2014/main" id="{C3416B44-2FE3-4793-A7F2-32D3A3881F7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77726" y="827520"/>
            <a:ext cx="798623" cy="798623"/>
          </a:xfrm>
          <a:prstGeom prst="rect">
            <a:avLst/>
          </a:prstGeom>
        </p:spPr>
      </p:pic>
      <p:sp>
        <p:nvSpPr>
          <p:cNvPr id="12" name="TextBox 11">
            <a:extLst>
              <a:ext uri="{FF2B5EF4-FFF2-40B4-BE49-F238E27FC236}">
                <a16:creationId xmlns:a16="http://schemas.microsoft.com/office/drawing/2014/main" id="{6EB02E0A-FE0A-402E-8788-DDDF51C2217F}"/>
              </a:ext>
            </a:extLst>
          </p:cNvPr>
          <p:cNvSpPr txBox="1"/>
          <p:nvPr/>
        </p:nvSpPr>
        <p:spPr>
          <a:xfrm>
            <a:off x="356128" y="2064172"/>
            <a:ext cx="4969276" cy="4339650"/>
          </a:xfrm>
          <a:prstGeom prst="rect">
            <a:avLst/>
          </a:prstGeom>
          <a:noFill/>
        </p:spPr>
        <p:txBody>
          <a:bodyPr wrap="square">
            <a:spAutoFit/>
          </a:bodyPr>
          <a:lstStyle/>
          <a:p>
            <a:pPr algn="l" rtl="0" fontAlgn="base"/>
            <a:r>
              <a:rPr lang="en-US" b="1" i="0" u="none" strike="noStrike" dirty="0">
                <a:solidFill>
                  <a:srgbClr val="000000"/>
                </a:solidFill>
                <a:effectLst/>
                <a:latin typeface="Avenir LT Std 35 Light" panose="020B0402020203020204"/>
              </a:rPr>
              <a:t>Who is this for?  </a:t>
            </a:r>
            <a:r>
              <a:rPr lang="en-US" b="0" i="0" dirty="0">
                <a:solidFill>
                  <a:srgbClr val="000000"/>
                </a:solidFill>
                <a:effectLst/>
                <a:latin typeface="Avenir LT Std 35 Light" panose="020B0402020203020204"/>
              </a:rPr>
              <a:t>​</a:t>
            </a:r>
          </a:p>
          <a:p>
            <a:pPr algn="l" rtl="0" fontAlgn="base"/>
            <a:r>
              <a:rPr lang="en-US" sz="1400" b="0" i="0" u="none" strike="noStrike" dirty="0">
                <a:solidFill>
                  <a:srgbClr val="000000"/>
                </a:solidFill>
                <a:effectLst/>
                <a:latin typeface="Avenir LT Std 35 Light" panose="020B0402020203020204"/>
              </a:rPr>
              <a:t>YOU! As a scholarship administrator/contact, these resources are for you, to use throughout the year as you go through your scholarship process.</a:t>
            </a:r>
            <a:r>
              <a:rPr lang="en-US" sz="1400" b="0" i="0" dirty="0">
                <a:solidFill>
                  <a:srgbClr val="000000"/>
                </a:solidFill>
                <a:effectLst/>
                <a:latin typeface="Avenir LT Std 35 Light" panose="020B0402020203020204"/>
              </a:rPr>
              <a:t>​</a:t>
            </a:r>
          </a:p>
          <a:p>
            <a:pPr algn="l" rtl="0" fontAlgn="base"/>
            <a:r>
              <a:rPr lang="en-US" b="0" i="0" dirty="0">
                <a:solidFill>
                  <a:srgbClr val="000000"/>
                </a:solidFill>
                <a:effectLst/>
                <a:latin typeface="Avenir LT Std 35 Light" panose="020B0402020203020204"/>
              </a:rPr>
              <a:t>​</a:t>
            </a:r>
          </a:p>
          <a:p>
            <a:pPr algn="l" rtl="0" fontAlgn="base"/>
            <a:r>
              <a:rPr lang="en-US" b="1" i="0" u="none" strike="noStrike" dirty="0">
                <a:solidFill>
                  <a:srgbClr val="000000"/>
                </a:solidFill>
                <a:effectLst/>
                <a:latin typeface="Avenir LT Std 35 Light" panose="020B0402020203020204"/>
              </a:rPr>
              <a:t>What can I find there? </a:t>
            </a:r>
            <a:r>
              <a:rPr lang="en-US" b="0" i="0" dirty="0">
                <a:solidFill>
                  <a:srgbClr val="000000"/>
                </a:solidFill>
                <a:effectLst/>
                <a:latin typeface="Avenir LT Std 35 Light" panose="020B0402020203020204"/>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Avenir LT Std 35 Light" panose="020B0402020203020204"/>
              </a:rPr>
              <a:t>Award Summary Sheet and Correction</a:t>
            </a:r>
            <a:r>
              <a:rPr lang="en-US" sz="1400" b="0" i="0" dirty="0">
                <a:solidFill>
                  <a:srgbClr val="000000"/>
                </a:solidFill>
                <a:effectLst/>
                <a:latin typeface="Avenir LT Std 35 Light" panose="020B0402020203020204"/>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Avenir LT Std 35 Light" panose="020B0402020203020204"/>
              </a:rPr>
              <a:t>UM Portal Handouts/Instructions </a:t>
            </a:r>
            <a:r>
              <a:rPr lang="en-US" sz="1400" b="0" i="0" dirty="0">
                <a:solidFill>
                  <a:srgbClr val="000000"/>
                </a:solidFill>
                <a:effectLst/>
                <a:latin typeface="Avenir LT Std 35 Light" panose="020B0402020203020204"/>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Avenir LT Std 35 Light" panose="020B0402020203020204"/>
              </a:rPr>
              <a:t>Past Presentation Materials  </a:t>
            </a:r>
            <a:r>
              <a:rPr lang="en-US" sz="1400" b="0" i="0" dirty="0">
                <a:solidFill>
                  <a:srgbClr val="000000"/>
                </a:solidFill>
                <a:effectLst/>
                <a:latin typeface="Avenir LT Std 35 Light" panose="020B0402020203020204"/>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Avenir LT Std 35 Light" panose="020B0402020203020204"/>
              </a:rPr>
              <a:t>Thank You letter information </a:t>
            </a:r>
            <a:r>
              <a:rPr lang="en-US" sz="1400" b="0" i="0" dirty="0">
                <a:solidFill>
                  <a:srgbClr val="000000"/>
                </a:solidFill>
                <a:effectLst/>
                <a:latin typeface="Avenir LT Std 35 Light" panose="020B0402020203020204"/>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Avenir LT Std 35 Light" panose="020B0402020203020204"/>
              </a:rPr>
              <a:t>FAO, UMF and Business Service Contact Information </a:t>
            </a:r>
            <a:r>
              <a:rPr lang="en-US" b="0" i="0" dirty="0">
                <a:solidFill>
                  <a:srgbClr val="000000"/>
                </a:solidFill>
                <a:effectLst/>
                <a:latin typeface="Avenir LT Std 35 Light" panose="020B0402020203020204"/>
              </a:rPr>
              <a:t>​</a:t>
            </a:r>
          </a:p>
          <a:p>
            <a:pPr algn="l" rtl="0" fontAlgn="base"/>
            <a:endParaRPr lang="en-US" b="0" i="0" dirty="0">
              <a:solidFill>
                <a:srgbClr val="000000"/>
              </a:solidFill>
              <a:effectLst/>
              <a:latin typeface="Avenir LT Std 35 Light" panose="020B0402020203020204"/>
            </a:endParaRPr>
          </a:p>
          <a:p>
            <a:pPr algn="l" rtl="0" fontAlgn="base"/>
            <a:r>
              <a:rPr lang="en-US" b="1" i="0" u="none" strike="noStrike" dirty="0">
                <a:solidFill>
                  <a:srgbClr val="000000"/>
                </a:solidFill>
                <a:effectLst/>
                <a:latin typeface="Avenir LT Std 35 Light" panose="020B0402020203020204"/>
              </a:rPr>
              <a:t>How do I access this webpage?</a:t>
            </a:r>
            <a:r>
              <a:rPr lang="en-US" b="0" i="0" dirty="0">
                <a:solidFill>
                  <a:srgbClr val="000000"/>
                </a:solidFill>
                <a:effectLst/>
                <a:latin typeface="Avenir LT Std 35 Light" panose="020B0402020203020204"/>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Avenir LT Std 35 Light" panose="020B0402020203020204"/>
              </a:rPr>
              <a:t>Please SAVE/Bookmark this link </a:t>
            </a:r>
            <a:r>
              <a:rPr lang="en-US" sz="1400" b="1" i="0" u="sng" strike="noStrike" dirty="0">
                <a:solidFill>
                  <a:schemeClr val="accent5">
                    <a:lumMod val="75000"/>
                  </a:schemeClr>
                </a:solidFill>
                <a:effectLst/>
                <a:latin typeface="Avenir LT Std 35 Light" panose="020B0402020203020204"/>
                <a:hlinkClick r:id="rId5">
                  <a:extLst>
                    <a:ext uri="{A12FA001-AC4F-418D-AE19-62706E023703}">
                      <ahyp:hlinkClr xmlns:ahyp="http://schemas.microsoft.com/office/drawing/2018/hyperlinkcolor" xmlns="" val="tx"/>
                    </a:ext>
                  </a:extLst>
                </a:hlinkClick>
              </a:rPr>
              <a:t>https://www.umt.edu/finaid/scholarships/department-use-resources.php</a:t>
            </a:r>
            <a:r>
              <a:rPr lang="en-US" sz="1400" b="0" i="0" u="none" strike="noStrike" dirty="0">
                <a:solidFill>
                  <a:srgbClr val="000000"/>
                </a:solidFill>
                <a:effectLst/>
                <a:latin typeface="Avenir LT Std 35 Light" panose="020B0402020203020204"/>
              </a:rPr>
              <a:t>. This link is “</a:t>
            </a:r>
            <a:r>
              <a:rPr lang="en-US" sz="1400" b="0" i="0" u="sng" dirty="0">
                <a:solidFill>
                  <a:srgbClr val="000000"/>
                </a:solidFill>
                <a:effectLst/>
                <a:latin typeface="Avenir LT Std 35 Light" panose="020B0402020203020204"/>
              </a:rPr>
              <a:t>hidden</a:t>
            </a:r>
            <a:r>
              <a:rPr lang="en-US" sz="1400" b="0" i="0" u="none" strike="noStrike" dirty="0">
                <a:solidFill>
                  <a:srgbClr val="000000"/>
                </a:solidFill>
                <a:effectLst/>
                <a:latin typeface="Avenir LT Std 35 Light" panose="020B0402020203020204"/>
              </a:rPr>
              <a:t>” to reduce access from students.</a:t>
            </a:r>
            <a:r>
              <a:rPr lang="en-US" sz="1400" b="0" i="0" dirty="0">
                <a:solidFill>
                  <a:srgbClr val="000000"/>
                </a:solidFill>
                <a:effectLst/>
                <a:latin typeface="Avenir LT Std 35 Light" panose="020B0402020203020204"/>
              </a:rPr>
              <a:t>​</a:t>
            </a:r>
          </a:p>
          <a:p>
            <a:pPr algn="l" rtl="0" fontAlgn="base"/>
            <a:r>
              <a:rPr lang="en-US" sz="1400" b="0" i="0" dirty="0">
                <a:solidFill>
                  <a:srgbClr val="000000"/>
                </a:solidFill>
                <a:effectLst/>
                <a:latin typeface="Avenir LT Std 35 Light" panose="020B0402020203020204"/>
              </a:rPr>
              <a:t>​</a:t>
            </a:r>
            <a:endParaRPr lang="en-US" b="0" i="0" dirty="0">
              <a:solidFill>
                <a:srgbClr val="000000"/>
              </a:solidFill>
              <a:effectLst/>
              <a:latin typeface="Avenir LT Std 35 Light" panose="020B0402020203020204"/>
            </a:endParaRPr>
          </a:p>
        </p:txBody>
      </p:sp>
      <p:pic>
        <p:nvPicPr>
          <p:cNvPr id="6" name="Picture 5">
            <a:extLst>
              <a:ext uri="{FF2B5EF4-FFF2-40B4-BE49-F238E27FC236}">
                <a16:creationId xmlns:a16="http://schemas.microsoft.com/office/drawing/2014/main" id="{3146F51D-495D-4C0F-A0C8-F8A2C56C4DD3}"/>
              </a:ext>
            </a:extLst>
          </p:cNvPr>
          <p:cNvPicPr>
            <a:picLocks noChangeAspect="1"/>
          </p:cNvPicPr>
          <p:nvPr/>
        </p:nvPicPr>
        <p:blipFill>
          <a:blip r:embed="rId6"/>
          <a:stretch>
            <a:fillRect/>
          </a:stretch>
        </p:blipFill>
        <p:spPr>
          <a:xfrm>
            <a:off x="5325404" y="2264492"/>
            <a:ext cx="6477289" cy="3594047"/>
          </a:xfrm>
          <a:prstGeom prst="rect">
            <a:avLst/>
          </a:prstGeom>
        </p:spPr>
      </p:pic>
    </p:spTree>
    <p:extLst>
      <p:ext uri="{BB962C8B-B14F-4D97-AF65-F5344CB8AC3E}">
        <p14:creationId xmlns:p14="http://schemas.microsoft.com/office/powerpoint/2010/main" val="3865608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Top Corners Rounded 14">
            <a:extLst>
              <a:ext uri="{FF2B5EF4-FFF2-40B4-BE49-F238E27FC236}">
                <a16:creationId xmlns:a16="http://schemas.microsoft.com/office/drawing/2014/main" id="{EA0007E1-5A1F-8D38-610B-C713FC0A715F}"/>
              </a:ext>
            </a:extLst>
          </p:cNvPr>
          <p:cNvSpPr/>
          <p:nvPr/>
        </p:nvSpPr>
        <p:spPr>
          <a:xfrm flipV="1">
            <a:off x="453224" y="1857370"/>
            <a:ext cx="11282901" cy="4924425"/>
          </a:xfrm>
          <a:prstGeom prst="round2SameRect">
            <a:avLst/>
          </a:prstGeom>
          <a:gradFill flip="none" rotWithShape="1">
            <a:gsLst>
              <a:gs pos="40000">
                <a:schemeClr val="accent4">
                  <a:lumMod val="20000"/>
                  <a:lumOff val="80000"/>
                </a:schemeClr>
              </a:gs>
              <a:gs pos="76000">
                <a:schemeClr val="accent4">
                  <a:lumMod val="60000"/>
                  <a:lumOff val="40000"/>
                </a:schemeClr>
              </a:gs>
            </a:gsLst>
            <a:path path="circle">
              <a:fillToRect l="50000" t="130000" r="50000" b="-30000"/>
            </a:path>
            <a:tileRect/>
          </a:gradFill>
          <a:ln>
            <a:solidFill>
              <a:schemeClr val="accent6">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08384BF-5268-D04D-B8D1-28C6BA1EB0EF}"/>
              </a:ext>
            </a:extLst>
          </p:cNvPr>
          <p:cNvSpPr>
            <a:spLocks noGrp="1"/>
          </p:cNvSpPr>
          <p:nvPr>
            <p:ph type="title"/>
          </p:nvPr>
        </p:nvSpPr>
        <p:spPr/>
        <p:txBody>
          <a:bodyPr/>
          <a:lstStyle/>
          <a:p>
            <a:r>
              <a:rPr lang="en-US" dirty="0">
                <a:latin typeface="Avenir LT Std 65 Medium" panose="020B0603020203020204"/>
              </a:rPr>
              <a:t>February Scholarship Forum Recap</a:t>
            </a:r>
          </a:p>
        </p:txBody>
      </p:sp>
      <p:pic>
        <p:nvPicPr>
          <p:cNvPr id="5" name="Graphic 4" descr="Beginning with solid fill">
            <a:extLst>
              <a:ext uri="{FF2B5EF4-FFF2-40B4-BE49-F238E27FC236}">
                <a16:creationId xmlns:a16="http://schemas.microsoft.com/office/drawing/2014/main" id="{9008560C-69BB-25A2-DC75-85CAD1316AC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58890" y="766624"/>
            <a:ext cx="914400" cy="914400"/>
          </a:xfrm>
          <a:prstGeom prst="rect">
            <a:avLst/>
          </a:prstGeom>
          <a:ln>
            <a:noFill/>
          </a:ln>
          <a:effectLst>
            <a:glow rad="228600">
              <a:schemeClr val="tx1">
                <a:lumMod val="95000"/>
                <a:lumOff val="5000"/>
                <a:alpha val="40000"/>
              </a:schemeClr>
            </a:glow>
            <a:innerShdw blurRad="63500" dist="50800" dir="18900000">
              <a:prstClr val="black">
                <a:alpha val="50000"/>
              </a:prstClr>
            </a:innerShdw>
            <a:reflection blurRad="6350" stA="52000" endA="300" endPos="35000" dir="5400000" sy="-100000" algn="bl" rotWithShape="0"/>
            <a:softEdge rad="31750"/>
          </a:effectLst>
          <a:scene3d>
            <a:camera prst="orthographicFront">
              <a:rot lat="0" lon="0" rev="0"/>
            </a:camera>
            <a:lightRig rig="glow" dir="t">
              <a:rot lat="0" lon="0" rev="14100000"/>
            </a:lightRig>
          </a:scene3d>
          <a:sp3d prstMaterial="softEdge">
            <a:bevelT w="127000" prst="relaxedInset"/>
          </a:sp3d>
        </p:spPr>
      </p:pic>
      <p:graphicFrame>
        <p:nvGraphicFramePr>
          <p:cNvPr id="11" name="Diagram 10">
            <a:extLst>
              <a:ext uri="{FF2B5EF4-FFF2-40B4-BE49-F238E27FC236}">
                <a16:creationId xmlns:a16="http://schemas.microsoft.com/office/drawing/2014/main" id="{2F4705A0-BF51-AE65-DC77-2EC803059DD1}"/>
              </a:ext>
            </a:extLst>
          </p:cNvPr>
          <p:cNvGraphicFramePr/>
          <p:nvPr>
            <p:extLst>
              <p:ext uri="{D42A27DB-BD31-4B8C-83A1-F6EECF244321}">
                <p14:modId xmlns:p14="http://schemas.microsoft.com/office/powerpoint/2010/main" val="682728184"/>
              </p:ext>
            </p:extLst>
          </p:nvPr>
        </p:nvGraphicFramePr>
        <p:xfrm>
          <a:off x="1" y="2916979"/>
          <a:ext cx="12192000" cy="35762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extBox 13">
            <a:extLst>
              <a:ext uri="{FF2B5EF4-FFF2-40B4-BE49-F238E27FC236}">
                <a16:creationId xmlns:a16="http://schemas.microsoft.com/office/drawing/2014/main" id="{C91805B3-4EDA-868F-ECF6-310AB939EB1B}"/>
              </a:ext>
            </a:extLst>
          </p:cNvPr>
          <p:cNvSpPr txBox="1"/>
          <p:nvPr/>
        </p:nvSpPr>
        <p:spPr>
          <a:xfrm>
            <a:off x="1882775" y="2062458"/>
            <a:ext cx="9248775" cy="523220"/>
          </a:xfrm>
          <a:prstGeom prst="rect">
            <a:avLst/>
          </a:prstGeom>
          <a:noFill/>
        </p:spPr>
        <p:txBody>
          <a:bodyPr wrap="square" rtlCol="0">
            <a:spAutoFit/>
          </a:bodyPr>
          <a:lstStyle/>
          <a:p>
            <a:r>
              <a:rPr lang="en-US" sz="2800" b="1" dirty="0">
                <a:solidFill>
                  <a:schemeClr val="accent1">
                    <a:lumMod val="75000"/>
                    <a:lumOff val="25000"/>
                  </a:schemeClr>
                </a:solidFill>
                <a:latin typeface="Avenir LT Std 35 Light" panose="020B0402020203020204"/>
              </a:rPr>
              <a:t>Topics covered in the last Forum: </a:t>
            </a:r>
          </a:p>
        </p:txBody>
      </p:sp>
    </p:spTree>
    <p:extLst>
      <p:ext uri="{BB962C8B-B14F-4D97-AF65-F5344CB8AC3E}">
        <p14:creationId xmlns:p14="http://schemas.microsoft.com/office/powerpoint/2010/main" val="634841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title">
            <a:extLst>
              <a:ext uri="{FF2B5EF4-FFF2-40B4-BE49-F238E27FC236}">
                <a16:creationId xmlns:a16="http://schemas.microsoft.com/office/drawing/2014/main" id="{0D28D1EB-ABFB-4DF1-902F-353BC2A0E46E}"/>
              </a:ext>
            </a:extLst>
          </p:cNvPr>
          <p:cNvSpPr>
            <a:spLocks noGrp="1"/>
          </p:cNvSpPr>
          <p:nvPr>
            <p:ph type="title"/>
          </p:nvPr>
        </p:nvSpPr>
        <p:spPr>
          <a:xfrm>
            <a:off x="581192" y="705124"/>
            <a:ext cx="11029616" cy="707984"/>
          </a:xfrm>
        </p:spPr>
        <p:txBody>
          <a:bodyPr/>
          <a:lstStyle/>
          <a:p>
            <a:r>
              <a:rPr lang="en-US" dirty="0"/>
              <a:t>Looks LIKE SOUNDS Like</a:t>
            </a:r>
          </a:p>
        </p:txBody>
      </p:sp>
      <p:graphicFrame>
        <p:nvGraphicFramePr>
          <p:cNvPr id="2" name="Table 1">
            <a:extLst>
              <a:ext uri="{FF2B5EF4-FFF2-40B4-BE49-F238E27FC236}">
                <a16:creationId xmlns:a16="http://schemas.microsoft.com/office/drawing/2014/main" id="{0F00EC9B-79F8-4A58-B6CF-D855783541BD}"/>
              </a:ext>
            </a:extLst>
          </p:cNvPr>
          <p:cNvGraphicFramePr>
            <a:graphicFrameLocks noGrp="1"/>
          </p:cNvGraphicFramePr>
          <p:nvPr>
            <p:extLst>
              <p:ext uri="{D42A27DB-BD31-4B8C-83A1-F6EECF244321}">
                <p14:modId xmlns:p14="http://schemas.microsoft.com/office/powerpoint/2010/main" val="1355536788"/>
              </p:ext>
            </p:extLst>
          </p:nvPr>
        </p:nvGraphicFramePr>
        <p:xfrm>
          <a:off x="401052" y="140368"/>
          <a:ext cx="11393359" cy="6474386"/>
        </p:xfrm>
        <a:graphic>
          <a:graphicData uri="http://schemas.openxmlformats.org/drawingml/2006/table">
            <a:tbl>
              <a:tblPr firstRow="1" bandRow="1">
                <a:tableStyleId>{5C22544A-7EE6-4342-B048-85BDC9FD1C3A}</a:tableStyleId>
              </a:tblPr>
              <a:tblGrid>
                <a:gridCol w="5544552">
                  <a:extLst>
                    <a:ext uri="{9D8B030D-6E8A-4147-A177-3AD203B41FA5}">
                      <a16:colId xmlns:a16="http://schemas.microsoft.com/office/drawing/2014/main" val="2307261631"/>
                    </a:ext>
                  </a:extLst>
                </a:gridCol>
                <a:gridCol w="5848807">
                  <a:extLst>
                    <a:ext uri="{9D8B030D-6E8A-4147-A177-3AD203B41FA5}">
                      <a16:colId xmlns:a16="http://schemas.microsoft.com/office/drawing/2014/main" val="1868380139"/>
                    </a:ext>
                  </a:extLst>
                </a:gridCol>
              </a:tblGrid>
              <a:tr h="374363">
                <a:tc>
                  <a:txBody>
                    <a:bodyPr/>
                    <a:lstStyle/>
                    <a:p>
                      <a:r>
                        <a:rPr lang="en-ZA" sz="2000" b="1" dirty="0">
                          <a:latin typeface="Avenir LT Std 35 Light"/>
                        </a:rPr>
                        <a:t>Financial Aid Contacts</a:t>
                      </a:r>
                      <a:endParaRPr lang="en-US" sz="2000" b="1" dirty="0">
                        <a:latin typeface="Avenir LT Std 35 Light"/>
                      </a:endParaRPr>
                    </a:p>
                  </a:txBody>
                  <a:tcPr anchor="ctr"/>
                </a:tc>
                <a:tc>
                  <a:txBody>
                    <a:bodyPr/>
                    <a:lstStyle/>
                    <a:p>
                      <a:r>
                        <a:rPr lang="en-ZA" sz="2000" b="1" dirty="0">
                          <a:latin typeface="Avenir LT Std 35 Light"/>
                        </a:rPr>
                        <a:t>UM Foundation Contacts</a:t>
                      </a:r>
                      <a:endParaRPr lang="en-US" sz="2000" b="1" dirty="0">
                        <a:latin typeface="Avenir LT Std 35 Light"/>
                      </a:endParaRPr>
                    </a:p>
                  </a:txBody>
                  <a:tcPr anchor="ctr"/>
                </a:tc>
                <a:extLst>
                  <a:ext uri="{0D108BD9-81ED-4DB2-BD59-A6C34878D82A}">
                    <a16:rowId xmlns:a16="http://schemas.microsoft.com/office/drawing/2014/main" val="4193221031"/>
                  </a:ext>
                </a:extLst>
              </a:tr>
              <a:tr h="782759">
                <a:tc>
                  <a:txBody>
                    <a:bodyPr/>
                    <a:lstStyle/>
                    <a:p>
                      <a:pPr lvl="0" algn="l">
                        <a:lnSpc>
                          <a:spcPct val="100000"/>
                        </a:lnSpc>
                        <a:spcBef>
                          <a:spcPts val="0"/>
                        </a:spcBef>
                        <a:spcAft>
                          <a:spcPts val="0"/>
                        </a:spcAft>
                        <a:buNone/>
                      </a:pPr>
                      <a:r>
                        <a:rPr lang="en-US" sz="1200" b="1" i="0" u="none" strike="noStrike" kern="1200" noProof="0" dirty="0">
                          <a:latin typeface="Avenir LT Std 35 Light"/>
                        </a:rPr>
                        <a:t>Christina Peltier</a:t>
                      </a:r>
                      <a:r>
                        <a:rPr lang="en-US" sz="1200" b="0" i="0" u="none" strike="noStrike" kern="1200" noProof="0" dirty="0">
                          <a:latin typeface="Avenir LT Std 35 Light"/>
                        </a:rPr>
                        <a:t> </a:t>
                      </a:r>
                    </a:p>
                    <a:p>
                      <a:pPr lvl="0" algn="l">
                        <a:lnSpc>
                          <a:spcPct val="100000"/>
                        </a:lnSpc>
                        <a:spcBef>
                          <a:spcPts val="0"/>
                        </a:spcBef>
                        <a:spcAft>
                          <a:spcPts val="0"/>
                        </a:spcAft>
                        <a:buNone/>
                      </a:pPr>
                      <a:r>
                        <a:rPr lang="en-US" sz="1200" b="0" i="0" u="none" strike="noStrike" kern="1200" noProof="0" dirty="0">
                          <a:latin typeface="Avenir LT Std 35 Light"/>
                        </a:rPr>
                        <a:t>Financial Aid Specialist II- Scholarship Manager </a:t>
                      </a:r>
                    </a:p>
                    <a:p>
                      <a:pPr lvl="0" algn="l">
                        <a:lnSpc>
                          <a:spcPct val="100000"/>
                        </a:lnSpc>
                        <a:spcBef>
                          <a:spcPts val="0"/>
                        </a:spcBef>
                        <a:spcAft>
                          <a:spcPts val="0"/>
                        </a:spcAft>
                        <a:buNone/>
                      </a:pPr>
                      <a:r>
                        <a:rPr lang="en-US" sz="1200" b="0" i="0" u="none" strike="noStrike" kern="1200" noProof="0" dirty="0">
                          <a:solidFill>
                            <a:schemeClr val="accent2">
                              <a:lumMod val="50000"/>
                            </a:schemeClr>
                          </a:solidFill>
                          <a:latin typeface="Avenir LT Std 35 Light"/>
                          <a:hlinkClick r:id="rId3">
                            <a:extLst>
                              <a:ext uri="{A12FA001-AC4F-418D-AE19-62706E023703}">
                                <ahyp:hlinkClr xmlns:ahyp="http://schemas.microsoft.com/office/drawing/2018/hyperlinkcolor" xmlns="" val="tx"/>
                              </a:ext>
                            </a:extLst>
                          </a:hlinkClick>
                        </a:rPr>
                        <a:t>christina.peltier@mso.umt.edu</a:t>
                      </a:r>
                      <a:endParaRPr lang="en-US" dirty="0">
                        <a:solidFill>
                          <a:schemeClr val="accent2">
                            <a:lumMod val="50000"/>
                          </a:schemeClr>
                        </a:solidFill>
                        <a:latin typeface="Avenir LT Std 35 Light"/>
                      </a:endParaRPr>
                    </a:p>
                    <a:p>
                      <a:pPr lvl="0">
                        <a:buNone/>
                      </a:pPr>
                      <a:r>
                        <a:rPr lang="en-US" sz="1200" b="0" i="0" u="none" strike="noStrike" kern="1200" noProof="0" dirty="0">
                          <a:latin typeface="Avenir LT Std 35 Light"/>
                        </a:rPr>
                        <a:t>(406)243-4810 </a:t>
                      </a:r>
                      <a:endParaRPr lang="en-US" dirty="0">
                        <a:latin typeface="Avenir LT Std 35 Light"/>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latin typeface="Avenir LT Std 35 Light"/>
                        </a:rPr>
                        <a:t>Korla McAlpine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venir LT Std 35 Light"/>
                          <a:ea typeface="Tahoma"/>
                          <a:cs typeface="Tahoma"/>
                        </a:rPr>
                        <a:t>Scholarship Administrator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accent2">
                              <a:lumMod val="75000"/>
                            </a:schemeClr>
                          </a:solidFill>
                          <a:latin typeface="Avenir LT Std 35 Light"/>
                          <a:ea typeface="Tahoma"/>
                          <a:cs typeface="Tahoma"/>
                          <a:hlinkClick r:id="rId4">
                            <a:extLst>
                              <a:ext uri="{A12FA001-AC4F-418D-AE19-62706E023703}">
                                <ahyp:hlinkClr xmlns:ahyp="http://schemas.microsoft.com/office/drawing/2018/hyperlinkcolor" xmlns="" val="tx"/>
                              </a:ext>
                            </a:extLst>
                          </a:hlinkClick>
                        </a:rPr>
                        <a:t>Korla.mcalpine@supportum.org</a:t>
                      </a:r>
                      <a:endParaRPr lang="en-US" sz="1200" dirty="0">
                        <a:solidFill>
                          <a:schemeClr val="accent2">
                            <a:lumMod val="75000"/>
                          </a:schemeClr>
                        </a:solidFill>
                        <a:latin typeface="Avenir LT Std 35 Light"/>
                        <a:ea typeface="Tahoma"/>
                        <a:cs typeface="Tahoma"/>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venir LT Std 35 Light"/>
                          <a:ea typeface="Tahoma"/>
                          <a:cs typeface="Tahoma"/>
                        </a:rPr>
                        <a:t>(406) 243-4260</a:t>
                      </a:r>
                    </a:p>
                  </a:txBody>
                  <a:tcPr anchor="ctr"/>
                </a:tc>
                <a:extLst>
                  <a:ext uri="{0D108BD9-81ED-4DB2-BD59-A6C34878D82A}">
                    <a16:rowId xmlns:a16="http://schemas.microsoft.com/office/drawing/2014/main" val="4116300895"/>
                  </a:ext>
                </a:extLst>
              </a:tr>
              <a:tr h="782759">
                <a:tc>
                  <a:txBody>
                    <a:bodyPr/>
                    <a:lstStyle/>
                    <a:p>
                      <a:r>
                        <a:rPr lang="en-US" sz="1200" b="1" dirty="0">
                          <a:latin typeface="Avenir LT Std 35 Light"/>
                        </a:rPr>
                        <a:t>Department Scholarship Resources Webpage:</a:t>
                      </a:r>
                    </a:p>
                    <a:p>
                      <a:r>
                        <a:rPr lang="en-US" sz="1200" dirty="0">
                          <a:solidFill>
                            <a:schemeClr val="accent2">
                              <a:lumMod val="50000"/>
                            </a:schemeClr>
                          </a:solidFill>
                          <a:latin typeface="Avenir LT Std 35 Light"/>
                          <a:hlinkClick r:id="rId5">
                            <a:extLst>
                              <a:ext uri="{A12FA001-AC4F-418D-AE19-62706E023703}">
                                <ahyp:hlinkClr xmlns:ahyp="http://schemas.microsoft.com/office/drawing/2018/hyperlinkcolor" xmlns="" val="tx"/>
                              </a:ext>
                            </a:extLst>
                          </a:hlinkClick>
                        </a:rPr>
                        <a:t>https://www.umt.edu/finaid/scholarships/department-use-resources.php</a:t>
                      </a:r>
                      <a:r>
                        <a:rPr lang="en-US" sz="1200" dirty="0">
                          <a:solidFill>
                            <a:schemeClr val="accent1"/>
                          </a:solidFill>
                          <a:latin typeface="Avenir LT Std 35 Light"/>
                        </a:rPr>
                        <a:t> </a:t>
                      </a:r>
                    </a:p>
                    <a:p>
                      <a:endParaRPr lang="en-US" sz="1200" dirty="0">
                        <a:latin typeface="Avenir LT Std 35 Light" panose="020B0402020203020204" pitchFamily="34" charset="0"/>
                      </a:endParaRPr>
                    </a:p>
                  </a:txBody>
                  <a:tcPr anchor="ctr"/>
                </a:tc>
                <a:tc>
                  <a:txBody>
                    <a:bodyPr/>
                    <a:lstStyle/>
                    <a:p>
                      <a:r>
                        <a:rPr lang="en-US" sz="1200" b="1" dirty="0">
                          <a:latin typeface="Avenir LT Std 35 Light"/>
                        </a:rPr>
                        <a:t>Sarah Wade</a:t>
                      </a:r>
                    </a:p>
                    <a:p>
                      <a:r>
                        <a:rPr lang="en-US" sz="1200" dirty="0">
                          <a:latin typeface="Avenir LT Std 35 Light"/>
                        </a:rPr>
                        <a:t>Assistant Director of Fund Administration</a:t>
                      </a:r>
                    </a:p>
                    <a:p>
                      <a:r>
                        <a:rPr lang="en-US" sz="1200" dirty="0">
                          <a:solidFill>
                            <a:schemeClr val="accent2">
                              <a:lumMod val="75000"/>
                            </a:schemeClr>
                          </a:solidFill>
                          <a:latin typeface="Avenir LT Std 35 Light"/>
                          <a:hlinkClick r:id="rId6">
                            <a:extLst>
                              <a:ext uri="{A12FA001-AC4F-418D-AE19-62706E023703}">
                                <ahyp:hlinkClr xmlns:ahyp="http://schemas.microsoft.com/office/drawing/2018/hyperlinkcolor" xmlns="" val="tx"/>
                              </a:ext>
                            </a:extLst>
                          </a:hlinkClick>
                        </a:rPr>
                        <a:t>Sarah.wade@supportum.org</a:t>
                      </a:r>
                      <a:endParaRPr lang="en-US" sz="1200" dirty="0">
                        <a:solidFill>
                          <a:schemeClr val="accent2">
                            <a:lumMod val="75000"/>
                          </a:schemeClr>
                        </a:solidFill>
                        <a:latin typeface="Avenir LT Std 35 Light"/>
                      </a:endParaRPr>
                    </a:p>
                    <a:p>
                      <a:r>
                        <a:rPr lang="en-US" sz="1200" dirty="0">
                          <a:latin typeface="Avenir LT Std 35 Light"/>
                        </a:rPr>
                        <a:t>(406) 243-5592</a:t>
                      </a:r>
                    </a:p>
                  </a:txBody>
                  <a:tcPr anchor="ctr"/>
                </a:tc>
                <a:extLst>
                  <a:ext uri="{0D108BD9-81ED-4DB2-BD59-A6C34878D82A}">
                    <a16:rowId xmlns:a16="http://schemas.microsoft.com/office/drawing/2014/main" val="3659988094"/>
                  </a:ext>
                </a:extLst>
              </a:tr>
              <a:tr h="782759">
                <a:tc>
                  <a:txBody>
                    <a:bodyPr/>
                    <a:lstStyle/>
                    <a:p>
                      <a:pPr lvl="0" algn="l">
                        <a:lnSpc>
                          <a:spcPct val="100000"/>
                        </a:lnSpc>
                        <a:spcBef>
                          <a:spcPts val="0"/>
                        </a:spcBef>
                        <a:spcAft>
                          <a:spcPts val="0"/>
                        </a:spcAft>
                        <a:buNone/>
                      </a:pPr>
                      <a:endParaRPr lang="en-US" sz="1200" b="0" i="0" u="none" strike="noStrike" noProof="0" dirty="0"/>
                    </a:p>
                  </a:txBody>
                  <a:tcPr anchor="ctr"/>
                </a:tc>
                <a:tc>
                  <a:txBody>
                    <a:bodyPr/>
                    <a:lstStyle/>
                    <a:p>
                      <a:r>
                        <a:rPr lang="en-US" sz="1200" b="1" dirty="0">
                          <a:latin typeface="Avenir LT Std 35 Light"/>
                        </a:rPr>
                        <a:t>Nancy Randazzo</a:t>
                      </a:r>
                    </a:p>
                    <a:p>
                      <a:r>
                        <a:rPr lang="en-US" sz="1200" dirty="0">
                          <a:latin typeface="Avenir LT Std 35 Light"/>
                        </a:rPr>
                        <a:t>Director of Gift and Fund Administration</a:t>
                      </a:r>
                    </a:p>
                    <a:p>
                      <a:r>
                        <a:rPr lang="en-US" sz="1200" dirty="0">
                          <a:solidFill>
                            <a:schemeClr val="accent2">
                              <a:lumMod val="75000"/>
                            </a:schemeClr>
                          </a:solidFill>
                          <a:latin typeface="Avenir LT Std 35 Light"/>
                          <a:hlinkClick r:id="rId7">
                            <a:extLst>
                              <a:ext uri="{A12FA001-AC4F-418D-AE19-62706E023703}">
                                <ahyp:hlinkClr xmlns:ahyp="http://schemas.microsoft.com/office/drawing/2018/hyperlinkcolor" xmlns="" val="tx"/>
                              </a:ext>
                            </a:extLst>
                          </a:hlinkClick>
                        </a:rPr>
                        <a:t>Nancy.Randazzo@supportum.org</a:t>
                      </a:r>
                      <a:endParaRPr lang="en-US" sz="1200" dirty="0">
                        <a:solidFill>
                          <a:schemeClr val="accent2">
                            <a:lumMod val="75000"/>
                          </a:schemeClr>
                        </a:solidFill>
                        <a:latin typeface="Avenir LT Std 35 Light"/>
                      </a:endParaRPr>
                    </a:p>
                    <a:p>
                      <a:r>
                        <a:rPr lang="en-US" sz="1200" dirty="0">
                          <a:latin typeface="Avenir LT Std 35 Light"/>
                        </a:rPr>
                        <a:t>(406) 243-4739</a:t>
                      </a:r>
                    </a:p>
                  </a:txBody>
                  <a:tcPr anchor="ctr"/>
                </a:tc>
                <a:extLst>
                  <a:ext uri="{0D108BD9-81ED-4DB2-BD59-A6C34878D82A}">
                    <a16:rowId xmlns:a16="http://schemas.microsoft.com/office/drawing/2014/main" val="757117925"/>
                  </a:ext>
                </a:extLst>
              </a:tr>
              <a:tr h="782759">
                <a:tc>
                  <a:txBody>
                    <a:bodyPr/>
                    <a:lstStyle/>
                    <a:p>
                      <a:endParaRPr lang="en-US" sz="1200" dirty="0">
                        <a:solidFill>
                          <a:schemeClr val="accent1"/>
                        </a:solidFill>
                        <a:latin typeface="Avenir LT Std 35 Light" panose="020B0402020203020204" pitchFamily="34" charset="0"/>
                      </a:endParaRPr>
                    </a:p>
                  </a:txBody>
                  <a:tcPr anchor="ctr"/>
                </a:tc>
                <a:tc>
                  <a:txBody>
                    <a:bodyPr/>
                    <a:lstStyle/>
                    <a:p>
                      <a:r>
                        <a:rPr lang="en-US" sz="1200" b="1" dirty="0">
                          <a:latin typeface="Avenir LT Std 35 Light"/>
                        </a:rPr>
                        <a:t>Emily Shankle</a:t>
                      </a:r>
                    </a:p>
                    <a:p>
                      <a:r>
                        <a:rPr lang="en-US" sz="1200" dirty="0">
                          <a:latin typeface="Avenir LT Std 35 Light"/>
                        </a:rPr>
                        <a:t>Donor Stewardship Manager</a:t>
                      </a:r>
                    </a:p>
                    <a:p>
                      <a:r>
                        <a:rPr lang="en-US" sz="1200" dirty="0">
                          <a:solidFill>
                            <a:schemeClr val="accent2">
                              <a:lumMod val="75000"/>
                            </a:schemeClr>
                          </a:solidFill>
                          <a:latin typeface="Avenir LT Std 35 Light"/>
                          <a:hlinkClick r:id="rId8">
                            <a:extLst>
                              <a:ext uri="{A12FA001-AC4F-418D-AE19-62706E023703}">
                                <ahyp:hlinkClr xmlns:ahyp="http://schemas.microsoft.com/office/drawing/2018/hyperlinkcolor" xmlns="" val="tx"/>
                              </a:ext>
                            </a:extLst>
                          </a:hlinkClick>
                        </a:rPr>
                        <a:t>Emily.shankle@supportum.org</a:t>
                      </a:r>
                      <a:endParaRPr lang="en-US" sz="1200" dirty="0">
                        <a:solidFill>
                          <a:schemeClr val="accent2">
                            <a:lumMod val="75000"/>
                          </a:schemeClr>
                        </a:solidFill>
                        <a:latin typeface="Avenir LT Std 35 Light"/>
                      </a:endParaRPr>
                    </a:p>
                    <a:p>
                      <a:r>
                        <a:rPr lang="en-US" sz="1200" dirty="0">
                          <a:latin typeface="Avenir LT Std 35 Light"/>
                        </a:rPr>
                        <a:t>(406) 243-2506</a:t>
                      </a:r>
                    </a:p>
                  </a:txBody>
                  <a:tcPr anchor="ctr"/>
                </a:tc>
                <a:extLst>
                  <a:ext uri="{0D108BD9-81ED-4DB2-BD59-A6C34878D82A}">
                    <a16:rowId xmlns:a16="http://schemas.microsoft.com/office/drawing/2014/main" val="2416699365"/>
                  </a:ext>
                </a:extLst>
              </a:tr>
              <a:tr h="850826">
                <a:tc>
                  <a:txBody>
                    <a:bodyPr/>
                    <a:lstStyle/>
                    <a:p>
                      <a:pPr lvl="0">
                        <a:buNone/>
                      </a:pPr>
                      <a:endParaRPr lang="en-US" sz="1200" b="1" i="0" u="none" strike="noStrike" noProof="0" dirty="0">
                        <a:solidFill>
                          <a:schemeClr val="dk1"/>
                        </a:solidFill>
                        <a:latin typeface="Avenir LT Std 35 Light"/>
                      </a:endParaRPr>
                    </a:p>
                    <a:p>
                      <a:pPr lvl="0">
                        <a:buNone/>
                      </a:pPr>
                      <a:endParaRPr lang="en-US" sz="1200" b="1" i="0" u="none" strike="noStrike" noProof="0" dirty="0">
                        <a:solidFill>
                          <a:schemeClr val="dk1"/>
                        </a:solidFill>
                        <a:latin typeface="Avenir LT Std 35 Light"/>
                      </a:endParaRPr>
                    </a:p>
                    <a:p>
                      <a:pPr lvl="0">
                        <a:buNone/>
                      </a:pPr>
                      <a:r>
                        <a:rPr lang="en-US" sz="1200" b="1" i="0" u="none" strike="noStrike" noProof="0" dirty="0">
                          <a:solidFill>
                            <a:schemeClr val="dk1"/>
                          </a:solidFill>
                          <a:latin typeface="Avenir LT Std 35 Light"/>
                        </a:rPr>
                        <a:t>To contact the Financial Aid Office main line please call </a:t>
                      </a:r>
                      <a:r>
                        <a:rPr lang="en-US" sz="1200" b="1" i="0" u="none" strike="noStrike" noProof="0" dirty="0">
                          <a:solidFill>
                            <a:schemeClr val="dk1"/>
                          </a:solidFill>
                          <a:latin typeface="Segoe UI"/>
                        </a:rPr>
                        <a:t>(406) 243-5373</a:t>
                      </a:r>
                      <a:endParaRPr lang="en-US" sz="1200" b="0" i="0" u="none" strike="noStrike" noProof="0" dirty="0">
                        <a:latin typeface="Avenir LT Std 35 Light"/>
                      </a:endParaRPr>
                    </a:p>
                  </a:txBody>
                  <a:tcPr/>
                </a:tc>
                <a:tc>
                  <a:txBody>
                    <a:bodyPr/>
                    <a:lstStyle/>
                    <a:p>
                      <a:pPr lvl="0">
                        <a:buNone/>
                      </a:pPr>
                      <a:r>
                        <a:rPr lang="en-US" sz="1200" b="1" dirty="0">
                          <a:latin typeface="Avenir LT Std 35 Light"/>
                        </a:rPr>
                        <a:t>Raven Clark </a:t>
                      </a:r>
                    </a:p>
                    <a:p>
                      <a:pPr lvl="0">
                        <a:buNone/>
                      </a:pPr>
                      <a:r>
                        <a:rPr lang="en-US" sz="1200" dirty="0">
                          <a:latin typeface="Avenir LT Std 35 Light"/>
                        </a:rPr>
                        <a:t>Fund Administration Coordinator </a:t>
                      </a:r>
                    </a:p>
                    <a:p>
                      <a:pPr lvl="0">
                        <a:buNone/>
                      </a:pPr>
                      <a:r>
                        <a:rPr lang="en-US" sz="1200" b="0" i="0" u="none" strike="noStrike" noProof="0" dirty="0">
                          <a:solidFill>
                            <a:schemeClr val="accent2">
                              <a:lumMod val="50000"/>
                            </a:schemeClr>
                          </a:solidFill>
                          <a:latin typeface="Avenir LT Std 35 Light"/>
                          <a:hlinkClick r:id="rId9">
                            <a:extLst>
                              <a:ext uri="{A12FA001-AC4F-418D-AE19-62706E023703}">
                                <ahyp:hlinkClr xmlns:ahyp="http://schemas.microsoft.com/office/drawing/2018/hyperlinkcolor" xmlns="" val="tx"/>
                              </a:ext>
                            </a:extLst>
                          </a:hlinkClick>
                        </a:rPr>
                        <a:t>raven.clark@supportum.org</a:t>
                      </a:r>
                      <a:endParaRPr lang="en-US" sz="1200" dirty="0">
                        <a:solidFill>
                          <a:schemeClr val="accent2">
                            <a:lumMod val="50000"/>
                          </a:schemeClr>
                        </a:solidFill>
                        <a:latin typeface="Avenir LT Std 35 Light"/>
                      </a:endParaRPr>
                    </a:p>
                    <a:p>
                      <a:pPr lvl="0">
                        <a:buNone/>
                      </a:pPr>
                      <a:r>
                        <a:rPr lang="en-US" sz="1200" b="0" i="0" u="none" strike="noStrike" noProof="0" dirty="0">
                          <a:latin typeface="Avenir LT Std 35 Light"/>
                        </a:rPr>
                        <a:t>(406)243-2407</a:t>
                      </a:r>
                    </a:p>
                  </a:txBody>
                  <a:tcPr/>
                </a:tc>
                <a:extLst>
                  <a:ext uri="{0D108BD9-81ED-4DB2-BD59-A6C34878D82A}">
                    <a16:rowId xmlns:a16="http://schemas.microsoft.com/office/drawing/2014/main" val="3591527591"/>
                  </a:ext>
                </a:extLst>
              </a:tr>
              <a:tr h="442429">
                <a:tc>
                  <a:txBody>
                    <a:bodyPr/>
                    <a:lstStyle/>
                    <a:p>
                      <a:r>
                        <a:rPr lang="en-US" sz="1200" b="1" dirty="0">
                          <a:latin typeface="Avenir LT Std 35 Light"/>
                        </a:rPr>
                        <a:t>Location: </a:t>
                      </a:r>
                      <a:r>
                        <a:rPr lang="en-US" sz="1200" b="0" dirty="0">
                          <a:latin typeface="Avenir LT Std 35 Light"/>
                        </a:rPr>
                        <a:t>Aber Hall, 5</a:t>
                      </a:r>
                      <a:r>
                        <a:rPr lang="en-US" sz="1200" b="0" baseline="30000" dirty="0">
                          <a:latin typeface="Avenir LT Std 35 Light"/>
                        </a:rPr>
                        <a:t>th</a:t>
                      </a:r>
                      <a:r>
                        <a:rPr lang="en-US" sz="1200" b="0" dirty="0">
                          <a:latin typeface="Avenir LT Std 35 Light"/>
                        </a:rPr>
                        <a:t> floor</a:t>
                      </a:r>
                      <a:endParaRPr lang="en-US" sz="1200" dirty="0">
                        <a:latin typeface="Avenir LT Std 35 Light"/>
                      </a:endParaRPr>
                    </a:p>
                  </a:txBody>
                  <a:tcPr anchor="ctr"/>
                </a:tc>
                <a:tc>
                  <a:txBody>
                    <a:bodyPr/>
                    <a:lstStyle/>
                    <a:p>
                      <a:r>
                        <a:rPr lang="en-US" sz="1200" b="1" dirty="0">
                          <a:latin typeface="Avenir LT Std 35 Light"/>
                        </a:rPr>
                        <a:t>Location: </a:t>
                      </a:r>
                      <a:r>
                        <a:rPr lang="en-US" sz="1200" dirty="0">
                          <a:latin typeface="Avenir LT Std 35 Light"/>
                        </a:rPr>
                        <a:t>Gilkey Building, 2</a:t>
                      </a:r>
                      <a:r>
                        <a:rPr lang="en-US" sz="1200" baseline="30000" dirty="0">
                          <a:latin typeface="Avenir LT Std 35 Light"/>
                        </a:rPr>
                        <a:t>nd</a:t>
                      </a:r>
                      <a:r>
                        <a:rPr lang="en-US" sz="1200" dirty="0">
                          <a:latin typeface="Avenir LT Std 35 Light"/>
                        </a:rPr>
                        <a:t> Floor. Our team is in office Monday-Tuesday, working remotely Wednesday-Friday. </a:t>
                      </a:r>
                      <a:endParaRPr lang="en-US" sz="1200" dirty="0">
                        <a:latin typeface="Avenir LT Std 35 Light" panose="020B0402020203020204" pitchFamily="34" charset="0"/>
                      </a:endParaRPr>
                    </a:p>
                  </a:txBody>
                  <a:tcPr anchor="ctr"/>
                </a:tc>
                <a:extLst>
                  <a:ext uri="{0D108BD9-81ED-4DB2-BD59-A6C34878D82A}">
                    <a16:rowId xmlns:a16="http://schemas.microsoft.com/office/drawing/2014/main" val="1962806554"/>
                  </a:ext>
                </a:extLst>
              </a:tr>
              <a:tr h="408396">
                <a:tc>
                  <a:txBody>
                    <a:bodyPr/>
                    <a:lstStyle/>
                    <a:p>
                      <a:pPr marL="0" marR="0" lvl="0" indent="0" algn="l" rtl="0" eaLnBrk="1" fontAlgn="auto" latinLnBrk="0" hangingPunct="1">
                        <a:lnSpc>
                          <a:spcPct val="100000"/>
                        </a:lnSpc>
                        <a:spcBef>
                          <a:spcPts val="0"/>
                        </a:spcBef>
                        <a:spcAft>
                          <a:spcPts val="0"/>
                        </a:spcAft>
                        <a:buClrTx/>
                        <a:buSzTx/>
                        <a:buFontTx/>
                        <a:buNone/>
                      </a:pPr>
                      <a:r>
                        <a:rPr lang="en-US" sz="1200" b="1" kern="1200" dirty="0">
                          <a:solidFill>
                            <a:schemeClr val="dk1"/>
                          </a:solidFill>
                          <a:latin typeface="Avenir LT Std 35 Light"/>
                          <a:ea typeface="+mn-ea"/>
                          <a:cs typeface="+mn-cs"/>
                        </a:rPr>
                        <a:t>Financial Aid Office Email: </a:t>
                      </a:r>
                      <a:r>
                        <a:rPr lang="en-US" sz="1200" kern="1200" dirty="0">
                          <a:solidFill>
                            <a:schemeClr val="accent2">
                              <a:lumMod val="75000"/>
                            </a:schemeClr>
                          </a:solidFill>
                          <a:latin typeface="Avenir LT Std 35 Light"/>
                          <a:ea typeface="+mn-ea"/>
                          <a:cs typeface="+mn-cs"/>
                          <a:hlinkClick r:id="rId10">
                            <a:extLst>
                              <a:ext uri="{A12FA001-AC4F-418D-AE19-62706E023703}">
                                <ahyp:hlinkClr xmlns:ahyp="http://schemas.microsoft.com/office/drawing/2018/hyperlinkcolor" xmlns="" val="tx"/>
                              </a:ext>
                            </a:extLst>
                          </a:hlinkClick>
                        </a:rPr>
                        <a:t>fascholarships@mso.umt.edu</a:t>
                      </a:r>
                      <a:r>
                        <a:rPr lang="en-US" sz="1200" kern="1200" dirty="0">
                          <a:solidFill>
                            <a:schemeClr val="accent2">
                              <a:lumMod val="75000"/>
                            </a:schemeClr>
                          </a:solidFill>
                          <a:latin typeface="Avenir LT Std 35 Light"/>
                          <a:ea typeface="+mn-ea"/>
                          <a:cs typeface="+mn-cs"/>
                        </a:rPr>
                        <a:t> </a:t>
                      </a:r>
                      <a:endParaRPr lang="en-US" sz="1200" kern="1200" dirty="0">
                        <a:solidFill>
                          <a:schemeClr val="accent2">
                            <a:lumMod val="75000"/>
                          </a:schemeClr>
                        </a:solidFill>
                        <a:latin typeface="Avenir LT Std 35 Light" panose="020B0402020203020204" pitchFamily="34" charset="0"/>
                        <a:ea typeface="+mn-ea"/>
                        <a:cs typeface="+mn-cs"/>
                      </a:endParaRPr>
                    </a:p>
                    <a:p>
                      <a:r>
                        <a:rPr lang="en-US" sz="1100" dirty="0">
                          <a:latin typeface="Avenir LT Std 35 Light"/>
                        </a:rPr>
                        <a:t>(for scholarship department questions)</a:t>
                      </a:r>
                    </a:p>
                  </a:txBody>
                  <a:tcPr anchor="ctr"/>
                </a:tc>
                <a:tc>
                  <a:txBody>
                    <a:bodyPr/>
                    <a:lstStyle/>
                    <a:p>
                      <a:r>
                        <a:rPr lang="en-US" sz="1200" b="1" dirty="0">
                          <a:latin typeface="Avenir LT Std 35 Light"/>
                        </a:rPr>
                        <a:t>UM Foundation Email:</a:t>
                      </a:r>
                      <a:r>
                        <a:rPr lang="en-US" sz="1200" dirty="0">
                          <a:latin typeface="Avenir LT Std 35 Light"/>
                        </a:rPr>
                        <a:t> </a:t>
                      </a:r>
                      <a:r>
                        <a:rPr lang="en-US" sz="1200" dirty="0">
                          <a:solidFill>
                            <a:schemeClr val="accent2">
                              <a:lumMod val="75000"/>
                            </a:schemeClr>
                          </a:solidFill>
                          <a:latin typeface="Avenir LT Std 35 Light"/>
                          <a:hlinkClick r:id="rId11">
                            <a:extLst>
                              <a:ext uri="{A12FA001-AC4F-418D-AE19-62706E023703}">
                                <ahyp:hlinkClr xmlns:ahyp="http://schemas.microsoft.com/office/drawing/2018/hyperlinkcolor" xmlns="" val="tx"/>
                              </a:ext>
                            </a:extLst>
                          </a:hlinkClick>
                        </a:rPr>
                        <a:t>umfawardsummarysheets@supportum.org</a:t>
                      </a:r>
                      <a:endParaRPr lang="en-US" sz="1200" dirty="0">
                        <a:solidFill>
                          <a:schemeClr val="accent2">
                            <a:lumMod val="75000"/>
                          </a:schemeClr>
                        </a:solidFill>
                        <a:latin typeface="Avenir LT Std 35 Light"/>
                      </a:endParaRPr>
                    </a:p>
                    <a:p>
                      <a:r>
                        <a:rPr lang="en-US" sz="1100" dirty="0">
                          <a:solidFill>
                            <a:schemeClr val="tx1"/>
                          </a:solidFill>
                          <a:latin typeface="Avenir LT Std 35 Light"/>
                        </a:rPr>
                        <a:t>(for scholarship department questions)</a:t>
                      </a:r>
                    </a:p>
                  </a:txBody>
                  <a:tcPr anchor="ctr"/>
                </a:tc>
                <a:extLst>
                  <a:ext uri="{0D108BD9-81ED-4DB2-BD59-A6C34878D82A}">
                    <a16:rowId xmlns:a16="http://schemas.microsoft.com/office/drawing/2014/main" val="4192946172"/>
                  </a:ext>
                </a:extLst>
              </a:tr>
              <a:tr h="374363">
                <a:tc gridSpan="2">
                  <a:txBody>
                    <a:bodyPr/>
                    <a:lstStyle/>
                    <a:p>
                      <a:pPr algn="ctr"/>
                      <a:r>
                        <a:rPr lang="en-US" sz="2000" dirty="0">
                          <a:solidFill>
                            <a:schemeClr val="bg1"/>
                          </a:solidFill>
                          <a:latin typeface="Avenir LT Std 35 Light"/>
                        </a:rPr>
                        <a:t>Business Services Contact</a:t>
                      </a:r>
                    </a:p>
                  </a:txBody>
                  <a:tcPr anchor="ctr">
                    <a:solidFill>
                      <a:schemeClr val="accent2">
                        <a:lumMod val="50000"/>
                      </a:schemeClr>
                    </a:solidFill>
                  </a:tcPr>
                </a:tc>
                <a:tc hMerge="1">
                  <a:txBody>
                    <a:bodyPr/>
                    <a:lstStyle/>
                    <a:p>
                      <a:endParaRPr lang="en-US" sz="1200">
                        <a:latin typeface="+mj-lt"/>
                      </a:endParaRPr>
                    </a:p>
                  </a:txBody>
                  <a:tcPr anchor="ctr"/>
                </a:tc>
                <a:extLst>
                  <a:ext uri="{0D108BD9-81ED-4DB2-BD59-A6C34878D82A}">
                    <a16:rowId xmlns:a16="http://schemas.microsoft.com/office/drawing/2014/main" val="2956960"/>
                  </a:ext>
                </a:extLst>
              </a:tr>
              <a:tr h="595578">
                <a:tc gridSpan="2">
                  <a:txBody>
                    <a:bodyPr/>
                    <a:lstStyle/>
                    <a:p>
                      <a:pPr algn="ctr"/>
                      <a:r>
                        <a:rPr lang="en-US" sz="1200" b="1" kern="1200" dirty="0">
                          <a:solidFill>
                            <a:schemeClr val="dk1"/>
                          </a:solidFill>
                          <a:latin typeface="Avenir LT Std 35 Light"/>
                          <a:ea typeface="+mn-ea"/>
                          <a:cs typeface="+mn-cs"/>
                        </a:rPr>
                        <a:t>Barb Bybee</a:t>
                      </a:r>
                    </a:p>
                    <a:p>
                      <a:pPr algn="ctr"/>
                      <a:r>
                        <a:rPr lang="en-US" sz="1200" kern="1200" dirty="0">
                          <a:solidFill>
                            <a:schemeClr val="dk1"/>
                          </a:solidFill>
                          <a:latin typeface="Avenir LT Std 35 Light"/>
                          <a:ea typeface="+mn-ea"/>
                          <a:cs typeface="+mn-cs"/>
                        </a:rPr>
                        <a:t>(406) 243-6261</a:t>
                      </a:r>
                    </a:p>
                    <a:p>
                      <a:pPr algn="ctr"/>
                      <a:r>
                        <a:rPr lang="en-US" sz="1200" kern="1200" dirty="0">
                          <a:solidFill>
                            <a:schemeClr val="dk1"/>
                          </a:solidFill>
                          <a:latin typeface="Avenir LT Std 35 Light"/>
                          <a:ea typeface="+mn-ea"/>
                          <a:cs typeface="+mn-cs"/>
                        </a:rPr>
                        <a:t>Barb.bybee@mso.umt.edu</a:t>
                      </a:r>
                    </a:p>
                  </a:txBody>
                  <a:tcPr anchor="ctr"/>
                </a:tc>
                <a:tc hMerge="1">
                  <a:txBody>
                    <a:bodyPr/>
                    <a:lstStyle/>
                    <a:p>
                      <a:endParaRPr lang="en-US">
                        <a:latin typeface="+mj-lt"/>
                      </a:endParaRPr>
                    </a:p>
                  </a:txBody>
                  <a:tcPr anchor="ctr"/>
                </a:tc>
                <a:extLst>
                  <a:ext uri="{0D108BD9-81ED-4DB2-BD59-A6C34878D82A}">
                    <a16:rowId xmlns:a16="http://schemas.microsoft.com/office/drawing/2014/main" val="975167164"/>
                  </a:ext>
                </a:extLst>
              </a:tr>
            </a:tbl>
          </a:graphicData>
        </a:graphic>
      </p:graphicFrame>
      <p:pic>
        <p:nvPicPr>
          <p:cNvPr id="6" name="Graphic 8" descr="Envelope with solid fill">
            <a:extLst>
              <a:ext uri="{FF2B5EF4-FFF2-40B4-BE49-F238E27FC236}">
                <a16:creationId xmlns:a16="http://schemas.microsoft.com/office/drawing/2014/main" id="{FC8D9153-0902-482D-8060-750AD702ADD5}"/>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2538488" y="5972657"/>
            <a:ext cx="656824" cy="707984"/>
          </a:xfrm>
          <a:prstGeom prst="rect">
            <a:avLst/>
          </a:prstGeom>
        </p:spPr>
      </p:pic>
      <p:pic>
        <p:nvPicPr>
          <p:cNvPr id="8" name="Graphic 7" descr="Receiver with solid fill">
            <a:extLst>
              <a:ext uri="{FF2B5EF4-FFF2-40B4-BE49-F238E27FC236}">
                <a16:creationId xmlns:a16="http://schemas.microsoft.com/office/drawing/2014/main" id="{24CA443C-D8A6-4A82-8426-783F1D472CA7}"/>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rot="14580000">
            <a:off x="8991593" y="6063871"/>
            <a:ext cx="547177" cy="570361"/>
          </a:xfrm>
          <a:prstGeom prst="rect">
            <a:avLst/>
          </a:prstGeom>
        </p:spPr>
      </p:pic>
    </p:spTree>
    <p:extLst>
      <p:ext uri="{BB962C8B-B14F-4D97-AF65-F5344CB8AC3E}">
        <p14:creationId xmlns:p14="http://schemas.microsoft.com/office/powerpoint/2010/main" val="2857889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descr="Two dandelions">
            <a:extLst>
              <a:ext uri="{FF2B5EF4-FFF2-40B4-BE49-F238E27FC236}">
                <a16:creationId xmlns:a16="http://schemas.microsoft.com/office/drawing/2014/main" id="{5F557A32-15D9-C1A3-CF2C-266A774104D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406268" y="3857056"/>
            <a:ext cx="3399664" cy="3399664"/>
          </a:xfrm>
          <a:prstGeom prst="rect">
            <a:avLst/>
          </a:prstGeom>
        </p:spPr>
      </p:pic>
      <p:sp>
        <p:nvSpPr>
          <p:cNvPr id="2" name="Title 1">
            <a:extLst>
              <a:ext uri="{FF2B5EF4-FFF2-40B4-BE49-F238E27FC236}">
                <a16:creationId xmlns:a16="http://schemas.microsoft.com/office/drawing/2014/main" id="{6A54F5C5-5836-41B7-B667-D9E2006A84D6}"/>
              </a:ext>
            </a:extLst>
          </p:cNvPr>
          <p:cNvSpPr>
            <a:spLocks noGrp="1"/>
          </p:cNvSpPr>
          <p:nvPr>
            <p:ph type="title"/>
          </p:nvPr>
        </p:nvSpPr>
        <p:spPr>
          <a:xfrm>
            <a:off x="-1" y="3525099"/>
            <a:ext cx="12191998" cy="1027563"/>
          </a:xfrm>
        </p:spPr>
        <p:txBody>
          <a:bodyPr>
            <a:noAutofit/>
            <a:scene3d>
              <a:camera prst="orthographicFront">
                <a:rot lat="0" lon="0" rev="0"/>
              </a:camera>
              <a:lightRig rig="threePt" dir="t"/>
            </a:scene3d>
          </a:bodyPr>
          <a:lstStyle/>
          <a:p>
            <a:pPr algn="ctr"/>
            <a:r>
              <a:rPr lang="en-US" sz="5400" b="1" u="sng" dirty="0">
                <a:solidFill>
                  <a:schemeClr val="accent2">
                    <a:lumMod val="75000"/>
                  </a:schemeClr>
                </a:solidFill>
                <a:latin typeface="Avenir LT Std 65 Medium" panose="020B0603020203020204" pitchFamily="34" charset="0"/>
              </a:rPr>
              <a:t>Thank you for joining! </a:t>
            </a:r>
          </a:p>
        </p:txBody>
      </p:sp>
      <p:sp>
        <p:nvSpPr>
          <p:cNvPr id="6" name="TextBox 5">
            <a:extLst>
              <a:ext uri="{FF2B5EF4-FFF2-40B4-BE49-F238E27FC236}">
                <a16:creationId xmlns:a16="http://schemas.microsoft.com/office/drawing/2014/main" id="{27FC6532-6898-49C7-88BF-B087C9C4E58F}"/>
              </a:ext>
            </a:extLst>
          </p:cNvPr>
          <p:cNvSpPr txBox="1"/>
          <p:nvPr/>
        </p:nvSpPr>
        <p:spPr>
          <a:xfrm>
            <a:off x="-1" y="2293058"/>
            <a:ext cx="12191999" cy="1323439"/>
          </a:xfrm>
          <a:prstGeom prst="rect">
            <a:avLst/>
          </a:prstGeom>
          <a:noFill/>
        </p:spPr>
        <p:txBody>
          <a:bodyPr wrap="square" lIns="91440" tIns="45720" rIns="91440" bIns="45720" rtlCol="0" anchor="t">
            <a:spAutoFit/>
          </a:bodyPr>
          <a:lstStyle/>
          <a:p>
            <a:pPr algn="ctr"/>
            <a:r>
              <a:rPr lang="en-US" sz="2000" dirty="0">
                <a:latin typeface="Avenir LT Std 35 Light"/>
              </a:rPr>
              <a:t>Please note we will not be hosting Scholarship Forums in May, June, or July. </a:t>
            </a:r>
            <a:endParaRPr lang="en-US" dirty="0"/>
          </a:p>
          <a:p>
            <a:pPr algn="ctr"/>
            <a:endParaRPr lang="en-US" sz="2000" dirty="0">
              <a:latin typeface="Avenir LT Std 35 Light"/>
            </a:endParaRPr>
          </a:p>
          <a:p>
            <a:pPr algn="ctr"/>
            <a:r>
              <a:rPr lang="en-US" sz="2000" dirty="0">
                <a:latin typeface="Avenir LT Std 35 Light"/>
              </a:rPr>
              <a:t>Stay tuned for </a:t>
            </a:r>
            <a:r>
              <a:rPr lang="en-US" sz="2000" b="1" dirty="0">
                <a:latin typeface="Avenir LT Std 35 Light"/>
              </a:rPr>
              <a:t>monthly communications</a:t>
            </a:r>
            <a:r>
              <a:rPr lang="en-US" sz="2000" dirty="0">
                <a:latin typeface="Avenir LT Std 35 Light"/>
              </a:rPr>
              <a:t> that will include important </a:t>
            </a:r>
            <a:endParaRPr lang="en-US"/>
          </a:p>
          <a:p>
            <a:pPr algn="ctr"/>
            <a:r>
              <a:rPr lang="en-US" sz="2000" dirty="0">
                <a:latin typeface="Avenir LT Std 35 Light"/>
              </a:rPr>
              <a:t>scholarship information and dates of upcoming  forums.</a:t>
            </a:r>
          </a:p>
        </p:txBody>
      </p:sp>
      <p:pic>
        <p:nvPicPr>
          <p:cNvPr id="22" name="Graphic 21" descr="Two dandelions">
            <a:extLst>
              <a:ext uri="{FF2B5EF4-FFF2-40B4-BE49-F238E27FC236}">
                <a16:creationId xmlns:a16="http://schemas.microsoft.com/office/drawing/2014/main" id="{281090F3-766B-4955-7AED-706E9660E79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flipH="1">
            <a:off x="-613934" y="3857056"/>
            <a:ext cx="3399664" cy="3399664"/>
          </a:xfrm>
          <a:prstGeom prst="rect">
            <a:avLst/>
          </a:prstGeom>
        </p:spPr>
      </p:pic>
    </p:spTree>
    <p:extLst>
      <p:ext uri="{BB962C8B-B14F-4D97-AF65-F5344CB8AC3E}">
        <p14:creationId xmlns:p14="http://schemas.microsoft.com/office/powerpoint/2010/main" val="2945111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Alternate Process 8">
            <a:extLst>
              <a:ext uri="{FF2B5EF4-FFF2-40B4-BE49-F238E27FC236}">
                <a16:creationId xmlns:a16="http://schemas.microsoft.com/office/drawing/2014/main" id="{20332B89-A466-0D76-A8CE-62DBAFD90AA1}"/>
              </a:ext>
            </a:extLst>
          </p:cNvPr>
          <p:cNvSpPr/>
          <p:nvPr/>
        </p:nvSpPr>
        <p:spPr>
          <a:xfrm>
            <a:off x="387504" y="5588913"/>
            <a:ext cx="11131826" cy="1182744"/>
          </a:xfrm>
          <a:prstGeom prst="flowChartAlternateProcess">
            <a:avLst/>
          </a:prstGeom>
          <a:solidFill>
            <a:schemeClr val="accent6">
              <a:lumMod val="20000"/>
              <a:lumOff val="80000"/>
            </a:schemeClr>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F5BB5A4C-8BA6-47BC-F490-5B4EE0A11C0E}"/>
              </a:ext>
            </a:extLst>
          </p:cNvPr>
          <p:cNvSpPr>
            <a:spLocks noGrp="1"/>
          </p:cNvSpPr>
          <p:nvPr>
            <p:ph type="title" idx="4294967295"/>
          </p:nvPr>
        </p:nvSpPr>
        <p:spPr>
          <a:xfrm>
            <a:off x="672671" y="277110"/>
            <a:ext cx="11519329" cy="989013"/>
          </a:xfrm>
        </p:spPr>
        <p:txBody>
          <a:bodyPr>
            <a:noAutofit/>
          </a:bodyPr>
          <a:lstStyle/>
          <a:p>
            <a:pPr algn="ctr"/>
            <a:r>
              <a:rPr kumimoji="0" lang="en-US" sz="4000" b="1" i="0" u="none" strike="noStrike" kern="1200" cap="none" spc="0" normalizeH="0" baseline="0" noProof="0" dirty="0">
                <a:ln>
                  <a:noFill/>
                </a:ln>
                <a:solidFill>
                  <a:srgbClr val="540023"/>
                </a:solidFill>
                <a:effectLst/>
                <a:uLnTx/>
                <a:uFillTx/>
                <a:latin typeface="Avenir LT Std 65 Medium"/>
                <a:ea typeface="+mn-ea"/>
                <a:cs typeface="+mn-cs"/>
              </a:rPr>
              <a:t>SUMMER 2023 SCHOLARSHIP AWARDING REVIEW</a:t>
            </a:r>
            <a:endParaRPr lang="en-US" sz="4000" b="1" dirty="0">
              <a:solidFill>
                <a:srgbClr val="540023"/>
              </a:solidFill>
            </a:endParaRPr>
          </a:p>
        </p:txBody>
      </p:sp>
      <p:sp>
        <p:nvSpPr>
          <p:cNvPr id="3" name="Content Placeholder 2">
            <a:extLst>
              <a:ext uri="{FF2B5EF4-FFF2-40B4-BE49-F238E27FC236}">
                <a16:creationId xmlns:a16="http://schemas.microsoft.com/office/drawing/2014/main" id="{8028C8B4-A47A-F2C4-3724-AB79220961AA}"/>
              </a:ext>
            </a:extLst>
          </p:cNvPr>
          <p:cNvSpPr>
            <a:spLocks noGrp="1"/>
          </p:cNvSpPr>
          <p:nvPr>
            <p:ph sz="half" idx="4294967295"/>
          </p:nvPr>
        </p:nvSpPr>
        <p:spPr>
          <a:xfrm>
            <a:off x="243569" y="1267111"/>
            <a:ext cx="5929022" cy="4770437"/>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chemeClr val="tx1"/>
                </a:solidFill>
                <a:effectLst/>
                <a:uLnTx/>
                <a:uFillTx/>
                <a:latin typeface="Avenir LT Std 35 Light" panose="020B0402020203020204"/>
              </a:rPr>
              <a:t>Submitting Summer Award Summary Sheets</a:t>
            </a:r>
          </a:p>
          <a:p>
            <a:pPr defTabSz="914400">
              <a:spcBef>
                <a:spcPts val="0"/>
              </a:spcBef>
              <a:spcAft>
                <a:spcPts val="0"/>
              </a:spcAft>
              <a:buClrTx/>
              <a:buSzTx/>
              <a:buFont typeface="Wingdings" panose="05000000000000000000" pitchFamily="2" charset="2"/>
              <a:buChar char="v"/>
              <a:defRPr/>
            </a:pPr>
            <a:r>
              <a:rPr kumimoji="0" lang="en-US" sz="1400" b="1" i="0" u="none" strike="noStrike" kern="1200" cap="none" spc="0" normalizeH="0" baseline="0" noProof="0" dirty="0">
                <a:ln>
                  <a:noFill/>
                </a:ln>
                <a:solidFill>
                  <a:srgbClr val="903163"/>
                </a:solidFill>
                <a:effectLst/>
                <a:uLnTx/>
                <a:uFillTx/>
                <a:latin typeface="Avenir LT Std 35 Light" panose="020B0402020203020204"/>
              </a:rPr>
              <a:t>Requests </a:t>
            </a:r>
            <a:r>
              <a:rPr kumimoji="0" lang="en-US" sz="1400" b="1" i="0" u="none" strike="noStrike" kern="1200" cap="none" spc="0" normalizeH="0" baseline="0" noProof="0" dirty="0" err="1">
                <a:ln>
                  <a:noFill/>
                </a:ln>
                <a:solidFill>
                  <a:srgbClr val="903163"/>
                </a:solidFill>
                <a:effectLst/>
                <a:uLnTx/>
                <a:uFillTx/>
                <a:latin typeface="Avenir LT Std 35 Light" panose="020B0402020203020204"/>
              </a:rPr>
              <a:t>fo</a:t>
            </a:r>
            <a:r>
              <a:rPr lang="en-US" sz="1400" b="1" dirty="0">
                <a:solidFill>
                  <a:srgbClr val="903163"/>
                </a:solidFill>
                <a:latin typeface="Avenir LT Std 35 Light" panose="020B0402020203020204"/>
              </a:rPr>
              <a:t>r Summer 2023 AWSS should be sent to the UM Foundation   email </a:t>
            </a:r>
            <a:r>
              <a:rPr kumimoji="0" lang="en-US" sz="1400" b="0" i="0" u="none" strike="noStrike" kern="1200" cap="none" spc="0" normalizeH="0" baseline="0" noProof="0" dirty="0">
                <a:ln>
                  <a:noFill/>
                </a:ln>
                <a:solidFill>
                  <a:schemeClr val="accent1">
                    <a:lumMod val="75000"/>
                    <a:lumOff val="25000"/>
                  </a:schemeClr>
                </a:solidFill>
                <a:effectLst/>
                <a:uLnTx/>
                <a:uFillTx/>
                <a:latin typeface="Avenir LT Std 35 Light"/>
                <a:ea typeface="+mn-ea"/>
                <a:cs typeface="+mn-cs"/>
              </a:rPr>
              <a:t>(</a:t>
            </a:r>
            <a:r>
              <a:rPr kumimoji="0" lang="en-US" sz="1400" b="0" i="0" u="none" strike="noStrike" kern="1200" cap="none" spc="0" normalizeH="0" baseline="0" noProof="0" dirty="0">
                <a:ln>
                  <a:noFill/>
                </a:ln>
                <a:solidFill>
                  <a:srgbClr val="0070C0"/>
                </a:solidFill>
                <a:effectLst/>
                <a:uLnTx/>
                <a:uFillTx/>
                <a:latin typeface="Avenir LT Std 35 Light"/>
                <a:ea typeface="+mn-ea"/>
                <a:cs typeface="+mn-cs"/>
                <a:hlinkClick r:id="rId3">
                  <a:extLst>
                    <a:ext uri="{A12FA001-AC4F-418D-AE19-62706E023703}">
                      <ahyp:hlinkClr xmlns:ahyp="http://schemas.microsoft.com/office/drawing/2018/hyperlinkcolor" xmlns="" val="tx"/>
                    </a:ext>
                  </a:extLst>
                </a:hlinkClick>
              </a:rPr>
              <a:t>umfawardsummarysheets@supportum.org</a:t>
            </a:r>
            <a:r>
              <a:rPr kumimoji="0" lang="en-US" sz="1400" b="0" i="0" u="none" strike="noStrike" kern="1200" cap="none" spc="0" normalizeH="0" baseline="0" noProof="0" dirty="0">
                <a:ln>
                  <a:noFill/>
                </a:ln>
                <a:solidFill>
                  <a:schemeClr val="accent1">
                    <a:lumMod val="75000"/>
                    <a:lumOff val="25000"/>
                  </a:schemeClr>
                </a:solidFill>
                <a:effectLst/>
                <a:uLnTx/>
                <a:uFillTx/>
                <a:latin typeface="Avenir LT Std 35 Light"/>
                <a:ea typeface="+mn-ea"/>
                <a:cs typeface="+mn-cs"/>
              </a:rPr>
              <a:t>).</a:t>
            </a:r>
          </a:p>
          <a:p>
            <a:pPr marL="0" indent="0" defTabSz="914400">
              <a:spcBef>
                <a:spcPts val="0"/>
              </a:spcBef>
              <a:spcAft>
                <a:spcPts val="0"/>
              </a:spcAft>
              <a:buClrTx/>
              <a:buSzTx/>
              <a:buNone/>
              <a:defRPr/>
            </a:pPr>
            <a:endParaRPr kumimoji="0" lang="en-US" sz="800" b="1" i="0" u="none" strike="noStrike" kern="1200" cap="none" spc="0" normalizeH="0" baseline="0" noProof="0" dirty="0">
              <a:ln>
                <a:noFill/>
              </a:ln>
              <a:solidFill>
                <a:srgbClr val="903163"/>
              </a:solidFill>
              <a:effectLst/>
              <a:uLnTx/>
              <a:uFillTx/>
              <a:latin typeface="Avenir LT Std 35 Light" panose="020B0402020203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venir LT Std 35 Light" panose="020B0402020203020204"/>
              </a:rPr>
              <a:t>Please follow the instructions below to submit your Summer 2023 Award Summary Sheet: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venir LT Std 35 Light" panose="020B0402020203020204"/>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Avenir LT Std 35 Light" panose="020B0402020203020204"/>
              </a:rPr>
              <a:t>Fill out ALL information asked on the Summer 2023 Award Summary Sheet.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Avenir LT Std 35 Light" panose="020B0402020203020204"/>
              </a:rPr>
              <a:t>Review fund and student information to ensure ALL information is accurate.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Avenir LT Std 35 Light" panose="020B0402020203020204"/>
              </a:rPr>
              <a:t>Collect the signature of your dean, director, or other specified “responsible party” who can approve awards. If you are unable to collect a signature, please be sure the specified “responsible party” can include the Summer Award Summary Sheet attachment with their email approval.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Avenir LT Std 35 Light" panose="020B0402020203020204"/>
              </a:rPr>
              <a:t>Send the Summer Award Summary Sheet attachment (that includes the signature) by email to the Financial Aid Office for processing </a:t>
            </a:r>
            <a:r>
              <a:rPr kumimoji="0" lang="en-US" sz="1400" b="1" i="0" u="none" strike="noStrike" kern="1200" cap="none" spc="0" normalizeH="0" baseline="0" noProof="0" dirty="0">
                <a:ln>
                  <a:noFill/>
                </a:ln>
                <a:solidFill>
                  <a:prstClr val="black"/>
                </a:solidFill>
                <a:effectLst/>
                <a:uLnTx/>
                <a:uFillTx/>
                <a:latin typeface="Avenir LT Std 35 Light" panose="020B0402020203020204"/>
              </a:rPr>
              <a:t>fascholarships@mso.umt.edu</a:t>
            </a:r>
            <a:r>
              <a:rPr kumimoji="0" lang="en-US" sz="1400" b="0" i="0" u="none" strike="noStrike" kern="1200" cap="none" spc="0" normalizeH="0" baseline="0" noProof="0" dirty="0">
                <a:ln>
                  <a:noFill/>
                </a:ln>
                <a:solidFill>
                  <a:prstClr val="black"/>
                </a:solidFill>
                <a:effectLst/>
                <a:uLnTx/>
                <a:uFillTx/>
                <a:latin typeface="Avenir LT Std 35 Light" panose="020B0402020203020204"/>
              </a:rPr>
              <a:t> AND CC the Foundation </a:t>
            </a:r>
            <a:r>
              <a:rPr kumimoji="0" lang="en-US" sz="1400" b="1" i="0" u="none" strike="noStrike" kern="1200" cap="none" spc="0" normalizeH="0" baseline="0" noProof="0" dirty="0">
                <a:ln>
                  <a:noFill/>
                </a:ln>
                <a:solidFill>
                  <a:prstClr val="black"/>
                </a:solidFill>
                <a:effectLst/>
                <a:uLnTx/>
                <a:uFillTx/>
                <a:latin typeface="Avenir LT Std 35 Light" panose="020B0402020203020204"/>
              </a:rPr>
              <a:t>umfawardsummarysheets@supportum.org</a:t>
            </a:r>
            <a:r>
              <a:rPr kumimoji="0" lang="en-US" sz="1400" b="0" i="0" u="none" strike="noStrike" kern="1200" cap="none" spc="0" normalizeH="0" baseline="0" noProof="0" dirty="0">
                <a:ln>
                  <a:noFill/>
                </a:ln>
                <a:solidFill>
                  <a:prstClr val="black"/>
                </a:solidFill>
                <a:effectLst/>
                <a:uLnTx/>
                <a:uFillTx/>
                <a:latin typeface="Avenir LT Std 35 Light" panose="020B0402020203020204"/>
              </a:rPr>
              <a:t>. </a:t>
            </a:r>
          </a:p>
          <a:p>
            <a:pPr marL="0" marR="0" lvl="0" indent="0" algn="l" defTabSz="914400" rtl="0" eaLnBrk="1" fontAlgn="auto" latinLnBrk="0" hangingPunct="1">
              <a:lnSpc>
                <a:spcPct val="100000"/>
              </a:lnSpc>
              <a:spcBef>
                <a:spcPts val="0"/>
              </a:spcBef>
              <a:spcAft>
                <a:spcPts val="0"/>
              </a:spcAft>
              <a:buClrTx/>
              <a:buSzTx/>
              <a:buNone/>
              <a:tabLst/>
              <a:defRPr/>
            </a:pPr>
            <a:endParaRPr kumimoji="0" lang="en-US" sz="800" b="0" i="0" u="none" strike="noStrike" kern="1200" cap="none" spc="0" normalizeH="0" baseline="0" noProof="0" dirty="0">
              <a:ln>
                <a:noFill/>
              </a:ln>
              <a:solidFill>
                <a:prstClr val="black"/>
              </a:solidFill>
              <a:effectLst/>
              <a:uLnTx/>
              <a:uFillTx/>
              <a:latin typeface="Avenir LT Std 35 Light" panose="020B0402020203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venir LT Std 35 Light" panose="020B0402020203020204"/>
              </a:rPr>
              <a:t>The email SUBJECT LINE should include: </a:t>
            </a:r>
            <a:r>
              <a:rPr kumimoji="0" lang="en-US" sz="1400" b="1" i="0" u="none" strike="noStrike" kern="1200" cap="none" spc="0" normalizeH="0" baseline="0" noProof="0" dirty="0">
                <a:ln>
                  <a:noFill/>
                </a:ln>
                <a:solidFill>
                  <a:prstClr val="black"/>
                </a:solidFill>
                <a:effectLst/>
                <a:highlight>
                  <a:srgbClr val="FFFF00"/>
                </a:highlight>
                <a:uLnTx/>
                <a:uFillTx/>
                <a:latin typeface="Avenir LT Std 35 Light" panose="020B0402020203020204"/>
              </a:rPr>
              <a:t>SUMMER 2023 Award Summary Sheet – Dept/Unit Name.</a:t>
            </a:r>
            <a:endParaRPr kumimoji="0" lang="en-US" sz="1400" b="0" i="0" u="none" strike="noStrike" kern="1200" cap="none" spc="0" normalizeH="0" baseline="0" noProof="0" dirty="0">
              <a:ln>
                <a:noFill/>
              </a:ln>
              <a:solidFill>
                <a:prstClr val="black"/>
              </a:solidFill>
              <a:effectLst/>
              <a:highlight>
                <a:srgbClr val="FFFF00"/>
              </a:highlight>
              <a:uLnTx/>
              <a:uFillTx/>
              <a:latin typeface="Avenir LT Std 35 Light" panose="020B0402020203020204"/>
            </a:endParaRPr>
          </a:p>
          <a:p>
            <a:endParaRPr lang="en-US" dirty="0"/>
          </a:p>
        </p:txBody>
      </p:sp>
      <p:sp>
        <p:nvSpPr>
          <p:cNvPr id="4" name="Content Placeholder 3">
            <a:extLst>
              <a:ext uri="{FF2B5EF4-FFF2-40B4-BE49-F238E27FC236}">
                <a16:creationId xmlns:a16="http://schemas.microsoft.com/office/drawing/2014/main" id="{7316FE6E-D9CE-4174-BBF5-35366AFF0180}"/>
              </a:ext>
            </a:extLst>
          </p:cNvPr>
          <p:cNvSpPr>
            <a:spLocks noGrp="1"/>
          </p:cNvSpPr>
          <p:nvPr>
            <p:ph sz="half" idx="4294967295"/>
          </p:nvPr>
        </p:nvSpPr>
        <p:spPr>
          <a:xfrm>
            <a:off x="6130457" y="1269087"/>
            <a:ext cx="5817974" cy="4060825"/>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venir LT Std 35 Light"/>
                <a:ea typeface="+mn-ea"/>
                <a:cs typeface="+mn-cs"/>
              </a:rPr>
              <a:t>For Foundation </a:t>
            </a:r>
            <a:r>
              <a:rPr kumimoji="0" lang="en-US" sz="1600" b="1" i="0" u="sng" strike="noStrike" kern="1200" cap="none" spc="0" normalizeH="0" baseline="0" noProof="0" dirty="0">
                <a:ln>
                  <a:noFill/>
                </a:ln>
                <a:solidFill>
                  <a:prstClr val="black"/>
                </a:solidFill>
                <a:effectLst/>
                <a:uLnTx/>
                <a:uFillTx/>
                <a:latin typeface="Avenir LT Std 35 Light"/>
                <a:ea typeface="+mn-ea"/>
                <a:cs typeface="+mn-cs"/>
              </a:rPr>
              <a:t>Scholarship </a:t>
            </a:r>
            <a:r>
              <a:rPr kumimoji="0" lang="en-US" sz="1600" b="1" i="0" u="none" strike="noStrike" kern="1200" cap="none" spc="0" normalizeH="0" baseline="0" noProof="0" dirty="0">
                <a:ln>
                  <a:noFill/>
                </a:ln>
                <a:solidFill>
                  <a:prstClr val="black"/>
                </a:solidFill>
                <a:effectLst/>
                <a:uLnTx/>
                <a:uFillTx/>
                <a:latin typeface="Avenir LT Std 35 Light"/>
                <a:ea typeface="+mn-ea"/>
                <a:cs typeface="+mn-cs"/>
              </a:rPr>
              <a:t>funds, please confirm the following:</a:t>
            </a:r>
          </a:p>
          <a:p>
            <a:pPr marL="285750" marR="0" lvl="0" indent="-285750" algn="l" defTabSz="914400" rtl="0" eaLnBrk="1" fontAlgn="auto" latinLnBrk="0" hangingPunct="1">
              <a:lnSpc>
                <a:spcPct val="100000"/>
              </a:lnSpc>
              <a:spcBef>
                <a:spcPts val="0"/>
              </a:spcBef>
              <a:spcAft>
                <a:spcPts val="0"/>
              </a:spcAft>
              <a:buClrTx/>
              <a:buSzTx/>
              <a:buFont typeface="Wingdings"/>
              <a:buChar char="ü"/>
              <a:tabLst/>
              <a:defRPr/>
            </a:pPr>
            <a:r>
              <a:rPr kumimoji="0" lang="en-US" sz="1400" b="0" i="0" u="none" strike="noStrike" kern="1200" cap="none" spc="0" normalizeH="0" baseline="0" noProof="0" dirty="0">
                <a:ln>
                  <a:noFill/>
                </a:ln>
                <a:solidFill>
                  <a:prstClr val="black"/>
                </a:solidFill>
                <a:effectLst/>
                <a:uLnTx/>
                <a:uFillTx/>
                <a:latin typeface="Avenir LT Std 35 Light"/>
                <a:ea typeface="+mn-ea"/>
                <a:cs typeface="+mn-cs"/>
              </a:rPr>
              <a:t>Check your scholarship box folder to review budget amounts AND criteria</a:t>
            </a:r>
          </a:p>
          <a:p>
            <a:pPr marL="285750" marR="0" lvl="0" indent="-285750" algn="l" defTabSz="914400" rtl="0" eaLnBrk="1" fontAlgn="auto" latinLnBrk="0" hangingPunct="1">
              <a:lnSpc>
                <a:spcPct val="100000"/>
              </a:lnSpc>
              <a:spcBef>
                <a:spcPts val="0"/>
              </a:spcBef>
              <a:spcAft>
                <a:spcPts val="0"/>
              </a:spcAft>
              <a:buClrTx/>
              <a:buSzTx/>
              <a:buFont typeface="Wingdings"/>
              <a:buChar char="ü"/>
              <a:tabLst/>
              <a:defRPr/>
            </a:pPr>
            <a:r>
              <a:rPr kumimoji="0" lang="en-US" sz="1400" b="0" i="0" u="none" strike="noStrike" kern="1200" cap="none" spc="0" normalizeH="0" baseline="0" noProof="0" dirty="0">
                <a:ln>
                  <a:noFill/>
                </a:ln>
                <a:solidFill>
                  <a:prstClr val="black"/>
                </a:solidFill>
                <a:effectLst/>
                <a:uLnTx/>
                <a:uFillTx/>
                <a:latin typeface="Avenir LT Std 35 Light"/>
                <a:ea typeface="+mn-ea"/>
                <a:cs typeface="+mn-cs"/>
              </a:rPr>
              <a:t>Check if you have already submitted a 2023-2024 AWSS</a:t>
            </a:r>
          </a:p>
          <a:p>
            <a:pPr marL="285750" marR="0" lvl="0" indent="-285750" algn="l" defTabSz="914400" rtl="0" eaLnBrk="1" fontAlgn="auto" latinLnBrk="0" hangingPunct="1">
              <a:lnSpc>
                <a:spcPct val="100000"/>
              </a:lnSpc>
              <a:spcBef>
                <a:spcPts val="0"/>
              </a:spcBef>
              <a:spcAft>
                <a:spcPts val="0"/>
              </a:spcAft>
              <a:buClrTx/>
              <a:buSzTx/>
              <a:buFont typeface="Wingdings"/>
              <a:buChar char="ü"/>
              <a:tabLst/>
              <a:defRPr/>
            </a:pPr>
            <a:r>
              <a:rPr kumimoji="0" lang="en-US" sz="1400" b="0" i="0" u="none" strike="noStrike" kern="1200" cap="none" spc="0" normalizeH="0" baseline="0" noProof="0" dirty="0">
                <a:ln>
                  <a:noFill/>
                </a:ln>
                <a:solidFill>
                  <a:prstClr val="black"/>
                </a:solidFill>
                <a:effectLst/>
                <a:uLnTx/>
                <a:uFillTx/>
                <a:latin typeface="Avenir LT Std 35 Light"/>
                <a:ea typeface="+mn-ea"/>
                <a:cs typeface="+mn-cs"/>
              </a:rPr>
              <a:t>Check if you have already offered a scholarship in the Portal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venir LT Std 35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venir LT Std 35 Light"/>
                <a:ea typeface="+mn-ea"/>
                <a:cs typeface="+mn-cs"/>
              </a:rPr>
              <a:t>Additional Information: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Avenir LT Std 35 Light"/>
                <a:ea typeface="+mn-ea"/>
                <a:cs typeface="+mn-cs"/>
              </a:rPr>
              <a:t>For Scholarships, the 2023-2024 AY budgets includes summer awards (if any)</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Avenir LT Std 35 Light"/>
                <a:ea typeface="+mn-ea"/>
                <a:cs typeface="+mn-cs"/>
              </a:rPr>
              <a:t>Disbursements in Banner or UMDW will not display until a week or two prior to the first day of the semester, therefore, it is important to track how you are awarding scholarships.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Avenir LT Std 35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venir LT Std 35 Light"/>
                <a:ea typeface="+mn-ea"/>
                <a:cs typeface="+mn-cs"/>
              </a:rPr>
              <a:t>For Foundation </a:t>
            </a:r>
            <a:r>
              <a:rPr kumimoji="0" lang="en-US" sz="1600" b="1" i="0" u="sng" strike="noStrike" kern="1200" cap="none" spc="0" normalizeH="0" baseline="0" noProof="0" dirty="0">
                <a:ln>
                  <a:noFill/>
                </a:ln>
                <a:solidFill>
                  <a:prstClr val="black"/>
                </a:solidFill>
                <a:effectLst/>
                <a:uLnTx/>
                <a:uFillTx/>
                <a:latin typeface="Avenir LT Std 35 Light"/>
                <a:ea typeface="+mn-ea"/>
                <a:cs typeface="+mn-cs"/>
              </a:rPr>
              <a:t>Programmatic</a:t>
            </a:r>
            <a:r>
              <a:rPr kumimoji="0" lang="en-US" sz="1600" b="1" i="0" u="none" strike="noStrike" kern="1200" cap="none" spc="0" normalizeH="0" baseline="0" noProof="0" dirty="0">
                <a:ln>
                  <a:noFill/>
                </a:ln>
                <a:solidFill>
                  <a:prstClr val="black"/>
                </a:solidFill>
                <a:effectLst/>
                <a:uLnTx/>
                <a:uFillTx/>
                <a:latin typeface="Avenir LT Std 35 Light"/>
                <a:ea typeface="+mn-ea"/>
                <a:cs typeface="+mn-cs"/>
              </a:rPr>
              <a:t> funds, confirm the following:</a:t>
            </a:r>
          </a:p>
          <a:p>
            <a:pPr marL="285750" marR="0" lvl="0" indent="-285750" algn="l" defTabSz="914400" rtl="0" eaLnBrk="1" fontAlgn="auto" latinLnBrk="0" hangingPunct="1">
              <a:lnSpc>
                <a:spcPct val="100000"/>
              </a:lnSpc>
              <a:spcBef>
                <a:spcPts val="0"/>
              </a:spcBef>
              <a:spcAft>
                <a:spcPts val="0"/>
              </a:spcAft>
              <a:buClrTx/>
              <a:buSzTx/>
              <a:buFont typeface="Wingdings"/>
              <a:buChar char="ü"/>
              <a:tabLst/>
              <a:defRPr/>
            </a:pPr>
            <a:r>
              <a:rPr kumimoji="0" lang="en-US" sz="1400" b="0" i="0" u="none" strike="noStrike" kern="1200" cap="none" spc="0" normalizeH="0" baseline="0" noProof="0" dirty="0">
                <a:ln>
                  <a:noFill/>
                </a:ln>
                <a:solidFill>
                  <a:prstClr val="black"/>
                </a:solidFill>
                <a:effectLst/>
                <a:uLnTx/>
                <a:uFillTx/>
                <a:latin typeface="Avenir LT Std 35 Light"/>
                <a:ea typeface="+mn-ea"/>
                <a:cs typeface="+mn-cs"/>
              </a:rPr>
              <a:t>Check  that you have a sufficient cash balance in the fund</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Avenir LT Std 35 Light"/>
                <a:ea typeface="+mn-ea"/>
                <a:cs typeface="+mn-cs"/>
              </a:rPr>
              <a:t>Review your accounting report or discuss with your fiscal administrator</a:t>
            </a:r>
          </a:p>
          <a:p>
            <a:pPr marL="285750" marR="0" lvl="0" indent="-285750" algn="l" defTabSz="914400" rtl="0" eaLnBrk="1" fontAlgn="auto" latinLnBrk="0" hangingPunct="1">
              <a:lnSpc>
                <a:spcPct val="100000"/>
              </a:lnSpc>
              <a:spcBef>
                <a:spcPts val="0"/>
              </a:spcBef>
              <a:spcAft>
                <a:spcPts val="0"/>
              </a:spcAft>
              <a:buClrTx/>
              <a:buSzTx/>
              <a:buFont typeface="Wingdings"/>
              <a:buChar char="ü"/>
              <a:tabLst/>
              <a:defRPr/>
            </a:pPr>
            <a:r>
              <a:rPr kumimoji="0" lang="en-US" sz="1400" b="0" i="0" u="none" strike="noStrike" kern="1200" cap="none" spc="0" normalizeH="0" baseline="0" noProof="0" dirty="0">
                <a:ln>
                  <a:noFill/>
                </a:ln>
                <a:solidFill>
                  <a:prstClr val="black"/>
                </a:solidFill>
                <a:effectLst/>
                <a:uLnTx/>
                <a:uFillTx/>
                <a:latin typeface="Avenir LT Std 35 Light"/>
                <a:ea typeface="+mn-ea"/>
                <a:cs typeface="+mn-cs"/>
              </a:rPr>
              <a:t>Check the funds’ purpose/criteria</a:t>
            </a:r>
          </a:p>
          <a:p>
            <a:endParaRPr lang="en-US" dirty="0"/>
          </a:p>
        </p:txBody>
      </p:sp>
      <p:sp>
        <p:nvSpPr>
          <p:cNvPr id="6" name="TextBox 5">
            <a:extLst>
              <a:ext uri="{FF2B5EF4-FFF2-40B4-BE49-F238E27FC236}">
                <a16:creationId xmlns:a16="http://schemas.microsoft.com/office/drawing/2014/main" id="{B894D4F7-F810-B043-323F-DB82D1515F43}"/>
              </a:ext>
            </a:extLst>
          </p:cNvPr>
          <p:cNvSpPr txBox="1"/>
          <p:nvPr/>
        </p:nvSpPr>
        <p:spPr>
          <a:xfrm>
            <a:off x="620472" y="5566884"/>
            <a:ext cx="1066589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03163"/>
                </a:solidFill>
                <a:effectLst/>
                <a:uLnTx/>
                <a:uFillTx/>
                <a:latin typeface="Avenir LT Std 35 Light"/>
                <a:ea typeface="+mn-ea"/>
                <a:cs typeface="+mn-cs"/>
              </a:rPr>
              <a:t>Key Take Aways</a:t>
            </a:r>
          </a:p>
          <a:p>
            <a:pPr marL="171450" indent="-171450">
              <a:buFont typeface="Arial"/>
              <a:buChar char="•"/>
              <a:defRPr/>
            </a:pPr>
            <a:r>
              <a:rPr kumimoji="0" lang="en-US" sz="1400" b="0" i="0" u="none" strike="noStrike" kern="1200" cap="none" spc="0" normalizeH="0" baseline="0" noProof="0" dirty="0">
                <a:ln>
                  <a:noFill/>
                </a:ln>
                <a:solidFill>
                  <a:prstClr val="black"/>
                </a:solidFill>
                <a:effectLst/>
                <a:uLnTx/>
                <a:uFillTx/>
                <a:latin typeface="Avenir LT Std 35 Light"/>
                <a:ea typeface="+mn-ea"/>
                <a:cs typeface="+mn-cs"/>
              </a:rPr>
              <a:t>Summer awards cannot be made in the Portal.</a:t>
            </a:r>
          </a:p>
          <a:p>
            <a:pPr marL="171450" indent="-171450">
              <a:buFont typeface="Arial"/>
              <a:buChar char="•"/>
              <a:defRPr/>
            </a:pPr>
            <a:r>
              <a:rPr kumimoji="0" lang="en-US" sz="1400" b="0" i="0" u="none" strike="noStrike" kern="1200" cap="none" spc="0" normalizeH="0" baseline="0" noProof="0" dirty="0">
                <a:ln>
                  <a:noFill/>
                </a:ln>
                <a:solidFill>
                  <a:prstClr val="black"/>
                </a:solidFill>
                <a:effectLst/>
                <a:uLnTx/>
                <a:uFillTx/>
                <a:latin typeface="Avenir LT Std 35 Light"/>
                <a:ea typeface="+mn-ea"/>
                <a:cs typeface="+mn-cs"/>
              </a:rPr>
              <a:t>By submitting your Summer Award Summary Sheet you acknowledge the above has been reviewed AND your department will be responsible for any over-awards made.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Avenir LT Std 35 Light"/>
                <a:ea typeface="+mn-ea"/>
                <a:cs typeface="+mn-cs"/>
              </a:rPr>
              <a:t>Please send Summer 2023 AWSS separately, do not mix with new 2023-2024 awards.</a:t>
            </a:r>
          </a:p>
        </p:txBody>
      </p:sp>
      <p:pic>
        <p:nvPicPr>
          <p:cNvPr id="8" name="Graphic 7" descr="Refresh with solid fill">
            <a:extLst>
              <a:ext uri="{FF2B5EF4-FFF2-40B4-BE49-F238E27FC236}">
                <a16:creationId xmlns:a16="http://schemas.microsoft.com/office/drawing/2014/main" id="{FF400C64-4267-7E9C-97C3-2BA30F1CF3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75818" y="562364"/>
            <a:ext cx="772364" cy="6853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9878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495286-4E0C-4D13-A0C9-BE4BFB65C024}"/>
              </a:ext>
            </a:extLst>
          </p:cNvPr>
          <p:cNvSpPr>
            <a:spLocks noGrp="1"/>
          </p:cNvSpPr>
          <p:nvPr>
            <p:ph type="title"/>
          </p:nvPr>
        </p:nvSpPr>
        <p:spPr/>
        <p:txBody>
          <a:bodyPr>
            <a:normAutofit/>
          </a:bodyPr>
          <a:lstStyle/>
          <a:p>
            <a:r>
              <a:rPr lang="en-US" b="1" dirty="0">
                <a:latin typeface="Avenir LT Std 65 Medium" panose="020B0603020203020204" pitchFamily="34" charset="0"/>
              </a:rPr>
              <a:t>Financial aid office updates and reminders</a:t>
            </a:r>
          </a:p>
        </p:txBody>
      </p:sp>
      <p:sp>
        <p:nvSpPr>
          <p:cNvPr id="7" name="TextBox 6">
            <a:extLst>
              <a:ext uri="{FF2B5EF4-FFF2-40B4-BE49-F238E27FC236}">
                <a16:creationId xmlns:a16="http://schemas.microsoft.com/office/drawing/2014/main" id="{7C9C4B0A-1468-79A7-DC3A-FD24DB12DF88}"/>
              </a:ext>
            </a:extLst>
          </p:cNvPr>
          <p:cNvSpPr txBox="1"/>
          <p:nvPr/>
        </p:nvSpPr>
        <p:spPr>
          <a:xfrm>
            <a:off x="2164243" y="1836420"/>
            <a:ext cx="1312287" cy="372140"/>
          </a:xfrm>
          <a:prstGeom prst="rect">
            <a:avLst/>
          </a:prstGeom>
          <a:noFill/>
        </p:spPr>
        <p:txBody>
          <a:bodyPr wrap="square" rtlCol="0">
            <a:spAutoFit/>
          </a:bodyPr>
          <a:lstStyle/>
          <a:p>
            <a:r>
              <a:rPr lang="en-US" dirty="0">
                <a:solidFill>
                  <a:schemeClr val="accent1"/>
                </a:solidFill>
                <a:latin typeface="Avenir LT Std 35 Light" panose="020B0402020203020204" pitchFamily="34" charset="0"/>
              </a:rPr>
              <a:t>2022-2023</a:t>
            </a:r>
          </a:p>
        </p:txBody>
      </p:sp>
      <p:sp>
        <p:nvSpPr>
          <p:cNvPr id="8" name="TextBox 7">
            <a:extLst>
              <a:ext uri="{FF2B5EF4-FFF2-40B4-BE49-F238E27FC236}">
                <a16:creationId xmlns:a16="http://schemas.microsoft.com/office/drawing/2014/main" id="{AE446F4B-CEE2-22F2-0F22-E30F14409FD5}"/>
              </a:ext>
            </a:extLst>
          </p:cNvPr>
          <p:cNvSpPr txBox="1"/>
          <p:nvPr/>
        </p:nvSpPr>
        <p:spPr>
          <a:xfrm>
            <a:off x="8715472" y="1832741"/>
            <a:ext cx="1312287" cy="372140"/>
          </a:xfrm>
          <a:prstGeom prst="rect">
            <a:avLst/>
          </a:prstGeom>
          <a:noFill/>
        </p:spPr>
        <p:txBody>
          <a:bodyPr wrap="square" rtlCol="0">
            <a:spAutoFit/>
          </a:bodyPr>
          <a:lstStyle/>
          <a:p>
            <a:r>
              <a:rPr lang="en-US" dirty="0">
                <a:solidFill>
                  <a:schemeClr val="accent1"/>
                </a:solidFill>
                <a:latin typeface="Avenir LT Std 35 Light" panose="020B0402020203020204" pitchFamily="34" charset="0"/>
              </a:rPr>
              <a:t>2023-2024</a:t>
            </a:r>
          </a:p>
        </p:txBody>
      </p:sp>
      <p:sp>
        <p:nvSpPr>
          <p:cNvPr id="9" name="TextBox 8">
            <a:extLst>
              <a:ext uri="{FF2B5EF4-FFF2-40B4-BE49-F238E27FC236}">
                <a16:creationId xmlns:a16="http://schemas.microsoft.com/office/drawing/2014/main" id="{407E5EE5-982A-5FCE-A058-2408F1E2D4D6}"/>
              </a:ext>
            </a:extLst>
          </p:cNvPr>
          <p:cNvSpPr txBox="1"/>
          <p:nvPr/>
        </p:nvSpPr>
        <p:spPr>
          <a:xfrm>
            <a:off x="414457" y="2474893"/>
            <a:ext cx="5577334" cy="954107"/>
          </a:xfrm>
          <a:prstGeom prst="rect">
            <a:avLst/>
          </a:prstGeom>
          <a:noFill/>
        </p:spPr>
        <p:txBody>
          <a:bodyPr wrap="square" lIns="91440" tIns="45720" rIns="91440" bIns="45720" anchor="t">
            <a:spAutoFit/>
          </a:bodyPr>
          <a:lstStyle/>
          <a:p>
            <a:pPr fontAlgn="base"/>
            <a:r>
              <a:rPr lang="en-US" sz="1400" b="1" dirty="0">
                <a:solidFill>
                  <a:srgbClr val="6C254A"/>
                </a:solidFill>
                <a:latin typeface="Avenir LT Std 35 Light"/>
              </a:rPr>
              <a:t>Scholarship Awarding Update</a:t>
            </a:r>
            <a:r>
              <a:rPr lang="en-US" sz="1400" b="1" i="0" u="none" strike="noStrike" dirty="0">
                <a:solidFill>
                  <a:srgbClr val="6C254A"/>
                </a:solidFill>
                <a:effectLst/>
                <a:latin typeface="Avenir LT Std 35 Light"/>
              </a:rPr>
              <a:t>:</a:t>
            </a:r>
            <a:r>
              <a:rPr lang="en-US" sz="1400" b="0" i="0" dirty="0">
                <a:solidFill>
                  <a:srgbClr val="000000"/>
                </a:solidFill>
                <a:effectLst/>
                <a:latin typeface="Avenir LT Std 35 Light"/>
              </a:rPr>
              <a:t>​</a:t>
            </a:r>
            <a:endParaRPr lang="en-US" sz="1400" dirty="0">
              <a:solidFill>
                <a:srgbClr val="000000"/>
              </a:solidFill>
              <a:latin typeface="Avenir LT Std 35 Light"/>
            </a:endParaRPr>
          </a:p>
          <a:p>
            <a:pPr algn="l" rtl="0" fontAlgn="base"/>
            <a:r>
              <a:rPr lang="en-US" sz="1400" b="0" i="0" dirty="0">
                <a:solidFill>
                  <a:srgbClr val="000000"/>
                </a:solidFill>
                <a:effectLst/>
                <a:latin typeface="Avenir LT Std 35 Light" panose="020B0402020203020204" pitchFamily="34" charset="0"/>
              </a:rPr>
              <a:t>After the last day of Spring semester, changes to students’ aid for fall 2023/spring 2024 may be limited.​</a:t>
            </a:r>
          </a:p>
          <a:p>
            <a:pPr algn="l" rtl="0" fontAlgn="base"/>
            <a:endParaRPr lang="en-US" sz="1400" b="0" i="0" dirty="0">
              <a:solidFill>
                <a:srgbClr val="000000"/>
              </a:solidFill>
              <a:effectLst/>
              <a:latin typeface="Avenir LT Std 35 Light" panose="020B0402020203020204" pitchFamily="34" charset="0"/>
            </a:endParaRPr>
          </a:p>
        </p:txBody>
      </p:sp>
      <p:sp>
        <p:nvSpPr>
          <p:cNvPr id="10" name="TextBox 9">
            <a:extLst>
              <a:ext uri="{FF2B5EF4-FFF2-40B4-BE49-F238E27FC236}">
                <a16:creationId xmlns:a16="http://schemas.microsoft.com/office/drawing/2014/main" id="{A49A176B-0888-5312-D8E9-C6610AE87732}"/>
              </a:ext>
            </a:extLst>
          </p:cNvPr>
          <p:cNvSpPr txBox="1"/>
          <p:nvPr/>
        </p:nvSpPr>
        <p:spPr>
          <a:xfrm>
            <a:off x="6464633" y="2445512"/>
            <a:ext cx="5312910" cy="3539430"/>
          </a:xfrm>
          <a:prstGeom prst="rect">
            <a:avLst/>
          </a:prstGeom>
          <a:noFill/>
        </p:spPr>
        <p:txBody>
          <a:bodyPr wrap="square" lIns="91440" tIns="45720" rIns="91440" bIns="45720" anchor="t">
            <a:spAutoFit/>
          </a:bodyPr>
          <a:lstStyle/>
          <a:p>
            <a:r>
              <a:rPr lang="en-US" sz="1400" b="1" i="0" u="none" strike="noStrike" dirty="0">
                <a:solidFill>
                  <a:srgbClr val="000000"/>
                </a:solidFill>
                <a:effectLst/>
                <a:latin typeface="Avenir LT Std 35 Light" panose="020B0402020203020204"/>
              </a:rPr>
              <a:t>July 1st </a:t>
            </a:r>
            <a:r>
              <a:rPr lang="en-US" sz="1400" b="0" i="0" u="none" strike="noStrike" dirty="0">
                <a:solidFill>
                  <a:srgbClr val="000000"/>
                </a:solidFill>
                <a:effectLst/>
                <a:latin typeface="Avenir LT Std 35 Light" panose="020B0402020203020204"/>
              </a:rPr>
              <a:t>– 2023-2024 Award Summary Sheets are due for processing to ensure credits are applied to student accounts prior to the start of the Fall semester, beginning August 28th.</a:t>
            </a:r>
            <a:endParaRPr lang="en-US" sz="1400" b="1" dirty="0">
              <a:solidFill>
                <a:srgbClr val="6C254A"/>
              </a:solidFill>
              <a:latin typeface="Avenir LT Std 35 Light" panose="020B0402020203020204" pitchFamily="34" charset="0"/>
            </a:endParaRPr>
          </a:p>
          <a:p>
            <a:endParaRPr lang="en-US" sz="1400" b="1" dirty="0">
              <a:solidFill>
                <a:srgbClr val="6C254A"/>
              </a:solidFill>
              <a:latin typeface="Avenir LT Std 35 Light" panose="020B0402020203020204" pitchFamily="34" charset="0"/>
            </a:endParaRPr>
          </a:p>
          <a:p>
            <a:endParaRPr lang="en-US" sz="1400" b="1" dirty="0">
              <a:solidFill>
                <a:srgbClr val="6C254A"/>
              </a:solidFill>
              <a:latin typeface="Avenir LT Std 35 Light" panose="020B0402020203020204" pitchFamily="34" charset="0"/>
            </a:endParaRPr>
          </a:p>
          <a:p>
            <a:r>
              <a:rPr lang="en-US" sz="1400" b="1" dirty="0">
                <a:solidFill>
                  <a:srgbClr val="6C254A"/>
                </a:solidFill>
                <a:latin typeface="Avenir LT Std 35 Light"/>
              </a:rPr>
              <a:t>Reminders</a:t>
            </a:r>
            <a:r>
              <a:rPr lang="en-US" sz="1400" u="none" strike="noStrike" dirty="0">
                <a:solidFill>
                  <a:srgbClr val="000000"/>
                </a:solidFill>
                <a:latin typeface="Avenir LT Std 35 Light"/>
              </a:rPr>
              <a:t>:</a:t>
            </a:r>
            <a:endParaRPr lang="en-US" sz="1400" dirty="0">
              <a:effectLst/>
              <a:latin typeface="Avenir LT Std 35 Light"/>
              <a:ea typeface="Calibri" panose="020F0502020204030204" pitchFamily="34" charset="0"/>
            </a:endParaRPr>
          </a:p>
          <a:p>
            <a:endParaRPr lang="en-US" sz="1400" dirty="0">
              <a:latin typeface="Avenir LT Std 35 Light"/>
              <a:ea typeface="Calibri" panose="020F0502020204030204" pitchFamily="34" charset="0"/>
            </a:endParaRPr>
          </a:p>
          <a:p>
            <a:pPr marL="285750" marR="0" indent="-285750">
              <a:spcBef>
                <a:spcPts val="0"/>
              </a:spcBef>
              <a:spcAft>
                <a:spcPts val="0"/>
              </a:spcAft>
              <a:buFont typeface="Wingdings" panose="05000000000000000000" pitchFamily="2" charset="2"/>
              <a:buChar char="q"/>
            </a:pPr>
            <a:r>
              <a:rPr lang="en-US" sz="1400" dirty="0">
                <a:effectLst/>
                <a:latin typeface="Avenir LT Std 35 Light" panose="020B0402020203020204" pitchFamily="34" charset="0"/>
                <a:ea typeface="Calibri" panose="020F0502020204030204" pitchFamily="34" charset="0"/>
              </a:rPr>
              <a:t>Remember to check qualifications in each of your opportunities to match criteria provided by the UM Foundation.</a:t>
            </a:r>
          </a:p>
          <a:p>
            <a:pPr marL="285750" indent="-285750">
              <a:buFont typeface="Wingdings" panose="05000000000000000000" pitchFamily="2" charset="2"/>
              <a:buChar char="q"/>
            </a:pPr>
            <a:endParaRPr lang="en-US" sz="1400" dirty="0">
              <a:latin typeface="Avenir LT Std 35 Light" panose="020B0402020203020204" pitchFamily="34" charset="0"/>
              <a:ea typeface="Calibri" panose="020F0502020204030204" pitchFamily="34" charset="0"/>
            </a:endParaRPr>
          </a:p>
          <a:p>
            <a:pPr marL="285750" indent="-285750">
              <a:buFont typeface="Wingdings" panose="05000000000000000000" pitchFamily="2" charset="2"/>
              <a:buChar char="q"/>
            </a:pPr>
            <a:r>
              <a:rPr lang="en-US" sz="1400" dirty="0">
                <a:latin typeface="Avenir LT Std 35 Light"/>
                <a:ea typeface="Calibri" panose="020F0502020204030204" pitchFamily="34" charset="0"/>
              </a:rPr>
              <a:t>Please make sure you are using the correct academic year AWSS and Correction AWSS.</a:t>
            </a:r>
            <a:endParaRPr lang="en-US" sz="1400" dirty="0" err="1">
              <a:latin typeface="Avenir LT Std 35 Light" panose="020B0402020203020204" pitchFamily="34" charset="0"/>
              <a:ea typeface="Calibri" panose="020F0502020204030204" pitchFamily="34" charset="0"/>
            </a:endParaRPr>
          </a:p>
          <a:p>
            <a:pPr marL="285750" indent="-285750">
              <a:buFont typeface="Wingdings" panose="05000000000000000000" pitchFamily="2" charset="2"/>
              <a:buChar char="q"/>
            </a:pPr>
            <a:endParaRPr lang="en-US" sz="1400" dirty="0">
              <a:latin typeface="Avenir LT Std 35 Light" panose="020B0402020203020204" pitchFamily="34" charset="0"/>
              <a:ea typeface="Calibri" panose="020F0502020204030204" pitchFamily="34" charset="0"/>
            </a:endParaRPr>
          </a:p>
          <a:p>
            <a:pPr marL="285750" indent="-285750">
              <a:buFont typeface="Wingdings" panose="05000000000000000000" pitchFamily="2" charset="2"/>
              <a:buChar char="q"/>
            </a:pPr>
            <a:r>
              <a:rPr lang="en-US" sz="1400" dirty="0">
                <a:latin typeface="Avenir LT Std 35 Light"/>
                <a:ea typeface="Calibri" panose="020F0502020204030204" pitchFamily="34" charset="0"/>
              </a:rPr>
              <a:t>Correction sheets are only used to cancel or modify awards. </a:t>
            </a:r>
            <a:r>
              <a:rPr lang="en-US" sz="1400" dirty="0">
                <a:latin typeface="Avenir LT Std 35 Light"/>
                <a:ea typeface="+mn-lt"/>
                <a:cs typeface="+mn-lt"/>
              </a:rPr>
              <a:t>If you would like to re-award to a new student, you will need to fill out a new AWSS. Do not include re-award in Correction AWSS.</a:t>
            </a:r>
          </a:p>
        </p:txBody>
      </p:sp>
      <p:sp>
        <p:nvSpPr>
          <p:cNvPr id="5" name="TextBox 4">
            <a:extLst>
              <a:ext uri="{FF2B5EF4-FFF2-40B4-BE49-F238E27FC236}">
                <a16:creationId xmlns:a16="http://schemas.microsoft.com/office/drawing/2014/main" id="{A99B4442-233E-DC1F-ADA2-9A2B46D5AC86}"/>
              </a:ext>
            </a:extLst>
          </p:cNvPr>
          <p:cNvSpPr txBox="1"/>
          <p:nvPr/>
        </p:nvSpPr>
        <p:spPr>
          <a:xfrm>
            <a:off x="414458" y="4035247"/>
            <a:ext cx="5312910" cy="2246769"/>
          </a:xfrm>
          <a:prstGeom prst="rect">
            <a:avLst/>
          </a:prstGeom>
          <a:noFill/>
        </p:spPr>
        <p:txBody>
          <a:bodyPr wrap="square">
            <a:spAutoFit/>
          </a:bodyPr>
          <a:lstStyle/>
          <a:p>
            <a:pPr fontAlgn="base"/>
            <a:r>
              <a:rPr lang="en-US" sz="1400" b="1" dirty="0">
                <a:solidFill>
                  <a:srgbClr val="6C254A"/>
                </a:solidFill>
                <a:latin typeface="Avenir LT Std 35 Light"/>
              </a:rPr>
              <a:t>Important Dates and</a:t>
            </a:r>
            <a:r>
              <a:rPr lang="en-US" sz="1400" b="1" i="0" u="none" strike="noStrike" dirty="0">
                <a:solidFill>
                  <a:srgbClr val="6C254A"/>
                </a:solidFill>
                <a:effectLst/>
                <a:latin typeface="Avenir LT Std 35 Light"/>
              </a:rPr>
              <a:t> Deadlines:</a:t>
            </a:r>
            <a:r>
              <a:rPr lang="en-US" sz="1400" b="0" i="0" dirty="0">
                <a:solidFill>
                  <a:srgbClr val="000000"/>
                </a:solidFill>
                <a:effectLst/>
                <a:latin typeface="Avenir LT Std 35 Light"/>
              </a:rPr>
              <a:t>​</a:t>
            </a:r>
          </a:p>
          <a:p>
            <a:pPr fontAlgn="base"/>
            <a:endParaRPr lang="en-US" sz="1400" b="0" i="0" dirty="0">
              <a:solidFill>
                <a:srgbClr val="000000"/>
              </a:solidFill>
              <a:effectLst/>
              <a:latin typeface="Avenir LT Std 35 Light"/>
            </a:endParaRPr>
          </a:p>
          <a:p>
            <a:pPr marL="285750" indent="-285750" fontAlgn="base">
              <a:buFont typeface="Wingdings" panose="05000000000000000000" pitchFamily="2" charset="2"/>
              <a:buChar char="Ø"/>
            </a:pPr>
            <a:r>
              <a:rPr lang="en-US" sz="1400" b="1" i="0" u="none" strike="noStrike" dirty="0">
                <a:solidFill>
                  <a:srgbClr val="000000"/>
                </a:solidFill>
                <a:effectLst/>
                <a:latin typeface="Avenir LT Std 35 Light" panose="020B0402020203020204"/>
              </a:rPr>
              <a:t>May 18th </a:t>
            </a:r>
            <a:r>
              <a:rPr lang="en-US" sz="1400" b="0" i="0" u="none" strike="noStrike" dirty="0">
                <a:solidFill>
                  <a:srgbClr val="000000"/>
                </a:solidFill>
                <a:effectLst/>
                <a:latin typeface="Avenir LT Std 35 Light" panose="020B0402020203020204"/>
              </a:rPr>
              <a:t>–  Summer awards are due for processing to ensure credits are applied to student accounts prior to the start of Summer courses beginning on May 22</a:t>
            </a:r>
            <a:r>
              <a:rPr lang="en-US" sz="1400" b="0" i="0" u="none" strike="noStrike" baseline="30000" dirty="0">
                <a:solidFill>
                  <a:srgbClr val="000000"/>
                </a:solidFill>
                <a:effectLst/>
                <a:latin typeface="Avenir LT Std 35 Light" panose="020B0402020203020204"/>
              </a:rPr>
              <a:t>nd</a:t>
            </a:r>
            <a:r>
              <a:rPr lang="en-US" sz="1400" b="0" i="0" u="none" strike="noStrike" dirty="0">
                <a:solidFill>
                  <a:srgbClr val="000000"/>
                </a:solidFill>
                <a:effectLst/>
                <a:latin typeface="Avenir LT Std 35 Light" panose="020B0402020203020204"/>
              </a:rPr>
              <a:t>. (we can still process Summer AWSS after this date). </a:t>
            </a:r>
            <a:endParaRPr lang="en-US" sz="1400" b="0" i="0" dirty="0">
              <a:solidFill>
                <a:srgbClr val="000000"/>
              </a:solidFill>
              <a:effectLst/>
              <a:latin typeface="Avenir LT Std 35 Light" panose="020B0402020203020204"/>
            </a:endParaRPr>
          </a:p>
          <a:p>
            <a:pPr marL="285750" indent="-285750">
              <a:buFont typeface="Wingdings" panose="05000000000000000000" pitchFamily="2" charset="2"/>
              <a:buChar char="Ø"/>
            </a:pPr>
            <a:r>
              <a:rPr lang="en-US" sz="1400" b="1" dirty="0">
                <a:solidFill>
                  <a:srgbClr val="000000"/>
                </a:solidFill>
                <a:latin typeface="Avenir LT Std 35 Light"/>
              </a:rPr>
              <a:t>May 22</a:t>
            </a:r>
            <a:r>
              <a:rPr lang="en-US" sz="1400" b="1" baseline="30000" dirty="0">
                <a:solidFill>
                  <a:srgbClr val="000000"/>
                </a:solidFill>
                <a:latin typeface="Avenir LT Std 35 Light"/>
              </a:rPr>
              <a:t>nd</a:t>
            </a:r>
            <a:r>
              <a:rPr lang="en-US" sz="1400" b="1" dirty="0">
                <a:solidFill>
                  <a:srgbClr val="000000"/>
                </a:solidFill>
                <a:latin typeface="Avenir LT Std 35 Light"/>
              </a:rPr>
              <a:t> </a:t>
            </a:r>
            <a:r>
              <a:rPr lang="en-US" sz="1400" dirty="0">
                <a:solidFill>
                  <a:srgbClr val="000000"/>
                </a:solidFill>
                <a:latin typeface="Avenir LT Std 35 Light"/>
              </a:rPr>
              <a:t>– Summer 2023 Payment deadline to avoid $80 late fee</a:t>
            </a:r>
            <a:endParaRPr lang="en-US" sz="1400" dirty="0">
              <a:solidFill>
                <a:srgbClr val="000000"/>
              </a:solidFill>
              <a:latin typeface="Avenir LT Std 35 Light" panose="020B0402020203020204" pitchFamily="34" charset="0"/>
            </a:endParaRPr>
          </a:p>
          <a:p>
            <a:pPr marL="285750" indent="-285750">
              <a:buFont typeface="Wingdings" panose="05000000000000000000" pitchFamily="2" charset="2"/>
              <a:buChar char="Ø"/>
            </a:pPr>
            <a:r>
              <a:rPr lang="en-US" sz="1400" b="1" dirty="0">
                <a:solidFill>
                  <a:srgbClr val="000000"/>
                </a:solidFill>
                <a:latin typeface="Avenir LT Std 35 Light"/>
              </a:rPr>
              <a:t>June 12</a:t>
            </a:r>
            <a:r>
              <a:rPr lang="en-US" sz="1400" b="1" baseline="30000" dirty="0">
                <a:solidFill>
                  <a:srgbClr val="000000"/>
                </a:solidFill>
                <a:latin typeface="Avenir LT Std 35 Light"/>
              </a:rPr>
              <a:t>th</a:t>
            </a:r>
            <a:r>
              <a:rPr lang="en-US" sz="1400" b="1" dirty="0">
                <a:solidFill>
                  <a:srgbClr val="000000"/>
                </a:solidFill>
                <a:latin typeface="Avenir LT Std 35 Light"/>
              </a:rPr>
              <a:t> </a:t>
            </a:r>
            <a:r>
              <a:rPr lang="en-US" sz="1400" dirty="0">
                <a:solidFill>
                  <a:srgbClr val="000000"/>
                </a:solidFill>
                <a:latin typeface="Avenir LT Std 35 Light"/>
              </a:rPr>
              <a:t>– Summer 2023 Final Payment deadline to avoid cancellation of classes. </a:t>
            </a:r>
          </a:p>
          <a:p>
            <a:endParaRPr lang="en-US" sz="1400" dirty="0">
              <a:latin typeface="Avenir LT Std 35 Light" panose="020B0402020203020204"/>
            </a:endParaRPr>
          </a:p>
        </p:txBody>
      </p:sp>
      <p:sp>
        <p:nvSpPr>
          <p:cNvPr id="11" name="TextBox 10">
            <a:extLst>
              <a:ext uri="{FF2B5EF4-FFF2-40B4-BE49-F238E27FC236}">
                <a16:creationId xmlns:a16="http://schemas.microsoft.com/office/drawing/2014/main" id="{4C062508-AC8C-9A2A-D1A3-781D4FE54DE8}"/>
              </a:ext>
            </a:extLst>
          </p:cNvPr>
          <p:cNvSpPr txBox="1"/>
          <p:nvPr/>
        </p:nvSpPr>
        <p:spPr>
          <a:xfrm>
            <a:off x="1948586" y="3429000"/>
            <a:ext cx="1743600" cy="369332"/>
          </a:xfrm>
          <a:prstGeom prst="rect">
            <a:avLst/>
          </a:prstGeom>
          <a:noFill/>
        </p:spPr>
        <p:txBody>
          <a:bodyPr wrap="square" rtlCol="0">
            <a:spAutoFit/>
          </a:bodyPr>
          <a:lstStyle/>
          <a:p>
            <a:r>
              <a:rPr lang="en-US" dirty="0">
                <a:solidFill>
                  <a:schemeClr val="accent1"/>
                </a:solidFill>
                <a:latin typeface="Avenir LT Std 35 Light" panose="020B0402020203020204" pitchFamily="34" charset="0"/>
              </a:rPr>
              <a:t>Summer 2023</a:t>
            </a:r>
          </a:p>
        </p:txBody>
      </p:sp>
    </p:spTree>
    <p:extLst>
      <p:ext uri="{BB962C8B-B14F-4D97-AF65-F5344CB8AC3E}">
        <p14:creationId xmlns:p14="http://schemas.microsoft.com/office/powerpoint/2010/main" val="3038222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E4E68A1-4AFA-5566-734B-B8E71E299B06}"/>
              </a:ext>
            </a:extLst>
          </p:cNvPr>
          <p:cNvSpPr/>
          <p:nvPr/>
        </p:nvSpPr>
        <p:spPr>
          <a:xfrm>
            <a:off x="441365" y="4265291"/>
            <a:ext cx="5271839" cy="2416346"/>
          </a:xfrm>
          <a:prstGeom prst="rect">
            <a:avLst/>
          </a:prstGeom>
          <a:solidFill>
            <a:schemeClr val="accent6">
              <a:lumMod val="20000"/>
              <a:lumOff val="80000"/>
            </a:schemeClr>
          </a:solidFill>
          <a:ln>
            <a:noFill/>
          </a:ln>
          <a:scene3d>
            <a:camera prst="orthographicFront"/>
            <a:lightRig rig="threePt" dir="t"/>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Top Corners Rounded 9">
            <a:extLst>
              <a:ext uri="{FF2B5EF4-FFF2-40B4-BE49-F238E27FC236}">
                <a16:creationId xmlns:a16="http://schemas.microsoft.com/office/drawing/2014/main" id="{3D9236C1-859D-BAE2-37BD-8AE967337844}"/>
              </a:ext>
            </a:extLst>
          </p:cNvPr>
          <p:cNvSpPr/>
          <p:nvPr/>
        </p:nvSpPr>
        <p:spPr>
          <a:xfrm flipV="1">
            <a:off x="444500" y="1857372"/>
            <a:ext cx="11303000" cy="492795"/>
          </a:xfrm>
          <a:prstGeom prst="round2SameRect">
            <a:avLst/>
          </a:prstGeom>
          <a:gradFill flip="none" rotWithShape="1">
            <a:gsLst>
              <a:gs pos="40000">
                <a:schemeClr val="accent4">
                  <a:lumMod val="20000"/>
                  <a:lumOff val="80000"/>
                </a:schemeClr>
              </a:gs>
              <a:gs pos="76000">
                <a:schemeClr val="accent4">
                  <a:lumMod val="60000"/>
                  <a:lumOff val="40000"/>
                </a:schemeClr>
              </a:gs>
            </a:gsLst>
            <a:path path="circle">
              <a:fillToRect l="50000" t="130000" r="50000" b="-30000"/>
            </a:path>
            <a:tileRect/>
          </a:gradFill>
          <a:ln>
            <a:solidFill>
              <a:schemeClr val="accent6">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F3E8B63-20FB-7CD0-0654-40EFFAFC9F72}"/>
              </a:ext>
            </a:extLst>
          </p:cNvPr>
          <p:cNvSpPr/>
          <p:nvPr/>
        </p:nvSpPr>
        <p:spPr>
          <a:xfrm>
            <a:off x="7018629" y="3483240"/>
            <a:ext cx="4730418" cy="3288633"/>
          </a:xfrm>
          <a:prstGeom prst="rect">
            <a:avLst/>
          </a:prstGeom>
          <a:solidFill>
            <a:schemeClr val="accent6">
              <a:lumMod val="20000"/>
              <a:lumOff val="80000"/>
            </a:schemeClr>
          </a:solidFill>
          <a:ln>
            <a:noFill/>
          </a:ln>
          <a:scene3d>
            <a:camera prst="orthographicFront"/>
            <a:lightRig rig="threePt" dir="t"/>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4" name="Picture 4" descr="Graphical user interface, text, application, email&#10;&#10;Description automatically generated">
            <a:extLst>
              <a:ext uri="{FF2B5EF4-FFF2-40B4-BE49-F238E27FC236}">
                <a16:creationId xmlns:a16="http://schemas.microsoft.com/office/drawing/2014/main" id="{0664AF5B-F3B9-47E2-00F2-6F0FE289F3CF}"/>
              </a:ext>
            </a:extLst>
          </p:cNvPr>
          <p:cNvPicPr>
            <a:picLocks noGrp="1" noChangeAspect="1"/>
          </p:cNvPicPr>
          <p:nvPr>
            <p:ph idx="1"/>
          </p:nvPr>
        </p:nvPicPr>
        <p:blipFill>
          <a:blip r:embed="rId3"/>
          <a:stretch>
            <a:fillRect/>
          </a:stretch>
        </p:blipFill>
        <p:spPr>
          <a:xfrm>
            <a:off x="7151804" y="3584178"/>
            <a:ext cx="4455628" cy="3096778"/>
          </a:xfrm>
        </p:spPr>
      </p:pic>
      <p:sp>
        <p:nvSpPr>
          <p:cNvPr id="2" name="Title 1">
            <a:extLst>
              <a:ext uri="{FF2B5EF4-FFF2-40B4-BE49-F238E27FC236}">
                <a16:creationId xmlns:a16="http://schemas.microsoft.com/office/drawing/2014/main" id="{62309754-533C-DF4C-9787-5CA1D9E6C136}"/>
              </a:ext>
            </a:extLst>
          </p:cNvPr>
          <p:cNvSpPr>
            <a:spLocks noGrp="1"/>
          </p:cNvSpPr>
          <p:nvPr>
            <p:ph type="title"/>
          </p:nvPr>
        </p:nvSpPr>
        <p:spPr/>
        <p:txBody>
          <a:bodyPr>
            <a:normAutofit fontScale="90000"/>
          </a:bodyPr>
          <a:lstStyle/>
          <a:p>
            <a:r>
              <a:rPr lang="en-US" b="1" dirty="0">
                <a:latin typeface="Segoe UI"/>
                <a:cs typeface="Segoe UI"/>
              </a:rPr>
              <a:t>Financial aid office updates and reminders Cont.</a:t>
            </a:r>
            <a:endParaRPr lang="en-US" dirty="0"/>
          </a:p>
        </p:txBody>
      </p:sp>
      <p:sp>
        <p:nvSpPr>
          <p:cNvPr id="7" name="TextBox 6">
            <a:extLst>
              <a:ext uri="{FF2B5EF4-FFF2-40B4-BE49-F238E27FC236}">
                <a16:creationId xmlns:a16="http://schemas.microsoft.com/office/drawing/2014/main" id="{42E57C48-8044-4588-4422-26CEB6D98EFE}"/>
              </a:ext>
            </a:extLst>
          </p:cNvPr>
          <p:cNvSpPr txBox="1"/>
          <p:nvPr/>
        </p:nvSpPr>
        <p:spPr>
          <a:xfrm>
            <a:off x="391025" y="2416341"/>
            <a:ext cx="1130968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venir LT Std 35 Light"/>
                <a:ea typeface="+mn-lt"/>
                <a:cs typeface="+mn-lt"/>
              </a:rPr>
              <a:t>If you are needing to set request access for an individual to be an opportunity Administrator. Please have your Dean/Director fill out the following webform.</a:t>
            </a:r>
            <a:r>
              <a:rPr lang="en-US" dirty="0">
                <a:solidFill>
                  <a:srgbClr val="000000"/>
                </a:solidFill>
                <a:latin typeface="Avenir LT Std 35 Light"/>
                <a:ea typeface="+mn-lt"/>
                <a:cs typeface="+mn-lt"/>
              </a:rPr>
              <a:t> </a:t>
            </a:r>
            <a:r>
              <a:rPr lang="en-US" dirty="0">
                <a:solidFill>
                  <a:srgbClr val="0070C0"/>
                </a:solidFill>
                <a:latin typeface="Avenir LT Std 35 Light"/>
                <a:ea typeface="+mn-lt"/>
                <a:cs typeface="+mn-lt"/>
                <a:hlinkClick r:id="rId4">
                  <a:extLst>
                    <a:ext uri="{A12FA001-AC4F-418D-AE19-62706E023703}">
                      <ahyp:hlinkClr xmlns:ahyp="http://schemas.microsoft.com/office/drawing/2018/hyperlinkcolor" xmlns="" val="tx"/>
                    </a:ext>
                  </a:extLst>
                </a:hlinkClick>
              </a:rPr>
              <a:t>https://www.umt.edu/finaid/scholarships/opportunity-admin-request.php</a:t>
            </a:r>
            <a:endParaRPr lang="en-US" dirty="0">
              <a:latin typeface="Avenir LT Std 35 Light"/>
            </a:endParaRPr>
          </a:p>
          <a:p>
            <a:pPr algn="l"/>
            <a:endParaRPr lang="en-US" dirty="0"/>
          </a:p>
        </p:txBody>
      </p:sp>
      <p:sp>
        <p:nvSpPr>
          <p:cNvPr id="8" name="TextBox 7">
            <a:extLst>
              <a:ext uri="{FF2B5EF4-FFF2-40B4-BE49-F238E27FC236}">
                <a16:creationId xmlns:a16="http://schemas.microsoft.com/office/drawing/2014/main" id="{335AC60D-1F60-2203-76D7-3CAE925F9DE5}"/>
              </a:ext>
            </a:extLst>
          </p:cNvPr>
          <p:cNvSpPr txBox="1"/>
          <p:nvPr/>
        </p:nvSpPr>
        <p:spPr>
          <a:xfrm>
            <a:off x="441157" y="1905001"/>
            <a:ext cx="1130968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dirty="0">
                <a:latin typeface="Avenir LT Std 35 Light"/>
              </a:rPr>
              <a:t>*New*</a:t>
            </a:r>
            <a:r>
              <a:rPr lang="en-US" sz="2000" b="1" dirty="0">
                <a:latin typeface="Avenir LT Std 35 Light"/>
              </a:rPr>
              <a:t> Opportunity Administrator Request Form</a:t>
            </a:r>
          </a:p>
        </p:txBody>
      </p:sp>
      <p:sp>
        <p:nvSpPr>
          <p:cNvPr id="11" name="TextBox 10">
            <a:extLst>
              <a:ext uri="{FF2B5EF4-FFF2-40B4-BE49-F238E27FC236}">
                <a16:creationId xmlns:a16="http://schemas.microsoft.com/office/drawing/2014/main" id="{93380F0E-FE46-A7D1-0396-ACEC2DE28C8E}"/>
              </a:ext>
            </a:extLst>
          </p:cNvPr>
          <p:cNvSpPr txBox="1"/>
          <p:nvPr/>
        </p:nvSpPr>
        <p:spPr>
          <a:xfrm>
            <a:off x="491289" y="3479130"/>
            <a:ext cx="550444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en-US" dirty="0">
                <a:latin typeface="Avenir LT Std 35 Light"/>
              </a:rPr>
              <a:t>A link to this form is </a:t>
            </a:r>
            <a:r>
              <a:rPr lang="en-US" dirty="0">
                <a:latin typeface="Avenir LT Std 35 Light"/>
                <a:cs typeface="Segoe UI"/>
              </a:rPr>
              <a:t>l</a:t>
            </a:r>
            <a:r>
              <a:rPr lang="en-US" dirty="0">
                <a:latin typeface="Segoe UI"/>
                <a:cs typeface="Segoe UI"/>
              </a:rPr>
              <a:t>ocated on the </a:t>
            </a:r>
            <a:r>
              <a:rPr lang="en-US" dirty="0">
                <a:solidFill>
                  <a:srgbClr val="0070C0"/>
                </a:solidFill>
                <a:latin typeface="Segoe UI"/>
                <a:cs typeface="Segoe UI"/>
                <a:hlinkClick r:id="rId5">
                  <a:extLst>
                    <a:ext uri="{A12FA001-AC4F-418D-AE19-62706E023703}">
                      <ahyp:hlinkClr xmlns:ahyp="http://schemas.microsoft.com/office/drawing/2018/hyperlinkcolor" xmlns="" val="tx"/>
                    </a:ext>
                  </a:extLst>
                </a:hlinkClick>
              </a:rPr>
              <a:t>Department Scholarship Resource webpage</a:t>
            </a:r>
            <a:r>
              <a:rPr lang="en-US" dirty="0">
                <a:latin typeface="Segoe UI"/>
                <a:cs typeface="Segoe UI"/>
              </a:rPr>
              <a:t>.</a:t>
            </a:r>
            <a:endParaRPr lang="en-US"/>
          </a:p>
        </p:txBody>
      </p:sp>
      <p:pic>
        <p:nvPicPr>
          <p:cNvPr id="3" name="Picture 4" descr="A screenshot of a computer&#10;&#10;Description automatically generated">
            <a:extLst>
              <a:ext uri="{FF2B5EF4-FFF2-40B4-BE49-F238E27FC236}">
                <a16:creationId xmlns:a16="http://schemas.microsoft.com/office/drawing/2014/main" id="{150EF662-D140-33AC-53E9-81EC58C7823F}"/>
              </a:ext>
            </a:extLst>
          </p:cNvPr>
          <p:cNvPicPr>
            <a:picLocks noChangeAspect="1"/>
          </p:cNvPicPr>
          <p:nvPr/>
        </p:nvPicPr>
        <p:blipFill>
          <a:blip r:embed="rId6"/>
          <a:stretch>
            <a:fillRect/>
          </a:stretch>
        </p:blipFill>
        <p:spPr>
          <a:xfrm>
            <a:off x="583532" y="4386179"/>
            <a:ext cx="5009147" cy="2186405"/>
          </a:xfrm>
          <a:prstGeom prst="rect">
            <a:avLst/>
          </a:prstGeom>
        </p:spPr>
      </p:pic>
      <p:sp>
        <p:nvSpPr>
          <p:cNvPr id="9" name="Arrow: Right 8">
            <a:extLst>
              <a:ext uri="{FF2B5EF4-FFF2-40B4-BE49-F238E27FC236}">
                <a16:creationId xmlns:a16="http://schemas.microsoft.com/office/drawing/2014/main" id="{145BCC2E-BE05-C3B7-A76F-CF7101E4FC8B}"/>
              </a:ext>
            </a:extLst>
          </p:cNvPr>
          <p:cNvSpPr/>
          <p:nvPr/>
        </p:nvSpPr>
        <p:spPr>
          <a:xfrm>
            <a:off x="5927638" y="4891158"/>
            <a:ext cx="978408" cy="484632"/>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770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a:extLst>
              <a:ext uri="{FF2B5EF4-FFF2-40B4-BE49-F238E27FC236}">
                <a16:creationId xmlns:a16="http://schemas.microsoft.com/office/drawing/2014/main" id="{C34C400C-BBB1-8B10-0F37-1F810344D7AB}"/>
              </a:ext>
            </a:extLst>
          </p:cNvPr>
          <p:cNvSpPr/>
          <p:nvPr/>
        </p:nvSpPr>
        <p:spPr>
          <a:xfrm>
            <a:off x="6960087" y="4411448"/>
            <a:ext cx="4995815" cy="1938767"/>
          </a:xfrm>
          <a:prstGeom prst="flowChartAlternateProcess">
            <a:avLst/>
          </a:prstGeom>
          <a:solidFill>
            <a:schemeClr val="accent6">
              <a:lumMod val="20000"/>
              <a:lumOff val="80000"/>
            </a:schemeClr>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903163">
                    <a:lumMod val="50000"/>
                  </a:srgbClr>
                </a:solidFill>
                <a:effectLst/>
                <a:uLnTx/>
                <a:uFillTx/>
                <a:latin typeface="Avenir LT Std 35 Light" panose="020B0402020203020204" pitchFamily="34" charset="0"/>
                <a:ea typeface="+mn-ea"/>
                <a:cs typeface="+mn-cs"/>
              </a:rPr>
              <a:t>Scholarship Administrator Contact Email Listserv</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prstClr val="black"/>
              </a:solidFill>
              <a:effectLst/>
              <a:uLnTx/>
              <a:uFillTx/>
              <a:latin typeface="Avenir LT Std 35 Light" panose="020B04020202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venir LT Std 35 Light" panose="020B0402020203020204" pitchFamily="34" charset="0"/>
                <a:ea typeface="+mn-ea"/>
                <a:cs typeface="+mn-cs"/>
              </a:rPr>
              <a:t>Please send the Foundation and Financial Aid Office any new contacts (and their info including their umontana employee email address) who are assisting with Scholarship Administration in your unit/department or program</a:t>
            </a:r>
            <a:endParaRPr lang="en-US" dirty="0"/>
          </a:p>
        </p:txBody>
      </p:sp>
      <p:sp>
        <p:nvSpPr>
          <p:cNvPr id="2" name="Content Placeholder 1">
            <a:extLst>
              <a:ext uri="{FF2B5EF4-FFF2-40B4-BE49-F238E27FC236}">
                <a16:creationId xmlns:a16="http://schemas.microsoft.com/office/drawing/2014/main" id="{080E344A-C1ED-2FB5-264D-E0422502657B}"/>
              </a:ext>
            </a:extLst>
          </p:cNvPr>
          <p:cNvSpPr>
            <a:spLocks noGrp="1"/>
          </p:cNvSpPr>
          <p:nvPr>
            <p:ph idx="1"/>
          </p:nvPr>
        </p:nvSpPr>
        <p:spPr>
          <a:xfrm>
            <a:off x="446021" y="2044040"/>
            <a:ext cx="5607424" cy="4649880"/>
          </a:xfrm>
        </p:spPr>
        <p:txBody>
          <a:bodyPr>
            <a:normAutofit lnSpcReduction="10000"/>
          </a:bodyPr>
          <a:lstStyle/>
          <a:p>
            <a:pPr marL="0" indent="0" fontAlgn="base">
              <a:lnSpc>
                <a:spcPct val="105000"/>
              </a:lnSpc>
              <a:spcBef>
                <a:spcPts val="0"/>
              </a:spcBef>
              <a:spcAft>
                <a:spcPts val="0"/>
              </a:spcAft>
              <a:buNone/>
            </a:pPr>
            <a:r>
              <a:rPr lang="en-US" sz="1600" b="1" dirty="0">
                <a:solidFill>
                  <a:schemeClr val="tx1"/>
                </a:solidFill>
                <a:latin typeface="Avenir LT Std 35 Light"/>
              </a:rPr>
              <a:t>Scholarship Budget Updates</a:t>
            </a:r>
          </a:p>
          <a:p>
            <a:pPr marL="0" indent="0" fontAlgn="base">
              <a:lnSpc>
                <a:spcPct val="105000"/>
              </a:lnSpc>
              <a:spcBef>
                <a:spcPts val="0"/>
              </a:spcBef>
              <a:spcAft>
                <a:spcPts val="0"/>
              </a:spcAft>
              <a:buNone/>
            </a:pPr>
            <a:endParaRPr lang="en-US" sz="800" dirty="0">
              <a:solidFill>
                <a:schemeClr val="tx1"/>
              </a:solidFill>
              <a:effectLst/>
              <a:latin typeface="Avenir LT Std 35 Light" panose="020B0402020203020204"/>
              <a:ea typeface="Calibri" panose="020F0502020204030204" pitchFamily="34" charset="0"/>
            </a:endParaRPr>
          </a:p>
          <a:p>
            <a:pPr marL="0" indent="0" fontAlgn="base">
              <a:lnSpc>
                <a:spcPct val="105000"/>
              </a:lnSpc>
              <a:spcBef>
                <a:spcPts val="0"/>
              </a:spcBef>
              <a:spcAft>
                <a:spcPts val="0"/>
              </a:spcAft>
              <a:buNone/>
            </a:pPr>
            <a:r>
              <a:rPr lang="en-US" sz="1300" dirty="0">
                <a:solidFill>
                  <a:schemeClr val="tx1"/>
                </a:solidFill>
                <a:effectLst/>
                <a:latin typeface="Avenir LT Std 35 Light" panose="020B0402020203020204"/>
                <a:ea typeface="Calibri" panose="020F0502020204030204" pitchFamily="34" charset="0"/>
              </a:rPr>
              <a:t>The Foundation continues to make 2023-2024 revisions/updates to scholarship budgets, please be sure your Box notifications are turned on, so you receive notice.</a:t>
            </a:r>
            <a:r>
              <a:rPr lang="en-US" sz="1300" dirty="0">
                <a:solidFill>
                  <a:schemeClr val="tx1"/>
                </a:solidFill>
                <a:latin typeface="Avenir LT Std 35 Light" panose="020B0402020203020204"/>
                <a:ea typeface="Calibri" panose="020F0502020204030204" pitchFamily="34" charset="0"/>
              </a:rPr>
              <a:t> </a:t>
            </a:r>
            <a:endParaRPr lang="en-US" sz="1300" dirty="0">
              <a:solidFill>
                <a:schemeClr val="tx1"/>
              </a:solidFill>
              <a:effectLst/>
              <a:latin typeface="Avenir LT Std 35 Light" panose="020B0402020203020204"/>
              <a:ea typeface="Calibri" panose="020F0502020204030204" pitchFamily="34" charset="0"/>
            </a:endParaRPr>
          </a:p>
          <a:p>
            <a:pPr marL="0" marR="0" indent="0" fontAlgn="base">
              <a:lnSpc>
                <a:spcPct val="105000"/>
              </a:lnSpc>
              <a:spcBef>
                <a:spcPts val="0"/>
              </a:spcBef>
              <a:spcAft>
                <a:spcPts val="0"/>
              </a:spcAft>
              <a:buNone/>
            </a:pPr>
            <a:endParaRPr lang="en-US" sz="800" dirty="0">
              <a:solidFill>
                <a:schemeClr val="tx1"/>
              </a:solidFill>
              <a:effectLst/>
              <a:latin typeface="Calibri" panose="020F0502020204030204" pitchFamily="34" charset="0"/>
              <a:ea typeface="Calibri" panose="020F0502020204030204" pitchFamily="34" charset="0"/>
            </a:endParaRPr>
          </a:p>
          <a:p>
            <a:pPr marL="228600" indent="-228600" fontAlgn="base">
              <a:lnSpc>
                <a:spcPct val="105000"/>
              </a:lnSpc>
              <a:spcBef>
                <a:spcPts val="0"/>
              </a:spcBef>
              <a:spcAft>
                <a:spcPts val="0"/>
              </a:spcAft>
              <a:buFont typeface="Wingdings" panose="05000000000000000000" pitchFamily="2" charset="2"/>
              <a:buChar char="Ø"/>
            </a:pPr>
            <a:r>
              <a:rPr lang="en-US" sz="1400" b="1" dirty="0">
                <a:solidFill>
                  <a:schemeClr val="accent2"/>
                </a:solidFill>
                <a:latin typeface="Avenir LT Std 35 Light" panose="020B0402020203020204"/>
                <a:ea typeface="Times New Roman" panose="02020603050405020304" pitchFamily="18" charset="0"/>
              </a:rPr>
              <a:t>Reminders</a:t>
            </a:r>
            <a:r>
              <a:rPr lang="en-US" sz="1400" b="1" dirty="0">
                <a:solidFill>
                  <a:schemeClr val="accent2"/>
                </a:solidFill>
                <a:effectLst/>
                <a:latin typeface="Avenir LT Std 35 Light" panose="020B0402020203020204"/>
                <a:ea typeface="Times New Roman" panose="02020603050405020304" pitchFamily="18" charset="0"/>
              </a:rPr>
              <a:t>:</a:t>
            </a:r>
            <a:r>
              <a:rPr lang="en-US" sz="1400" dirty="0">
                <a:solidFill>
                  <a:schemeClr val="accent2"/>
                </a:solidFill>
                <a:effectLst/>
                <a:latin typeface="Avenir LT Std 35 Light" panose="020B0402020203020204"/>
                <a:ea typeface="Times New Roman" panose="02020603050405020304" pitchFamily="18" charset="0"/>
              </a:rPr>
              <a:t> </a:t>
            </a:r>
            <a:endParaRPr lang="en-US" sz="1400" dirty="0">
              <a:solidFill>
                <a:schemeClr val="accent2"/>
              </a:solidFill>
              <a:latin typeface="Avenir LT Std 35 Light" panose="020B0402020203020204"/>
              <a:ea typeface="Times New Roman" panose="02020603050405020304" pitchFamily="18" charset="0"/>
            </a:endParaRPr>
          </a:p>
          <a:p>
            <a:pPr marL="457200" lvl="1" indent="-228600">
              <a:lnSpc>
                <a:spcPct val="105000"/>
              </a:lnSpc>
              <a:spcBef>
                <a:spcPts val="0"/>
              </a:spcBef>
              <a:spcAft>
                <a:spcPts val="0"/>
              </a:spcAft>
              <a:buFont typeface="Wingdings" panose="05000000000000000000" pitchFamily="2" charset="2"/>
              <a:buChar char="§"/>
            </a:pPr>
            <a:r>
              <a:rPr lang="en-US" sz="1200" dirty="0">
                <a:solidFill>
                  <a:schemeClr val="tx1"/>
                </a:solidFill>
                <a:latin typeface="Avenir LT Std 35 Light" panose="020B0402020203020204"/>
                <a:ea typeface="Times New Roman" panose="02020603050405020304" pitchFamily="18" charset="0"/>
              </a:rPr>
              <a:t>For </a:t>
            </a:r>
            <a:r>
              <a:rPr lang="en-US" sz="1200" i="1" dirty="0">
                <a:solidFill>
                  <a:schemeClr val="tx1"/>
                </a:solidFill>
                <a:latin typeface="Avenir LT Std 35 Light" panose="020B0402020203020204"/>
                <a:ea typeface="Times New Roman" panose="02020603050405020304" pitchFamily="18" charset="0"/>
              </a:rPr>
              <a:t>Department Funds</a:t>
            </a:r>
            <a:r>
              <a:rPr lang="en-US" sz="1200" dirty="0">
                <a:solidFill>
                  <a:schemeClr val="tx1"/>
                </a:solidFill>
                <a:latin typeface="Avenir LT Std 35 Light" panose="020B0402020203020204"/>
                <a:ea typeface="Times New Roman" panose="02020603050405020304" pitchFamily="18" charset="0"/>
              </a:rPr>
              <a:t>, administrators, please review your 2022-2023 budgets and expenditures to inform UMF (Korla) on what you would like to budget for the 2023-2024 academic year.</a:t>
            </a:r>
          </a:p>
          <a:p>
            <a:pPr marL="457200" lvl="1" indent="-228600">
              <a:lnSpc>
                <a:spcPct val="105000"/>
              </a:lnSpc>
              <a:spcBef>
                <a:spcPts val="0"/>
              </a:spcBef>
              <a:spcAft>
                <a:spcPts val="0"/>
              </a:spcAft>
              <a:buFont typeface="Wingdings" panose="05020102010507070707" pitchFamily="18" charset="2"/>
              <a:buChar char="§"/>
            </a:pPr>
            <a:endParaRPr lang="en-US" sz="1200" dirty="0">
              <a:solidFill>
                <a:schemeClr val="tx1"/>
              </a:solidFill>
              <a:latin typeface="Avenir LT Std 35 Light" panose="020B0402020203020204"/>
              <a:ea typeface="Times New Roman" panose="02020603050405020304" pitchFamily="18" charset="0"/>
            </a:endParaRPr>
          </a:p>
          <a:p>
            <a:pPr marL="457200" lvl="1" indent="-228600">
              <a:lnSpc>
                <a:spcPct val="105000"/>
              </a:lnSpc>
              <a:spcBef>
                <a:spcPts val="0"/>
              </a:spcBef>
              <a:spcAft>
                <a:spcPts val="0"/>
              </a:spcAft>
              <a:buFont typeface="Wingdings" panose="05000000000000000000" pitchFamily="2" charset="2"/>
              <a:buChar char="§"/>
            </a:pPr>
            <a:r>
              <a:rPr lang="en-US" sz="1200" dirty="0">
                <a:solidFill>
                  <a:schemeClr val="tx1"/>
                </a:solidFill>
                <a:effectLst/>
                <a:latin typeface="Avenir LT Std 35 Light" panose="020B0402020203020204"/>
                <a:ea typeface="Times New Roman" panose="02020603050405020304" pitchFamily="18" charset="0"/>
              </a:rPr>
              <a:t>The Foundation updates scholarship budgets in Box as money is received, processed, and reviewed. Please allow a few business days once money is received.</a:t>
            </a:r>
            <a:r>
              <a:rPr lang="en-US" sz="1200" dirty="0">
                <a:solidFill>
                  <a:schemeClr val="tx1"/>
                </a:solidFill>
                <a:latin typeface="Avenir LT Std 35 Light" panose="020B0402020203020204"/>
                <a:ea typeface="Times New Roman" panose="02020603050405020304" pitchFamily="18" charset="0"/>
              </a:rPr>
              <a:t> </a:t>
            </a:r>
            <a:endParaRPr lang="en-US" sz="1200" dirty="0">
              <a:solidFill>
                <a:schemeClr val="tx1"/>
              </a:solidFill>
              <a:latin typeface="Avenir LT Std 35 Light"/>
            </a:endParaRPr>
          </a:p>
          <a:p>
            <a:pPr marL="629920" lvl="1" indent="-305435">
              <a:lnSpc>
                <a:spcPct val="105000"/>
              </a:lnSpc>
              <a:spcBef>
                <a:spcPts val="0"/>
              </a:spcBef>
              <a:spcAft>
                <a:spcPts val="0"/>
              </a:spcAft>
              <a:buFont typeface="Wingdings" panose="05000000000000000000" pitchFamily="2" charset="2"/>
              <a:buChar char="Ø"/>
            </a:pPr>
            <a:endParaRPr lang="en-US" sz="1200" dirty="0">
              <a:solidFill>
                <a:schemeClr val="tx1"/>
              </a:solidFill>
              <a:latin typeface="Avenir LT Std 35 Light"/>
              <a:ea typeface="+mn-lt"/>
              <a:cs typeface="Segoe UI"/>
            </a:endParaRPr>
          </a:p>
          <a:p>
            <a:pPr marL="228600" lvl="1" indent="0">
              <a:lnSpc>
                <a:spcPct val="105000"/>
              </a:lnSpc>
              <a:spcBef>
                <a:spcPts val="0"/>
              </a:spcBef>
              <a:spcAft>
                <a:spcPts val="0"/>
              </a:spcAft>
              <a:buNone/>
            </a:pPr>
            <a:r>
              <a:rPr lang="en-US" sz="1300" dirty="0">
                <a:solidFill>
                  <a:schemeClr val="tx1"/>
                </a:solidFill>
                <a:latin typeface="Avenir LT Std 35 Light"/>
                <a:ea typeface="+mn-lt"/>
                <a:cs typeface="Segoe UI"/>
              </a:rPr>
              <a:t>If you have scholarship budget questions or updates, please contact our Scholarship Administrator, Korla McAlpine at </a:t>
            </a:r>
            <a:r>
              <a:rPr lang="en-US" sz="1300" u="sng" dirty="0">
                <a:solidFill>
                  <a:srgbClr val="0070C0"/>
                </a:solidFill>
                <a:latin typeface="Avenir LT Std 35 Light"/>
                <a:ea typeface="+mn-lt"/>
                <a:cs typeface="+mn-lt"/>
                <a:hlinkClick r:id="rId3">
                  <a:extLst>
                    <a:ext uri="{A12FA001-AC4F-418D-AE19-62706E023703}">
                      <ahyp:hlinkClr xmlns:ahyp="http://schemas.microsoft.com/office/drawing/2018/hyperlinkcolor" xmlns="" val="tx"/>
                    </a:ext>
                  </a:extLst>
                </a:hlinkClick>
              </a:rPr>
              <a:t>korla.mcalpine@supportum.org</a:t>
            </a:r>
            <a:r>
              <a:rPr lang="en-US" sz="1300" dirty="0">
                <a:solidFill>
                  <a:schemeClr val="tx1"/>
                </a:solidFill>
                <a:latin typeface="Avenir LT Std 35 Light"/>
                <a:ea typeface="Calibri" panose="020F0502020204030204" pitchFamily="34" charset="0"/>
                <a:cs typeface="Segoe UI"/>
              </a:rPr>
              <a:t>.</a:t>
            </a:r>
            <a:r>
              <a:rPr lang="en-US" sz="1400" dirty="0">
                <a:solidFill>
                  <a:schemeClr val="tx1"/>
                </a:solidFill>
                <a:latin typeface="Avenir LT Std 35 Light"/>
                <a:ea typeface="Calibri" panose="020F0502020204030204" pitchFamily="34" charset="0"/>
                <a:cs typeface="Segoe UI"/>
              </a:rPr>
              <a:t>  </a:t>
            </a:r>
            <a:endParaRPr lang="en-US" sz="1400" dirty="0">
              <a:solidFill>
                <a:schemeClr val="tx1"/>
              </a:solidFill>
              <a:latin typeface="Avenir LT Std 35 Light"/>
              <a:ea typeface="Calibri" panose="020F0502020204030204" pitchFamily="34" charset="0"/>
            </a:endParaRPr>
          </a:p>
          <a:p>
            <a:pPr fontAlgn="base">
              <a:lnSpc>
                <a:spcPct val="105000"/>
              </a:lnSpc>
              <a:spcBef>
                <a:spcPts val="0"/>
              </a:spcBef>
              <a:spcAft>
                <a:spcPts val="0"/>
              </a:spcAft>
              <a:buFont typeface="Wingdings" panose="05000000000000000000" pitchFamily="2" charset="2"/>
              <a:buChar char="§"/>
            </a:pPr>
            <a:endParaRPr lang="en-US" sz="800" dirty="0">
              <a:solidFill>
                <a:schemeClr val="tx1"/>
              </a:solidFill>
              <a:latin typeface="Avenir LT Std 35 Light" panose="020B0402020203020204"/>
              <a:ea typeface="Calibri" panose="020F0502020204030204" pitchFamily="34" charset="0"/>
            </a:endParaRPr>
          </a:p>
          <a:p>
            <a:pPr marL="0" marR="0" indent="0" fontAlgn="base">
              <a:lnSpc>
                <a:spcPct val="105000"/>
              </a:lnSpc>
              <a:spcBef>
                <a:spcPts val="0"/>
              </a:spcBef>
              <a:spcAft>
                <a:spcPts val="0"/>
              </a:spcAft>
              <a:buNone/>
            </a:pPr>
            <a:r>
              <a:rPr lang="en-US" sz="1600" b="1" dirty="0">
                <a:solidFill>
                  <a:schemeClr val="tx1"/>
                </a:solidFill>
                <a:effectLst/>
                <a:latin typeface="Avenir LT Std 35 Light" panose="020B0402020203020204"/>
                <a:ea typeface="Calibri" panose="020F0502020204030204" pitchFamily="34" charset="0"/>
              </a:rPr>
              <a:t>A message from our Stewardship team: </a:t>
            </a:r>
          </a:p>
          <a:p>
            <a:pPr marL="0" marR="0" indent="0" fontAlgn="base">
              <a:lnSpc>
                <a:spcPct val="105000"/>
              </a:lnSpc>
              <a:spcBef>
                <a:spcPts val="0"/>
              </a:spcBef>
              <a:spcAft>
                <a:spcPts val="0"/>
              </a:spcAft>
              <a:buNone/>
            </a:pPr>
            <a:endParaRPr lang="en-US" sz="800" dirty="0">
              <a:effectLst/>
              <a:latin typeface="Avenir LT Std 35 Light" panose="020B0402020203020204"/>
              <a:ea typeface="Calibri" panose="020F0502020204030204" pitchFamily="34" charset="0"/>
            </a:endParaRPr>
          </a:p>
          <a:p>
            <a:pPr marL="0" marR="0" indent="0" fontAlgn="base">
              <a:lnSpc>
                <a:spcPct val="105000"/>
              </a:lnSpc>
              <a:spcBef>
                <a:spcPts val="0"/>
              </a:spcBef>
              <a:spcAft>
                <a:spcPts val="0"/>
              </a:spcAft>
              <a:buNone/>
            </a:pPr>
            <a:r>
              <a:rPr lang="en-US" sz="1300" dirty="0">
                <a:effectLst/>
                <a:latin typeface="Avenir LT Std 35 Light" panose="020B0402020203020204"/>
                <a:ea typeface="Calibri" panose="020F0502020204030204" pitchFamily="34" charset="0"/>
              </a:rPr>
              <a:t>UMF is currently processing scholarship donor contact lists for AY23-24 for those units who have already requested them. Please contact Emily Shankle (</a:t>
            </a:r>
            <a:r>
              <a:rPr lang="en-US" sz="1300" u="sng" dirty="0">
                <a:solidFill>
                  <a:srgbClr val="0070C0"/>
                </a:solidFill>
                <a:effectLst/>
                <a:latin typeface="Avenir LT Std 35 Light" panose="020B0402020203020204"/>
                <a:ea typeface="Calibri" panose="020F0502020204030204" pitchFamily="34" charset="0"/>
                <a:hlinkClick r:id="rId4">
                  <a:extLst>
                    <a:ext uri="{A12FA001-AC4F-418D-AE19-62706E023703}">
                      <ahyp:hlinkClr xmlns:ahyp="http://schemas.microsoft.com/office/drawing/2018/hyperlinkcolor" xmlns="" val="tx"/>
                    </a:ext>
                  </a:extLst>
                </a:hlinkClick>
              </a:rPr>
              <a:t>emily.shankle@supportum.org</a:t>
            </a:r>
            <a:r>
              <a:rPr lang="en-US" sz="1300" dirty="0">
                <a:effectLst/>
                <a:latin typeface="Avenir LT Std 35 Light" panose="020B0402020203020204"/>
                <a:ea typeface="Calibri" panose="020F0502020204030204" pitchFamily="34" charset="0"/>
              </a:rPr>
              <a:t>) if you would like to learn more about these lists.</a:t>
            </a:r>
          </a:p>
          <a:p>
            <a:pPr marR="0" fontAlgn="base">
              <a:lnSpc>
                <a:spcPct val="105000"/>
              </a:lnSpc>
              <a:spcBef>
                <a:spcPts val="0"/>
              </a:spcBef>
              <a:spcAft>
                <a:spcPts val="0"/>
              </a:spcAft>
              <a:buFont typeface="Wingdings" panose="05000000000000000000" pitchFamily="2" charset="2"/>
              <a:buChar char="§"/>
            </a:pPr>
            <a:endParaRPr lang="en-US" sz="1400" dirty="0">
              <a:solidFill>
                <a:schemeClr val="tx1"/>
              </a:solidFill>
              <a:effectLst/>
              <a:latin typeface="Calibri" panose="020F0502020204030204" pitchFamily="34" charset="0"/>
              <a:ea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7AE2068C-7097-DA2B-325B-4C784973847D}"/>
              </a:ext>
            </a:extLst>
          </p:cNvPr>
          <p:cNvSpPr>
            <a:spLocks noGrp="1"/>
          </p:cNvSpPr>
          <p:nvPr>
            <p:ph type="title"/>
          </p:nvPr>
        </p:nvSpPr>
        <p:spPr/>
        <p:txBody>
          <a:bodyPr/>
          <a:lstStyle/>
          <a:p>
            <a:r>
              <a:rPr lang="en-US" sz="4000" b="1" dirty="0">
                <a:latin typeface="Avenir LT Std 65 Medium" panose="020B0603020203020204" pitchFamily="34" charset="0"/>
              </a:rPr>
              <a:t>Um foundation Updates and Reminders</a:t>
            </a:r>
            <a:endParaRPr lang="en-US" b="1" dirty="0"/>
          </a:p>
        </p:txBody>
      </p:sp>
      <p:sp>
        <p:nvSpPr>
          <p:cNvPr id="6" name="TextBox 5">
            <a:extLst>
              <a:ext uri="{FF2B5EF4-FFF2-40B4-BE49-F238E27FC236}">
                <a16:creationId xmlns:a16="http://schemas.microsoft.com/office/drawing/2014/main" id="{CF8BC190-EAA9-E8F7-CF04-B1ABAF8F93EF}"/>
              </a:ext>
            </a:extLst>
          </p:cNvPr>
          <p:cNvSpPr txBox="1"/>
          <p:nvPr/>
        </p:nvSpPr>
        <p:spPr>
          <a:xfrm>
            <a:off x="6846072" y="1902200"/>
            <a:ext cx="4899906" cy="2092881"/>
          </a:xfrm>
          <a:prstGeom prst="rect">
            <a:avLst/>
          </a:prstGeom>
          <a:noFill/>
        </p:spPr>
        <p:txBody>
          <a:bodyPr wrap="square">
            <a:spAutoFit/>
          </a:bodyPr>
          <a:lstStyle/>
          <a:p>
            <a:pPr algn="l" rtl="0" fontAlgn="base"/>
            <a:r>
              <a:rPr lang="en-US" sz="1600" b="1" i="0" u="none" strike="noStrike" dirty="0">
                <a:effectLst/>
                <a:latin typeface="Avenir LT Std 35 Light" panose="020B0402020203020204"/>
              </a:rPr>
              <a:t>Following Criteria and Donor’s Intent</a:t>
            </a:r>
            <a:r>
              <a:rPr lang="en-US" sz="1600" b="0" i="0" dirty="0">
                <a:effectLst/>
                <a:latin typeface="Avenir LT Std 35 Light" panose="020B0402020203020204"/>
              </a:rPr>
              <a:t>​</a:t>
            </a:r>
          </a:p>
          <a:p>
            <a:pPr algn="l" rtl="0" fontAlgn="base"/>
            <a:endParaRPr lang="en-US" sz="800" b="0" i="0" dirty="0">
              <a:effectLst/>
              <a:latin typeface="Avenir LT Std 35 Light" panose="020B0402020203020204"/>
            </a:endParaRPr>
          </a:p>
          <a:p>
            <a:pPr marL="285750" indent="-285750" algn="l" rtl="0" fontAlgn="base">
              <a:buFont typeface="Wingdings" panose="05000000000000000000" pitchFamily="2" charset="2"/>
              <a:buChar char="v"/>
            </a:pPr>
            <a:r>
              <a:rPr lang="en-US" sz="1400" b="0" i="0" u="none" strike="noStrike" dirty="0">
                <a:solidFill>
                  <a:srgbClr val="000000"/>
                </a:solidFill>
                <a:effectLst/>
                <a:latin typeface="Avenir LT Std 35 Light" panose="020B0402020203020204"/>
              </a:rPr>
              <a:t>Reviewer Committees should be given a copy of the criteria prior to recipient selection. The Portal and BOX hold the criteria description. </a:t>
            </a:r>
            <a:r>
              <a:rPr lang="en-US" sz="1400" b="0" i="0" dirty="0">
                <a:solidFill>
                  <a:srgbClr val="000000"/>
                </a:solidFill>
                <a:effectLst/>
                <a:latin typeface="Avenir LT Std 35 Light" panose="020B0402020203020204"/>
              </a:rPr>
              <a:t>​</a:t>
            </a:r>
          </a:p>
          <a:p>
            <a:pPr algn="l" rtl="0" fontAlgn="base"/>
            <a:endParaRPr lang="en-US" sz="800" u="none" strike="noStrike" dirty="0">
              <a:solidFill>
                <a:srgbClr val="000000"/>
              </a:solidFill>
              <a:latin typeface="Avenir LT Std 35 Light" panose="020B0402020203020204"/>
            </a:endParaRPr>
          </a:p>
          <a:p>
            <a:pPr marL="285750" indent="-285750" algn="l" rtl="0" fontAlgn="base">
              <a:buFont typeface="Wingdings" panose="05000000000000000000" pitchFamily="2" charset="2"/>
              <a:buChar char="v"/>
            </a:pPr>
            <a:r>
              <a:rPr lang="en-US" sz="1400" b="0" i="0" u="none" strike="noStrike" dirty="0">
                <a:solidFill>
                  <a:srgbClr val="000000"/>
                </a:solidFill>
                <a:effectLst/>
                <a:latin typeface="Avenir LT Std 35 Light" panose="020B0402020203020204"/>
              </a:rPr>
              <a:t>There is a legal obligation to follow donor intent when distributing funds. This applies whether the donor is living or deceased. In accordance with the donor’s wishes, the criteria produced must be followed, without exception.</a:t>
            </a:r>
            <a:endParaRPr lang="en-US" sz="1400" b="0" i="0" dirty="0">
              <a:solidFill>
                <a:srgbClr val="000000"/>
              </a:solidFill>
              <a:effectLst/>
              <a:latin typeface="Avenir LT Std 35 Light" panose="020B0402020203020204"/>
            </a:endParaRPr>
          </a:p>
        </p:txBody>
      </p:sp>
    </p:spTree>
    <p:extLst>
      <p:ext uri="{BB962C8B-B14F-4D97-AF65-F5344CB8AC3E}">
        <p14:creationId xmlns:p14="http://schemas.microsoft.com/office/powerpoint/2010/main" val="2788594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A697-CF92-4B91-33E4-92F02ED899E1}"/>
              </a:ext>
            </a:extLst>
          </p:cNvPr>
          <p:cNvSpPr>
            <a:spLocks noGrp="1"/>
          </p:cNvSpPr>
          <p:nvPr>
            <p:ph type="title"/>
          </p:nvPr>
        </p:nvSpPr>
        <p:spPr>
          <a:xfrm>
            <a:off x="-1277082" y="2670442"/>
            <a:ext cx="11029616" cy="1189554"/>
          </a:xfrm>
        </p:spPr>
        <p:txBody>
          <a:bodyPr>
            <a:noAutofit/>
          </a:bodyPr>
          <a:lstStyle/>
          <a:p>
            <a:pPr algn="ctr"/>
            <a:r>
              <a:rPr lang="en-US" sz="5400" b="1" dirty="0">
                <a:solidFill>
                  <a:schemeClr val="accent3">
                    <a:lumMod val="50000"/>
                  </a:schemeClr>
                </a:solidFill>
                <a:latin typeface="Avenir LT Std 65 Medium"/>
              </a:rPr>
              <a:t>Questions &amp; </a:t>
            </a:r>
            <a:br>
              <a:rPr lang="en-US" sz="5400" b="1" dirty="0">
                <a:solidFill>
                  <a:schemeClr val="accent3">
                    <a:lumMod val="50000"/>
                  </a:schemeClr>
                </a:solidFill>
                <a:latin typeface="Avenir LT Std 65 Medium"/>
              </a:rPr>
            </a:br>
            <a:r>
              <a:rPr lang="en-US" sz="5400" b="1" dirty="0">
                <a:solidFill>
                  <a:schemeClr val="accent3">
                    <a:lumMod val="50000"/>
                  </a:schemeClr>
                </a:solidFill>
                <a:latin typeface="Avenir LT Std 65 Medium"/>
              </a:rPr>
              <a:t>Suggestions</a:t>
            </a:r>
          </a:p>
        </p:txBody>
      </p:sp>
      <p:pic>
        <p:nvPicPr>
          <p:cNvPr id="4" name="Graphic 3" descr="Flowers with a watering can and dragonfly">
            <a:extLst>
              <a:ext uri="{FF2B5EF4-FFF2-40B4-BE49-F238E27FC236}">
                <a16:creationId xmlns:a16="http://schemas.microsoft.com/office/drawing/2014/main" id="{E0601D78-4091-7476-C2A7-CAFDC997CCD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302411" y="1894678"/>
            <a:ext cx="5486227" cy="5486227"/>
          </a:xfrm>
          <a:prstGeom prst="rect">
            <a:avLst/>
          </a:prstGeom>
        </p:spPr>
      </p:pic>
    </p:spTree>
    <p:extLst>
      <p:ext uri="{BB962C8B-B14F-4D97-AF65-F5344CB8AC3E}">
        <p14:creationId xmlns:p14="http://schemas.microsoft.com/office/powerpoint/2010/main" val="861105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637F20-9740-5607-3982-AE903FCDF3C3}"/>
              </a:ext>
            </a:extLst>
          </p:cNvPr>
          <p:cNvSpPr>
            <a:spLocks noGrp="1"/>
          </p:cNvSpPr>
          <p:nvPr>
            <p:ph idx="1"/>
          </p:nvPr>
        </p:nvSpPr>
        <p:spPr>
          <a:xfrm>
            <a:off x="2003019" y="4452649"/>
            <a:ext cx="8324420" cy="2370585"/>
          </a:xfrm>
        </p:spPr>
        <p:txBody>
          <a:bodyPr>
            <a:normAutofit/>
          </a:bodyPr>
          <a:lstStyle/>
          <a:p>
            <a:pPr marL="0" indent="0">
              <a:spcBef>
                <a:spcPts val="0"/>
              </a:spcBef>
              <a:spcAft>
                <a:spcPts val="0"/>
              </a:spcAft>
              <a:buNone/>
            </a:pPr>
            <a:r>
              <a:rPr lang="en-US" b="1" dirty="0">
                <a:latin typeface="Avenir LT Std 35 Light"/>
                <a:cs typeface="Calibri"/>
              </a:rPr>
              <a:t>FAO ANSWER:</a:t>
            </a:r>
            <a:r>
              <a:rPr lang="en-US" dirty="0">
                <a:latin typeface="Calibri"/>
                <a:cs typeface="Calibri"/>
              </a:rPr>
              <a:t/>
            </a:r>
            <a:br>
              <a:rPr lang="en-US" dirty="0">
                <a:latin typeface="Calibri"/>
                <a:cs typeface="Calibri"/>
              </a:rPr>
            </a:br>
            <a:r>
              <a:rPr lang="en-US" dirty="0">
                <a:latin typeface="Calibri"/>
                <a:cs typeface="Calibri"/>
              </a:rPr>
              <a:t/>
            </a:r>
            <a:br>
              <a:rPr lang="en-US" dirty="0">
                <a:latin typeface="Calibri"/>
                <a:cs typeface="Calibri"/>
              </a:rPr>
            </a:br>
            <a:r>
              <a:rPr lang="en-US" dirty="0">
                <a:latin typeface="Avenir LT Std 35 Light"/>
                <a:ea typeface="+mn-lt"/>
                <a:cs typeface="+mn-lt"/>
              </a:rPr>
              <a:t>The Banner feed updates the Scholarship Portal information daily for student’s as it may change, examples are majors, need, etc. The only time that you may still see an applicant that no longer meets your opportunity criteria is because it has closed/ended. </a:t>
            </a:r>
          </a:p>
          <a:p>
            <a:pPr marL="0" indent="0">
              <a:spcBef>
                <a:spcPts val="0"/>
              </a:spcBef>
              <a:spcAft>
                <a:spcPts val="0"/>
              </a:spcAft>
              <a:buNone/>
            </a:pPr>
            <a:endParaRPr lang="en-US">
              <a:latin typeface="Avenir LT Std 35 Light"/>
            </a:endParaRPr>
          </a:p>
          <a:p>
            <a:pPr marL="0" indent="0">
              <a:spcBef>
                <a:spcPts val="0"/>
              </a:spcBef>
              <a:spcAft>
                <a:spcPts val="0"/>
              </a:spcAft>
              <a:buNone/>
            </a:pPr>
            <a:endParaRPr lang="en-US" dirty="0">
              <a:latin typeface="Calibri"/>
              <a:cs typeface="Calibri"/>
            </a:endParaRPr>
          </a:p>
        </p:txBody>
      </p:sp>
      <p:sp>
        <p:nvSpPr>
          <p:cNvPr id="3" name="Title 2">
            <a:extLst>
              <a:ext uri="{FF2B5EF4-FFF2-40B4-BE49-F238E27FC236}">
                <a16:creationId xmlns:a16="http://schemas.microsoft.com/office/drawing/2014/main" id="{60FF4F7C-A2CC-6753-84C6-B08D0BAC66D7}"/>
              </a:ext>
            </a:extLst>
          </p:cNvPr>
          <p:cNvSpPr>
            <a:spLocks noGrp="1"/>
          </p:cNvSpPr>
          <p:nvPr>
            <p:ph type="title"/>
          </p:nvPr>
        </p:nvSpPr>
        <p:spPr/>
        <p:txBody>
          <a:bodyPr/>
          <a:lstStyle/>
          <a:p>
            <a:r>
              <a:rPr lang="en-US" b="1" dirty="0">
                <a:latin typeface="Avenir LT Std 65 Medium"/>
              </a:rPr>
              <a:t>Question 1</a:t>
            </a:r>
          </a:p>
        </p:txBody>
      </p:sp>
      <p:sp>
        <p:nvSpPr>
          <p:cNvPr id="4" name="Speech Bubble: Rectangle with Corners Rounded 3">
            <a:extLst>
              <a:ext uri="{FF2B5EF4-FFF2-40B4-BE49-F238E27FC236}">
                <a16:creationId xmlns:a16="http://schemas.microsoft.com/office/drawing/2014/main" id="{FCAD0AC1-D6F3-4E97-53B0-D7C2A438D6BB}"/>
              </a:ext>
            </a:extLst>
          </p:cNvPr>
          <p:cNvSpPr/>
          <p:nvPr/>
        </p:nvSpPr>
        <p:spPr>
          <a:xfrm>
            <a:off x="2264230" y="2097603"/>
            <a:ext cx="7799612" cy="1791935"/>
          </a:xfrm>
          <a:prstGeom prst="wedgeRoundRectCallout">
            <a:avLst/>
          </a:prstGeom>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dirty="0">
                <a:solidFill>
                  <a:srgbClr val="616161"/>
                </a:solidFill>
                <a:latin typeface="Avenir LT Std 35 Light"/>
                <a:ea typeface="SF Pro Text"/>
                <a:cs typeface="SF Pro Text"/>
              </a:rPr>
              <a:t>Is there a way to allow for Banner-pulled student records to auto-update even after an application has been submitted? Many incoming students complete the SP app in December/January but then adjust their majors in February/March ...</a:t>
            </a:r>
            <a:endParaRPr lang="en-US" dirty="0">
              <a:latin typeface="Avenir LT Std 35 Light"/>
            </a:endParaRPr>
          </a:p>
        </p:txBody>
      </p:sp>
      <p:pic>
        <p:nvPicPr>
          <p:cNvPr id="8" name="Graphic 7" descr="Questions with solid fill">
            <a:extLst>
              <a:ext uri="{FF2B5EF4-FFF2-40B4-BE49-F238E27FC236}">
                <a16:creationId xmlns:a16="http://schemas.microsoft.com/office/drawing/2014/main" id="{74E82500-855A-FC0D-98D0-9902DA7D9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329801" y="576072"/>
            <a:ext cx="1141917" cy="1141917"/>
          </a:xfrm>
          <a:prstGeom prst="rect">
            <a:avLst/>
          </a:prstGeom>
        </p:spPr>
      </p:pic>
    </p:spTree>
    <p:extLst>
      <p:ext uri="{BB962C8B-B14F-4D97-AF65-F5344CB8AC3E}">
        <p14:creationId xmlns:p14="http://schemas.microsoft.com/office/powerpoint/2010/main" val="4286571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495286-4E0C-4D13-A0C9-BE4BFB65C024}"/>
              </a:ext>
            </a:extLst>
          </p:cNvPr>
          <p:cNvSpPr>
            <a:spLocks noGrp="1"/>
          </p:cNvSpPr>
          <p:nvPr>
            <p:ph type="title"/>
          </p:nvPr>
        </p:nvSpPr>
        <p:spPr>
          <a:xfrm>
            <a:off x="0" y="729658"/>
            <a:ext cx="12192000" cy="988332"/>
          </a:xfrm>
        </p:spPr>
        <p:txBody>
          <a:bodyPr>
            <a:noAutofit/>
          </a:bodyPr>
          <a:lstStyle/>
          <a:p>
            <a:r>
              <a:rPr lang="en-US" b="1" dirty="0">
                <a:latin typeface="Avenir LT Std 65 Medium"/>
              </a:rPr>
              <a:t>2022 – 2023 Academic year timeline </a:t>
            </a:r>
            <a:br>
              <a:rPr lang="en-US" b="1" dirty="0">
                <a:latin typeface="Avenir LT Std 65 Medium"/>
              </a:rPr>
            </a:br>
            <a:r>
              <a:rPr lang="en-US" b="1" dirty="0">
                <a:latin typeface="Avenir LT Std 65 Medium"/>
              </a:rPr>
              <a:t>&amp; Monthly To Do List</a:t>
            </a:r>
          </a:p>
        </p:txBody>
      </p:sp>
      <p:sp>
        <p:nvSpPr>
          <p:cNvPr id="14" name="Rectangle 13">
            <a:extLst>
              <a:ext uri="{FF2B5EF4-FFF2-40B4-BE49-F238E27FC236}">
                <a16:creationId xmlns:a16="http://schemas.microsoft.com/office/drawing/2014/main" id="{42B87984-1322-E1BE-DCDF-5C9D061DD3F8}"/>
              </a:ext>
            </a:extLst>
          </p:cNvPr>
          <p:cNvSpPr/>
          <p:nvPr/>
        </p:nvSpPr>
        <p:spPr>
          <a:xfrm>
            <a:off x="1053787" y="2570586"/>
            <a:ext cx="3151914" cy="162762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D9E6406-0E11-75B9-FBC8-B0CC5853A7CD}"/>
              </a:ext>
            </a:extLst>
          </p:cNvPr>
          <p:cNvSpPr/>
          <p:nvPr/>
        </p:nvSpPr>
        <p:spPr>
          <a:xfrm>
            <a:off x="1021470" y="4832442"/>
            <a:ext cx="3151914" cy="1194608"/>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D0C4659-2AFC-24EC-A996-EF4E4324A777}"/>
              </a:ext>
            </a:extLst>
          </p:cNvPr>
          <p:cNvSpPr/>
          <p:nvPr/>
        </p:nvSpPr>
        <p:spPr>
          <a:xfrm>
            <a:off x="1008544" y="2005278"/>
            <a:ext cx="3167372" cy="4313420"/>
          </a:xfrm>
          <a:prstGeom prst="rect">
            <a:avLst/>
          </a:prstGeom>
          <a:no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A8C0AC1-C8C3-8694-D274-3E1172DFF414}"/>
              </a:ext>
            </a:extLst>
          </p:cNvPr>
          <p:cNvSpPr/>
          <p:nvPr/>
        </p:nvSpPr>
        <p:spPr>
          <a:xfrm>
            <a:off x="985098" y="5848752"/>
            <a:ext cx="3191053" cy="469946"/>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atin typeface="Avenir LT Std 35 Light" panose="020B0402020203020204" pitchFamily="34" charset="0"/>
              </a:rPr>
              <a:t>April</a:t>
            </a:r>
          </a:p>
        </p:txBody>
      </p:sp>
      <p:sp>
        <p:nvSpPr>
          <p:cNvPr id="28" name="Rectangle 27">
            <a:extLst>
              <a:ext uri="{FF2B5EF4-FFF2-40B4-BE49-F238E27FC236}">
                <a16:creationId xmlns:a16="http://schemas.microsoft.com/office/drawing/2014/main" id="{8A3A5471-5EE5-245E-3323-ADEC3467B247}"/>
              </a:ext>
            </a:extLst>
          </p:cNvPr>
          <p:cNvSpPr/>
          <p:nvPr/>
        </p:nvSpPr>
        <p:spPr>
          <a:xfrm>
            <a:off x="4487939" y="2582623"/>
            <a:ext cx="2770632" cy="17084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solidFill>
                <a:schemeClr val="tx1"/>
              </a:solidFill>
            </a:endParaRPr>
          </a:p>
        </p:txBody>
      </p:sp>
      <p:sp>
        <p:nvSpPr>
          <p:cNvPr id="30" name="Rectangle 29">
            <a:extLst>
              <a:ext uri="{FF2B5EF4-FFF2-40B4-BE49-F238E27FC236}">
                <a16:creationId xmlns:a16="http://schemas.microsoft.com/office/drawing/2014/main" id="{D2F139D4-1B4D-AA73-1F2C-7CECD0F190F5}"/>
              </a:ext>
            </a:extLst>
          </p:cNvPr>
          <p:cNvSpPr/>
          <p:nvPr/>
        </p:nvSpPr>
        <p:spPr>
          <a:xfrm>
            <a:off x="4465393" y="2009016"/>
            <a:ext cx="3206132" cy="4306021"/>
          </a:xfrm>
          <a:prstGeom prst="rect">
            <a:avLst/>
          </a:prstGeom>
          <a:noFill/>
          <a:ln>
            <a:solidFill>
              <a:schemeClr val="accent1">
                <a:lumMod val="90000"/>
                <a:lumOff val="1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B0B26C9-5B80-574D-F65C-B641A361A623}"/>
              </a:ext>
            </a:extLst>
          </p:cNvPr>
          <p:cNvSpPr/>
          <p:nvPr/>
        </p:nvSpPr>
        <p:spPr>
          <a:xfrm>
            <a:off x="4463995" y="5839035"/>
            <a:ext cx="3202647" cy="487739"/>
          </a:xfrm>
          <a:prstGeom prst="rect">
            <a:avLst/>
          </a:prstGeom>
          <a:solidFill>
            <a:schemeClr val="accent1">
              <a:lumMod val="90000"/>
              <a:lumOff val="1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atin typeface="Avenir LT Std 35 Light" panose="020B0402020203020204" pitchFamily="34" charset="0"/>
              </a:rPr>
              <a:t>May</a:t>
            </a:r>
          </a:p>
        </p:txBody>
      </p:sp>
      <p:sp>
        <p:nvSpPr>
          <p:cNvPr id="37" name="Rectangle 36">
            <a:extLst>
              <a:ext uri="{FF2B5EF4-FFF2-40B4-BE49-F238E27FC236}">
                <a16:creationId xmlns:a16="http://schemas.microsoft.com/office/drawing/2014/main" id="{5E64E2EF-5F3D-9194-AAA2-0A62BD806001}"/>
              </a:ext>
            </a:extLst>
          </p:cNvPr>
          <p:cNvSpPr/>
          <p:nvPr/>
        </p:nvSpPr>
        <p:spPr>
          <a:xfrm>
            <a:off x="7955279" y="2004522"/>
            <a:ext cx="3113459" cy="4310515"/>
          </a:xfrm>
          <a:prstGeom prst="rect">
            <a:avLst/>
          </a:prstGeom>
          <a:noFill/>
          <a:ln>
            <a:solidFill>
              <a:schemeClr val="accent1">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A412D51B-EE36-5475-8ADF-6966B153E492}"/>
              </a:ext>
            </a:extLst>
          </p:cNvPr>
          <p:cNvSpPr/>
          <p:nvPr/>
        </p:nvSpPr>
        <p:spPr>
          <a:xfrm>
            <a:off x="7962592" y="5839035"/>
            <a:ext cx="3120860" cy="476002"/>
          </a:xfrm>
          <a:prstGeom prst="rect">
            <a:avLst/>
          </a:prstGeom>
          <a:solidFill>
            <a:schemeClr val="accent1">
              <a:lumMod val="75000"/>
              <a:lumOff val="2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atin typeface="Avenir LT Std 35 Light" panose="020B0402020203020204" pitchFamily="34" charset="0"/>
              </a:rPr>
              <a:t>June</a:t>
            </a:r>
          </a:p>
        </p:txBody>
      </p:sp>
      <p:sp>
        <p:nvSpPr>
          <p:cNvPr id="27" name="TextBox 26">
            <a:extLst>
              <a:ext uri="{FF2B5EF4-FFF2-40B4-BE49-F238E27FC236}">
                <a16:creationId xmlns:a16="http://schemas.microsoft.com/office/drawing/2014/main" id="{BDF001A3-D5D7-2DFC-F861-90B10943E412}"/>
              </a:ext>
            </a:extLst>
          </p:cNvPr>
          <p:cNvSpPr txBox="1"/>
          <p:nvPr/>
        </p:nvSpPr>
        <p:spPr>
          <a:xfrm>
            <a:off x="981594" y="2003913"/>
            <a:ext cx="3224919" cy="3600986"/>
          </a:xfrm>
          <a:prstGeom prst="rect">
            <a:avLst/>
          </a:prstGeom>
          <a:noFill/>
        </p:spPr>
        <p:txBody>
          <a:bodyPr wrap="square" lIns="91440" tIns="45720" rIns="91440" bIns="45720" rtlCol="0" anchor="t">
            <a:spAutoFit/>
          </a:bodyPr>
          <a:lstStyle/>
          <a:p>
            <a:pPr marL="171450" indent="-171450">
              <a:buFont typeface="Wingdings"/>
              <a:buChar char="q"/>
            </a:pPr>
            <a:r>
              <a:rPr lang="en-US" sz="1200" b="1" dirty="0">
                <a:latin typeface="Avenir LT Std 35 Light"/>
              </a:rPr>
              <a:t> </a:t>
            </a:r>
            <a:r>
              <a:rPr lang="en-US" sz="1200" b="1" i="0" dirty="0">
                <a:effectLst/>
                <a:latin typeface="Avenir LT Std 35 Light"/>
              </a:rPr>
              <a:t>April 1</a:t>
            </a:r>
            <a:r>
              <a:rPr lang="en-US" sz="1200" b="1" i="0" baseline="30000" dirty="0">
                <a:effectLst/>
                <a:latin typeface="Avenir LT Std 35 Light"/>
              </a:rPr>
              <a:t>st</a:t>
            </a:r>
            <a:r>
              <a:rPr lang="en-US" sz="1200" b="1" i="0" dirty="0">
                <a:effectLst/>
                <a:latin typeface="Avenir LT Std 35 Light"/>
              </a:rPr>
              <a:t> </a:t>
            </a:r>
            <a:r>
              <a:rPr lang="en-US" sz="1200" b="0" i="0" dirty="0">
                <a:effectLst/>
                <a:latin typeface="Avenir LT Std 35 Light"/>
              </a:rPr>
              <a:t>– </a:t>
            </a:r>
            <a:r>
              <a:rPr lang="en-US" sz="1200" dirty="0">
                <a:latin typeface="Avenir LT Std 35 Light"/>
              </a:rPr>
              <a:t>Was the last</a:t>
            </a:r>
            <a:r>
              <a:rPr lang="en-US" sz="1200" b="0" i="0" dirty="0">
                <a:effectLst/>
                <a:latin typeface="Avenir LT Std 35 Light"/>
              </a:rPr>
              <a:t> day to submit Spring only and Full Year 2022 – 2023.</a:t>
            </a:r>
            <a:endParaRPr lang="en-US" dirty="0">
              <a:latin typeface="Candara"/>
            </a:endParaRPr>
          </a:p>
          <a:p>
            <a:pPr marL="400050" indent="-400050">
              <a:buFont typeface="Wingdings"/>
              <a:buChar char="§"/>
            </a:pPr>
            <a:r>
              <a:rPr lang="en-US" sz="1200" dirty="0">
                <a:latin typeface="Avenir LT Std 35 Light"/>
              </a:rPr>
              <a:t>Exceptions for graduation awards or awards that are dependent on end of term/year criteria. </a:t>
            </a:r>
            <a:endParaRPr lang="en-US" dirty="0"/>
          </a:p>
          <a:p>
            <a:pPr marL="742950" indent="-285750">
              <a:buFont typeface="Arial"/>
              <a:buChar char="•"/>
            </a:pPr>
            <a:endParaRPr lang="en-US" sz="1200" dirty="0">
              <a:latin typeface="Avenir LT Std 35 Light"/>
            </a:endParaRPr>
          </a:p>
          <a:p>
            <a:pPr marL="171450" indent="-171450">
              <a:buFont typeface="Wingdings,Sans-Serif"/>
              <a:buChar char="q"/>
            </a:pPr>
            <a:r>
              <a:rPr lang="en-US" sz="1200" dirty="0">
                <a:latin typeface="Avenir LT Std 35 Light"/>
                <a:ea typeface="+mn-lt"/>
                <a:cs typeface="+mn-lt"/>
              </a:rPr>
              <a:t> All final 2022 – 2023 awards </a:t>
            </a:r>
            <a:r>
              <a:rPr lang="en-US" sz="1200" u="sng" dirty="0">
                <a:latin typeface="Avenir LT Std 35 Light"/>
                <a:ea typeface="+mn-lt"/>
                <a:cs typeface="+mn-lt"/>
              </a:rPr>
              <a:t>must</a:t>
            </a:r>
            <a:r>
              <a:rPr lang="en-US" sz="1200" dirty="0">
                <a:latin typeface="Avenir LT Std 35 Light"/>
                <a:ea typeface="+mn-lt"/>
                <a:cs typeface="+mn-lt"/>
              </a:rPr>
              <a:t> be made using an Award Summary Sheet. </a:t>
            </a:r>
            <a:endParaRPr lang="en-US" dirty="0">
              <a:latin typeface="Avenir LT Std 35 Light"/>
            </a:endParaRPr>
          </a:p>
          <a:p>
            <a:pPr marL="171450" indent="-171450">
              <a:buFont typeface="Wingdings,Sans-Serif"/>
              <a:buChar char="q"/>
            </a:pPr>
            <a:endParaRPr lang="en-US" sz="1200" dirty="0">
              <a:latin typeface="Avenir LT Std 35 Light"/>
            </a:endParaRPr>
          </a:p>
          <a:p>
            <a:pPr marL="171450" indent="-171450">
              <a:buFont typeface="Wingdings,Sans-Serif"/>
              <a:buChar char="ü"/>
            </a:pPr>
            <a:r>
              <a:rPr lang="en-US" sz="1200" dirty="0">
                <a:latin typeface="Avenir LT Std 35 Light"/>
                <a:ea typeface="+mn-lt"/>
                <a:cs typeface="+mn-lt"/>
              </a:rPr>
              <a:t>Complete reconciliation of all funds. </a:t>
            </a:r>
          </a:p>
          <a:p>
            <a:pPr marL="400050" indent="-285750">
              <a:buFont typeface="Wingdings,Sans-Serif"/>
              <a:buChar char="§"/>
            </a:pPr>
            <a:r>
              <a:rPr lang="en-US" sz="1200" dirty="0">
                <a:latin typeface="Avenir LT Std 35 Light"/>
                <a:ea typeface="+mn-lt"/>
                <a:cs typeface="+mn-lt"/>
              </a:rPr>
              <a:t>UM Scholarship funds should have a $0 fund balance at fiscal year-end. </a:t>
            </a:r>
          </a:p>
          <a:p>
            <a:pPr marL="400050" indent="-285750">
              <a:buFont typeface="Wingdings,Sans-Serif"/>
              <a:buChar char="§"/>
            </a:pPr>
            <a:r>
              <a:rPr lang="en-US" sz="1200" dirty="0">
                <a:latin typeface="Avenir LT Std 35 Light"/>
                <a:ea typeface="+mn-lt"/>
                <a:cs typeface="+mn-lt"/>
              </a:rPr>
              <a:t> You can view your fund balance in Banner in FGITBSR (you will need the fund number) and in UMDW in the "General" tab &gt; Trial Balance.</a:t>
            </a:r>
            <a:endParaRPr lang="en-US" dirty="0">
              <a:latin typeface="Avenir LT Std 35 Light"/>
            </a:endParaRPr>
          </a:p>
          <a:p>
            <a:pPr marL="114300"/>
            <a:endParaRPr lang="en-US" sz="1200" dirty="0">
              <a:latin typeface="Avenir LT Std 35 Light"/>
              <a:ea typeface="+mn-lt"/>
              <a:cs typeface="+mn-lt"/>
            </a:endParaRPr>
          </a:p>
          <a:p>
            <a:pPr marL="171450" indent="-171450">
              <a:buFont typeface="Wingdings"/>
              <a:buChar char="q"/>
            </a:pPr>
            <a:r>
              <a:rPr lang="en-US" sz="1200" dirty="0">
                <a:latin typeface="Avenir LT Std 35 Light"/>
                <a:ea typeface="+mn-lt"/>
                <a:cs typeface="+mn-lt"/>
              </a:rPr>
              <a:t>Last student scholarship letters for 2022-2023 mailed to donors.</a:t>
            </a:r>
            <a:endParaRPr lang="en-US" dirty="0">
              <a:latin typeface="Avenir LT Std 35 Light"/>
            </a:endParaRPr>
          </a:p>
        </p:txBody>
      </p:sp>
      <p:sp>
        <p:nvSpPr>
          <p:cNvPr id="4" name="TextBox 3">
            <a:extLst>
              <a:ext uri="{FF2B5EF4-FFF2-40B4-BE49-F238E27FC236}">
                <a16:creationId xmlns:a16="http://schemas.microsoft.com/office/drawing/2014/main" id="{5A370C38-2E96-3C36-BD1F-3A74DAC004A1}"/>
              </a:ext>
            </a:extLst>
          </p:cNvPr>
          <p:cNvSpPr txBox="1"/>
          <p:nvPr/>
        </p:nvSpPr>
        <p:spPr>
          <a:xfrm>
            <a:off x="4488282" y="2111675"/>
            <a:ext cx="3226136" cy="2677656"/>
          </a:xfrm>
          <a:prstGeom prst="rect">
            <a:avLst/>
          </a:prstGeom>
          <a:noFill/>
        </p:spPr>
        <p:txBody>
          <a:bodyPr wrap="square" lIns="91440" tIns="45720" rIns="91440" bIns="45720" anchor="t">
            <a:spAutoFit/>
          </a:bodyPr>
          <a:lstStyle/>
          <a:p>
            <a:pPr marL="171450" indent="-171450">
              <a:buFont typeface="Wingdings"/>
              <a:buChar char="q"/>
            </a:pPr>
            <a:r>
              <a:rPr lang="en-US" sz="1200" b="1" dirty="0">
                <a:latin typeface="Avenir LT Std 35 Light"/>
              </a:rPr>
              <a:t>May 5</a:t>
            </a:r>
            <a:r>
              <a:rPr lang="en-US" sz="1200" b="1" baseline="30000" dirty="0">
                <a:latin typeface="Avenir LT Std 35 Light"/>
              </a:rPr>
              <a:t>th</a:t>
            </a:r>
            <a:r>
              <a:rPr lang="en-US" sz="1200" b="1" dirty="0">
                <a:latin typeface="Avenir LT Std 35 Light"/>
              </a:rPr>
              <a:t> </a:t>
            </a:r>
            <a:r>
              <a:rPr lang="en-US" sz="1200" dirty="0">
                <a:latin typeface="Avenir LT Std 35 Light"/>
              </a:rPr>
              <a:t>– Last Day of Regular Classes</a:t>
            </a:r>
          </a:p>
          <a:p>
            <a:endParaRPr lang="en-US" sz="1200" dirty="0">
              <a:latin typeface="Avenir LT Std 35 Light"/>
              <a:cs typeface="Arial"/>
            </a:endParaRPr>
          </a:p>
          <a:p>
            <a:endParaRPr lang="en-US" sz="1200" dirty="0">
              <a:latin typeface="Avenir LT Std 35 Light"/>
              <a:cs typeface="Arial"/>
            </a:endParaRPr>
          </a:p>
          <a:p>
            <a:pPr marL="171450" indent="-171450">
              <a:buFont typeface="Wingdings"/>
              <a:buChar char="ü"/>
            </a:pPr>
            <a:r>
              <a:rPr lang="en-US" sz="1200" dirty="0">
                <a:latin typeface="Avenir LT Std 35 Light"/>
                <a:cs typeface="Arial"/>
              </a:rPr>
              <a:t>Continue working on completing reconciliation of all funds. </a:t>
            </a:r>
            <a:endParaRPr lang="en-US" sz="1200" dirty="0">
              <a:latin typeface="Avenir LT Std 35 Light"/>
            </a:endParaRPr>
          </a:p>
          <a:p>
            <a:endParaRPr lang="en-US" sz="1200" dirty="0">
              <a:latin typeface="Avenir LT Std 35 Light"/>
              <a:cs typeface="Arial"/>
            </a:endParaRPr>
          </a:p>
          <a:p>
            <a:endParaRPr lang="en-US" sz="1200" dirty="0">
              <a:latin typeface="Avenir LT Std 35 Light"/>
              <a:cs typeface="Arial"/>
            </a:endParaRPr>
          </a:p>
          <a:p>
            <a:pPr marL="171450" indent="-171450">
              <a:buFont typeface="Wingdings"/>
              <a:buChar char="q"/>
            </a:pPr>
            <a:r>
              <a:rPr lang="en-US" sz="1200" b="1" dirty="0">
                <a:latin typeface="Avenir LT Std 35 Light"/>
              </a:rPr>
              <a:t>May 8</a:t>
            </a:r>
            <a:r>
              <a:rPr lang="en-US" sz="1200" b="1" baseline="30000" dirty="0">
                <a:latin typeface="Avenir LT Std 35 Light"/>
              </a:rPr>
              <a:t>th</a:t>
            </a:r>
            <a:r>
              <a:rPr lang="en-US" sz="1200" b="1" dirty="0">
                <a:latin typeface="Avenir LT Std 35 Light"/>
              </a:rPr>
              <a:t> – May 12</a:t>
            </a:r>
            <a:r>
              <a:rPr lang="en-US" sz="1200" b="1" baseline="30000" dirty="0">
                <a:latin typeface="Avenir LT Std 35 Light"/>
              </a:rPr>
              <a:t>th</a:t>
            </a:r>
            <a:r>
              <a:rPr lang="en-US" sz="1200" b="1" dirty="0">
                <a:latin typeface="Avenir LT Std 35 Light"/>
              </a:rPr>
              <a:t> </a:t>
            </a:r>
            <a:r>
              <a:rPr lang="en-US" sz="1200" dirty="0">
                <a:latin typeface="Avenir LT Std 35 Light"/>
              </a:rPr>
              <a:t>– Final Exams</a:t>
            </a:r>
          </a:p>
          <a:p>
            <a:pPr marL="171450" indent="-171450">
              <a:buFont typeface="Wingdings"/>
              <a:buChar char="q"/>
            </a:pPr>
            <a:endParaRPr lang="en-US" sz="1200" dirty="0">
              <a:latin typeface="Avenir LT Std 35 Light"/>
            </a:endParaRPr>
          </a:p>
          <a:p>
            <a:endParaRPr lang="en-US" sz="1200" dirty="0">
              <a:latin typeface="Avenir LT Std 35 Light"/>
            </a:endParaRPr>
          </a:p>
          <a:p>
            <a:pPr marL="171450" indent="-171450">
              <a:buFont typeface="Wingdings"/>
              <a:buChar char="q"/>
            </a:pPr>
            <a:endParaRPr lang="en-US" sz="1200" dirty="0">
              <a:latin typeface="Avenir LT Std 35 Light"/>
            </a:endParaRPr>
          </a:p>
          <a:p>
            <a:pPr marL="171450" indent="-171450">
              <a:buFont typeface="Wingdings"/>
              <a:buChar char="q"/>
            </a:pPr>
            <a:r>
              <a:rPr lang="en-US" sz="1200" b="1" dirty="0">
                <a:latin typeface="Avenir LT Std 35 Light"/>
              </a:rPr>
              <a:t>May 13</a:t>
            </a:r>
            <a:r>
              <a:rPr lang="en-US" sz="1200" b="1" baseline="30000" dirty="0">
                <a:latin typeface="Avenir LT Std 35 Light"/>
              </a:rPr>
              <a:t>th</a:t>
            </a:r>
            <a:r>
              <a:rPr lang="en-US" sz="1200" b="1" dirty="0">
                <a:latin typeface="Avenir LT Std 35 Light"/>
              </a:rPr>
              <a:t> </a:t>
            </a:r>
            <a:r>
              <a:rPr lang="en-US" sz="1200" dirty="0">
                <a:latin typeface="Avenir LT Std 35 Light"/>
              </a:rPr>
              <a:t>– Spring Commencement</a:t>
            </a:r>
          </a:p>
          <a:p>
            <a:pPr marL="171450" indent="-171450">
              <a:buFont typeface="Wingdings"/>
              <a:buChar char="q"/>
            </a:pPr>
            <a:endParaRPr lang="en-US" sz="1200" dirty="0">
              <a:latin typeface="Avenir LT Std 65 Medium"/>
            </a:endParaRPr>
          </a:p>
          <a:p>
            <a:endParaRPr lang="en-US" sz="1200" dirty="0">
              <a:latin typeface="Avenir LT Std 65 Medium"/>
            </a:endParaRPr>
          </a:p>
        </p:txBody>
      </p:sp>
      <p:sp>
        <p:nvSpPr>
          <p:cNvPr id="7" name="TextBox 6">
            <a:extLst>
              <a:ext uri="{FF2B5EF4-FFF2-40B4-BE49-F238E27FC236}">
                <a16:creationId xmlns:a16="http://schemas.microsoft.com/office/drawing/2014/main" id="{E9DB15E7-7158-6D2B-2272-CD18DBF88D8F}"/>
              </a:ext>
            </a:extLst>
          </p:cNvPr>
          <p:cNvSpPr txBox="1"/>
          <p:nvPr/>
        </p:nvSpPr>
        <p:spPr>
          <a:xfrm>
            <a:off x="7963375" y="2096288"/>
            <a:ext cx="310536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Wingdings" panose="05000000000000000000" pitchFamily="2" charset="2"/>
              <a:buChar char="q"/>
            </a:pPr>
            <a:r>
              <a:rPr lang="en-US" sz="1200" b="1" dirty="0">
                <a:latin typeface="Avenir LT Std 35 Light"/>
                <a:ea typeface="+mn-lt"/>
                <a:cs typeface="+mn-lt"/>
              </a:rPr>
              <a:t>June</a:t>
            </a:r>
            <a:r>
              <a:rPr lang="en-US" sz="1200" dirty="0">
                <a:latin typeface="Avenir LT Std 35 Light"/>
                <a:ea typeface="+mn-lt"/>
                <a:cs typeface="+mn-lt"/>
              </a:rPr>
              <a:t> </a:t>
            </a:r>
            <a:r>
              <a:rPr lang="en-US" sz="1200" b="1" dirty="0">
                <a:latin typeface="Arial"/>
                <a:ea typeface="+mn-lt"/>
                <a:cs typeface="Arial"/>
              </a:rPr>
              <a:t>1st </a:t>
            </a:r>
            <a:r>
              <a:rPr lang="en-US" sz="1200" dirty="0">
                <a:latin typeface="Avenir LT Std 35 Light"/>
                <a:ea typeface="+mn-lt"/>
                <a:cs typeface="+mn-lt"/>
              </a:rPr>
              <a:t> - Due to the upcoming fiscal year end, any last minute Award Summary sheets must be submitted by June 1st. This allows for processing time. </a:t>
            </a:r>
          </a:p>
          <a:p>
            <a:endParaRPr lang="en-US" sz="1200" dirty="0">
              <a:latin typeface="Avenir LT Std 35 Light"/>
              <a:ea typeface="+mn-lt"/>
              <a:cs typeface="+mn-lt"/>
            </a:endParaRPr>
          </a:p>
          <a:p>
            <a:pPr marL="171450" indent="-171450">
              <a:buFont typeface="Wingdings" panose="05000000000000000000" pitchFamily="2" charset="2"/>
              <a:buChar char="ü"/>
            </a:pPr>
            <a:endParaRPr lang="en-US" sz="1200" dirty="0">
              <a:latin typeface="Avenir LT Std 35 Light"/>
              <a:ea typeface="+mn-lt"/>
              <a:cs typeface="+mn-lt"/>
            </a:endParaRPr>
          </a:p>
          <a:p>
            <a:pPr marL="171450" indent="-171450">
              <a:buFont typeface="Wingdings" panose="05000000000000000000" pitchFamily="2" charset="2"/>
              <a:buChar char="ü"/>
            </a:pPr>
            <a:r>
              <a:rPr lang="en-US" sz="1200" dirty="0">
                <a:latin typeface="Avenir LT Std 35 Light"/>
                <a:ea typeface="+mn-lt"/>
                <a:cs typeface="+mn-lt"/>
              </a:rPr>
              <a:t>Reconciliation of funds should be complete.</a:t>
            </a:r>
            <a:endParaRPr lang="en-US" sz="1200" dirty="0">
              <a:latin typeface="Avenir LT Std 35 Light"/>
            </a:endParaRPr>
          </a:p>
          <a:p>
            <a:pPr lvl="1"/>
            <a:endParaRPr lang="en-US" sz="1200" dirty="0">
              <a:latin typeface="Avenir LT Std 35 Light"/>
              <a:ea typeface="+mn-lt"/>
              <a:cs typeface="+mn-lt"/>
            </a:endParaRPr>
          </a:p>
          <a:p>
            <a:pPr marL="628650" lvl="1" indent="-171450">
              <a:buFont typeface="Wingdings,Sans-Serif"/>
              <a:buChar char="§"/>
            </a:pPr>
            <a:endParaRPr lang="en-US" sz="1200" dirty="0">
              <a:latin typeface="Avenir LT Std 35 Light"/>
              <a:ea typeface="+mn-lt"/>
              <a:cs typeface="+mn-lt"/>
            </a:endParaRPr>
          </a:p>
        </p:txBody>
      </p:sp>
    </p:spTree>
    <p:extLst>
      <p:ext uri="{BB962C8B-B14F-4D97-AF65-F5344CB8AC3E}">
        <p14:creationId xmlns:p14="http://schemas.microsoft.com/office/powerpoint/2010/main" val="943409760"/>
      </p:ext>
    </p:extLst>
  </p:cSld>
  <p:clrMapOvr>
    <a:masterClrMapping/>
  </p:clrMapOvr>
</p:sld>
</file>

<file path=ppt/theme/theme1.xml><?xml version="1.0" encoding="utf-8"?>
<a:theme xmlns:a="http://schemas.openxmlformats.org/drawingml/2006/main" name="Dividend">
  <a:themeElements>
    <a:clrScheme name="Custom 11">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Custom 2">
      <a:majorFont>
        <a:latin typeface="Candara"/>
        <a:ea typeface=""/>
        <a:cs typeface=""/>
      </a:majorFont>
      <a:minorFont>
        <a:latin typeface="Candar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ln>
          <a:noFill/>
        </a:ln>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name="Presentation1" id="{F529A05C-9967-417B-A795-0EE2DA56A977}" vid="{B371D623-29EC-4410-98F2-D4F69349AE3D}"/>
    </a:ext>
  </a:extLst>
</a:theme>
</file>

<file path=ppt/theme/theme2.xml><?xml version="1.0" encoding="utf-8"?>
<a:theme xmlns:a="http://schemas.openxmlformats.org/drawingml/2006/main" name="Facet">
  <a:themeElements>
    <a:clrScheme name="Custom 7">
      <a:dk1>
        <a:sysClr val="windowText" lastClr="000000"/>
      </a:dk1>
      <a:lt1>
        <a:sysClr val="window" lastClr="FFFFFF"/>
      </a:lt1>
      <a:dk2>
        <a:srgbClr val="2C3C43"/>
      </a:dk2>
      <a:lt2>
        <a:srgbClr val="EBEBEB"/>
      </a:lt2>
      <a:accent1>
        <a:srgbClr val="8C8E90"/>
      </a:accent1>
      <a:accent2>
        <a:srgbClr val="70002E"/>
      </a:accent2>
      <a:accent3>
        <a:srgbClr val="E6B91E"/>
      </a:accent3>
      <a:accent4>
        <a:srgbClr val="E76618"/>
      </a:accent4>
      <a:accent5>
        <a:srgbClr val="C42F1A"/>
      </a:accent5>
      <a:accent6>
        <a:srgbClr val="918655"/>
      </a:accent6>
      <a:hlink>
        <a:srgbClr val="70002E"/>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Dividend">
  <a:themeElements>
    <a:clrScheme name="Custom 11">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Custom 2">
      <a:majorFont>
        <a:latin typeface="Candara"/>
        <a:ea typeface=""/>
        <a:cs typeface=""/>
      </a:majorFont>
      <a:minorFont>
        <a:latin typeface="Candar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ln>
          <a:noFill/>
        </a:ln>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name="Presentation1" id="{F529A05C-9967-417B-A795-0EE2DA56A977}" vid="{B371D623-29EC-4410-98F2-D4F69349AE3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58c5016-040c-45d6-96c1-b047db411c9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97F5DCFC23614A93B340DCF7F47C7D" ma:contentTypeVersion="11" ma:contentTypeDescription="Create a new document." ma:contentTypeScope="" ma:versionID="bfbae7d2f423dd460d9e2370fcccd6e3">
  <xsd:schema xmlns:xsd="http://www.w3.org/2001/XMLSchema" xmlns:xs="http://www.w3.org/2001/XMLSchema" xmlns:p="http://schemas.microsoft.com/office/2006/metadata/properties" xmlns:ns3="858c5016-040c-45d6-96c1-b047db411c98" xmlns:ns4="3a681553-22be-4992-bb74-c85c5811aa7e" targetNamespace="http://schemas.microsoft.com/office/2006/metadata/properties" ma:root="true" ma:fieldsID="3faa0cb197519c2b60f7eee82a7a78d2" ns3:_="" ns4:_="">
    <xsd:import namespace="858c5016-040c-45d6-96c1-b047db411c98"/>
    <xsd:import namespace="3a681553-22be-4992-bb74-c85c5811aa7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8c5016-040c-45d6-96c1-b047db411c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_activity" ma:index="18"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681553-22be-4992-bb74-c85c5811aa7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2FE05B-4C02-4A15-B705-F389E693C00A}">
  <ds:schemaRefs>
    <ds:schemaRef ds:uri="http://schemas.microsoft.com/sharepoint/v3/contenttype/forms"/>
  </ds:schemaRefs>
</ds:datastoreItem>
</file>

<file path=customXml/itemProps2.xml><?xml version="1.0" encoding="utf-8"?>
<ds:datastoreItem xmlns:ds="http://schemas.openxmlformats.org/officeDocument/2006/customXml" ds:itemID="{DF73FEEF-72C9-4162-9EC7-BF2C1A0A2958}">
  <ds:schemaRefs>
    <ds:schemaRef ds:uri="http://schemas.openxmlformats.org/package/2006/metadata/core-properties"/>
    <ds:schemaRef ds:uri="http://purl.org/dc/terms/"/>
    <ds:schemaRef ds:uri="858c5016-040c-45d6-96c1-b047db411c98"/>
    <ds:schemaRef ds:uri="http://purl.org/dc/elements/1.1/"/>
    <ds:schemaRef ds:uri="http://schemas.microsoft.com/office/infopath/2007/PartnerControls"/>
    <ds:schemaRef ds:uri="http://schemas.microsoft.com/office/2006/documentManagement/types"/>
    <ds:schemaRef ds:uri="http://purl.org/dc/dcmitype/"/>
    <ds:schemaRef ds:uri="3a681553-22be-4992-bb74-c85c5811aa7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386E0D5-08F5-4E35-BF28-7148C77DC3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8c5016-040c-45d6-96c1-b047db411c98"/>
    <ds:schemaRef ds:uri="3a681553-22be-4992-bb74-c85c5811aa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5417</TotalTime>
  <Words>2412</Words>
  <Application>Microsoft Office PowerPoint</Application>
  <PresentationFormat>Widescreen</PresentationFormat>
  <Paragraphs>313</Paragraphs>
  <Slides>21</Slides>
  <Notes>21</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21</vt:i4>
      </vt:variant>
    </vt:vector>
  </HeadingPairs>
  <TitlesOfParts>
    <vt:vector size="39" baseType="lpstr">
      <vt:lpstr>Arial</vt:lpstr>
      <vt:lpstr>Avenir LT Std 35 Light</vt:lpstr>
      <vt:lpstr>Avenir LT Std 65 Medium</vt:lpstr>
      <vt:lpstr>Calibri</vt:lpstr>
      <vt:lpstr>Candara</vt:lpstr>
      <vt:lpstr>Courier New</vt:lpstr>
      <vt:lpstr>Segoe UI</vt:lpstr>
      <vt:lpstr>SF Pro Text</vt:lpstr>
      <vt:lpstr>Tahoma</vt:lpstr>
      <vt:lpstr>Times New Roman</vt:lpstr>
      <vt:lpstr>Trebuchet MS</vt:lpstr>
      <vt:lpstr>Wingdings</vt:lpstr>
      <vt:lpstr>Wingdings 2</vt:lpstr>
      <vt:lpstr>Wingdings 3</vt:lpstr>
      <vt:lpstr>Wingdings,Sans-Serif</vt:lpstr>
      <vt:lpstr>Dividend</vt:lpstr>
      <vt:lpstr>Facet</vt:lpstr>
      <vt:lpstr>1_Dividend</vt:lpstr>
      <vt:lpstr>April Scholarship Forum</vt:lpstr>
      <vt:lpstr>February Scholarship Forum Recap</vt:lpstr>
      <vt:lpstr>SUMMER 2023 SCHOLARSHIP AWARDING REVIEW</vt:lpstr>
      <vt:lpstr>Financial aid office updates and reminders</vt:lpstr>
      <vt:lpstr>Financial aid office updates and reminders Cont.</vt:lpstr>
      <vt:lpstr>Um foundation Updates and Reminders</vt:lpstr>
      <vt:lpstr>Questions &amp;  Suggestions</vt:lpstr>
      <vt:lpstr>Question 1</vt:lpstr>
      <vt:lpstr>2022 – 2023 Academic year timeline  &amp; Monthly To Do List</vt:lpstr>
      <vt:lpstr>2023 – 2024 Academic year timeline  &amp; Monthly to Do List</vt:lpstr>
      <vt:lpstr>UM Scholarship Portal</vt:lpstr>
      <vt:lpstr>Declining/Canceling A Scholarship Award In the Portal</vt:lpstr>
      <vt:lpstr>Declining/Canceling A Scholarship Award In the Portal CONT.</vt:lpstr>
      <vt:lpstr>How to: view student thank you letters on the Portal</vt:lpstr>
      <vt:lpstr>How to: view student thank you letters on the Portal CONT.</vt:lpstr>
      <vt:lpstr>How to: view student thank you letters on the Portal CONT.</vt:lpstr>
      <vt:lpstr>Post-Acceptance End Date</vt:lpstr>
      <vt:lpstr>Questions?</vt:lpstr>
      <vt:lpstr>Department Scholarship Resource Webpage</vt:lpstr>
      <vt:lpstr>Looks LIKE SOUNDS Like</vt:lpstr>
      <vt:lpstr>Thank you for joining!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December Scholarship Forum</dc:title>
  <dc:creator>Raven Clark</dc:creator>
  <cp:lastModifiedBy>Peltier, Christina</cp:lastModifiedBy>
  <cp:revision>1897</cp:revision>
  <dcterms:created xsi:type="dcterms:W3CDTF">2022-10-24T19:48:53Z</dcterms:created>
  <dcterms:modified xsi:type="dcterms:W3CDTF">2023-04-25T15:09:45Z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0x0101006F97F5DCFC23614A93B340DCF7F47C7D</vt:lpwstr>
  </property>
</Properties>
</file>