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28"/>
  </p:notesMasterIdLst>
  <p:sldIdLst>
    <p:sldId id="256" r:id="rId2"/>
    <p:sldId id="257" r:id="rId3"/>
    <p:sldId id="258" r:id="rId4"/>
    <p:sldId id="269" r:id="rId5"/>
    <p:sldId id="260" r:id="rId6"/>
    <p:sldId id="270" r:id="rId7"/>
    <p:sldId id="263" r:id="rId8"/>
    <p:sldId id="264" r:id="rId9"/>
    <p:sldId id="281" r:id="rId10"/>
    <p:sldId id="288" r:id="rId11"/>
    <p:sldId id="285" r:id="rId12"/>
    <p:sldId id="283" r:id="rId13"/>
    <p:sldId id="280" r:id="rId14"/>
    <p:sldId id="271" r:id="rId15"/>
    <p:sldId id="289" r:id="rId16"/>
    <p:sldId id="290" r:id="rId17"/>
    <p:sldId id="291" r:id="rId18"/>
    <p:sldId id="292" r:id="rId19"/>
    <p:sldId id="293" r:id="rId20"/>
    <p:sldId id="294" r:id="rId21"/>
    <p:sldId id="295" r:id="rId22"/>
    <p:sldId id="265" r:id="rId23"/>
    <p:sldId id="287" r:id="rId24"/>
    <p:sldId id="268" r:id="rId25"/>
    <p:sldId id="267" r:id="rId26"/>
    <p:sldId id="27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283" autoAdjust="0"/>
  </p:normalViewPr>
  <p:slideViewPr>
    <p:cSldViewPr snapToGrid="0">
      <p:cViewPr varScale="1">
        <p:scale>
          <a:sx n="111" d="100"/>
          <a:sy n="111" d="100"/>
        </p:scale>
        <p:origin x="756" y="10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25.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24.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23.xml"/><Relationship Id="rId5" Type="http://schemas.openxmlformats.org/officeDocument/2006/relationships/slide" Target="slides/slide5.xml"/><Relationship Id="rId10" Type="http://schemas.openxmlformats.org/officeDocument/2006/relationships/slide" Target="slides/slide22.xml"/><Relationship Id="rId4" Type="http://schemas.openxmlformats.org/officeDocument/2006/relationships/slide" Target="slides/slide4.xml"/><Relationship Id="rId9" Type="http://schemas.openxmlformats.org/officeDocument/2006/relationships/slide" Target="slides/slide14.xml"/><Relationship Id="rId14"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04D51-4182-45C8-8767-851370B4B7BC}"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D9AB7-DBEB-4CE3-AE75-5AAF14557B5C}" type="slidenum">
              <a:rPr lang="en-US" smtClean="0"/>
              <a:t>‹#›</a:t>
            </a:fld>
            <a:endParaRPr lang="en-US"/>
          </a:p>
        </p:txBody>
      </p:sp>
    </p:spTree>
    <p:extLst>
      <p:ext uri="{BB962C8B-B14F-4D97-AF65-F5344CB8AC3E}">
        <p14:creationId xmlns:p14="http://schemas.microsoft.com/office/powerpoint/2010/main" val="200668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4D9AB7-DBEB-4CE3-AE75-5AAF14557B5C}" type="slidenum">
              <a:rPr lang="en-US" smtClean="0"/>
              <a:t>2</a:t>
            </a:fld>
            <a:endParaRPr lang="en-US"/>
          </a:p>
        </p:txBody>
      </p:sp>
    </p:spTree>
    <p:extLst>
      <p:ext uri="{BB962C8B-B14F-4D97-AF65-F5344CB8AC3E}">
        <p14:creationId xmlns:p14="http://schemas.microsoft.com/office/powerpoint/2010/main" val="334143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0373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83671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2/15/2022 7:29 AM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2009967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11029615" cy="367830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noProof="0" smtClean="0"/>
              <a:t>2/15/2022 7:29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254665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509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5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6177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5555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6163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2/15/2022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282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6CE7D5-CF57-46EF-B807-FDD0502418D4}" type="datetimeFigureOut">
              <a:rPr lang="en-US" smtClean="0"/>
              <a:t>2/15/2022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178835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8953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6CE7D5-CF57-46EF-B807-FDD0502418D4}" type="datetimeFigureOut">
              <a:rPr lang="en-US" smtClean="0"/>
              <a:t>2/15/2022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EA680-D336-4FF7-8B7A-9848BB0A1C3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31499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662"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mailto:fascholarships@mso.umt.edu"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fascholarships@mso.umt.edu"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fascholarships@mso.umt.ed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fascholarships@mso.umt.edu"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umt.edu/finaid/scholarships/department-use-resources.ph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fascholarships@mso.umt.edu" TargetMode="External"/><Relationship Id="rId13" Type="http://schemas.openxmlformats.org/officeDocument/2006/relationships/image" Target="../media/image30.svg"/><Relationship Id="rId3" Type="http://schemas.openxmlformats.org/officeDocument/2006/relationships/hyperlink" Target="mailto:Sarah.wade@supportum.org" TargetMode="External"/><Relationship Id="rId7" Type="http://schemas.openxmlformats.org/officeDocument/2006/relationships/hyperlink" Target="http://www.supportum.org/thanks" TargetMode="External"/><Relationship Id="rId12" Type="http://schemas.openxmlformats.org/officeDocument/2006/relationships/image" Target="../media/image28.png"/><Relationship Id="rId2" Type="http://schemas.openxmlformats.org/officeDocument/2006/relationships/hyperlink" Target="mailto:Korla.mcalpine@supportum.org" TargetMode="External"/><Relationship Id="rId1" Type="http://schemas.openxmlformats.org/officeDocument/2006/relationships/slideLayout" Target="../slideLayouts/slideLayout12.xml"/><Relationship Id="rId6" Type="http://schemas.openxmlformats.org/officeDocument/2006/relationships/hyperlink" Target="mailto:Emily.shankle@supportum.org" TargetMode="External"/><Relationship Id="rId11" Type="http://schemas.openxmlformats.org/officeDocument/2006/relationships/image" Target="../media/image28.svg"/><Relationship Id="rId5" Type="http://schemas.openxmlformats.org/officeDocument/2006/relationships/hyperlink" Target="https://www.umt.edu/finaid/scholarships/department-use-resources.php" TargetMode="External"/><Relationship Id="rId10" Type="http://schemas.openxmlformats.org/officeDocument/2006/relationships/image" Target="../media/image27.png"/><Relationship Id="rId4" Type="http://schemas.openxmlformats.org/officeDocument/2006/relationships/hyperlink" Target="mailto:Nancy.Randazzo@supportum.org" TargetMode="External"/><Relationship Id="rId9" Type="http://schemas.openxmlformats.org/officeDocument/2006/relationships/hyperlink" Target="mailto:umfawardsummarysheets@supportum.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thankyou@supportum.or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C2729A-C886-4D3E-9E86-A1360F7B9464}"/>
              </a:ext>
            </a:extLst>
          </p:cNvPr>
          <p:cNvSpPr txBox="1"/>
          <p:nvPr/>
        </p:nvSpPr>
        <p:spPr>
          <a:xfrm>
            <a:off x="1238775" y="2860646"/>
            <a:ext cx="9714450" cy="923330"/>
          </a:xfrm>
          <a:prstGeom prst="rect">
            <a:avLst/>
          </a:prstGeom>
          <a:noFill/>
        </p:spPr>
        <p:txBody>
          <a:bodyPr wrap="square" rtlCol="0">
            <a:spAutoFit/>
          </a:bodyPr>
          <a:lstStyle/>
          <a:p>
            <a:r>
              <a:rPr lang="en-US" sz="5400" dirty="0">
                <a:latin typeface="Avenir LT Std 45 Book" panose="020B0502020203020204" pitchFamily="34" charset="0"/>
              </a:rPr>
              <a:t>December Scholarship Forum</a:t>
            </a:r>
          </a:p>
        </p:txBody>
      </p:sp>
      <p:sp>
        <p:nvSpPr>
          <p:cNvPr id="3" name="TextBox 2">
            <a:extLst>
              <a:ext uri="{FF2B5EF4-FFF2-40B4-BE49-F238E27FC236}">
                <a16:creationId xmlns:a16="http://schemas.microsoft.com/office/drawing/2014/main" id="{0119EB99-8011-4A7D-B9A0-9FCE611C31D6}"/>
              </a:ext>
            </a:extLst>
          </p:cNvPr>
          <p:cNvSpPr txBox="1"/>
          <p:nvPr/>
        </p:nvSpPr>
        <p:spPr>
          <a:xfrm>
            <a:off x="2986480" y="3858936"/>
            <a:ext cx="6560191" cy="369332"/>
          </a:xfrm>
          <a:prstGeom prst="rect">
            <a:avLst/>
          </a:prstGeom>
          <a:noFill/>
        </p:spPr>
        <p:txBody>
          <a:bodyPr wrap="square" rtlCol="0">
            <a:spAutoFit/>
          </a:bodyPr>
          <a:lstStyle/>
          <a:p>
            <a:r>
              <a:rPr lang="en-US" dirty="0"/>
              <a:t>With the UM Foundation, Financial Aid Office, and Barb Bybee</a:t>
            </a:r>
          </a:p>
        </p:txBody>
      </p:sp>
      <p:pic>
        <p:nvPicPr>
          <p:cNvPr id="1026" name="Picture 2">
            <a:extLst>
              <a:ext uri="{FF2B5EF4-FFF2-40B4-BE49-F238E27FC236}">
                <a16:creationId xmlns:a16="http://schemas.microsoft.com/office/drawing/2014/main" id="{D9556F29-8B51-44D7-91AA-ABE3C0423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78" y="253112"/>
            <a:ext cx="2387462" cy="7619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8D30BA6-7805-4467-9E18-D667879F1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0162" y="109057"/>
            <a:ext cx="286702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B7719-543A-4044-A7CA-E3CD10A636DA}"/>
              </a:ext>
            </a:extLst>
          </p:cNvPr>
          <p:cNvSpPr txBox="1"/>
          <p:nvPr/>
        </p:nvSpPr>
        <p:spPr>
          <a:xfrm>
            <a:off x="444617" y="336038"/>
            <a:ext cx="4019807" cy="523220"/>
          </a:xfrm>
          <a:prstGeom prst="rect">
            <a:avLst/>
          </a:prstGeom>
          <a:noFill/>
        </p:spPr>
        <p:txBody>
          <a:bodyPr wrap="square" rtlCol="0">
            <a:spAutoFit/>
          </a:bodyPr>
          <a:lstStyle/>
          <a:p>
            <a:r>
              <a:rPr lang="en-US" sz="2800" dirty="0">
                <a:latin typeface="Avenir LT Std 45 Book" panose="020B0502020203020204" pitchFamily="34" charset="0"/>
              </a:rPr>
              <a:t>What do students see?</a:t>
            </a:r>
          </a:p>
        </p:txBody>
      </p:sp>
      <p:cxnSp>
        <p:nvCxnSpPr>
          <p:cNvPr id="3" name="Straight Connector 2">
            <a:extLst>
              <a:ext uri="{FF2B5EF4-FFF2-40B4-BE49-F238E27FC236}">
                <a16:creationId xmlns:a16="http://schemas.microsoft.com/office/drawing/2014/main" id="{B8C42B8E-6564-4DF2-9AA8-75F831BB6F62}"/>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pic>
        <p:nvPicPr>
          <p:cNvPr id="19458" name="Picture 2">
            <a:extLst>
              <a:ext uri="{FF2B5EF4-FFF2-40B4-BE49-F238E27FC236}">
                <a16:creationId xmlns:a16="http://schemas.microsoft.com/office/drawing/2014/main" id="{8650B31A-3A8A-4C49-ADB7-A8312B3C0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069" y="884928"/>
            <a:ext cx="7050569" cy="51989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B3184D8-59F9-4873-8EF4-AA7AA1F7D81D}"/>
              </a:ext>
            </a:extLst>
          </p:cNvPr>
          <p:cNvSpPr/>
          <p:nvPr/>
        </p:nvSpPr>
        <p:spPr>
          <a:xfrm>
            <a:off x="10232123" y="1855974"/>
            <a:ext cx="1675849" cy="2087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059CD89-2169-47A1-9738-966146548C19}"/>
              </a:ext>
            </a:extLst>
          </p:cNvPr>
          <p:cNvSpPr/>
          <p:nvPr/>
        </p:nvSpPr>
        <p:spPr>
          <a:xfrm>
            <a:off x="5111466" y="1822393"/>
            <a:ext cx="887506" cy="27592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41492CE-F5AE-4090-A986-5A7B2ED4594B}"/>
              </a:ext>
            </a:extLst>
          </p:cNvPr>
          <p:cNvSpPr/>
          <p:nvPr/>
        </p:nvSpPr>
        <p:spPr>
          <a:xfrm>
            <a:off x="5156288" y="5602939"/>
            <a:ext cx="1604683" cy="27592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0653F63-A79D-4820-B675-1C82761A7CAE}"/>
              </a:ext>
            </a:extLst>
          </p:cNvPr>
          <p:cNvSpPr txBox="1"/>
          <p:nvPr/>
        </p:nvSpPr>
        <p:spPr>
          <a:xfrm>
            <a:off x="444616" y="1995505"/>
            <a:ext cx="4506449" cy="2062103"/>
          </a:xfrm>
          <a:prstGeom prst="rect">
            <a:avLst/>
          </a:prstGeom>
          <a:noFill/>
        </p:spPr>
        <p:txBody>
          <a:bodyPr wrap="square">
            <a:spAutoFit/>
          </a:bodyPr>
          <a:lstStyle/>
          <a:p>
            <a:pPr marL="285750" indent="-285750" algn="l" rtl="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Under </a:t>
            </a:r>
            <a:r>
              <a:rPr lang="en-US" sz="1600" b="0" i="1" u="none" strike="noStrike" dirty="0">
                <a:solidFill>
                  <a:srgbClr val="000000"/>
                </a:solidFill>
                <a:effectLst/>
                <a:latin typeface="Avenir LT Std 35 Light" panose="020B0402020203020204" pitchFamily="34" charset="0"/>
              </a:rPr>
              <a:t>My Applications</a:t>
            </a:r>
            <a:r>
              <a:rPr lang="en-US" sz="1600" b="0" i="0" u="none" strike="noStrike" dirty="0">
                <a:solidFill>
                  <a:srgbClr val="000000"/>
                </a:solidFill>
                <a:effectLst/>
                <a:latin typeface="Avenir LT Std 35 Light" panose="020B0402020203020204" pitchFamily="34" charset="0"/>
              </a:rPr>
              <a:t>, students can view details of all applications they have submitted (</a:t>
            </a:r>
            <a:r>
              <a:rPr lang="en-US" sz="1600" b="0" i="1" u="none" strike="noStrike" dirty="0">
                <a:solidFill>
                  <a:srgbClr val="000000"/>
                </a:solidFill>
                <a:effectLst/>
                <a:latin typeface="Avenir LT Std 35 Light" panose="020B0402020203020204" pitchFamily="34" charset="0"/>
              </a:rPr>
              <a:t>General Application</a:t>
            </a:r>
            <a:r>
              <a:rPr lang="en-US" sz="1600" b="0" i="0" u="none" strike="noStrike" dirty="0">
                <a:solidFill>
                  <a:srgbClr val="000000"/>
                </a:solidFill>
                <a:effectLst/>
                <a:latin typeface="Avenir LT Std 35 Light" panose="020B0402020203020204" pitchFamily="34" charset="0"/>
              </a:rPr>
              <a:t>, </a:t>
            </a:r>
            <a:r>
              <a:rPr lang="en-US" sz="1600" b="0" i="1" u="none" strike="noStrike" dirty="0">
                <a:solidFill>
                  <a:srgbClr val="000000"/>
                </a:solidFill>
                <a:effectLst/>
                <a:latin typeface="Avenir LT Std 35 Light" panose="020B0402020203020204" pitchFamily="34" charset="0"/>
              </a:rPr>
              <a:t>Conditional Application</a:t>
            </a:r>
            <a:r>
              <a:rPr lang="en-US" sz="1600" b="0" i="0" u="none" strike="noStrike" dirty="0">
                <a:solidFill>
                  <a:srgbClr val="000000"/>
                </a:solidFill>
                <a:effectLst/>
                <a:latin typeface="Avenir LT Std 35 Light" panose="020B0402020203020204" pitchFamily="34" charset="0"/>
              </a:rPr>
              <a:t>, and any Apply-To opportunities)</a:t>
            </a:r>
            <a:r>
              <a:rPr lang="en-US" sz="1600" b="0" i="0" dirty="0">
                <a:solidFill>
                  <a:srgbClr val="000000"/>
                </a:solidFill>
                <a:effectLst/>
                <a:latin typeface="Avenir LT Std 35 Light" panose="020B0402020203020204" pitchFamily="34" charset="0"/>
              </a:rPr>
              <a:t>​</a:t>
            </a:r>
          </a:p>
          <a:p>
            <a:pPr marL="285750" indent="-285750" algn="l" rtl="0" fontAlgn="base">
              <a:buFont typeface="Arial" panose="020B0604020202020204" pitchFamily="34" charset="0"/>
              <a:buChar char="•"/>
            </a:pPr>
            <a:endParaRPr lang="en-US" sz="1600" b="0" i="0" dirty="0">
              <a:solidFill>
                <a:srgbClr val="000000"/>
              </a:solidFill>
              <a:effectLst/>
              <a:latin typeface="Avenir LT Std 35 Light" panose="020B0402020203020204" pitchFamily="34" charset="0"/>
            </a:endParaRPr>
          </a:p>
          <a:p>
            <a:pPr marL="285750" indent="-285750" algn="l" rtl="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Select "Update" to make changes to an application</a:t>
            </a:r>
            <a:endParaRPr lang="en-US" sz="1600" b="0" i="0" dirty="0">
              <a:solidFill>
                <a:srgbClr val="000000"/>
              </a:solidFill>
              <a:effectLst/>
              <a:latin typeface="Avenir LT Std 35 Light" panose="020B0402020203020204" pitchFamily="34" charset="0"/>
            </a:endParaRPr>
          </a:p>
        </p:txBody>
      </p:sp>
    </p:spTree>
    <p:extLst>
      <p:ext uri="{BB962C8B-B14F-4D97-AF65-F5344CB8AC3E}">
        <p14:creationId xmlns:p14="http://schemas.microsoft.com/office/powerpoint/2010/main" val="294592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724F1F-52AC-46D1-896B-DFFCE3B5A2EB}"/>
              </a:ext>
            </a:extLst>
          </p:cNvPr>
          <p:cNvSpPr txBox="1"/>
          <p:nvPr/>
        </p:nvSpPr>
        <p:spPr>
          <a:xfrm>
            <a:off x="444617" y="336038"/>
            <a:ext cx="4019807" cy="523220"/>
          </a:xfrm>
          <a:prstGeom prst="rect">
            <a:avLst/>
          </a:prstGeom>
          <a:noFill/>
        </p:spPr>
        <p:txBody>
          <a:bodyPr wrap="square" rtlCol="0">
            <a:spAutoFit/>
          </a:bodyPr>
          <a:lstStyle/>
          <a:p>
            <a:r>
              <a:rPr lang="en-US" sz="2800" dirty="0">
                <a:latin typeface="Avenir LT Std 45 Book" panose="020B0502020203020204" pitchFamily="34" charset="0"/>
              </a:rPr>
              <a:t>What do students see?</a:t>
            </a:r>
          </a:p>
        </p:txBody>
      </p:sp>
      <p:cxnSp>
        <p:nvCxnSpPr>
          <p:cNvPr id="3" name="Straight Connector 2">
            <a:extLst>
              <a:ext uri="{FF2B5EF4-FFF2-40B4-BE49-F238E27FC236}">
                <a16:creationId xmlns:a16="http://schemas.microsoft.com/office/drawing/2014/main" id="{C084A9AF-104D-473C-AF6F-22D1445B4F92}"/>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pic>
        <p:nvPicPr>
          <p:cNvPr id="14338" name="Picture 2">
            <a:extLst>
              <a:ext uri="{FF2B5EF4-FFF2-40B4-BE49-F238E27FC236}">
                <a16:creationId xmlns:a16="http://schemas.microsoft.com/office/drawing/2014/main" id="{DFB040AD-54A4-4578-86DD-4A619600E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267" y="1535468"/>
            <a:ext cx="6014757" cy="45832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61EB206F-E671-49AE-B76B-7519306E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890" y="373552"/>
            <a:ext cx="6077509" cy="12199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EE96AD8C-DFB7-4926-81E2-9B6BEF0CB33D}"/>
              </a:ext>
            </a:extLst>
          </p:cNvPr>
          <p:cNvSpPr/>
          <p:nvPr/>
        </p:nvSpPr>
        <p:spPr>
          <a:xfrm>
            <a:off x="5988424" y="1231657"/>
            <a:ext cx="887506" cy="27592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5D7D344-1829-46FB-9536-8759D16DB00E}"/>
              </a:ext>
            </a:extLst>
          </p:cNvPr>
          <p:cNvSpPr/>
          <p:nvPr/>
        </p:nvSpPr>
        <p:spPr>
          <a:xfrm>
            <a:off x="6347012" y="3370728"/>
            <a:ext cx="887506" cy="27592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4F9FCA-7B41-4BC1-B05C-8FC16D9B3F13}"/>
              </a:ext>
            </a:extLst>
          </p:cNvPr>
          <p:cNvSpPr/>
          <p:nvPr/>
        </p:nvSpPr>
        <p:spPr>
          <a:xfrm>
            <a:off x="11024189" y="1231657"/>
            <a:ext cx="755435" cy="18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96E18AC-8D4A-4830-B10A-ADF0BE311C75}"/>
              </a:ext>
            </a:extLst>
          </p:cNvPr>
          <p:cNvSpPr txBox="1"/>
          <p:nvPr/>
        </p:nvSpPr>
        <p:spPr>
          <a:xfrm>
            <a:off x="152400" y="1740268"/>
            <a:ext cx="5280775" cy="2739211"/>
          </a:xfrm>
          <a:prstGeom prst="rect">
            <a:avLst/>
          </a:prstGeom>
          <a:noFill/>
        </p:spPr>
        <p:txBody>
          <a:bodyPr wrap="square">
            <a:spAutoFit/>
          </a:bodyPr>
          <a:lstStyle/>
          <a:p>
            <a:pPr algn="l" rtl="0" fontAlgn="base"/>
            <a:r>
              <a:rPr lang="en-US" sz="1600" b="0" i="0" u="none" strike="noStrike" dirty="0">
                <a:solidFill>
                  <a:srgbClr val="000000"/>
                </a:solidFill>
                <a:effectLst/>
                <a:latin typeface="Avenir LT Std 35 Light" panose="020B0402020203020204" pitchFamily="34" charset="0"/>
              </a:rPr>
              <a:t>Scroll down under the </a:t>
            </a:r>
            <a:r>
              <a:rPr lang="en-US" sz="1600" b="0" i="1" u="none" strike="noStrike" dirty="0">
                <a:solidFill>
                  <a:srgbClr val="000000"/>
                </a:solidFill>
                <a:effectLst/>
                <a:latin typeface="Avenir LT Std 35 Light" panose="020B0402020203020204" pitchFamily="34" charset="0"/>
              </a:rPr>
              <a:t>My Applications</a:t>
            </a:r>
            <a:r>
              <a:rPr lang="en-US" sz="1600" b="0" i="0" u="none" strike="noStrike" dirty="0">
                <a:solidFill>
                  <a:srgbClr val="000000"/>
                </a:solidFill>
                <a:effectLst/>
                <a:latin typeface="Avenir LT Std 35 Light" panose="020B0402020203020204" pitchFamily="34" charset="0"/>
              </a:rPr>
              <a:t> tab to see:</a:t>
            </a:r>
            <a:r>
              <a:rPr lang="en-US" sz="1600" b="0" i="0" dirty="0">
                <a:solidFill>
                  <a:srgbClr val="000000"/>
                </a:solidFill>
                <a:effectLst/>
                <a:latin typeface="Avenir LT Std 35 Light" panose="020B0402020203020204" pitchFamily="34" charset="0"/>
              </a:rPr>
              <a:t>​</a:t>
            </a:r>
          </a:p>
          <a:p>
            <a:pPr algn="l" rtl="0" fontAlgn="base"/>
            <a:r>
              <a:rPr lang="en-US" sz="16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600" b="0" i="1" u="none" strike="noStrike" dirty="0">
                <a:solidFill>
                  <a:srgbClr val="000000"/>
                </a:solidFill>
                <a:effectLst/>
                <a:latin typeface="Avenir LT Std 35 Light" panose="020B0402020203020204" pitchFamily="34" charset="0"/>
              </a:rPr>
              <a:t>Current</a:t>
            </a:r>
            <a:r>
              <a:rPr lang="en-US" sz="1600" b="0" i="0" u="none" strike="noStrike" dirty="0">
                <a:solidFill>
                  <a:srgbClr val="000000"/>
                </a:solidFill>
                <a:effectLst/>
                <a:latin typeface="Avenir LT Std 35 Light" panose="020B0402020203020204" pitchFamily="34" charset="0"/>
              </a:rPr>
              <a:t> Apply-To opportunities that the student has started</a:t>
            </a:r>
            <a:r>
              <a:rPr lang="en-US" sz="1600" b="0" i="0" dirty="0">
                <a:solidFill>
                  <a:srgbClr val="000000"/>
                </a:solidFill>
                <a:effectLst/>
                <a:latin typeface="Avenir LT Std 35 Light" panose="020B0402020203020204" pitchFamily="34" charset="0"/>
              </a:rPr>
              <a:t>​</a:t>
            </a:r>
          </a:p>
          <a:p>
            <a:pPr marL="1200150" lvl="2" indent="-28575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Select "Update" to make changes to an application</a:t>
            </a:r>
            <a:r>
              <a:rPr lang="en-US" sz="1600" b="0" i="0" dirty="0">
                <a:solidFill>
                  <a:srgbClr val="000000"/>
                </a:solidFill>
                <a:effectLst/>
                <a:latin typeface="Avenir LT Std 35 Light" panose="020B0402020203020204" pitchFamily="34" charset="0"/>
              </a:rPr>
              <a:t>​</a:t>
            </a:r>
          </a:p>
          <a:p>
            <a:pPr marL="1600200" lvl="3" indent="-228600" fontAlgn="base">
              <a:buSzPts val="1000"/>
              <a:buFont typeface="Symbol" panose="05050102010706020507" pitchFamily="18" charset="2"/>
              <a:buChar char=""/>
              <a:tabLst>
                <a:tab pos="1371600" algn="l"/>
              </a:tabLst>
            </a:pPr>
            <a:r>
              <a:rPr lang="en-US" sz="1400" dirty="0">
                <a:effectLst/>
                <a:latin typeface="Avenir LT Std 35 Light" panose="020B0402020203020204" pitchFamily="34" charset="0"/>
                <a:ea typeface="Calibri" panose="020F0502020204030204" pitchFamily="34" charset="0"/>
              </a:rPr>
              <a:t>This will say “Finish” if the </a:t>
            </a:r>
            <a:r>
              <a:rPr lang="en-US" sz="1400" i="1" dirty="0">
                <a:effectLst/>
                <a:latin typeface="Avenir LT Std 35 Light" panose="020B0402020203020204" pitchFamily="34" charset="0"/>
                <a:ea typeface="Calibri" panose="020F0502020204030204" pitchFamily="34" charset="0"/>
              </a:rPr>
              <a:t>General Application </a:t>
            </a:r>
            <a:r>
              <a:rPr lang="en-US" sz="1400" dirty="0">
                <a:effectLst/>
                <a:latin typeface="Avenir LT Std 35 Light" panose="020B0402020203020204" pitchFamily="34" charset="0"/>
                <a:ea typeface="Calibri" panose="020F0502020204030204" pitchFamily="34" charset="0"/>
              </a:rPr>
              <a:t>is not yet completed</a:t>
            </a:r>
            <a:endParaRPr lang="en-US" sz="1400" b="0" i="0" dirty="0">
              <a:effectLst/>
              <a:latin typeface="Avenir LT Std 35 Light" panose="020B0402020203020204" pitchFamily="34" charset="0"/>
            </a:endParaRPr>
          </a:p>
          <a:p>
            <a:pPr algn="l" rtl="0" fontAlgn="base"/>
            <a:r>
              <a:rPr lang="en-US" sz="16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600" b="0" i="1" u="none" strike="noStrike" dirty="0">
                <a:solidFill>
                  <a:srgbClr val="000000"/>
                </a:solidFill>
                <a:effectLst/>
                <a:latin typeface="Avenir LT Std 35 Light" panose="020B0402020203020204" pitchFamily="34" charset="0"/>
              </a:rPr>
              <a:t>Archived</a:t>
            </a:r>
            <a:r>
              <a:rPr lang="en-US" sz="1600" b="0" i="0" u="none" strike="noStrike" dirty="0">
                <a:solidFill>
                  <a:srgbClr val="000000"/>
                </a:solidFill>
                <a:effectLst/>
                <a:latin typeface="Avenir LT Std 35 Light" panose="020B0402020203020204" pitchFamily="34" charset="0"/>
              </a:rPr>
              <a:t> awards the student has been offered in previous years</a:t>
            </a:r>
            <a:endParaRPr lang="en-US" sz="1600" b="0" i="0" dirty="0">
              <a:solidFill>
                <a:srgbClr val="000000"/>
              </a:solidFill>
              <a:effectLst/>
              <a:latin typeface="Avenir LT Std 35 Light" panose="020B0402020203020204" pitchFamily="34" charset="0"/>
            </a:endParaRPr>
          </a:p>
        </p:txBody>
      </p:sp>
    </p:spTree>
    <p:extLst>
      <p:ext uri="{BB962C8B-B14F-4D97-AF65-F5344CB8AC3E}">
        <p14:creationId xmlns:p14="http://schemas.microsoft.com/office/powerpoint/2010/main" val="321530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0B0CC2-DCE1-4D9B-AFFC-B4F8FCCBE4D5}"/>
              </a:ext>
            </a:extLst>
          </p:cNvPr>
          <p:cNvSpPr txBox="1"/>
          <p:nvPr/>
        </p:nvSpPr>
        <p:spPr>
          <a:xfrm>
            <a:off x="444617" y="336038"/>
            <a:ext cx="4019807" cy="523220"/>
          </a:xfrm>
          <a:prstGeom prst="rect">
            <a:avLst/>
          </a:prstGeom>
          <a:noFill/>
        </p:spPr>
        <p:txBody>
          <a:bodyPr wrap="square" rtlCol="0">
            <a:spAutoFit/>
          </a:bodyPr>
          <a:lstStyle/>
          <a:p>
            <a:r>
              <a:rPr lang="en-US" sz="2800" dirty="0">
                <a:latin typeface="Avenir LT Std 45 Book" panose="020B0502020203020204" pitchFamily="34" charset="0"/>
              </a:rPr>
              <a:t>What do students see?</a:t>
            </a:r>
          </a:p>
        </p:txBody>
      </p:sp>
      <p:cxnSp>
        <p:nvCxnSpPr>
          <p:cNvPr id="3" name="Straight Connector 2">
            <a:extLst>
              <a:ext uri="{FF2B5EF4-FFF2-40B4-BE49-F238E27FC236}">
                <a16:creationId xmlns:a16="http://schemas.microsoft.com/office/drawing/2014/main" id="{35A61367-8A6C-45FA-A16B-37AF3E44EBCE}"/>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AEA36376-0048-47F1-B19B-EF8DBA67BCED}"/>
              </a:ext>
            </a:extLst>
          </p:cNvPr>
          <p:cNvSpPr txBox="1"/>
          <p:nvPr/>
        </p:nvSpPr>
        <p:spPr>
          <a:xfrm>
            <a:off x="202361" y="1785192"/>
            <a:ext cx="4581756" cy="1815882"/>
          </a:xfrm>
          <a:prstGeom prst="rect">
            <a:avLst/>
          </a:prstGeom>
          <a:noFill/>
        </p:spPr>
        <p:txBody>
          <a:bodyPr wrap="square">
            <a:spAutoFit/>
          </a:bodyPr>
          <a:lstStyle/>
          <a:p>
            <a:pPr marL="285750" indent="-285750" algn="l" rtl="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Students can view their references for their active applications and see the status of their request</a:t>
            </a:r>
            <a:r>
              <a:rPr lang="en-US" sz="16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Select </a:t>
            </a:r>
            <a:r>
              <a:rPr lang="en-US" sz="1600" b="0" i="1" u="none" strike="noStrike" dirty="0">
                <a:solidFill>
                  <a:srgbClr val="000000"/>
                </a:solidFill>
                <a:effectLst/>
                <a:latin typeface="Avenir LT Std 35 Light" panose="020B0402020203020204" pitchFamily="34" charset="0"/>
              </a:rPr>
              <a:t>References -&gt; Active References</a:t>
            </a:r>
            <a:r>
              <a:rPr lang="en-US" sz="1600" b="0" i="0" dirty="0">
                <a:solidFill>
                  <a:srgbClr val="000000"/>
                </a:solidFill>
                <a:effectLst/>
                <a:latin typeface="Avenir LT Std 35 Light" panose="020B0402020203020204" pitchFamily="34" charset="0"/>
              </a:rPr>
              <a:t>​​</a:t>
            </a:r>
          </a:p>
          <a:p>
            <a:pPr marL="285750" indent="-285750" algn="l" rtl="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Students can also view their references used for previous year's applications</a:t>
            </a:r>
            <a:r>
              <a:rPr lang="en-US" sz="16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Select </a:t>
            </a:r>
            <a:r>
              <a:rPr lang="en-US" sz="1600" b="0" i="1" u="none" strike="noStrike" dirty="0">
                <a:solidFill>
                  <a:srgbClr val="000000"/>
                </a:solidFill>
                <a:effectLst/>
                <a:latin typeface="Avenir LT Std 35 Light" panose="020B0402020203020204" pitchFamily="34" charset="0"/>
              </a:rPr>
              <a:t>References -&gt; Expired References</a:t>
            </a:r>
            <a:endParaRPr lang="en-US" sz="1600" b="0" i="0" dirty="0">
              <a:solidFill>
                <a:srgbClr val="000000"/>
              </a:solidFill>
              <a:effectLst/>
              <a:latin typeface="Avenir LT Std 35 Light" panose="020B0402020203020204" pitchFamily="34" charset="0"/>
            </a:endParaRPr>
          </a:p>
        </p:txBody>
      </p:sp>
      <p:pic>
        <p:nvPicPr>
          <p:cNvPr id="12296" name="Picture 8">
            <a:extLst>
              <a:ext uri="{FF2B5EF4-FFF2-40B4-BE49-F238E27FC236}">
                <a16:creationId xmlns:a16="http://schemas.microsoft.com/office/drawing/2014/main" id="{B324E4FB-69F9-493A-BD81-3BEDCEF82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376" y="597648"/>
            <a:ext cx="6721007" cy="54298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FAEC8CE-572D-4294-A656-CDFEE5490699}"/>
              </a:ext>
            </a:extLst>
          </p:cNvPr>
          <p:cNvSpPr/>
          <p:nvPr/>
        </p:nvSpPr>
        <p:spPr>
          <a:xfrm>
            <a:off x="9760166" y="1509265"/>
            <a:ext cx="1675849" cy="2087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467DEF-87AB-40CF-9189-A89C593E4716}"/>
              </a:ext>
            </a:extLst>
          </p:cNvPr>
          <p:cNvSpPr/>
          <p:nvPr/>
        </p:nvSpPr>
        <p:spPr>
          <a:xfrm>
            <a:off x="5510895" y="3429000"/>
            <a:ext cx="585105" cy="2087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6C906C-3FCF-43BE-8DC6-3C8A9B75761E}"/>
              </a:ext>
            </a:extLst>
          </p:cNvPr>
          <p:cNvSpPr/>
          <p:nvPr/>
        </p:nvSpPr>
        <p:spPr>
          <a:xfrm>
            <a:off x="6938549" y="3392310"/>
            <a:ext cx="726275" cy="2087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A24DC1-D1B7-4283-8032-B807264622F6}"/>
              </a:ext>
            </a:extLst>
          </p:cNvPr>
          <p:cNvSpPr/>
          <p:nvPr/>
        </p:nvSpPr>
        <p:spPr>
          <a:xfrm>
            <a:off x="5510894" y="4623860"/>
            <a:ext cx="585105" cy="2087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B853B6-035A-4F80-A808-115A80F46157}"/>
              </a:ext>
            </a:extLst>
          </p:cNvPr>
          <p:cNvSpPr/>
          <p:nvPr/>
        </p:nvSpPr>
        <p:spPr>
          <a:xfrm>
            <a:off x="6938549" y="4623860"/>
            <a:ext cx="1031075" cy="2087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BD1F843-850F-487F-8927-D01178A4893F}"/>
              </a:ext>
            </a:extLst>
          </p:cNvPr>
          <p:cNvSpPr/>
          <p:nvPr/>
        </p:nvSpPr>
        <p:spPr>
          <a:xfrm>
            <a:off x="5510894" y="5325672"/>
            <a:ext cx="726275" cy="2087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A9384B-FAC5-4B59-9BE6-E2070B65BA46}"/>
              </a:ext>
            </a:extLst>
          </p:cNvPr>
          <p:cNvSpPr/>
          <p:nvPr/>
        </p:nvSpPr>
        <p:spPr>
          <a:xfrm>
            <a:off x="6938548" y="5325672"/>
            <a:ext cx="726275" cy="2087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C3D909C-6964-4DD9-B558-7C1B86C0F12A}"/>
              </a:ext>
            </a:extLst>
          </p:cNvPr>
          <p:cNvSpPr/>
          <p:nvPr/>
        </p:nvSpPr>
        <p:spPr>
          <a:xfrm>
            <a:off x="7263031" y="1442102"/>
            <a:ext cx="887506" cy="27592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8E267FA0-E95B-4670-8382-2C254A43FC54}"/>
              </a:ext>
            </a:extLst>
          </p:cNvPr>
          <p:cNvSpPr/>
          <p:nvPr/>
        </p:nvSpPr>
        <p:spPr>
          <a:xfrm>
            <a:off x="9716962" y="1799927"/>
            <a:ext cx="887506" cy="27592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55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C897D6-9EE5-4BF9-AC9F-341924839F54}"/>
              </a:ext>
            </a:extLst>
          </p:cNvPr>
          <p:cNvSpPr txBox="1"/>
          <p:nvPr/>
        </p:nvSpPr>
        <p:spPr>
          <a:xfrm>
            <a:off x="26894" y="363323"/>
            <a:ext cx="8686800" cy="461665"/>
          </a:xfrm>
          <a:prstGeom prst="rect">
            <a:avLst/>
          </a:prstGeom>
          <a:noFill/>
        </p:spPr>
        <p:txBody>
          <a:bodyPr wrap="square" rtlCol="0">
            <a:spAutoFit/>
          </a:bodyPr>
          <a:lstStyle/>
          <a:p>
            <a:pPr marR="0" lvl="1" algn="l" rtl="0"/>
            <a:r>
              <a:rPr lang="en-US" sz="2400" b="0" i="0" u="none" strike="noStrike" baseline="0" dirty="0">
                <a:latin typeface="Avenir LT Std 45 Book" panose="020B0502020203020204" pitchFamily="34" charset="0"/>
              </a:rPr>
              <a:t>How to add Start and End Dates at the Opportunity Level</a:t>
            </a:r>
            <a:endParaRPr lang="en-US" sz="1100" b="0" i="0" u="none" strike="noStrike" baseline="0" dirty="0">
              <a:latin typeface="Calibri" panose="020F0502020204030204" pitchFamily="34" charset="0"/>
            </a:endParaRPr>
          </a:p>
        </p:txBody>
      </p:sp>
      <p:cxnSp>
        <p:nvCxnSpPr>
          <p:cNvPr id="3" name="Straight Connector 2">
            <a:extLst>
              <a:ext uri="{FF2B5EF4-FFF2-40B4-BE49-F238E27FC236}">
                <a16:creationId xmlns:a16="http://schemas.microsoft.com/office/drawing/2014/main" id="{82284840-A8DD-4F43-8931-378D61B6B76A}"/>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620B9EFB-131F-4F1E-A4C5-68F8E60A62AC}"/>
              </a:ext>
            </a:extLst>
          </p:cNvPr>
          <p:cNvSpPr txBox="1"/>
          <p:nvPr/>
        </p:nvSpPr>
        <p:spPr>
          <a:xfrm>
            <a:off x="444617" y="1721123"/>
            <a:ext cx="5495366" cy="3600986"/>
          </a:xfrm>
          <a:prstGeom prst="rect">
            <a:avLst/>
          </a:prstGeom>
          <a:noFill/>
        </p:spPr>
        <p:txBody>
          <a:bodyPr wrap="square">
            <a:spAutoFit/>
          </a:bodyPr>
          <a:lstStyle/>
          <a:p>
            <a:pPr algn="l" rtl="0" fontAlgn="base"/>
            <a:r>
              <a:rPr lang="en-US" sz="1200" b="1" i="0" u="none" strike="noStrike" dirty="0">
                <a:solidFill>
                  <a:srgbClr val="000000"/>
                </a:solidFill>
                <a:effectLst/>
                <a:latin typeface="Avenir LT Std 35 Light" panose="020B0402020203020204" pitchFamily="34" charset="0"/>
              </a:rPr>
              <a:t>Opportunity         Portfolios        ALL</a:t>
            </a:r>
            <a:r>
              <a:rPr lang="en-US" sz="1200" b="0" i="0" dirty="0">
                <a:solidFill>
                  <a:srgbClr val="000000"/>
                </a:solidFill>
                <a:effectLst/>
                <a:latin typeface="Avenir LT Std 35 Light" panose="020B0402020203020204" pitchFamily="34" charset="0"/>
              </a:rPr>
              <a:t>​</a:t>
            </a:r>
          </a:p>
          <a:p>
            <a:pPr algn="l" rtl="0" fontAlgn="base"/>
            <a:r>
              <a:rPr lang="en-US" sz="1200" b="0" i="0" dirty="0">
                <a:solidFill>
                  <a:srgbClr val="000000"/>
                </a:solidFill>
                <a:effectLst/>
                <a:latin typeface="Avenir LT Std 35 Light" panose="020B0402020203020204" pitchFamily="34" charset="0"/>
              </a:rPr>
              <a:t>​</a:t>
            </a:r>
          </a:p>
          <a:p>
            <a:pPr algn="l" rtl="0" fontAlgn="base"/>
            <a:r>
              <a:rPr lang="en-US" sz="1200" b="0" i="0" u="none" strike="noStrike" dirty="0">
                <a:solidFill>
                  <a:srgbClr val="000000"/>
                </a:solidFill>
                <a:effectLst/>
                <a:latin typeface="Avenir LT Std 35 Light" panose="020B0402020203020204" pitchFamily="34" charset="0"/>
              </a:rPr>
              <a:t>If no date has been entered, the default is “Future”, click on “Future”.</a:t>
            </a:r>
            <a:r>
              <a:rPr lang="en-US" sz="1200" b="0" i="0" dirty="0">
                <a:solidFill>
                  <a:srgbClr val="000000"/>
                </a:solidFill>
                <a:effectLst/>
                <a:latin typeface="Avenir LT Std 35 Light" panose="020B0402020203020204" pitchFamily="34" charset="0"/>
              </a:rPr>
              <a:t>​</a:t>
            </a:r>
          </a:p>
          <a:p>
            <a:pPr marL="171450" indent="-171450" algn="l" rtl="0" fontAlgn="base">
              <a:buFont typeface="Arial" panose="020B0604020202020204" pitchFamily="34" charset="0"/>
              <a:buChar char="•"/>
            </a:pPr>
            <a:endParaRPr lang="en-US" sz="1200" b="0" i="0" dirty="0">
              <a:solidFill>
                <a:srgbClr val="000000"/>
              </a:solidFill>
              <a:effectLst/>
              <a:latin typeface="Avenir LT Std 35 Light" panose="020B0402020203020204" pitchFamily="34" charset="0"/>
            </a:endParaRPr>
          </a:p>
          <a:p>
            <a:pPr marL="171450" indent="-171450" algn="l" rtl="0" fontAlgn="base">
              <a:buFont typeface="Arial" panose="020B0604020202020204" pitchFamily="34" charset="0"/>
              <a:buChar char="•"/>
            </a:pPr>
            <a:r>
              <a:rPr lang="en-US" sz="1200" b="1" i="0" u="none" strike="noStrike" dirty="0">
                <a:solidFill>
                  <a:srgbClr val="000000"/>
                </a:solidFill>
                <a:effectLst/>
                <a:latin typeface="Avenir LT Std 35 Light" panose="020B0402020203020204" pitchFamily="34" charset="0"/>
              </a:rPr>
              <a:t>Start Date</a:t>
            </a:r>
            <a:r>
              <a:rPr lang="en-US" sz="1200" b="0" i="0" u="none" strike="noStrike" dirty="0">
                <a:solidFill>
                  <a:srgbClr val="000000"/>
                </a:solidFill>
                <a:effectLst/>
                <a:latin typeface="Avenir LT Std 35 Light" panose="020B0402020203020204" pitchFamily="34" charset="0"/>
              </a:rPr>
              <a:t> – If left blank, the opportunity will be closed for applicants. You can back date to “November 1st” even if it past that date when you add in the Portal. ​</a:t>
            </a:r>
            <a:r>
              <a:rPr lang="en-US" sz="1200" b="0" i="0" dirty="0">
                <a:solidFill>
                  <a:srgbClr val="000000"/>
                </a:solidFill>
                <a:effectLst/>
                <a:latin typeface="Avenir LT Std 35 Light" panose="020B0402020203020204" pitchFamily="34" charset="0"/>
              </a:rPr>
              <a:t>​</a:t>
            </a:r>
          </a:p>
          <a:p>
            <a:pPr marL="171450" indent="-171450" algn="l" rtl="0" fontAlgn="base">
              <a:buFont typeface="Arial" panose="020B0604020202020204" pitchFamily="34" charset="0"/>
              <a:buChar char="•"/>
            </a:pPr>
            <a:r>
              <a:rPr lang="en-US" sz="1200" b="1" i="0" u="none" strike="noStrike" dirty="0">
                <a:solidFill>
                  <a:srgbClr val="000000"/>
                </a:solidFill>
                <a:effectLst/>
                <a:latin typeface="Avenir LT Std 35 Light" panose="020B0402020203020204" pitchFamily="34" charset="0"/>
              </a:rPr>
              <a:t>Public End Date </a:t>
            </a:r>
            <a:r>
              <a:rPr lang="en-US" sz="1200" b="0" i="0" u="none" strike="noStrike" dirty="0">
                <a:solidFill>
                  <a:srgbClr val="000000"/>
                </a:solidFill>
                <a:effectLst/>
                <a:latin typeface="Avenir LT Std 35 Light" panose="020B0402020203020204" pitchFamily="34" charset="0"/>
              </a:rPr>
              <a:t>– The deadline date that is visible to applicants. After this date, the opportunity will no longer be published.​</a:t>
            </a:r>
            <a:r>
              <a:rPr lang="en-US" sz="1200" b="0" i="0" dirty="0">
                <a:solidFill>
                  <a:srgbClr val="000000"/>
                </a:solidFill>
                <a:effectLst/>
                <a:latin typeface="Avenir LT Std 35 Light" panose="020B0402020203020204" pitchFamily="34" charset="0"/>
              </a:rPr>
              <a:t>​</a:t>
            </a:r>
          </a:p>
          <a:p>
            <a:pPr marL="171450" indent="-171450" algn="l" rtl="0" fontAlgn="base">
              <a:buFont typeface="Arial" panose="020B0604020202020204" pitchFamily="34" charset="0"/>
              <a:buChar char="•"/>
            </a:pPr>
            <a:r>
              <a:rPr lang="en-US" sz="1200" b="1" i="0" u="none" strike="noStrike" dirty="0">
                <a:solidFill>
                  <a:srgbClr val="000000"/>
                </a:solidFill>
                <a:effectLst/>
                <a:latin typeface="Avenir LT Std 35 Light" panose="020B0402020203020204" pitchFamily="34" charset="0"/>
              </a:rPr>
              <a:t>Internal End Date </a:t>
            </a:r>
            <a:r>
              <a:rPr lang="en-US" sz="1200" b="0" i="0" u="none" strike="noStrike" dirty="0">
                <a:solidFill>
                  <a:srgbClr val="000000"/>
                </a:solidFill>
                <a:effectLst/>
                <a:latin typeface="Avenir LT Std 35 Light" panose="020B0402020203020204" pitchFamily="34" charset="0"/>
              </a:rPr>
              <a:t>– The deadline date for matching applications to the opportunity. Only qualified applications that were submitted prior to/on this date will match to the opportunity. Applicant answers submitted after this date will not be reflected on the opportunity applications.​</a:t>
            </a:r>
            <a:r>
              <a:rPr lang="en-US" sz="1200" b="0" i="0" dirty="0">
                <a:solidFill>
                  <a:srgbClr val="000000"/>
                </a:solidFill>
                <a:effectLst/>
                <a:latin typeface="Avenir LT Std 35 Light" panose="020B0402020203020204" pitchFamily="34" charset="0"/>
              </a:rPr>
              <a:t>​</a:t>
            </a:r>
          </a:p>
          <a:p>
            <a:pPr marL="171450" indent="-171450" algn="l" rtl="0" fontAlgn="base">
              <a:buFont typeface="Arial" panose="020B0604020202020204" pitchFamily="34" charset="0"/>
              <a:buChar char="•"/>
            </a:pPr>
            <a:r>
              <a:rPr lang="en-US" sz="1200" b="1" i="0" u="none" strike="noStrike" dirty="0">
                <a:solidFill>
                  <a:srgbClr val="000000"/>
                </a:solidFill>
                <a:effectLst/>
                <a:latin typeface="Avenir LT Std 35 Light" panose="020B0402020203020204" pitchFamily="34" charset="0"/>
              </a:rPr>
              <a:t>Begin Review Period </a:t>
            </a:r>
            <a:r>
              <a:rPr lang="en-US" sz="1200" b="0" i="0" u="none" strike="noStrike" dirty="0">
                <a:solidFill>
                  <a:srgbClr val="000000"/>
                </a:solidFill>
                <a:effectLst/>
                <a:latin typeface="Avenir LT Std 35 Light" panose="020B0402020203020204" pitchFamily="34" charset="0"/>
              </a:rPr>
              <a:t>and </a:t>
            </a:r>
            <a:r>
              <a:rPr lang="en-US" sz="1200" b="1" i="0" u="none" strike="noStrike" dirty="0">
                <a:solidFill>
                  <a:srgbClr val="000000"/>
                </a:solidFill>
                <a:effectLst/>
                <a:latin typeface="Avenir LT Std 35 Light" panose="020B0402020203020204" pitchFamily="34" charset="0"/>
              </a:rPr>
              <a:t>End Review Period Dates </a:t>
            </a:r>
            <a:r>
              <a:rPr lang="en-US" sz="1200" b="0" i="0" u="none" strike="noStrike" dirty="0">
                <a:solidFill>
                  <a:srgbClr val="000000"/>
                </a:solidFill>
                <a:effectLst/>
                <a:latin typeface="Avenir LT Std 35 Light" panose="020B0402020203020204" pitchFamily="34" charset="0"/>
              </a:rPr>
              <a:t>– You may add when you open, however, please be sure you have updated your committee members and it is recommended the Begin Review Period is a week or so after the End Date. The time between will allow you to review your applicant pool and organize your list for your review committee whether you are using the Review functionality in the Portal or not.</a:t>
            </a:r>
            <a:endParaRPr lang="en-US" sz="1200" b="0" i="0" dirty="0">
              <a:solidFill>
                <a:srgbClr val="000000"/>
              </a:solidFill>
              <a:effectLst/>
              <a:latin typeface="Avenir LT Std 35 Light" panose="020B0402020203020204" pitchFamily="34" charset="0"/>
            </a:endParaRPr>
          </a:p>
        </p:txBody>
      </p:sp>
      <p:pic>
        <p:nvPicPr>
          <p:cNvPr id="15362" name="Picture 2">
            <a:extLst>
              <a:ext uri="{FF2B5EF4-FFF2-40B4-BE49-F238E27FC236}">
                <a16:creationId xmlns:a16="http://schemas.microsoft.com/office/drawing/2014/main" id="{AC584B76-FD82-4327-B8C9-CB6356DF1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2871" y="2093262"/>
            <a:ext cx="5047130" cy="396244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A3815EAC-34DC-4D70-89E2-DF5FA294A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871" y="1425848"/>
            <a:ext cx="1390650" cy="5905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097EE01A-2EC1-4187-B57E-DBECF69F4300}"/>
              </a:ext>
            </a:extLst>
          </p:cNvPr>
          <p:cNvCxnSpPr/>
          <p:nvPr/>
        </p:nvCxnSpPr>
        <p:spPr>
          <a:xfrm>
            <a:off x="1488141" y="1860179"/>
            <a:ext cx="2958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1EC6AFE-10FC-45C6-B097-626AD1F34762}"/>
              </a:ext>
            </a:extLst>
          </p:cNvPr>
          <p:cNvCxnSpPr/>
          <p:nvPr/>
        </p:nvCxnSpPr>
        <p:spPr>
          <a:xfrm>
            <a:off x="2537012" y="1855699"/>
            <a:ext cx="2958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21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4EC1BF9-FA64-4FBD-B400-7A6A0249F313}"/>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A70A27BD-1917-43A5-93C9-DAE2CE7258F0}"/>
              </a:ext>
            </a:extLst>
          </p:cNvPr>
          <p:cNvSpPr txBox="1"/>
          <p:nvPr/>
        </p:nvSpPr>
        <p:spPr>
          <a:xfrm>
            <a:off x="26894" y="363323"/>
            <a:ext cx="8686800" cy="461665"/>
          </a:xfrm>
          <a:prstGeom prst="rect">
            <a:avLst/>
          </a:prstGeom>
          <a:noFill/>
        </p:spPr>
        <p:txBody>
          <a:bodyPr wrap="square" rtlCol="0">
            <a:spAutoFit/>
          </a:bodyPr>
          <a:lstStyle/>
          <a:p>
            <a:pPr marR="0" lvl="1" algn="l" rtl="0"/>
            <a:r>
              <a:rPr lang="en-US" sz="2400" b="0" i="0" u="none" strike="noStrike" baseline="0" dirty="0">
                <a:latin typeface="Avenir LT Std 45 Book" panose="020B0502020203020204" pitchFamily="34" charset="0"/>
              </a:rPr>
              <a:t>How to add Start and End Dates at the Conditional Level</a:t>
            </a:r>
            <a:endParaRPr lang="en-US" sz="1100" b="0" i="0" u="none" strike="noStrike" baseline="0" dirty="0">
              <a:latin typeface="Calibri" panose="020F0502020204030204" pitchFamily="34" charset="0"/>
            </a:endParaRPr>
          </a:p>
        </p:txBody>
      </p:sp>
      <p:pic>
        <p:nvPicPr>
          <p:cNvPr id="16386" name="Picture 2">
            <a:extLst>
              <a:ext uri="{FF2B5EF4-FFF2-40B4-BE49-F238E27FC236}">
                <a16:creationId xmlns:a16="http://schemas.microsoft.com/office/drawing/2014/main" id="{14355045-D693-4EBC-AEB8-69959ABC5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912" y="2134098"/>
            <a:ext cx="4383741" cy="316354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B875893E-8E0A-42B9-B103-E26A1AF2D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4878" y="1708897"/>
            <a:ext cx="2009775" cy="266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8CEAF5A-44E6-4FF4-A6F9-8A938FC5D143}"/>
              </a:ext>
            </a:extLst>
          </p:cNvPr>
          <p:cNvSpPr txBox="1"/>
          <p:nvPr/>
        </p:nvSpPr>
        <p:spPr>
          <a:xfrm>
            <a:off x="627529" y="1238560"/>
            <a:ext cx="6096000" cy="4278094"/>
          </a:xfrm>
          <a:prstGeom prst="rect">
            <a:avLst/>
          </a:prstGeom>
          <a:noFill/>
        </p:spPr>
        <p:txBody>
          <a:bodyPr wrap="square">
            <a:spAutoFit/>
          </a:bodyPr>
          <a:lstStyle/>
          <a:p>
            <a:pPr algn="l" rtl="0" fontAlgn="base"/>
            <a:r>
              <a:rPr lang="en-US" sz="1600" b="1" i="0" u="none" strike="noStrike" dirty="0">
                <a:solidFill>
                  <a:srgbClr val="000000"/>
                </a:solidFill>
                <a:effectLst/>
                <a:latin typeface="Avenir LT Std 35 Light" panose="020B0402020203020204" pitchFamily="34" charset="0"/>
              </a:rPr>
              <a:t>Opportunity      General Applications      Conditional</a:t>
            </a:r>
            <a:r>
              <a:rPr lang="en-US" sz="1600" b="0" i="0" dirty="0">
                <a:solidFill>
                  <a:srgbClr val="000000"/>
                </a:solidFill>
                <a:effectLst/>
                <a:latin typeface="Avenir LT Std 35 Light" panose="020B0402020203020204" pitchFamily="34" charset="0"/>
              </a:rPr>
              <a:t>​</a:t>
            </a:r>
          </a:p>
          <a:p>
            <a:pPr algn="l" rtl="0" fontAlgn="base"/>
            <a:r>
              <a:rPr lang="en-US" sz="1600" b="0" i="0" dirty="0">
                <a:solidFill>
                  <a:srgbClr val="000000"/>
                </a:solidFill>
                <a:effectLst/>
                <a:latin typeface="Avenir LT Std 35 Light" panose="020B0402020203020204" pitchFamily="34" charset="0"/>
              </a:rPr>
              <a:t>​</a:t>
            </a:r>
          </a:p>
          <a:p>
            <a:pPr algn="l" rtl="0" fontAlgn="base"/>
            <a:r>
              <a:rPr lang="en-US" sz="1600" b="0" i="0" u="none" strike="noStrike" dirty="0">
                <a:solidFill>
                  <a:srgbClr val="000000"/>
                </a:solidFill>
                <a:effectLst/>
                <a:latin typeface="Avenir LT Std 35 Light" panose="020B0402020203020204" pitchFamily="34" charset="0"/>
              </a:rPr>
              <a:t>Click on “Conditional Application Details” </a:t>
            </a:r>
            <a:r>
              <a:rPr lang="en-US" sz="1600" b="0" i="0" dirty="0">
                <a:solidFill>
                  <a:srgbClr val="000000"/>
                </a:solidFill>
                <a:effectLst/>
                <a:latin typeface="Avenir LT Std 35 Light" panose="020B0402020203020204" pitchFamily="34" charset="0"/>
              </a:rPr>
              <a:t>​</a:t>
            </a:r>
          </a:p>
          <a:p>
            <a:pPr algn="l" rtl="0" fontAlgn="base"/>
            <a:r>
              <a:rPr lang="en-US" sz="1600" b="0" i="0" dirty="0">
                <a:solidFill>
                  <a:srgbClr val="000000"/>
                </a:solidFill>
                <a:effectLst/>
                <a:latin typeface="Avenir LT Std 35 Light" panose="020B0402020203020204" pitchFamily="34" charset="0"/>
              </a:rPr>
              <a:t>​</a:t>
            </a:r>
          </a:p>
          <a:p>
            <a:pPr marL="285750" indent="-285750" algn="l" rtl="0" fontAlgn="base">
              <a:buFont typeface="Arial" panose="020B0604020202020204" pitchFamily="34" charset="0"/>
              <a:buChar char="•"/>
            </a:pPr>
            <a:r>
              <a:rPr lang="en-US" sz="1600" b="1" i="0" u="none" strike="noStrike" dirty="0">
                <a:solidFill>
                  <a:srgbClr val="000000"/>
                </a:solidFill>
                <a:effectLst/>
                <a:latin typeface="Avenir LT Std 35 Light" panose="020B0402020203020204" pitchFamily="34" charset="0"/>
              </a:rPr>
              <a:t>Start Date</a:t>
            </a:r>
            <a:r>
              <a:rPr lang="en-US" sz="1600" b="0" i="0" u="none" strike="noStrike" dirty="0">
                <a:solidFill>
                  <a:srgbClr val="000000"/>
                </a:solidFill>
                <a:effectLst/>
                <a:latin typeface="Avenir LT Std 35 Light" panose="020B0402020203020204" pitchFamily="34" charset="0"/>
              </a:rPr>
              <a:t> – If left blank, the conditional application will be closed for applicants. You can back date to “November 1st” even if it past that date when you add in the Portal. ​</a:t>
            </a:r>
            <a:r>
              <a:rPr lang="en-US" sz="1600" b="0" i="0" dirty="0">
                <a:solidFill>
                  <a:srgbClr val="000000"/>
                </a:solidFill>
                <a:effectLst/>
                <a:latin typeface="Avenir LT Std 35 Light" panose="020B0402020203020204" pitchFamily="34" charset="0"/>
              </a:rPr>
              <a:t>​</a:t>
            </a:r>
          </a:p>
          <a:p>
            <a:pPr marL="285750" indent="-285750" algn="l" rtl="0" fontAlgn="base">
              <a:buFont typeface="Arial" panose="020B0604020202020204" pitchFamily="34" charset="0"/>
              <a:buChar char="•"/>
            </a:pPr>
            <a:r>
              <a:rPr lang="en-US" sz="1600" b="1" i="0" u="none" strike="noStrike" dirty="0">
                <a:solidFill>
                  <a:srgbClr val="000000"/>
                </a:solidFill>
                <a:effectLst/>
                <a:latin typeface="Avenir LT Std 35 Light" panose="020B0402020203020204" pitchFamily="34" charset="0"/>
              </a:rPr>
              <a:t>End Date </a:t>
            </a:r>
            <a:r>
              <a:rPr lang="en-US" sz="1600" b="0" i="0" u="none" strike="noStrike" dirty="0">
                <a:solidFill>
                  <a:srgbClr val="000000"/>
                </a:solidFill>
                <a:effectLst/>
                <a:latin typeface="Avenir LT Std 35 Light" panose="020B0402020203020204" pitchFamily="34" charset="0"/>
              </a:rPr>
              <a:t>– The last date the conditional application will accept applications.</a:t>
            </a:r>
            <a:r>
              <a:rPr lang="en-US" sz="1600" b="0" i="0" dirty="0">
                <a:solidFill>
                  <a:srgbClr val="000000"/>
                </a:solidFill>
                <a:effectLst/>
                <a:latin typeface="Avenir LT Std 35 Light" panose="020B0402020203020204" pitchFamily="34" charset="0"/>
              </a:rPr>
              <a:t>​</a:t>
            </a:r>
          </a:p>
          <a:p>
            <a:pPr marL="285750" indent="-285750" algn="l" rtl="0" fontAlgn="base">
              <a:buFont typeface="Arial" panose="020B0604020202020204" pitchFamily="34" charset="0"/>
              <a:buChar char="•"/>
            </a:pPr>
            <a:r>
              <a:rPr lang="en-US" sz="1600" b="1" i="0" u="none" strike="noStrike" dirty="0">
                <a:solidFill>
                  <a:srgbClr val="000000"/>
                </a:solidFill>
                <a:effectLst/>
                <a:latin typeface="Avenir LT Std 35 Light" panose="020B0402020203020204" pitchFamily="34" charset="0"/>
              </a:rPr>
              <a:t>Begin Review Period </a:t>
            </a:r>
            <a:r>
              <a:rPr lang="en-US" sz="1600" b="0" i="0" u="none" strike="noStrike" dirty="0">
                <a:solidFill>
                  <a:srgbClr val="000000"/>
                </a:solidFill>
                <a:effectLst/>
                <a:latin typeface="Avenir LT Std 35 Light" panose="020B0402020203020204" pitchFamily="34" charset="0"/>
              </a:rPr>
              <a:t>and </a:t>
            </a:r>
            <a:r>
              <a:rPr lang="en-US" sz="1600" b="1" i="0" u="none" strike="noStrike" dirty="0">
                <a:solidFill>
                  <a:srgbClr val="000000"/>
                </a:solidFill>
                <a:effectLst/>
                <a:latin typeface="Avenir LT Std 35 Light" panose="020B0402020203020204" pitchFamily="34" charset="0"/>
              </a:rPr>
              <a:t>End Review Period Dates </a:t>
            </a:r>
            <a:endParaRPr lang="en-US" sz="1600" b="1" dirty="0">
              <a:solidFill>
                <a:srgbClr val="000000"/>
              </a:solidFill>
              <a:latin typeface="Avenir LT Std 35 Light" panose="020B0402020203020204" pitchFamily="34" charset="0"/>
            </a:endParaRPr>
          </a:p>
          <a:p>
            <a:pPr marL="285750" indent="-285750" algn="l" rtl="0" fontAlgn="base">
              <a:buFont typeface="Arial" panose="020B0604020202020204" pitchFamily="34" charset="0"/>
              <a:buChar char="•"/>
            </a:pPr>
            <a:endParaRPr lang="en-US" sz="1600" b="1" i="0" u="none" strike="noStrike" dirty="0">
              <a:solidFill>
                <a:schemeClr val="accent2"/>
              </a:solidFill>
              <a:effectLst/>
              <a:latin typeface="Avenir LT Std 35 Light" panose="020B0402020203020204" pitchFamily="34" charset="0"/>
            </a:endParaRPr>
          </a:p>
          <a:p>
            <a:pPr algn="l" rtl="0" fontAlgn="base"/>
            <a:r>
              <a:rPr lang="en-US" sz="1600" b="1" i="0" u="none" strike="noStrike" dirty="0">
                <a:solidFill>
                  <a:schemeClr val="accent2"/>
                </a:solidFill>
                <a:effectLst/>
                <a:latin typeface="Avenir LT Std 35 Light" panose="020B0402020203020204" pitchFamily="34" charset="0"/>
              </a:rPr>
              <a:t>Recommendations:</a:t>
            </a:r>
            <a:r>
              <a:rPr lang="en-US" sz="1600" b="0" i="0" dirty="0">
                <a:solidFill>
                  <a:schemeClr val="accent2"/>
                </a:solidFill>
                <a:effectLst/>
                <a:latin typeface="Avenir LT Std 35 Light" panose="020B0402020203020204" pitchFamily="34" charset="0"/>
              </a:rPr>
              <a:t>​</a:t>
            </a:r>
          </a:p>
          <a:p>
            <a:pPr marL="285750" indent="-285750" algn="l" rtl="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Update your committee members and reviewer group.</a:t>
            </a:r>
            <a:r>
              <a:rPr lang="en-US" sz="1600" b="0" i="0" dirty="0">
                <a:solidFill>
                  <a:srgbClr val="000000"/>
                </a:solidFill>
                <a:effectLst/>
                <a:latin typeface="Avenir LT Std 35 Light" panose="020B0402020203020204" pitchFamily="34" charset="0"/>
              </a:rPr>
              <a:t>​</a:t>
            </a:r>
          </a:p>
          <a:p>
            <a:pPr marL="285750" indent="-285750" algn="l" rtl="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Set review period a week or so after the End Date. The time will allow you to review your applicant pool and organize your list for your review committee whether you are using the Review functionality in the Portal or not.</a:t>
            </a:r>
            <a:endParaRPr lang="en-US" sz="1600" b="0" i="0" dirty="0">
              <a:solidFill>
                <a:srgbClr val="000000"/>
              </a:solidFill>
              <a:effectLst/>
              <a:latin typeface="Avenir LT Std 35 Light" panose="020B0402020203020204" pitchFamily="34" charset="0"/>
            </a:endParaRPr>
          </a:p>
        </p:txBody>
      </p:sp>
      <p:cxnSp>
        <p:nvCxnSpPr>
          <p:cNvPr id="9" name="Straight Arrow Connector 8">
            <a:extLst>
              <a:ext uri="{FF2B5EF4-FFF2-40B4-BE49-F238E27FC236}">
                <a16:creationId xmlns:a16="http://schemas.microsoft.com/office/drawing/2014/main" id="{FC658C33-139F-425F-B8CE-2F051DE875B5}"/>
              </a:ext>
            </a:extLst>
          </p:cNvPr>
          <p:cNvCxnSpPr/>
          <p:nvPr/>
        </p:nvCxnSpPr>
        <p:spPr>
          <a:xfrm>
            <a:off x="1927412" y="1411944"/>
            <a:ext cx="2958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BE2ABF3-A53D-4BF1-BA96-C5B93BA69321}"/>
              </a:ext>
            </a:extLst>
          </p:cNvPr>
          <p:cNvCxnSpPr/>
          <p:nvPr/>
        </p:nvCxnSpPr>
        <p:spPr>
          <a:xfrm>
            <a:off x="4303059" y="1425394"/>
            <a:ext cx="2958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30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34653E-A573-44B3-9A56-C036ACD5D95B}"/>
              </a:ext>
            </a:extLst>
          </p:cNvPr>
          <p:cNvSpPr txBox="1"/>
          <p:nvPr/>
        </p:nvSpPr>
        <p:spPr>
          <a:xfrm>
            <a:off x="67114" y="143092"/>
            <a:ext cx="6358854" cy="1123384"/>
          </a:xfrm>
          <a:prstGeom prst="rect">
            <a:avLst/>
          </a:prstGeom>
          <a:noFill/>
        </p:spPr>
        <p:txBody>
          <a:bodyPr wrap="square" rtlCol="0">
            <a:spAutoFit/>
          </a:bodyPr>
          <a:lstStyle/>
          <a:p>
            <a:pPr marR="0" lvl="1" algn="l" rtl="0"/>
            <a:r>
              <a:rPr lang="en-US" sz="2800" b="0" i="0" u="none" strike="noStrike" baseline="0" dirty="0">
                <a:latin typeface="Avenir LT Std 45 Book" panose="020B0502020203020204" pitchFamily="34" charset="0"/>
              </a:rPr>
              <a:t>Reviewer Groups and Scoring Rubrics</a:t>
            </a:r>
          </a:p>
          <a:p>
            <a:pPr marR="0" algn="l" rtl="0"/>
            <a:endParaRPr lang="en-US" sz="1100" b="0" i="0" u="none" strike="noStrike" baseline="0" dirty="0">
              <a:latin typeface="Calibri" panose="020F0502020204030204" pitchFamily="34" charset="0"/>
            </a:endParaRPr>
          </a:p>
        </p:txBody>
      </p:sp>
      <p:cxnSp>
        <p:nvCxnSpPr>
          <p:cNvPr id="3" name="Straight Connector 2">
            <a:extLst>
              <a:ext uri="{FF2B5EF4-FFF2-40B4-BE49-F238E27FC236}">
                <a16:creationId xmlns:a16="http://schemas.microsoft.com/office/drawing/2014/main" id="{D6857B1C-2E56-4CE6-8316-1874941EB948}"/>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pic>
        <p:nvPicPr>
          <p:cNvPr id="21506" name="Picture 2">
            <a:extLst>
              <a:ext uri="{FF2B5EF4-FFF2-40B4-BE49-F238E27FC236}">
                <a16:creationId xmlns:a16="http://schemas.microsoft.com/office/drawing/2014/main" id="{83381B48-E2D5-495D-8713-38AEE6E04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25285"/>
            <a:ext cx="5214937" cy="29799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5D683EB-8CDC-4E9A-8624-78CBC5AC7053}"/>
              </a:ext>
            </a:extLst>
          </p:cNvPr>
          <p:cNvSpPr txBox="1"/>
          <p:nvPr/>
        </p:nvSpPr>
        <p:spPr>
          <a:xfrm>
            <a:off x="329968" y="1403046"/>
            <a:ext cx="5329283" cy="3323987"/>
          </a:xfrm>
          <a:prstGeom prst="rect">
            <a:avLst/>
          </a:prstGeom>
          <a:noFill/>
        </p:spPr>
        <p:txBody>
          <a:bodyPr wrap="square">
            <a:spAutoFit/>
          </a:bodyPr>
          <a:lstStyle/>
          <a:p>
            <a:pPr algn="l" rtl="0" fontAlgn="base"/>
            <a:r>
              <a:rPr lang="en-US" sz="1400" b="1" i="0" u="none" strike="noStrike" dirty="0">
                <a:solidFill>
                  <a:srgbClr val="000000"/>
                </a:solidFill>
                <a:effectLst/>
                <a:latin typeface="Avenir LT Std 35 Light" panose="020B0402020203020204" pitchFamily="34" charset="0"/>
              </a:rPr>
              <a:t>What are Review Groups?</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A feature in the Portal that allows administrators to assign your department Scholarship Committee members to review and select recipients for opportunities/scholarships</a:t>
            </a:r>
            <a:r>
              <a:rPr lang="en-US" sz="1400" b="0" i="0" dirty="0">
                <a:solidFill>
                  <a:srgbClr val="000000"/>
                </a:solidFill>
                <a:effectLst/>
                <a:latin typeface="Avenir LT Std 35 Light" panose="020B0402020203020204" pitchFamily="34" charset="0"/>
              </a:rPr>
              <a:t>​</a:t>
            </a:r>
          </a:p>
          <a:p>
            <a:pPr algn="l" rtl="0" fontAlgn="base"/>
            <a:endParaRPr lang="en-US" sz="1400" b="0" i="0" dirty="0">
              <a:solidFill>
                <a:srgbClr val="000000"/>
              </a:solidFill>
              <a:effectLst/>
              <a:latin typeface="Avenir LT Std 35 Light" panose="020B0402020203020204" pitchFamily="34" charset="0"/>
            </a:endParaRPr>
          </a:p>
          <a:p>
            <a:pPr algn="l" rtl="0" fontAlgn="base"/>
            <a:r>
              <a:rPr lang="en-US" sz="1400" b="1" i="0" u="none" strike="noStrike" dirty="0">
                <a:solidFill>
                  <a:srgbClr val="000000"/>
                </a:solidFill>
                <a:effectLst/>
                <a:latin typeface="Avenir LT Std 35 Light" panose="020B0402020203020204" pitchFamily="34" charset="0"/>
              </a:rPr>
              <a:t>Notable features</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Reviewers can use a "Rubric" to rate each student's qualifications</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No need to meet in-person</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Reduces miscommunications and chance of losing paperwork</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Each Reviewer can go into the Portal and review applicants at their leisure during the Review Period (instructions in later slide) </a:t>
            </a:r>
            <a:endParaRPr lang="en-US" sz="1400" b="0" i="0" dirty="0">
              <a:solidFill>
                <a:srgbClr val="000000"/>
              </a:solidFill>
              <a:effectLst/>
              <a:latin typeface="Avenir LT Std 35 Light" panose="020B0402020203020204" pitchFamily="34" charset="0"/>
            </a:endParaRPr>
          </a:p>
        </p:txBody>
      </p:sp>
      <p:sp>
        <p:nvSpPr>
          <p:cNvPr id="10" name="TextBox 9">
            <a:extLst>
              <a:ext uri="{FF2B5EF4-FFF2-40B4-BE49-F238E27FC236}">
                <a16:creationId xmlns:a16="http://schemas.microsoft.com/office/drawing/2014/main" id="{96064DE4-49DD-48D5-B8B4-E8B8CD01C587}"/>
              </a:ext>
            </a:extLst>
          </p:cNvPr>
          <p:cNvSpPr txBox="1"/>
          <p:nvPr/>
        </p:nvSpPr>
        <p:spPr>
          <a:xfrm>
            <a:off x="5766032" y="4363055"/>
            <a:ext cx="6096000" cy="1569660"/>
          </a:xfrm>
          <a:prstGeom prst="rect">
            <a:avLst/>
          </a:prstGeom>
          <a:noFill/>
        </p:spPr>
        <p:txBody>
          <a:bodyPr wrap="square">
            <a:spAutoFit/>
          </a:bodyPr>
          <a:lstStyle/>
          <a:p>
            <a:pPr marL="285750" indent="-285750" algn="l" rtl="0" fontAlgn="base">
              <a:buFont typeface="Arial" panose="020B0604020202020204" pitchFamily="34" charset="0"/>
              <a:buChar char="•"/>
            </a:pPr>
            <a:r>
              <a:rPr lang="en-US" sz="1600" b="1" i="0" u="none" strike="noStrike" dirty="0">
                <a:solidFill>
                  <a:srgbClr val="000000"/>
                </a:solidFill>
                <a:effectLst/>
                <a:latin typeface="Avenir LT Std 35 Light" panose="020B0402020203020204" pitchFamily="34" charset="0"/>
              </a:rPr>
              <a:t>Go to </a:t>
            </a:r>
            <a:r>
              <a:rPr lang="en-US" sz="1600" b="1" i="1" u="none" strike="noStrike" dirty="0">
                <a:solidFill>
                  <a:srgbClr val="000000"/>
                </a:solidFill>
                <a:effectLst/>
                <a:latin typeface="Avenir LT Std 35 Light" panose="020B0402020203020204" pitchFamily="34" charset="0"/>
              </a:rPr>
              <a:t>Reviewer Groups</a:t>
            </a:r>
            <a:r>
              <a:rPr lang="en-US" sz="1600" b="1" i="0" u="none" strike="noStrike" dirty="0">
                <a:solidFill>
                  <a:srgbClr val="000000"/>
                </a:solidFill>
                <a:effectLst/>
                <a:latin typeface="Avenir LT Std 35 Light" panose="020B0402020203020204" pitchFamily="34" charset="0"/>
              </a:rPr>
              <a:t> to view the list of groups already created for your department/scope</a:t>
            </a:r>
            <a:r>
              <a:rPr lang="en-US" sz="16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You could have one group for all opportunities/scholarships or multiple groups and assign them to specific opportunities, depending on your department's awarding process</a:t>
            </a:r>
            <a:endParaRPr lang="en-US" sz="1600" b="0" i="0" dirty="0">
              <a:solidFill>
                <a:srgbClr val="000000"/>
              </a:solidFill>
              <a:effectLst/>
              <a:latin typeface="Avenir LT Std 35 Light" panose="020B0402020203020204" pitchFamily="34" charset="0"/>
            </a:endParaRPr>
          </a:p>
        </p:txBody>
      </p:sp>
      <p:sp>
        <p:nvSpPr>
          <p:cNvPr id="9" name="Arrow: Left 8">
            <a:extLst>
              <a:ext uri="{FF2B5EF4-FFF2-40B4-BE49-F238E27FC236}">
                <a16:creationId xmlns:a16="http://schemas.microsoft.com/office/drawing/2014/main" id="{2AF80A93-60C8-4229-9A53-1F51AD441724}"/>
              </a:ext>
            </a:extLst>
          </p:cNvPr>
          <p:cNvSpPr/>
          <p:nvPr/>
        </p:nvSpPr>
        <p:spPr>
          <a:xfrm>
            <a:off x="9959787" y="1497106"/>
            <a:ext cx="1237131" cy="430306"/>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Avenir LT Std 35 Light" panose="020B0402020203020204" pitchFamily="34" charset="0"/>
              </a:rPr>
              <a:t>Click </a:t>
            </a:r>
            <a:r>
              <a:rPr lang="en-US" sz="900" i="1" dirty="0">
                <a:solidFill>
                  <a:schemeClr val="bg1"/>
                </a:solidFill>
                <a:latin typeface="Avenir LT Std 35 Light" panose="020B0402020203020204" pitchFamily="34" charset="0"/>
              </a:rPr>
              <a:t>Reviewer Groups</a:t>
            </a:r>
          </a:p>
        </p:txBody>
      </p:sp>
      <p:sp>
        <p:nvSpPr>
          <p:cNvPr id="12" name="Rectangle: Rounded Corners 11">
            <a:extLst>
              <a:ext uri="{FF2B5EF4-FFF2-40B4-BE49-F238E27FC236}">
                <a16:creationId xmlns:a16="http://schemas.microsoft.com/office/drawing/2014/main" id="{934D3E68-F819-4DB2-85FC-B527C7226695}"/>
              </a:ext>
            </a:extLst>
          </p:cNvPr>
          <p:cNvSpPr/>
          <p:nvPr/>
        </p:nvSpPr>
        <p:spPr>
          <a:xfrm>
            <a:off x="8991600" y="1594728"/>
            <a:ext cx="968188" cy="24303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05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6A9CD7-BA64-4721-9E12-31D76328C206}"/>
              </a:ext>
            </a:extLst>
          </p:cNvPr>
          <p:cNvSpPr txBox="1"/>
          <p:nvPr/>
        </p:nvSpPr>
        <p:spPr>
          <a:xfrm>
            <a:off x="67114" y="143092"/>
            <a:ext cx="6358854" cy="1123384"/>
          </a:xfrm>
          <a:prstGeom prst="rect">
            <a:avLst/>
          </a:prstGeom>
          <a:noFill/>
        </p:spPr>
        <p:txBody>
          <a:bodyPr wrap="square" rtlCol="0">
            <a:spAutoFit/>
          </a:bodyPr>
          <a:lstStyle/>
          <a:p>
            <a:pPr marR="0" lvl="1" algn="l" rtl="0"/>
            <a:r>
              <a:rPr lang="en-US" sz="2800" b="0" i="0" u="none" strike="noStrike" baseline="0" dirty="0">
                <a:latin typeface="Avenir LT Std 45 Book" panose="020B0502020203020204" pitchFamily="34" charset="0"/>
              </a:rPr>
              <a:t>Reviewer Groups and Scoring Rubrics</a:t>
            </a:r>
          </a:p>
          <a:p>
            <a:pPr marR="0" algn="l" rtl="0"/>
            <a:endParaRPr lang="en-US" sz="1100" b="0" i="0" u="none" strike="noStrike" baseline="0" dirty="0">
              <a:latin typeface="Calibri" panose="020F0502020204030204" pitchFamily="34" charset="0"/>
            </a:endParaRPr>
          </a:p>
        </p:txBody>
      </p:sp>
      <p:cxnSp>
        <p:nvCxnSpPr>
          <p:cNvPr id="3" name="Straight Connector 2">
            <a:extLst>
              <a:ext uri="{FF2B5EF4-FFF2-40B4-BE49-F238E27FC236}">
                <a16:creationId xmlns:a16="http://schemas.microsoft.com/office/drawing/2014/main" id="{5135595B-49C3-413B-BF5D-765286F5285B}"/>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pic>
        <p:nvPicPr>
          <p:cNvPr id="22530" name="Picture 2">
            <a:extLst>
              <a:ext uri="{FF2B5EF4-FFF2-40B4-BE49-F238E27FC236}">
                <a16:creationId xmlns:a16="http://schemas.microsoft.com/office/drawing/2014/main" id="{575DAE7F-B437-4EB7-9F3C-23E6CA56E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17" y="1266476"/>
            <a:ext cx="890587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a:extLst>
              <a:ext uri="{FF2B5EF4-FFF2-40B4-BE49-F238E27FC236}">
                <a16:creationId xmlns:a16="http://schemas.microsoft.com/office/drawing/2014/main" id="{C0C4485E-F1B4-45BB-9E0D-F525C07D8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17" y="2552483"/>
            <a:ext cx="3076575" cy="4162425"/>
          </a:xfrm>
          <a:prstGeom prst="rect">
            <a:avLst/>
          </a:prstGeom>
          <a:noFill/>
          <a:extLst>
            <a:ext uri="{909E8E84-426E-40DD-AFC4-6F175D3DCCD1}">
              <a14:hiddenFill xmlns:a14="http://schemas.microsoft.com/office/drawing/2010/main">
                <a:solidFill>
                  <a:srgbClr val="FFFFFF"/>
                </a:solidFill>
              </a14:hiddenFill>
            </a:ext>
          </a:extLst>
        </p:spPr>
      </p:pic>
      <p:sp>
        <p:nvSpPr>
          <p:cNvPr id="7" name="Arrow: Left 6">
            <a:extLst>
              <a:ext uri="{FF2B5EF4-FFF2-40B4-BE49-F238E27FC236}">
                <a16:creationId xmlns:a16="http://schemas.microsoft.com/office/drawing/2014/main" id="{21FD87EC-1AB6-4D21-8F6F-1C6455BDA442}"/>
              </a:ext>
            </a:extLst>
          </p:cNvPr>
          <p:cNvSpPr/>
          <p:nvPr/>
        </p:nvSpPr>
        <p:spPr>
          <a:xfrm>
            <a:off x="1891250" y="2140107"/>
            <a:ext cx="1174680" cy="315874"/>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Avenir LT Std 35 Light" panose="020B0402020203020204" pitchFamily="34" charset="0"/>
              </a:rPr>
              <a:t>Click group name</a:t>
            </a:r>
          </a:p>
        </p:txBody>
      </p:sp>
      <p:sp>
        <p:nvSpPr>
          <p:cNvPr id="10" name="Arrow: Left 9">
            <a:extLst>
              <a:ext uri="{FF2B5EF4-FFF2-40B4-BE49-F238E27FC236}">
                <a16:creationId xmlns:a16="http://schemas.microsoft.com/office/drawing/2014/main" id="{457581F3-F6CC-4D87-AD7D-51D7E7DFABB8}"/>
              </a:ext>
            </a:extLst>
          </p:cNvPr>
          <p:cNvSpPr/>
          <p:nvPr/>
        </p:nvSpPr>
        <p:spPr>
          <a:xfrm>
            <a:off x="3603508" y="2552483"/>
            <a:ext cx="1936679" cy="315874"/>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Avenir LT Std 35 Light" panose="020B0402020203020204" pitchFamily="34" charset="0"/>
              </a:rPr>
              <a:t>Select tabs to review group info</a:t>
            </a:r>
          </a:p>
        </p:txBody>
      </p:sp>
      <p:sp>
        <p:nvSpPr>
          <p:cNvPr id="11" name="Rectangle: Rounded Corners 10">
            <a:extLst>
              <a:ext uri="{FF2B5EF4-FFF2-40B4-BE49-F238E27FC236}">
                <a16:creationId xmlns:a16="http://schemas.microsoft.com/office/drawing/2014/main" id="{E35D0968-FFF1-43FD-95A7-7D3E91626247}"/>
              </a:ext>
            </a:extLst>
          </p:cNvPr>
          <p:cNvSpPr/>
          <p:nvPr/>
        </p:nvSpPr>
        <p:spPr>
          <a:xfrm>
            <a:off x="830101" y="2616141"/>
            <a:ext cx="380848" cy="17104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920ED5E-59F5-4944-8343-6B0C1A5923E7}"/>
              </a:ext>
            </a:extLst>
          </p:cNvPr>
          <p:cNvSpPr/>
          <p:nvPr/>
        </p:nvSpPr>
        <p:spPr>
          <a:xfrm>
            <a:off x="1246094" y="2616141"/>
            <a:ext cx="380848" cy="17104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08E8BCB-1F29-46E0-88FC-BA8B441D8E38}"/>
              </a:ext>
            </a:extLst>
          </p:cNvPr>
          <p:cNvSpPr/>
          <p:nvPr/>
        </p:nvSpPr>
        <p:spPr>
          <a:xfrm>
            <a:off x="2635624" y="2595754"/>
            <a:ext cx="358892" cy="1892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B429FFF-333A-4262-8823-93436A67A18B}"/>
              </a:ext>
            </a:extLst>
          </p:cNvPr>
          <p:cNvSpPr/>
          <p:nvPr/>
        </p:nvSpPr>
        <p:spPr>
          <a:xfrm>
            <a:off x="3084164" y="2592824"/>
            <a:ext cx="358892" cy="1892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FB0DA5F-AAED-4CF5-A1C8-71CFE40BDE90}"/>
              </a:ext>
            </a:extLst>
          </p:cNvPr>
          <p:cNvSpPr txBox="1"/>
          <p:nvPr/>
        </p:nvSpPr>
        <p:spPr>
          <a:xfrm>
            <a:off x="4159624" y="3064035"/>
            <a:ext cx="6096000" cy="1569660"/>
          </a:xfrm>
          <a:prstGeom prst="rect">
            <a:avLst/>
          </a:prstGeom>
          <a:noFill/>
        </p:spPr>
        <p:txBody>
          <a:bodyPr wrap="square">
            <a:spAutoFit/>
          </a:bodyPr>
          <a:lstStyle/>
          <a:p>
            <a:pPr algn="l" rtl="0" fontAlgn="base"/>
            <a:r>
              <a:rPr lang="en-US" sz="1600" b="0" i="0" u="none" strike="noStrike" dirty="0">
                <a:solidFill>
                  <a:srgbClr val="000000"/>
                </a:solidFill>
                <a:effectLst/>
                <a:latin typeface="Avenir LT Std 35 Light" panose="020B0402020203020204" pitchFamily="34" charset="0"/>
              </a:rPr>
              <a:t>We will go over each tab in separate slides. </a:t>
            </a:r>
            <a:r>
              <a:rPr lang="en-US" sz="1600" b="0" i="0" dirty="0">
                <a:solidFill>
                  <a:srgbClr val="000000"/>
                </a:solidFill>
                <a:effectLst/>
                <a:latin typeface="Avenir LT Std 35 Light" panose="020B0402020203020204" pitchFamily="34" charset="0"/>
              </a:rPr>
              <a:t>​</a:t>
            </a:r>
          </a:p>
          <a:p>
            <a:pPr algn="l" rtl="0" fontAlgn="base"/>
            <a:r>
              <a:rPr lang="en-US" sz="1600" b="0" i="0" dirty="0">
                <a:solidFill>
                  <a:srgbClr val="000000"/>
                </a:solidFill>
                <a:effectLst/>
                <a:latin typeface="Avenir LT Std 35 Light" panose="020B0402020203020204" pitchFamily="34" charset="0"/>
              </a:rPr>
              <a:t>​</a:t>
            </a:r>
          </a:p>
          <a:p>
            <a:pPr algn="l" rtl="0" fontAlgn="base"/>
            <a:r>
              <a:rPr lang="en-US" sz="1600" b="0" i="0" u="none" strike="noStrike" dirty="0">
                <a:solidFill>
                  <a:srgbClr val="000000"/>
                </a:solidFill>
                <a:effectLst/>
                <a:latin typeface="Avenir LT Std 35 Light" panose="020B0402020203020204" pitchFamily="34" charset="0"/>
              </a:rPr>
              <a:t>Please </a:t>
            </a:r>
            <a:r>
              <a:rPr lang="en-US" sz="1600" b="0" i="0" u="sng" dirty="0">
                <a:solidFill>
                  <a:srgbClr val="000000"/>
                </a:solidFill>
                <a:effectLst/>
                <a:latin typeface="Avenir LT Std 35 Light" panose="020B0402020203020204" pitchFamily="34" charset="0"/>
              </a:rPr>
              <a:t>DO NOT</a:t>
            </a:r>
            <a:r>
              <a:rPr lang="en-US" sz="1600" b="0" i="0" u="none" strike="noStrike" dirty="0">
                <a:solidFill>
                  <a:srgbClr val="000000"/>
                </a:solidFill>
                <a:effectLst/>
                <a:latin typeface="Avenir LT Std 35 Light" panose="020B0402020203020204" pitchFamily="34" charset="0"/>
              </a:rPr>
              <a:t> edit this information. Email </a:t>
            </a:r>
            <a:r>
              <a:rPr lang="en-US" sz="1600" b="0" i="0" u="sng" strike="noStrike" dirty="0">
                <a:solidFill>
                  <a:srgbClr val="0563C1"/>
                </a:solidFill>
                <a:effectLst/>
                <a:latin typeface="Avenir LT Std 35 Light" panose="020B0402020203020204" pitchFamily="34" charset="0"/>
                <a:hlinkClick r:id="rId4"/>
              </a:rPr>
              <a:t>fascholarships@mso.umt.edu</a:t>
            </a:r>
            <a:r>
              <a:rPr lang="en-US" sz="1600" b="0" i="0" u="none" strike="noStrike" dirty="0">
                <a:solidFill>
                  <a:srgbClr val="000000"/>
                </a:solidFill>
                <a:effectLst/>
                <a:latin typeface="Avenir LT Std 35 Light" panose="020B0402020203020204" pitchFamily="34" charset="0"/>
              </a:rPr>
              <a:t> to work with FAO on updating/creating your </a:t>
            </a:r>
            <a:r>
              <a:rPr lang="en-US" sz="1600" b="0" i="1" u="none" strike="noStrike" dirty="0">
                <a:solidFill>
                  <a:srgbClr val="000000"/>
                </a:solidFill>
                <a:effectLst/>
                <a:latin typeface="Avenir LT Std 35 Light" panose="020B0402020203020204" pitchFamily="34" charset="0"/>
              </a:rPr>
              <a:t>Reviewer Groups</a:t>
            </a:r>
            <a:r>
              <a:rPr lang="en-US" sz="1600" b="0" i="0" u="none" strike="noStrike" dirty="0">
                <a:solidFill>
                  <a:srgbClr val="000000"/>
                </a:solidFill>
                <a:effectLst/>
                <a:latin typeface="Avenir LT Std 35 Light" panose="020B0402020203020204" pitchFamily="34" charset="0"/>
              </a:rPr>
              <a:t> and </a:t>
            </a:r>
            <a:r>
              <a:rPr lang="en-US" sz="1600" b="0" i="1" u="none" strike="noStrike" dirty="0">
                <a:solidFill>
                  <a:srgbClr val="000000"/>
                </a:solidFill>
                <a:effectLst/>
                <a:latin typeface="Avenir LT Std 35 Light" panose="020B0402020203020204" pitchFamily="34" charset="0"/>
              </a:rPr>
              <a:t>Rubrics</a:t>
            </a:r>
            <a:r>
              <a:rPr lang="en-US" sz="1600" b="0" i="0" u="none" strike="noStrike" dirty="0">
                <a:solidFill>
                  <a:srgbClr val="000000"/>
                </a:solidFill>
                <a:effectLst/>
                <a:latin typeface="Avenir LT Std 35 Light" panose="020B0402020203020204" pitchFamily="34" charset="0"/>
              </a:rPr>
              <a:t>. This is to ensure that student applications are not missed.</a:t>
            </a:r>
            <a:endParaRPr lang="en-US" sz="1600" b="0" i="0" dirty="0">
              <a:solidFill>
                <a:srgbClr val="000000"/>
              </a:solidFill>
              <a:effectLst/>
              <a:latin typeface="Avenir LT Std 35 Light" panose="020B0402020203020204" pitchFamily="34" charset="0"/>
            </a:endParaRPr>
          </a:p>
        </p:txBody>
      </p:sp>
    </p:spTree>
    <p:extLst>
      <p:ext uri="{BB962C8B-B14F-4D97-AF65-F5344CB8AC3E}">
        <p14:creationId xmlns:p14="http://schemas.microsoft.com/office/powerpoint/2010/main" val="211357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580AF0-62E4-45CA-897F-6B54BE5D4400}"/>
              </a:ext>
            </a:extLst>
          </p:cNvPr>
          <p:cNvSpPr txBox="1"/>
          <p:nvPr/>
        </p:nvSpPr>
        <p:spPr>
          <a:xfrm>
            <a:off x="67114" y="143092"/>
            <a:ext cx="6358854" cy="1123384"/>
          </a:xfrm>
          <a:prstGeom prst="rect">
            <a:avLst/>
          </a:prstGeom>
          <a:noFill/>
        </p:spPr>
        <p:txBody>
          <a:bodyPr wrap="square" rtlCol="0">
            <a:spAutoFit/>
          </a:bodyPr>
          <a:lstStyle/>
          <a:p>
            <a:pPr marR="0" lvl="1" algn="l" rtl="0"/>
            <a:r>
              <a:rPr lang="en-US" sz="2800" b="0" i="0" u="none" strike="noStrike" baseline="0" dirty="0">
                <a:latin typeface="Avenir LT Std 45 Book" panose="020B0502020203020204" pitchFamily="34" charset="0"/>
              </a:rPr>
              <a:t>Reviewer Groups and Scoring Rubrics –</a:t>
            </a:r>
            <a:r>
              <a:rPr lang="en-US" sz="2800" b="0" i="0" u="none" strike="noStrike" baseline="0" dirty="0">
                <a:solidFill>
                  <a:schemeClr val="accent2"/>
                </a:solidFill>
                <a:latin typeface="Avenir LT Std 45 Book" panose="020B0502020203020204" pitchFamily="34" charset="0"/>
              </a:rPr>
              <a:t> Details Tab</a:t>
            </a:r>
          </a:p>
          <a:p>
            <a:pPr marR="0" algn="l" rtl="0"/>
            <a:endParaRPr lang="en-US" sz="1100" b="0" i="0" u="none" strike="noStrike" baseline="0" dirty="0">
              <a:latin typeface="Calibri" panose="020F0502020204030204" pitchFamily="34" charset="0"/>
            </a:endParaRPr>
          </a:p>
        </p:txBody>
      </p:sp>
      <p:cxnSp>
        <p:nvCxnSpPr>
          <p:cNvPr id="3" name="Straight Connector 2">
            <a:extLst>
              <a:ext uri="{FF2B5EF4-FFF2-40B4-BE49-F238E27FC236}">
                <a16:creationId xmlns:a16="http://schemas.microsoft.com/office/drawing/2014/main" id="{F30D16E8-7275-457D-B090-EFCD3867AEF8}"/>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pic>
        <p:nvPicPr>
          <p:cNvPr id="23554" name="Picture 2">
            <a:extLst>
              <a:ext uri="{FF2B5EF4-FFF2-40B4-BE49-F238E27FC236}">
                <a16:creationId xmlns:a16="http://schemas.microsoft.com/office/drawing/2014/main" id="{72FABB3D-210C-4DE3-B793-01BA76365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603282"/>
            <a:ext cx="5543550" cy="40100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E088B05-235B-4F4C-A58F-A01BC5F9437F}"/>
              </a:ext>
            </a:extLst>
          </p:cNvPr>
          <p:cNvSpPr txBox="1"/>
          <p:nvPr/>
        </p:nvSpPr>
        <p:spPr>
          <a:xfrm>
            <a:off x="6096000" y="1689917"/>
            <a:ext cx="6096000" cy="3293209"/>
          </a:xfrm>
          <a:prstGeom prst="rect">
            <a:avLst/>
          </a:prstGeom>
          <a:noFill/>
        </p:spPr>
        <p:txBody>
          <a:bodyPr wrap="square">
            <a:spAutoFit/>
          </a:bodyPr>
          <a:lstStyle/>
          <a:p>
            <a:pPr marL="342900" indent="-342900" algn="l" rtl="0" fontAlgn="base">
              <a:buFont typeface="+mj-lt"/>
              <a:buAutoNum type="arabicPeriod"/>
            </a:pPr>
            <a:r>
              <a:rPr lang="en-US" sz="1600" b="0" i="1" u="none" strike="noStrike" dirty="0">
                <a:solidFill>
                  <a:srgbClr val="000000"/>
                </a:solidFill>
                <a:effectLst/>
                <a:latin typeface="Avenir LT Std 35 Light" panose="020B0402020203020204" pitchFamily="34" charset="0"/>
              </a:rPr>
              <a:t>Name</a:t>
            </a:r>
            <a:r>
              <a:rPr lang="en-US" sz="1600" b="0" i="0" dirty="0">
                <a:solidFill>
                  <a:srgbClr val="000000"/>
                </a:solidFill>
                <a:effectLst/>
                <a:latin typeface="Avenir LT Std 35 Light" panose="020B0402020203020204" pitchFamily="34" charset="0"/>
              </a:rPr>
              <a:t>​</a:t>
            </a:r>
          </a:p>
          <a:p>
            <a:pPr marL="800100" lvl="1" indent="-34290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Can be name of Department or opportunity/scholarship</a:t>
            </a:r>
            <a:r>
              <a:rPr lang="en-US" sz="1600" b="0" i="0" dirty="0">
                <a:solidFill>
                  <a:srgbClr val="000000"/>
                </a:solidFill>
                <a:effectLst/>
                <a:latin typeface="Avenir LT Std 35 Light" panose="020B0402020203020204" pitchFamily="34" charset="0"/>
              </a:rPr>
              <a:t>​</a:t>
            </a:r>
          </a:p>
          <a:p>
            <a:pPr marL="342900" indent="-342900" algn="l" rtl="0" fontAlgn="base">
              <a:buFont typeface="+mj-lt"/>
              <a:buAutoNum type="arabicPeriod"/>
            </a:pPr>
            <a:r>
              <a:rPr lang="en-US" sz="1600" b="0" i="1" u="none" strike="noStrike" dirty="0">
                <a:solidFill>
                  <a:srgbClr val="000000"/>
                </a:solidFill>
                <a:effectLst/>
                <a:latin typeface="Avenir LT Std 35 Light" panose="020B0402020203020204" pitchFamily="34" charset="0"/>
              </a:rPr>
              <a:t>Group Information</a:t>
            </a:r>
            <a:r>
              <a:rPr lang="en-US" sz="1600" b="0" i="0" dirty="0">
                <a:solidFill>
                  <a:srgbClr val="000000"/>
                </a:solidFill>
                <a:effectLst/>
                <a:latin typeface="Avenir LT Std 35 Light" panose="020B0402020203020204" pitchFamily="34" charset="0"/>
              </a:rPr>
              <a:t>​</a:t>
            </a:r>
          </a:p>
          <a:p>
            <a:pPr marL="800100" lvl="1" indent="-34290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Is usually left blank</a:t>
            </a:r>
            <a:endParaRPr lang="en-US" sz="1600" b="0" i="0" dirty="0">
              <a:solidFill>
                <a:srgbClr val="000000"/>
              </a:solidFill>
              <a:effectLst/>
              <a:latin typeface="Avenir LT Std 35 Light" panose="020B0402020203020204" pitchFamily="34" charset="0"/>
            </a:endParaRPr>
          </a:p>
          <a:p>
            <a:pPr marL="342900" indent="-342900" algn="l" rtl="0" fontAlgn="base">
              <a:buFont typeface="+mj-lt"/>
              <a:buAutoNum type="arabicPeriod"/>
            </a:pPr>
            <a:r>
              <a:rPr lang="en-US" sz="1600" b="0" i="1" u="none" strike="noStrike" dirty="0">
                <a:solidFill>
                  <a:srgbClr val="000000"/>
                </a:solidFill>
                <a:effectLst/>
                <a:latin typeface="Avenir LT Std 35 Light" panose="020B0402020203020204" pitchFamily="34" charset="0"/>
              </a:rPr>
              <a:t>Group Reviewer Note</a:t>
            </a:r>
            <a:r>
              <a:rPr lang="en-US" sz="1600" b="0" i="0" dirty="0">
                <a:solidFill>
                  <a:srgbClr val="000000"/>
                </a:solidFill>
                <a:effectLst/>
                <a:latin typeface="Avenir LT Std 35 Light" panose="020B0402020203020204" pitchFamily="34" charset="0"/>
              </a:rPr>
              <a:t>​</a:t>
            </a:r>
          </a:p>
          <a:p>
            <a:pPr marL="800100" lvl="1" indent="-34290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A note to your reviewers</a:t>
            </a:r>
            <a:r>
              <a:rPr lang="en-US" sz="1600" b="0" i="0" dirty="0">
                <a:solidFill>
                  <a:srgbClr val="000000"/>
                </a:solidFill>
                <a:effectLst/>
                <a:latin typeface="Avenir LT Std 35 Light" panose="020B0402020203020204" pitchFamily="34" charset="0"/>
              </a:rPr>
              <a:t>​</a:t>
            </a:r>
          </a:p>
          <a:p>
            <a:pPr marL="342900" indent="-342900" algn="l" rtl="0" fontAlgn="base">
              <a:buFont typeface="+mj-lt"/>
              <a:buAutoNum type="arabicPeriod"/>
            </a:pPr>
            <a:r>
              <a:rPr lang="en-US" sz="1600" b="0" i="1" u="none" strike="noStrike" dirty="0">
                <a:solidFill>
                  <a:srgbClr val="000000"/>
                </a:solidFill>
                <a:effectLst/>
                <a:latin typeface="Avenir LT Std 35 Light" panose="020B0402020203020204" pitchFamily="34" charset="0"/>
              </a:rPr>
              <a:t>Scope</a:t>
            </a:r>
            <a:r>
              <a:rPr lang="en-US" sz="1600" b="0" i="0" dirty="0">
                <a:solidFill>
                  <a:srgbClr val="000000"/>
                </a:solidFill>
                <a:effectLst/>
                <a:latin typeface="Avenir LT Std 35 Light" panose="020B0402020203020204" pitchFamily="34" charset="0"/>
              </a:rPr>
              <a:t>​</a:t>
            </a:r>
          </a:p>
          <a:p>
            <a:pPr marL="800100" lvl="1" indent="-34290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Your department/college name</a:t>
            </a:r>
            <a:r>
              <a:rPr lang="en-US" sz="1600" b="0" i="0" dirty="0">
                <a:solidFill>
                  <a:srgbClr val="000000"/>
                </a:solidFill>
                <a:effectLst/>
                <a:latin typeface="Avenir LT Std 35 Light" panose="020B0402020203020204" pitchFamily="34" charset="0"/>
              </a:rPr>
              <a:t>​</a:t>
            </a:r>
          </a:p>
          <a:p>
            <a:pPr marL="342900" indent="-342900" algn="l" rtl="0" fontAlgn="base">
              <a:buFont typeface="+mj-lt"/>
              <a:buAutoNum type="arabicPeriod"/>
            </a:pPr>
            <a:r>
              <a:rPr lang="en-US" sz="1600" b="0" i="1" u="none" strike="noStrike" dirty="0">
                <a:solidFill>
                  <a:srgbClr val="000000"/>
                </a:solidFill>
                <a:effectLst/>
                <a:latin typeface="Avenir LT Std 35 Light" panose="020B0402020203020204" pitchFamily="34" charset="0"/>
              </a:rPr>
              <a:t>Source</a:t>
            </a:r>
            <a:r>
              <a:rPr lang="en-US" sz="1600" b="0" i="0" dirty="0">
                <a:solidFill>
                  <a:srgbClr val="000000"/>
                </a:solidFill>
                <a:effectLst/>
                <a:latin typeface="Avenir LT Std 35 Light" panose="020B0402020203020204" pitchFamily="34" charset="0"/>
              </a:rPr>
              <a:t>​</a:t>
            </a:r>
          </a:p>
          <a:p>
            <a:pPr marL="800100" lvl="1" indent="-34290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General Application and/or a Conditional Application</a:t>
            </a:r>
            <a:r>
              <a:rPr lang="en-US" sz="1600" b="0" i="0" dirty="0">
                <a:solidFill>
                  <a:srgbClr val="000000"/>
                </a:solidFill>
                <a:effectLst/>
                <a:latin typeface="Avenir LT Std 35 Light" panose="020B0402020203020204" pitchFamily="34" charset="0"/>
              </a:rPr>
              <a:t>​</a:t>
            </a:r>
          </a:p>
          <a:p>
            <a:pPr marL="342900" indent="-342900" algn="l" rtl="0" fontAlgn="base">
              <a:buFont typeface="+mj-lt"/>
              <a:buAutoNum type="arabicPeriod"/>
            </a:pPr>
            <a:r>
              <a:rPr lang="en-US" sz="1600" b="0" i="1" u="none" strike="noStrike" dirty="0">
                <a:solidFill>
                  <a:srgbClr val="000000"/>
                </a:solidFill>
                <a:effectLst/>
                <a:latin typeface="Avenir LT Std 35 Light" panose="020B0402020203020204" pitchFamily="34" charset="0"/>
              </a:rPr>
              <a:t>Assign Reviewers</a:t>
            </a:r>
            <a:r>
              <a:rPr lang="en-US" sz="1600" b="0" i="0" dirty="0">
                <a:solidFill>
                  <a:srgbClr val="000000"/>
                </a:solidFill>
                <a:effectLst/>
                <a:latin typeface="Avenir LT Std 35 Light" panose="020B0402020203020204" pitchFamily="34" charset="0"/>
              </a:rPr>
              <a:t>​</a:t>
            </a:r>
          </a:p>
          <a:p>
            <a:pPr marL="800100" lvl="1" indent="-34290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The number of people that review each application (typically all reviewers look at all applications</a:t>
            </a:r>
            <a:endParaRPr lang="en-US" sz="1600" b="0" i="0" dirty="0">
              <a:solidFill>
                <a:srgbClr val="000000"/>
              </a:solidFill>
              <a:effectLst/>
              <a:latin typeface="Avenir LT Std 35 Light" panose="020B0402020203020204" pitchFamily="34" charset="0"/>
            </a:endParaRPr>
          </a:p>
        </p:txBody>
      </p:sp>
      <p:sp>
        <p:nvSpPr>
          <p:cNvPr id="9" name="TextBox 8">
            <a:extLst>
              <a:ext uri="{FF2B5EF4-FFF2-40B4-BE49-F238E27FC236}">
                <a16:creationId xmlns:a16="http://schemas.microsoft.com/office/drawing/2014/main" id="{86666079-90FC-44D1-B1B8-55EB51FADA47}"/>
              </a:ext>
            </a:extLst>
          </p:cNvPr>
          <p:cNvSpPr txBox="1"/>
          <p:nvPr/>
        </p:nvSpPr>
        <p:spPr>
          <a:xfrm>
            <a:off x="1938060" y="2256530"/>
            <a:ext cx="295834" cy="366830"/>
          </a:xfrm>
          <a:prstGeom prst="rect">
            <a:avLst/>
          </a:prstGeom>
          <a:noFill/>
        </p:spPr>
        <p:txBody>
          <a:bodyPr wrap="square" rtlCol="0">
            <a:spAutoFit/>
          </a:bodyPr>
          <a:lstStyle/>
          <a:p>
            <a:r>
              <a:rPr lang="en-US" dirty="0">
                <a:solidFill>
                  <a:srgbClr val="00B050"/>
                </a:solidFill>
                <a:latin typeface="Avenir LT Std 45 Book" panose="020B0502020203020204" pitchFamily="34" charset="0"/>
              </a:rPr>
              <a:t>1</a:t>
            </a:r>
          </a:p>
        </p:txBody>
      </p:sp>
      <p:sp>
        <p:nvSpPr>
          <p:cNvPr id="10" name="TextBox 9">
            <a:extLst>
              <a:ext uri="{FF2B5EF4-FFF2-40B4-BE49-F238E27FC236}">
                <a16:creationId xmlns:a16="http://schemas.microsoft.com/office/drawing/2014/main" id="{09489F1B-C089-4A5D-AC7F-78316DA8CCAD}"/>
              </a:ext>
            </a:extLst>
          </p:cNvPr>
          <p:cNvSpPr txBox="1"/>
          <p:nvPr/>
        </p:nvSpPr>
        <p:spPr>
          <a:xfrm>
            <a:off x="1513918" y="2507542"/>
            <a:ext cx="295834" cy="366830"/>
          </a:xfrm>
          <a:prstGeom prst="rect">
            <a:avLst/>
          </a:prstGeom>
          <a:noFill/>
        </p:spPr>
        <p:txBody>
          <a:bodyPr wrap="square" rtlCol="0">
            <a:spAutoFit/>
          </a:bodyPr>
          <a:lstStyle/>
          <a:p>
            <a:r>
              <a:rPr lang="en-US" dirty="0">
                <a:solidFill>
                  <a:srgbClr val="00B050"/>
                </a:solidFill>
                <a:latin typeface="Avenir LT Std 45 Book" panose="020B0502020203020204" pitchFamily="34" charset="0"/>
              </a:rPr>
              <a:t>2</a:t>
            </a:r>
          </a:p>
        </p:txBody>
      </p:sp>
      <p:sp>
        <p:nvSpPr>
          <p:cNvPr id="11" name="TextBox 10">
            <a:extLst>
              <a:ext uri="{FF2B5EF4-FFF2-40B4-BE49-F238E27FC236}">
                <a16:creationId xmlns:a16="http://schemas.microsoft.com/office/drawing/2014/main" id="{C8B196A3-8D86-4A1E-98D5-4C9068B16E8E}"/>
              </a:ext>
            </a:extLst>
          </p:cNvPr>
          <p:cNvSpPr txBox="1"/>
          <p:nvPr/>
        </p:nvSpPr>
        <p:spPr>
          <a:xfrm>
            <a:off x="1445001" y="3429000"/>
            <a:ext cx="295834" cy="366830"/>
          </a:xfrm>
          <a:prstGeom prst="rect">
            <a:avLst/>
          </a:prstGeom>
          <a:noFill/>
        </p:spPr>
        <p:txBody>
          <a:bodyPr wrap="square" rtlCol="0">
            <a:spAutoFit/>
          </a:bodyPr>
          <a:lstStyle/>
          <a:p>
            <a:r>
              <a:rPr lang="en-US" dirty="0">
                <a:solidFill>
                  <a:srgbClr val="00B050"/>
                </a:solidFill>
                <a:latin typeface="Avenir LT Std 45 Book" panose="020B0502020203020204" pitchFamily="34" charset="0"/>
              </a:rPr>
              <a:t>3</a:t>
            </a:r>
          </a:p>
        </p:txBody>
      </p:sp>
      <p:sp>
        <p:nvSpPr>
          <p:cNvPr id="12" name="TextBox 11">
            <a:extLst>
              <a:ext uri="{FF2B5EF4-FFF2-40B4-BE49-F238E27FC236}">
                <a16:creationId xmlns:a16="http://schemas.microsoft.com/office/drawing/2014/main" id="{58E8A618-6CB5-4191-9C65-73D1B574EC83}"/>
              </a:ext>
            </a:extLst>
          </p:cNvPr>
          <p:cNvSpPr txBox="1"/>
          <p:nvPr/>
        </p:nvSpPr>
        <p:spPr>
          <a:xfrm>
            <a:off x="3739965" y="4417024"/>
            <a:ext cx="295834" cy="366830"/>
          </a:xfrm>
          <a:prstGeom prst="rect">
            <a:avLst/>
          </a:prstGeom>
          <a:noFill/>
        </p:spPr>
        <p:txBody>
          <a:bodyPr wrap="square" rtlCol="0">
            <a:spAutoFit/>
          </a:bodyPr>
          <a:lstStyle/>
          <a:p>
            <a:r>
              <a:rPr lang="en-US" dirty="0">
                <a:solidFill>
                  <a:srgbClr val="00B050"/>
                </a:solidFill>
                <a:latin typeface="Avenir LT Std 45 Book" panose="020B0502020203020204" pitchFamily="34" charset="0"/>
              </a:rPr>
              <a:t>4</a:t>
            </a:r>
          </a:p>
        </p:txBody>
      </p:sp>
      <p:sp>
        <p:nvSpPr>
          <p:cNvPr id="13" name="TextBox 12">
            <a:extLst>
              <a:ext uri="{FF2B5EF4-FFF2-40B4-BE49-F238E27FC236}">
                <a16:creationId xmlns:a16="http://schemas.microsoft.com/office/drawing/2014/main" id="{EE499361-433A-4B2D-B890-AAD512F3C369}"/>
              </a:ext>
            </a:extLst>
          </p:cNvPr>
          <p:cNvSpPr txBox="1"/>
          <p:nvPr/>
        </p:nvSpPr>
        <p:spPr>
          <a:xfrm>
            <a:off x="1791825" y="4661121"/>
            <a:ext cx="295834" cy="366830"/>
          </a:xfrm>
          <a:prstGeom prst="rect">
            <a:avLst/>
          </a:prstGeom>
          <a:noFill/>
        </p:spPr>
        <p:txBody>
          <a:bodyPr wrap="square" rtlCol="0">
            <a:spAutoFit/>
          </a:bodyPr>
          <a:lstStyle/>
          <a:p>
            <a:r>
              <a:rPr lang="en-US" dirty="0">
                <a:solidFill>
                  <a:srgbClr val="00B050"/>
                </a:solidFill>
                <a:latin typeface="Avenir LT Std 45 Book" panose="020B0502020203020204" pitchFamily="34" charset="0"/>
              </a:rPr>
              <a:t>5</a:t>
            </a:r>
          </a:p>
        </p:txBody>
      </p:sp>
      <p:sp>
        <p:nvSpPr>
          <p:cNvPr id="14" name="TextBox 13">
            <a:extLst>
              <a:ext uri="{FF2B5EF4-FFF2-40B4-BE49-F238E27FC236}">
                <a16:creationId xmlns:a16="http://schemas.microsoft.com/office/drawing/2014/main" id="{1C943AD8-5363-4BB7-ADC7-47C9297A338B}"/>
              </a:ext>
            </a:extLst>
          </p:cNvPr>
          <p:cNvSpPr txBox="1"/>
          <p:nvPr/>
        </p:nvSpPr>
        <p:spPr>
          <a:xfrm>
            <a:off x="1495991" y="4844536"/>
            <a:ext cx="295834" cy="366830"/>
          </a:xfrm>
          <a:prstGeom prst="rect">
            <a:avLst/>
          </a:prstGeom>
          <a:noFill/>
        </p:spPr>
        <p:txBody>
          <a:bodyPr wrap="square" rtlCol="0">
            <a:spAutoFit/>
          </a:bodyPr>
          <a:lstStyle/>
          <a:p>
            <a:r>
              <a:rPr lang="en-US" dirty="0">
                <a:solidFill>
                  <a:srgbClr val="00B050"/>
                </a:solidFill>
                <a:latin typeface="Avenir LT Std 45 Book" panose="020B0502020203020204" pitchFamily="34" charset="0"/>
              </a:rPr>
              <a:t>6</a:t>
            </a:r>
          </a:p>
        </p:txBody>
      </p:sp>
    </p:spTree>
    <p:extLst>
      <p:ext uri="{BB962C8B-B14F-4D97-AF65-F5344CB8AC3E}">
        <p14:creationId xmlns:p14="http://schemas.microsoft.com/office/powerpoint/2010/main" val="103815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4AB972-EA6D-4489-98E5-9D9C08A92D80}"/>
              </a:ext>
            </a:extLst>
          </p:cNvPr>
          <p:cNvSpPr txBox="1"/>
          <p:nvPr/>
        </p:nvSpPr>
        <p:spPr>
          <a:xfrm>
            <a:off x="67113" y="143092"/>
            <a:ext cx="6656415" cy="1123384"/>
          </a:xfrm>
          <a:prstGeom prst="rect">
            <a:avLst/>
          </a:prstGeom>
          <a:noFill/>
        </p:spPr>
        <p:txBody>
          <a:bodyPr wrap="square" rtlCol="0">
            <a:spAutoFit/>
          </a:bodyPr>
          <a:lstStyle/>
          <a:p>
            <a:pPr marR="0" lvl="1" algn="l" rtl="0"/>
            <a:r>
              <a:rPr lang="en-US" sz="2800" b="0" i="0" u="none" strike="noStrike" baseline="0" dirty="0">
                <a:latin typeface="Avenir LT Std 45 Book" panose="020B0502020203020204" pitchFamily="34" charset="0"/>
              </a:rPr>
              <a:t>Reviewer Groups and Scoring Rubrics – </a:t>
            </a:r>
            <a:r>
              <a:rPr lang="en-US" sz="2800" b="0" i="0" u="none" strike="noStrike" baseline="0" dirty="0">
                <a:solidFill>
                  <a:schemeClr val="accent2"/>
                </a:solidFill>
                <a:latin typeface="Avenir LT Std 45 Book" panose="020B0502020203020204" pitchFamily="34" charset="0"/>
              </a:rPr>
              <a:t>Reviewers Tab</a:t>
            </a:r>
          </a:p>
          <a:p>
            <a:pPr marR="0" algn="l" rtl="0"/>
            <a:endParaRPr lang="en-US" sz="1100" b="0" i="0" u="none" strike="noStrike" baseline="0" dirty="0">
              <a:latin typeface="Calibri" panose="020F0502020204030204" pitchFamily="34" charset="0"/>
            </a:endParaRPr>
          </a:p>
        </p:txBody>
      </p:sp>
      <p:cxnSp>
        <p:nvCxnSpPr>
          <p:cNvPr id="3" name="Straight Connector 2">
            <a:extLst>
              <a:ext uri="{FF2B5EF4-FFF2-40B4-BE49-F238E27FC236}">
                <a16:creationId xmlns:a16="http://schemas.microsoft.com/office/drawing/2014/main" id="{67A7D7BD-52D6-4182-A322-184562BE72BE}"/>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pic>
        <p:nvPicPr>
          <p:cNvPr id="24578" name="Picture 2">
            <a:extLst>
              <a:ext uri="{FF2B5EF4-FFF2-40B4-BE49-F238E27FC236}">
                <a16:creationId xmlns:a16="http://schemas.microsoft.com/office/drawing/2014/main" id="{3BC5648C-5236-4C3A-A73A-6DD4D8BB4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16" y="1335139"/>
            <a:ext cx="10877807" cy="19592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BAD7BE-E7C6-46CB-89B6-6442A0A0AFBB}"/>
              </a:ext>
            </a:extLst>
          </p:cNvPr>
          <p:cNvSpPr txBox="1"/>
          <p:nvPr/>
        </p:nvSpPr>
        <p:spPr>
          <a:xfrm>
            <a:off x="444616" y="3653118"/>
            <a:ext cx="4826631" cy="1323439"/>
          </a:xfrm>
          <a:prstGeom prst="rect">
            <a:avLst/>
          </a:prstGeom>
          <a:noFill/>
        </p:spPr>
        <p:txBody>
          <a:bodyPr wrap="square">
            <a:spAutoFit/>
          </a:bodyPr>
          <a:lstStyle/>
          <a:p>
            <a:pPr algn="l" rtl="0" fontAlgn="base"/>
            <a:r>
              <a:rPr lang="en-US" sz="1600" b="0" i="1" u="none" strike="noStrike" dirty="0">
                <a:solidFill>
                  <a:srgbClr val="000000"/>
                </a:solidFill>
                <a:effectLst/>
                <a:latin typeface="Avenir LT Std 35 Light" panose="020B0402020203020204" pitchFamily="34" charset="0"/>
              </a:rPr>
              <a:t>1. Current Reviewers</a:t>
            </a:r>
            <a:r>
              <a:rPr lang="en-US" sz="1600" b="0" i="0" dirty="0">
                <a:solidFill>
                  <a:srgbClr val="000000"/>
                </a:solidFill>
                <a:effectLst/>
                <a:latin typeface="Avenir LT Std 35 Light" panose="020B0402020203020204" pitchFamily="34" charset="0"/>
              </a:rPr>
              <a:t>​</a:t>
            </a:r>
            <a:endParaRPr lang="en-US" sz="1600" dirty="0">
              <a:solidFill>
                <a:srgbClr val="000000"/>
              </a:solidFill>
              <a:latin typeface="Avenir LT Std 35 Light" panose="020B0402020203020204" pitchFamily="34" charset="0"/>
            </a:endParaRPr>
          </a:p>
          <a:p>
            <a:pPr marL="800100" lvl="1" indent="-34290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People assigned to the Reviewer Group</a:t>
            </a:r>
            <a:r>
              <a:rPr lang="en-US" sz="1600" b="0" i="0" dirty="0">
                <a:solidFill>
                  <a:srgbClr val="000000"/>
                </a:solidFill>
                <a:effectLst/>
                <a:latin typeface="Avenir LT Std 35 Light" panose="020B0402020203020204" pitchFamily="34" charset="0"/>
              </a:rPr>
              <a:t>​</a:t>
            </a:r>
          </a:p>
          <a:p>
            <a:pPr algn="l" rtl="0" fontAlgn="base"/>
            <a:r>
              <a:rPr lang="en-US" sz="1600" b="0" i="0" dirty="0">
                <a:solidFill>
                  <a:srgbClr val="000000"/>
                </a:solidFill>
                <a:effectLst/>
                <a:latin typeface="Avenir LT Std 35 Light" panose="020B0402020203020204" pitchFamily="34" charset="0"/>
              </a:rPr>
              <a:t>​</a:t>
            </a:r>
          </a:p>
          <a:p>
            <a:pPr algn="l" rtl="0" fontAlgn="base"/>
            <a:r>
              <a:rPr lang="en-US" sz="1600" b="0" i="1" u="none" strike="noStrike" dirty="0">
                <a:solidFill>
                  <a:srgbClr val="000000"/>
                </a:solidFill>
                <a:effectLst/>
                <a:latin typeface="Avenir LT Std 35 Light" panose="020B0402020203020204" pitchFamily="34" charset="0"/>
              </a:rPr>
              <a:t>2. Role</a:t>
            </a:r>
            <a:r>
              <a:rPr lang="en-US" sz="1600" b="0" i="0" dirty="0">
                <a:solidFill>
                  <a:srgbClr val="000000"/>
                </a:solidFill>
                <a:effectLst/>
                <a:latin typeface="Avenir LT Std 35 Light" panose="020B0402020203020204" pitchFamily="34" charset="0"/>
              </a:rPr>
              <a:t>​</a:t>
            </a:r>
          </a:p>
          <a:p>
            <a:pPr marL="800100" lvl="1" indent="-34290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	Member, Chair, or None</a:t>
            </a:r>
            <a:endParaRPr lang="en-US" sz="1600" b="0" i="0" dirty="0">
              <a:solidFill>
                <a:srgbClr val="000000"/>
              </a:solidFill>
              <a:effectLst/>
              <a:latin typeface="Avenir LT Std 35 Light" panose="020B0402020203020204" pitchFamily="34" charset="0"/>
            </a:endParaRPr>
          </a:p>
        </p:txBody>
      </p:sp>
      <p:sp>
        <p:nvSpPr>
          <p:cNvPr id="8" name="TextBox 7">
            <a:extLst>
              <a:ext uri="{FF2B5EF4-FFF2-40B4-BE49-F238E27FC236}">
                <a16:creationId xmlns:a16="http://schemas.microsoft.com/office/drawing/2014/main" id="{29F37973-D1DC-4423-86A9-6021BA67791F}"/>
              </a:ext>
            </a:extLst>
          </p:cNvPr>
          <p:cNvSpPr txBox="1"/>
          <p:nvPr/>
        </p:nvSpPr>
        <p:spPr>
          <a:xfrm>
            <a:off x="5540188" y="3653118"/>
            <a:ext cx="6096000" cy="1600438"/>
          </a:xfrm>
          <a:prstGeom prst="rect">
            <a:avLst/>
          </a:prstGeom>
          <a:noFill/>
        </p:spPr>
        <p:txBody>
          <a:bodyPr wrap="square">
            <a:spAutoFit/>
          </a:bodyPr>
          <a:lstStyle/>
          <a:p>
            <a:pPr algn="l" rtl="0" fontAlgn="base"/>
            <a:r>
              <a:rPr lang="en-US" sz="1400" b="0" i="1" u="none" strike="noStrike" dirty="0">
                <a:solidFill>
                  <a:srgbClr val="000000"/>
                </a:solidFill>
                <a:effectLst/>
                <a:latin typeface="Avenir LT Std 35 Light" panose="020B0402020203020204" pitchFamily="34" charset="0"/>
              </a:rPr>
              <a:t>3. Reviewed/Assigned - This Group</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	Number of opportunities reviewed by the group and assigned to the group</a:t>
            </a:r>
            <a:r>
              <a:rPr lang="en-US" sz="1400" b="0" i="0" dirty="0">
                <a:solidFill>
                  <a:srgbClr val="000000"/>
                </a:solidFill>
                <a:effectLst/>
                <a:latin typeface="Avenir LT Std 35 Light" panose="020B0402020203020204" pitchFamily="34" charset="0"/>
              </a:rPr>
              <a:t>​</a:t>
            </a:r>
          </a:p>
          <a:p>
            <a:pPr algn="l" rtl="0" fontAlgn="base"/>
            <a:endParaRPr lang="en-US" sz="1400" dirty="0">
              <a:solidFill>
                <a:srgbClr val="000000"/>
              </a:solidFill>
              <a:latin typeface="Avenir LT Std 35 Light" panose="020B0402020203020204" pitchFamily="34" charset="0"/>
            </a:endParaRPr>
          </a:p>
          <a:p>
            <a:pPr algn="l" rtl="0" fontAlgn="base"/>
            <a:r>
              <a:rPr lang="en-US" sz="1400" b="0" i="1" dirty="0">
                <a:solidFill>
                  <a:srgbClr val="000000"/>
                </a:solidFill>
                <a:effectLst/>
                <a:latin typeface="Avenir LT Std 35 Light" panose="020B0402020203020204" pitchFamily="34" charset="0"/>
              </a:rPr>
              <a:t>4.   Reviewed/Assigned - All Groups</a:t>
            </a:r>
            <a:endParaRPr lang="en-US" sz="1400" b="0" i="0" u="none" strike="noStrike" dirty="0">
              <a:solidFill>
                <a:srgbClr val="000000"/>
              </a:solidFill>
              <a:effectLst/>
              <a:latin typeface="Avenir LT Std 35 Light" panose="020B0402020203020204" pitchFamily="34" charset="0"/>
            </a:endParaRP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Number of opportunities reviewed by all your groups and opportunities assigned to the groups</a:t>
            </a:r>
            <a:endParaRPr lang="en-US" sz="1400" b="0" i="0" dirty="0">
              <a:solidFill>
                <a:srgbClr val="000000"/>
              </a:solidFill>
              <a:effectLst/>
              <a:latin typeface="Avenir LT Std 35 Light" panose="020B0402020203020204" pitchFamily="34" charset="0"/>
            </a:endParaRPr>
          </a:p>
        </p:txBody>
      </p:sp>
      <p:sp>
        <p:nvSpPr>
          <p:cNvPr id="9" name="TextBox 8">
            <a:extLst>
              <a:ext uri="{FF2B5EF4-FFF2-40B4-BE49-F238E27FC236}">
                <a16:creationId xmlns:a16="http://schemas.microsoft.com/office/drawing/2014/main" id="{433D70AC-F22F-4014-9EE0-402D75D7EE72}"/>
              </a:ext>
            </a:extLst>
          </p:cNvPr>
          <p:cNvSpPr txBox="1"/>
          <p:nvPr/>
        </p:nvSpPr>
        <p:spPr>
          <a:xfrm>
            <a:off x="1176060" y="2314754"/>
            <a:ext cx="295834" cy="366830"/>
          </a:xfrm>
          <a:prstGeom prst="rect">
            <a:avLst/>
          </a:prstGeom>
          <a:noFill/>
        </p:spPr>
        <p:txBody>
          <a:bodyPr wrap="square" rtlCol="0">
            <a:spAutoFit/>
          </a:bodyPr>
          <a:lstStyle/>
          <a:p>
            <a:r>
              <a:rPr lang="en-US" dirty="0">
                <a:solidFill>
                  <a:srgbClr val="00B050"/>
                </a:solidFill>
                <a:latin typeface="Avenir LT Std 45 Book" panose="020B0502020203020204" pitchFamily="34" charset="0"/>
              </a:rPr>
              <a:t>1</a:t>
            </a:r>
          </a:p>
        </p:txBody>
      </p:sp>
      <p:sp>
        <p:nvSpPr>
          <p:cNvPr id="10" name="TextBox 9">
            <a:extLst>
              <a:ext uri="{FF2B5EF4-FFF2-40B4-BE49-F238E27FC236}">
                <a16:creationId xmlns:a16="http://schemas.microsoft.com/office/drawing/2014/main" id="{FC0A45F6-85E5-48C6-9460-98A98A3180AA}"/>
              </a:ext>
            </a:extLst>
          </p:cNvPr>
          <p:cNvSpPr txBox="1"/>
          <p:nvPr/>
        </p:nvSpPr>
        <p:spPr>
          <a:xfrm>
            <a:off x="1615331" y="2718842"/>
            <a:ext cx="295834" cy="366830"/>
          </a:xfrm>
          <a:prstGeom prst="rect">
            <a:avLst/>
          </a:prstGeom>
          <a:noFill/>
        </p:spPr>
        <p:txBody>
          <a:bodyPr wrap="square" rtlCol="0">
            <a:spAutoFit/>
          </a:bodyPr>
          <a:lstStyle/>
          <a:p>
            <a:r>
              <a:rPr lang="en-US" dirty="0">
                <a:solidFill>
                  <a:srgbClr val="00B050"/>
                </a:solidFill>
                <a:latin typeface="Avenir LT Std 45 Book" panose="020B0502020203020204" pitchFamily="34" charset="0"/>
              </a:rPr>
              <a:t>2</a:t>
            </a:r>
          </a:p>
        </p:txBody>
      </p:sp>
      <p:sp>
        <p:nvSpPr>
          <p:cNvPr id="11" name="TextBox 10">
            <a:extLst>
              <a:ext uri="{FF2B5EF4-FFF2-40B4-BE49-F238E27FC236}">
                <a16:creationId xmlns:a16="http://schemas.microsoft.com/office/drawing/2014/main" id="{F1685D23-3C7A-4128-9483-2108C0F95FC1}"/>
              </a:ext>
            </a:extLst>
          </p:cNvPr>
          <p:cNvSpPr txBox="1"/>
          <p:nvPr/>
        </p:nvSpPr>
        <p:spPr>
          <a:xfrm>
            <a:off x="9405660" y="2131339"/>
            <a:ext cx="295834" cy="366830"/>
          </a:xfrm>
          <a:prstGeom prst="rect">
            <a:avLst/>
          </a:prstGeom>
          <a:noFill/>
        </p:spPr>
        <p:txBody>
          <a:bodyPr wrap="square" rtlCol="0">
            <a:spAutoFit/>
          </a:bodyPr>
          <a:lstStyle/>
          <a:p>
            <a:r>
              <a:rPr lang="en-US" dirty="0">
                <a:solidFill>
                  <a:srgbClr val="00B050"/>
                </a:solidFill>
                <a:latin typeface="Avenir LT Std 45 Book" panose="020B0502020203020204" pitchFamily="34" charset="0"/>
              </a:rPr>
              <a:t>3</a:t>
            </a:r>
          </a:p>
        </p:txBody>
      </p:sp>
      <p:sp>
        <p:nvSpPr>
          <p:cNvPr id="12" name="TextBox 11">
            <a:extLst>
              <a:ext uri="{FF2B5EF4-FFF2-40B4-BE49-F238E27FC236}">
                <a16:creationId xmlns:a16="http://schemas.microsoft.com/office/drawing/2014/main" id="{28BF6480-1185-4D37-A3CD-F55976938CE5}"/>
              </a:ext>
            </a:extLst>
          </p:cNvPr>
          <p:cNvSpPr txBox="1"/>
          <p:nvPr/>
        </p:nvSpPr>
        <p:spPr>
          <a:xfrm>
            <a:off x="10883153" y="2175846"/>
            <a:ext cx="295834" cy="366830"/>
          </a:xfrm>
          <a:prstGeom prst="rect">
            <a:avLst/>
          </a:prstGeom>
          <a:noFill/>
        </p:spPr>
        <p:txBody>
          <a:bodyPr wrap="square" rtlCol="0">
            <a:spAutoFit/>
          </a:bodyPr>
          <a:lstStyle/>
          <a:p>
            <a:r>
              <a:rPr lang="en-US" dirty="0">
                <a:solidFill>
                  <a:srgbClr val="00B050"/>
                </a:solidFill>
                <a:latin typeface="Avenir LT Std 45 Book" panose="020B0502020203020204" pitchFamily="34" charset="0"/>
              </a:rPr>
              <a:t>4</a:t>
            </a:r>
          </a:p>
        </p:txBody>
      </p:sp>
    </p:spTree>
    <p:extLst>
      <p:ext uri="{BB962C8B-B14F-4D97-AF65-F5344CB8AC3E}">
        <p14:creationId xmlns:p14="http://schemas.microsoft.com/office/powerpoint/2010/main" val="3015379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664C51-F517-4124-9924-16EB3E4AF031}"/>
              </a:ext>
            </a:extLst>
          </p:cNvPr>
          <p:cNvSpPr txBox="1"/>
          <p:nvPr/>
        </p:nvSpPr>
        <p:spPr>
          <a:xfrm>
            <a:off x="67114" y="143092"/>
            <a:ext cx="6358854" cy="1123384"/>
          </a:xfrm>
          <a:prstGeom prst="rect">
            <a:avLst/>
          </a:prstGeom>
          <a:noFill/>
        </p:spPr>
        <p:txBody>
          <a:bodyPr wrap="square" rtlCol="0">
            <a:spAutoFit/>
          </a:bodyPr>
          <a:lstStyle/>
          <a:p>
            <a:pPr marR="0" lvl="1" algn="l" rtl="0"/>
            <a:r>
              <a:rPr lang="en-US" sz="2800" b="0" i="0" u="none" strike="noStrike" baseline="0" dirty="0">
                <a:latin typeface="Avenir LT Std 45 Book" panose="020B0502020203020204" pitchFamily="34" charset="0"/>
              </a:rPr>
              <a:t>Reviewer Groups and Scoring Rubrics - </a:t>
            </a:r>
            <a:r>
              <a:rPr lang="en-US" sz="2800" b="0" i="0" u="none" strike="noStrike" baseline="0" dirty="0">
                <a:solidFill>
                  <a:schemeClr val="accent2"/>
                </a:solidFill>
                <a:latin typeface="Avenir LT Std 45 Book" panose="020B0502020203020204" pitchFamily="34" charset="0"/>
              </a:rPr>
              <a:t>Rubrics</a:t>
            </a:r>
          </a:p>
          <a:p>
            <a:pPr marR="0" algn="l" rtl="0"/>
            <a:endParaRPr lang="en-US" sz="1100" b="0" i="0" u="none" strike="noStrike" baseline="0" dirty="0">
              <a:latin typeface="Calibri" panose="020F0502020204030204" pitchFamily="34" charset="0"/>
            </a:endParaRPr>
          </a:p>
        </p:txBody>
      </p:sp>
      <p:cxnSp>
        <p:nvCxnSpPr>
          <p:cNvPr id="3" name="Straight Connector 2">
            <a:extLst>
              <a:ext uri="{FF2B5EF4-FFF2-40B4-BE49-F238E27FC236}">
                <a16:creationId xmlns:a16="http://schemas.microsoft.com/office/drawing/2014/main" id="{D6BD4EF3-FDDF-4738-A774-D08CC35DA437}"/>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pic>
        <p:nvPicPr>
          <p:cNvPr id="25602" name="Picture 2">
            <a:extLst>
              <a:ext uri="{FF2B5EF4-FFF2-40B4-BE49-F238E27FC236}">
                <a16:creationId xmlns:a16="http://schemas.microsoft.com/office/drawing/2014/main" id="{7575421B-7F55-4484-8B58-BAD858C34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664" y="1391981"/>
            <a:ext cx="6875089" cy="25352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B5E8F7-3CB8-4D74-91D8-208674ACA600}"/>
              </a:ext>
            </a:extLst>
          </p:cNvPr>
          <p:cNvSpPr txBox="1"/>
          <p:nvPr/>
        </p:nvSpPr>
        <p:spPr>
          <a:xfrm>
            <a:off x="198541" y="4300613"/>
            <a:ext cx="6096000" cy="1600438"/>
          </a:xfrm>
          <a:prstGeom prst="rect">
            <a:avLst/>
          </a:prstGeom>
          <a:noFill/>
        </p:spPr>
        <p:txBody>
          <a:bodyPr wrap="square">
            <a:spAutoFit/>
          </a:bodyPr>
          <a:lstStyle/>
          <a:p>
            <a:pPr algn="l" rtl="0" fontAlgn="base"/>
            <a:r>
              <a:rPr lang="en-US" sz="1400" b="0" i="1" u="none" strike="noStrike" dirty="0">
                <a:solidFill>
                  <a:srgbClr val="000000"/>
                </a:solidFill>
                <a:effectLst/>
                <a:latin typeface="Avenir LT Std 35 Light" panose="020B0402020203020204" pitchFamily="34" charset="0"/>
              </a:rPr>
              <a:t>Reviewer Groups</a:t>
            </a:r>
            <a:r>
              <a:rPr lang="en-US" sz="1400" b="0" i="0" u="none" strike="noStrike" dirty="0">
                <a:solidFill>
                  <a:srgbClr val="000000"/>
                </a:solidFill>
                <a:effectLst/>
                <a:latin typeface="Avenir LT Std 35 Light" panose="020B0402020203020204" pitchFamily="34" charset="0"/>
              </a:rPr>
              <a:t> are typically created using a template, which has a standard </a:t>
            </a:r>
            <a:r>
              <a:rPr lang="en-US" sz="1400" b="0" i="1" u="none" strike="noStrike" dirty="0">
                <a:solidFill>
                  <a:srgbClr val="000000"/>
                </a:solidFill>
                <a:effectLst/>
                <a:latin typeface="Avenir LT Std 35 Light" panose="020B0402020203020204" pitchFamily="34" charset="0"/>
              </a:rPr>
              <a:t>Group Reviewer Note, Questions, </a:t>
            </a:r>
            <a:r>
              <a:rPr lang="en-US" sz="1400" b="0" i="0" u="none" strike="noStrike" dirty="0">
                <a:solidFill>
                  <a:srgbClr val="000000"/>
                </a:solidFill>
                <a:effectLst/>
                <a:latin typeface="Avenir LT Std 35 Light" panose="020B0402020203020204" pitchFamily="34" charset="0"/>
              </a:rPr>
              <a:t>and</a:t>
            </a:r>
            <a:r>
              <a:rPr lang="en-US" sz="1400" b="0" i="1" u="none" strike="noStrike" dirty="0">
                <a:solidFill>
                  <a:srgbClr val="000000"/>
                </a:solidFill>
                <a:effectLst/>
                <a:latin typeface="Avenir LT Std 35 Light" panose="020B0402020203020204" pitchFamily="34" charset="0"/>
              </a:rPr>
              <a:t> Rubric.</a:t>
            </a:r>
            <a:r>
              <a:rPr lang="en-US" sz="1400" b="0" i="0" dirty="0">
                <a:solidFill>
                  <a:srgbClr val="000000"/>
                </a:solidFill>
                <a:effectLst/>
                <a:latin typeface="Avenir LT Std 35 Light" panose="020B0402020203020204" pitchFamily="34" charset="0"/>
              </a:rPr>
              <a:t>​</a:t>
            </a:r>
          </a:p>
          <a:p>
            <a:pPr algn="l" rtl="0" fontAlgn="base"/>
            <a:r>
              <a:rPr lang="en-US" sz="1400" b="0" i="0" dirty="0">
                <a:solidFill>
                  <a:srgbClr val="000000"/>
                </a:solidFill>
                <a:effectLst/>
                <a:latin typeface="Avenir LT Std 35 Light" panose="020B0402020203020204" pitchFamily="34" charset="0"/>
              </a:rPr>
              <a:t>​</a:t>
            </a:r>
          </a:p>
          <a:p>
            <a:pPr algn="l" rtl="0" fontAlgn="base"/>
            <a:r>
              <a:rPr lang="en-US" sz="1400" b="0" i="0" u="none" strike="noStrike" dirty="0">
                <a:solidFill>
                  <a:srgbClr val="000000"/>
                </a:solidFill>
                <a:effectLst/>
                <a:latin typeface="Avenir LT Std 35 Light" panose="020B0402020203020204" pitchFamily="34" charset="0"/>
              </a:rPr>
              <a:t>Above is an example of Rubrics used in the template. </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Minimum Score, Maximum Score</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Offset</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Weight</a:t>
            </a:r>
            <a:endParaRPr lang="en-US" sz="1400" b="0" i="0" dirty="0">
              <a:solidFill>
                <a:srgbClr val="000000"/>
              </a:solidFill>
              <a:effectLst/>
              <a:latin typeface="Avenir LT Std 35 Light" panose="020B0402020203020204" pitchFamily="34" charset="0"/>
            </a:endParaRPr>
          </a:p>
        </p:txBody>
      </p:sp>
      <p:sp>
        <p:nvSpPr>
          <p:cNvPr id="8" name="TextBox 7">
            <a:extLst>
              <a:ext uri="{FF2B5EF4-FFF2-40B4-BE49-F238E27FC236}">
                <a16:creationId xmlns:a16="http://schemas.microsoft.com/office/drawing/2014/main" id="{5EAE778D-BB8B-4A67-AFC7-19B82FA7C468}"/>
              </a:ext>
            </a:extLst>
          </p:cNvPr>
          <p:cNvSpPr txBox="1"/>
          <p:nvPr/>
        </p:nvSpPr>
        <p:spPr>
          <a:xfrm>
            <a:off x="6091516" y="4326484"/>
            <a:ext cx="6096000" cy="1169551"/>
          </a:xfrm>
          <a:prstGeom prst="rect">
            <a:avLst/>
          </a:prstGeom>
          <a:noFill/>
        </p:spPr>
        <p:txBody>
          <a:bodyPr wrap="square">
            <a:spAutoFit/>
          </a:bodyPr>
          <a:lstStyle/>
          <a:p>
            <a:pPr algn="l" rtl="0" fontAlgn="base"/>
            <a:r>
              <a:rPr lang="en-US" sz="1400" b="1" i="0" u="none" strike="noStrike" dirty="0">
                <a:solidFill>
                  <a:srgbClr val="000000"/>
                </a:solidFill>
                <a:effectLst/>
                <a:latin typeface="Avenir LT Std 35 Light" panose="020B0402020203020204" pitchFamily="34" charset="0"/>
              </a:rPr>
              <a:t>Rubrics can be customized to fit your department's needs. </a:t>
            </a:r>
            <a:r>
              <a:rPr lang="en-US" sz="1400" b="0" i="0" dirty="0">
                <a:solidFill>
                  <a:srgbClr val="000000"/>
                </a:solidFill>
                <a:effectLst/>
                <a:latin typeface="Avenir LT Std 35 Light" panose="020B0402020203020204" pitchFamily="34" charset="0"/>
              </a:rPr>
              <a:t>​</a:t>
            </a:r>
          </a:p>
          <a:p>
            <a:pPr algn="l" rtl="0" fontAlgn="base"/>
            <a:r>
              <a:rPr lang="en-US" sz="1400" b="0" i="0" dirty="0">
                <a:solidFill>
                  <a:srgbClr val="000000"/>
                </a:solidFill>
                <a:effectLst/>
                <a:latin typeface="Avenir LT Std 35 Light" panose="020B0402020203020204" pitchFamily="34" charset="0"/>
              </a:rPr>
              <a:t>​</a:t>
            </a:r>
          </a:p>
          <a:p>
            <a:pPr algn="l" rtl="0" fontAlgn="base"/>
            <a:r>
              <a:rPr lang="en-US" sz="1400" b="0" i="0" u="none" strike="noStrike" dirty="0">
                <a:solidFill>
                  <a:srgbClr val="000000"/>
                </a:solidFill>
                <a:effectLst/>
                <a:latin typeface="Avenir LT Std 35 Light" panose="020B0402020203020204" pitchFamily="34" charset="0"/>
              </a:rPr>
              <a:t>Please </a:t>
            </a:r>
            <a:r>
              <a:rPr lang="en-US" sz="1400" b="0" i="0" u="sng" dirty="0">
                <a:solidFill>
                  <a:srgbClr val="000000"/>
                </a:solidFill>
                <a:effectLst/>
                <a:latin typeface="Avenir LT Std 35 Light" panose="020B0402020203020204" pitchFamily="34" charset="0"/>
              </a:rPr>
              <a:t>DO NOT</a:t>
            </a:r>
            <a:r>
              <a:rPr lang="en-US" sz="1400" b="0" i="0" u="none" strike="noStrike" dirty="0">
                <a:solidFill>
                  <a:srgbClr val="000000"/>
                </a:solidFill>
                <a:effectLst/>
                <a:latin typeface="Avenir LT Std 35 Light" panose="020B0402020203020204" pitchFamily="34" charset="0"/>
              </a:rPr>
              <a:t> create new or make changes to any Reviewer Groups or Rubrics. Email </a:t>
            </a:r>
            <a:r>
              <a:rPr lang="en-US" sz="1400" b="0" i="0" u="sng" strike="noStrike" dirty="0">
                <a:solidFill>
                  <a:srgbClr val="0563C1"/>
                </a:solidFill>
                <a:effectLst/>
                <a:latin typeface="Avenir LT Std 35 Light" panose="020B0402020203020204" pitchFamily="34" charset="0"/>
                <a:hlinkClick r:id="rId3"/>
              </a:rPr>
              <a:t>fascholarships@mso.umt.edu</a:t>
            </a:r>
            <a:r>
              <a:rPr lang="en-US" sz="1400" b="0" i="0" u="none" strike="noStrike" dirty="0">
                <a:solidFill>
                  <a:srgbClr val="000000"/>
                </a:solidFill>
                <a:effectLst/>
                <a:latin typeface="Avenir LT Std 35 Light" panose="020B0402020203020204" pitchFamily="34" charset="0"/>
              </a:rPr>
              <a:t> to work with FAO in making these changes.</a:t>
            </a:r>
            <a:endParaRPr lang="en-US" sz="1400" b="0" i="0" dirty="0">
              <a:solidFill>
                <a:srgbClr val="000000"/>
              </a:solidFill>
              <a:effectLst/>
              <a:latin typeface="Avenir LT Std 35 Light" panose="020B0402020203020204" pitchFamily="34" charset="0"/>
            </a:endParaRPr>
          </a:p>
        </p:txBody>
      </p:sp>
      <p:sp>
        <p:nvSpPr>
          <p:cNvPr id="9" name="Rectangle: Rounded Corners 8">
            <a:extLst>
              <a:ext uri="{FF2B5EF4-FFF2-40B4-BE49-F238E27FC236}">
                <a16:creationId xmlns:a16="http://schemas.microsoft.com/office/drawing/2014/main" id="{5B7CA362-0B9A-451C-A3FE-BDF92D7A8CF9}"/>
              </a:ext>
            </a:extLst>
          </p:cNvPr>
          <p:cNvSpPr/>
          <p:nvPr/>
        </p:nvSpPr>
        <p:spPr>
          <a:xfrm>
            <a:off x="7557247" y="1430340"/>
            <a:ext cx="1649506" cy="32674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7250CAA-7E09-47C7-B441-DC3209F493D3}"/>
              </a:ext>
            </a:extLst>
          </p:cNvPr>
          <p:cNvSpPr/>
          <p:nvPr/>
        </p:nvSpPr>
        <p:spPr>
          <a:xfrm>
            <a:off x="2331663" y="2954342"/>
            <a:ext cx="734265" cy="21916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50264D9-A773-4A4E-95BE-E9164A0AA2EF}"/>
              </a:ext>
            </a:extLst>
          </p:cNvPr>
          <p:cNvSpPr/>
          <p:nvPr/>
        </p:nvSpPr>
        <p:spPr>
          <a:xfrm>
            <a:off x="7637929" y="2936411"/>
            <a:ext cx="1568823" cy="24157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63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D798A-BA09-4E09-A9B4-889C41E8A119}"/>
              </a:ext>
            </a:extLst>
          </p:cNvPr>
          <p:cNvSpPr txBox="1"/>
          <p:nvPr/>
        </p:nvSpPr>
        <p:spPr>
          <a:xfrm>
            <a:off x="444617" y="348010"/>
            <a:ext cx="3405930" cy="523220"/>
          </a:xfrm>
          <a:prstGeom prst="rect">
            <a:avLst/>
          </a:prstGeom>
          <a:noFill/>
        </p:spPr>
        <p:txBody>
          <a:bodyPr wrap="square" rtlCol="0">
            <a:spAutoFit/>
          </a:bodyPr>
          <a:lstStyle/>
          <a:p>
            <a:r>
              <a:rPr lang="en-US" sz="2800" dirty="0">
                <a:latin typeface="Avenir LT Std 45 Book" panose="020B0502020203020204" pitchFamily="34" charset="0"/>
              </a:rPr>
              <a:t>Financial Aid Office</a:t>
            </a:r>
          </a:p>
        </p:txBody>
      </p:sp>
      <p:pic>
        <p:nvPicPr>
          <p:cNvPr id="3" name="Picture 2">
            <a:extLst>
              <a:ext uri="{FF2B5EF4-FFF2-40B4-BE49-F238E27FC236}">
                <a16:creationId xmlns:a16="http://schemas.microsoft.com/office/drawing/2014/main" id="{78148FD4-6611-40D2-B00C-BB77260C0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625" y="109274"/>
            <a:ext cx="2739373" cy="87426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6E36EFA3-3DBA-44F7-AF1A-E27A87E6E991}"/>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469D9769-8181-4FC9-9889-7360441B5924}"/>
              </a:ext>
            </a:extLst>
          </p:cNvPr>
          <p:cNvSpPr txBox="1"/>
          <p:nvPr/>
        </p:nvSpPr>
        <p:spPr>
          <a:xfrm>
            <a:off x="444617" y="1549604"/>
            <a:ext cx="5206767" cy="800219"/>
          </a:xfrm>
          <a:prstGeom prst="rect">
            <a:avLst/>
          </a:prstGeom>
          <a:noFill/>
        </p:spPr>
        <p:txBody>
          <a:bodyPr wrap="square">
            <a:spAutoFit/>
          </a:bodyPr>
          <a:lstStyle/>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400" b="1" i="0" u="none" strike="noStrike" dirty="0">
                <a:effectLst/>
                <a:latin typeface="Avenir LT Std 35 Light" panose="020B0402020203020204" pitchFamily="34" charset="0"/>
              </a:rPr>
              <a:t>No More Fall Only Scholarships</a:t>
            </a:r>
            <a:r>
              <a:rPr lang="en-US" sz="1400" b="0" i="0" dirty="0">
                <a:effectLst/>
                <a:latin typeface="Avenir LT Std 35 Light" panose="020B0402020203020204" pitchFamily="34" charset="0"/>
              </a:rPr>
              <a:t>​</a:t>
            </a:r>
          </a:p>
          <a:p>
            <a:pPr algn="l" rtl="0" fontAlgn="base"/>
            <a:r>
              <a:rPr lang="en-US" sz="1400" b="0" i="0" dirty="0">
                <a:solidFill>
                  <a:srgbClr val="000000"/>
                </a:solidFill>
                <a:effectLst/>
                <a:latin typeface="Avenir LT Std 35 Light" panose="020B0402020203020204" pitchFamily="34" charset="0"/>
              </a:rPr>
              <a:t>​</a:t>
            </a:r>
            <a:endParaRPr lang="en-US" b="0" i="0" dirty="0">
              <a:solidFill>
                <a:srgbClr val="000000"/>
              </a:solidFill>
              <a:effectLst/>
              <a:latin typeface="Arial" panose="020B0604020202020204" pitchFamily="34" charset="0"/>
            </a:endParaRPr>
          </a:p>
        </p:txBody>
      </p:sp>
      <p:sp>
        <p:nvSpPr>
          <p:cNvPr id="8" name="TextBox 7">
            <a:extLst>
              <a:ext uri="{FF2B5EF4-FFF2-40B4-BE49-F238E27FC236}">
                <a16:creationId xmlns:a16="http://schemas.microsoft.com/office/drawing/2014/main" id="{64C52C46-8577-419A-859B-C9E03843EA2B}"/>
              </a:ext>
            </a:extLst>
          </p:cNvPr>
          <p:cNvSpPr txBox="1"/>
          <p:nvPr/>
        </p:nvSpPr>
        <p:spPr>
          <a:xfrm>
            <a:off x="6540617" y="1995880"/>
            <a:ext cx="4828358" cy="738664"/>
          </a:xfrm>
          <a:prstGeom prst="rect">
            <a:avLst/>
          </a:prstGeom>
          <a:noFill/>
        </p:spPr>
        <p:txBody>
          <a:bodyPr wrap="square">
            <a:spAutoFit/>
          </a:bodyPr>
          <a:lstStyle/>
          <a:p>
            <a:pPr marL="285750" indent="-285750">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Remember to check qualifications in each of your opportunities to match criteria provided by the UM Foundation.</a:t>
            </a:r>
            <a:endParaRPr lang="en-US" sz="1400" dirty="0">
              <a:latin typeface="Avenir LT Std 35 Light" panose="020B0402020203020204" pitchFamily="34" charset="0"/>
            </a:endParaRPr>
          </a:p>
        </p:txBody>
      </p:sp>
      <p:sp>
        <p:nvSpPr>
          <p:cNvPr id="11" name="TextBox 10">
            <a:extLst>
              <a:ext uri="{FF2B5EF4-FFF2-40B4-BE49-F238E27FC236}">
                <a16:creationId xmlns:a16="http://schemas.microsoft.com/office/drawing/2014/main" id="{FBAF60DA-F43A-4B37-961B-2D8B98837223}"/>
              </a:ext>
            </a:extLst>
          </p:cNvPr>
          <p:cNvSpPr txBox="1"/>
          <p:nvPr/>
        </p:nvSpPr>
        <p:spPr>
          <a:xfrm>
            <a:off x="444617" y="1437292"/>
            <a:ext cx="1224185" cy="338554"/>
          </a:xfrm>
          <a:prstGeom prst="rect">
            <a:avLst/>
          </a:prstGeom>
          <a:noFill/>
        </p:spPr>
        <p:txBody>
          <a:bodyPr wrap="square">
            <a:spAutoFit/>
          </a:bodyPr>
          <a:lstStyle/>
          <a:p>
            <a:r>
              <a:rPr lang="en-US" sz="1600" i="0" dirty="0">
                <a:solidFill>
                  <a:schemeClr val="accent2"/>
                </a:solidFill>
                <a:effectLst/>
                <a:latin typeface="Avenir LT Std 45 Book" panose="020B0502020203020204" pitchFamily="34" charset="0"/>
              </a:rPr>
              <a:t>2021-2022</a:t>
            </a:r>
            <a:endParaRPr lang="en-US" sz="1600" dirty="0">
              <a:solidFill>
                <a:schemeClr val="accent2"/>
              </a:solidFill>
              <a:latin typeface="Avenir LT Std 45 Book" panose="020B0502020203020204" pitchFamily="34" charset="0"/>
            </a:endParaRPr>
          </a:p>
        </p:txBody>
      </p:sp>
      <p:sp>
        <p:nvSpPr>
          <p:cNvPr id="12" name="TextBox 11">
            <a:extLst>
              <a:ext uri="{FF2B5EF4-FFF2-40B4-BE49-F238E27FC236}">
                <a16:creationId xmlns:a16="http://schemas.microsoft.com/office/drawing/2014/main" id="{F3C723F1-D3ED-43E3-A532-A82D345D8C5C}"/>
              </a:ext>
            </a:extLst>
          </p:cNvPr>
          <p:cNvSpPr txBox="1"/>
          <p:nvPr/>
        </p:nvSpPr>
        <p:spPr>
          <a:xfrm>
            <a:off x="6540617" y="1657326"/>
            <a:ext cx="1224185" cy="338554"/>
          </a:xfrm>
          <a:prstGeom prst="rect">
            <a:avLst/>
          </a:prstGeom>
          <a:noFill/>
        </p:spPr>
        <p:txBody>
          <a:bodyPr wrap="square">
            <a:spAutoFit/>
          </a:bodyPr>
          <a:lstStyle/>
          <a:p>
            <a:r>
              <a:rPr lang="en-US" sz="1600" i="0" dirty="0">
                <a:solidFill>
                  <a:schemeClr val="accent2"/>
                </a:solidFill>
                <a:effectLst/>
                <a:latin typeface="Avenir LT Std 45 Book" panose="020B0502020203020204" pitchFamily="34" charset="0"/>
              </a:rPr>
              <a:t>2022-2023</a:t>
            </a:r>
            <a:endParaRPr lang="en-US" sz="1600" dirty="0">
              <a:solidFill>
                <a:schemeClr val="accent2"/>
              </a:solidFill>
              <a:latin typeface="Avenir LT Std 45 Book" panose="020B0502020203020204" pitchFamily="34" charset="0"/>
            </a:endParaRPr>
          </a:p>
        </p:txBody>
      </p:sp>
      <p:sp>
        <p:nvSpPr>
          <p:cNvPr id="14" name="TextBox 13">
            <a:extLst>
              <a:ext uri="{FF2B5EF4-FFF2-40B4-BE49-F238E27FC236}">
                <a16:creationId xmlns:a16="http://schemas.microsoft.com/office/drawing/2014/main" id="{FD1BD453-A73C-4766-836F-403E23AD3545}"/>
              </a:ext>
            </a:extLst>
          </p:cNvPr>
          <p:cNvSpPr txBox="1"/>
          <p:nvPr/>
        </p:nvSpPr>
        <p:spPr>
          <a:xfrm>
            <a:off x="6540617" y="2822086"/>
            <a:ext cx="4616823" cy="954107"/>
          </a:xfrm>
          <a:prstGeom prst="rect">
            <a:avLst/>
          </a:prstGeom>
          <a:noFill/>
        </p:spPr>
        <p:txBody>
          <a:bodyPr wrap="square">
            <a:spAutoFit/>
          </a:bodyPr>
          <a:lstStyle/>
          <a:p>
            <a:pPr marL="285750" indent="-285750">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Email </a:t>
            </a:r>
            <a:r>
              <a:rPr lang="en-US" sz="1400" b="0" i="0" u="sng" strike="noStrike" dirty="0">
                <a:solidFill>
                  <a:srgbClr val="0563C1"/>
                </a:solidFill>
                <a:effectLst/>
                <a:latin typeface="Avenir LT Std 35 Light" panose="020B0402020203020204" pitchFamily="34" charset="0"/>
                <a:hlinkClick r:id="rId4"/>
              </a:rPr>
              <a:t>fascholarships@mso.umt.edu</a:t>
            </a:r>
            <a:r>
              <a:rPr lang="en-US" sz="1400" b="0" i="0" u="none" strike="noStrike" dirty="0">
                <a:solidFill>
                  <a:srgbClr val="000000"/>
                </a:solidFill>
                <a:effectLst/>
                <a:latin typeface="Avenir LT Std 35 Light" panose="020B0402020203020204" pitchFamily="34" charset="0"/>
              </a:rPr>
              <a:t> if you are interested in using the </a:t>
            </a:r>
            <a:r>
              <a:rPr lang="en-US" sz="1400" b="0" i="1" u="none" strike="noStrike" dirty="0">
                <a:solidFill>
                  <a:srgbClr val="000000"/>
                </a:solidFill>
                <a:effectLst/>
                <a:latin typeface="Avenir LT Std 35 Light" panose="020B0402020203020204" pitchFamily="34" charset="0"/>
              </a:rPr>
              <a:t>Reviewer Groups</a:t>
            </a:r>
            <a:r>
              <a:rPr lang="en-US" sz="1400" b="0" i="0" u="none" strike="noStrike" dirty="0">
                <a:solidFill>
                  <a:srgbClr val="000000"/>
                </a:solidFill>
                <a:effectLst/>
                <a:latin typeface="Avenir LT Std 35 Light" panose="020B0402020203020204" pitchFamily="34" charset="0"/>
              </a:rPr>
              <a:t> feature to select scholarship recipients in the Portal! More in-depth info to come in later slides.</a:t>
            </a:r>
            <a:endParaRPr lang="en-US" sz="1400" dirty="0">
              <a:latin typeface="Avenir LT Std 35 Light" panose="020B0402020203020204" pitchFamily="34" charset="0"/>
            </a:endParaRPr>
          </a:p>
        </p:txBody>
      </p:sp>
    </p:spTree>
    <p:extLst>
      <p:ext uri="{BB962C8B-B14F-4D97-AF65-F5344CB8AC3E}">
        <p14:creationId xmlns:p14="http://schemas.microsoft.com/office/powerpoint/2010/main" val="1949653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915DF-DB63-4D4E-BE7F-5E7FD3A980DD}"/>
              </a:ext>
            </a:extLst>
          </p:cNvPr>
          <p:cNvSpPr txBox="1"/>
          <p:nvPr/>
        </p:nvSpPr>
        <p:spPr>
          <a:xfrm>
            <a:off x="67114" y="143092"/>
            <a:ext cx="6358854" cy="1123384"/>
          </a:xfrm>
          <a:prstGeom prst="rect">
            <a:avLst/>
          </a:prstGeom>
          <a:noFill/>
        </p:spPr>
        <p:txBody>
          <a:bodyPr wrap="square" rtlCol="0">
            <a:spAutoFit/>
          </a:bodyPr>
          <a:lstStyle/>
          <a:p>
            <a:pPr marR="0" lvl="1" algn="l" rtl="0"/>
            <a:r>
              <a:rPr lang="en-US" sz="2800" b="0" i="0" u="none" strike="noStrike" baseline="0" dirty="0">
                <a:latin typeface="Avenir LT Std 45 Book" panose="020B0502020203020204" pitchFamily="34" charset="0"/>
              </a:rPr>
              <a:t>Reviewer Groups and Scoring Rubrics - </a:t>
            </a:r>
            <a:r>
              <a:rPr lang="en-US" sz="2800" b="0" i="0" u="none" strike="noStrike" baseline="0" dirty="0">
                <a:solidFill>
                  <a:schemeClr val="accent2"/>
                </a:solidFill>
                <a:latin typeface="Avenir LT Std 45 Book" panose="020B0502020203020204" pitchFamily="34" charset="0"/>
              </a:rPr>
              <a:t>Opportunities</a:t>
            </a:r>
          </a:p>
          <a:p>
            <a:pPr marR="0" algn="l" rtl="0"/>
            <a:endParaRPr lang="en-US" sz="1100" b="0" i="0" u="none" strike="noStrike" baseline="0" dirty="0">
              <a:latin typeface="Calibri" panose="020F0502020204030204" pitchFamily="34" charset="0"/>
            </a:endParaRPr>
          </a:p>
        </p:txBody>
      </p:sp>
      <p:cxnSp>
        <p:nvCxnSpPr>
          <p:cNvPr id="3" name="Straight Connector 2">
            <a:extLst>
              <a:ext uri="{FF2B5EF4-FFF2-40B4-BE49-F238E27FC236}">
                <a16:creationId xmlns:a16="http://schemas.microsoft.com/office/drawing/2014/main" id="{D1BDDF08-C03B-4E1C-BA4B-9A89E24A38C6}"/>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pic>
        <p:nvPicPr>
          <p:cNvPr id="26626" name="Picture 2">
            <a:extLst>
              <a:ext uri="{FF2B5EF4-FFF2-40B4-BE49-F238E27FC236}">
                <a16:creationId xmlns:a16="http://schemas.microsoft.com/office/drawing/2014/main" id="{87C4B994-8004-4F44-ACAD-0BC6C3B13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5" y="1981470"/>
            <a:ext cx="7904038" cy="37224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9BFC640-0DB5-49B5-9B97-9A33F4E26900}"/>
              </a:ext>
            </a:extLst>
          </p:cNvPr>
          <p:cNvSpPr txBox="1"/>
          <p:nvPr/>
        </p:nvSpPr>
        <p:spPr>
          <a:xfrm>
            <a:off x="8193741" y="1981470"/>
            <a:ext cx="3908611" cy="3108543"/>
          </a:xfrm>
          <a:prstGeom prst="rect">
            <a:avLst/>
          </a:prstGeom>
          <a:noFill/>
        </p:spPr>
        <p:txBody>
          <a:bodyPr wrap="square">
            <a:spAutoFit/>
          </a:bodyPr>
          <a:lstStyle/>
          <a:p>
            <a:pPr marL="285750" indent="-285750" algn="l" rtl="0" fontAlgn="base">
              <a:buFont typeface="Arial" panose="020B0604020202020204" pitchFamily="34" charset="0"/>
              <a:buChar char="•"/>
            </a:pPr>
            <a:r>
              <a:rPr lang="en-US" sz="1400" b="0" i="1" u="none" strike="noStrike" dirty="0">
                <a:solidFill>
                  <a:srgbClr val="000000"/>
                </a:solidFill>
                <a:effectLst/>
                <a:latin typeface="Avenir LT Std 35 Light" panose="020B0402020203020204" pitchFamily="34" charset="0"/>
              </a:rPr>
              <a:t>Assigned</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Is the opportunity assigned to the </a:t>
            </a:r>
            <a:r>
              <a:rPr lang="en-US" sz="1400" b="0" i="1" u="none" strike="noStrike" dirty="0">
                <a:solidFill>
                  <a:srgbClr val="000000"/>
                </a:solidFill>
                <a:effectLst/>
                <a:latin typeface="Avenir LT Std 35 Light" panose="020B0402020203020204" pitchFamily="34" charset="0"/>
              </a:rPr>
              <a:t>Reviewer Group</a:t>
            </a:r>
            <a:r>
              <a:rPr lang="en-US" sz="1400" b="0" i="0" u="none" strike="noStrike" dirty="0">
                <a:solidFill>
                  <a:srgbClr val="000000"/>
                </a:solidFill>
                <a:effectLst/>
                <a:latin typeface="Avenir LT Std 35 Light" panose="020B0402020203020204" pitchFamily="34" charset="0"/>
              </a:rPr>
              <a:t> you are currently looking at?</a:t>
            </a:r>
            <a:r>
              <a:rPr lang="en-US" sz="1400" b="0" i="0" dirty="0">
                <a:solidFill>
                  <a:srgbClr val="000000"/>
                </a:solidFill>
                <a:effectLst/>
                <a:latin typeface="Avenir LT Std 35 Light" panose="020B0402020203020204" pitchFamily="34" charset="0"/>
              </a:rPr>
              <a:t>​</a:t>
            </a:r>
          </a:p>
          <a:p>
            <a:pPr marL="285750" indent="-285750" algn="l" rtl="0" fontAlgn="base">
              <a:buFont typeface="Arial" panose="020B0604020202020204" pitchFamily="34" charset="0"/>
              <a:buChar char="•"/>
            </a:pPr>
            <a:r>
              <a:rPr lang="en-US" sz="1400" b="0" i="1" u="none" strike="noStrike" dirty="0">
                <a:solidFill>
                  <a:srgbClr val="000000"/>
                </a:solidFill>
                <a:effectLst/>
                <a:latin typeface="Avenir LT Std 35 Light" panose="020B0402020203020204" pitchFamily="34" charset="0"/>
              </a:rPr>
              <a:t>Name </a:t>
            </a:r>
            <a:r>
              <a:rPr lang="en-US" sz="1400" b="0" i="0" u="none" strike="noStrike" dirty="0">
                <a:solidFill>
                  <a:srgbClr val="000000"/>
                </a:solidFill>
                <a:effectLst/>
                <a:latin typeface="Avenir LT Std 35 Light" panose="020B0402020203020204" pitchFamily="34" charset="0"/>
              </a:rPr>
              <a:t>(of the opportunity)</a:t>
            </a:r>
            <a:r>
              <a:rPr lang="en-US" sz="1400" b="0" i="0" dirty="0">
                <a:solidFill>
                  <a:srgbClr val="000000"/>
                </a:solidFill>
                <a:effectLst/>
                <a:latin typeface="Avenir LT Std 35 Light" panose="020B0402020203020204" pitchFamily="34" charset="0"/>
              </a:rPr>
              <a:t>​</a:t>
            </a:r>
          </a:p>
          <a:p>
            <a:pPr marL="285750" indent="-285750" algn="l" rtl="0" fontAlgn="base">
              <a:buFont typeface="Arial" panose="020B0604020202020204" pitchFamily="34" charset="0"/>
              <a:buChar char="•"/>
            </a:pPr>
            <a:r>
              <a:rPr lang="en-US" sz="1400" b="0" i="1" u="none" strike="noStrike" dirty="0">
                <a:solidFill>
                  <a:srgbClr val="000000"/>
                </a:solidFill>
                <a:effectLst/>
                <a:latin typeface="Avenir LT Std 35 Light" panose="020B0402020203020204" pitchFamily="34" charset="0"/>
              </a:rPr>
              <a:t>Review Period </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dirty="0">
                <a:solidFill>
                  <a:srgbClr val="000000"/>
                </a:solidFill>
                <a:latin typeface="Avenir LT Std 35 Light" panose="020B0402020203020204" pitchFamily="34" charset="0"/>
              </a:rPr>
              <a:t>S</a:t>
            </a:r>
            <a:r>
              <a:rPr lang="en-US" sz="1400" b="0" i="0" u="none" strike="noStrike" dirty="0">
                <a:solidFill>
                  <a:srgbClr val="000000"/>
                </a:solidFill>
                <a:effectLst/>
                <a:latin typeface="Avenir LT Std 35 Light" panose="020B0402020203020204" pitchFamily="34" charset="0"/>
              </a:rPr>
              <a:t>et in each individual opportunity</a:t>
            </a:r>
            <a:endParaRPr lang="en-US" sz="1400" b="0" i="0" dirty="0">
              <a:solidFill>
                <a:srgbClr val="000000"/>
              </a:solidFill>
              <a:effectLst/>
              <a:latin typeface="Avenir LT Std 35 Light" panose="020B0402020203020204" pitchFamily="34" charset="0"/>
            </a:endParaRPr>
          </a:p>
          <a:p>
            <a:pPr marL="285750" indent="-285750" algn="l" rtl="0" fontAlgn="base">
              <a:buFont typeface="Arial" panose="020B0604020202020204" pitchFamily="34" charset="0"/>
              <a:buChar char="•"/>
            </a:pPr>
            <a:r>
              <a:rPr lang="en-US" sz="1400" b="0" i="1" u="none" strike="noStrike" dirty="0">
                <a:solidFill>
                  <a:srgbClr val="000000"/>
                </a:solidFill>
                <a:effectLst/>
                <a:latin typeface="Avenir LT Std 35 Light" panose="020B0402020203020204" pitchFamily="34" charset="0"/>
              </a:rPr>
              <a:t>Applications</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Number of apps that meet one or more of the qualifications</a:t>
            </a:r>
            <a:r>
              <a:rPr lang="en-US" sz="1400" b="0" i="0" dirty="0">
                <a:solidFill>
                  <a:srgbClr val="000000"/>
                </a:solidFill>
                <a:effectLst/>
                <a:latin typeface="Avenir LT Std 35 Light" panose="020B0402020203020204" pitchFamily="34" charset="0"/>
              </a:rPr>
              <a:t>​</a:t>
            </a:r>
          </a:p>
          <a:p>
            <a:pPr marL="285750" indent="-285750" algn="l" rtl="0" fontAlgn="base">
              <a:buFont typeface="Arial" panose="020B0604020202020204" pitchFamily="34" charset="0"/>
              <a:buChar char="•"/>
            </a:pPr>
            <a:r>
              <a:rPr lang="en-US" sz="1400" b="0" i="1" u="none" strike="noStrike" dirty="0">
                <a:solidFill>
                  <a:srgbClr val="000000"/>
                </a:solidFill>
                <a:effectLst/>
                <a:latin typeface="Avenir LT Std 35 Light" panose="020B0402020203020204" pitchFamily="34" charset="0"/>
              </a:rPr>
              <a:t>Reviewer Groups</a:t>
            </a:r>
            <a:r>
              <a:rPr lang="en-US" sz="1400" b="0" i="0" u="none" strike="noStrike" dirty="0">
                <a:solidFill>
                  <a:srgbClr val="000000"/>
                </a:solidFill>
                <a:effectLst/>
                <a:latin typeface="Avenir LT Std 35 Light" panose="020B0402020203020204" pitchFamily="34" charset="0"/>
              </a:rPr>
              <a:t> </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Number of groups assigned to the opportunity, hover curser over number to see name of group</a:t>
            </a:r>
            <a:endParaRPr lang="en-US" sz="1400" b="0" i="0" dirty="0">
              <a:solidFill>
                <a:srgbClr val="000000"/>
              </a:solidFill>
              <a:effectLst/>
              <a:latin typeface="Avenir LT Std 35 Light" panose="020B0402020203020204" pitchFamily="34" charset="0"/>
            </a:endParaRPr>
          </a:p>
        </p:txBody>
      </p:sp>
      <p:sp>
        <p:nvSpPr>
          <p:cNvPr id="8" name="TextBox 7">
            <a:extLst>
              <a:ext uri="{FF2B5EF4-FFF2-40B4-BE49-F238E27FC236}">
                <a16:creationId xmlns:a16="http://schemas.microsoft.com/office/drawing/2014/main" id="{C153A09E-CFD8-450E-9D97-05AFB8B628CE}"/>
              </a:ext>
            </a:extLst>
          </p:cNvPr>
          <p:cNvSpPr txBox="1"/>
          <p:nvPr/>
        </p:nvSpPr>
        <p:spPr>
          <a:xfrm>
            <a:off x="179295" y="1454696"/>
            <a:ext cx="7566211" cy="338554"/>
          </a:xfrm>
          <a:prstGeom prst="rect">
            <a:avLst/>
          </a:prstGeom>
          <a:noFill/>
        </p:spPr>
        <p:txBody>
          <a:bodyPr wrap="square">
            <a:spAutoFit/>
          </a:bodyPr>
          <a:lstStyle/>
          <a:p>
            <a:r>
              <a:rPr lang="en-US" sz="1600" b="0" i="0" u="none" strike="noStrike" dirty="0">
                <a:solidFill>
                  <a:srgbClr val="000000"/>
                </a:solidFill>
                <a:effectLst/>
                <a:latin typeface="Avenir LT Std 35 Light" panose="020B0402020203020204" pitchFamily="34" charset="0"/>
              </a:rPr>
              <a:t>Specific opportunities/scholarships can be assigned to each </a:t>
            </a:r>
            <a:r>
              <a:rPr lang="en-US" sz="1600" b="0" i="1" u="none" strike="noStrike" dirty="0">
                <a:solidFill>
                  <a:srgbClr val="000000"/>
                </a:solidFill>
                <a:effectLst/>
                <a:latin typeface="Avenir LT Std 35 Light" panose="020B0402020203020204" pitchFamily="34" charset="0"/>
              </a:rPr>
              <a:t>Reviewer Group</a:t>
            </a:r>
            <a:r>
              <a:rPr lang="en-US" sz="1600" b="0" i="0" u="none" strike="noStrike" dirty="0">
                <a:solidFill>
                  <a:srgbClr val="000000"/>
                </a:solidFill>
                <a:effectLst/>
                <a:latin typeface="Avenir LT Std 35 Light" panose="020B0402020203020204" pitchFamily="34" charset="0"/>
              </a:rPr>
              <a:t>. </a:t>
            </a:r>
            <a:endParaRPr lang="en-US" sz="1600" dirty="0">
              <a:latin typeface="Avenir LT Std 35 Light" panose="020B0402020203020204" pitchFamily="34" charset="0"/>
            </a:endParaRPr>
          </a:p>
        </p:txBody>
      </p:sp>
    </p:spTree>
    <p:extLst>
      <p:ext uri="{BB962C8B-B14F-4D97-AF65-F5344CB8AC3E}">
        <p14:creationId xmlns:p14="http://schemas.microsoft.com/office/powerpoint/2010/main" val="515098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5180C0-8006-44BB-B178-C590F18EB89F}"/>
              </a:ext>
            </a:extLst>
          </p:cNvPr>
          <p:cNvSpPr txBox="1"/>
          <p:nvPr/>
        </p:nvSpPr>
        <p:spPr>
          <a:xfrm>
            <a:off x="67114" y="143092"/>
            <a:ext cx="6358854" cy="1123384"/>
          </a:xfrm>
          <a:prstGeom prst="rect">
            <a:avLst/>
          </a:prstGeom>
          <a:noFill/>
        </p:spPr>
        <p:txBody>
          <a:bodyPr wrap="square" rtlCol="0">
            <a:spAutoFit/>
          </a:bodyPr>
          <a:lstStyle/>
          <a:p>
            <a:pPr marR="0" lvl="1" algn="l" rtl="0"/>
            <a:r>
              <a:rPr lang="en-US" sz="2800" b="0" i="0" u="none" strike="noStrike" baseline="0" dirty="0">
                <a:latin typeface="Avenir LT Std 45 Book" panose="020B0502020203020204" pitchFamily="34" charset="0"/>
              </a:rPr>
              <a:t>Reviewer Groups and Scoring Rubrics</a:t>
            </a:r>
          </a:p>
          <a:p>
            <a:pPr marR="0" algn="l" rtl="0"/>
            <a:endParaRPr lang="en-US" sz="1100" b="0" i="0" u="none" strike="noStrike" baseline="0" dirty="0">
              <a:latin typeface="Calibri" panose="020F0502020204030204" pitchFamily="34" charset="0"/>
            </a:endParaRPr>
          </a:p>
        </p:txBody>
      </p:sp>
      <p:cxnSp>
        <p:nvCxnSpPr>
          <p:cNvPr id="3" name="Straight Connector 2">
            <a:extLst>
              <a:ext uri="{FF2B5EF4-FFF2-40B4-BE49-F238E27FC236}">
                <a16:creationId xmlns:a16="http://schemas.microsoft.com/office/drawing/2014/main" id="{2A37E2B2-7E23-45EA-B9B6-3A9710E5F1A5}"/>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98218FA3-F04D-4B2B-AEB9-9397DC904182}"/>
              </a:ext>
            </a:extLst>
          </p:cNvPr>
          <p:cNvSpPr txBox="1"/>
          <p:nvPr/>
        </p:nvSpPr>
        <p:spPr>
          <a:xfrm>
            <a:off x="376517" y="1638343"/>
            <a:ext cx="5163671" cy="2800767"/>
          </a:xfrm>
          <a:prstGeom prst="rect">
            <a:avLst/>
          </a:prstGeom>
          <a:noFill/>
        </p:spPr>
        <p:txBody>
          <a:bodyPr wrap="square">
            <a:spAutoFit/>
          </a:bodyPr>
          <a:lstStyle/>
          <a:p>
            <a:pPr marL="285750" indent="-285750" algn="l" rtl="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Again, please email </a:t>
            </a:r>
            <a:r>
              <a:rPr lang="en-US" sz="1600" b="0" i="0" u="sng" strike="noStrike" dirty="0">
                <a:solidFill>
                  <a:srgbClr val="0563C1"/>
                </a:solidFill>
                <a:effectLst/>
                <a:latin typeface="Avenir LT Std 35 Light" panose="020B0402020203020204" pitchFamily="34" charset="0"/>
                <a:hlinkClick r:id="rId2"/>
              </a:rPr>
              <a:t>fascholarships@mso.umt.edu</a:t>
            </a:r>
            <a:r>
              <a:rPr lang="en-US" sz="1600" b="0" i="0" u="none" strike="noStrike" dirty="0">
                <a:solidFill>
                  <a:srgbClr val="000000"/>
                </a:solidFill>
                <a:effectLst/>
                <a:latin typeface="Avenir LT Std 35 Light" panose="020B0402020203020204" pitchFamily="34" charset="0"/>
              </a:rPr>
              <a:t> to create or update Reviewer Groups!</a:t>
            </a:r>
            <a:r>
              <a:rPr lang="en-US" sz="1600" b="0" i="0" dirty="0">
                <a:solidFill>
                  <a:srgbClr val="000000"/>
                </a:solidFill>
                <a:effectLst/>
                <a:latin typeface="Avenir LT Std 35 Light" panose="020B0402020203020204" pitchFamily="34" charset="0"/>
              </a:rPr>
              <a:t>​</a:t>
            </a:r>
          </a:p>
          <a:p>
            <a:pPr algn="l" rtl="0" fontAlgn="base"/>
            <a:endParaRPr lang="en-US" sz="1600" b="0" i="0" u="none" strike="noStrike" dirty="0">
              <a:solidFill>
                <a:srgbClr val="000000"/>
              </a:solidFill>
              <a:effectLst/>
              <a:latin typeface="Avenir LT Std 35 Light" panose="020B0402020203020204" pitchFamily="34" charset="0"/>
            </a:endParaRPr>
          </a:p>
          <a:p>
            <a:pPr algn="l" rtl="0" fontAlgn="base"/>
            <a:r>
              <a:rPr lang="en-US" sz="1600" b="0" i="0" u="none" strike="noStrike" dirty="0">
                <a:solidFill>
                  <a:srgbClr val="000000"/>
                </a:solidFill>
                <a:effectLst/>
                <a:latin typeface="Avenir LT Std 35 Light" panose="020B0402020203020204" pitchFamily="34" charset="0"/>
              </a:rPr>
              <a:t>In your email, please provide the following information:</a:t>
            </a:r>
            <a:r>
              <a:rPr lang="en-US" sz="16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Number of Reviewer Groups needed</a:t>
            </a:r>
            <a:r>
              <a:rPr lang="en-US" sz="16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Names of all Reviewers (members of your Scholarship Committee) and their role</a:t>
            </a:r>
            <a:r>
              <a:rPr lang="en-US" sz="16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Rubric ideas</a:t>
            </a:r>
            <a:r>
              <a:rPr lang="en-US" sz="16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Which opportunities the groups(s) will be assigned to</a:t>
            </a:r>
            <a:endParaRPr lang="en-US" sz="1600" b="0" i="0" dirty="0">
              <a:solidFill>
                <a:srgbClr val="000000"/>
              </a:solidFill>
              <a:effectLst/>
              <a:latin typeface="Avenir LT Std 35 Light" panose="020B0402020203020204" pitchFamily="34" charset="0"/>
            </a:endParaRPr>
          </a:p>
        </p:txBody>
      </p:sp>
      <p:sp>
        <p:nvSpPr>
          <p:cNvPr id="9" name="TextBox 8">
            <a:extLst>
              <a:ext uri="{FF2B5EF4-FFF2-40B4-BE49-F238E27FC236}">
                <a16:creationId xmlns:a16="http://schemas.microsoft.com/office/drawing/2014/main" id="{273AEAD0-4927-4996-A15B-2592411EAE8F}"/>
              </a:ext>
            </a:extLst>
          </p:cNvPr>
          <p:cNvSpPr txBox="1"/>
          <p:nvPr/>
        </p:nvSpPr>
        <p:spPr>
          <a:xfrm>
            <a:off x="6425969" y="1736955"/>
            <a:ext cx="4573726" cy="1077218"/>
          </a:xfrm>
          <a:prstGeom prst="rect">
            <a:avLst/>
          </a:prstGeom>
          <a:noFill/>
        </p:spPr>
        <p:txBody>
          <a:bodyPr wrap="square">
            <a:spAutoFit/>
          </a:bodyPr>
          <a:lstStyle/>
          <a:p>
            <a:pPr marL="285750" indent="-285750">
              <a:buFont typeface="Arial" panose="020B0604020202020204" pitchFamily="34" charset="0"/>
              <a:buChar char="•"/>
            </a:pPr>
            <a:r>
              <a:rPr lang="en-US" sz="1600" b="0" i="0" u="none" strike="noStrike" dirty="0">
                <a:solidFill>
                  <a:srgbClr val="000000"/>
                </a:solidFill>
                <a:effectLst/>
                <a:latin typeface="Avenir LT Std 35 Light" panose="020B0402020203020204" pitchFamily="34" charset="0"/>
              </a:rPr>
              <a:t>If your department already has functional Reviewer Groups set up, you can add various review settings in each opportunity (see next slide)</a:t>
            </a:r>
            <a:endParaRPr lang="en-US" sz="1600" dirty="0">
              <a:latin typeface="Avenir LT Std 35 Light" panose="020B0402020203020204" pitchFamily="34" charset="0"/>
            </a:endParaRPr>
          </a:p>
        </p:txBody>
      </p:sp>
    </p:spTree>
    <p:extLst>
      <p:ext uri="{BB962C8B-B14F-4D97-AF65-F5344CB8AC3E}">
        <p14:creationId xmlns:p14="http://schemas.microsoft.com/office/powerpoint/2010/main" val="3383989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a:extLst>
              <a:ext uri="{FF2B5EF4-FFF2-40B4-BE49-F238E27FC236}">
                <a16:creationId xmlns:a16="http://schemas.microsoft.com/office/drawing/2014/main" id="{EE1C3A55-DBFB-40AB-A38B-2DA4D1107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27" y="3873178"/>
            <a:ext cx="6092990" cy="17935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6AD26C6D-8AB5-4AA1-812D-EBB9D73A1A80}"/>
              </a:ext>
            </a:extLst>
          </p:cNvPr>
          <p:cNvSpPr/>
          <p:nvPr/>
        </p:nvSpPr>
        <p:spPr>
          <a:xfrm>
            <a:off x="826371" y="4316939"/>
            <a:ext cx="1769569" cy="35367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47DA70-CFF1-487D-8992-44099D49FD7A}"/>
              </a:ext>
            </a:extLst>
          </p:cNvPr>
          <p:cNvSpPr txBox="1"/>
          <p:nvPr/>
        </p:nvSpPr>
        <p:spPr>
          <a:xfrm>
            <a:off x="67114" y="143092"/>
            <a:ext cx="6358854" cy="1123384"/>
          </a:xfrm>
          <a:prstGeom prst="rect">
            <a:avLst/>
          </a:prstGeom>
          <a:noFill/>
        </p:spPr>
        <p:txBody>
          <a:bodyPr wrap="square" rtlCol="0">
            <a:spAutoFit/>
          </a:bodyPr>
          <a:lstStyle/>
          <a:p>
            <a:pPr marR="0" lvl="1" algn="l" rtl="0"/>
            <a:r>
              <a:rPr lang="en-US" sz="2800" b="0" i="0" u="none" strike="noStrike" baseline="0" dirty="0">
                <a:latin typeface="Avenir LT Std 45 Book" panose="020B0502020203020204" pitchFamily="34" charset="0"/>
              </a:rPr>
              <a:t>Reviewer Groups and Scoring Rubrics</a:t>
            </a:r>
          </a:p>
          <a:p>
            <a:pPr marR="0" algn="l" rtl="0"/>
            <a:endParaRPr lang="en-US" sz="1100" b="0" i="0" u="none" strike="noStrike" baseline="0" dirty="0">
              <a:latin typeface="Calibri" panose="020F0502020204030204" pitchFamily="34" charset="0"/>
            </a:endParaRPr>
          </a:p>
        </p:txBody>
      </p:sp>
      <p:cxnSp>
        <p:nvCxnSpPr>
          <p:cNvPr id="3" name="Straight Connector 2">
            <a:extLst>
              <a:ext uri="{FF2B5EF4-FFF2-40B4-BE49-F238E27FC236}">
                <a16:creationId xmlns:a16="http://schemas.microsoft.com/office/drawing/2014/main" id="{A4EC1BF9-FA64-4FBD-B400-7A6A0249F313}"/>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pic>
        <p:nvPicPr>
          <p:cNvPr id="17410" name="Picture 2">
            <a:extLst>
              <a:ext uri="{FF2B5EF4-FFF2-40B4-BE49-F238E27FC236}">
                <a16:creationId xmlns:a16="http://schemas.microsoft.com/office/drawing/2014/main" id="{311990B6-5DC1-44E1-AE7D-BE43EF79F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108" y="2268205"/>
            <a:ext cx="4810965" cy="33984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2441AD0-021F-4D6A-BFE5-EF3ADAAA1C28}"/>
              </a:ext>
            </a:extLst>
          </p:cNvPr>
          <p:cNvSpPr txBox="1"/>
          <p:nvPr/>
        </p:nvSpPr>
        <p:spPr>
          <a:xfrm>
            <a:off x="2394158" y="5792059"/>
            <a:ext cx="6964258" cy="369332"/>
          </a:xfrm>
          <a:prstGeom prst="rect">
            <a:avLst/>
          </a:prstGeom>
          <a:noFill/>
          <a:ln w="19050">
            <a:solidFill>
              <a:schemeClr val="accent2"/>
            </a:solidFill>
          </a:ln>
        </p:spPr>
        <p:txBody>
          <a:bodyPr wrap="square">
            <a:spAutoFit/>
          </a:bodyPr>
          <a:lstStyle/>
          <a:p>
            <a:r>
              <a:rPr lang="en-US" b="0" i="0" u="none" strike="noStrike" dirty="0">
                <a:solidFill>
                  <a:srgbClr val="000000"/>
                </a:solidFill>
                <a:effectLst/>
                <a:latin typeface="Avenir LT Std 45 Book" panose="020B0502020203020204" pitchFamily="34" charset="0"/>
              </a:rPr>
              <a:t>Don't forget to click "Update Opportunity" to save your changes!</a:t>
            </a:r>
            <a:r>
              <a:rPr lang="en-US" b="0" i="0" dirty="0">
                <a:solidFill>
                  <a:srgbClr val="000000"/>
                </a:solidFill>
                <a:effectLst/>
                <a:latin typeface="Avenir LT Std 45 Book" panose="020B0502020203020204" pitchFamily="34" charset="0"/>
              </a:rPr>
              <a:t>​</a:t>
            </a:r>
            <a:endParaRPr lang="en-US" dirty="0">
              <a:latin typeface="Avenir LT Std 45 Book" panose="020B0502020203020204" pitchFamily="34" charset="0"/>
            </a:endParaRPr>
          </a:p>
        </p:txBody>
      </p:sp>
      <p:sp>
        <p:nvSpPr>
          <p:cNvPr id="11" name="TextBox 10">
            <a:extLst>
              <a:ext uri="{FF2B5EF4-FFF2-40B4-BE49-F238E27FC236}">
                <a16:creationId xmlns:a16="http://schemas.microsoft.com/office/drawing/2014/main" id="{446BCD90-FE0A-49FC-9BD9-B18EE4465DF1}"/>
              </a:ext>
            </a:extLst>
          </p:cNvPr>
          <p:cNvSpPr txBox="1"/>
          <p:nvPr/>
        </p:nvSpPr>
        <p:spPr>
          <a:xfrm>
            <a:off x="528917" y="1285585"/>
            <a:ext cx="6096000" cy="2462213"/>
          </a:xfrm>
          <a:prstGeom prst="rect">
            <a:avLst/>
          </a:prstGeom>
          <a:noFill/>
        </p:spPr>
        <p:txBody>
          <a:bodyPr wrap="square">
            <a:spAutoFit/>
          </a:bodyPr>
          <a:lstStyle/>
          <a:p>
            <a:pPr algn="l" rtl="0" fontAlgn="base"/>
            <a:r>
              <a:rPr lang="en-US" sz="1400" b="0" i="0" u="none" strike="noStrike" dirty="0">
                <a:solidFill>
                  <a:srgbClr val="000000"/>
                </a:solidFill>
                <a:effectLst/>
                <a:latin typeface="Avenir LT Std 35 Light" panose="020B0402020203020204" pitchFamily="34" charset="0"/>
              </a:rPr>
              <a:t>On each opportunity, you can make the following adjustments for your reviewing process:</a:t>
            </a:r>
            <a:r>
              <a:rPr lang="en-US" sz="1400" b="0" i="0" dirty="0">
                <a:solidFill>
                  <a:srgbClr val="000000"/>
                </a:solidFill>
                <a:effectLst/>
                <a:latin typeface="Avenir LT Std 35 Light" panose="020B0402020203020204" pitchFamily="34" charset="0"/>
              </a:rPr>
              <a:t>​</a:t>
            </a:r>
          </a:p>
          <a:p>
            <a:pPr algn="l" rtl="0" fontAlgn="base"/>
            <a:endParaRPr lang="en-US" sz="1400" b="0" i="0" dirty="0">
              <a:solidFill>
                <a:srgbClr val="000000"/>
              </a:solidFill>
              <a:effectLst/>
              <a:latin typeface="Avenir LT Std 35 Light" panose="020B0402020203020204" pitchFamily="34" charset="0"/>
            </a:endParaRPr>
          </a:p>
          <a:p>
            <a:pPr marL="285750" indent="-285750" algn="l" rtl="0" fontAlgn="base">
              <a:buFont typeface="Arial" panose="020B0604020202020204" pitchFamily="34" charset="0"/>
              <a:buChar char="•"/>
            </a:pPr>
            <a:r>
              <a:rPr lang="en-US" sz="1400" b="0" i="1" u="none" strike="noStrike" dirty="0">
                <a:solidFill>
                  <a:srgbClr val="000000"/>
                </a:solidFill>
                <a:effectLst/>
                <a:latin typeface="Avenir LT Std 35 Light" panose="020B0402020203020204" pitchFamily="34" charset="0"/>
              </a:rPr>
              <a:t>Hide Applicant Name</a:t>
            </a:r>
            <a:r>
              <a:rPr lang="en-US" sz="1400" b="0" i="0" u="none" strike="noStrike" dirty="0">
                <a:solidFill>
                  <a:srgbClr val="000000"/>
                </a:solidFill>
                <a:effectLst/>
                <a:latin typeface="Avenir LT Std 35 Light" panose="020B0402020203020204" pitchFamily="34" charset="0"/>
              </a:rPr>
              <a:t> – if you would like a more unbiased review</a:t>
            </a:r>
            <a:r>
              <a:rPr lang="en-US" sz="1400" b="0" i="0" dirty="0">
                <a:solidFill>
                  <a:srgbClr val="000000"/>
                </a:solidFill>
                <a:effectLst/>
                <a:latin typeface="Avenir LT Std 35 Light" panose="020B0402020203020204" pitchFamily="34" charset="0"/>
              </a:rPr>
              <a:t>​</a:t>
            </a:r>
          </a:p>
          <a:p>
            <a:pPr algn="l" rtl="0" fontAlgn="base"/>
            <a:endParaRPr lang="en-US" sz="1400" b="0" i="0" dirty="0">
              <a:solidFill>
                <a:srgbClr val="000000"/>
              </a:solidFill>
              <a:effectLst/>
              <a:latin typeface="Avenir LT Std 35 Light" panose="020B0402020203020204" pitchFamily="34" charset="0"/>
            </a:endParaRPr>
          </a:p>
          <a:p>
            <a:pPr marL="285750" indent="-285750" algn="l" rtl="0" fontAlgn="base">
              <a:buFont typeface="Arial" panose="020B0604020202020204" pitchFamily="34" charset="0"/>
              <a:buChar char="•"/>
            </a:pPr>
            <a:r>
              <a:rPr lang="en-US" sz="1400" b="0" i="1" u="none" strike="noStrike" dirty="0">
                <a:solidFill>
                  <a:srgbClr val="000000"/>
                </a:solidFill>
                <a:effectLst/>
                <a:latin typeface="Avenir LT Std 35 Light" panose="020B0402020203020204" pitchFamily="34" charset="0"/>
              </a:rPr>
              <a:t>Opportunity Reviewer Note</a:t>
            </a:r>
            <a:r>
              <a:rPr lang="en-US" sz="1400" b="0" i="0" u="none" strike="noStrike" dirty="0">
                <a:solidFill>
                  <a:srgbClr val="000000"/>
                </a:solidFill>
                <a:effectLst/>
                <a:latin typeface="Avenir LT Std 35 Light" panose="020B0402020203020204" pitchFamily="34" charset="0"/>
              </a:rPr>
              <a:t> – administrators may enter any notes specific to the opportunity that the review group would need to see</a:t>
            </a:r>
            <a:r>
              <a:rPr lang="en-US" sz="1400" b="0" i="0" dirty="0">
                <a:solidFill>
                  <a:srgbClr val="000000"/>
                </a:solidFill>
                <a:effectLst/>
                <a:latin typeface="Avenir LT Std 35 Light" panose="020B0402020203020204" pitchFamily="34" charset="0"/>
              </a:rPr>
              <a:t>​</a:t>
            </a:r>
          </a:p>
          <a:p>
            <a:pPr algn="l" rtl="0" fontAlgn="base"/>
            <a:endParaRPr lang="en-US" sz="1400" b="0" i="0" dirty="0">
              <a:solidFill>
                <a:srgbClr val="000000"/>
              </a:solidFill>
              <a:effectLst/>
              <a:latin typeface="Avenir LT Std 35 Light" panose="020B0402020203020204" pitchFamily="34" charset="0"/>
            </a:endParaRPr>
          </a:p>
          <a:p>
            <a:pPr marL="285750" indent="-285750" algn="l" rtl="0" fontAlgn="base">
              <a:buFont typeface="Arial" panose="020B0604020202020204" pitchFamily="34" charset="0"/>
              <a:buChar char="•"/>
            </a:pPr>
            <a:r>
              <a:rPr lang="en-US" sz="1400" b="0" i="1" u="none" strike="noStrike" dirty="0">
                <a:solidFill>
                  <a:srgbClr val="000000"/>
                </a:solidFill>
                <a:effectLst/>
                <a:latin typeface="Avenir LT Std 35 Light" panose="020B0402020203020204" pitchFamily="34" charset="0"/>
              </a:rPr>
              <a:t>Begin Review Period </a:t>
            </a:r>
            <a:r>
              <a:rPr lang="en-US" sz="1400" b="0" i="0" u="none" strike="noStrike" dirty="0">
                <a:solidFill>
                  <a:srgbClr val="000000"/>
                </a:solidFill>
                <a:effectLst/>
                <a:latin typeface="Avenir LT Std 35 Light" panose="020B0402020203020204" pitchFamily="34" charset="0"/>
              </a:rPr>
              <a:t>– administrators will need to enter dates for the reviewers to complete their process</a:t>
            </a:r>
            <a:endParaRPr lang="en-US" sz="1400" b="0" i="0" dirty="0">
              <a:solidFill>
                <a:srgbClr val="000000"/>
              </a:solidFill>
              <a:effectLst/>
              <a:latin typeface="Avenir LT Std 35 Light" panose="020B0402020203020204" pitchFamily="34" charset="0"/>
            </a:endParaRPr>
          </a:p>
        </p:txBody>
      </p:sp>
      <p:sp>
        <p:nvSpPr>
          <p:cNvPr id="12" name="Rectangle: Rounded Corners 11">
            <a:extLst>
              <a:ext uri="{FF2B5EF4-FFF2-40B4-BE49-F238E27FC236}">
                <a16:creationId xmlns:a16="http://schemas.microsoft.com/office/drawing/2014/main" id="{56899DF8-8EA2-48D7-A668-39B8BBD27FE2}"/>
              </a:ext>
            </a:extLst>
          </p:cNvPr>
          <p:cNvSpPr/>
          <p:nvPr/>
        </p:nvSpPr>
        <p:spPr>
          <a:xfrm>
            <a:off x="629148" y="3949512"/>
            <a:ext cx="1966793" cy="24204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D626504-AEDD-4E51-B225-1617C7160404}"/>
              </a:ext>
            </a:extLst>
          </p:cNvPr>
          <p:cNvSpPr/>
          <p:nvPr/>
        </p:nvSpPr>
        <p:spPr>
          <a:xfrm>
            <a:off x="8810836" y="3949512"/>
            <a:ext cx="1023445" cy="36742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46A816A3-CF1A-4798-B41B-BE69CC06E20D}"/>
              </a:ext>
            </a:extLst>
          </p:cNvPr>
          <p:cNvSpPr/>
          <p:nvPr/>
        </p:nvSpPr>
        <p:spPr>
          <a:xfrm>
            <a:off x="8810837" y="4394685"/>
            <a:ext cx="1023444" cy="27592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583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26E7-3E73-4690-A9EC-1B94946FEF24}"/>
              </a:ext>
            </a:extLst>
          </p:cNvPr>
          <p:cNvSpPr>
            <a:spLocks noGrp="1"/>
          </p:cNvSpPr>
          <p:nvPr>
            <p:ph type="ctrTitle"/>
          </p:nvPr>
        </p:nvSpPr>
        <p:spPr/>
        <p:txBody>
          <a:bodyPr>
            <a:normAutofit/>
          </a:bodyPr>
          <a:lstStyle/>
          <a:p>
            <a:pPr algn="ctr"/>
            <a:r>
              <a:rPr lang="en-US" dirty="0">
                <a:latin typeface="Avenir LT Std 45 Book" panose="020B0502020203020204" pitchFamily="34" charset="0"/>
              </a:rPr>
              <a:t>Trivia Break!</a:t>
            </a:r>
          </a:p>
        </p:txBody>
      </p:sp>
      <p:grpSp>
        <p:nvGrpSpPr>
          <p:cNvPr id="7" name="Group 6">
            <a:extLst>
              <a:ext uri="{FF2B5EF4-FFF2-40B4-BE49-F238E27FC236}">
                <a16:creationId xmlns:a16="http://schemas.microsoft.com/office/drawing/2014/main" id="{A0D44EE6-8141-47D5-BCFF-D40B4D6418C0}"/>
              </a:ext>
            </a:extLst>
          </p:cNvPr>
          <p:cNvGrpSpPr/>
          <p:nvPr/>
        </p:nvGrpSpPr>
        <p:grpSpPr>
          <a:xfrm>
            <a:off x="342576" y="323099"/>
            <a:ext cx="4984376" cy="1561502"/>
            <a:chOff x="137124" y="143805"/>
            <a:chExt cx="4984376" cy="1561502"/>
          </a:xfrm>
        </p:grpSpPr>
        <p:sp>
          <p:nvSpPr>
            <p:cNvPr id="4" name="TextBox 3">
              <a:extLst>
                <a:ext uri="{FF2B5EF4-FFF2-40B4-BE49-F238E27FC236}">
                  <a16:creationId xmlns:a16="http://schemas.microsoft.com/office/drawing/2014/main" id="{063245FF-1BCF-431D-A9DA-EE8C173F138A}"/>
                </a:ext>
              </a:extLst>
            </p:cNvPr>
            <p:cNvSpPr txBox="1"/>
            <p:nvPr/>
          </p:nvSpPr>
          <p:spPr>
            <a:xfrm>
              <a:off x="821418" y="567417"/>
              <a:ext cx="39496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venir LT Std 35 Light" panose="020B0402020203020204" pitchFamily="34" charset="0"/>
                  <a:ea typeface="+mn-lt"/>
                  <a:cs typeface="+mn-lt"/>
                </a:rPr>
                <a:t>What year was the oldest active UMF scholarship established in?</a:t>
              </a:r>
              <a:endParaRPr lang="en-US" dirty="0">
                <a:latin typeface="Avenir LT Std 35 Light" panose="020B0402020203020204" pitchFamily="34" charset="0"/>
              </a:endParaRPr>
            </a:p>
          </p:txBody>
        </p:sp>
        <p:sp>
          <p:nvSpPr>
            <p:cNvPr id="3" name="Thought Bubble: Cloud 2">
              <a:extLst>
                <a:ext uri="{FF2B5EF4-FFF2-40B4-BE49-F238E27FC236}">
                  <a16:creationId xmlns:a16="http://schemas.microsoft.com/office/drawing/2014/main" id="{07AE509B-FB62-4BF0-884F-5FF9E087DFCF}"/>
                </a:ext>
              </a:extLst>
            </p:cNvPr>
            <p:cNvSpPr/>
            <p:nvPr/>
          </p:nvSpPr>
          <p:spPr>
            <a:xfrm rot="218450">
              <a:off x="137124" y="143805"/>
              <a:ext cx="4984376" cy="1561502"/>
            </a:xfrm>
            <a:prstGeom prst="cloudCallou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271B7C24-277D-4830-8EC5-BDCEB14D109B}"/>
              </a:ext>
            </a:extLst>
          </p:cNvPr>
          <p:cNvGrpSpPr/>
          <p:nvPr/>
        </p:nvGrpSpPr>
        <p:grpSpPr>
          <a:xfrm>
            <a:off x="5499960" y="1213748"/>
            <a:ext cx="6505997" cy="1753570"/>
            <a:chOff x="5166050" y="1213748"/>
            <a:chExt cx="6505997" cy="1753570"/>
          </a:xfrm>
        </p:grpSpPr>
        <p:sp>
          <p:nvSpPr>
            <p:cNvPr id="5" name="TextBox 4">
              <a:extLst>
                <a:ext uri="{FF2B5EF4-FFF2-40B4-BE49-F238E27FC236}">
                  <a16:creationId xmlns:a16="http://schemas.microsoft.com/office/drawing/2014/main" id="{A67AA97F-D93A-4B62-B969-FA4D38FC954C}"/>
                </a:ext>
              </a:extLst>
            </p:cNvPr>
            <p:cNvSpPr txBox="1"/>
            <p:nvPr/>
          </p:nvSpPr>
          <p:spPr>
            <a:xfrm>
              <a:off x="5340776" y="1297693"/>
              <a:ext cx="623569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venir LT Std 35 Light" panose="020B0402020203020204" pitchFamily="34" charset="0"/>
                  <a:ea typeface="+mn-lt"/>
                  <a:cs typeface="+mn-lt"/>
                </a:rPr>
                <a:t>1957! The A.B. and Florence Hammond Scholarship was established by Mrs. Frank B. King in memory of her father and mother.  The grandiose Hotel Florence in Missoula, which now houses many offices, was named after Mrs. Hammond.  As one of Missoula's founding families, the Hammonds are still remembered fondly by the community. </a:t>
              </a:r>
              <a:endParaRPr lang="en-US" sz="1600" dirty="0">
                <a:latin typeface="Avenir LT Std 35 Light" panose="020B0402020203020204" pitchFamily="34" charset="0"/>
              </a:endParaRPr>
            </a:p>
          </p:txBody>
        </p:sp>
        <p:sp>
          <p:nvSpPr>
            <p:cNvPr id="6" name="Speech Bubble: Rectangle with Corners Rounded 5">
              <a:extLst>
                <a:ext uri="{FF2B5EF4-FFF2-40B4-BE49-F238E27FC236}">
                  <a16:creationId xmlns:a16="http://schemas.microsoft.com/office/drawing/2014/main" id="{3450989A-4D2E-479A-8AF8-2FF717BC06B1}"/>
                </a:ext>
              </a:extLst>
            </p:cNvPr>
            <p:cNvSpPr/>
            <p:nvPr/>
          </p:nvSpPr>
          <p:spPr>
            <a:xfrm>
              <a:off x="5166050" y="1213748"/>
              <a:ext cx="6505997" cy="1753570"/>
            </a:xfrm>
            <a:prstGeom prst="wedgeRoundRectCallou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626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2D951106-A246-4D28-94E0-0BCD20C76F51}"/>
              </a:ext>
            </a:extLst>
          </p:cNvPr>
          <p:cNvSpPr>
            <a:spLocks noGrp="1"/>
          </p:cNvSpPr>
          <p:nvPr>
            <p:ph type="title"/>
          </p:nvPr>
        </p:nvSpPr>
        <p:spPr>
          <a:xfrm>
            <a:off x="721688" y="628202"/>
            <a:ext cx="10748624" cy="988332"/>
          </a:xfrm>
        </p:spPr>
        <p:txBody>
          <a:bodyPr>
            <a:normAutofit fontScale="90000"/>
          </a:bodyPr>
          <a:lstStyle/>
          <a:p>
            <a:r>
              <a:rPr lang="en-US" dirty="0">
                <a:solidFill>
                  <a:schemeClr val="tx1"/>
                </a:solidFill>
                <a:latin typeface="Avenir LT Std 45 Book" panose="020B0502020203020204" pitchFamily="34" charset="0"/>
              </a:rPr>
              <a:t>Department Scholarship Resource Webpage</a:t>
            </a:r>
          </a:p>
        </p:txBody>
      </p:sp>
      <p:sp>
        <p:nvSpPr>
          <p:cNvPr id="12" name="TextBox 11">
            <a:extLst>
              <a:ext uri="{FF2B5EF4-FFF2-40B4-BE49-F238E27FC236}">
                <a16:creationId xmlns:a16="http://schemas.microsoft.com/office/drawing/2014/main" id="{6EB02E0A-FE0A-402E-8788-DDDF51C2217F}"/>
              </a:ext>
            </a:extLst>
          </p:cNvPr>
          <p:cNvSpPr txBox="1"/>
          <p:nvPr/>
        </p:nvSpPr>
        <p:spPr>
          <a:xfrm>
            <a:off x="339232" y="1890148"/>
            <a:ext cx="4786441" cy="4339650"/>
          </a:xfrm>
          <a:prstGeom prst="rect">
            <a:avLst/>
          </a:prstGeom>
          <a:noFill/>
        </p:spPr>
        <p:txBody>
          <a:bodyPr wrap="square">
            <a:spAutoFit/>
          </a:bodyPr>
          <a:lstStyle/>
          <a:p>
            <a:pPr algn="l" rtl="0" fontAlgn="base"/>
            <a:r>
              <a:rPr lang="en-US" b="1" i="0" u="none" strike="noStrike" dirty="0">
                <a:solidFill>
                  <a:srgbClr val="000000"/>
                </a:solidFill>
                <a:effectLst/>
                <a:latin typeface="Daytona Pro Condensed"/>
              </a:rPr>
              <a:t>Who is this for?  </a:t>
            </a:r>
            <a:r>
              <a:rPr lang="en-US" b="0" i="0" dirty="0">
                <a:solidFill>
                  <a:srgbClr val="000000"/>
                </a:solidFill>
                <a:effectLst/>
                <a:latin typeface="Daytona Pro Condensed"/>
              </a:rPr>
              <a:t>​</a:t>
            </a:r>
            <a:endParaRPr lang="en-US" b="0" i="0" dirty="0">
              <a:solidFill>
                <a:srgbClr val="000000"/>
              </a:solidFill>
              <a:effectLst/>
              <a:latin typeface="Segoe UI" panose="020B0502040204020203" pitchFamily="34" charset="0"/>
            </a:endParaRPr>
          </a:p>
          <a:p>
            <a:pPr algn="l" rtl="0" fontAlgn="base"/>
            <a:r>
              <a:rPr lang="en-US" sz="1400" b="0" i="0" u="none" strike="noStrike" dirty="0">
                <a:solidFill>
                  <a:srgbClr val="000000"/>
                </a:solidFill>
                <a:effectLst/>
                <a:latin typeface="Daytona Pro Condensed"/>
              </a:rPr>
              <a:t>YOU! As a scholarship administrator/contact, these resources are for you, to use throughout the year as you go through your scholarship process.</a:t>
            </a:r>
            <a:r>
              <a:rPr lang="en-US" sz="1400" b="0" i="0" dirty="0">
                <a:solidFill>
                  <a:srgbClr val="000000"/>
                </a:solidFill>
                <a:effectLst/>
                <a:latin typeface="Daytona Pro Condensed"/>
              </a:rPr>
              <a:t>​</a:t>
            </a:r>
            <a:endParaRPr lang="en-US" sz="1400" b="0" i="0" dirty="0">
              <a:solidFill>
                <a:srgbClr val="000000"/>
              </a:solidFill>
              <a:effectLst/>
              <a:latin typeface="Segoe UI" panose="020B0502040204020203" pitchFamily="34" charset="0"/>
            </a:endParaRPr>
          </a:p>
          <a:p>
            <a:pPr algn="l" rtl="0" fontAlgn="base"/>
            <a:r>
              <a:rPr lang="en-US" b="0" i="0" dirty="0">
                <a:solidFill>
                  <a:srgbClr val="000000"/>
                </a:solidFill>
                <a:effectLst/>
                <a:latin typeface="Daytona Pro Condensed"/>
              </a:rPr>
              <a:t>​</a:t>
            </a:r>
            <a:endParaRPr lang="en-US" b="0" i="0" dirty="0">
              <a:solidFill>
                <a:srgbClr val="000000"/>
              </a:solidFill>
              <a:effectLst/>
              <a:latin typeface="Segoe UI" panose="020B0502040204020203" pitchFamily="34" charset="0"/>
            </a:endParaRPr>
          </a:p>
          <a:p>
            <a:pPr algn="l" rtl="0" fontAlgn="base"/>
            <a:r>
              <a:rPr lang="en-US" b="1" i="0" u="none" strike="noStrike" dirty="0">
                <a:solidFill>
                  <a:srgbClr val="000000"/>
                </a:solidFill>
                <a:effectLst/>
                <a:latin typeface="Daytona Pro Condensed"/>
              </a:rPr>
              <a:t>What can I find there? </a:t>
            </a:r>
            <a:r>
              <a:rPr lang="en-US" b="0" i="0" dirty="0">
                <a:solidFill>
                  <a:srgbClr val="000000"/>
                </a:solidFill>
                <a:effectLst/>
                <a:latin typeface="Daytona Pro Condensed"/>
              </a:rPr>
              <a:t>​</a:t>
            </a:r>
            <a:endParaRPr lang="en-US" b="0" i="0" dirty="0">
              <a:solidFill>
                <a:srgbClr val="000000"/>
              </a:solidFill>
              <a:effectLst/>
              <a:latin typeface="Segoe UI" panose="020B0502040204020203" pitchFamily="34" charset="0"/>
            </a:endParaRPr>
          </a:p>
          <a:p>
            <a:pPr marL="285750" indent="-285750" algn="l" rtl="0" fontAlgn="base">
              <a:buFont typeface="Wingdings" panose="05000000000000000000" pitchFamily="2" charset="2"/>
              <a:buChar char="§"/>
            </a:pPr>
            <a:r>
              <a:rPr lang="en-US" sz="1400" b="0" i="0" u="none" strike="noStrike" dirty="0">
                <a:solidFill>
                  <a:srgbClr val="000000"/>
                </a:solidFill>
                <a:effectLst/>
                <a:latin typeface="Daytona Pro Condensed"/>
              </a:rPr>
              <a:t>Award Summary Sheet and Correction</a:t>
            </a:r>
            <a:r>
              <a:rPr lang="en-US" sz="1400" b="0" i="0" dirty="0">
                <a:solidFill>
                  <a:srgbClr val="000000"/>
                </a:solidFill>
                <a:effectLst/>
                <a:latin typeface="Daytona Pro Condensed"/>
              </a:rPr>
              <a:t>​</a:t>
            </a:r>
            <a:endParaRPr lang="en-US" sz="1400" b="0" i="0" dirty="0">
              <a:solidFill>
                <a:srgbClr val="000000"/>
              </a:solidFill>
              <a:effectLst/>
              <a:latin typeface="Arial" panose="020B0604020202020204" pitchFamily="34" charset="0"/>
            </a:endParaRPr>
          </a:p>
          <a:p>
            <a:pPr marL="285750" indent="-285750" algn="l" rtl="0" fontAlgn="base">
              <a:buFont typeface="Wingdings" panose="05000000000000000000" pitchFamily="2" charset="2"/>
              <a:buChar char="§"/>
            </a:pPr>
            <a:r>
              <a:rPr lang="en-US" sz="1400" b="0" i="0" u="none" strike="noStrike" dirty="0">
                <a:solidFill>
                  <a:srgbClr val="000000"/>
                </a:solidFill>
                <a:effectLst/>
                <a:latin typeface="Daytona Pro Condensed"/>
              </a:rPr>
              <a:t>UM Portal Handouts/Instructions </a:t>
            </a:r>
            <a:r>
              <a:rPr lang="en-US" sz="1400" b="0" i="0" dirty="0">
                <a:solidFill>
                  <a:srgbClr val="000000"/>
                </a:solidFill>
                <a:effectLst/>
                <a:latin typeface="Daytona Pro Condensed"/>
              </a:rPr>
              <a:t>​</a:t>
            </a:r>
            <a:endParaRPr lang="en-US" sz="1400" b="0" i="0" dirty="0">
              <a:solidFill>
                <a:srgbClr val="000000"/>
              </a:solidFill>
              <a:effectLst/>
              <a:latin typeface="Arial" panose="020B0604020202020204" pitchFamily="34" charset="0"/>
            </a:endParaRPr>
          </a:p>
          <a:p>
            <a:pPr marL="285750" indent="-285750" algn="l" rtl="0" fontAlgn="base">
              <a:buFont typeface="Wingdings" panose="05000000000000000000" pitchFamily="2" charset="2"/>
              <a:buChar char="§"/>
            </a:pPr>
            <a:r>
              <a:rPr lang="en-US" sz="1400" b="0" i="0" u="none" strike="noStrike" dirty="0">
                <a:solidFill>
                  <a:srgbClr val="000000"/>
                </a:solidFill>
                <a:effectLst/>
                <a:latin typeface="Daytona Pro Condensed"/>
              </a:rPr>
              <a:t>Past Presentation Materials  </a:t>
            </a:r>
            <a:r>
              <a:rPr lang="en-US" sz="1400" b="0" i="0" dirty="0">
                <a:solidFill>
                  <a:srgbClr val="000000"/>
                </a:solidFill>
                <a:effectLst/>
                <a:latin typeface="Daytona Pro Condensed"/>
              </a:rPr>
              <a:t>​</a:t>
            </a:r>
            <a:endParaRPr lang="en-US" sz="1400" b="0" i="0" dirty="0">
              <a:solidFill>
                <a:srgbClr val="000000"/>
              </a:solidFill>
              <a:effectLst/>
              <a:latin typeface="Arial" panose="020B0604020202020204" pitchFamily="34" charset="0"/>
            </a:endParaRPr>
          </a:p>
          <a:p>
            <a:pPr marL="285750" indent="-285750" algn="l" rtl="0" fontAlgn="base">
              <a:buFont typeface="Wingdings" panose="05000000000000000000" pitchFamily="2" charset="2"/>
              <a:buChar char="§"/>
            </a:pPr>
            <a:r>
              <a:rPr lang="en-US" sz="1400" b="0" i="0" u="none" strike="noStrike" dirty="0">
                <a:solidFill>
                  <a:srgbClr val="000000"/>
                </a:solidFill>
                <a:effectLst/>
                <a:latin typeface="Daytona Pro Condensed"/>
              </a:rPr>
              <a:t>Thank You letter information </a:t>
            </a:r>
            <a:r>
              <a:rPr lang="en-US" sz="1400" b="0" i="0" dirty="0">
                <a:solidFill>
                  <a:srgbClr val="000000"/>
                </a:solidFill>
                <a:effectLst/>
                <a:latin typeface="Daytona Pro Condensed"/>
              </a:rPr>
              <a:t>​</a:t>
            </a:r>
            <a:endParaRPr lang="en-US" sz="1400" b="0" i="0" dirty="0">
              <a:solidFill>
                <a:srgbClr val="000000"/>
              </a:solidFill>
              <a:effectLst/>
              <a:latin typeface="Arial" panose="020B0604020202020204" pitchFamily="34" charset="0"/>
            </a:endParaRPr>
          </a:p>
          <a:p>
            <a:pPr marL="285750" indent="-285750" algn="l" rtl="0" fontAlgn="base">
              <a:buFont typeface="Wingdings" panose="05000000000000000000" pitchFamily="2" charset="2"/>
              <a:buChar char="§"/>
            </a:pPr>
            <a:r>
              <a:rPr lang="en-US" sz="1400" b="0" i="0" u="none" strike="noStrike" dirty="0">
                <a:solidFill>
                  <a:srgbClr val="000000"/>
                </a:solidFill>
                <a:effectLst/>
                <a:latin typeface="Daytona Pro Condensed"/>
              </a:rPr>
              <a:t>FAO, UMF and Business Service Contact Information </a:t>
            </a:r>
            <a:r>
              <a:rPr lang="en-US" b="0" i="0" dirty="0">
                <a:solidFill>
                  <a:srgbClr val="000000"/>
                </a:solidFill>
                <a:effectLst/>
                <a:latin typeface="Daytona Pro Condensed"/>
              </a:rPr>
              <a:t>​</a:t>
            </a:r>
            <a:endParaRPr lang="en-US" b="0" i="0" dirty="0">
              <a:solidFill>
                <a:srgbClr val="000000"/>
              </a:solidFill>
              <a:effectLst/>
              <a:latin typeface="Arial" panose="020B0604020202020204" pitchFamily="34" charset="0"/>
            </a:endParaRPr>
          </a:p>
          <a:p>
            <a:pPr algn="l" rtl="0" fontAlgn="base"/>
            <a:endParaRPr lang="en-US" b="0" i="0" dirty="0">
              <a:solidFill>
                <a:srgbClr val="000000"/>
              </a:solidFill>
              <a:effectLst/>
              <a:latin typeface="Arial" panose="020B0604020202020204" pitchFamily="34" charset="0"/>
            </a:endParaRPr>
          </a:p>
          <a:p>
            <a:pPr algn="l" rtl="0" fontAlgn="base"/>
            <a:r>
              <a:rPr lang="en-US" b="1" i="0" u="none" strike="noStrike" dirty="0">
                <a:solidFill>
                  <a:srgbClr val="000000"/>
                </a:solidFill>
                <a:effectLst/>
                <a:latin typeface="Daytona Pro Condensed"/>
              </a:rPr>
              <a:t>How do I access this webpage?</a:t>
            </a:r>
            <a:r>
              <a:rPr lang="en-US" b="0" i="0" dirty="0">
                <a:solidFill>
                  <a:srgbClr val="000000"/>
                </a:solidFill>
                <a:effectLst/>
                <a:latin typeface="Daytona Pro Condensed"/>
              </a:rPr>
              <a:t>​</a:t>
            </a:r>
            <a:endParaRPr lang="en-US" b="0" i="0" dirty="0">
              <a:solidFill>
                <a:srgbClr val="000000"/>
              </a:solidFill>
              <a:effectLst/>
              <a:latin typeface="Segoe UI" panose="020B0502040204020203" pitchFamily="34" charset="0"/>
            </a:endParaRPr>
          </a:p>
          <a:p>
            <a:pPr marL="285750" indent="-285750" algn="l" rtl="0" fontAlgn="base">
              <a:buFont typeface="Wingdings" panose="05000000000000000000" pitchFamily="2" charset="2"/>
              <a:buChar char="§"/>
            </a:pPr>
            <a:r>
              <a:rPr lang="en-US" sz="1400" b="0" i="0" u="none" strike="noStrike" dirty="0">
                <a:solidFill>
                  <a:srgbClr val="000000"/>
                </a:solidFill>
                <a:effectLst/>
                <a:latin typeface="Daytona Pro Condensed"/>
              </a:rPr>
              <a:t>Please SAVE/Bookmark this link </a:t>
            </a:r>
            <a:r>
              <a:rPr lang="en-US" sz="1400" b="1" i="0" u="sng" strike="noStrike" dirty="0">
                <a:effectLst/>
                <a:latin typeface="Daytona Pro Condensed"/>
                <a:hlinkClick r:id="rId2">
                  <a:extLst>
                    <a:ext uri="{A12FA001-AC4F-418D-AE19-62706E023703}">
                      <ahyp:hlinkClr xmlns:ahyp="http://schemas.microsoft.com/office/drawing/2018/hyperlinkcolor" xmlns="" val="tx"/>
                    </a:ext>
                  </a:extLst>
                </a:hlinkClick>
              </a:rPr>
              <a:t>https://www.umt.edu/finaid/scholarships/department-use-resources.php</a:t>
            </a:r>
            <a:r>
              <a:rPr lang="en-US" sz="1400" b="0" i="0" u="none" strike="noStrike" dirty="0">
                <a:solidFill>
                  <a:srgbClr val="000000"/>
                </a:solidFill>
                <a:effectLst/>
                <a:latin typeface="Daytona Pro Condensed"/>
              </a:rPr>
              <a:t>. This link is “</a:t>
            </a:r>
            <a:r>
              <a:rPr lang="en-US" sz="1400" b="0" i="0" u="sng" dirty="0">
                <a:solidFill>
                  <a:srgbClr val="000000"/>
                </a:solidFill>
                <a:effectLst/>
                <a:latin typeface="Daytona Pro Condensed"/>
              </a:rPr>
              <a:t>hidden</a:t>
            </a:r>
            <a:r>
              <a:rPr lang="en-US" sz="1400" b="0" i="0" u="none" strike="noStrike" dirty="0">
                <a:solidFill>
                  <a:srgbClr val="000000"/>
                </a:solidFill>
                <a:effectLst/>
                <a:latin typeface="Daytona Pro Condensed"/>
              </a:rPr>
              <a:t>” to reduce access from students.</a:t>
            </a:r>
            <a:r>
              <a:rPr lang="en-US" sz="1400" b="0" i="0" dirty="0">
                <a:solidFill>
                  <a:srgbClr val="000000"/>
                </a:solidFill>
                <a:effectLst/>
                <a:latin typeface="Daytona Pro Condensed"/>
              </a:rPr>
              <a:t>​</a:t>
            </a:r>
            <a:endParaRPr lang="en-US" sz="1400" b="0" i="0" dirty="0">
              <a:solidFill>
                <a:srgbClr val="000000"/>
              </a:solidFill>
              <a:effectLst/>
              <a:latin typeface="Arial" panose="020B0604020202020204" pitchFamily="34" charset="0"/>
            </a:endParaRPr>
          </a:p>
          <a:p>
            <a:pPr algn="l" rtl="0" fontAlgn="base"/>
            <a:r>
              <a:rPr lang="en-US" sz="1400" b="0" i="0" dirty="0">
                <a:solidFill>
                  <a:srgbClr val="000000"/>
                </a:solidFill>
                <a:effectLst/>
                <a:latin typeface="Daytona Pro Condensed"/>
              </a:rPr>
              <a:t>​</a:t>
            </a:r>
            <a:endParaRPr lang="en-US" b="0" i="0" dirty="0">
              <a:solidFill>
                <a:srgbClr val="000000"/>
              </a:solidFill>
              <a:effectLst/>
              <a:latin typeface="Segoe UI" panose="020B0502040204020203" pitchFamily="34" charset="0"/>
            </a:endParaRPr>
          </a:p>
        </p:txBody>
      </p:sp>
      <p:pic>
        <p:nvPicPr>
          <p:cNvPr id="6" name="Picture 5">
            <a:extLst>
              <a:ext uri="{FF2B5EF4-FFF2-40B4-BE49-F238E27FC236}">
                <a16:creationId xmlns:a16="http://schemas.microsoft.com/office/drawing/2014/main" id="{3146F51D-495D-4C0F-A0C8-F8A2C56C4DD3}"/>
              </a:ext>
            </a:extLst>
          </p:cNvPr>
          <p:cNvPicPr>
            <a:picLocks noChangeAspect="1"/>
          </p:cNvPicPr>
          <p:nvPr/>
        </p:nvPicPr>
        <p:blipFill>
          <a:blip r:embed="rId3"/>
          <a:stretch>
            <a:fillRect/>
          </a:stretch>
        </p:blipFill>
        <p:spPr>
          <a:xfrm>
            <a:off x="5224618" y="2033112"/>
            <a:ext cx="6798127" cy="3772070"/>
          </a:xfrm>
          <a:prstGeom prst="rect">
            <a:avLst/>
          </a:prstGeom>
        </p:spPr>
      </p:pic>
    </p:spTree>
    <p:extLst>
      <p:ext uri="{BB962C8B-B14F-4D97-AF65-F5344CB8AC3E}">
        <p14:creationId xmlns:p14="http://schemas.microsoft.com/office/powerpoint/2010/main" val="3865608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itle">
            <a:extLst>
              <a:ext uri="{FF2B5EF4-FFF2-40B4-BE49-F238E27FC236}">
                <a16:creationId xmlns:a16="http://schemas.microsoft.com/office/drawing/2014/main" id="{0D28D1EB-ABFB-4DF1-902F-353BC2A0E46E}"/>
              </a:ext>
            </a:extLst>
          </p:cNvPr>
          <p:cNvSpPr>
            <a:spLocks noGrp="1"/>
          </p:cNvSpPr>
          <p:nvPr>
            <p:ph type="title"/>
          </p:nvPr>
        </p:nvSpPr>
        <p:spPr>
          <a:xfrm>
            <a:off x="581192" y="705124"/>
            <a:ext cx="11029616" cy="707984"/>
          </a:xfrm>
        </p:spPr>
        <p:txBody>
          <a:bodyPr>
            <a:normAutofit fontScale="90000"/>
          </a:bodyPr>
          <a:lstStyle/>
          <a:p>
            <a:r>
              <a:rPr lang="en-US" dirty="0"/>
              <a:t>Looks LIKE SOUNDS Like</a:t>
            </a:r>
          </a:p>
        </p:txBody>
      </p:sp>
      <p:graphicFrame>
        <p:nvGraphicFramePr>
          <p:cNvPr id="2" name="Table 1">
            <a:extLst>
              <a:ext uri="{FF2B5EF4-FFF2-40B4-BE49-F238E27FC236}">
                <a16:creationId xmlns:a16="http://schemas.microsoft.com/office/drawing/2014/main" id="{0F00EC9B-79F8-4A58-B6CF-D855783541BD}"/>
              </a:ext>
            </a:extLst>
          </p:cNvPr>
          <p:cNvGraphicFramePr>
            <a:graphicFrameLocks noGrp="1"/>
          </p:cNvGraphicFramePr>
          <p:nvPr>
            <p:extLst>
              <p:ext uri="{D42A27DB-BD31-4B8C-83A1-F6EECF244321}">
                <p14:modId xmlns:p14="http://schemas.microsoft.com/office/powerpoint/2010/main" val="2042776690"/>
              </p:ext>
            </p:extLst>
          </p:nvPr>
        </p:nvGraphicFramePr>
        <p:xfrm>
          <a:off x="457200" y="179220"/>
          <a:ext cx="11277600" cy="6103830"/>
        </p:xfrm>
        <a:graphic>
          <a:graphicData uri="http://schemas.openxmlformats.org/drawingml/2006/table">
            <a:tbl>
              <a:tblPr firstRow="1" bandRow="1">
                <a:tableStyleId>{5C22544A-7EE6-4342-B048-85BDC9FD1C3A}</a:tableStyleId>
              </a:tblPr>
              <a:tblGrid>
                <a:gridCol w="5643155">
                  <a:extLst>
                    <a:ext uri="{9D8B030D-6E8A-4147-A177-3AD203B41FA5}">
                      <a16:colId xmlns:a16="http://schemas.microsoft.com/office/drawing/2014/main" val="2307261631"/>
                    </a:ext>
                  </a:extLst>
                </a:gridCol>
                <a:gridCol w="5634445">
                  <a:extLst>
                    <a:ext uri="{9D8B030D-6E8A-4147-A177-3AD203B41FA5}">
                      <a16:colId xmlns:a16="http://schemas.microsoft.com/office/drawing/2014/main" val="1868380139"/>
                    </a:ext>
                  </a:extLst>
                </a:gridCol>
              </a:tblGrid>
              <a:tr h="529031">
                <a:tc>
                  <a:txBody>
                    <a:bodyPr/>
                    <a:lstStyle/>
                    <a:p>
                      <a:r>
                        <a:rPr lang="en-ZA" sz="2000" b="1" dirty="0"/>
                        <a:t>Financial Aid Contacts</a:t>
                      </a:r>
                      <a:endParaRPr lang="en-US" sz="2000" b="1" dirty="0"/>
                    </a:p>
                  </a:txBody>
                  <a:tcPr anchor="ctr"/>
                </a:tc>
                <a:tc>
                  <a:txBody>
                    <a:bodyPr/>
                    <a:lstStyle/>
                    <a:p>
                      <a:r>
                        <a:rPr lang="en-ZA" sz="2000" b="1" dirty="0"/>
                        <a:t>UM Foundation Contacts</a:t>
                      </a:r>
                      <a:endParaRPr lang="en-US" sz="2000" b="1" dirty="0"/>
                    </a:p>
                  </a:txBody>
                  <a:tcPr anchor="ctr"/>
                </a:tc>
                <a:extLst>
                  <a:ext uri="{0D108BD9-81ED-4DB2-BD59-A6C34878D82A}">
                    <a16:rowId xmlns:a16="http://schemas.microsoft.com/office/drawing/2014/main" val="4193221031"/>
                  </a:ext>
                </a:extLst>
              </a:tr>
              <a:tr h="833776">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j-lt"/>
                        </a:rPr>
                        <a:t>Maggie Lawton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j-lt"/>
                          <a:ea typeface="Tahoma" panose="020B0604030504040204" pitchFamily="34" charset="0"/>
                          <a:cs typeface="Tahoma" panose="020B0604030504040204" pitchFamily="34" charset="0"/>
                        </a:rPr>
                        <a:t>Scholarship Coordinator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j-lt"/>
                          <a:ea typeface="Tahoma" panose="020B0604030504040204" pitchFamily="34" charset="0"/>
                          <a:cs typeface="Tahoma" panose="020B0604030504040204" pitchFamily="34" charset="0"/>
                        </a:rPr>
                        <a:t>(406) 243 - 5510</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mj-lt"/>
                        </a:rPr>
                        <a:t>Korla McAlpine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ea typeface="Tahoma" panose="020B0604030504040204" pitchFamily="34" charset="0"/>
                          <a:cs typeface="Tahoma" panose="020B0604030504040204" pitchFamily="34" charset="0"/>
                        </a:rPr>
                        <a:t>Scholarship Administrator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latin typeface="+mj-lt"/>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xmlns="" val="tx"/>
                              </a:ext>
                            </a:extLst>
                          </a:hlinkClick>
                        </a:rPr>
                        <a:t>Korla.mcalpine@supportum.org</a:t>
                      </a:r>
                      <a:endParaRPr lang="en-US" sz="1200" dirty="0">
                        <a:solidFill>
                          <a:schemeClr val="accent2">
                            <a:lumMod val="75000"/>
                          </a:schemeClr>
                        </a:solidFill>
                        <a:latin typeface="+mj-lt"/>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ea typeface="Tahoma" panose="020B0604030504040204" pitchFamily="34" charset="0"/>
                          <a:cs typeface="Tahoma" panose="020B0604030504040204" pitchFamily="34" charset="0"/>
                        </a:rPr>
                        <a:t>(406) 243 - 4260</a:t>
                      </a:r>
                    </a:p>
                  </a:txBody>
                  <a:tcPr anchor="ctr"/>
                </a:tc>
                <a:extLst>
                  <a:ext uri="{0D108BD9-81ED-4DB2-BD59-A6C34878D82A}">
                    <a16:rowId xmlns:a16="http://schemas.microsoft.com/office/drawing/2014/main" val="4116300895"/>
                  </a:ext>
                </a:extLst>
              </a:tr>
              <a:tr h="483061">
                <a:tc>
                  <a:txBody>
                    <a:bodyPr/>
                    <a:lstStyle/>
                    <a:p>
                      <a:r>
                        <a:rPr lang="en-US" sz="1200" b="1" dirty="0">
                          <a:latin typeface="+mj-lt"/>
                        </a:rPr>
                        <a:t>Christina Peltier</a:t>
                      </a:r>
                    </a:p>
                    <a:p>
                      <a:r>
                        <a:rPr lang="en-US" sz="1200" dirty="0">
                          <a:latin typeface="+mj-lt"/>
                        </a:rPr>
                        <a:t>Financial Aid Evaluator II – Scholarship Manager</a:t>
                      </a:r>
                    </a:p>
                    <a:p>
                      <a:r>
                        <a:rPr lang="en-US" sz="1200" dirty="0">
                          <a:latin typeface="+mj-lt"/>
                        </a:rPr>
                        <a:t>(406) 243 - 4810</a:t>
                      </a:r>
                    </a:p>
                  </a:txBody>
                  <a:tcPr anchor="ctr"/>
                </a:tc>
                <a:tc>
                  <a:txBody>
                    <a:bodyPr/>
                    <a:lstStyle/>
                    <a:p>
                      <a:r>
                        <a:rPr lang="en-US" sz="1200" b="1" dirty="0">
                          <a:latin typeface="+mj-lt"/>
                        </a:rPr>
                        <a:t>Sarah Wade</a:t>
                      </a:r>
                    </a:p>
                    <a:p>
                      <a:r>
                        <a:rPr lang="en-US" sz="1200" dirty="0">
                          <a:latin typeface="+mj-lt"/>
                        </a:rPr>
                        <a:t>Manager of Fund Administration</a:t>
                      </a:r>
                    </a:p>
                    <a:p>
                      <a:r>
                        <a:rPr lang="en-US" sz="1200" dirty="0">
                          <a:solidFill>
                            <a:schemeClr val="accent2">
                              <a:lumMod val="75000"/>
                            </a:schemeClr>
                          </a:solidFill>
                          <a:latin typeface="+mj-lt"/>
                          <a:hlinkClick r:id="rId3">
                            <a:extLst>
                              <a:ext uri="{A12FA001-AC4F-418D-AE19-62706E023703}">
                                <ahyp:hlinkClr xmlns:ahyp="http://schemas.microsoft.com/office/drawing/2018/hyperlinkcolor" xmlns="" val="tx"/>
                              </a:ext>
                            </a:extLst>
                          </a:hlinkClick>
                        </a:rPr>
                        <a:t>Sarah.wade@supportum.org</a:t>
                      </a:r>
                      <a:endParaRPr lang="en-US" sz="1200" dirty="0">
                        <a:solidFill>
                          <a:schemeClr val="accent2">
                            <a:lumMod val="75000"/>
                          </a:schemeClr>
                        </a:solidFill>
                        <a:latin typeface="+mj-lt"/>
                      </a:endParaRPr>
                    </a:p>
                    <a:p>
                      <a:r>
                        <a:rPr lang="en-US" sz="1200" dirty="0">
                          <a:latin typeface="+mj-lt"/>
                        </a:rPr>
                        <a:t>(406) 243 - 5592</a:t>
                      </a:r>
                    </a:p>
                  </a:txBody>
                  <a:tcPr anchor="ctr"/>
                </a:tc>
                <a:extLst>
                  <a:ext uri="{0D108BD9-81ED-4DB2-BD59-A6C34878D82A}">
                    <a16:rowId xmlns:a16="http://schemas.microsoft.com/office/drawing/2014/main" val="3659988094"/>
                  </a:ext>
                </a:extLst>
              </a:tr>
              <a:tr h="483061">
                <a:tc>
                  <a:txBody>
                    <a:bodyPr/>
                    <a:lstStyle/>
                    <a:p>
                      <a:endParaRPr lang="en-US" sz="1200" dirty="0">
                        <a:latin typeface="+mj-lt"/>
                      </a:endParaRPr>
                    </a:p>
                  </a:txBody>
                  <a:tcPr anchor="ctr"/>
                </a:tc>
                <a:tc>
                  <a:txBody>
                    <a:bodyPr/>
                    <a:lstStyle/>
                    <a:p>
                      <a:r>
                        <a:rPr lang="en-US" sz="1200" b="1" dirty="0">
                          <a:latin typeface="+mj-lt"/>
                        </a:rPr>
                        <a:t>Nancy Randazzo</a:t>
                      </a:r>
                    </a:p>
                    <a:p>
                      <a:r>
                        <a:rPr lang="en-US" sz="1200" dirty="0">
                          <a:latin typeface="+mj-lt"/>
                        </a:rPr>
                        <a:t>Director of Gift and Fund Administration</a:t>
                      </a:r>
                    </a:p>
                    <a:p>
                      <a:r>
                        <a:rPr lang="en-US" sz="1200" dirty="0">
                          <a:solidFill>
                            <a:schemeClr val="accent2">
                              <a:lumMod val="75000"/>
                            </a:schemeClr>
                          </a:solidFill>
                          <a:latin typeface="+mj-lt"/>
                          <a:hlinkClick r:id="rId4">
                            <a:extLst>
                              <a:ext uri="{A12FA001-AC4F-418D-AE19-62706E023703}">
                                <ahyp:hlinkClr xmlns:ahyp="http://schemas.microsoft.com/office/drawing/2018/hyperlinkcolor" xmlns="" val="tx"/>
                              </a:ext>
                            </a:extLst>
                          </a:hlinkClick>
                        </a:rPr>
                        <a:t>Nancy.Randazzo@supportum.org</a:t>
                      </a:r>
                      <a:endParaRPr lang="en-US" sz="1200" dirty="0">
                        <a:solidFill>
                          <a:schemeClr val="accent2">
                            <a:lumMod val="75000"/>
                          </a:schemeClr>
                        </a:solidFill>
                        <a:latin typeface="+mj-lt"/>
                      </a:endParaRPr>
                    </a:p>
                    <a:p>
                      <a:r>
                        <a:rPr lang="en-US" sz="1200" dirty="0">
                          <a:latin typeface="+mj-lt"/>
                        </a:rPr>
                        <a:t>(406) 243 – 4739</a:t>
                      </a:r>
                    </a:p>
                  </a:txBody>
                  <a:tcPr anchor="ctr"/>
                </a:tc>
                <a:extLst>
                  <a:ext uri="{0D108BD9-81ED-4DB2-BD59-A6C34878D82A}">
                    <a16:rowId xmlns:a16="http://schemas.microsoft.com/office/drawing/2014/main" val="757117925"/>
                  </a:ext>
                </a:extLst>
              </a:tr>
              <a:tr h="483061">
                <a:tc>
                  <a:txBody>
                    <a:bodyPr/>
                    <a:lstStyle/>
                    <a:p>
                      <a:r>
                        <a:rPr lang="en-US" sz="1200" b="1" dirty="0">
                          <a:latin typeface="+mj-lt"/>
                        </a:rPr>
                        <a:t>Department Scholarship Resources Webpage:</a:t>
                      </a:r>
                    </a:p>
                    <a:p>
                      <a:r>
                        <a:rPr lang="en-US" sz="1200" dirty="0">
                          <a:solidFill>
                            <a:schemeClr val="accent1"/>
                          </a:solidFill>
                          <a:latin typeface="+mj-lt"/>
                          <a:hlinkClick r:id="rId5">
                            <a:extLst>
                              <a:ext uri="{A12FA001-AC4F-418D-AE19-62706E023703}">
                                <ahyp:hlinkClr xmlns:ahyp="http://schemas.microsoft.com/office/drawing/2018/hyperlinkcolor" xmlns="" val="tx"/>
                              </a:ext>
                            </a:extLst>
                          </a:hlinkClick>
                        </a:rPr>
                        <a:t>https://www.umt.edu/finaid/scholarships/department-use-resources.php</a:t>
                      </a:r>
                      <a:r>
                        <a:rPr lang="en-US" sz="1200" dirty="0">
                          <a:solidFill>
                            <a:schemeClr val="accent1"/>
                          </a:solidFill>
                          <a:latin typeface="+mj-lt"/>
                        </a:rPr>
                        <a:t> </a:t>
                      </a:r>
                    </a:p>
                  </a:txBody>
                  <a:tcPr anchor="ctr"/>
                </a:tc>
                <a:tc>
                  <a:txBody>
                    <a:bodyPr/>
                    <a:lstStyle/>
                    <a:p>
                      <a:r>
                        <a:rPr lang="en-US" sz="1200" b="1" dirty="0">
                          <a:latin typeface="+mj-lt"/>
                        </a:rPr>
                        <a:t>Emily Shankle</a:t>
                      </a:r>
                    </a:p>
                    <a:p>
                      <a:r>
                        <a:rPr lang="en-US" sz="1200" dirty="0">
                          <a:latin typeface="+mj-lt"/>
                        </a:rPr>
                        <a:t>Donor Stewardship Specialist</a:t>
                      </a:r>
                    </a:p>
                    <a:p>
                      <a:r>
                        <a:rPr lang="en-US" sz="1200" dirty="0">
                          <a:solidFill>
                            <a:schemeClr val="accent2">
                              <a:lumMod val="75000"/>
                            </a:schemeClr>
                          </a:solidFill>
                          <a:latin typeface="+mj-lt"/>
                          <a:hlinkClick r:id="rId6">
                            <a:extLst>
                              <a:ext uri="{A12FA001-AC4F-418D-AE19-62706E023703}">
                                <ahyp:hlinkClr xmlns:ahyp="http://schemas.microsoft.com/office/drawing/2018/hyperlinkcolor" xmlns="" val="tx"/>
                              </a:ext>
                            </a:extLst>
                          </a:hlinkClick>
                        </a:rPr>
                        <a:t>Emily.shankle@supportum.org</a:t>
                      </a:r>
                      <a:endParaRPr lang="en-US" sz="1200" dirty="0">
                        <a:solidFill>
                          <a:schemeClr val="accent2">
                            <a:lumMod val="75000"/>
                          </a:schemeClr>
                        </a:solidFill>
                        <a:latin typeface="+mj-lt"/>
                      </a:endParaRPr>
                    </a:p>
                    <a:p>
                      <a:r>
                        <a:rPr lang="en-US" sz="1200" dirty="0">
                          <a:latin typeface="+mj-lt"/>
                        </a:rPr>
                        <a:t>(406) 243 – 2506</a:t>
                      </a:r>
                    </a:p>
                    <a:p>
                      <a:r>
                        <a:rPr lang="en-US" sz="1200" dirty="0">
                          <a:solidFill>
                            <a:schemeClr val="accent1"/>
                          </a:solidFill>
                          <a:latin typeface="+mj-lt"/>
                          <a:hlinkClick r:id="rId7">
                            <a:extLst>
                              <a:ext uri="{A12FA001-AC4F-418D-AE19-62706E023703}">
                                <ahyp:hlinkClr xmlns:ahyp="http://schemas.microsoft.com/office/drawing/2018/hyperlinkcolor" xmlns="" val="tx"/>
                              </a:ext>
                            </a:extLst>
                          </a:hlinkClick>
                        </a:rPr>
                        <a:t>www.supportum.org/thanks</a:t>
                      </a:r>
                      <a:r>
                        <a:rPr lang="en-US" sz="1200" dirty="0">
                          <a:solidFill>
                            <a:schemeClr val="accent1"/>
                          </a:solidFill>
                          <a:latin typeface="+mj-lt"/>
                        </a:rPr>
                        <a:t> </a:t>
                      </a:r>
                    </a:p>
                  </a:txBody>
                  <a:tcPr anchor="ctr"/>
                </a:tc>
                <a:extLst>
                  <a:ext uri="{0D108BD9-81ED-4DB2-BD59-A6C34878D82A}">
                    <a16:rowId xmlns:a16="http://schemas.microsoft.com/office/drawing/2014/main" val="2416699365"/>
                  </a:ext>
                </a:extLst>
              </a:tr>
              <a:tr h="483061">
                <a:tc>
                  <a:txBody>
                    <a:bodyPr/>
                    <a:lstStyle/>
                    <a:p>
                      <a:r>
                        <a:rPr lang="en-US" sz="1200" b="1" dirty="0">
                          <a:latin typeface="+mj-lt"/>
                        </a:rPr>
                        <a:t>Location: </a:t>
                      </a:r>
                      <a:r>
                        <a:rPr lang="en-US" sz="1200" b="0" dirty="0" err="1">
                          <a:latin typeface="+mj-lt"/>
                        </a:rPr>
                        <a:t>Lommasson</a:t>
                      </a:r>
                      <a:r>
                        <a:rPr lang="en-US" sz="1200" b="0" dirty="0">
                          <a:latin typeface="+mj-lt"/>
                        </a:rPr>
                        <a:t> 218 Until </a:t>
                      </a:r>
                      <a:r>
                        <a:rPr lang="en-US" sz="1200" b="0" i="0" dirty="0">
                          <a:latin typeface="+mj-lt"/>
                        </a:rPr>
                        <a:t>December 19</a:t>
                      </a:r>
                      <a:r>
                        <a:rPr lang="en-US" sz="1200" b="0" i="0" baseline="30000" dirty="0">
                          <a:latin typeface="+mj-lt"/>
                        </a:rPr>
                        <a:t>th</a:t>
                      </a:r>
                      <a:r>
                        <a:rPr lang="en-US" sz="1200" b="0" dirty="0">
                          <a:latin typeface="+mj-lt"/>
                        </a:rPr>
                        <a:t>.</a:t>
                      </a:r>
                    </a:p>
                    <a:p>
                      <a:r>
                        <a:rPr lang="en-US" sz="1200" b="0" dirty="0">
                          <a:latin typeface="+mj-lt"/>
                        </a:rPr>
                        <a:t>After </a:t>
                      </a:r>
                      <a:r>
                        <a:rPr lang="en-US" sz="1200" b="0" i="0" dirty="0">
                          <a:latin typeface="+mj-lt"/>
                        </a:rPr>
                        <a:t>December</a:t>
                      </a:r>
                      <a:r>
                        <a:rPr lang="en-US" sz="1200" b="0" i="0" baseline="0" dirty="0">
                          <a:latin typeface="+mj-lt"/>
                        </a:rPr>
                        <a:t> 20</a:t>
                      </a:r>
                      <a:r>
                        <a:rPr lang="en-US" sz="1200" b="0" i="0" baseline="30000" dirty="0">
                          <a:latin typeface="+mj-lt"/>
                        </a:rPr>
                        <a:t>th</a:t>
                      </a:r>
                      <a:r>
                        <a:rPr lang="en-US" sz="1200" b="0" i="0" baseline="0" dirty="0">
                          <a:latin typeface="+mj-lt"/>
                        </a:rPr>
                        <a:t> </a:t>
                      </a:r>
                      <a:r>
                        <a:rPr lang="en-US" sz="1200" dirty="0">
                          <a:latin typeface="+mj-lt"/>
                        </a:rPr>
                        <a:t>Aber Hall 5</a:t>
                      </a:r>
                      <a:r>
                        <a:rPr lang="en-US" sz="1200" baseline="30000" dirty="0">
                          <a:latin typeface="+mj-lt"/>
                        </a:rPr>
                        <a:t>th</a:t>
                      </a:r>
                      <a:r>
                        <a:rPr lang="en-US" sz="1200" baseline="0" dirty="0">
                          <a:latin typeface="+mj-lt"/>
                        </a:rPr>
                        <a:t> floor, Room 522.</a:t>
                      </a:r>
                      <a:endParaRPr lang="en-US" sz="1200" dirty="0">
                        <a:latin typeface="+mj-lt"/>
                      </a:endParaRPr>
                    </a:p>
                  </a:txBody>
                  <a:tcPr anchor="ctr"/>
                </a:tc>
                <a:tc>
                  <a:txBody>
                    <a:bodyPr/>
                    <a:lstStyle/>
                    <a:p>
                      <a:r>
                        <a:rPr lang="en-US" sz="1200" b="1" dirty="0">
                          <a:latin typeface="+mj-lt"/>
                        </a:rPr>
                        <a:t>Location: </a:t>
                      </a:r>
                      <a:r>
                        <a:rPr lang="en-US" sz="1200" dirty="0">
                          <a:latin typeface="+mj-lt"/>
                        </a:rPr>
                        <a:t>Gilkey Building, 2</a:t>
                      </a:r>
                      <a:r>
                        <a:rPr lang="en-US" sz="1200" baseline="30000" dirty="0">
                          <a:latin typeface="+mj-lt"/>
                        </a:rPr>
                        <a:t>nd</a:t>
                      </a:r>
                      <a:r>
                        <a:rPr lang="en-US" sz="1200" dirty="0">
                          <a:latin typeface="+mj-lt"/>
                        </a:rPr>
                        <a:t> Floor </a:t>
                      </a:r>
                    </a:p>
                  </a:txBody>
                  <a:tcPr anchor="ctr"/>
                </a:tc>
                <a:extLst>
                  <a:ext uri="{0D108BD9-81ED-4DB2-BD59-A6C34878D82A}">
                    <a16:rowId xmlns:a16="http://schemas.microsoft.com/office/drawing/2014/main" val="1962806554"/>
                  </a:ext>
                </a:extLst>
              </a:tr>
              <a:tr h="48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Financial Aid Office Email: </a:t>
                      </a:r>
                      <a:r>
                        <a:rPr lang="en-US" sz="1200" kern="1200" dirty="0">
                          <a:solidFill>
                            <a:schemeClr val="accent2">
                              <a:lumMod val="75000"/>
                            </a:schemeClr>
                          </a:solidFill>
                          <a:latin typeface="+mn-lt"/>
                          <a:ea typeface="+mn-ea"/>
                          <a:cs typeface="+mn-cs"/>
                          <a:hlinkClick r:id="rId8">
                            <a:extLst>
                              <a:ext uri="{A12FA001-AC4F-418D-AE19-62706E023703}">
                                <ahyp:hlinkClr xmlns:ahyp="http://schemas.microsoft.com/office/drawing/2018/hyperlinkcolor" xmlns="" val="tx"/>
                              </a:ext>
                            </a:extLst>
                          </a:hlinkClick>
                        </a:rPr>
                        <a:t>fascholarships@mso.umt.edu</a:t>
                      </a:r>
                      <a:r>
                        <a:rPr lang="en-US" sz="1200" kern="1200" dirty="0">
                          <a:solidFill>
                            <a:schemeClr val="accent2">
                              <a:lumMod val="75000"/>
                            </a:schemeClr>
                          </a:solidFill>
                          <a:latin typeface="+mn-lt"/>
                          <a:ea typeface="+mn-ea"/>
                          <a:cs typeface="+mn-cs"/>
                        </a:rPr>
                        <a:t> </a:t>
                      </a:r>
                    </a:p>
                    <a:p>
                      <a:r>
                        <a:rPr lang="en-US" sz="1100" dirty="0">
                          <a:latin typeface="+mj-lt"/>
                        </a:rPr>
                        <a:t>(for scholarship department questions)</a:t>
                      </a:r>
                    </a:p>
                  </a:txBody>
                  <a:tcPr anchor="ctr"/>
                </a:tc>
                <a:tc>
                  <a:txBody>
                    <a:bodyPr/>
                    <a:lstStyle/>
                    <a:p>
                      <a:r>
                        <a:rPr lang="en-US" sz="1200" b="1" dirty="0">
                          <a:latin typeface="+mj-lt"/>
                        </a:rPr>
                        <a:t>UM Foundation Email:</a:t>
                      </a:r>
                      <a:r>
                        <a:rPr lang="en-US" sz="1200" dirty="0">
                          <a:latin typeface="+mj-lt"/>
                        </a:rPr>
                        <a:t> </a:t>
                      </a:r>
                      <a:r>
                        <a:rPr lang="en-US" sz="1200" dirty="0">
                          <a:solidFill>
                            <a:schemeClr val="accent2">
                              <a:lumMod val="75000"/>
                            </a:schemeClr>
                          </a:solidFill>
                          <a:latin typeface="+mj-lt"/>
                          <a:hlinkClick r:id="rId9">
                            <a:extLst>
                              <a:ext uri="{A12FA001-AC4F-418D-AE19-62706E023703}">
                                <ahyp:hlinkClr xmlns:ahyp="http://schemas.microsoft.com/office/drawing/2018/hyperlinkcolor" xmlns="" val="tx"/>
                              </a:ext>
                            </a:extLst>
                          </a:hlinkClick>
                        </a:rPr>
                        <a:t>umfawardsummarysheets@supportum.org</a:t>
                      </a:r>
                      <a:endParaRPr lang="en-US" sz="1200" dirty="0">
                        <a:solidFill>
                          <a:schemeClr val="accent2">
                            <a:lumMod val="75000"/>
                          </a:schemeClr>
                        </a:solidFill>
                        <a:latin typeface="+mj-lt"/>
                      </a:endParaRPr>
                    </a:p>
                    <a:p>
                      <a:r>
                        <a:rPr lang="en-US" sz="1100" dirty="0">
                          <a:solidFill>
                            <a:schemeClr val="tx1"/>
                          </a:solidFill>
                          <a:latin typeface="+mj-lt"/>
                        </a:rPr>
                        <a:t>(for scholarship department questions)</a:t>
                      </a:r>
                    </a:p>
                  </a:txBody>
                  <a:tcPr anchor="ctr"/>
                </a:tc>
                <a:extLst>
                  <a:ext uri="{0D108BD9-81ED-4DB2-BD59-A6C34878D82A}">
                    <a16:rowId xmlns:a16="http://schemas.microsoft.com/office/drawing/2014/main" val="4192946172"/>
                  </a:ext>
                </a:extLst>
              </a:tr>
              <a:tr h="483061">
                <a:tc gridSpan="2">
                  <a:txBody>
                    <a:bodyPr/>
                    <a:lstStyle/>
                    <a:p>
                      <a:pPr algn="ctr"/>
                      <a:r>
                        <a:rPr lang="en-US" sz="2000" dirty="0">
                          <a:solidFill>
                            <a:schemeClr val="bg1"/>
                          </a:solidFill>
                          <a:latin typeface="+mn-lt"/>
                        </a:rPr>
                        <a:t>Business Services Contact</a:t>
                      </a:r>
                    </a:p>
                  </a:txBody>
                  <a:tcPr anchor="ctr">
                    <a:solidFill>
                      <a:schemeClr val="accent2">
                        <a:lumMod val="50000"/>
                      </a:schemeClr>
                    </a:solidFill>
                  </a:tcPr>
                </a:tc>
                <a:tc hMerge="1">
                  <a:txBody>
                    <a:bodyPr/>
                    <a:lstStyle/>
                    <a:p>
                      <a:endParaRPr lang="en-US" sz="1200" dirty="0">
                        <a:latin typeface="+mj-lt"/>
                      </a:endParaRPr>
                    </a:p>
                  </a:txBody>
                  <a:tcPr anchor="ctr"/>
                </a:tc>
                <a:extLst>
                  <a:ext uri="{0D108BD9-81ED-4DB2-BD59-A6C34878D82A}">
                    <a16:rowId xmlns:a16="http://schemas.microsoft.com/office/drawing/2014/main" val="2956960"/>
                  </a:ext>
                </a:extLst>
              </a:tr>
              <a:tr h="483061">
                <a:tc gridSpan="2">
                  <a:txBody>
                    <a:bodyPr/>
                    <a:lstStyle/>
                    <a:p>
                      <a:pPr algn="ctr"/>
                      <a:r>
                        <a:rPr lang="en-US" sz="1200" b="1" kern="1200" dirty="0">
                          <a:solidFill>
                            <a:schemeClr val="dk1"/>
                          </a:solidFill>
                          <a:latin typeface="+mn-lt"/>
                          <a:ea typeface="+mn-ea"/>
                          <a:cs typeface="+mn-cs"/>
                        </a:rPr>
                        <a:t>Barb Bybee</a:t>
                      </a:r>
                    </a:p>
                    <a:p>
                      <a:pPr algn="ctr"/>
                      <a:r>
                        <a:rPr lang="en-US" sz="1200" kern="1200" dirty="0">
                          <a:solidFill>
                            <a:schemeClr val="dk1"/>
                          </a:solidFill>
                          <a:latin typeface="+mn-lt"/>
                          <a:ea typeface="+mn-ea"/>
                          <a:cs typeface="+mn-cs"/>
                        </a:rPr>
                        <a:t>(406) 243- 6261</a:t>
                      </a:r>
                    </a:p>
                    <a:p>
                      <a:pPr algn="ctr"/>
                      <a:r>
                        <a:rPr lang="en-US" sz="1200" kern="1200" dirty="0">
                          <a:solidFill>
                            <a:schemeClr val="dk1"/>
                          </a:solidFill>
                          <a:latin typeface="+mn-lt"/>
                          <a:ea typeface="+mn-ea"/>
                          <a:cs typeface="+mn-cs"/>
                        </a:rPr>
                        <a:t>Barb.bybee@mso.umt.edu</a:t>
                      </a:r>
                    </a:p>
                  </a:txBody>
                  <a:tcPr anchor="ctr"/>
                </a:tc>
                <a:tc hMerge="1">
                  <a:txBody>
                    <a:bodyPr/>
                    <a:lstStyle/>
                    <a:p>
                      <a:endParaRPr lang="en-US" dirty="0">
                        <a:latin typeface="+mj-lt"/>
                      </a:endParaRPr>
                    </a:p>
                  </a:txBody>
                  <a:tcPr anchor="ctr"/>
                </a:tc>
                <a:extLst>
                  <a:ext uri="{0D108BD9-81ED-4DB2-BD59-A6C34878D82A}">
                    <a16:rowId xmlns:a16="http://schemas.microsoft.com/office/drawing/2014/main" val="975167164"/>
                  </a:ext>
                </a:extLst>
              </a:tr>
            </a:tbl>
          </a:graphicData>
        </a:graphic>
      </p:graphicFrame>
      <p:pic>
        <p:nvPicPr>
          <p:cNvPr id="6" name="Graphic 8" descr="Envelope with solid fill">
            <a:extLst>
              <a:ext uri="{FF2B5EF4-FFF2-40B4-BE49-F238E27FC236}">
                <a16:creationId xmlns:a16="http://schemas.microsoft.com/office/drawing/2014/main" id="{FC8D9153-0902-482D-8060-750AD702ADD5}"/>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2731639" y="5592354"/>
            <a:ext cx="656824" cy="707984"/>
          </a:xfrm>
          <a:prstGeom prst="rect">
            <a:avLst/>
          </a:prstGeom>
        </p:spPr>
      </p:pic>
      <p:pic>
        <p:nvPicPr>
          <p:cNvPr id="8" name="Graphic 7" descr="Receiver with solid fill">
            <a:extLst>
              <a:ext uri="{FF2B5EF4-FFF2-40B4-BE49-F238E27FC236}">
                <a16:creationId xmlns:a16="http://schemas.microsoft.com/office/drawing/2014/main" id="{24CA443C-D8A6-4A82-8426-783F1D472CA7}"/>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rot="14580000">
            <a:off x="9043719" y="5680412"/>
            <a:ext cx="547177" cy="570361"/>
          </a:xfrm>
          <a:prstGeom prst="rect">
            <a:avLst/>
          </a:prstGeom>
        </p:spPr>
      </p:pic>
    </p:spTree>
    <p:extLst>
      <p:ext uri="{BB962C8B-B14F-4D97-AF65-F5344CB8AC3E}">
        <p14:creationId xmlns:p14="http://schemas.microsoft.com/office/powerpoint/2010/main" val="2857889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BEF3-1FBF-4532-9D79-D47502DAEBEB}"/>
              </a:ext>
            </a:extLst>
          </p:cNvPr>
          <p:cNvSpPr>
            <a:spLocks noGrp="1"/>
          </p:cNvSpPr>
          <p:nvPr>
            <p:ph type="ctrTitle"/>
          </p:nvPr>
        </p:nvSpPr>
        <p:spPr>
          <a:xfrm>
            <a:off x="1310925" y="2817036"/>
            <a:ext cx="10058400" cy="1325538"/>
          </a:xfrm>
        </p:spPr>
        <p:txBody>
          <a:bodyPr>
            <a:normAutofit/>
          </a:bodyPr>
          <a:lstStyle/>
          <a:p>
            <a:r>
              <a:rPr lang="en-US" sz="6600" dirty="0">
                <a:latin typeface="Avenir LT Std 45 Book" panose="020B0502020203020204" pitchFamily="34" charset="0"/>
              </a:rPr>
              <a:t>Thank You for Joining Us!</a:t>
            </a:r>
          </a:p>
        </p:txBody>
      </p:sp>
      <p:sp>
        <p:nvSpPr>
          <p:cNvPr id="3" name="Subtitle 2">
            <a:extLst>
              <a:ext uri="{FF2B5EF4-FFF2-40B4-BE49-F238E27FC236}">
                <a16:creationId xmlns:a16="http://schemas.microsoft.com/office/drawing/2014/main" id="{1289A939-F3E6-4815-9632-D8FF8ABA7247}"/>
              </a:ext>
            </a:extLst>
          </p:cNvPr>
          <p:cNvSpPr>
            <a:spLocks noGrp="1"/>
          </p:cNvSpPr>
          <p:nvPr>
            <p:ph type="subTitle" idx="1"/>
          </p:nvPr>
        </p:nvSpPr>
        <p:spPr/>
        <p:txBody>
          <a:bodyPr/>
          <a:lstStyle/>
          <a:p>
            <a:pPr algn="ctr"/>
            <a:r>
              <a:rPr lang="en-US" dirty="0">
                <a:solidFill>
                  <a:schemeClr val="accent2"/>
                </a:solidFill>
              </a:rPr>
              <a:t>There will be no January Scholarship Forum, but please stay Tuned more information on a February Scholarship Forum. Happy Holidays!</a:t>
            </a:r>
          </a:p>
        </p:txBody>
      </p:sp>
    </p:spTree>
    <p:extLst>
      <p:ext uri="{BB962C8B-B14F-4D97-AF65-F5344CB8AC3E}">
        <p14:creationId xmlns:p14="http://schemas.microsoft.com/office/powerpoint/2010/main" val="122576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E2243E-F1C5-484A-ABB4-BE5F43476C42}"/>
              </a:ext>
            </a:extLst>
          </p:cNvPr>
          <p:cNvSpPr txBox="1"/>
          <p:nvPr/>
        </p:nvSpPr>
        <p:spPr>
          <a:xfrm>
            <a:off x="444617" y="348010"/>
            <a:ext cx="3405930" cy="523220"/>
          </a:xfrm>
          <a:prstGeom prst="rect">
            <a:avLst/>
          </a:prstGeom>
          <a:noFill/>
        </p:spPr>
        <p:txBody>
          <a:bodyPr wrap="square" rtlCol="0">
            <a:spAutoFit/>
          </a:bodyPr>
          <a:lstStyle/>
          <a:p>
            <a:r>
              <a:rPr lang="en-US" sz="2800" dirty="0">
                <a:latin typeface="Avenir LT Std 45 Book" panose="020B0502020203020204" pitchFamily="34" charset="0"/>
              </a:rPr>
              <a:t>UM Foundation</a:t>
            </a:r>
          </a:p>
        </p:txBody>
      </p:sp>
      <p:cxnSp>
        <p:nvCxnSpPr>
          <p:cNvPr id="3" name="Straight Connector 2">
            <a:extLst>
              <a:ext uri="{FF2B5EF4-FFF2-40B4-BE49-F238E27FC236}">
                <a16:creationId xmlns:a16="http://schemas.microsoft.com/office/drawing/2014/main" id="{A60F6834-F9C8-462A-A2A6-C15C0D726A26}"/>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pic>
        <p:nvPicPr>
          <p:cNvPr id="4" name="Picture 4">
            <a:extLst>
              <a:ext uri="{FF2B5EF4-FFF2-40B4-BE49-F238E27FC236}">
                <a16:creationId xmlns:a16="http://schemas.microsoft.com/office/drawing/2014/main" id="{9C3AD33D-6194-47DD-8625-739BE579A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887" y="-14748"/>
            <a:ext cx="2867025"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C1A608-DDBF-4D1D-BB87-5A028816EEC7}"/>
              </a:ext>
            </a:extLst>
          </p:cNvPr>
          <p:cNvSpPr txBox="1"/>
          <p:nvPr/>
        </p:nvSpPr>
        <p:spPr>
          <a:xfrm>
            <a:off x="444617" y="1658271"/>
            <a:ext cx="4722080" cy="3231654"/>
          </a:xfrm>
          <a:prstGeom prst="rect">
            <a:avLst/>
          </a:prstGeom>
          <a:noFill/>
        </p:spPr>
        <p:txBody>
          <a:bodyPr wrap="square">
            <a:spAutoFit/>
          </a:bodyPr>
          <a:lstStyle/>
          <a:p>
            <a:pPr algn="l" rtl="0" fontAlgn="base"/>
            <a:r>
              <a:rPr lang="en-US" sz="1200" b="1" i="0" u="none" strike="noStrike" dirty="0">
                <a:solidFill>
                  <a:srgbClr val="000000"/>
                </a:solidFill>
                <a:effectLst/>
                <a:latin typeface="Avenir LT Std 35 Light" panose="020B0402020203020204" pitchFamily="34" charset="0"/>
              </a:rPr>
              <a:t>Reminders:</a:t>
            </a:r>
            <a:r>
              <a:rPr lang="en-US" sz="1200" b="0" i="0" dirty="0">
                <a:solidFill>
                  <a:srgbClr val="000000"/>
                </a:solidFill>
                <a:effectLst/>
                <a:latin typeface="Avenir LT Std 35 Light" panose="020B0402020203020204" pitchFamily="34" charset="0"/>
              </a:rPr>
              <a:t>​</a:t>
            </a:r>
          </a:p>
          <a:p>
            <a:pPr algn="l" rtl="0" fontAlgn="base"/>
            <a:r>
              <a:rPr lang="en-US" sz="1200" b="1" i="0" u="none" strike="noStrike" dirty="0">
                <a:solidFill>
                  <a:srgbClr val="000000"/>
                </a:solidFill>
                <a:effectLst/>
                <a:latin typeface="Avenir LT Std 35 Light" panose="020B0402020203020204" pitchFamily="34" charset="0"/>
              </a:rPr>
              <a:t>Track and reconcile: </a:t>
            </a:r>
            <a:r>
              <a:rPr lang="en-US" sz="1200" b="0" i="0" u="none" strike="noStrike" dirty="0">
                <a:solidFill>
                  <a:srgbClr val="000000"/>
                </a:solidFill>
                <a:effectLst/>
                <a:latin typeface="Avenir LT Std 35 Light" panose="020B0402020203020204" pitchFamily="34" charset="0"/>
              </a:rPr>
              <a:t>Check to ensure all </a:t>
            </a:r>
            <a:r>
              <a:rPr lang="en-US" sz="1200" b="1" i="0" u="none" strike="noStrike" dirty="0">
                <a:solidFill>
                  <a:srgbClr val="843C0C"/>
                </a:solidFill>
                <a:effectLst/>
                <a:latin typeface="Avenir LT Std 35 Light" panose="020B0402020203020204" pitchFamily="34" charset="0"/>
              </a:rPr>
              <a:t>FALL</a:t>
            </a:r>
            <a:r>
              <a:rPr lang="en-US" sz="1200" b="1" i="0" u="none" strike="noStrike" dirty="0">
                <a:solidFill>
                  <a:srgbClr val="C55A11"/>
                </a:solidFill>
                <a:effectLst/>
                <a:latin typeface="Avenir LT Std 35 Light" panose="020B0402020203020204" pitchFamily="34" charset="0"/>
              </a:rPr>
              <a:t> </a:t>
            </a:r>
            <a:r>
              <a:rPr lang="en-US" sz="1200" b="0" i="0" u="none" strike="noStrike" dirty="0">
                <a:solidFill>
                  <a:srgbClr val="000000"/>
                </a:solidFill>
                <a:effectLst/>
                <a:latin typeface="Avenir LT Std 35 Light" panose="020B0402020203020204" pitchFamily="34" charset="0"/>
              </a:rPr>
              <a:t>expenditures have paid. </a:t>
            </a:r>
            <a:r>
              <a:rPr lang="en-US" sz="1200" b="0" i="0" dirty="0">
                <a:solidFill>
                  <a:srgbClr val="000000"/>
                </a:solidFill>
                <a:effectLst/>
                <a:latin typeface="Avenir LT Std 35 Light" panose="020B0402020203020204" pitchFamily="34" charset="0"/>
              </a:rPr>
              <a:t>​</a:t>
            </a:r>
          </a:p>
          <a:p>
            <a:pPr marL="628650" lvl="1" indent="-171450" fontAlgn="base">
              <a:buFont typeface="Arial" panose="020B0604020202020204" pitchFamily="34" charset="0"/>
              <a:buChar char="•"/>
            </a:pPr>
            <a:r>
              <a:rPr lang="en-US" sz="1200" b="0" i="0" u="none" strike="noStrike" dirty="0">
                <a:solidFill>
                  <a:srgbClr val="000000"/>
                </a:solidFill>
                <a:effectLst/>
                <a:latin typeface="Avenir LT Std 35 Light" panose="020B0402020203020204" pitchFamily="34" charset="0"/>
              </a:rPr>
              <a:t>UMDW</a:t>
            </a:r>
            <a:r>
              <a:rPr lang="en-US" sz="1200" b="0" i="0" dirty="0">
                <a:solidFill>
                  <a:srgbClr val="000000"/>
                </a:solidFill>
                <a:effectLst/>
                <a:latin typeface="Avenir LT Std 35 Light" panose="020B0402020203020204" pitchFamily="34" charset="0"/>
              </a:rPr>
              <a:t>​</a:t>
            </a:r>
          </a:p>
          <a:p>
            <a:pPr marL="628650" lvl="1" indent="-171450" fontAlgn="base">
              <a:buFont typeface="Arial" panose="020B0604020202020204" pitchFamily="34" charset="0"/>
              <a:buChar char="•"/>
            </a:pPr>
            <a:r>
              <a:rPr lang="en-US" sz="1200" b="0" i="0" u="none" strike="noStrike" dirty="0">
                <a:solidFill>
                  <a:srgbClr val="000000"/>
                </a:solidFill>
                <a:effectLst/>
                <a:latin typeface="Avenir LT Std 35 Light" panose="020B0402020203020204" pitchFamily="34" charset="0"/>
              </a:rPr>
              <a:t>Banner - FGIBDST</a:t>
            </a:r>
            <a:r>
              <a:rPr lang="en-US" sz="1200" b="0" i="0" dirty="0">
                <a:solidFill>
                  <a:srgbClr val="000000"/>
                </a:solidFill>
                <a:effectLst/>
                <a:latin typeface="Avenir LT Std 35 Light" panose="020B0402020203020204" pitchFamily="34" charset="0"/>
              </a:rPr>
              <a:t>​</a:t>
            </a:r>
          </a:p>
          <a:p>
            <a:pPr marL="628650" lvl="1" indent="-171450" fontAlgn="base">
              <a:buFont typeface="Arial" panose="020B0604020202020204" pitchFamily="34" charset="0"/>
              <a:buChar char="•"/>
            </a:pPr>
            <a:r>
              <a:rPr lang="en-US" sz="1200" b="0" i="0" u="none" strike="noStrike" dirty="0">
                <a:solidFill>
                  <a:srgbClr val="000000"/>
                </a:solidFill>
                <a:effectLst/>
                <a:latin typeface="Avenir LT Std 35 Light" panose="020B0402020203020204" pitchFamily="34" charset="0"/>
              </a:rPr>
              <a:t>Collect Thank You letters</a:t>
            </a:r>
            <a:r>
              <a:rPr lang="en-US" sz="1200" b="0" i="0" dirty="0">
                <a:solidFill>
                  <a:srgbClr val="000000"/>
                </a:solidFill>
                <a:effectLst/>
                <a:latin typeface="Avenir LT Std 35 Light" panose="020B0402020203020204" pitchFamily="34" charset="0"/>
              </a:rPr>
              <a:t>​</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Avenir LT Std 35 Light" panose="020B0402020203020204" pitchFamily="34" charset="0"/>
              </a:rPr>
              <a:t>Students can email their letters to </a:t>
            </a:r>
            <a:r>
              <a:rPr lang="en-US" sz="1200" b="0" i="0" u="sng" strike="noStrike" dirty="0">
                <a:solidFill>
                  <a:srgbClr val="0563C1"/>
                </a:solidFill>
                <a:effectLst/>
                <a:latin typeface="Avenir LT Std 35 Light" panose="020B0402020203020204" pitchFamily="34" charset="0"/>
                <a:hlinkClick r:id="rId3"/>
              </a:rPr>
              <a:t>thankyou@supportum.org</a:t>
            </a:r>
            <a:r>
              <a:rPr lang="en-US" sz="1200" b="0" i="0" u="none" strike="noStrike" dirty="0">
                <a:solidFill>
                  <a:srgbClr val="000000"/>
                </a:solidFill>
                <a:effectLst/>
                <a:latin typeface="Avenir LT Std 35 Light" panose="020B0402020203020204" pitchFamily="34" charset="0"/>
              </a:rPr>
              <a:t>. </a:t>
            </a:r>
            <a:r>
              <a:rPr lang="en-US" sz="1200" b="0" i="0" dirty="0">
                <a:solidFill>
                  <a:srgbClr val="000000"/>
                </a:solidFill>
                <a:effectLst/>
                <a:latin typeface="Avenir LT Std 35 Light" panose="020B0402020203020204" pitchFamily="34" charset="0"/>
              </a:rPr>
              <a:t>​</a:t>
            </a:r>
          </a:p>
          <a:p>
            <a:pPr marL="628650" lvl="1" indent="-171450" fontAlgn="base">
              <a:buFont typeface="Arial" panose="020B0604020202020204" pitchFamily="34" charset="0"/>
              <a:buChar char="•"/>
            </a:pPr>
            <a:r>
              <a:rPr lang="en-US" sz="1200" b="0" i="0" u="none" strike="noStrike" dirty="0">
                <a:solidFill>
                  <a:srgbClr val="000000"/>
                </a:solidFill>
                <a:effectLst/>
                <a:latin typeface="Avenir LT Std 35 Light" panose="020B0402020203020204" pitchFamily="34" charset="0"/>
              </a:rPr>
              <a:t>Questions, please contact Emily Shankle.</a:t>
            </a:r>
            <a:r>
              <a:rPr lang="en-US" sz="1200" b="0" i="0" dirty="0">
                <a:solidFill>
                  <a:srgbClr val="000000"/>
                </a:solidFill>
                <a:effectLst/>
                <a:latin typeface="Avenir LT Std 35 Light" panose="020B0402020203020204" pitchFamily="34" charset="0"/>
              </a:rPr>
              <a:t>​</a:t>
            </a:r>
          </a:p>
          <a:p>
            <a:pPr lvl="1" fontAlgn="base"/>
            <a:endParaRPr lang="en-US" sz="1200" dirty="0">
              <a:solidFill>
                <a:srgbClr val="000000"/>
              </a:solidFill>
              <a:latin typeface="Avenir LT Std 35 Light" panose="020B0402020203020204" pitchFamily="34" charset="0"/>
            </a:endParaRPr>
          </a:p>
          <a:p>
            <a:pPr algn="l" rtl="0" fontAlgn="base"/>
            <a:r>
              <a:rPr lang="en-US" sz="1200" b="1" i="0" u="none" strike="noStrike" dirty="0">
                <a:solidFill>
                  <a:srgbClr val="000000"/>
                </a:solidFill>
                <a:effectLst/>
                <a:latin typeface="Avenir LT Std 35 Light" panose="020B0402020203020204" pitchFamily="34" charset="0"/>
              </a:rPr>
              <a:t>Activity Code in the Award Summary Sheet</a:t>
            </a:r>
            <a:r>
              <a:rPr lang="en-US" sz="1200" b="0" i="0" dirty="0">
                <a:solidFill>
                  <a:srgbClr val="000000"/>
                </a:solidFill>
                <a:effectLst/>
                <a:latin typeface="Avenir LT Std 35 Light" panose="020B040202020302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Avenir LT Std 35 Light" panose="020B0402020203020204" pitchFamily="34" charset="0"/>
              </a:rPr>
              <a:t>Do NOT add the index code or Foundation Fund Number in this section. Leave blank unless you have an Activity Code to use. </a:t>
            </a:r>
            <a:r>
              <a:rPr lang="en-US" sz="1200" b="0" i="0" dirty="0">
                <a:solidFill>
                  <a:srgbClr val="000000"/>
                </a:solidFill>
                <a:effectLst/>
                <a:latin typeface="Avenir LT Std 35 Light" panose="020B0402020203020204" pitchFamily="34" charset="0"/>
              </a:rPr>
              <a:t>​</a:t>
            </a:r>
          </a:p>
          <a:p>
            <a:pPr marL="285750" indent="-285750" algn="l" rtl="0" fontAlgn="base">
              <a:buFont typeface="Arial" panose="020B0604020202020204" pitchFamily="34" charset="0"/>
              <a:buChar char="•"/>
            </a:pPr>
            <a:endParaRPr lang="en-US" sz="1200" dirty="0">
              <a:solidFill>
                <a:srgbClr val="000000"/>
              </a:solidFill>
              <a:latin typeface="Avenir LT Std 35 Light" panose="020B0402020203020204" pitchFamily="34" charset="0"/>
            </a:endParaRPr>
          </a:p>
          <a:p>
            <a:pPr algn="l" rtl="0" fontAlgn="base"/>
            <a:r>
              <a:rPr lang="en-US" sz="1200" b="1" i="0" u="none" strike="noStrike" dirty="0">
                <a:solidFill>
                  <a:srgbClr val="000000"/>
                </a:solidFill>
                <a:effectLst/>
                <a:latin typeface="Avenir LT Std 35 Light" panose="020B0402020203020204" pitchFamily="34" charset="0"/>
              </a:rPr>
              <a:t>Email “subject” lines:</a:t>
            </a:r>
          </a:p>
          <a:p>
            <a:pPr marL="171450" indent="-171450" fontAlgn="base">
              <a:buFont typeface="Arial" panose="020B0604020202020204" pitchFamily="34" charset="0"/>
              <a:buChar char="•"/>
            </a:pPr>
            <a:r>
              <a:rPr lang="en-US" sz="1200" dirty="0">
                <a:solidFill>
                  <a:srgbClr val="000000"/>
                </a:solidFill>
                <a:latin typeface="Avenir LT Std 35 Light" panose="020B0402020203020204" pitchFamily="34" charset="0"/>
              </a:rPr>
              <a:t>P</a:t>
            </a:r>
            <a:r>
              <a:rPr lang="en-US" sz="1200" b="0" i="0" u="none" strike="noStrike" dirty="0">
                <a:solidFill>
                  <a:srgbClr val="000000"/>
                </a:solidFill>
                <a:effectLst/>
                <a:latin typeface="Avenir LT Std 35 Light" panose="020B0402020203020204" pitchFamily="34" charset="0"/>
              </a:rPr>
              <a:t>lease include department name – award year- type of document (award summary sheet or correction)</a:t>
            </a:r>
          </a:p>
        </p:txBody>
      </p:sp>
      <p:pic>
        <p:nvPicPr>
          <p:cNvPr id="8194" name="Picture 2">
            <a:extLst>
              <a:ext uri="{FF2B5EF4-FFF2-40B4-BE49-F238E27FC236}">
                <a16:creationId xmlns:a16="http://schemas.microsoft.com/office/drawing/2014/main" id="{84540CDD-70DD-401D-9E82-D0AEE2B501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93"/>
          <a:stretch/>
        </p:blipFill>
        <p:spPr bwMode="auto">
          <a:xfrm>
            <a:off x="860420" y="5030896"/>
            <a:ext cx="3890473" cy="17314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92882BF-0FD1-4FEF-94CC-C694B5F61EEF}"/>
              </a:ext>
            </a:extLst>
          </p:cNvPr>
          <p:cNvSpPr txBox="1"/>
          <p:nvPr/>
        </p:nvSpPr>
        <p:spPr>
          <a:xfrm>
            <a:off x="444617" y="1304651"/>
            <a:ext cx="1224185" cy="338554"/>
          </a:xfrm>
          <a:prstGeom prst="rect">
            <a:avLst/>
          </a:prstGeom>
          <a:noFill/>
        </p:spPr>
        <p:txBody>
          <a:bodyPr wrap="square">
            <a:spAutoFit/>
          </a:bodyPr>
          <a:lstStyle/>
          <a:p>
            <a:r>
              <a:rPr lang="en-US" sz="1600" i="0" dirty="0">
                <a:solidFill>
                  <a:schemeClr val="accent2"/>
                </a:solidFill>
                <a:effectLst/>
                <a:latin typeface="Avenir LT Std 45 Book" panose="020B0502020203020204" pitchFamily="34" charset="0"/>
              </a:rPr>
              <a:t>2021-2022</a:t>
            </a:r>
            <a:endParaRPr lang="en-US" sz="1600" dirty="0">
              <a:solidFill>
                <a:schemeClr val="accent2"/>
              </a:solidFill>
              <a:latin typeface="Avenir LT Std 45 Book" panose="020B0502020203020204" pitchFamily="34" charset="0"/>
            </a:endParaRPr>
          </a:p>
        </p:txBody>
      </p:sp>
      <p:sp>
        <p:nvSpPr>
          <p:cNvPr id="13" name="TextBox 12">
            <a:extLst>
              <a:ext uri="{FF2B5EF4-FFF2-40B4-BE49-F238E27FC236}">
                <a16:creationId xmlns:a16="http://schemas.microsoft.com/office/drawing/2014/main" id="{6740498C-E6FD-4ACE-9F9F-887945927C9D}"/>
              </a:ext>
            </a:extLst>
          </p:cNvPr>
          <p:cNvSpPr txBox="1"/>
          <p:nvPr/>
        </p:nvSpPr>
        <p:spPr>
          <a:xfrm>
            <a:off x="7253420" y="1711167"/>
            <a:ext cx="3975134" cy="1384995"/>
          </a:xfrm>
          <a:prstGeom prst="rect">
            <a:avLst/>
          </a:prstGeom>
          <a:noFill/>
        </p:spPr>
        <p:txBody>
          <a:bodyPr wrap="square">
            <a:spAutoFit/>
          </a:bodyPr>
          <a:lstStyle/>
          <a:p>
            <a:pPr algn="l" rtl="0" fontAlgn="base"/>
            <a:r>
              <a:rPr lang="en-US" sz="1200" b="1" i="0" u="none" strike="noStrike" dirty="0">
                <a:solidFill>
                  <a:srgbClr val="000000"/>
                </a:solidFill>
                <a:effectLst/>
                <a:latin typeface="Avenir LT Std 35 Light" panose="020B0402020203020204" pitchFamily="34" charset="0"/>
              </a:rPr>
              <a:t>NEW Scholarship Budgets</a:t>
            </a:r>
            <a:r>
              <a:rPr lang="en-US" sz="1200" b="0" i="0" dirty="0">
                <a:solidFill>
                  <a:srgbClr val="000000"/>
                </a:solidFill>
                <a:effectLst/>
                <a:latin typeface="Avenir LT Std 35 Light" panose="020B0402020203020204" pitchFamily="34" charset="0"/>
              </a:rPr>
              <a:t>​</a:t>
            </a:r>
          </a:p>
          <a:p>
            <a:pPr fontAlgn="base">
              <a:buFont typeface="Arial" panose="020B0604020202020204" pitchFamily="34" charset="0"/>
              <a:buChar char="•"/>
            </a:pPr>
            <a:r>
              <a:rPr lang="en-US" sz="1200" b="0" i="0" u="none" strike="noStrike" dirty="0">
                <a:solidFill>
                  <a:srgbClr val="000000"/>
                </a:solidFill>
                <a:effectLst/>
                <a:latin typeface="Avenir LT Std 35 Light" panose="020B0402020203020204" pitchFamily="34" charset="0"/>
              </a:rPr>
              <a:t>BOLO – For email from UMF to schedule upcoming budget meeting.</a:t>
            </a:r>
            <a:r>
              <a:rPr lang="en-US" sz="1200" b="0" i="0" dirty="0">
                <a:solidFill>
                  <a:srgbClr val="000000"/>
                </a:solidFill>
                <a:effectLst/>
                <a:latin typeface="Avenir LT Std 35 Light" panose="020B0402020203020204" pitchFamily="34" charset="0"/>
              </a:rPr>
              <a:t>​</a:t>
            </a:r>
          </a:p>
          <a:p>
            <a:pPr fontAlgn="base">
              <a:buFont typeface="Arial" panose="020B0604020202020204" pitchFamily="34" charset="0"/>
              <a:buChar char="•"/>
            </a:pPr>
            <a:r>
              <a:rPr lang="en-US" sz="1200" b="0" i="0" u="none" strike="noStrike" dirty="0">
                <a:solidFill>
                  <a:srgbClr val="000000"/>
                </a:solidFill>
                <a:effectLst/>
                <a:latin typeface="Avenir LT Std 35 Light" panose="020B0402020203020204" pitchFamily="34" charset="0"/>
              </a:rPr>
              <a:t>Scholarship Budgeting Timeframe: </a:t>
            </a:r>
            <a:r>
              <a:rPr lang="en-US" sz="1200" b="0" i="1" u="none" strike="noStrike" dirty="0">
                <a:solidFill>
                  <a:srgbClr val="000000"/>
                </a:solidFill>
                <a:effectLst/>
                <a:latin typeface="Avenir LT Std 35 Light" panose="020B0402020203020204" pitchFamily="34" charset="0"/>
              </a:rPr>
              <a:t>December – March</a:t>
            </a:r>
            <a:r>
              <a:rPr lang="en-US" sz="1200" b="0" i="0" dirty="0">
                <a:solidFill>
                  <a:srgbClr val="000000"/>
                </a:solidFill>
                <a:effectLst/>
                <a:latin typeface="Avenir LT Std 35 Light" panose="020B0402020203020204" pitchFamily="34" charset="0"/>
              </a:rPr>
              <a:t>​</a:t>
            </a:r>
          </a:p>
          <a:p>
            <a:pPr fontAlgn="base">
              <a:buFont typeface="Arial" panose="020B0604020202020204" pitchFamily="34" charset="0"/>
              <a:buChar char="•"/>
            </a:pPr>
            <a:r>
              <a:rPr lang="en-US" sz="1200" b="0" i="0" u="none" strike="noStrike" dirty="0">
                <a:solidFill>
                  <a:srgbClr val="000000"/>
                </a:solidFill>
                <a:effectLst/>
                <a:latin typeface="Avenir LT Std 35 Light" panose="020B0402020203020204" pitchFamily="34" charset="0"/>
              </a:rPr>
              <a:t>If you have questions, contact Korla, UMF Scholarship Administrator</a:t>
            </a:r>
            <a:r>
              <a:rPr lang="en-US" sz="1200" b="0" i="0" u="none" strike="noStrike" dirty="0">
                <a:solidFill>
                  <a:srgbClr val="000000"/>
                </a:solidFill>
                <a:effectLst/>
                <a:latin typeface="Calibri" panose="020F0502020204030204" pitchFamily="34" charset="0"/>
              </a:rPr>
              <a:t>.</a:t>
            </a:r>
          </a:p>
          <a:p>
            <a:pPr fontAlgn="base">
              <a:buFont typeface="Arial" panose="020B0604020202020204" pitchFamily="34" charset="0"/>
              <a:buChar char="•"/>
            </a:pPr>
            <a:endParaRPr lang="en-US" sz="1200" dirty="0">
              <a:solidFill>
                <a:srgbClr val="000000"/>
              </a:solidFill>
              <a:latin typeface="Calibri" panose="020F0502020204030204" pitchFamily="34" charset="0"/>
            </a:endParaRPr>
          </a:p>
        </p:txBody>
      </p:sp>
      <p:sp>
        <p:nvSpPr>
          <p:cNvPr id="14" name="TextBox 13">
            <a:extLst>
              <a:ext uri="{FF2B5EF4-FFF2-40B4-BE49-F238E27FC236}">
                <a16:creationId xmlns:a16="http://schemas.microsoft.com/office/drawing/2014/main" id="{013494DB-289D-467D-9B17-79CA45CAF15E}"/>
              </a:ext>
            </a:extLst>
          </p:cNvPr>
          <p:cNvSpPr txBox="1"/>
          <p:nvPr/>
        </p:nvSpPr>
        <p:spPr>
          <a:xfrm>
            <a:off x="7246290" y="1304651"/>
            <a:ext cx="1224185" cy="338554"/>
          </a:xfrm>
          <a:prstGeom prst="rect">
            <a:avLst/>
          </a:prstGeom>
          <a:noFill/>
        </p:spPr>
        <p:txBody>
          <a:bodyPr wrap="square">
            <a:spAutoFit/>
          </a:bodyPr>
          <a:lstStyle/>
          <a:p>
            <a:r>
              <a:rPr lang="en-US" sz="1600" i="0" dirty="0">
                <a:solidFill>
                  <a:schemeClr val="accent2"/>
                </a:solidFill>
                <a:effectLst/>
                <a:latin typeface="Avenir LT Std 45 Book" panose="020B0502020203020204" pitchFamily="34" charset="0"/>
              </a:rPr>
              <a:t>2022-2023</a:t>
            </a:r>
            <a:endParaRPr lang="en-US" sz="1600" dirty="0">
              <a:solidFill>
                <a:schemeClr val="accent2"/>
              </a:solidFill>
              <a:latin typeface="Avenir LT Std 45 Book" panose="020B0502020203020204" pitchFamily="34" charset="0"/>
            </a:endParaRPr>
          </a:p>
        </p:txBody>
      </p:sp>
      <p:sp>
        <p:nvSpPr>
          <p:cNvPr id="12" name="Oval 11">
            <a:extLst>
              <a:ext uri="{FF2B5EF4-FFF2-40B4-BE49-F238E27FC236}">
                <a16:creationId xmlns:a16="http://schemas.microsoft.com/office/drawing/2014/main" id="{8066F67F-D7D6-4227-9770-4AA1474F493A}"/>
              </a:ext>
            </a:extLst>
          </p:cNvPr>
          <p:cNvSpPr/>
          <p:nvPr/>
        </p:nvSpPr>
        <p:spPr>
          <a:xfrm>
            <a:off x="2237632" y="6302111"/>
            <a:ext cx="2513261" cy="4602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7" name="TextBox 16">
            <a:extLst>
              <a:ext uri="{FF2B5EF4-FFF2-40B4-BE49-F238E27FC236}">
                <a16:creationId xmlns:a16="http://schemas.microsoft.com/office/drawing/2014/main" id="{286B8290-0732-4F19-943C-74E52330B249}"/>
              </a:ext>
            </a:extLst>
          </p:cNvPr>
          <p:cNvSpPr txBox="1"/>
          <p:nvPr/>
        </p:nvSpPr>
        <p:spPr>
          <a:xfrm>
            <a:off x="7316779" y="4210568"/>
            <a:ext cx="2344155" cy="1223412"/>
          </a:xfrm>
          <a:prstGeom prst="rect">
            <a:avLst/>
          </a:prstGeom>
          <a:noFill/>
        </p:spPr>
        <p:txBody>
          <a:bodyPr wrap="square">
            <a:spAutoFit/>
          </a:bodyPr>
          <a:lstStyle/>
          <a:p>
            <a:pPr algn="ctr"/>
            <a:r>
              <a:rPr lang="en-US" sz="1050" b="0" i="0" u="none" strike="noStrike" dirty="0">
                <a:solidFill>
                  <a:srgbClr val="000000"/>
                </a:solidFill>
                <a:effectLst/>
                <a:latin typeface="Avenir LT Std 35 Light" panose="020B0402020203020204" pitchFamily="34" charset="0"/>
              </a:rPr>
              <a:t>If you want to receive communications from the Foundation or Financial Aid Office, please send the department name, staff full name, and UM email address to the Foundation</a:t>
            </a:r>
            <a:endParaRPr lang="en-US" sz="1050" dirty="0">
              <a:latin typeface="Avenir LT Std 35 Light" panose="020B0402020203020204" pitchFamily="34" charset="0"/>
            </a:endParaRPr>
          </a:p>
        </p:txBody>
      </p:sp>
      <p:sp>
        <p:nvSpPr>
          <p:cNvPr id="16" name="Cloud 15">
            <a:extLst>
              <a:ext uri="{FF2B5EF4-FFF2-40B4-BE49-F238E27FC236}">
                <a16:creationId xmlns:a16="http://schemas.microsoft.com/office/drawing/2014/main" id="{14A65D56-D8FC-4C7E-B0B8-D7E22EC6F068}"/>
              </a:ext>
            </a:extLst>
          </p:cNvPr>
          <p:cNvSpPr/>
          <p:nvPr/>
        </p:nvSpPr>
        <p:spPr>
          <a:xfrm rot="424225">
            <a:off x="6837070" y="3796440"/>
            <a:ext cx="3265558" cy="1949986"/>
          </a:xfrm>
          <a:prstGeom prst="cloud">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DEE5CE-135B-487F-91DC-01E1158F3A9B}"/>
              </a:ext>
            </a:extLst>
          </p:cNvPr>
          <p:cNvSpPr txBox="1"/>
          <p:nvPr/>
        </p:nvSpPr>
        <p:spPr>
          <a:xfrm>
            <a:off x="8058483" y="4009667"/>
            <a:ext cx="991312" cy="276999"/>
          </a:xfrm>
          <a:prstGeom prst="rect">
            <a:avLst/>
          </a:prstGeom>
          <a:noFill/>
        </p:spPr>
        <p:txBody>
          <a:bodyPr wrap="square" rtlCol="0">
            <a:spAutoFit/>
          </a:bodyPr>
          <a:lstStyle/>
          <a:p>
            <a:r>
              <a:rPr lang="en-US" sz="1200" b="1" dirty="0">
                <a:solidFill>
                  <a:schemeClr val="accent2"/>
                </a:solidFill>
                <a:latin typeface="Avenir LT Std 35 Light" panose="020B0402020203020204" pitchFamily="34" charset="0"/>
              </a:rPr>
              <a:t>Help Us!</a:t>
            </a:r>
          </a:p>
        </p:txBody>
      </p:sp>
    </p:spTree>
    <p:extLst>
      <p:ext uri="{BB962C8B-B14F-4D97-AF65-F5344CB8AC3E}">
        <p14:creationId xmlns:p14="http://schemas.microsoft.com/office/powerpoint/2010/main" val="176239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C7F43B-0FF1-433E-83F4-134C9F7F0862}"/>
              </a:ext>
            </a:extLst>
          </p:cNvPr>
          <p:cNvSpPr txBox="1"/>
          <p:nvPr/>
        </p:nvSpPr>
        <p:spPr>
          <a:xfrm>
            <a:off x="3092742" y="3246539"/>
            <a:ext cx="5766032" cy="923330"/>
          </a:xfrm>
          <a:prstGeom prst="rect">
            <a:avLst/>
          </a:prstGeom>
          <a:noFill/>
        </p:spPr>
        <p:txBody>
          <a:bodyPr wrap="square" rtlCol="0">
            <a:spAutoFit/>
          </a:bodyPr>
          <a:lstStyle/>
          <a:p>
            <a:r>
              <a:rPr lang="en-US" sz="5400" dirty="0">
                <a:latin typeface="Avenir LT Std 45 Book" panose="020B0502020203020204" pitchFamily="34" charset="0"/>
              </a:rPr>
              <a:t>Survey Questions</a:t>
            </a:r>
          </a:p>
        </p:txBody>
      </p:sp>
    </p:spTree>
    <p:extLst>
      <p:ext uri="{BB962C8B-B14F-4D97-AF65-F5344CB8AC3E}">
        <p14:creationId xmlns:p14="http://schemas.microsoft.com/office/powerpoint/2010/main" val="384157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1F2BAD-A0E4-41C9-B185-EE70CEADB2F4}"/>
              </a:ext>
            </a:extLst>
          </p:cNvPr>
          <p:cNvSpPr txBox="1"/>
          <p:nvPr/>
        </p:nvSpPr>
        <p:spPr>
          <a:xfrm>
            <a:off x="886626" y="1451866"/>
            <a:ext cx="8154824" cy="954107"/>
          </a:xfrm>
          <a:prstGeom prst="rect">
            <a:avLst/>
          </a:prstGeom>
          <a:noFill/>
        </p:spPr>
        <p:txBody>
          <a:bodyPr wrap="square">
            <a:spAutoFit/>
          </a:bodyPr>
          <a:lstStyle/>
          <a:p>
            <a:r>
              <a:rPr lang="en-US" sz="2800" b="0" i="0" dirty="0">
                <a:effectLst/>
                <a:latin typeface="Avenir LT Std 35 Light" panose="020B0402020203020204" pitchFamily="34" charset="0"/>
              </a:rPr>
              <a:t>Can scholarships be awarded for summer? It's not an option on the award summary sheet. </a:t>
            </a:r>
            <a:endParaRPr lang="en-US" sz="2800" dirty="0">
              <a:latin typeface="Avenir LT Std 35 Light" panose="020B0402020203020204" pitchFamily="34" charset="0"/>
            </a:endParaRPr>
          </a:p>
        </p:txBody>
      </p:sp>
      <p:sp>
        <p:nvSpPr>
          <p:cNvPr id="4" name="TextBox 3">
            <a:extLst>
              <a:ext uri="{FF2B5EF4-FFF2-40B4-BE49-F238E27FC236}">
                <a16:creationId xmlns:a16="http://schemas.microsoft.com/office/drawing/2014/main" id="{C936C890-5C6E-445C-84BF-03837D7455AE}"/>
              </a:ext>
            </a:extLst>
          </p:cNvPr>
          <p:cNvSpPr txBox="1"/>
          <p:nvPr/>
        </p:nvSpPr>
        <p:spPr>
          <a:xfrm>
            <a:off x="444617" y="348010"/>
            <a:ext cx="3405930" cy="523220"/>
          </a:xfrm>
          <a:prstGeom prst="rect">
            <a:avLst/>
          </a:prstGeom>
          <a:noFill/>
        </p:spPr>
        <p:txBody>
          <a:bodyPr wrap="square" rtlCol="0">
            <a:spAutoFit/>
          </a:bodyPr>
          <a:lstStyle/>
          <a:p>
            <a:r>
              <a:rPr lang="en-US" sz="2800" dirty="0">
                <a:latin typeface="Avenir LT Std 45 Book" panose="020B0502020203020204" pitchFamily="34" charset="0"/>
              </a:rPr>
              <a:t>Question</a:t>
            </a:r>
          </a:p>
        </p:txBody>
      </p:sp>
      <p:cxnSp>
        <p:nvCxnSpPr>
          <p:cNvPr id="5" name="Straight Connector 4">
            <a:extLst>
              <a:ext uri="{FF2B5EF4-FFF2-40B4-BE49-F238E27FC236}">
                <a16:creationId xmlns:a16="http://schemas.microsoft.com/office/drawing/2014/main" id="{D3018BDE-0F91-45A4-947E-648989B1A559}"/>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8CDCA9B0-BF44-42BC-8756-6C65B6B1B79E}"/>
              </a:ext>
            </a:extLst>
          </p:cNvPr>
          <p:cNvSpPr txBox="1"/>
          <p:nvPr/>
        </p:nvSpPr>
        <p:spPr>
          <a:xfrm>
            <a:off x="3850547" y="3574865"/>
            <a:ext cx="6669742" cy="1754326"/>
          </a:xfrm>
          <a:prstGeom prst="rect">
            <a:avLst/>
          </a:prstGeom>
          <a:noFill/>
        </p:spPr>
        <p:txBody>
          <a:bodyPr wrap="square">
            <a:spAutoFit/>
          </a:bodyPr>
          <a:lstStyle/>
          <a:p>
            <a:pPr marR="0" algn="l" rtl="0"/>
            <a:r>
              <a:rPr lang="en-US" sz="1800" b="1" i="0" u="none" strike="noStrike" baseline="0" dirty="0">
                <a:latin typeface="Avenir LT Std 35 Light" panose="020B0402020203020204" pitchFamily="34" charset="0"/>
              </a:rPr>
              <a:t>UMF Answer:</a:t>
            </a:r>
            <a:r>
              <a:rPr lang="en-US" sz="1800" b="0" i="0" u="none" strike="noStrike" baseline="0" dirty="0">
                <a:latin typeface="Avenir LT Std 35 Light" panose="020B0402020203020204" pitchFamily="34" charset="0"/>
              </a:rPr>
              <a:t> Yes, scholarships can be awarded for summer but not at this time. It is not an option on the Award Summary Sheet because it has its own sheet, specifically for summer. This helps Financial Aid, Foundation and Business Services distinguish between award and fiscal years. </a:t>
            </a:r>
          </a:p>
          <a:p>
            <a:pPr marR="0" algn="l" rtl="0"/>
            <a:endParaRPr lang="en-US" sz="1800" b="0" i="0" u="none" strike="noStrike" baseline="0" dirty="0">
              <a:latin typeface="Calibri" panose="020F0502020204030204" pitchFamily="34" charset="0"/>
            </a:endParaRPr>
          </a:p>
        </p:txBody>
      </p:sp>
    </p:spTree>
    <p:extLst>
      <p:ext uri="{BB962C8B-B14F-4D97-AF65-F5344CB8AC3E}">
        <p14:creationId xmlns:p14="http://schemas.microsoft.com/office/powerpoint/2010/main" val="273481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D16849-C43C-4FFF-BA83-751CB24B2395}"/>
              </a:ext>
            </a:extLst>
          </p:cNvPr>
          <p:cNvSpPr txBox="1"/>
          <p:nvPr/>
        </p:nvSpPr>
        <p:spPr>
          <a:xfrm>
            <a:off x="1065369" y="2747042"/>
            <a:ext cx="10061262" cy="1569660"/>
          </a:xfrm>
          <a:prstGeom prst="rect">
            <a:avLst/>
          </a:prstGeom>
          <a:noFill/>
        </p:spPr>
        <p:txBody>
          <a:bodyPr wrap="square" rtlCol="0">
            <a:spAutoFit/>
          </a:bodyPr>
          <a:lstStyle/>
          <a:p>
            <a:pPr algn="ctr"/>
            <a:r>
              <a:rPr lang="en-US" sz="4800" dirty="0">
                <a:latin typeface="Avenir LT Std 45 Book" panose="020B0502020203020204" pitchFamily="34" charset="0"/>
              </a:rPr>
              <a:t>Awarding on the Scholarship Portal for 2022 - 2023 </a:t>
            </a:r>
          </a:p>
        </p:txBody>
      </p:sp>
      <p:sp>
        <p:nvSpPr>
          <p:cNvPr id="3" name="TextBox 2">
            <a:extLst>
              <a:ext uri="{FF2B5EF4-FFF2-40B4-BE49-F238E27FC236}">
                <a16:creationId xmlns:a16="http://schemas.microsoft.com/office/drawing/2014/main" id="{73CA7FEB-88D4-4148-B5CA-C0AD6CAD87A6}"/>
              </a:ext>
            </a:extLst>
          </p:cNvPr>
          <p:cNvSpPr txBox="1"/>
          <p:nvPr/>
        </p:nvSpPr>
        <p:spPr>
          <a:xfrm>
            <a:off x="700563" y="4988782"/>
            <a:ext cx="2537874" cy="369332"/>
          </a:xfrm>
          <a:prstGeom prst="rect">
            <a:avLst/>
          </a:prstGeom>
          <a:noFill/>
        </p:spPr>
        <p:txBody>
          <a:bodyPr wrap="none" rtlCol="0">
            <a:spAutoFit/>
          </a:bodyPr>
          <a:lstStyle/>
          <a:p>
            <a:r>
              <a:rPr lang="en-US" dirty="0">
                <a:latin typeface="Avenir LT Std 45 Book" panose="020B0502020203020204" pitchFamily="34" charset="0"/>
              </a:rPr>
              <a:t>What do students see?</a:t>
            </a:r>
          </a:p>
        </p:txBody>
      </p:sp>
      <p:sp>
        <p:nvSpPr>
          <p:cNvPr id="6" name="TextBox 5">
            <a:extLst>
              <a:ext uri="{FF2B5EF4-FFF2-40B4-BE49-F238E27FC236}">
                <a16:creationId xmlns:a16="http://schemas.microsoft.com/office/drawing/2014/main" id="{AA4514BF-918D-4A28-B1CA-34E30829372C}"/>
              </a:ext>
            </a:extLst>
          </p:cNvPr>
          <p:cNvSpPr txBox="1"/>
          <p:nvPr/>
        </p:nvSpPr>
        <p:spPr>
          <a:xfrm>
            <a:off x="700563" y="5399585"/>
            <a:ext cx="4685898" cy="369332"/>
          </a:xfrm>
          <a:prstGeom prst="rect">
            <a:avLst/>
          </a:prstGeom>
          <a:noFill/>
        </p:spPr>
        <p:txBody>
          <a:bodyPr wrap="none" rtlCol="0">
            <a:spAutoFit/>
          </a:bodyPr>
          <a:lstStyle/>
          <a:p>
            <a:r>
              <a:rPr lang="en-US" sz="1800" b="0" i="0" u="none" strike="noStrike" baseline="0" dirty="0">
                <a:latin typeface="Avenir LT Std 45 Book" panose="020B0502020203020204" pitchFamily="34" charset="0"/>
              </a:rPr>
              <a:t>How to Add Dates at the Opport</a:t>
            </a:r>
            <a:r>
              <a:rPr lang="en-US" dirty="0">
                <a:latin typeface="Avenir LT Std 45 Book" panose="020B0502020203020204" pitchFamily="34" charset="0"/>
              </a:rPr>
              <a:t>unity Level</a:t>
            </a:r>
            <a:endParaRPr lang="en-US" dirty="0"/>
          </a:p>
        </p:txBody>
      </p:sp>
      <p:sp>
        <p:nvSpPr>
          <p:cNvPr id="8" name="TextBox 7">
            <a:extLst>
              <a:ext uri="{FF2B5EF4-FFF2-40B4-BE49-F238E27FC236}">
                <a16:creationId xmlns:a16="http://schemas.microsoft.com/office/drawing/2014/main" id="{03052EA7-8DFB-47C6-BDF3-DF9EE1A076CB}"/>
              </a:ext>
            </a:extLst>
          </p:cNvPr>
          <p:cNvSpPr txBox="1"/>
          <p:nvPr/>
        </p:nvSpPr>
        <p:spPr>
          <a:xfrm>
            <a:off x="5029207" y="5399585"/>
            <a:ext cx="6097424" cy="369332"/>
          </a:xfrm>
          <a:prstGeom prst="rect">
            <a:avLst/>
          </a:prstGeom>
          <a:noFill/>
        </p:spPr>
        <p:txBody>
          <a:bodyPr wrap="square">
            <a:spAutoFit/>
          </a:bodyPr>
          <a:lstStyle/>
          <a:p>
            <a:pPr marR="0" lvl="1" algn="l" rtl="0"/>
            <a:r>
              <a:rPr lang="en-US" sz="1800" b="0" i="0" u="none" strike="noStrike" baseline="0" dirty="0">
                <a:latin typeface="Avenir LT Std 45 Book" panose="020B0502020203020204" pitchFamily="34" charset="0"/>
              </a:rPr>
              <a:t>Reviewer Groups and Scoring Rubrics</a:t>
            </a:r>
          </a:p>
        </p:txBody>
      </p:sp>
      <p:sp>
        <p:nvSpPr>
          <p:cNvPr id="10" name="TextBox 9">
            <a:extLst>
              <a:ext uri="{FF2B5EF4-FFF2-40B4-BE49-F238E27FC236}">
                <a16:creationId xmlns:a16="http://schemas.microsoft.com/office/drawing/2014/main" id="{BB151C1B-452F-49FD-A475-A209962886B2}"/>
              </a:ext>
            </a:extLst>
          </p:cNvPr>
          <p:cNvSpPr txBox="1"/>
          <p:nvPr/>
        </p:nvSpPr>
        <p:spPr>
          <a:xfrm>
            <a:off x="5485904" y="5016489"/>
            <a:ext cx="5460002" cy="369332"/>
          </a:xfrm>
          <a:prstGeom prst="rect">
            <a:avLst/>
          </a:prstGeom>
          <a:noFill/>
        </p:spPr>
        <p:txBody>
          <a:bodyPr wrap="square">
            <a:spAutoFit/>
          </a:bodyPr>
          <a:lstStyle/>
          <a:p>
            <a:r>
              <a:rPr lang="en-US" sz="1800" b="0" i="0" u="none" strike="noStrike" baseline="0" dirty="0">
                <a:latin typeface="Avenir LT Std 45 Book" panose="020B0502020203020204" pitchFamily="34" charset="0"/>
              </a:rPr>
              <a:t>How to Add Dates at the Conditional Level</a:t>
            </a:r>
            <a:endParaRPr lang="en-US" dirty="0"/>
          </a:p>
        </p:txBody>
      </p:sp>
      <p:sp>
        <p:nvSpPr>
          <p:cNvPr id="11" name="TextBox 10">
            <a:extLst>
              <a:ext uri="{FF2B5EF4-FFF2-40B4-BE49-F238E27FC236}">
                <a16:creationId xmlns:a16="http://schemas.microsoft.com/office/drawing/2014/main" id="{DFA611E3-4E88-41E7-BA42-0192391F076B}"/>
              </a:ext>
            </a:extLst>
          </p:cNvPr>
          <p:cNvSpPr txBox="1"/>
          <p:nvPr/>
        </p:nvSpPr>
        <p:spPr>
          <a:xfrm rot="10800000" flipH="1" flipV="1">
            <a:off x="559887" y="4537616"/>
            <a:ext cx="2101269" cy="369332"/>
          </a:xfrm>
          <a:prstGeom prst="rect">
            <a:avLst/>
          </a:prstGeom>
          <a:noFill/>
        </p:spPr>
        <p:txBody>
          <a:bodyPr wrap="square" rtlCol="0">
            <a:spAutoFit/>
          </a:bodyPr>
          <a:lstStyle/>
          <a:p>
            <a:r>
              <a:rPr lang="en-US" b="1" dirty="0">
                <a:solidFill>
                  <a:schemeClr val="accent2"/>
                </a:solidFill>
                <a:latin typeface="Avenir LT Std 45 Book" panose="020B0502020203020204" pitchFamily="34" charset="0"/>
              </a:rPr>
              <a:t>Table of Contents</a:t>
            </a:r>
          </a:p>
        </p:txBody>
      </p:sp>
    </p:spTree>
    <p:extLst>
      <p:ext uri="{BB962C8B-B14F-4D97-AF65-F5344CB8AC3E}">
        <p14:creationId xmlns:p14="http://schemas.microsoft.com/office/powerpoint/2010/main" val="204575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B0856B-6562-420F-B830-A3BACA977FDF}"/>
              </a:ext>
            </a:extLst>
          </p:cNvPr>
          <p:cNvSpPr txBox="1"/>
          <p:nvPr/>
        </p:nvSpPr>
        <p:spPr>
          <a:xfrm>
            <a:off x="444617" y="336038"/>
            <a:ext cx="6509855" cy="523220"/>
          </a:xfrm>
          <a:prstGeom prst="rect">
            <a:avLst/>
          </a:prstGeom>
          <a:noFill/>
        </p:spPr>
        <p:txBody>
          <a:bodyPr wrap="square" rtlCol="0">
            <a:spAutoFit/>
          </a:bodyPr>
          <a:lstStyle/>
          <a:p>
            <a:r>
              <a:rPr lang="en-US" sz="2800" dirty="0">
                <a:latin typeface="Avenir LT Std 45 Book" panose="020B0502020203020204" pitchFamily="34" charset="0"/>
              </a:rPr>
              <a:t>What do students see?</a:t>
            </a:r>
          </a:p>
        </p:txBody>
      </p:sp>
      <p:cxnSp>
        <p:nvCxnSpPr>
          <p:cNvPr id="3" name="Straight Connector 2">
            <a:extLst>
              <a:ext uri="{FF2B5EF4-FFF2-40B4-BE49-F238E27FC236}">
                <a16:creationId xmlns:a16="http://schemas.microsoft.com/office/drawing/2014/main" id="{3C548400-B463-4E54-914B-F7D095D8F3EC}"/>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5FC7B5F8-9BAF-4CFC-82DA-2BF94B06DEC3}"/>
              </a:ext>
            </a:extLst>
          </p:cNvPr>
          <p:cNvSpPr txBox="1"/>
          <p:nvPr/>
        </p:nvSpPr>
        <p:spPr>
          <a:xfrm>
            <a:off x="310965" y="1350372"/>
            <a:ext cx="3594847" cy="369332"/>
          </a:xfrm>
          <a:prstGeom prst="rect">
            <a:avLst/>
          </a:prstGeom>
          <a:noFill/>
        </p:spPr>
        <p:txBody>
          <a:bodyPr wrap="square">
            <a:spAutoFit/>
          </a:bodyPr>
          <a:lstStyle/>
          <a:p>
            <a:r>
              <a:rPr lang="en-US" sz="1600" b="1" i="0" u="none" strike="noStrike" dirty="0">
                <a:solidFill>
                  <a:schemeClr val="accent2"/>
                </a:solidFill>
                <a:effectLst/>
                <a:latin typeface="Avenir LT Std 45 Book" panose="020B0502020203020204" pitchFamily="34" charset="0"/>
              </a:rPr>
              <a:t>Scholarship Portal Landing Page</a:t>
            </a:r>
            <a:r>
              <a:rPr lang="en-US" b="0" i="0" dirty="0">
                <a:solidFill>
                  <a:srgbClr val="000000"/>
                </a:solidFill>
                <a:effectLst/>
                <a:latin typeface="Calibri" panose="020F0502020204030204" pitchFamily="34" charset="0"/>
              </a:rPr>
              <a:t>​</a:t>
            </a:r>
            <a:endParaRPr lang="en-US" dirty="0"/>
          </a:p>
        </p:txBody>
      </p:sp>
      <p:sp>
        <p:nvSpPr>
          <p:cNvPr id="7" name="TextBox 6">
            <a:extLst>
              <a:ext uri="{FF2B5EF4-FFF2-40B4-BE49-F238E27FC236}">
                <a16:creationId xmlns:a16="http://schemas.microsoft.com/office/drawing/2014/main" id="{422CFCC9-0B87-4271-B867-BD68091C4FEC}"/>
              </a:ext>
            </a:extLst>
          </p:cNvPr>
          <p:cNvSpPr txBox="1"/>
          <p:nvPr/>
        </p:nvSpPr>
        <p:spPr>
          <a:xfrm>
            <a:off x="6284257" y="1965850"/>
            <a:ext cx="5342965" cy="2862322"/>
          </a:xfrm>
          <a:prstGeom prst="rect">
            <a:avLst/>
          </a:prstGeom>
          <a:noFill/>
        </p:spPr>
        <p:txBody>
          <a:bodyPr wrap="square">
            <a:spAutoFit/>
          </a:bodyPr>
          <a:lstStyle/>
          <a:p>
            <a:pPr marL="228600" indent="-228600" algn="l" rtl="0" fontAlgn="base">
              <a:buFont typeface="+mj-lt"/>
              <a:buAutoNum type="arabicPeriod"/>
            </a:pPr>
            <a:r>
              <a:rPr lang="en-US" sz="1200" b="1" i="0" u="none" strike="noStrike" dirty="0">
                <a:solidFill>
                  <a:srgbClr val="000000"/>
                </a:solidFill>
                <a:effectLst/>
                <a:latin typeface="Avenir LT Std 35 Light" panose="020B0402020203020204" pitchFamily="34" charset="0"/>
              </a:rPr>
              <a:t> Opportunities</a:t>
            </a:r>
            <a:r>
              <a:rPr lang="en-US" sz="1200" b="0" i="0" u="none" strike="noStrike" dirty="0">
                <a:solidFill>
                  <a:srgbClr val="000000"/>
                </a:solidFill>
                <a:effectLst/>
                <a:latin typeface="Avenir LT Std 35 Light" panose="020B0402020203020204" pitchFamily="34" charset="0"/>
              </a:rPr>
              <a:t> – lists all open opportunities in the Portal ​</a:t>
            </a:r>
            <a:r>
              <a:rPr lang="en-US" sz="1200" b="0" i="0" dirty="0">
                <a:solidFill>
                  <a:srgbClr val="000000"/>
                </a:solidFill>
                <a:effectLst/>
                <a:latin typeface="Avenir LT Std 35 Light" panose="020B0402020203020204" pitchFamily="34" charset="0"/>
              </a:rPr>
              <a:t>​</a:t>
            </a:r>
          </a:p>
          <a:p>
            <a:pPr marL="228600" indent="-228600" algn="l" rtl="0" fontAlgn="base">
              <a:buFont typeface="+mj-lt"/>
              <a:buAutoNum type="arabicPeriod"/>
            </a:pPr>
            <a:endParaRPr lang="en-US" sz="1200" b="0" i="0" dirty="0">
              <a:solidFill>
                <a:srgbClr val="000000"/>
              </a:solidFill>
              <a:effectLst/>
              <a:latin typeface="Avenir LT Std 35 Light" panose="020B0402020203020204" pitchFamily="34" charset="0"/>
            </a:endParaRPr>
          </a:p>
          <a:p>
            <a:pPr marL="228600" indent="-228600" algn="l" rtl="0" fontAlgn="base">
              <a:buFont typeface="+mj-lt"/>
              <a:buAutoNum type="arabicPeriod"/>
            </a:pPr>
            <a:r>
              <a:rPr lang="en-US" sz="1200" b="1" i="0" u="none" strike="noStrike" dirty="0">
                <a:solidFill>
                  <a:srgbClr val="000000"/>
                </a:solidFill>
                <a:effectLst/>
                <a:latin typeface="Avenir LT Std 35 Light" panose="020B0402020203020204" pitchFamily="34" charset="0"/>
              </a:rPr>
              <a:t> Applicants and Administrators </a:t>
            </a:r>
            <a:r>
              <a:rPr lang="en-US" sz="1200" b="0" i="0" u="none" strike="noStrike" dirty="0">
                <a:solidFill>
                  <a:srgbClr val="000000"/>
                </a:solidFill>
                <a:effectLst/>
                <a:latin typeface="Avenir LT Std 35 Light" panose="020B0402020203020204" pitchFamily="34" charset="0"/>
              </a:rPr>
              <a:t>– For students and administrators to log in to the Portal (using NetID and password)​</a:t>
            </a:r>
            <a:r>
              <a:rPr lang="en-US" sz="1200" b="0" i="0" dirty="0">
                <a:solidFill>
                  <a:srgbClr val="000000"/>
                </a:solidFill>
                <a:effectLst/>
                <a:latin typeface="Avenir LT Std 35 Light" panose="020B0402020203020204" pitchFamily="34" charset="0"/>
              </a:rPr>
              <a:t>​</a:t>
            </a:r>
          </a:p>
          <a:p>
            <a:pPr marL="685800" lvl="1" indent="-228600" fontAlgn="base">
              <a:buFont typeface="Arial" panose="020B0604020202020204" pitchFamily="34" charset="0"/>
              <a:buChar char="•"/>
            </a:pPr>
            <a:r>
              <a:rPr lang="en-US" sz="1200" b="0" i="1" u="sng" dirty="0">
                <a:solidFill>
                  <a:srgbClr val="000000"/>
                </a:solidFill>
                <a:effectLst/>
                <a:latin typeface="Avenir LT Std 35 Light" panose="020B0402020203020204" pitchFamily="34" charset="0"/>
              </a:rPr>
              <a:t>References and reviewers should </a:t>
            </a:r>
            <a:r>
              <a:rPr lang="en-US" sz="1200" b="1" i="1" u="sng" dirty="0">
                <a:solidFill>
                  <a:srgbClr val="000000"/>
                </a:solidFill>
                <a:effectLst/>
                <a:latin typeface="Avenir LT Std 35 Light" panose="020B0402020203020204" pitchFamily="34" charset="0"/>
              </a:rPr>
              <a:t>not </a:t>
            </a:r>
            <a:r>
              <a:rPr lang="en-US" sz="1200" b="0" i="1" u="sng" dirty="0">
                <a:solidFill>
                  <a:srgbClr val="000000"/>
                </a:solidFill>
                <a:effectLst/>
                <a:latin typeface="Avenir LT Std 35 Light" panose="020B0402020203020204" pitchFamily="34" charset="0"/>
              </a:rPr>
              <a:t>use this to sign in  </a:t>
            </a:r>
            <a:r>
              <a:rPr lang="en-US" sz="1200" b="0" i="0" dirty="0">
                <a:solidFill>
                  <a:srgbClr val="000000"/>
                </a:solidFill>
                <a:effectLst/>
                <a:latin typeface="Avenir LT Std 35 Light" panose="020B0402020203020204" pitchFamily="34" charset="0"/>
              </a:rPr>
              <a:t>​</a:t>
            </a:r>
          </a:p>
          <a:p>
            <a:pPr marL="228600" indent="-228600" algn="l" rtl="0" fontAlgn="base">
              <a:buFont typeface="+mj-lt"/>
              <a:buAutoNum type="arabicPeriod"/>
            </a:pPr>
            <a:endParaRPr lang="en-US" sz="1200" b="0" i="0" dirty="0">
              <a:solidFill>
                <a:srgbClr val="000000"/>
              </a:solidFill>
              <a:effectLst/>
              <a:latin typeface="Avenir LT Std 35 Light" panose="020B0402020203020204" pitchFamily="34" charset="0"/>
            </a:endParaRPr>
          </a:p>
          <a:p>
            <a:pPr marL="228600" indent="-228600" algn="l" rtl="0" fontAlgn="base">
              <a:buFont typeface="+mj-lt"/>
              <a:buAutoNum type="arabicPeriod"/>
            </a:pPr>
            <a:r>
              <a:rPr lang="en-US" sz="1200" b="1" i="0" u="none" strike="noStrike" dirty="0">
                <a:solidFill>
                  <a:srgbClr val="000000"/>
                </a:solidFill>
                <a:effectLst/>
                <a:latin typeface="Avenir LT Std 35 Light" panose="020B0402020203020204" pitchFamily="34" charset="0"/>
              </a:rPr>
              <a:t> References and Reviewers </a:t>
            </a:r>
            <a:r>
              <a:rPr lang="en-US" sz="1200" b="0" i="0" u="none" strike="noStrike" dirty="0">
                <a:solidFill>
                  <a:srgbClr val="000000"/>
                </a:solidFill>
                <a:effectLst/>
                <a:latin typeface="Avenir LT Std 35 Light" panose="020B0402020203020204" pitchFamily="34" charset="0"/>
              </a:rPr>
              <a:t>– For References or Reviewers to log in to the Portal</a:t>
            </a:r>
            <a:r>
              <a:rPr lang="en-US" sz="1200" b="0" i="0" dirty="0">
                <a:solidFill>
                  <a:srgbClr val="000000"/>
                </a:solidFill>
                <a:effectLst/>
                <a:latin typeface="Avenir LT Std 35 Light" panose="020B0402020203020204" pitchFamily="34" charset="0"/>
              </a:rPr>
              <a:t>​</a:t>
            </a:r>
          </a:p>
          <a:p>
            <a:pPr marL="685800" lvl="1" indent="-228600" fontAlgn="base">
              <a:buFont typeface="Arial" panose="020B0604020202020204" pitchFamily="34" charset="0"/>
              <a:buChar char="•"/>
            </a:pPr>
            <a:r>
              <a:rPr lang="en-US" sz="1200" b="0" i="1" u="sng" dirty="0">
                <a:solidFill>
                  <a:srgbClr val="000000"/>
                </a:solidFill>
                <a:effectLst/>
                <a:latin typeface="Avenir LT Std 35 Light" panose="020B0402020203020204" pitchFamily="34" charset="0"/>
              </a:rPr>
              <a:t>Students and administrators should </a:t>
            </a:r>
            <a:r>
              <a:rPr lang="en-US" sz="1200" b="1" i="1" u="sng" dirty="0">
                <a:solidFill>
                  <a:srgbClr val="000000"/>
                </a:solidFill>
                <a:effectLst/>
                <a:latin typeface="Avenir LT Std 35 Light" panose="020B0402020203020204" pitchFamily="34" charset="0"/>
              </a:rPr>
              <a:t>not</a:t>
            </a:r>
            <a:r>
              <a:rPr lang="en-US" sz="1200" b="0" i="1" u="sng" dirty="0">
                <a:solidFill>
                  <a:srgbClr val="000000"/>
                </a:solidFill>
                <a:effectLst/>
                <a:latin typeface="Avenir LT Std 35 Light" panose="020B0402020203020204" pitchFamily="34" charset="0"/>
              </a:rPr>
              <a:t> use this to sign in ​</a:t>
            </a:r>
            <a:r>
              <a:rPr lang="en-US" sz="1200" b="0" i="0" dirty="0">
                <a:solidFill>
                  <a:srgbClr val="000000"/>
                </a:solidFill>
                <a:effectLst/>
                <a:latin typeface="Avenir LT Std 35 Light" panose="020B0402020203020204" pitchFamily="34" charset="0"/>
              </a:rPr>
              <a:t>​</a:t>
            </a:r>
          </a:p>
          <a:p>
            <a:pPr marL="228600" indent="-228600" algn="l" rtl="0" fontAlgn="base">
              <a:buFont typeface="+mj-lt"/>
              <a:buAutoNum type="arabicPeriod"/>
            </a:pPr>
            <a:endParaRPr lang="en-US" sz="1200" b="0" i="0" dirty="0">
              <a:solidFill>
                <a:srgbClr val="000000"/>
              </a:solidFill>
              <a:effectLst/>
              <a:latin typeface="Avenir LT Std 35 Light" panose="020B0402020203020204" pitchFamily="34" charset="0"/>
            </a:endParaRPr>
          </a:p>
          <a:p>
            <a:pPr marL="228600" indent="-228600" algn="l" rtl="0" fontAlgn="base">
              <a:buFont typeface="+mj-lt"/>
              <a:buAutoNum type="arabicPeriod"/>
            </a:pPr>
            <a:r>
              <a:rPr lang="en-US" sz="1200" b="1" i="0" u="none" strike="noStrike" dirty="0">
                <a:solidFill>
                  <a:srgbClr val="000000"/>
                </a:solidFill>
                <a:effectLst/>
                <a:latin typeface="Avenir LT Std 35 Light" panose="020B0402020203020204" pitchFamily="34" charset="0"/>
              </a:rPr>
              <a:t> Sign In With Your Institution </a:t>
            </a:r>
            <a:r>
              <a:rPr lang="en-US" sz="1200" b="0" i="0" u="none" strike="noStrike" dirty="0">
                <a:solidFill>
                  <a:srgbClr val="000000"/>
                </a:solidFill>
                <a:effectLst/>
                <a:latin typeface="Avenir LT Std 35 Light" panose="020B0402020203020204" pitchFamily="34" charset="0"/>
              </a:rPr>
              <a:t>– Click to sign in using NetID and password. ​</a:t>
            </a:r>
            <a:r>
              <a:rPr lang="en-US" sz="1200" b="0" i="0" dirty="0">
                <a:solidFill>
                  <a:srgbClr val="000000"/>
                </a:solidFill>
                <a:effectLst/>
                <a:latin typeface="Avenir LT Std 35 Light" panose="020B0402020203020204" pitchFamily="34" charset="0"/>
              </a:rPr>
              <a:t>​</a:t>
            </a:r>
          </a:p>
          <a:p>
            <a:pPr marL="228600" indent="-228600" algn="l" rtl="0" fontAlgn="base">
              <a:buFont typeface="+mj-lt"/>
              <a:buAutoNum type="arabicPeriod"/>
            </a:pPr>
            <a:endParaRPr lang="en-US" sz="1200" b="0" i="0" dirty="0">
              <a:solidFill>
                <a:srgbClr val="000000"/>
              </a:solidFill>
              <a:effectLst/>
              <a:latin typeface="Avenir LT Std 35 Light" panose="020B0402020203020204" pitchFamily="34" charset="0"/>
            </a:endParaRPr>
          </a:p>
          <a:p>
            <a:pPr marL="228600" indent="-228600" algn="l" rtl="0" fontAlgn="base">
              <a:buFont typeface="+mj-lt"/>
              <a:buAutoNum type="arabicPeriod"/>
            </a:pPr>
            <a:r>
              <a:rPr lang="en-US" sz="1200" b="1" i="0" u="none" strike="noStrike" dirty="0">
                <a:solidFill>
                  <a:srgbClr val="000000"/>
                </a:solidFill>
                <a:effectLst/>
                <a:latin typeface="Avenir LT Std 35 Light" panose="020B0402020203020204" pitchFamily="34" charset="0"/>
              </a:rPr>
              <a:t>Quick Links </a:t>
            </a:r>
            <a:r>
              <a:rPr lang="en-US" sz="1200" b="0" i="0" u="none" strike="noStrike" dirty="0">
                <a:solidFill>
                  <a:srgbClr val="000000"/>
                </a:solidFill>
                <a:effectLst/>
                <a:latin typeface="Avenir LT Std 35 Light" panose="020B0402020203020204" pitchFamily="34" charset="0"/>
              </a:rPr>
              <a:t>– Helpful links provided for quick access to umt.edu, the 2022-2023 FAFSA , and the UM FAO webpage</a:t>
            </a:r>
            <a:endParaRPr lang="en-US" sz="1200" b="0" i="0" dirty="0">
              <a:solidFill>
                <a:srgbClr val="000000"/>
              </a:solidFill>
              <a:effectLst/>
              <a:latin typeface="Avenir LT Std 35 Light" panose="020B0402020203020204" pitchFamily="34" charset="0"/>
            </a:endParaRPr>
          </a:p>
        </p:txBody>
      </p:sp>
      <p:pic>
        <p:nvPicPr>
          <p:cNvPr id="9" name="Picture 8">
            <a:extLst>
              <a:ext uri="{FF2B5EF4-FFF2-40B4-BE49-F238E27FC236}">
                <a16:creationId xmlns:a16="http://schemas.microsoft.com/office/drawing/2014/main" id="{82B0913A-7329-49A7-8736-726BB2274CD1}"/>
              </a:ext>
            </a:extLst>
          </p:cNvPr>
          <p:cNvPicPr>
            <a:picLocks noChangeAspect="1"/>
          </p:cNvPicPr>
          <p:nvPr/>
        </p:nvPicPr>
        <p:blipFill>
          <a:blip r:embed="rId2"/>
          <a:stretch>
            <a:fillRect/>
          </a:stretch>
        </p:blipFill>
        <p:spPr>
          <a:xfrm>
            <a:off x="310885" y="1965850"/>
            <a:ext cx="5596859" cy="3797029"/>
          </a:xfrm>
          <a:prstGeom prst="rect">
            <a:avLst/>
          </a:prstGeom>
        </p:spPr>
      </p:pic>
      <p:sp>
        <p:nvSpPr>
          <p:cNvPr id="10" name="TextBox 9">
            <a:extLst>
              <a:ext uri="{FF2B5EF4-FFF2-40B4-BE49-F238E27FC236}">
                <a16:creationId xmlns:a16="http://schemas.microsoft.com/office/drawing/2014/main" id="{887854E6-7508-4D57-9386-3CA0DECF2B00}"/>
              </a:ext>
            </a:extLst>
          </p:cNvPr>
          <p:cNvSpPr txBox="1"/>
          <p:nvPr/>
        </p:nvSpPr>
        <p:spPr>
          <a:xfrm>
            <a:off x="1839448" y="2937848"/>
            <a:ext cx="295834" cy="366830"/>
          </a:xfrm>
          <a:prstGeom prst="rect">
            <a:avLst/>
          </a:prstGeom>
          <a:noFill/>
        </p:spPr>
        <p:txBody>
          <a:bodyPr wrap="square" rtlCol="0">
            <a:spAutoFit/>
          </a:bodyPr>
          <a:lstStyle/>
          <a:p>
            <a:r>
              <a:rPr lang="en-US" dirty="0">
                <a:solidFill>
                  <a:srgbClr val="0070C0"/>
                </a:solidFill>
                <a:latin typeface="Avenir LT Std 45 Book" panose="020B0502020203020204" pitchFamily="34" charset="0"/>
              </a:rPr>
              <a:t>1</a:t>
            </a:r>
          </a:p>
        </p:txBody>
      </p:sp>
      <p:sp>
        <p:nvSpPr>
          <p:cNvPr id="12" name="TextBox 11">
            <a:extLst>
              <a:ext uri="{FF2B5EF4-FFF2-40B4-BE49-F238E27FC236}">
                <a16:creationId xmlns:a16="http://schemas.microsoft.com/office/drawing/2014/main" id="{FF4BF2A9-574E-479A-A39A-C925C8B85638}"/>
              </a:ext>
            </a:extLst>
          </p:cNvPr>
          <p:cNvSpPr txBox="1"/>
          <p:nvPr/>
        </p:nvSpPr>
        <p:spPr>
          <a:xfrm>
            <a:off x="5464031" y="3319438"/>
            <a:ext cx="295834" cy="338554"/>
          </a:xfrm>
          <a:prstGeom prst="rect">
            <a:avLst/>
          </a:prstGeom>
          <a:noFill/>
        </p:spPr>
        <p:txBody>
          <a:bodyPr wrap="square" rtlCol="0">
            <a:spAutoFit/>
          </a:bodyPr>
          <a:lstStyle/>
          <a:p>
            <a:r>
              <a:rPr lang="en-US" sz="1600" dirty="0">
                <a:solidFill>
                  <a:srgbClr val="0070C0"/>
                </a:solidFill>
                <a:latin typeface="Avenir LT Std 45 Book" panose="020B0502020203020204" pitchFamily="34" charset="0"/>
              </a:rPr>
              <a:t>3</a:t>
            </a:r>
          </a:p>
        </p:txBody>
      </p:sp>
      <p:sp>
        <p:nvSpPr>
          <p:cNvPr id="13" name="TextBox 12">
            <a:extLst>
              <a:ext uri="{FF2B5EF4-FFF2-40B4-BE49-F238E27FC236}">
                <a16:creationId xmlns:a16="http://schemas.microsoft.com/office/drawing/2014/main" id="{6F66846A-2355-4B30-B3BE-737ED6336CF2}"/>
              </a:ext>
            </a:extLst>
          </p:cNvPr>
          <p:cNvSpPr txBox="1"/>
          <p:nvPr/>
        </p:nvSpPr>
        <p:spPr>
          <a:xfrm>
            <a:off x="2827004" y="3333576"/>
            <a:ext cx="295834" cy="338554"/>
          </a:xfrm>
          <a:prstGeom prst="rect">
            <a:avLst/>
          </a:prstGeom>
          <a:noFill/>
        </p:spPr>
        <p:txBody>
          <a:bodyPr wrap="square" rtlCol="0">
            <a:spAutoFit/>
          </a:bodyPr>
          <a:lstStyle/>
          <a:p>
            <a:r>
              <a:rPr lang="en-US" sz="1600" dirty="0">
                <a:solidFill>
                  <a:srgbClr val="0070C0"/>
                </a:solidFill>
                <a:latin typeface="Avenir LT Std 45 Book" panose="020B0502020203020204" pitchFamily="34" charset="0"/>
              </a:rPr>
              <a:t>2</a:t>
            </a:r>
          </a:p>
        </p:txBody>
      </p:sp>
      <p:sp>
        <p:nvSpPr>
          <p:cNvPr id="14" name="TextBox 13">
            <a:extLst>
              <a:ext uri="{FF2B5EF4-FFF2-40B4-BE49-F238E27FC236}">
                <a16:creationId xmlns:a16="http://schemas.microsoft.com/office/drawing/2014/main" id="{AFC2F3BA-4CFA-4F54-B631-6E4D7C1FAAED}"/>
              </a:ext>
            </a:extLst>
          </p:cNvPr>
          <p:cNvSpPr txBox="1"/>
          <p:nvPr/>
        </p:nvSpPr>
        <p:spPr>
          <a:xfrm>
            <a:off x="3403710" y="5507628"/>
            <a:ext cx="295834" cy="338554"/>
          </a:xfrm>
          <a:prstGeom prst="rect">
            <a:avLst/>
          </a:prstGeom>
          <a:noFill/>
        </p:spPr>
        <p:txBody>
          <a:bodyPr wrap="square" rtlCol="0">
            <a:spAutoFit/>
          </a:bodyPr>
          <a:lstStyle/>
          <a:p>
            <a:r>
              <a:rPr lang="en-US" sz="1600" dirty="0">
                <a:solidFill>
                  <a:srgbClr val="0070C0"/>
                </a:solidFill>
                <a:latin typeface="Avenir LT Std 45 Book" panose="020B0502020203020204" pitchFamily="34" charset="0"/>
              </a:rPr>
              <a:t>5</a:t>
            </a:r>
          </a:p>
        </p:txBody>
      </p:sp>
      <p:sp>
        <p:nvSpPr>
          <p:cNvPr id="15" name="TextBox 14">
            <a:extLst>
              <a:ext uri="{FF2B5EF4-FFF2-40B4-BE49-F238E27FC236}">
                <a16:creationId xmlns:a16="http://schemas.microsoft.com/office/drawing/2014/main" id="{6509D7B9-A3B2-40BB-BBC5-91BE6BB71D3C}"/>
              </a:ext>
            </a:extLst>
          </p:cNvPr>
          <p:cNvSpPr txBox="1"/>
          <p:nvPr/>
        </p:nvSpPr>
        <p:spPr>
          <a:xfrm>
            <a:off x="2679087" y="4356821"/>
            <a:ext cx="295834" cy="338554"/>
          </a:xfrm>
          <a:prstGeom prst="rect">
            <a:avLst/>
          </a:prstGeom>
          <a:noFill/>
        </p:spPr>
        <p:txBody>
          <a:bodyPr wrap="square" rtlCol="0">
            <a:spAutoFit/>
          </a:bodyPr>
          <a:lstStyle/>
          <a:p>
            <a:r>
              <a:rPr lang="en-US" sz="1600" dirty="0">
                <a:solidFill>
                  <a:srgbClr val="0070C0"/>
                </a:solidFill>
                <a:latin typeface="Avenir LT Std 45 Book" panose="020B0502020203020204" pitchFamily="34" charset="0"/>
              </a:rPr>
              <a:t>4</a:t>
            </a:r>
          </a:p>
        </p:txBody>
      </p:sp>
    </p:spTree>
    <p:extLst>
      <p:ext uri="{BB962C8B-B14F-4D97-AF65-F5344CB8AC3E}">
        <p14:creationId xmlns:p14="http://schemas.microsoft.com/office/powerpoint/2010/main" val="225871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D61A57-8D35-4367-B266-F76199BCF62C}"/>
              </a:ext>
            </a:extLst>
          </p:cNvPr>
          <p:cNvSpPr txBox="1"/>
          <p:nvPr/>
        </p:nvSpPr>
        <p:spPr>
          <a:xfrm>
            <a:off x="219005" y="1372542"/>
            <a:ext cx="4372697" cy="2800767"/>
          </a:xfrm>
          <a:prstGeom prst="rect">
            <a:avLst/>
          </a:prstGeom>
          <a:noFill/>
        </p:spPr>
        <p:txBody>
          <a:bodyPr wrap="square">
            <a:spAutoFit/>
          </a:bodyPr>
          <a:lstStyle/>
          <a:p>
            <a:pPr marL="342900" indent="-342900" algn="l" rtl="0" fontAlgn="base">
              <a:buFont typeface="+mj-lt"/>
              <a:buAutoNum type="arabicPeriod"/>
            </a:pPr>
            <a:r>
              <a:rPr lang="en-US" sz="1100" b="1" i="0" u="none" strike="noStrike" dirty="0">
                <a:solidFill>
                  <a:srgbClr val="000000"/>
                </a:solidFill>
                <a:effectLst/>
                <a:latin typeface="Avenir LT Std 35 Light" panose="020B0402020203020204" pitchFamily="34" charset="0"/>
              </a:rPr>
              <a:t>My Applications </a:t>
            </a:r>
            <a:r>
              <a:rPr lang="en-US" sz="1100" b="0" i="0" u="none" strike="noStrike" dirty="0">
                <a:solidFill>
                  <a:srgbClr val="000000"/>
                </a:solidFill>
                <a:effectLst/>
                <a:latin typeface="Avenir LT Std 35 Light" panose="020B0402020203020204" pitchFamily="34" charset="0"/>
              </a:rPr>
              <a:t>– General Application will display. If the applicant is eligible to apply for other units/departments that have a conditional application, another icon will appear. The General Application must be submitted first. </a:t>
            </a:r>
            <a:r>
              <a:rPr lang="en-US" sz="1100" b="0" i="0" dirty="0">
                <a:solidFill>
                  <a:srgbClr val="000000"/>
                </a:solidFill>
                <a:effectLst/>
                <a:latin typeface="Avenir LT Std 35 Light" panose="020B0402020203020204" pitchFamily="34" charset="0"/>
              </a:rPr>
              <a:t>​</a:t>
            </a:r>
          </a:p>
          <a:p>
            <a:pPr marL="342900" indent="-342900" algn="l" rtl="0" fontAlgn="base">
              <a:buFont typeface="+mj-lt"/>
              <a:buAutoNum type="arabicPeriod"/>
            </a:pPr>
            <a:r>
              <a:rPr lang="en-US" sz="1100" b="1" i="0" u="none" strike="noStrike" dirty="0">
                <a:solidFill>
                  <a:srgbClr val="000000"/>
                </a:solidFill>
                <a:effectLst/>
                <a:latin typeface="Avenir LT Std 35 Light" panose="020B0402020203020204" pitchFamily="34" charset="0"/>
              </a:rPr>
              <a:t>Opportunities</a:t>
            </a:r>
            <a:r>
              <a:rPr lang="en-US" sz="1100" b="0" i="0" u="none" strike="noStrike" dirty="0">
                <a:solidFill>
                  <a:srgbClr val="000000"/>
                </a:solidFill>
                <a:effectLst/>
                <a:latin typeface="Avenir LT Std 35 Light" panose="020B0402020203020204" pitchFamily="34" charset="0"/>
              </a:rPr>
              <a:t> – Students can search for scholarships by typing in keywords but are signed in.</a:t>
            </a:r>
            <a:r>
              <a:rPr lang="en-US" sz="1100" b="0" i="0" dirty="0">
                <a:solidFill>
                  <a:srgbClr val="000000"/>
                </a:solidFill>
                <a:effectLst/>
                <a:latin typeface="Avenir LT Std 35 Light" panose="020B0402020203020204" pitchFamily="34" charset="0"/>
              </a:rPr>
              <a:t>​</a:t>
            </a:r>
          </a:p>
          <a:p>
            <a:pPr marL="800100" lvl="1" indent="-342900" fontAlgn="base">
              <a:buSzPts val="1000"/>
              <a:buFont typeface="Symbol" panose="05050102010706020507" pitchFamily="18" charset="2"/>
              <a:buChar char=""/>
              <a:tabLst>
                <a:tab pos="457200" algn="l"/>
              </a:tabLst>
            </a:pPr>
            <a:r>
              <a:rPr lang="en-US" sz="1100" b="1" dirty="0">
                <a:effectLst/>
                <a:latin typeface="Avenir LT Std 35 Light" panose="020B0402020203020204" pitchFamily="34" charset="0"/>
                <a:ea typeface="Calibri" panose="020F0502020204030204" pitchFamily="34" charset="0"/>
              </a:rPr>
              <a:t>Recommended:</a:t>
            </a:r>
            <a:r>
              <a:rPr lang="en-US" sz="1100" dirty="0">
                <a:effectLst/>
                <a:latin typeface="Avenir LT Std 35 Light" panose="020B0402020203020204" pitchFamily="34" charset="0"/>
                <a:ea typeface="Calibri" panose="020F0502020204030204" pitchFamily="34" charset="0"/>
              </a:rPr>
              <a:t> These are Apply-To opportunities that the student may meet qualifications for. “Recommended” does not constitute qualified. If a student does not believe they qualify for consideration after reading the opportunity description, they should not apply. ​</a:t>
            </a:r>
          </a:p>
          <a:p>
            <a:pPr marL="800100" lvl="1" indent="-342900" fontAlgn="base">
              <a:buSzPts val="1000"/>
              <a:buFont typeface="Symbol" panose="05050102010706020507" pitchFamily="18" charset="2"/>
              <a:buChar char=""/>
              <a:tabLst>
                <a:tab pos="457200" algn="l"/>
              </a:tabLst>
            </a:pPr>
            <a:r>
              <a:rPr lang="en-US" sz="1100" b="1" i="1" dirty="0">
                <a:effectLst/>
                <a:latin typeface="Avenir LT Std 35 Light" panose="020B0402020203020204" pitchFamily="34" charset="0"/>
                <a:ea typeface="Calibri" panose="020F0502020204030204" pitchFamily="34" charset="0"/>
              </a:rPr>
              <a:t>Ours</a:t>
            </a:r>
            <a:r>
              <a:rPr lang="en-US" sz="1100" b="1" dirty="0">
                <a:effectLst/>
                <a:latin typeface="Avenir LT Std 35 Light" panose="020B0402020203020204" pitchFamily="34" charset="0"/>
                <a:ea typeface="Calibri" panose="020F0502020204030204" pitchFamily="34" charset="0"/>
              </a:rPr>
              <a:t>:</a:t>
            </a:r>
            <a:r>
              <a:rPr lang="en-US" sz="1100" dirty="0">
                <a:effectLst/>
                <a:latin typeface="Avenir LT Std 35 Light" panose="020B0402020203020204" pitchFamily="34" charset="0"/>
                <a:ea typeface="Calibri" panose="020F0502020204030204" pitchFamily="34" charset="0"/>
              </a:rPr>
              <a:t> lists all open opportunities in the Portal ​</a:t>
            </a:r>
          </a:p>
          <a:p>
            <a:pPr marL="342900" indent="-342900" algn="l" rtl="0" fontAlgn="base">
              <a:buFont typeface="+mj-lt"/>
              <a:buAutoNum type="arabicPeriod"/>
            </a:pPr>
            <a:r>
              <a:rPr lang="en-US" sz="1100" b="1" i="0" u="none" strike="noStrike" dirty="0">
                <a:solidFill>
                  <a:srgbClr val="000000"/>
                </a:solidFill>
                <a:effectLst/>
                <a:latin typeface="Avenir LT Std 35 Light" panose="020B0402020203020204" pitchFamily="34" charset="0"/>
              </a:rPr>
              <a:t>Save and Keep Editing or Finish and Submit </a:t>
            </a:r>
            <a:r>
              <a:rPr lang="en-US" sz="1100" b="0" i="0" dirty="0">
                <a:solidFill>
                  <a:srgbClr val="000000"/>
                </a:solidFill>
                <a:effectLst/>
                <a:latin typeface="Avenir LT Std 35 Light" panose="020B0402020203020204" pitchFamily="34" charset="0"/>
              </a:rPr>
              <a:t>​</a:t>
            </a:r>
          </a:p>
          <a:p>
            <a:pPr algn="l" rtl="0" fontAlgn="base"/>
            <a:endParaRPr lang="en-US" sz="1100" b="1" i="0" u="none" strike="noStrike" dirty="0">
              <a:solidFill>
                <a:srgbClr val="000000"/>
              </a:solidFill>
              <a:effectLst/>
              <a:latin typeface="Avenir LT Std 35 Light" panose="020B0402020203020204" pitchFamily="34" charset="0"/>
            </a:endParaRPr>
          </a:p>
          <a:p>
            <a:pPr algn="l" rtl="0" fontAlgn="base"/>
            <a:r>
              <a:rPr lang="en-US" sz="1100" b="1" i="0" u="none" strike="noStrike" dirty="0">
                <a:solidFill>
                  <a:srgbClr val="000000"/>
                </a:solidFill>
                <a:effectLst/>
                <a:highlight>
                  <a:srgbClr val="FFFF00"/>
                </a:highlight>
                <a:latin typeface="Avenir LT Std 35 Light" panose="020B0402020203020204" pitchFamily="34" charset="0"/>
              </a:rPr>
              <a:t>*</a:t>
            </a:r>
            <a:r>
              <a:rPr lang="en-US" sz="1100" b="0" i="0" u="none" strike="noStrike" dirty="0">
                <a:solidFill>
                  <a:srgbClr val="000000"/>
                </a:solidFill>
                <a:effectLst/>
                <a:latin typeface="Avenir LT Std 35 Light" panose="020B0402020203020204" pitchFamily="34" charset="0"/>
              </a:rPr>
              <a:t> Asterisk questions are </a:t>
            </a:r>
            <a:r>
              <a:rPr lang="en-US" sz="1100" b="0" i="0" u="sng" strike="noStrike" dirty="0">
                <a:effectLst/>
                <a:latin typeface="Avenir LT Std 35 Light" panose="020B0402020203020204" pitchFamily="34" charset="0"/>
              </a:rPr>
              <a:t>REQUIRED</a:t>
            </a:r>
            <a:endParaRPr lang="en-US" sz="1100" b="0" i="0" u="sng" dirty="0">
              <a:effectLst/>
              <a:latin typeface="Avenir LT Std 35 Light" panose="020B0402020203020204" pitchFamily="34" charset="0"/>
            </a:endParaRPr>
          </a:p>
        </p:txBody>
      </p:sp>
      <p:sp>
        <p:nvSpPr>
          <p:cNvPr id="8" name="TextBox 7">
            <a:extLst>
              <a:ext uri="{FF2B5EF4-FFF2-40B4-BE49-F238E27FC236}">
                <a16:creationId xmlns:a16="http://schemas.microsoft.com/office/drawing/2014/main" id="{7F20E80B-0CA8-4A4C-9EF7-D647AACDC7F4}"/>
              </a:ext>
            </a:extLst>
          </p:cNvPr>
          <p:cNvSpPr txBox="1"/>
          <p:nvPr/>
        </p:nvSpPr>
        <p:spPr>
          <a:xfrm>
            <a:off x="597017" y="488438"/>
            <a:ext cx="6509855" cy="523220"/>
          </a:xfrm>
          <a:prstGeom prst="rect">
            <a:avLst/>
          </a:prstGeom>
          <a:noFill/>
        </p:spPr>
        <p:txBody>
          <a:bodyPr wrap="square" rtlCol="0">
            <a:spAutoFit/>
          </a:bodyPr>
          <a:lstStyle/>
          <a:p>
            <a:r>
              <a:rPr lang="en-US" sz="2800" dirty="0">
                <a:latin typeface="Avenir LT Std 45 Book" panose="020B0502020203020204" pitchFamily="34" charset="0"/>
              </a:rPr>
              <a:t>What do students see?</a:t>
            </a:r>
          </a:p>
        </p:txBody>
      </p:sp>
      <p:cxnSp>
        <p:nvCxnSpPr>
          <p:cNvPr id="9" name="Straight Connector 8">
            <a:extLst>
              <a:ext uri="{FF2B5EF4-FFF2-40B4-BE49-F238E27FC236}">
                <a16:creationId xmlns:a16="http://schemas.microsoft.com/office/drawing/2014/main" id="{3D6B2B52-3E3A-4030-A404-EBDEA4837275}"/>
              </a:ext>
            </a:extLst>
          </p:cNvPr>
          <p:cNvCxnSpPr>
            <a:cxnSpLocks/>
          </p:cNvCxnSpPr>
          <p:nvPr/>
        </p:nvCxnSpPr>
        <p:spPr>
          <a:xfrm>
            <a:off x="597017" y="364155"/>
            <a:ext cx="0" cy="771787"/>
          </a:xfrm>
          <a:prstGeom prst="line">
            <a:avLst/>
          </a:prstGeom>
        </p:spPr>
        <p:style>
          <a:lnRef idx="1">
            <a:schemeClr val="accent2"/>
          </a:lnRef>
          <a:fillRef idx="0">
            <a:schemeClr val="accent2"/>
          </a:fillRef>
          <a:effectRef idx="0">
            <a:schemeClr val="accent2"/>
          </a:effectRef>
          <a:fontRef idx="minor">
            <a:schemeClr val="tx1"/>
          </a:fontRef>
        </p:style>
      </p:cxnSp>
      <p:pic>
        <p:nvPicPr>
          <p:cNvPr id="11" name="Picture 10">
            <a:extLst>
              <a:ext uri="{FF2B5EF4-FFF2-40B4-BE49-F238E27FC236}">
                <a16:creationId xmlns:a16="http://schemas.microsoft.com/office/drawing/2014/main" id="{C00E30E6-EB82-47A3-917D-AC996BDF6ED7}"/>
              </a:ext>
            </a:extLst>
          </p:cNvPr>
          <p:cNvPicPr>
            <a:picLocks noChangeAspect="1"/>
          </p:cNvPicPr>
          <p:nvPr/>
        </p:nvPicPr>
        <p:blipFill>
          <a:blip r:embed="rId2"/>
          <a:stretch>
            <a:fillRect/>
          </a:stretch>
        </p:blipFill>
        <p:spPr>
          <a:xfrm>
            <a:off x="529619" y="4176428"/>
            <a:ext cx="3322325" cy="1690385"/>
          </a:xfrm>
          <a:prstGeom prst="rect">
            <a:avLst/>
          </a:prstGeom>
          <a:ln>
            <a:solidFill>
              <a:schemeClr val="accent2"/>
            </a:solidFill>
          </a:ln>
        </p:spPr>
      </p:pic>
      <p:sp>
        <p:nvSpPr>
          <p:cNvPr id="14" name="TextBox 13">
            <a:extLst>
              <a:ext uri="{FF2B5EF4-FFF2-40B4-BE49-F238E27FC236}">
                <a16:creationId xmlns:a16="http://schemas.microsoft.com/office/drawing/2014/main" id="{3F116C63-215F-48BF-8575-2403C25AAE6A}"/>
              </a:ext>
            </a:extLst>
          </p:cNvPr>
          <p:cNvSpPr txBox="1"/>
          <p:nvPr/>
        </p:nvSpPr>
        <p:spPr>
          <a:xfrm>
            <a:off x="1493271" y="4227201"/>
            <a:ext cx="1622612" cy="338554"/>
          </a:xfrm>
          <a:prstGeom prst="rect">
            <a:avLst/>
          </a:prstGeom>
          <a:noFill/>
        </p:spPr>
        <p:txBody>
          <a:bodyPr wrap="square">
            <a:spAutoFit/>
          </a:bodyPr>
          <a:lstStyle/>
          <a:p>
            <a:r>
              <a:rPr lang="en-US" sz="1600" b="1" i="0" dirty="0">
                <a:solidFill>
                  <a:schemeClr val="accent2"/>
                </a:solidFill>
                <a:effectLst/>
                <a:latin typeface="Avenir LT Std 45 Book" panose="020B0502020203020204" pitchFamily="34" charset="0"/>
              </a:rPr>
              <a:t>NET ID Login </a:t>
            </a:r>
            <a:endParaRPr lang="en-US" sz="1600" dirty="0">
              <a:solidFill>
                <a:schemeClr val="accent2"/>
              </a:solidFill>
              <a:latin typeface="Avenir LT Std 45 Book" panose="020B0502020203020204" pitchFamily="34" charset="0"/>
            </a:endParaRPr>
          </a:p>
        </p:txBody>
      </p:sp>
      <p:pic>
        <p:nvPicPr>
          <p:cNvPr id="19" name="Picture 18">
            <a:extLst>
              <a:ext uri="{FF2B5EF4-FFF2-40B4-BE49-F238E27FC236}">
                <a16:creationId xmlns:a16="http://schemas.microsoft.com/office/drawing/2014/main" id="{8F69CDCE-C9BD-43BD-B4FD-6B03FD50DDE3}"/>
              </a:ext>
            </a:extLst>
          </p:cNvPr>
          <p:cNvPicPr>
            <a:picLocks noChangeAspect="1"/>
          </p:cNvPicPr>
          <p:nvPr/>
        </p:nvPicPr>
        <p:blipFill>
          <a:blip r:embed="rId3"/>
          <a:stretch>
            <a:fillRect/>
          </a:stretch>
        </p:blipFill>
        <p:spPr>
          <a:xfrm>
            <a:off x="4785157" y="1275080"/>
            <a:ext cx="7203995" cy="4128546"/>
          </a:xfrm>
          <a:prstGeom prst="rect">
            <a:avLst/>
          </a:prstGeom>
        </p:spPr>
      </p:pic>
      <p:sp>
        <p:nvSpPr>
          <p:cNvPr id="24" name="TextBox 23">
            <a:extLst>
              <a:ext uri="{FF2B5EF4-FFF2-40B4-BE49-F238E27FC236}">
                <a16:creationId xmlns:a16="http://schemas.microsoft.com/office/drawing/2014/main" id="{A4B304BC-55A5-47D2-B77F-610CE4810D19}"/>
              </a:ext>
            </a:extLst>
          </p:cNvPr>
          <p:cNvSpPr txBox="1"/>
          <p:nvPr/>
        </p:nvSpPr>
        <p:spPr>
          <a:xfrm>
            <a:off x="4780057" y="1275080"/>
            <a:ext cx="295834" cy="366830"/>
          </a:xfrm>
          <a:prstGeom prst="rect">
            <a:avLst/>
          </a:prstGeom>
          <a:noFill/>
        </p:spPr>
        <p:txBody>
          <a:bodyPr wrap="square" rtlCol="0">
            <a:spAutoFit/>
          </a:bodyPr>
          <a:lstStyle/>
          <a:p>
            <a:r>
              <a:rPr lang="en-US" dirty="0">
                <a:solidFill>
                  <a:srgbClr val="00B050"/>
                </a:solidFill>
                <a:latin typeface="Avenir LT Std 45 Book" panose="020B0502020203020204" pitchFamily="34" charset="0"/>
              </a:rPr>
              <a:t>1</a:t>
            </a:r>
          </a:p>
        </p:txBody>
      </p:sp>
      <p:sp>
        <p:nvSpPr>
          <p:cNvPr id="25" name="TextBox 24">
            <a:extLst>
              <a:ext uri="{FF2B5EF4-FFF2-40B4-BE49-F238E27FC236}">
                <a16:creationId xmlns:a16="http://schemas.microsoft.com/office/drawing/2014/main" id="{29859564-B7DA-4FB7-A538-DE03BAFAE807}"/>
              </a:ext>
            </a:extLst>
          </p:cNvPr>
          <p:cNvSpPr txBox="1"/>
          <p:nvPr/>
        </p:nvSpPr>
        <p:spPr>
          <a:xfrm>
            <a:off x="6820277" y="1275080"/>
            <a:ext cx="295834" cy="338554"/>
          </a:xfrm>
          <a:prstGeom prst="rect">
            <a:avLst/>
          </a:prstGeom>
          <a:noFill/>
        </p:spPr>
        <p:txBody>
          <a:bodyPr wrap="square" rtlCol="0">
            <a:spAutoFit/>
          </a:bodyPr>
          <a:lstStyle/>
          <a:p>
            <a:r>
              <a:rPr lang="en-US" sz="1600" dirty="0">
                <a:solidFill>
                  <a:srgbClr val="00B050"/>
                </a:solidFill>
                <a:latin typeface="Avenir LT Std 45 Book" panose="020B0502020203020204" pitchFamily="34" charset="0"/>
              </a:rPr>
              <a:t>2</a:t>
            </a:r>
          </a:p>
        </p:txBody>
      </p:sp>
      <p:sp>
        <p:nvSpPr>
          <p:cNvPr id="26" name="TextBox 25">
            <a:extLst>
              <a:ext uri="{FF2B5EF4-FFF2-40B4-BE49-F238E27FC236}">
                <a16:creationId xmlns:a16="http://schemas.microsoft.com/office/drawing/2014/main" id="{543AA9E2-3FA3-4EDC-B8A5-92A0F2643D87}"/>
              </a:ext>
            </a:extLst>
          </p:cNvPr>
          <p:cNvSpPr txBox="1"/>
          <p:nvPr/>
        </p:nvSpPr>
        <p:spPr>
          <a:xfrm>
            <a:off x="9731231" y="5065072"/>
            <a:ext cx="295834" cy="338554"/>
          </a:xfrm>
          <a:prstGeom prst="rect">
            <a:avLst/>
          </a:prstGeom>
          <a:noFill/>
        </p:spPr>
        <p:txBody>
          <a:bodyPr wrap="square" rtlCol="0">
            <a:spAutoFit/>
          </a:bodyPr>
          <a:lstStyle/>
          <a:p>
            <a:r>
              <a:rPr lang="en-US" sz="1600" dirty="0">
                <a:solidFill>
                  <a:srgbClr val="00B050"/>
                </a:solidFill>
                <a:latin typeface="Avenir LT Std 45 Book" panose="020B0502020203020204" pitchFamily="34" charset="0"/>
              </a:rPr>
              <a:t>3</a:t>
            </a:r>
          </a:p>
        </p:txBody>
      </p:sp>
    </p:spTree>
    <p:extLst>
      <p:ext uri="{BB962C8B-B14F-4D97-AF65-F5344CB8AC3E}">
        <p14:creationId xmlns:p14="http://schemas.microsoft.com/office/powerpoint/2010/main" val="382270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a:extLst>
              <a:ext uri="{FF2B5EF4-FFF2-40B4-BE49-F238E27FC236}">
                <a16:creationId xmlns:a16="http://schemas.microsoft.com/office/drawing/2014/main" id="{F271D7C4-6984-4F5C-85A0-99DDA0E4E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614" y="211755"/>
            <a:ext cx="7126064" cy="5768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E425D3-8DDA-44E0-B701-71D32D7B76A1}"/>
              </a:ext>
            </a:extLst>
          </p:cNvPr>
          <p:cNvSpPr txBox="1"/>
          <p:nvPr/>
        </p:nvSpPr>
        <p:spPr>
          <a:xfrm>
            <a:off x="444617" y="336038"/>
            <a:ext cx="4019807" cy="523220"/>
          </a:xfrm>
          <a:prstGeom prst="rect">
            <a:avLst/>
          </a:prstGeom>
          <a:noFill/>
        </p:spPr>
        <p:txBody>
          <a:bodyPr wrap="square" rtlCol="0">
            <a:spAutoFit/>
          </a:bodyPr>
          <a:lstStyle/>
          <a:p>
            <a:r>
              <a:rPr lang="en-US" sz="2800" dirty="0">
                <a:latin typeface="Avenir LT Std 45 Book" panose="020B0502020203020204" pitchFamily="34" charset="0"/>
              </a:rPr>
              <a:t>What do students see?</a:t>
            </a:r>
          </a:p>
        </p:txBody>
      </p:sp>
      <p:cxnSp>
        <p:nvCxnSpPr>
          <p:cNvPr id="3" name="Straight Connector 2">
            <a:extLst>
              <a:ext uri="{FF2B5EF4-FFF2-40B4-BE49-F238E27FC236}">
                <a16:creationId xmlns:a16="http://schemas.microsoft.com/office/drawing/2014/main" id="{04166D77-D965-481B-972B-64A6047C28CE}"/>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8B01831C-043F-4259-B5B0-1FC146EACF71}"/>
              </a:ext>
            </a:extLst>
          </p:cNvPr>
          <p:cNvSpPr txBox="1"/>
          <p:nvPr/>
        </p:nvSpPr>
        <p:spPr>
          <a:xfrm>
            <a:off x="98614" y="1148672"/>
            <a:ext cx="4365810" cy="4832092"/>
          </a:xfrm>
          <a:prstGeom prst="rect">
            <a:avLst/>
          </a:prstGeom>
          <a:noFill/>
        </p:spPr>
        <p:txBody>
          <a:bodyPr wrap="square">
            <a:spAutoFit/>
          </a:bodyPr>
          <a:lstStyle/>
          <a:p>
            <a:pPr marL="285750" indent="-285750" algn="l" rtl="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When a student completes the </a:t>
            </a:r>
            <a:r>
              <a:rPr lang="en-US" sz="1400" b="0" i="1" u="none" strike="noStrike" dirty="0">
                <a:solidFill>
                  <a:srgbClr val="000000"/>
                </a:solidFill>
                <a:effectLst/>
                <a:latin typeface="Avenir LT Std 35 Light" panose="020B0402020203020204" pitchFamily="34" charset="0"/>
              </a:rPr>
              <a:t>General Application</a:t>
            </a:r>
            <a:r>
              <a:rPr lang="en-US" sz="1400" b="0" i="0" u="none" strike="noStrike" dirty="0">
                <a:solidFill>
                  <a:srgbClr val="000000"/>
                </a:solidFill>
                <a:effectLst/>
                <a:latin typeface="Avenir LT Std 35 Light" panose="020B0402020203020204" pitchFamily="34" charset="0"/>
              </a:rPr>
              <a:t>, a conditional application will automatically populate under </a:t>
            </a:r>
            <a:r>
              <a:rPr lang="en-US" sz="1400" b="0" i="1" u="none" strike="noStrike" dirty="0">
                <a:solidFill>
                  <a:srgbClr val="000000"/>
                </a:solidFill>
                <a:effectLst/>
                <a:latin typeface="Avenir LT Std 35 Light" panose="020B0402020203020204" pitchFamily="34" charset="0"/>
              </a:rPr>
              <a:t>Application Progress</a:t>
            </a:r>
            <a:r>
              <a:rPr lang="en-US" sz="1400" b="0" i="0" u="none" strike="noStrike" dirty="0">
                <a:solidFill>
                  <a:srgbClr val="000000"/>
                </a:solidFill>
                <a:effectLst/>
                <a:latin typeface="Avenir LT Std 35 Light" panose="020B0402020203020204" pitchFamily="34" charset="0"/>
              </a:rPr>
              <a:t> if the student meets the qualifications. </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Nearly all conditional applications require the student to have a specific major/minor. This info is pulled from Banner.</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endParaRPr lang="en-US" sz="1400" u="none" strike="noStrike" dirty="0">
              <a:solidFill>
                <a:srgbClr val="000000"/>
              </a:solidFill>
              <a:latin typeface="Avenir LT Std 35 Light" panose="020B0402020203020204" pitchFamily="34" charset="0"/>
            </a:endParaRPr>
          </a:p>
          <a:p>
            <a:pPr marL="285750" indent="-285750" fontAlgn="base">
              <a:buFont typeface="Arial" panose="020B0604020202020204" pitchFamily="34" charset="0"/>
              <a:buChar char="•"/>
            </a:pPr>
            <a:r>
              <a:rPr lang="en-US" sz="1400" b="1" i="0" u="none" strike="noStrike" dirty="0">
                <a:solidFill>
                  <a:srgbClr val="000000"/>
                </a:solidFill>
                <a:effectLst/>
                <a:latin typeface="Avenir LT Std 35 Light" panose="020B0402020203020204" pitchFamily="34" charset="0"/>
              </a:rPr>
              <a:t>Please note - </a:t>
            </a:r>
            <a:r>
              <a:rPr lang="en-US" sz="1400" b="0" i="0" u="none" strike="noStrike" dirty="0">
                <a:solidFill>
                  <a:srgbClr val="000000"/>
                </a:solidFill>
                <a:effectLst/>
                <a:latin typeface="Avenir LT Std 35 Light" panose="020B0402020203020204" pitchFamily="34" charset="0"/>
              </a:rPr>
              <a:t>a</a:t>
            </a:r>
            <a:r>
              <a:rPr lang="en-US" sz="1400" b="0" i="1" u="none" strike="noStrike" dirty="0">
                <a:solidFill>
                  <a:srgbClr val="000000"/>
                </a:solidFill>
                <a:effectLst/>
                <a:latin typeface="Avenir LT Std 35 Light" panose="020B0402020203020204" pitchFamily="34" charset="0"/>
              </a:rPr>
              <a:t> Conditional Application</a:t>
            </a:r>
            <a:r>
              <a:rPr lang="en-US" sz="1400" b="0" i="0" u="none" strike="noStrike" dirty="0">
                <a:solidFill>
                  <a:srgbClr val="000000"/>
                </a:solidFill>
                <a:effectLst/>
                <a:latin typeface="Avenir LT Std 35 Light" panose="020B0402020203020204" pitchFamily="34" charset="0"/>
              </a:rPr>
              <a:t> will not populate until after the student submits the</a:t>
            </a:r>
            <a:r>
              <a:rPr lang="en-US" sz="1400" b="0" i="1" u="none" strike="noStrike" dirty="0">
                <a:solidFill>
                  <a:srgbClr val="000000"/>
                </a:solidFill>
                <a:effectLst/>
                <a:latin typeface="Avenir LT Std 35 Light" panose="020B0402020203020204" pitchFamily="34" charset="0"/>
              </a:rPr>
              <a:t> General Application</a:t>
            </a:r>
            <a:endParaRPr lang="en-US" sz="1400" b="0" i="0" dirty="0">
              <a:solidFill>
                <a:srgbClr val="000000"/>
              </a:solidFill>
              <a:effectLst/>
              <a:latin typeface="Avenir LT Std 35 Light" panose="020B0402020203020204" pitchFamily="34" charset="0"/>
            </a:endParaRPr>
          </a:p>
          <a:p>
            <a:pPr lvl="1" fontAlgn="base"/>
            <a:endParaRPr lang="en-US" sz="1400" b="0" i="0" dirty="0">
              <a:solidFill>
                <a:srgbClr val="000000"/>
              </a:solidFill>
              <a:effectLst/>
              <a:latin typeface="Avenir LT Std 35 Light" panose="020B0402020203020204" pitchFamily="34" charset="0"/>
            </a:endParaRPr>
          </a:p>
          <a:p>
            <a:pPr marL="285750" indent="-285750" algn="l" rtl="0" fontAlgn="base">
              <a:buFont typeface="Arial" panose="020B0604020202020204" pitchFamily="34" charset="0"/>
              <a:buChar char="•"/>
            </a:pPr>
            <a:r>
              <a:rPr lang="en-US" sz="1400" b="0" i="1" u="none" strike="noStrike" dirty="0">
                <a:solidFill>
                  <a:srgbClr val="000000"/>
                </a:solidFill>
                <a:effectLst/>
                <a:latin typeface="Avenir LT Std 35 Light" panose="020B0402020203020204" pitchFamily="34" charset="0"/>
              </a:rPr>
              <a:t>Other Recommended Opportunities</a:t>
            </a:r>
            <a:r>
              <a:rPr lang="en-US" sz="1400" b="0" i="0" u="none" strike="noStrike" dirty="0">
                <a:solidFill>
                  <a:srgbClr val="000000"/>
                </a:solidFill>
                <a:effectLst/>
                <a:latin typeface="Avenir LT Std 35 Light" panose="020B0402020203020204" pitchFamily="34" charset="0"/>
              </a:rPr>
              <a:t> will populate with Apply-To opportunities that the student meets qualifications for.</a:t>
            </a:r>
            <a:r>
              <a:rPr lang="en-US" sz="1400" b="0" i="0" dirty="0">
                <a:solidFill>
                  <a:srgbClr val="000000"/>
                </a:solidFill>
                <a:effectLst/>
                <a:latin typeface="Avenir LT Std 35 Light" panose="020B0402020203020204" pitchFamily="34" charset="0"/>
              </a:rPr>
              <a:t>​</a:t>
            </a:r>
          </a:p>
          <a:p>
            <a:pPr marL="742950" lvl="1" indent="-285750" fontAlgn="base">
              <a:buFont typeface="Arial" panose="020B0604020202020204" pitchFamily="34" charset="0"/>
              <a:buChar char="•"/>
            </a:pPr>
            <a:r>
              <a:rPr lang="en-US" sz="1400" b="0" i="0" u="none" strike="noStrike" dirty="0">
                <a:solidFill>
                  <a:srgbClr val="000000"/>
                </a:solidFill>
                <a:effectLst/>
                <a:latin typeface="Avenir LT Std 35 Light" panose="020B0402020203020204" pitchFamily="34" charset="0"/>
              </a:rPr>
              <a:t> We do not recommend that students use the "search" function to find opportunities. Most opportunities are Auto-Match and students often get confused when they can't find a specific scholarship.</a:t>
            </a:r>
            <a:endParaRPr lang="en-US" sz="1400" b="0" i="0" dirty="0">
              <a:solidFill>
                <a:srgbClr val="000000"/>
              </a:solidFill>
              <a:effectLst/>
              <a:latin typeface="Avenir LT Std 35 Light" panose="020B0402020203020204" pitchFamily="34" charset="0"/>
            </a:endParaRPr>
          </a:p>
        </p:txBody>
      </p:sp>
      <p:sp>
        <p:nvSpPr>
          <p:cNvPr id="11" name="Rectangle 10">
            <a:extLst>
              <a:ext uri="{FF2B5EF4-FFF2-40B4-BE49-F238E27FC236}">
                <a16:creationId xmlns:a16="http://schemas.microsoft.com/office/drawing/2014/main" id="{76D7D3BC-34FC-4439-A7F8-B33A78A48111}"/>
              </a:ext>
            </a:extLst>
          </p:cNvPr>
          <p:cNvSpPr/>
          <p:nvPr/>
        </p:nvSpPr>
        <p:spPr>
          <a:xfrm>
            <a:off x="9649417" y="1118591"/>
            <a:ext cx="1675849" cy="2087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1FBC59E-C912-4A65-B152-56B665A0A7DC}"/>
              </a:ext>
            </a:extLst>
          </p:cNvPr>
          <p:cNvSpPr/>
          <p:nvPr/>
        </p:nvSpPr>
        <p:spPr>
          <a:xfrm>
            <a:off x="6254466" y="1118591"/>
            <a:ext cx="887506" cy="27592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BE014EA-BBD7-4A43-9A4B-8C5B26596484}"/>
              </a:ext>
            </a:extLst>
          </p:cNvPr>
          <p:cNvSpPr/>
          <p:nvPr/>
        </p:nvSpPr>
        <p:spPr>
          <a:xfrm>
            <a:off x="5203543" y="1474003"/>
            <a:ext cx="1503641" cy="184174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855626"/>
      </p:ext>
    </p:extLst>
  </p:cSld>
  <p:clrMapOvr>
    <a:masterClrMapping/>
  </p:clrMapOvr>
</p:sld>
</file>

<file path=ppt/theme/theme1.xml><?xml version="1.0" encoding="utf-8"?>
<a:theme xmlns:a="http://schemas.openxmlformats.org/drawingml/2006/main" name="Retrospect">
  <a:themeElements>
    <a:clrScheme name="Custom 5">
      <a:dk1>
        <a:srgbClr val="000000"/>
      </a:dk1>
      <a:lt1>
        <a:sysClr val="window" lastClr="FFFFFF"/>
      </a:lt1>
      <a:dk2>
        <a:srgbClr val="637052"/>
      </a:dk2>
      <a:lt2>
        <a:srgbClr val="CCDDEA"/>
      </a:lt2>
      <a:accent1>
        <a:srgbClr val="8C8E90"/>
      </a:accent1>
      <a:accent2>
        <a:srgbClr val="70002E"/>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20351</TotalTime>
  <Words>2598</Words>
  <Application>Microsoft Office PowerPoint</Application>
  <PresentationFormat>Widescreen</PresentationFormat>
  <Paragraphs>268</Paragraphs>
  <Slides>26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Avenir LT Std 35 Light</vt:lpstr>
      <vt:lpstr>Avenir LT Std 45 Book</vt:lpstr>
      <vt:lpstr>Calibri</vt:lpstr>
      <vt:lpstr>Calibri Light</vt:lpstr>
      <vt:lpstr>Daytona Pro Condensed</vt:lpstr>
      <vt:lpstr>Segoe UI</vt:lpstr>
      <vt:lpstr>Symbol</vt:lpstr>
      <vt:lpstr>Tahoma</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Trivia Break!</vt:lpstr>
      <vt:lpstr>Department Scholarship Resource Webpage</vt:lpstr>
      <vt:lpstr>Looks LIKE SOUNDS Like</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Stone, Makaya</dc:creator>
  <cp:lastModifiedBy>Peltier, Christina</cp:lastModifiedBy>
  <cp:revision>23</cp:revision>
  <dcterms:created xsi:type="dcterms:W3CDTF">2021-11-18T15:03:34Z</dcterms:created>
  <dcterms:modified xsi:type="dcterms:W3CDTF">2022-02-15T14:30:04Z</dcterms:modified>
</cp:coreProperties>
</file>