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15"/>
  </p:notesMasterIdLst>
  <p:sldIdLst>
    <p:sldId id="256" r:id="rId2"/>
    <p:sldId id="268" r:id="rId3"/>
    <p:sldId id="267" r:id="rId4"/>
    <p:sldId id="260" r:id="rId5"/>
    <p:sldId id="264" r:id="rId6"/>
    <p:sldId id="266" r:id="rId7"/>
    <p:sldId id="265" r:id="rId8"/>
    <p:sldId id="269" r:id="rId9"/>
    <p:sldId id="258" r:id="rId10"/>
    <p:sldId id="259" r:id="rId11"/>
    <p:sldId id="261" r:id="rId12"/>
    <p:sldId id="262" r:id="rId13"/>
    <p:sldId id="26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E46E20-B770-45B2-A931-79BB24DBD419}" v="25" dt="2020-12-16T17:48:50.167"/>
    <p1510:client id="{6FF5A971-8532-49BF-B367-A88246FD764F}" v="8" dt="2020-12-16T14:45:52.524"/>
    <p1510:client id="{CA1D84EE-5DAE-42DA-B9BD-0E2A58301329}" v="87" dt="2020-12-17T13:56:51.468"/>
    <p1510:client id="{D5F6588C-783A-439C-896F-827204266240}" v="163" dt="2020-12-17T01:09:18.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124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A006B-6FCE-454C-BA1A-F62309A1A679}" type="datetimeFigureOut">
              <a:rPr lang="en-US" smtClean="0"/>
              <a:t>12/28/2020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1ABA5-2512-4732-B9A5-33BE141D80B4}" type="slidenum">
              <a:rPr lang="en-US" smtClean="0"/>
              <a:t>‹#›</a:t>
            </a:fld>
            <a:endParaRPr lang="en-US"/>
          </a:p>
        </p:txBody>
      </p:sp>
    </p:spTree>
    <p:extLst>
      <p:ext uri="{BB962C8B-B14F-4D97-AF65-F5344CB8AC3E}">
        <p14:creationId xmlns:p14="http://schemas.microsoft.com/office/powerpoint/2010/main" val="3351005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33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84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910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2212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347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87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796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281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283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503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89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12/28/2020</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2157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fascholarships@mso.umt.edu" TargetMode="External"/><Relationship Id="rId2" Type="http://schemas.openxmlformats.org/officeDocument/2006/relationships/hyperlink" Target="mailto:faid@mso.umt.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hyperlink" Target="mailto:Sarah.wade@supportum.org" TargetMode="External"/><Relationship Id="rId7" Type="http://schemas.openxmlformats.org/officeDocument/2006/relationships/hyperlink" Target="mailto:Barb.bybee@mso.umt.edu" TargetMode="External"/><Relationship Id="rId12" Type="http://schemas.openxmlformats.org/officeDocument/2006/relationships/image" Target="../media/image11.png"/><Relationship Id="rId2" Type="http://schemas.openxmlformats.org/officeDocument/2006/relationships/hyperlink" Target="mailto:Korla.mcalpine@supportum.org" TargetMode="External"/><Relationship Id="rId16" Type="http://schemas.openxmlformats.org/officeDocument/2006/relationships/hyperlink" Target="https://www.umt.edu/finaid/scholarships/department-use-resources.php" TargetMode="External"/><Relationship Id="rId1" Type="http://schemas.openxmlformats.org/officeDocument/2006/relationships/slideLayout" Target="../slideLayouts/slideLayout3.xml"/><Relationship Id="rId6" Type="http://schemas.openxmlformats.org/officeDocument/2006/relationships/hyperlink" Target="mailto:UMFAwardsummarysheets@supportum.org" TargetMode="External"/><Relationship Id="rId11" Type="http://schemas.openxmlformats.org/officeDocument/2006/relationships/image" Target="../media/image12.svg"/><Relationship Id="rId5" Type="http://schemas.openxmlformats.org/officeDocument/2006/relationships/hyperlink" Target="mailto:fascholarships@mso.umt.edu" TargetMode="External"/><Relationship Id="rId1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hyperlink" Target="mailto:Nancy.randazzo@supportum.org" TargetMode="External"/><Relationship Id="rId9" Type="http://schemas.openxmlformats.org/officeDocument/2006/relationships/image" Target="../media/image10.svg"/><Relationship Id="rId1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hyperlink" Target="mailto:fascholarships@mso.umt.edu"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fascholarships@mso.umt.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19A3FD3A-4B27-4028-BA57-0810F205BC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60461F8B-A17E-4AE4-92BC-BA2E49E1AB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74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4CC492-3E3E-4861-837C-585D711CCDFE}"/>
              </a:ext>
            </a:extLst>
          </p:cNvPr>
          <p:cNvSpPr>
            <a:spLocks noGrp="1"/>
          </p:cNvSpPr>
          <p:nvPr>
            <p:ph type="ctrTitle"/>
          </p:nvPr>
        </p:nvSpPr>
        <p:spPr>
          <a:xfrm>
            <a:off x="342900" y="1510301"/>
            <a:ext cx="2389437" cy="1700423"/>
          </a:xfrm>
        </p:spPr>
        <p:txBody>
          <a:bodyPr anchor="b">
            <a:normAutofit/>
          </a:bodyPr>
          <a:lstStyle/>
          <a:p>
            <a:r>
              <a:rPr lang="en-US" sz="3500" dirty="0">
                <a:solidFill>
                  <a:srgbClr val="FFFFFF"/>
                </a:solidFill>
              </a:rPr>
              <a:t>December Scholarship Forum</a:t>
            </a:r>
          </a:p>
        </p:txBody>
      </p:sp>
      <p:sp>
        <p:nvSpPr>
          <p:cNvPr id="3" name="Subtitle 2">
            <a:extLst>
              <a:ext uri="{FF2B5EF4-FFF2-40B4-BE49-F238E27FC236}">
                <a16:creationId xmlns:a16="http://schemas.microsoft.com/office/drawing/2014/main" id="{686E982D-F518-419E-B712-3125ADC22DF2}"/>
              </a:ext>
            </a:extLst>
          </p:cNvPr>
          <p:cNvSpPr>
            <a:spLocks noGrp="1"/>
          </p:cNvSpPr>
          <p:nvPr>
            <p:ph type="subTitle" idx="1"/>
          </p:nvPr>
        </p:nvSpPr>
        <p:spPr>
          <a:xfrm>
            <a:off x="479190" y="4191858"/>
            <a:ext cx="2253147" cy="1325364"/>
          </a:xfrm>
        </p:spPr>
        <p:txBody>
          <a:bodyPr anchor="t">
            <a:normAutofit/>
          </a:bodyPr>
          <a:lstStyle/>
          <a:p>
            <a:pPr algn="r"/>
            <a:r>
              <a:rPr lang="en-US" dirty="0">
                <a:solidFill>
                  <a:srgbClr val="FFFFFF"/>
                </a:solidFill>
              </a:rPr>
              <a:t>With the UM Foundation, Financial Aid and Barb Bybee (Business Services</a:t>
            </a:r>
            <a:r>
              <a:rPr lang="en-US" sz="1400" dirty="0">
                <a:solidFill>
                  <a:srgbClr val="FFFFFF"/>
                </a:solidFill>
              </a:rPr>
              <a:t>)</a:t>
            </a:r>
          </a:p>
        </p:txBody>
      </p:sp>
      <p:cxnSp>
        <p:nvCxnSpPr>
          <p:cNvPr id="10" name="Straight Connector 14">
            <a:extLst>
              <a:ext uri="{FF2B5EF4-FFF2-40B4-BE49-F238E27FC236}">
                <a16:creationId xmlns:a16="http://schemas.microsoft.com/office/drawing/2014/main" id="{5E450F13-FCAB-474F-93BB-70469013970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6561" y="3765314"/>
            <a:ext cx="21259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Picture 3" descr="UM Foundation Maroon CMYK">
            <a:extLst>
              <a:ext uri="{FF2B5EF4-FFF2-40B4-BE49-F238E27FC236}">
                <a16:creationId xmlns:a16="http://schemas.microsoft.com/office/drawing/2014/main" id="{762ED699-3866-4880-80F1-BCDE43699880}"/>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001152" y="2681556"/>
            <a:ext cx="2948050" cy="1260372"/>
          </a:xfrm>
          <a:prstGeom prst="rect">
            <a:avLst/>
          </a:prstGeom>
          <a:noFill/>
        </p:spPr>
      </p:pic>
      <p:cxnSp>
        <p:nvCxnSpPr>
          <p:cNvPr id="12" name="Straight Connector 16">
            <a:extLst>
              <a:ext uri="{FF2B5EF4-FFF2-40B4-BE49-F238E27FC236}">
                <a16:creationId xmlns:a16="http://schemas.microsoft.com/office/drawing/2014/main" id="{00E7859C-56C8-49DC-ABF5-6C538427CDA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1347" y="1963779"/>
            <a:ext cx="0" cy="29260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6ECCBA0-9D42-434E-AE29-7EECFA05D1FF}"/>
              </a:ext>
            </a:extLst>
          </p:cNvPr>
          <p:cNvPicPr>
            <a:picLocks noChangeAspect="1"/>
          </p:cNvPicPr>
          <p:nvPr/>
        </p:nvPicPr>
        <p:blipFill>
          <a:blip r:embed="rId3"/>
          <a:stretch>
            <a:fillRect/>
          </a:stretch>
        </p:blipFill>
        <p:spPr>
          <a:xfrm>
            <a:off x="6271833" y="2815119"/>
            <a:ext cx="2656410" cy="859818"/>
          </a:xfrm>
          <a:prstGeom prst="rect">
            <a:avLst/>
          </a:prstGeom>
        </p:spPr>
      </p:pic>
      <p:sp>
        <p:nvSpPr>
          <p:cNvPr id="7" name="TextBox 6">
            <a:extLst>
              <a:ext uri="{FF2B5EF4-FFF2-40B4-BE49-F238E27FC236}">
                <a16:creationId xmlns:a16="http://schemas.microsoft.com/office/drawing/2014/main" id="{E0D2B030-7AB2-4991-B8F7-37D868B77BB1}"/>
              </a:ext>
            </a:extLst>
          </p:cNvPr>
          <p:cNvSpPr txBox="1"/>
          <p:nvPr/>
        </p:nvSpPr>
        <p:spPr>
          <a:xfrm>
            <a:off x="113016" y="6071812"/>
            <a:ext cx="2774021" cy="369332"/>
          </a:xfrm>
          <a:prstGeom prst="rect">
            <a:avLst/>
          </a:prstGeom>
          <a:noFill/>
        </p:spPr>
        <p:txBody>
          <a:bodyPr wrap="square" rtlCol="0">
            <a:spAutoFit/>
          </a:bodyPr>
          <a:lstStyle/>
          <a:p>
            <a:pPr algn="ctr"/>
            <a:r>
              <a:rPr lang="en-US" dirty="0">
                <a:solidFill>
                  <a:schemeClr val="bg1"/>
                </a:solidFill>
              </a:rPr>
              <a:t>Thursday, December 17</a:t>
            </a:r>
            <a:r>
              <a:rPr lang="en-US" baseline="30000" dirty="0">
                <a:solidFill>
                  <a:schemeClr val="bg1"/>
                </a:solidFill>
              </a:rPr>
              <a:t>th</a:t>
            </a:r>
            <a:r>
              <a:rPr lang="en-US" dirty="0">
                <a:solidFill>
                  <a:schemeClr val="bg1"/>
                </a:solidFill>
              </a:rPr>
              <a:t> </a:t>
            </a:r>
          </a:p>
        </p:txBody>
      </p:sp>
    </p:spTree>
    <p:extLst>
      <p:ext uri="{BB962C8B-B14F-4D97-AF65-F5344CB8AC3E}">
        <p14:creationId xmlns:p14="http://schemas.microsoft.com/office/powerpoint/2010/main" val="401727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93A79-B45A-48B5-9C97-5AE428B3A337}"/>
              </a:ext>
            </a:extLst>
          </p:cNvPr>
          <p:cNvSpPr>
            <a:spLocks noGrp="1"/>
          </p:cNvSpPr>
          <p:nvPr>
            <p:ph type="title"/>
          </p:nvPr>
        </p:nvSpPr>
        <p:spPr>
          <a:xfrm>
            <a:off x="768096" y="585216"/>
            <a:ext cx="6013704" cy="1499616"/>
          </a:xfrm>
        </p:spPr>
        <p:txBody>
          <a:bodyPr>
            <a:normAutofit fontScale="90000"/>
          </a:bodyPr>
          <a:lstStyle/>
          <a:p>
            <a:r>
              <a:rPr lang="en-US" sz="2400" b="1" dirty="0">
                <a:latin typeface="Calibri"/>
                <a:cs typeface="Calibri"/>
              </a:rPr>
              <a:t>Question #6: </a:t>
            </a:r>
            <a:r>
              <a:rPr lang="en-US" sz="2400" dirty="0">
                <a:latin typeface="Calibri"/>
                <a:ea typeface="+mj-lt"/>
                <a:cs typeface="+mj-lt"/>
              </a:rPr>
              <a:t>When students get emails, what email address is it coming from? What do students see when they get correspondence from the Portal?</a:t>
            </a:r>
            <a:endParaRPr lang="en-US" sz="2400" b="1" dirty="0">
              <a:latin typeface="Calibri"/>
            </a:endParaRPr>
          </a:p>
        </p:txBody>
      </p:sp>
      <p:sp>
        <p:nvSpPr>
          <p:cNvPr id="3" name="Content Placeholder 2">
            <a:extLst>
              <a:ext uri="{FF2B5EF4-FFF2-40B4-BE49-F238E27FC236}">
                <a16:creationId xmlns:a16="http://schemas.microsoft.com/office/drawing/2014/main" id="{B76EE495-BFBD-40C0-A31A-062D1AD703C9}"/>
              </a:ext>
            </a:extLst>
          </p:cNvPr>
          <p:cNvSpPr>
            <a:spLocks noGrp="1"/>
          </p:cNvSpPr>
          <p:nvPr>
            <p:ph idx="1"/>
          </p:nvPr>
        </p:nvSpPr>
        <p:spPr>
          <a:xfrm>
            <a:off x="768096" y="2286000"/>
            <a:ext cx="6013703" cy="4023360"/>
          </a:xfrm>
        </p:spPr>
        <p:txBody>
          <a:bodyPr vert="horz" lIns="45720" tIns="45720" rIns="45720" bIns="45720" rtlCol="0" anchor="t">
            <a:normAutofit/>
          </a:bodyPr>
          <a:lstStyle/>
          <a:p>
            <a:r>
              <a:rPr lang="en-US" b="1" dirty="0">
                <a:latin typeface="Calibri"/>
                <a:cs typeface="Calibri"/>
              </a:rPr>
              <a:t>FAO Answer: </a:t>
            </a:r>
            <a:r>
              <a:rPr lang="en-US" sz="1900" dirty="0">
                <a:latin typeface="Calibri"/>
                <a:cs typeface="Calibri"/>
              </a:rPr>
              <a:t>It depends on what emails are being sent to a student. All general Financial Aid emails are sent from our general student account. These emails often let students know not to respond back to them and gives them our general student email address which is </a:t>
            </a:r>
            <a:r>
              <a:rPr lang="en-US" sz="1900" dirty="0">
                <a:latin typeface="Calibri"/>
                <a:cs typeface="Calibri"/>
                <a:hlinkClick r:id="rId2"/>
              </a:rPr>
              <a:t>faid@mso.umt.edu</a:t>
            </a:r>
            <a:r>
              <a:rPr lang="en-US" sz="1900" dirty="0">
                <a:latin typeface="Calibri"/>
                <a:cs typeface="Calibri"/>
              </a:rPr>
              <a:t>. </a:t>
            </a:r>
          </a:p>
          <a:p>
            <a:endParaRPr lang="en-US" sz="1900" dirty="0">
              <a:latin typeface="Calibri"/>
              <a:cs typeface="Calibri"/>
            </a:endParaRPr>
          </a:p>
          <a:p>
            <a:r>
              <a:rPr lang="en-US" sz="1900" dirty="0">
                <a:latin typeface="Calibri"/>
                <a:cs typeface="Calibri"/>
              </a:rPr>
              <a:t>All Scholarship Portal correspondence comes from </a:t>
            </a:r>
            <a:r>
              <a:rPr lang="en-US" sz="1900" dirty="0">
                <a:latin typeface="Calibri"/>
                <a:cs typeface="Calibri"/>
                <a:hlinkClick r:id="rId3"/>
              </a:rPr>
              <a:t>fascholarships@mso.umt.edu</a:t>
            </a:r>
            <a:r>
              <a:rPr lang="en-US" sz="1900" dirty="0">
                <a:latin typeface="Calibri"/>
                <a:cs typeface="Calibri"/>
              </a:rPr>
              <a:t>. This email is primarily used for department correspondence but student’s on occasion do get emails from this as well. We do ask that students not be given this email address as it is specific to departments, but we are not able to have a separate email address listed in the portal for their correspondence. </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960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2AE8E50-35D4-4D5A-A4BB-168CBB027D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B26E892-1320-40AA-9CA1-246721C187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639F9C-A263-491E-845C-9CA4B8555D0E}"/>
              </a:ext>
            </a:extLst>
          </p:cNvPr>
          <p:cNvSpPr>
            <a:spLocks noGrp="1"/>
          </p:cNvSpPr>
          <p:nvPr>
            <p:ph type="ctrTitle"/>
          </p:nvPr>
        </p:nvSpPr>
        <p:spPr>
          <a:xfrm>
            <a:off x="3534918" y="1105351"/>
            <a:ext cx="4765475" cy="3023981"/>
          </a:xfrm>
        </p:spPr>
        <p:txBody>
          <a:bodyPr anchor="b">
            <a:normAutofit/>
          </a:bodyPr>
          <a:lstStyle/>
          <a:p>
            <a:pPr algn="l"/>
            <a:r>
              <a:rPr lang="en-US" sz="4200" dirty="0">
                <a:solidFill>
                  <a:srgbClr val="FFFFFF"/>
                </a:solidFill>
              </a:rPr>
              <a:t>Other Questions?</a:t>
            </a:r>
          </a:p>
        </p:txBody>
      </p:sp>
      <p:cxnSp>
        <p:nvCxnSpPr>
          <p:cNvPr id="13" name="Straight Connector 12">
            <a:extLst>
              <a:ext uri="{FF2B5EF4-FFF2-40B4-BE49-F238E27FC236}">
                <a16:creationId xmlns:a16="http://schemas.microsoft.com/office/drawing/2014/main" id="{C9A1F79C-E4D1-4AAE-BA11-3A09005252E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2199" y="4214336"/>
            <a:ext cx="38404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C170DF7D-4686-4BD5-A9CD-C896492846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4196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A540FAC9-3505-49ED-9B06-A0F8C14853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79B3CD-E329-42F5-B136-BA1F37EC05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9098" y="484632"/>
            <a:ext cx="5590153" cy="5880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
        <p:nvSpPr>
          <p:cNvPr id="2" name="Title 1">
            <a:extLst>
              <a:ext uri="{FF2B5EF4-FFF2-40B4-BE49-F238E27FC236}">
                <a16:creationId xmlns:a16="http://schemas.microsoft.com/office/drawing/2014/main" id="{746B53CE-1FCB-4979-966F-7C475380B293}"/>
              </a:ext>
            </a:extLst>
          </p:cNvPr>
          <p:cNvSpPr>
            <a:spLocks noGrp="1"/>
          </p:cNvSpPr>
          <p:nvPr>
            <p:ph type="title"/>
          </p:nvPr>
        </p:nvSpPr>
        <p:spPr>
          <a:xfrm>
            <a:off x="742572" y="977901"/>
            <a:ext cx="4904668" cy="607060"/>
          </a:xfrm>
        </p:spPr>
        <p:txBody>
          <a:bodyPr vert="horz" lIns="91440" tIns="45720" rIns="91440" bIns="45720" rtlCol="0" anchor="b">
            <a:normAutofit fontScale="90000"/>
          </a:bodyPr>
          <a:lstStyle/>
          <a:p>
            <a:r>
              <a:rPr lang="en-US" sz="4700" dirty="0"/>
              <a:t>Contact Information</a:t>
            </a:r>
          </a:p>
        </p:txBody>
      </p:sp>
      <p:cxnSp>
        <p:nvCxnSpPr>
          <p:cNvPr id="17" name="Straight Connector 16">
            <a:extLst>
              <a:ext uri="{FF2B5EF4-FFF2-40B4-BE49-F238E27FC236}">
                <a16:creationId xmlns:a16="http://schemas.microsoft.com/office/drawing/2014/main" id="{51B042EF-3024-4C57-B282-1B30607FB7C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19010" y="4476657"/>
            <a:ext cx="402823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A0B4097-B645-43E0-A2B5-B8D688E745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902" y="484632"/>
            <a:ext cx="2688168"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graphicFrame>
        <p:nvGraphicFramePr>
          <p:cNvPr id="12" name="Table 11">
            <a:extLst>
              <a:ext uri="{FF2B5EF4-FFF2-40B4-BE49-F238E27FC236}">
                <a16:creationId xmlns:a16="http://schemas.microsoft.com/office/drawing/2014/main" id="{D8F96117-17B1-4657-8FBE-9A596C556D59}"/>
              </a:ext>
            </a:extLst>
          </p:cNvPr>
          <p:cNvGraphicFramePr>
            <a:graphicFrameLocks noGrp="1"/>
          </p:cNvGraphicFramePr>
          <p:nvPr>
            <p:extLst>
              <p:ext uri="{D42A27DB-BD31-4B8C-83A1-F6EECF244321}">
                <p14:modId xmlns:p14="http://schemas.microsoft.com/office/powerpoint/2010/main" val="1074480722"/>
              </p:ext>
            </p:extLst>
          </p:nvPr>
        </p:nvGraphicFramePr>
        <p:xfrm>
          <a:off x="964306" y="1545673"/>
          <a:ext cx="4904667" cy="4554652"/>
        </p:xfrm>
        <a:graphic>
          <a:graphicData uri="http://schemas.openxmlformats.org/drawingml/2006/table">
            <a:tbl>
              <a:tblPr firstRow="1" bandRow="1">
                <a:tableStyleId>{85BE263C-DBD7-4A20-BB59-AAB30ACAA65A}</a:tableStyleId>
              </a:tblPr>
              <a:tblGrid>
                <a:gridCol w="2297585">
                  <a:extLst>
                    <a:ext uri="{9D8B030D-6E8A-4147-A177-3AD203B41FA5}">
                      <a16:colId xmlns:a16="http://schemas.microsoft.com/office/drawing/2014/main" val="528783722"/>
                    </a:ext>
                  </a:extLst>
                </a:gridCol>
                <a:gridCol w="2607082">
                  <a:extLst>
                    <a:ext uri="{9D8B030D-6E8A-4147-A177-3AD203B41FA5}">
                      <a16:colId xmlns:a16="http://schemas.microsoft.com/office/drawing/2014/main" val="3366713763"/>
                    </a:ext>
                  </a:extLst>
                </a:gridCol>
              </a:tblGrid>
              <a:tr h="329865">
                <a:tc>
                  <a:txBody>
                    <a:bodyPr/>
                    <a:lstStyle/>
                    <a:p>
                      <a:r>
                        <a:rPr lang="en-US" sz="1500" dirty="0">
                          <a:latin typeface="Verdana" panose="020B0604030504040204" pitchFamily="34" charset="0"/>
                          <a:ea typeface="Verdana" panose="020B0604030504040204" pitchFamily="34" charset="0"/>
                        </a:rPr>
                        <a:t>Financial Aid:</a:t>
                      </a:r>
                    </a:p>
                  </a:txBody>
                  <a:tcPr/>
                </a:tc>
                <a:tc>
                  <a:txBody>
                    <a:bodyPr/>
                    <a:lstStyle/>
                    <a:p>
                      <a:r>
                        <a:rPr lang="en-US" sz="1500" dirty="0">
                          <a:latin typeface="Verdana" panose="020B0604030504040204" pitchFamily="34" charset="0"/>
                          <a:ea typeface="Verdana" panose="020B0604030504040204" pitchFamily="34" charset="0"/>
                        </a:rPr>
                        <a:t>Foundation:</a:t>
                      </a:r>
                    </a:p>
                  </a:txBody>
                  <a:tcPr/>
                </a:tc>
                <a:extLst>
                  <a:ext uri="{0D108BD9-81ED-4DB2-BD59-A6C34878D82A}">
                    <a16:rowId xmlns:a16="http://schemas.microsoft.com/office/drawing/2014/main" val="522439531"/>
                  </a:ext>
                </a:extLst>
              </a:tr>
              <a:tr h="669705">
                <a:tc>
                  <a:txBody>
                    <a:bodyPr/>
                    <a:lstStyle/>
                    <a:p>
                      <a:r>
                        <a:rPr lang="en-US" sz="800" dirty="0">
                          <a:latin typeface="Verdana" panose="020B0604030504040204" pitchFamily="34" charset="0"/>
                          <a:ea typeface="Verdana" panose="020B0604030504040204" pitchFamily="34" charset="0"/>
                        </a:rPr>
                        <a:t>Shylar Wilson</a:t>
                      </a:r>
                    </a:p>
                    <a:p>
                      <a:r>
                        <a:rPr lang="en-US" sz="800" dirty="0">
                          <a:latin typeface="Verdana" panose="020B0604030504040204" pitchFamily="34" charset="0"/>
                          <a:ea typeface="Verdana" panose="020B0604030504040204" pitchFamily="34" charset="0"/>
                        </a:rPr>
                        <a:t>Financial Aid Evaluator</a:t>
                      </a:r>
                    </a:p>
                    <a:p>
                      <a:r>
                        <a:rPr lang="en-US" sz="800" dirty="0">
                          <a:latin typeface="Verdana" panose="020B0604030504040204" pitchFamily="34" charset="0"/>
                          <a:ea typeface="Verdana" panose="020B0604030504040204" pitchFamily="34" charset="0"/>
                        </a:rPr>
                        <a:t>(406) 243-5510</a:t>
                      </a:r>
                    </a:p>
                  </a:txBody>
                  <a:tcPr/>
                </a:tc>
                <a:tc>
                  <a:txBody>
                    <a:bodyPr/>
                    <a:lstStyle/>
                    <a:p>
                      <a:r>
                        <a:rPr lang="en-US" sz="800" dirty="0">
                          <a:latin typeface="Verdana" panose="020B0604030504040204" pitchFamily="34" charset="0"/>
                          <a:ea typeface="Verdana" panose="020B0604030504040204" pitchFamily="34" charset="0"/>
                        </a:rPr>
                        <a:t>Korla McAlpine</a:t>
                      </a:r>
                    </a:p>
                    <a:p>
                      <a:r>
                        <a:rPr lang="en-US" sz="800" dirty="0">
                          <a:latin typeface="Verdana" panose="020B0604030504040204" pitchFamily="34" charset="0"/>
                          <a:ea typeface="Verdana" panose="020B0604030504040204" pitchFamily="34" charset="0"/>
                        </a:rPr>
                        <a:t>Scholarship Administrator</a:t>
                      </a:r>
                    </a:p>
                    <a:p>
                      <a:r>
                        <a:rPr lang="en-US" sz="800" dirty="0">
                          <a:latin typeface="Verdana" panose="020B0604030504040204" pitchFamily="34" charset="0"/>
                          <a:ea typeface="Verdana" panose="020B0604030504040204" pitchFamily="34" charset="0"/>
                        </a:rPr>
                        <a:t>(406) 243-4260</a:t>
                      </a:r>
                    </a:p>
                    <a:p>
                      <a:r>
                        <a:rPr lang="en-US" sz="800" dirty="0">
                          <a:latin typeface="Verdana" panose="020B0604030504040204" pitchFamily="34" charset="0"/>
                          <a:ea typeface="Verdana" panose="020B0604030504040204" pitchFamily="34" charset="0"/>
                          <a:hlinkClick r:id="rId2"/>
                        </a:rPr>
                        <a:t>Korla.mcalpine@supportum.org</a:t>
                      </a:r>
                      <a:endParaRPr lang="en-US" sz="8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669764665"/>
                  </a:ext>
                </a:extLst>
              </a:tr>
              <a:tr h="669705">
                <a:tc>
                  <a:txBody>
                    <a:bodyPr/>
                    <a:lstStyle/>
                    <a:p>
                      <a:r>
                        <a:rPr lang="en-US" sz="800" dirty="0">
                          <a:latin typeface="Verdana" panose="020B0604030504040204" pitchFamily="34" charset="0"/>
                          <a:ea typeface="Verdana" panose="020B0604030504040204" pitchFamily="34" charset="0"/>
                        </a:rPr>
                        <a:t>Christina Peltier</a:t>
                      </a:r>
                    </a:p>
                    <a:p>
                      <a:r>
                        <a:rPr lang="en-US" sz="800" dirty="0">
                          <a:latin typeface="Verdana" panose="020B0604030504040204" pitchFamily="34" charset="0"/>
                          <a:ea typeface="Verdana" panose="020B0604030504040204" pitchFamily="34" charset="0"/>
                        </a:rPr>
                        <a:t>Financial Aid Evaluator</a:t>
                      </a:r>
                    </a:p>
                    <a:p>
                      <a:r>
                        <a:rPr lang="en-US" sz="800" dirty="0">
                          <a:latin typeface="Verdana" panose="020B0604030504040204" pitchFamily="34" charset="0"/>
                          <a:ea typeface="Verdana" panose="020B0604030504040204" pitchFamily="34" charset="0"/>
                        </a:rPr>
                        <a:t>(406) 243-4810</a:t>
                      </a:r>
                    </a:p>
                  </a:txBody>
                  <a:tcPr/>
                </a:tc>
                <a:tc>
                  <a:txBody>
                    <a:bodyPr/>
                    <a:lstStyle/>
                    <a:p>
                      <a:r>
                        <a:rPr lang="en-US" sz="800" dirty="0">
                          <a:latin typeface="Verdana" panose="020B0604030504040204" pitchFamily="34" charset="0"/>
                          <a:ea typeface="Verdana" panose="020B0604030504040204" pitchFamily="34" charset="0"/>
                        </a:rPr>
                        <a:t>Sarah Wade</a:t>
                      </a:r>
                    </a:p>
                    <a:p>
                      <a:r>
                        <a:rPr lang="en-US" sz="800" dirty="0">
                          <a:latin typeface="Verdana" panose="020B0604030504040204" pitchFamily="34" charset="0"/>
                          <a:ea typeface="Verdana" panose="020B0604030504040204" pitchFamily="34" charset="0"/>
                        </a:rPr>
                        <a:t>Manager of Fund Administration</a:t>
                      </a:r>
                    </a:p>
                    <a:p>
                      <a:r>
                        <a:rPr lang="en-US" sz="800" dirty="0">
                          <a:latin typeface="Verdana" panose="020B0604030504040204" pitchFamily="34" charset="0"/>
                          <a:ea typeface="Verdana" panose="020B0604030504040204" pitchFamily="34" charset="0"/>
                        </a:rPr>
                        <a:t>(406) 243-5592</a:t>
                      </a:r>
                    </a:p>
                    <a:p>
                      <a:r>
                        <a:rPr lang="en-US" sz="800" dirty="0">
                          <a:latin typeface="Verdana" panose="020B0604030504040204" pitchFamily="34" charset="0"/>
                          <a:ea typeface="Verdana" panose="020B0604030504040204" pitchFamily="34" charset="0"/>
                          <a:hlinkClick r:id="rId3"/>
                        </a:rPr>
                        <a:t>Sarah.wade@supportum.org</a:t>
                      </a:r>
                      <a:r>
                        <a:rPr lang="en-US" sz="800" dirty="0">
                          <a:latin typeface="Verdana" panose="020B0604030504040204" pitchFamily="34" charset="0"/>
                          <a:ea typeface="Verdana" panose="020B0604030504040204" pitchFamily="34" charset="0"/>
                        </a:rPr>
                        <a:t> </a:t>
                      </a:r>
                    </a:p>
                  </a:txBody>
                  <a:tcPr/>
                </a:tc>
                <a:extLst>
                  <a:ext uri="{0D108BD9-81ED-4DB2-BD59-A6C34878D82A}">
                    <a16:rowId xmlns:a16="http://schemas.microsoft.com/office/drawing/2014/main" val="589668788"/>
                  </a:ext>
                </a:extLst>
              </a:tr>
              <a:tr h="687862">
                <a:tc>
                  <a:txBody>
                    <a:bodyPr/>
                    <a:lstStyle/>
                    <a:p>
                      <a:r>
                        <a:rPr lang="en-US" sz="800" dirty="0">
                          <a:latin typeface="Verdana" panose="020B0604030504040204" pitchFamily="34" charset="0"/>
                          <a:ea typeface="Verdana" panose="020B0604030504040204" pitchFamily="34" charset="0"/>
                        </a:rPr>
                        <a:t>Ginger Lowry</a:t>
                      </a:r>
                    </a:p>
                    <a:p>
                      <a:r>
                        <a:rPr lang="en-US" sz="800" dirty="0">
                          <a:latin typeface="Verdana" panose="020B0604030504040204" pitchFamily="34" charset="0"/>
                          <a:ea typeface="Verdana" panose="020B0604030504040204" pitchFamily="34" charset="0"/>
                        </a:rPr>
                        <a:t>Associate Director of Customer Care</a:t>
                      </a:r>
                    </a:p>
                    <a:p>
                      <a:r>
                        <a:rPr lang="en-US" sz="800" dirty="0">
                          <a:latin typeface="Verdana" panose="020B0604030504040204" pitchFamily="34" charset="0"/>
                          <a:ea typeface="Verdana" panose="020B0604030504040204" pitchFamily="34" charset="0"/>
                        </a:rPr>
                        <a:t>(406) 243-6802</a:t>
                      </a:r>
                    </a:p>
                  </a:txBody>
                  <a:tcPr/>
                </a:tc>
                <a:tc>
                  <a:txBody>
                    <a:bodyPr/>
                    <a:lstStyle/>
                    <a:p>
                      <a:r>
                        <a:rPr lang="en-US" sz="800" dirty="0">
                          <a:latin typeface="Verdana" panose="020B0604030504040204" pitchFamily="34" charset="0"/>
                          <a:ea typeface="Verdana" panose="020B0604030504040204" pitchFamily="34" charset="0"/>
                        </a:rPr>
                        <a:t>Nancy Randazzo</a:t>
                      </a:r>
                    </a:p>
                    <a:p>
                      <a:r>
                        <a:rPr lang="en-US" sz="800" dirty="0">
                          <a:latin typeface="Verdana" panose="020B0604030504040204" pitchFamily="34" charset="0"/>
                          <a:ea typeface="Verdana" panose="020B0604030504040204" pitchFamily="34" charset="0"/>
                        </a:rPr>
                        <a:t>Director of Fund Administration</a:t>
                      </a:r>
                    </a:p>
                    <a:p>
                      <a:r>
                        <a:rPr lang="en-US" sz="800" dirty="0">
                          <a:latin typeface="Verdana" panose="020B0604030504040204" pitchFamily="34" charset="0"/>
                          <a:ea typeface="Verdana" panose="020B0604030504040204" pitchFamily="34" charset="0"/>
                        </a:rPr>
                        <a:t>(406) 243-4739</a:t>
                      </a:r>
                    </a:p>
                    <a:p>
                      <a:r>
                        <a:rPr lang="en-US" sz="800" dirty="0">
                          <a:latin typeface="Verdana" panose="020B0604030504040204" pitchFamily="34" charset="0"/>
                          <a:ea typeface="Verdana" panose="020B0604030504040204" pitchFamily="34" charset="0"/>
                          <a:hlinkClick r:id="rId4"/>
                        </a:rPr>
                        <a:t>Nancy.randazzo@supportum.org</a:t>
                      </a:r>
                      <a:r>
                        <a:rPr lang="en-US" sz="800" dirty="0">
                          <a:latin typeface="Verdana" panose="020B0604030504040204" pitchFamily="34" charset="0"/>
                          <a:ea typeface="Verdana" panose="020B0604030504040204" pitchFamily="34" charset="0"/>
                        </a:rPr>
                        <a:t> </a:t>
                      </a:r>
                    </a:p>
                  </a:txBody>
                  <a:tcPr/>
                </a:tc>
                <a:extLst>
                  <a:ext uri="{0D108BD9-81ED-4DB2-BD59-A6C34878D82A}">
                    <a16:rowId xmlns:a16="http://schemas.microsoft.com/office/drawing/2014/main" val="3244984112"/>
                  </a:ext>
                </a:extLst>
              </a:tr>
              <a:tr h="669705">
                <a:tc>
                  <a:txBody>
                    <a:bodyPr/>
                    <a:lstStyle/>
                    <a:p>
                      <a:endParaRPr lang="en-US" sz="800" dirty="0">
                        <a:latin typeface="Verdana" panose="020B0604030504040204" pitchFamily="34" charset="0"/>
                        <a:ea typeface="Verdana" panose="020B0604030504040204" pitchFamily="34" charset="0"/>
                      </a:endParaRPr>
                    </a:p>
                  </a:txBody>
                  <a:tcPr/>
                </a:tc>
                <a:tc>
                  <a:txBody>
                    <a:bodyPr/>
                    <a:lstStyle/>
                    <a:p>
                      <a:r>
                        <a:rPr lang="en-US" sz="800" dirty="0">
                          <a:latin typeface="Verdana" panose="020B0604030504040204" pitchFamily="34" charset="0"/>
                          <a:ea typeface="Verdana" panose="020B0604030504040204" pitchFamily="34" charset="0"/>
                        </a:rPr>
                        <a:t>Emily Shankle</a:t>
                      </a:r>
                    </a:p>
                    <a:p>
                      <a:r>
                        <a:rPr lang="en-US" sz="800" dirty="0">
                          <a:latin typeface="Verdana" panose="020B0604030504040204" pitchFamily="34" charset="0"/>
                          <a:ea typeface="Verdana" panose="020B0604030504040204" pitchFamily="34" charset="0"/>
                        </a:rPr>
                        <a:t>Donor Stewardship Specialist</a:t>
                      </a:r>
                    </a:p>
                    <a:p>
                      <a:r>
                        <a:rPr lang="en-US" sz="800" dirty="0">
                          <a:latin typeface="Verdana" panose="020B0604030504040204" pitchFamily="34" charset="0"/>
                          <a:ea typeface="Verdana" panose="020B0604030504040204" pitchFamily="34" charset="0"/>
                        </a:rPr>
                        <a:t>(406) 243-2506</a:t>
                      </a:r>
                    </a:p>
                    <a:p>
                      <a:r>
                        <a:rPr lang="en-US" sz="800" dirty="0">
                          <a:latin typeface="Verdana" panose="020B0604030504040204" pitchFamily="34" charset="0"/>
                          <a:ea typeface="Verdana" panose="020B0604030504040204" pitchFamily="34" charset="0"/>
                        </a:rPr>
                        <a:t>Emily.shankle@supportum.org</a:t>
                      </a:r>
                    </a:p>
                  </a:txBody>
                  <a:tcPr/>
                </a:tc>
                <a:extLst>
                  <a:ext uri="{0D108BD9-81ED-4DB2-BD59-A6C34878D82A}">
                    <a16:rowId xmlns:a16="http://schemas.microsoft.com/office/drawing/2014/main" val="45118863"/>
                  </a:ext>
                </a:extLst>
              </a:tr>
              <a:tr h="406684">
                <a:tc>
                  <a:txBody>
                    <a:bodyPr/>
                    <a:lstStyle/>
                    <a:p>
                      <a:r>
                        <a:rPr lang="en-US" sz="800" dirty="0">
                          <a:latin typeface="Verdana" panose="020B0604030504040204" pitchFamily="34" charset="0"/>
                          <a:ea typeface="Verdana" panose="020B0604030504040204" pitchFamily="34" charset="0"/>
                        </a:rPr>
                        <a:t>Financial</a:t>
                      </a:r>
                      <a:r>
                        <a:rPr lang="en-US" sz="800" baseline="0" dirty="0">
                          <a:latin typeface="Verdana" panose="020B0604030504040204" pitchFamily="34" charset="0"/>
                          <a:ea typeface="Verdana" panose="020B0604030504040204" pitchFamily="34" charset="0"/>
                        </a:rPr>
                        <a:t> Aid Office </a:t>
                      </a:r>
                      <a:r>
                        <a:rPr lang="en-US" sz="800" dirty="0">
                          <a:latin typeface="Verdana" panose="020B0604030504040204" pitchFamily="34" charset="0"/>
                          <a:ea typeface="Verdana" panose="020B0604030504040204" pitchFamily="34" charset="0"/>
                        </a:rPr>
                        <a:t>Email:</a:t>
                      </a:r>
                    </a:p>
                    <a:p>
                      <a:r>
                        <a:rPr lang="en-US" sz="800" dirty="0">
                          <a:latin typeface="Verdana" panose="020B0604030504040204" pitchFamily="34" charset="0"/>
                          <a:ea typeface="Verdana" panose="020B0604030504040204" pitchFamily="34" charset="0"/>
                          <a:hlinkClick r:id="rId5"/>
                        </a:rPr>
                        <a:t>fascholarships@mso.umt.edu</a:t>
                      </a:r>
                      <a:r>
                        <a:rPr lang="en-US" sz="800" dirty="0">
                          <a:latin typeface="Verdana" panose="020B0604030504040204" pitchFamily="34" charset="0"/>
                          <a:ea typeface="Verdana" panose="020B0604030504040204" pitchFamily="34" charset="0"/>
                        </a:rPr>
                        <a:t> </a:t>
                      </a:r>
                    </a:p>
                  </a:txBody>
                  <a:tcPr/>
                </a:tc>
                <a:tc>
                  <a:txBody>
                    <a:bodyPr/>
                    <a:lstStyle/>
                    <a:p>
                      <a:r>
                        <a:rPr lang="en-US" sz="800" dirty="0">
                          <a:latin typeface="Verdana" panose="020B0604030504040204" pitchFamily="34" charset="0"/>
                          <a:ea typeface="Verdana" panose="020B0604030504040204" pitchFamily="34" charset="0"/>
                        </a:rPr>
                        <a:t>UM Foundation Email:</a:t>
                      </a:r>
                    </a:p>
                    <a:p>
                      <a:r>
                        <a:rPr lang="en-US" sz="800" dirty="0">
                          <a:latin typeface="Verdana" panose="020B0604030504040204" pitchFamily="34" charset="0"/>
                          <a:ea typeface="Verdana" panose="020B0604030504040204" pitchFamily="34" charset="0"/>
                          <a:hlinkClick r:id="rId6"/>
                        </a:rPr>
                        <a:t>UMFAwardsummarysheets@supportum.org</a:t>
                      </a:r>
                      <a:endParaRPr lang="en-US" sz="8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669450292"/>
                  </a:ext>
                </a:extLst>
              </a:tr>
              <a:tr h="4514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latin typeface="Verdana" panose="020B0604030504040204" pitchFamily="34" charset="0"/>
                          <a:ea typeface="Verdana" panose="020B0604030504040204" pitchFamily="34" charset="0"/>
                        </a:rPr>
                        <a:t>Office Location: Lommasson Building </a:t>
                      </a:r>
                      <a:endParaRPr lang="en-US" sz="1100" i="1" dirty="0">
                        <a:solidFill>
                          <a:srgbClr val="FF0000"/>
                        </a:solidFill>
                        <a:latin typeface="Verdana" panose="020B0604030504040204" pitchFamily="34" charset="0"/>
                        <a:ea typeface="Verdana" panose="020B060403050404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latin typeface="Verdana" panose="020B0604030504040204" pitchFamily="34" charset="0"/>
                          <a:ea typeface="Verdana" panose="020B0604030504040204" pitchFamily="34" charset="0"/>
                        </a:rPr>
                        <a:t>Office Location: Gilkey Building, 2</a:t>
                      </a:r>
                      <a:r>
                        <a:rPr lang="en-US" sz="800" baseline="30000" dirty="0">
                          <a:latin typeface="Verdana" panose="020B0604030504040204" pitchFamily="34" charset="0"/>
                          <a:ea typeface="Verdana" panose="020B0604030504040204" pitchFamily="34" charset="0"/>
                        </a:rPr>
                        <a:t>nd</a:t>
                      </a:r>
                      <a:r>
                        <a:rPr lang="en-US" sz="800" dirty="0">
                          <a:latin typeface="Verdana" panose="020B0604030504040204" pitchFamily="34" charset="0"/>
                          <a:ea typeface="Verdana" panose="020B0604030504040204" pitchFamily="34" charset="0"/>
                        </a:rPr>
                        <a:t> Floor </a:t>
                      </a:r>
                      <a:r>
                        <a:rPr lang="en-US" sz="700" i="1" dirty="0">
                          <a:solidFill>
                            <a:srgbClr val="FF0000"/>
                          </a:solidFill>
                          <a:latin typeface="Verdana" panose="020B0604030504040204" pitchFamily="34" charset="0"/>
                          <a:ea typeface="Verdana" panose="020B0604030504040204" pitchFamily="34" charset="0"/>
                        </a:rPr>
                        <a:t>(Office is closed but if you need to get something to us, please let us know.)</a:t>
                      </a:r>
                      <a:endParaRPr lang="en-US" sz="1100" i="1" dirty="0">
                        <a:solidFill>
                          <a:srgbClr val="FF000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62829491"/>
                  </a:ext>
                </a:extLst>
              </a:tr>
              <a:tr h="669705">
                <a:tc gridSpan="2">
                  <a:txBody>
                    <a:bodyPr/>
                    <a:lstStyle/>
                    <a:p>
                      <a:pPr algn="ctr"/>
                      <a:r>
                        <a:rPr lang="en-US" sz="900" dirty="0">
                          <a:latin typeface="Verdana" panose="020B0604030504040204" pitchFamily="34" charset="0"/>
                          <a:ea typeface="Verdana" panose="020B0604030504040204" pitchFamily="34" charset="0"/>
                        </a:rPr>
                        <a:t>Business Services Contact: </a:t>
                      </a:r>
                    </a:p>
                    <a:p>
                      <a:pPr algn="ctr"/>
                      <a:r>
                        <a:rPr lang="en-US" sz="900" dirty="0">
                          <a:latin typeface="Verdana" panose="020B0604030504040204" pitchFamily="34" charset="0"/>
                          <a:ea typeface="Verdana" panose="020B0604030504040204" pitchFamily="34" charset="0"/>
                        </a:rPr>
                        <a:t>Barb Bybee</a:t>
                      </a:r>
                    </a:p>
                    <a:p>
                      <a:pPr algn="ctr"/>
                      <a:r>
                        <a:rPr lang="en-US" sz="900" dirty="0">
                          <a:latin typeface="Verdana" panose="020B0604030504040204" pitchFamily="34" charset="0"/>
                          <a:ea typeface="Verdana" panose="020B0604030504040204" pitchFamily="34" charset="0"/>
                        </a:rPr>
                        <a:t>(406) 243-2303</a:t>
                      </a:r>
                    </a:p>
                    <a:p>
                      <a:pPr algn="ctr"/>
                      <a:r>
                        <a:rPr lang="en-US" sz="900" dirty="0">
                          <a:latin typeface="Verdana" panose="020B0604030504040204" pitchFamily="34" charset="0"/>
                          <a:ea typeface="Verdana" panose="020B0604030504040204" pitchFamily="34" charset="0"/>
                          <a:hlinkClick r:id="rId7"/>
                        </a:rPr>
                        <a:t>Barb.bybee@mso.umt.edu</a:t>
                      </a:r>
                      <a:endParaRPr lang="en-US" sz="900" dirty="0">
                        <a:latin typeface="Verdana" panose="020B0604030504040204" pitchFamily="34" charset="0"/>
                        <a:ea typeface="Verdana" panose="020B0604030504040204" pitchFamily="34" charset="0"/>
                      </a:endParaRPr>
                    </a:p>
                  </a:txBody>
                  <a:tcPr/>
                </a:tc>
                <a:tc hMerge="1">
                  <a:txBody>
                    <a:bodyPr/>
                    <a:lstStyle/>
                    <a:p>
                      <a:endParaRPr lang="en-US"/>
                    </a:p>
                  </a:txBody>
                  <a:tcPr/>
                </a:tc>
                <a:extLst>
                  <a:ext uri="{0D108BD9-81ED-4DB2-BD59-A6C34878D82A}">
                    <a16:rowId xmlns:a16="http://schemas.microsoft.com/office/drawing/2014/main" val="2187206035"/>
                  </a:ext>
                </a:extLst>
              </a:tr>
            </a:tbl>
          </a:graphicData>
        </a:graphic>
      </p:graphicFrame>
      <p:pic>
        <p:nvPicPr>
          <p:cNvPr id="14" name="Graphic 13" descr="Receiver">
            <a:extLst>
              <a:ext uri="{FF2B5EF4-FFF2-40B4-BE49-F238E27FC236}">
                <a16:creationId xmlns:a16="http://schemas.microsoft.com/office/drawing/2014/main" id="{93338F83-2710-4BAE-9944-6339FEE67D36}"/>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718881" y="853053"/>
            <a:ext cx="444725" cy="444725"/>
          </a:xfrm>
          <a:prstGeom prst="rect">
            <a:avLst/>
          </a:prstGeom>
        </p:spPr>
      </p:pic>
      <p:pic>
        <p:nvPicPr>
          <p:cNvPr id="16" name="Graphic 15" descr="Envelope">
            <a:extLst>
              <a:ext uri="{FF2B5EF4-FFF2-40B4-BE49-F238E27FC236}">
                <a16:creationId xmlns:a16="http://schemas.microsoft.com/office/drawing/2014/main" id="{55E55D63-7A98-4FD5-885A-D2684A475E86}"/>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7817575" y="880192"/>
            <a:ext cx="420973" cy="420973"/>
          </a:xfrm>
          <a:prstGeom prst="rect">
            <a:avLst/>
          </a:prstGeom>
        </p:spPr>
      </p:pic>
      <p:pic>
        <p:nvPicPr>
          <p:cNvPr id="18" name="Picture 17">
            <a:extLst>
              <a:ext uri="{FF2B5EF4-FFF2-40B4-BE49-F238E27FC236}">
                <a16:creationId xmlns:a16="http://schemas.microsoft.com/office/drawing/2014/main" id="{9F9EF488-D4D0-4410-80B4-A225A2B1C0DA}"/>
              </a:ext>
            </a:extLst>
          </p:cNvPr>
          <p:cNvPicPr>
            <a:picLocks noChangeAspect="1"/>
          </p:cNvPicPr>
          <p:nvPr/>
        </p:nvPicPr>
        <p:blipFill>
          <a:blip r:embed="rId12"/>
          <a:stretch>
            <a:fillRect/>
          </a:stretch>
        </p:blipFill>
        <p:spPr>
          <a:xfrm>
            <a:off x="6321439" y="1925774"/>
            <a:ext cx="552151" cy="543827"/>
          </a:xfrm>
          <a:prstGeom prst="rect">
            <a:avLst/>
          </a:prstGeom>
        </p:spPr>
      </p:pic>
      <p:pic>
        <p:nvPicPr>
          <p:cNvPr id="20" name="Picture 19">
            <a:extLst>
              <a:ext uri="{FF2B5EF4-FFF2-40B4-BE49-F238E27FC236}">
                <a16:creationId xmlns:a16="http://schemas.microsoft.com/office/drawing/2014/main" id="{F7E3ADA9-244E-4C1B-A0FA-63E5655B33E6}"/>
              </a:ext>
            </a:extLst>
          </p:cNvPr>
          <p:cNvPicPr>
            <a:picLocks noChangeAspect="1"/>
          </p:cNvPicPr>
          <p:nvPr/>
        </p:nvPicPr>
        <p:blipFill>
          <a:blip r:embed="rId13"/>
          <a:stretch>
            <a:fillRect/>
          </a:stretch>
        </p:blipFill>
        <p:spPr>
          <a:xfrm>
            <a:off x="6313987" y="2568682"/>
            <a:ext cx="559603" cy="593865"/>
          </a:xfrm>
          <a:prstGeom prst="rect">
            <a:avLst/>
          </a:prstGeom>
        </p:spPr>
      </p:pic>
      <p:pic>
        <p:nvPicPr>
          <p:cNvPr id="21" name="Picture 20">
            <a:extLst>
              <a:ext uri="{FF2B5EF4-FFF2-40B4-BE49-F238E27FC236}">
                <a16:creationId xmlns:a16="http://schemas.microsoft.com/office/drawing/2014/main" id="{59453555-D7DA-479E-806F-82F6C52D9BCC}"/>
              </a:ext>
            </a:extLst>
          </p:cNvPr>
          <p:cNvPicPr>
            <a:picLocks noChangeAspect="1"/>
          </p:cNvPicPr>
          <p:nvPr/>
        </p:nvPicPr>
        <p:blipFill>
          <a:blip r:embed="rId14"/>
          <a:stretch>
            <a:fillRect/>
          </a:stretch>
        </p:blipFill>
        <p:spPr>
          <a:xfrm>
            <a:off x="6290132" y="3238866"/>
            <a:ext cx="594673" cy="597662"/>
          </a:xfrm>
          <a:prstGeom prst="rect">
            <a:avLst/>
          </a:prstGeom>
        </p:spPr>
      </p:pic>
      <p:pic>
        <p:nvPicPr>
          <p:cNvPr id="22" name="Picture 21">
            <a:extLst>
              <a:ext uri="{FF2B5EF4-FFF2-40B4-BE49-F238E27FC236}">
                <a16:creationId xmlns:a16="http://schemas.microsoft.com/office/drawing/2014/main" id="{DFC3A50A-A477-45F8-8322-D7FD8313296C}"/>
              </a:ext>
            </a:extLst>
          </p:cNvPr>
          <p:cNvPicPr>
            <a:picLocks noChangeAspect="1"/>
          </p:cNvPicPr>
          <p:nvPr/>
        </p:nvPicPr>
        <p:blipFill>
          <a:blip r:embed="rId15"/>
          <a:stretch>
            <a:fillRect/>
          </a:stretch>
        </p:blipFill>
        <p:spPr>
          <a:xfrm>
            <a:off x="6289996" y="3922084"/>
            <a:ext cx="582570" cy="597663"/>
          </a:xfrm>
          <a:prstGeom prst="rect">
            <a:avLst/>
          </a:prstGeom>
        </p:spPr>
      </p:pic>
      <p:sp>
        <p:nvSpPr>
          <p:cNvPr id="23" name="Rectangle 22">
            <a:extLst>
              <a:ext uri="{FF2B5EF4-FFF2-40B4-BE49-F238E27FC236}">
                <a16:creationId xmlns:a16="http://schemas.microsoft.com/office/drawing/2014/main" id="{17C007DF-E586-402F-833E-8FCA8CA36BCF}"/>
              </a:ext>
            </a:extLst>
          </p:cNvPr>
          <p:cNvSpPr/>
          <p:nvPr/>
        </p:nvSpPr>
        <p:spPr>
          <a:xfrm>
            <a:off x="6089903" y="4759391"/>
            <a:ext cx="2688168" cy="1038746"/>
          </a:xfrm>
          <a:prstGeom prst="rect">
            <a:avLst/>
          </a:prstGeom>
          <a:solidFill>
            <a:schemeClr val="bg1"/>
          </a:solidFill>
        </p:spPr>
        <p:txBody>
          <a:bodyPr wrap="square">
            <a:spAutoFit/>
          </a:bodyPr>
          <a:lstStyle/>
          <a:p>
            <a:r>
              <a:rPr lang="en-US" sz="1050" b="1" dirty="0"/>
              <a:t>UM Scholarship Departmental Resource Page</a:t>
            </a:r>
          </a:p>
          <a:p>
            <a:endParaRPr lang="en-US" sz="1200" b="1" dirty="0"/>
          </a:p>
          <a:p>
            <a:r>
              <a:rPr lang="en-US" sz="1100" dirty="0"/>
              <a:t>Please save/bookmark this link as a </a:t>
            </a:r>
            <a:r>
              <a:rPr lang="en-US" sz="1100" i="1" dirty="0"/>
              <a:t>Favorite</a:t>
            </a:r>
          </a:p>
          <a:p>
            <a:endParaRPr lang="en-US" sz="800" i="1" dirty="0"/>
          </a:p>
          <a:p>
            <a:r>
              <a:rPr lang="en-US" sz="1000" b="1" dirty="0">
                <a:solidFill>
                  <a:schemeClr val="accent6">
                    <a:lumMod val="75000"/>
                  </a:schemeClr>
                </a:solidFill>
                <a:hlinkClick r:id="rId16">
                  <a:extLst>
                    <a:ext uri="{A12FA001-AC4F-418D-AE19-62706E023703}">
                      <ahyp:hlinkClr xmlns:ahyp="http://schemas.microsoft.com/office/drawing/2018/hyperlinkcolor" xmlns="" val="tx"/>
                    </a:ext>
                  </a:extLst>
                </a:hlinkClick>
              </a:rPr>
              <a:t>https://www.umt.edu/finaid/scholarships/department-use-resources.php</a:t>
            </a:r>
            <a:r>
              <a:rPr lang="en-US" sz="1000" b="1" dirty="0">
                <a:solidFill>
                  <a:schemeClr val="accent6">
                    <a:lumMod val="75000"/>
                  </a:schemeClr>
                </a:solidFill>
              </a:rPr>
              <a:t> </a:t>
            </a:r>
          </a:p>
        </p:txBody>
      </p:sp>
    </p:spTree>
    <p:extLst>
      <p:ext uri="{BB962C8B-B14F-4D97-AF65-F5344CB8AC3E}">
        <p14:creationId xmlns:p14="http://schemas.microsoft.com/office/powerpoint/2010/main" val="47683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C23416DF-B283-4D9F-A625-146552CA9E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Oval 5">
            <a:extLst>
              <a:ext uri="{FF2B5EF4-FFF2-40B4-BE49-F238E27FC236}">
                <a16:creationId xmlns:a16="http://schemas.microsoft.com/office/drawing/2014/main" id="{73834904-4D9B-41F7-8DA6-0709FD9F7E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9" name="Straight Connector 88">
            <a:extLst>
              <a:ext uri="{FF2B5EF4-FFF2-40B4-BE49-F238E27FC236}">
                <a16:creationId xmlns:a16="http://schemas.microsoft.com/office/drawing/2014/main" id="{C00D1207-ECAF-48E9-8834-2CE4D219823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D8CF7905-56DB-4950-ABDD-540F2F8372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9A0E0D8E-B442-45FE-887A-5103CCD238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0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44CEF3A-755B-4D84-BDEC-6922741A15B8}"/>
              </a:ext>
            </a:extLst>
          </p:cNvPr>
          <p:cNvSpPr>
            <a:spLocks noGrp="1"/>
          </p:cNvSpPr>
          <p:nvPr>
            <p:ph type="title"/>
          </p:nvPr>
        </p:nvSpPr>
        <p:spPr>
          <a:xfrm>
            <a:off x="475707" y="640081"/>
            <a:ext cx="4698966" cy="2359418"/>
          </a:xfrm>
        </p:spPr>
        <p:txBody>
          <a:bodyPr vert="horz" lIns="91440" tIns="45720" rIns="91440" bIns="45720" rtlCol="0" anchor="b">
            <a:normAutofit/>
          </a:bodyPr>
          <a:lstStyle/>
          <a:p>
            <a:pPr algn="r"/>
            <a:r>
              <a:rPr lang="en-US" sz="5000" spc="200" dirty="0">
                <a:solidFill>
                  <a:srgbClr val="FFFFFF"/>
                </a:solidFill>
              </a:rPr>
              <a:t>Thank you for joining us!</a:t>
            </a:r>
          </a:p>
        </p:txBody>
      </p:sp>
      <p:sp>
        <p:nvSpPr>
          <p:cNvPr id="3" name="Content Placeholder 2">
            <a:extLst>
              <a:ext uri="{FF2B5EF4-FFF2-40B4-BE49-F238E27FC236}">
                <a16:creationId xmlns:a16="http://schemas.microsoft.com/office/drawing/2014/main" id="{90B8DA3F-40BF-41F4-BB8C-BFB5BC0697BE}"/>
              </a:ext>
            </a:extLst>
          </p:cNvPr>
          <p:cNvSpPr>
            <a:spLocks noGrp="1"/>
          </p:cNvSpPr>
          <p:nvPr>
            <p:ph idx="1"/>
          </p:nvPr>
        </p:nvSpPr>
        <p:spPr>
          <a:xfrm>
            <a:off x="1000969" y="4492066"/>
            <a:ext cx="4143922" cy="490900"/>
          </a:xfrm>
          <a:solidFill>
            <a:schemeClr val="bg1"/>
          </a:solidFill>
        </p:spPr>
        <p:txBody>
          <a:bodyPr vert="horz" lIns="91440" tIns="45720" rIns="91440" bIns="45720" rtlCol="0" anchor="t">
            <a:normAutofit/>
          </a:bodyPr>
          <a:lstStyle/>
          <a:p>
            <a:pPr marL="0" indent="0">
              <a:lnSpc>
                <a:spcPct val="100000"/>
              </a:lnSpc>
              <a:spcBef>
                <a:spcPts val="0"/>
              </a:spcBef>
              <a:buNone/>
            </a:pPr>
            <a:r>
              <a:rPr lang="en-US" sz="2400" dirty="0"/>
              <a:t>NO January Scholarship Forum!</a:t>
            </a:r>
          </a:p>
          <a:p>
            <a:pPr marL="0" indent="0" algn="r">
              <a:lnSpc>
                <a:spcPct val="100000"/>
              </a:lnSpc>
              <a:spcBef>
                <a:spcPts val="0"/>
              </a:spcBef>
              <a:buNone/>
            </a:pPr>
            <a:endParaRPr lang="en-US" sz="1800" dirty="0">
              <a:solidFill>
                <a:srgbClr val="FFFFFF"/>
              </a:solidFill>
            </a:endParaRPr>
          </a:p>
        </p:txBody>
      </p:sp>
      <p:pic>
        <p:nvPicPr>
          <p:cNvPr id="23" name="Picture 22">
            <a:extLst>
              <a:ext uri="{FF2B5EF4-FFF2-40B4-BE49-F238E27FC236}">
                <a16:creationId xmlns:a16="http://schemas.microsoft.com/office/drawing/2014/main" id="{1C2FE16C-490C-4332-8404-7A94589DD2E1}"/>
              </a:ext>
            </a:extLst>
          </p:cNvPr>
          <p:cNvPicPr>
            <a:picLocks noChangeAspect="1"/>
          </p:cNvPicPr>
          <p:nvPr/>
        </p:nvPicPr>
        <p:blipFill>
          <a:blip r:embed="rId2"/>
          <a:stretch>
            <a:fillRect/>
          </a:stretch>
        </p:blipFill>
        <p:spPr>
          <a:xfrm>
            <a:off x="5975880" y="2521300"/>
            <a:ext cx="2581778" cy="823121"/>
          </a:xfrm>
          <a:prstGeom prst="rect">
            <a:avLst/>
          </a:prstGeom>
        </p:spPr>
      </p:pic>
      <p:cxnSp>
        <p:nvCxnSpPr>
          <p:cNvPr id="95" name="Straight Connector 94">
            <a:extLst>
              <a:ext uri="{FF2B5EF4-FFF2-40B4-BE49-F238E27FC236}">
                <a16:creationId xmlns:a16="http://schemas.microsoft.com/office/drawing/2014/main" id="{2B5BB601-08A7-443A-BDC2-A0C7DA6694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765314"/>
            <a:ext cx="44577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22" name="Picture 21" descr="UM Foundation Maroon CMYK">
            <a:extLst>
              <a:ext uri="{FF2B5EF4-FFF2-40B4-BE49-F238E27FC236}">
                <a16:creationId xmlns:a16="http://schemas.microsoft.com/office/drawing/2014/main" id="{FA6FE388-338E-4A70-933A-6BC75103C8FB}"/>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5812208" y="794094"/>
            <a:ext cx="2803048" cy="1051143"/>
          </a:xfrm>
          <a:prstGeom prst="rect">
            <a:avLst/>
          </a:prstGeom>
          <a:noFill/>
        </p:spPr>
      </p:pic>
      <p:sp>
        <p:nvSpPr>
          <p:cNvPr id="2" name="TextBox 1">
            <a:extLst>
              <a:ext uri="{FF2B5EF4-FFF2-40B4-BE49-F238E27FC236}">
                <a16:creationId xmlns:a16="http://schemas.microsoft.com/office/drawing/2014/main" id="{4389F63F-497A-4E5C-BAD0-BB91D59BED2B}"/>
              </a:ext>
            </a:extLst>
          </p:cNvPr>
          <p:cNvSpPr txBox="1"/>
          <p:nvPr/>
        </p:nvSpPr>
        <p:spPr>
          <a:xfrm>
            <a:off x="6482993" y="4105740"/>
            <a:ext cx="2527436" cy="1200329"/>
          </a:xfrm>
          <a:prstGeom prst="rect">
            <a:avLst/>
          </a:prstGeom>
          <a:noFill/>
        </p:spPr>
        <p:txBody>
          <a:bodyPr wrap="square" rtlCol="0">
            <a:spAutoFit/>
          </a:bodyPr>
          <a:lstStyle/>
          <a:p>
            <a:r>
              <a:rPr lang="en-US" sz="2400" dirty="0"/>
              <a:t>February Scholarship Forum To Be Announced!</a:t>
            </a:r>
          </a:p>
        </p:txBody>
      </p:sp>
      <p:sp>
        <p:nvSpPr>
          <p:cNvPr id="4" name="Arrow: Right 3">
            <a:extLst>
              <a:ext uri="{FF2B5EF4-FFF2-40B4-BE49-F238E27FC236}">
                <a16:creationId xmlns:a16="http://schemas.microsoft.com/office/drawing/2014/main" id="{5A58C53B-2FBD-49DE-BAEF-ABAC7356B56D}"/>
              </a:ext>
            </a:extLst>
          </p:cNvPr>
          <p:cNvSpPr/>
          <p:nvPr/>
        </p:nvSpPr>
        <p:spPr>
          <a:xfrm>
            <a:off x="4926791" y="4243520"/>
            <a:ext cx="1223028" cy="98399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30463783-DB36-4792-AC17-CB4FC33B7CE6}"/>
              </a:ext>
            </a:extLst>
          </p:cNvPr>
          <p:cNvSpPr/>
          <p:nvPr/>
        </p:nvSpPr>
        <p:spPr>
          <a:xfrm>
            <a:off x="5650991" y="4242545"/>
            <a:ext cx="832001" cy="983995"/>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163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CC147-BBA4-48FD-852F-31D2E078BA09}"/>
              </a:ext>
            </a:extLst>
          </p:cNvPr>
          <p:cNvSpPr>
            <a:spLocks noGrp="1"/>
          </p:cNvSpPr>
          <p:nvPr>
            <p:ph type="title"/>
          </p:nvPr>
        </p:nvSpPr>
        <p:spPr>
          <a:xfrm>
            <a:off x="768096" y="994519"/>
            <a:ext cx="7290054" cy="555607"/>
          </a:xfrm>
        </p:spPr>
        <p:txBody>
          <a:bodyPr>
            <a:normAutofit fontScale="90000"/>
          </a:bodyPr>
          <a:lstStyle/>
          <a:p>
            <a:pPr algn="ctr"/>
            <a:r>
              <a:rPr lang="en-US" dirty="0"/>
              <a:t>Foundation</a:t>
            </a:r>
          </a:p>
        </p:txBody>
      </p:sp>
      <p:pic>
        <p:nvPicPr>
          <p:cNvPr id="9" name="Picture 9" descr="Text&#10;&#10;Description automatically generated">
            <a:extLst>
              <a:ext uri="{FF2B5EF4-FFF2-40B4-BE49-F238E27FC236}">
                <a16:creationId xmlns:a16="http://schemas.microsoft.com/office/drawing/2014/main" id="{8263C3F8-762C-4EFE-8A76-AF1A1CB28A58}"/>
              </a:ext>
            </a:extLst>
          </p:cNvPr>
          <p:cNvPicPr>
            <a:picLocks noGrp="1" noChangeAspect="1"/>
          </p:cNvPicPr>
          <p:nvPr>
            <p:ph sz="half" idx="2"/>
          </p:nvPr>
        </p:nvPicPr>
        <p:blipFill>
          <a:blip r:embed="rId2"/>
          <a:stretch>
            <a:fillRect/>
          </a:stretch>
        </p:blipFill>
        <p:spPr>
          <a:xfrm>
            <a:off x="4409694" y="1890342"/>
            <a:ext cx="3609614" cy="1720302"/>
          </a:xfrm>
        </p:spPr>
      </p:pic>
      <p:pic>
        <p:nvPicPr>
          <p:cNvPr id="10" name="Picture 10" descr="Shape, arrow&#10;&#10;Description automatically generated">
            <a:extLst>
              <a:ext uri="{FF2B5EF4-FFF2-40B4-BE49-F238E27FC236}">
                <a16:creationId xmlns:a16="http://schemas.microsoft.com/office/drawing/2014/main" id="{62FE0C61-9C1C-4ED1-A313-EC32002CB9E8}"/>
              </a:ext>
            </a:extLst>
          </p:cNvPr>
          <p:cNvPicPr>
            <a:picLocks noChangeAspect="1"/>
          </p:cNvPicPr>
          <p:nvPr/>
        </p:nvPicPr>
        <p:blipFill>
          <a:blip r:embed="rId3"/>
          <a:stretch>
            <a:fillRect/>
          </a:stretch>
        </p:blipFill>
        <p:spPr>
          <a:xfrm>
            <a:off x="4285843" y="4015255"/>
            <a:ext cx="3750427" cy="2093933"/>
          </a:xfrm>
          <a:prstGeom prst="rect">
            <a:avLst/>
          </a:prstGeom>
        </p:spPr>
      </p:pic>
      <p:pic>
        <p:nvPicPr>
          <p:cNvPr id="11" name="Picture 11" descr="Text&#10;&#10;Description automatically generated">
            <a:extLst>
              <a:ext uri="{FF2B5EF4-FFF2-40B4-BE49-F238E27FC236}">
                <a16:creationId xmlns:a16="http://schemas.microsoft.com/office/drawing/2014/main" id="{9FE59B22-7BB8-4FC8-9E3D-D8B6CA098100}"/>
              </a:ext>
            </a:extLst>
          </p:cNvPr>
          <p:cNvPicPr>
            <a:picLocks noChangeAspect="1"/>
          </p:cNvPicPr>
          <p:nvPr/>
        </p:nvPicPr>
        <p:blipFill>
          <a:blip r:embed="rId4"/>
          <a:stretch>
            <a:fillRect/>
          </a:stretch>
        </p:blipFill>
        <p:spPr>
          <a:xfrm>
            <a:off x="4674410" y="4589049"/>
            <a:ext cx="2743200" cy="1031925"/>
          </a:xfrm>
          <a:prstGeom prst="rect">
            <a:avLst/>
          </a:prstGeom>
        </p:spPr>
      </p:pic>
      <p:sp>
        <p:nvSpPr>
          <p:cNvPr id="13" name="TextBox 12">
            <a:extLst>
              <a:ext uri="{FF2B5EF4-FFF2-40B4-BE49-F238E27FC236}">
                <a16:creationId xmlns:a16="http://schemas.microsoft.com/office/drawing/2014/main" id="{789924D6-46F9-42D7-A0C2-ADF42A7B55AF}"/>
              </a:ext>
            </a:extLst>
          </p:cNvPr>
          <p:cNvSpPr txBox="1"/>
          <p:nvPr/>
        </p:nvSpPr>
        <p:spPr>
          <a:xfrm>
            <a:off x="5590470" y="4285586"/>
            <a:ext cx="110724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accent1"/>
                </a:solidFill>
              </a:rPr>
              <a:t>Help Us!</a:t>
            </a:r>
          </a:p>
        </p:txBody>
      </p:sp>
      <p:sp>
        <p:nvSpPr>
          <p:cNvPr id="14" name="TextBox 13">
            <a:extLst>
              <a:ext uri="{FF2B5EF4-FFF2-40B4-BE49-F238E27FC236}">
                <a16:creationId xmlns:a16="http://schemas.microsoft.com/office/drawing/2014/main" id="{E5EB0027-54E4-4C35-BFC6-09BDC9B0E895}"/>
              </a:ext>
            </a:extLst>
          </p:cNvPr>
          <p:cNvSpPr txBox="1"/>
          <p:nvPr/>
        </p:nvSpPr>
        <p:spPr>
          <a:xfrm>
            <a:off x="4285843" y="1490639"/>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accent1"/>
                </a:solidFill>
              </a:rPr>
              <a:t>2021-22</a:t>
            </a:r>
          </a:p>
        </p:txBody>
      </p:sp>
      <p:sp>
        <p:nvSpPr>
          <p:cNvPr id="15" name="TextBox 14">
            <a:extLst>
              <a:ext uri="{FF2B5EF4-FFF2-40B4-BE49-F238E27FC236}">
                <a16:creationId xmlns:a16="http://schemas.microsoft.com/office/drawing/2014/main" id="{B187BF8C-8CF6-45D0-994A-724367BD1B3F}"/>
              </a:ext>
            </a:extLst>
          </p:cNvPr>
          <p:cNvSpPr txBox="1"/>
          <p:nvPr/>
        </p:nvSpPr>
        <p:spPr>
          <a:xfrm>
            <a:off x="680112" y="1514339"/>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2020-21</a:t>
            </a:r>
            <a:endParaRPr lang="en-US" b="1"/>
          </a:p>
        </p:txBody>
      </p:sp>
      <p:pic>
        <p:nvPicPr>
          <p:cNvPr id="18" name="Picture 18" descr="Text&#10;&#10;Description automatically generated">
            <a:extLst>
              <a:ext uri="{FF2B5EF4-FFF2-40B4-BE49-F238E27FC236}">
                <a16:creationId xmlns:a16="http://schemas.microsoft.com/office/drawing/2014/main" id="{E1027277-BBBC-4D87-B59F-1D41DEA53429}"/>
              </a:ext>
            </a:extLst>
          </p:cNvPr>
          <p:cNvPicPr>
            <a:picLocks noGrp="1" noChangeAspect="1"/>
          </p:cNvPicPr>
          <p:nvPr>
            <p:ph sz="half" idx="1"/>
          </p:nvPr>
        </p:nvPicPr>
        <p:blipFill>
          <a:blip r:embed="rId5"/>
          <a:stretch>
            <a:fillRect/>
          </a:stretch>
        </p:blipFill>
        <p:spPr>
          <a:xfrm>
            <a:off x="678708" y="1956816"/>
            <a:ext cx="3338488" cy="4187868"/>
          </a:xfrm>
        </p:spPr>
      </p:pic>
    </p:spTree>
    <p:extLst>
      <p:ext uri="{BB962C8B-B14F-4D97-AF65-F5344CB8AC3E}">
        <p14:creationId xmlns:p14="http://schemas.microsoft.com/office/powerpoint/2010/main" val="981762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CC147-BBA4-48FD-852F-31D2E078BA09}"/>
              </a:ext>
            </a:extLst>
          </p:cNvPr>
          <p:cNvSpPr>
            <a:spLocks noGrp="1"/>
          </p:cNvSpPr>
          <p:nvPr>
            <p:ph type="title"/>
          </p:nvPr>
        </p:nvSpPr>
        <p:spPr>
          <a:xfrm>
            <a:off x="768096" y="968393"/>
            <a:ext cx="7290054" cy="555607"/>
          </a:xfrm>
        </p:spPr>
        <p:txBody>
          <a:bodyPr>
            <a:normAutofit fontScale="90000"/>
          </a:bodyPr>
          <a:lstStyle/>
          <a:p>
            <a:pPr algn="ctr"/>
            <a:r>
              <a:rPr lang="en-US" dirty="0"/>
              <a:t>Financial Aid Office</a:t>
            </a:r>
          </a:p>
        </p:txBody>
      </p:sp>
      <p:sp>
        <p:nvSpPr>
          <p:cNvPr id="3" name="Content Placeholder 2">
            <a:extLst>
              <a:ext uri="{FF2B5EF4-FFF2-40B4-BE49-F238E27FC236}">
                <a16:creationId xmlns:a16="http://schemas.microsoft.com/office/drawing/2014/main" id="{EBEE9D66-ED51-4FFE-9B85-724ABAD17127}"/>
              </a:ext>
            </a:extLst>
          </p:cNvPr>
          <p:cNvSpPr>
            <a:spLocks noGrp="1"/>
          </p:cNvSpPr>
          <p:nvPr>
            <p:ph sz="half" idx="1"/>
          </p:nvPr>
        </p:nvSpPr>
        <p:spPr/>
        <p:txBody>
          <a:bodyPr>
            <a:normAutofit fontScale="92500" lnSpcReduction="20000"/>
          </a:bodyPr>
          <a:lstStyle/>
          <a:p>
            <a:r>
              <a:rPr lang="en-US" dirty="0"/>
              <a:t>2020-21</a:t>
            </a:r>
          </a:p>
          <a:p>
            <a:pPr>
              <a:buFont typeface="Wingdings" panose="05000000000000000000" pitchFamily="2" charset="2"/>
              <a:buChar char="v"/>
            </a:pPr>
            <a:r>
              <a:rPr lang="en-US" dirty="0"/>
              <a:t>Spring only and final full year awards due by April 1</a:t>
            </a:r>
            <a:r>
              <a:rPr lang="en-US" baseline="30000" dirty="0"/>
              <a:t>st</a:t>
            </a:r>
            <a:r>
              <a:rPr lang="en-US" dirty="0"/>
              <a:t>. </a:t>
            </a:r>
          </a:p>
          <a:p>
            <a:pPr>
              <a:buFont typeface="Wingdings" panose="05000000000000000000" pitchFamily="2" charset="2"/>
              <a:buChar char="v"/>
            </a:pPr>
            <a:r>
              <a:rPr lang="en-US" dirty="0"/>
              <a:t>We are still working in rotation, due to this it is causing some delay in processing. </a:t>
            </a:r>
          </a:p>
          <a:p>
            <a:pPr>
              <a:buFont typeface="Wingdings" panose="05000000000000000000" pitchFamily="2" charset="2"/>
              <a:buChar char="v"/>
            </a:pPr>
            <a:r>
              <a:rPr lang="en-US" dirty="0"/>
              <a:t>Processing of award summary sheet’s remain at 5 to 10 business days</a:t>
            </a:r>
            <a:r>
              <a:rPr lang="en-US"/>
              <a:t>. </a:t>
            </a:r>
            <a:endParaRPr lang="en-US" dirty="0"/>
          </a:p>
        </p:txBody>
      </p:sp>
      <p:sp>
        <p:nvSpPr>
          <p:cNvPr id="4" name="Content Placeholder 3">
            <a:extLst>
              <a:ext uri="{FF2B5EF4-FFF2-40B4-BE49-F238E27FC236}">
                <a16:creationId xmlns:a16="http://schemas.microsoft.com/office/drawing/2014/main" id="{D7B3D043-CC69-41D1-8F18-6FEA4CEBD91B}"/>
              </a:ext>
            </a:extLst>
          </p:cNvPr>
          <p:cNvSpPr>
            <a:spLocks noGrp="1"/>
          </p:cNvSpPr>
          <p:nvPr>
            <p:ph sz="half" idx="2"/>
          </p:nvPr>
        </p:nvSpPr>
        <p:spPr/>
        <p:txBody>
          <a:bodyPr>
            <a:normAutofit fontScale="92500" lnSpcReduction="20000"/>
          </a:bodyPr>
          <a:lstStyle/>
          <a:p>
            <a:r>
              <a:rPr lang="en-US" dirty="0"/>
              <a:t>2021-22</a:t>
            </a:r>
          </a:p>
          <a:p>
            <a:pPr>
              <a:buFont typeface="Wingdings" panose="05000000000000000000" pitchFamily="2" charset="2"/>
              <a:buChar char="v"/>
            </a:pPr>
            <a:r>
              <a:rPr lang="en-US" dirty="0"/>
              <a:t>Portal is up and running. Opportunities should be open. Review Committee’s should be selected and updated in the portal. </a:t>
            </a:r>
          </a:p>
          <a:p>
            <a:pPr>
              <a:buFont typeface="Wingdings" panose="05000000000000000000" pitchFamily="2" charset="2"/>
              <a:buChar char="v"/>
            </a:pPr>
            <a:endParaRPr lang="en-US" dirty="0"/>
          </a:p>
          <a:p>
            <a:pPr marL="0" indent="0">
              <a:buNone/>
            </a:pPr>
            <a:r>
              <a:rPr lang="en-US" dirty="0"/>
              <a:t>Reminder:</a:t>
            </a:r>
          </a:p>
          <a:p>
            <a:pPr marL="0" indent="0">
              <a:buNone/>
            </a:pPr>
            <a:r>
              <a:rPr lang="en-US" dirty="0"/>
              <a:t>Please use </a:t>
            </a:r>
            <a:r>
              <a:rPr lang="en-US" dirty="0">
                <a:hlinkClick r:id="rId2"/>
              </a:rPr>
              <a:t>fascholarships@mso.umt.edu</a:t>
            </a:r>
            <a:r>
              <a:rPr lang="en-US" dirty="0"/>
              <a:t> to submit award summary sheet, tuition waiver’s and portal questions. Using any other email address can cause a delay in processing. </a:t>
            </a:r>
          </a:p>
        </p:txBody>
      </p:sp>
    </p:spTree>
    <p:extLst>
      <p:ext uri="{BB962C8B-B14F-4D97-AF65-F5344CB8AC3E}">
        <p14:creationId xmlns:p14="http://schemas.microsoft.com/office/powerpoint/2010/main" val="15592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2AE8E50-35D4-4D5A-A4BB-168CBB027D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B26E892-1320-40AA-9CA1-246721C187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639F9C-A263-491E-845C-9CA4B8555D0E}"/>
              </a:ext>
            </a:extLst>
          </p:cNvPr>
          <p:cNvSpPr>
            <a:spLocks noGrp="1"/>
          </p:cNvSpPr>
          <p:nvPr>
            <p:ph type="ctrTitle"/>
          </p:nvPr>
        </p:nvSpPr>
        <p:spPr>
          <a:xfrm>
            <a:off x="3534918" y="2743203"/>
            <a:ext cx="3937761" cy="1386129"/>
          </a:xfrm>
        </p:spPr>
        <p:txBody>
          <a:bodyPr anchor="b">
            <a:normAutofit/>
          </a:bodyPr>
          <a:lstStyle/>
          <a:p>
            <a:pPr algn="ctr"/>
            <a:r>
              <a:rPr lang="en-US" dirty="0">
                <a:solidFill>
                  <a:srgbClr val="FFFFFF"/>
                </a:solidFill>
              </a:rPr>
              <a:t>Survey Questions</a:t>
            </a:r>
          </a:p>
        </p:txBody>
      </p:sp>
      <p:cxnSp>
        <p:nvCxnSpPr>
          <p:cNvPr id="13" name="Straight Connector 12">
            <a:extLst>
              <a:ext uri="{FF2B5EF4-FFF2-40B4-BE49-F238E27FC236}">
                <a16:creationId xmlns:a16="http://schemas.microsoft.com/office/drawing/2014/main" id="{C9A1F79C-E4D1-4AAE-BA11-3A09005252E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2199" y="4214336"/>
            <a:ext cx="38404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C170DF7D-4686-4BD5-A9CD-C896492846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3480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134CF-D6C2-4AE8-94F6-2AB8D9ACFC60}"/>
              </a:ext>
            </a:extLst>
          </p:cNvPr>
          <p:cNvSpPr>
            <a:spLocks noGrp="1"/>
          </p:cNvSpPr>
          <p:nvPr>
            <p:ph type="title"/>
          </p:nvPr>
        </p:nvSpPr>
        <p:spPr>
          <a:xfrm>
            <a:off x="768096" y="585216"/>
            <a:ext cx="6013704" cy="1499616"/>
          </a:xfrm>
        </p:spPr>
        <p:txBody>
          <a:bodyPr>
            <a:normAutofit/>
          </a:bodyPr>
          <a:lstStyle/>
          <a:p>
            <a:r>
              <a:rPr lang="en-US" sz="2400" b="1" dirty="0"/>
              <a:t>Question #1: </a:t>
            </a:r>
            <a:r>
              <a:rPr lang="en-US" sz="2400" dirty="0">
                <a:ea typeface="+mj-lt"/>
                <a:cs typeface="+mj-lt"/>
              </a:rPr>
              <a:t>We will be offering a scholarship to a graduate students that is fully funded. I understand that it will go onto the student account. How does she access scholarship amount?</a:t>
            </a:r>
            <a:endParaRPr lang="en-US" sz="2400" b="1" dirty="0"/>
          </a:p>
        </p:txBody>
      </p:sp>
      <p:sp>
        <p:nvSpPr>
          <p:cNvPr id="3" name="Content Placeholder 2">
            <a:extLst>
              <a:ext uri="{FF2B5EF4-FFF2-40B4-BE49-F238E27FC236}">
                <a16:creationId xmlns:a16="http://schemas.microsoft.com/office/drawing/2014/main" id="{3E4F6849-3818-477B-BCB5-098D274E3A64}"/>
              </a:ext>
            </a:extLst>
          </p:cNvPr>
          <p:cNvSpPr>
            <a:spLocks noGrp="1"/>
          </p:cNvSpPr>
          <p:nvPr>
            <p:ph idx="1"/>
          </p:nvPr>
        </p:nvSpPr>
        <p:spPr>
          <a:xfrm>
            <a:off x="768096" y="2286000"/>
            <a:ext cx="6013703" cy="4023360"/>
          </a:xfrm>
        </p:spPr>
        <p:txBody>
          <a:bodyPr vert="horz" lIns="45720" tIns="45720" rIns="45720" bIns="45720" rtlCol="0" anchor="t">
            <a:normAutofit/>
          </a:bodyPr>
          <a:lstStyle/>
          <a:p>
            <a:r>
              <a:rPr lang="en-US" b="1" dirty="0"/>
              <a:t>FAO Answer: </a:t>
            </a:r>
            <a:r>
              <a:rPr lang="en-US" sz="1800" dirty="0"/>
              <a:t>There are two ways that a scholarship get’s processed. </a:t>
            </a:r>
          </a:p>
          <a:p>
            <a:pPr>
              <a:buFont typeface="Wingdings" panose="05000000000000000000" pitchFamily="2" charset="2"/>
              <a:buChar char="v"/>
            </a:pPr>
            <a:r>
              <a:rPr lang="en-US" sz="1800" dirty="0">
                <a:latin typeface="Calibri" panose="020F0502020204030204" pitchFamily="34" charset="0"/>
                <a:cs typeface="Calibri" panose="020F0502020204030204" pitchFamily="34" charset="0"/>
              </a:rPr>
              <a:t>Awarded via Portal: When awarded through the portal the system pulls this information into Banner. When disbursement begins the scholarship then pays onto the student account, to cover the bill that they have. Please note the system defaults to 12+ credits for disbursement, if the student is enrolled in less you need to let us know so we can manually adjust it. </a:t>
            </a:r>
          </a:p>
          <a:p>
            <a:pPr>
              <a:buFont typeface="Wingdings" panose="05000000000000000000" pitchFamily="2" charset="2"/>
              <a:buChar char="v"/>
            </a:pPr>
            <a:r>
              <a:rPr lang="en-US" sz="1800" dirty="0">
                <a:latin typeface="Calibri" panose="020F0502020204030204" pitchFamily="34" charset="0"/>
                <a:cs typeface="Calibri" panose="020F0502020204030204" pitchFamily="34" charset="0"/>
              </a:rPr>
              <a:t>Award Via Award Summary sheet: A scholarship team member in the Financial Aid office manually </a:t>
            </a:r>
            <a:r>
              <a:rPr lang="en-US" sz="1800" dirty="0" err="1">
                <a:latin typeface="Calibri" panose="020F0502020204030204" pitchFamily="34" charset="0"/>
                <a:cs typeface="Calibri" panose="020F0502020204030204" pitchFamily="34" charset="0"/>
              </a:rPr>
              <a:t>enter’s</a:t>
            </a:r>
            <a:r>
              <a:rPr lang="en-US" sz="1800" dirty="0">
                <a:latin typeface="Calibri" panose="020F0502020204030204" pitchFamily="34" charset="0"/>
                <a:cs typeface="Calibri" panose="020F0502020204030204" pitchFamily="34" charset="0"/>
              </a:rPr>
              <a:t> these into Banner. When disbursement begins the scholarship then pays onto the student account, to cover the bill that they have. </a:t>
            </a:r>
          </a:p>
          <a:p>
            <a:pPr marL="0" indent="0">
              <a:buNone/>
            </a:pPr>
            <a:endParaRPr lang="en-US" dirty="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923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134CF-D6C2-4AE8-94F6-2AB8D9ACFC60}"/>
              </a:ext>
            </a:extLst>
          </p:cNvPr>
          <p:cNvSpPr>
            <a:spLocks noGrp="1"/>
          </p:cNvSpPr>
          <p:nvPr>
            <p:ph type="title"/>
          </p:nvPr>
        </p:nvSpPr>
        <p:spPr>
          <a:xfrm>
            <a:off x="768096" y="527900"/>
            <a:ext cx="6013704" cy="1404595"/>
          </a:xfrm>
        </p:spPr>
        <p:txBody>
          <a:bodyPr>
            <a:normAutofit/>
          </a:bodyPr>
          <a:lstStyle/>
          <a:p>
            <a:r>
              <a:rPr lang="en-US" sz="2000" b="1" dirty="0"/>
              <a:t>Question #2: </a:t>
            </a:r>
            <a:r>
              <a:rPr lang="en-US" sz="2000" dirty="0">
                <a:ea typeface="+mj-lt"/>
                <a:cs typeface="+mj-lt"/>
              </a:rPr>
              <a:t>Why do we need to fill in hometown and state on award summary sheets if the award is for a programmatic fund that does not require this information? If we need to do this, what Banner report gives the hometown and state and can everyone access that report?</a:t>
            </a:r>
            <a:endParaRPr lang="en-US" sz="2000" b="1" dirty="0"/>
          </a:p>
        </p:txBody>
      </p:sp>
      <p:sp>
        <p:nvSpPr>
          <p:cNvPr id="3" name="Content Placeholder 2">
            <a:extLst>
              <a:ext uri="{FF2B5EF4-FFF2-40B4-BE49-F238E27FC236}">
                <a16:creationId xmlns:a16="http://schemas.microsoft.com/office/drawing/2014/main" id="{3E4F6849-3818-477B-BCB5-098D274E3A64}"/>
              </a:ext>
            </a:extLst>
          </p:cNvPr>
          <p:cNvSpPr>
            <a:spLocks noGrp="1"/>
          </p:cNvSpPr>
          <p:nvPr>
            <p:ph idx="1"/>
          </p:nvPr>
        </p:nvSpPr>
        <p:spPr>
          <a:xfrm>
            <a:off x="768096" y="2286000"/>
            <a:ext cx="6013703" cy="3813636"/>
          </a:xfrm>
        </p:spPr>
        <p:txBody>
          <a:bodyPr vert="horz" lIns="45720" tIns="45720" rIns="45720" bIns="45720" rtlCol="0" anchor="t">
            <a:normAutofit fontScale="92500" lnSpcReduction="10000"/>
          </a:bodyPr>
          <a:lstStyle/>
          <a:p>
            <a:r>
              <a:rPr lang="en-US" sz="1600" b="1" dirty="0">
                <a:latin typeface="Calibri"/>
                <a:cs typeface="Arial"/>
              </a:rPr>
              <a:t>UMF Answer:</a:t>
            </a:r>
            <a:r>
              <a:rPr lang="en-US" sz="1600" dirty="0">
                <a:latin typeface="Calibri"/>
                <a:cs typeface="Arial"/>
              </a:rPr>
              <a:t> </a:t>
            </a:r>
            <a:r>
              <a:rPr lang="en-US" sz="1600" dirty="0">
                <a:latin typeface="Calibri"/>
                <a:ea typeface="+mn-lt"/>
                <a:cs typeface="+mn-lt"/>
              </a:rPr>
              <a:t>The Foundation sends out Endowment and Recipient reports to donors on an annual basis (coming out soon) for scholarships and programmatic funds. The Endowment Report includes accounting information on how the fund is performing, as well as expenditures for the last fiscal year.  The Recipient Report includes student name (first name only unless no consent), major, class level, hometown/city and state. The Recipient Report is only sent for scholarship funds. The Foundation does not have access to student information through Banner so we rely on information from the Award Summary Sheets and UM Portal (applies only if student and department use the Portal). To make it more complex, there are some programmatic funds that can still provide scholarships, for this reason reporting all information on the Award Summary Sheet is helpful. If the fund is programmatic and the criteria or purpose does not specify a city, county, state, etc. that the student must meet then, you do not have to include that information on the Award Summary Sheet. </a:t>
            </a:r>
            <a:endParaRPr lang="en-US" sz="1600" dirty="0">
              <a:latin typeface="Calibri"/>
              <a:cs typeface="Arial"/>
            </a:endParaRPr>
          </a:p>
          <a:p>
            <a:r>
              <a:rPr lang="en-US" sz="1600" dirty="0">
                <a:latin typeface="Calibri"/>
                <a:ea typeface="+mn-lt"/>
                <a:cs typeface="+mn-lt"/>
              </a:rPr>
              <a:t>You can find permanent city, state, county, in a Banner form called SPAIDEN. Please check that you have access to this form. There may be other forms or platforms that may also have this student information. Does anyone else have suggestions? </a:t>
            </a:r>
            <a:endParaRPr lang="en-US" sz="1600" dirty="0">
              <a:latin typeface="Calibri"/>
            </a:endParaRP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806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134CF-D6C2-4AE8-94F6-2AB8D9ACFC60}"/>
              </a:ext>
            </a:extLst>
          </p:cNvPr>
          <p:cNvSpPr>
            <a:spLocks noGrp="1"/>
          </p:cNvSpPr>
          <p:nvPr>
            <p:ph type="title"/>
          </p:nvPr>
        </p:nvSpPr>
        <p:spPr>
          <a:xfrm>
            <a:off x="768096" y="585216"/>
            <a:ext cx="6013704" cy="1499616"/>
          </a:xfrm>
        </p:spPr>
        <p:txBody>
          <a:bodyPr>
            <a:normAutofit fontScale="90000"/>
          </a:bodyPr>
          <a:lstStyle/>
          <a:p>
            <a:r>
              <a:rPr lang="en-US" sz="2400" b="1" dirty="0">
                <a:latin typeface="Calibri"/>
                <a:cs typeface="Calibri"/>
              </a:rPr>
              <a:t>Question #3: </a:t>
            </a:r>
            <a:r>
              <a:rPr lang="en-US" sz="2400" dirty="0">
                <a:latin typeface="Calibri"/>
                <a:ea typeface="+mj-lt"/>
                <a:cs typeface="+mj-lt"/>
              </a:rPr>
              <a:t>We should have the Portal be able to handle spring only awards. We need to eliminate the use of award summary sheets as much as possible.</a:t>
            </a:r>
            <a:endParaRPr lang="en-US" dirty="0">
              <a:latin typeface="Calibri"/>
              <a:ea typeface="+mj-lt"/>
              <a:cs typeface="+mj-lt"/>
            </a:endParaRPr>
          </a:p>
        </p:txBody>
      </p:sp>
      <p:sp>
        <p:nvSpPr>
          <p:cNvPr id="3" name="Content Placeholder 2">
            <a:extLst>
              <a:ext uri="{FF2B5EF4-FFF2-40B4-BE49-F238E27FC236}">
                <a16:creationId xmlns:a16="http://schemas.microsoft.com/office/drawing/2014/main" id="{3E4F6849-3818-477B-BCB5-098D274E3A64}"/>
              </a:ext>
            </a:extLst>
          </p:cNvPr>
          <p:cNvSpPr>
            <a:spLocks noGrp="1"/>
          </p:cNvSpPr>
          <p:nvPr>
            <p:ph idx="1"/>
          </p:nvPr>
        </p:nvSpPr>
        <p:spPr>
          <a:xfrm>
            <a:off x="768096" y="2286000"/>
            <a:ext cx="6013703" cy="4023360"/>
          </a:xfrm>
        </p:spPr>
        <p:txBody>
          <a:bodyPr vert="horz" lIns="45720" tIns="45720" rIns="45720" bIns="45720" rtlCol="0" anchor="t">
            <a:normAutofit/>
          </a:bodyPr>
          <a:lstStyle/>
          <a:p>
            <a:r>
              <a:rPr lang="en-US" b="1" dirty="0">
                <a:latin typeface="Calibri"/>
                <a:cs typeface="Calibri"/>
              </a:rPr>
              <a:t>FAO Answer: </a:t>
            </a:r>
            <a:r>
              <a:rPr lang="en-US" sz="1800" dirty="0">
                <a:latin typeface="Calibri"/>
                <a:cs typeface="Calibri"/>
              </a:rPr>
              <a:t>We have worked closely with Blackbaud Award Management System who is the software company that houses our portal regarding this. Currently there is no ability to award two year’s consecutively. Instead, it can only handle one year at a time. Due to this spring only, awards must be awarded using the award summary sheet process. </a:t>
            </a:r>
          </a:p>
          <a:p>
            <a:pPr marL="0" indent="0">
              <a:buNone/>
            </a:pPr>
            <a:endParaRPr lang="en-US" dirty="0">
              <a:latin typeface="Calibri"/>
              <a:cs typeface="Calibri"/>
            </a:endParaRPr>
          </a:p>
          <a:p>
            <a:endParaRPr lang="en-US" dirty="0">
              <a:latin typeface="Calibri"/>
              <a:cs typeface="Calibri"/>
            </a:endParaRP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7762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93A79-B45A-48B5-9C97-5AE428B3A337}"/>
              </a:ext>
            </a:extLst>
          </p:cNvPr>
          <p:cNvSpPr>
            <a:spLocks noGrp="1"/>
          </p:cNvSpPr>
          <p:nvPr>
            <p:ph type="title"/>
          </p:nvPr>
        </p:nvSpPr>
        <p:spPr>
          <a:xfrm>
            <a:off x="768096" y="585216"/>
            <a:ext cx="6013704" cy="1289892"/>
          </a:xfrm>
        </p:spPr>
        <p:txBody>
          <a:bodyPr vert="horz" lIns="91440" tIns="45720" rIns="91440" bIns="45720" rtlCol="0" anchor="ctr">
            <a:noAutofit/>
          </a:bodyPr>
          <a:lstStyle/>
          <a:p>
            <a:r>
              <a:rPr lang="en-US" sz="1600" b="1" dirty="0">
                <a:latin typeface="Calibri"/>
                <a:cs typeface="Calibri"/>
              </a:rPr>
              <a:t>Question #4: </a:t>
            </a:r>
            <a:r>
              <a:rPr lang="en-US" sz="1600" dirty="0">
                <a:latin typeface="Calibri"/>
                <a:ea typeface="+mj-lt"/>
                <a:cs typeface="+mj-lt"/>
              </a:rPr>
              <a:t>I need to open up opportunities for the upcoming scholarship season.  Our application due date will be March 5, 2021.  I don't know what to enter for the many dates on the details tab for each opportunity.  Thanks for addressing this!</a:t>
            </a:r>
            <a:endParaRPr lang="en-US" sz="1600" b="1" dirty="0">
              <a:latin typeface="Calibri"/>
              <a:cs typeface="Calibri"/>
            </a:endParaRPr>
          </a:p>
        </p:txBody>
      </p:sp>
      <p:sp>
        <p:nvSpPr>
          <p:cNvPr id="3" name="Content Placeholder 2">
            <a:extLst>
              <a:ext uri="{FF2B5EF4-FFF2-40B4-BE49-F238E27FC236}">
                <a16:creationId xmlns:a16="http://schemas.microsoft.com/office/drawing/2014/main" id="{B76EE495-BFBD-40C0-A31A-062D1AD703C9}"/>
              </a:ext>
            </a:extLst>
          </p:cNvPr>
          <p:cNvSpPr>
            <a:spLocks noGrp="1"/>
          </p:cNvSpPr>
          <p:nvPr>
            <p:ph idx="1"/>
          </p:nvPr>
        </p:nvSpPr>
        <p:spPr>
          <a:xfrm>
            <a:off x="768096" y="2286000"/>
            <a:ext cx="6013703" cy="4023360"/>
          </a:xfrm>
        </p:spPr>
        <p:txBody>
          <a:bodyPr vert="horz" lIns="45720" tIns="45720" rIns="45720" bIns="45720" rtlCol="0" anchor="t">
            <a:normAutofit/>
          </a:bodyPr>
          <a:lstStyle/>
          <a:p>
            <a:r>
              <a:rPr lang="en-US" sz="1800" b="1" dirty="0">
                <a:latin typeface="Calibri"/>
                <a:cs typeface="Calibri"/>
              </a:rPr>
              <a:t>FAO Answer: </a:t>
            </a:r>
            <a:r>
              <a:rPr lang="en-US" sz="1800" dirty="0">
                <a:latin typeface="Calibri"/>
                <a:cs typeface="Calibri"/>
              </a:rPr>
              <a:t>When opening your opportunities in the scholarship portal you only need to put dates for “</a:t>
            </a:r>
            <a:r>
              <a:rPr lang="en-US" sz="1800" i="1" dirty="0">
                <a:latin typeface="Calibri"/>
                <a:cs typeface="Calibri"/>
              </a:rPr>
              <a:t>start date</a:t>
            </a:r>
            <a:r>
              <a:rPr lang="en-US" sz="1800" dirty="0">
                <a:latin typeface="Calibri"/>
                <a:cs typeface="Calibri"/>
              </a:rPr>
              <a:t>” and “</a:t>
            </a:r>
            <a:r>
              <a:rPr lang="en-US" sz="1800" i="1" dirty="0">
                <a:latin typeface="Calibri"/>
                <a:cs typeface="Calibri"/>
              </a:rPr>
              <a:t>Public End date</a:t>
            </a:r>
            <a:r>
              <a:rPr lang="en-US" sz="1800" dirty="0">
                <a:latin typeface="Calibri"/>
                <a:cs typeface="Calibri"/>
              </a:rPr>
              <a:t>”. If your opportunity shows “</a:t>
            </a:r>
            <a:r>
              <a:rPr lang="en-US" sz="1800" i="1" dirty="0">
                <a:latin typeface="Calibri"/>
                <a:cs typeface="Calibri"/>
              </a:rPr>
              <a:t>Internal End Date</a:t>
            </a:r>
            <a:r>
              <a:rPr lang="en-US" sz="1800" dirty="0">
                <a:latin typeface="Calibri"/>
                <a:cs typeface="Calibri"/>
              </a:rPr>
              <a:t>” it is optional for you to enter a date, there. </a:t>
            </a:r>
            <a:br>
              <a:rPr lang="en-US" sz="1800" dirty="0">
                <a:latin typeface="Calibri"/>
                <a:cs typeface="Calibri"/>
              </a:rPr>
            </a:br>
            <a:r>
              <a:rPr lang="en-US" sz="1800" dirty="0">
                <a:latin typeface="Calibri"/>
                <a:cs typeface="Calibri"/>
              </a:rPr>
              <a:t/>
            </a:r>
            <a:br>
              <a:rPr lang="en-US" sz="1800" dirty="0">
                <a:latin typeface="Calibri"/>
                <a:cs typeface="Calibri"/>
              </a:rPr>
            </a:br>
            <a:r>
              <a:rPr lang="en-US" sz="1800" dirty="0">
                <a:latin typeface="Calibri"/>
                <a:cs typeface="Calibri"/>
              </a:rPr>
              <a:t>For your review committee to access the applicants you would enter those dates in the “</a:t>
            </a:r>
            <a:r>
              <a:rPr lang="en-US" sz="1800" i="1" dirty="0">
                <a:latin typeface="Calibri"/>
                <a:cs typeface="Calibri"/>
              </a:rPr>
              <a:t>Begin Review Period</a:t>
            </a:r>
            <a:r>
              <a:rPr lang="en-US" sz="1800" dirty="0">
                <a:latin typeface="Calibri"/>
                <a:cs typeface="Calibri"/>
              </a:rPr>
              <a:t>” and “</a:t>
            </a:r>
            <a:r>
              <a:rPr lang="en-US" sz="1800" i="1" dirty="0">
                <a:latin typeface="Calibri"/>
                <a:cs typeface="Calibri"/>
              </a:rPr>
              <a:t>End Review Period</a:t>
            </a:r>
            <a:r>
              <a:rPr lang="en-US" sz="1800" dirty="0">
                <a:latin typeface="Calibri"/>
                <a:cs typeface="Calibri"/>
              </a:rPr>
              <a:t>”. </a:t>
            </a:r>
            <a:r>
              <a:rPr lang="en-US" dirty="0">
                <a:latin typeface="Calibri"/>
                <a:cs typeface="Calibri"/>
              </a:rPr>
              <a:t/>
            </a:r>
            <a:br>
              <a:rPr lang="en-US" dirty="0">
                <a:latin typeface="Calibri"/>
                <a:cs typeface="Calibri"/>
              </a:rPr>
            </a:br>
            <a:r>
              <a:rPr lang="en-US" dirty="0">
                <a:latin typeface="Calibri"/>
                <a:cs typeface="Calibri"/>
              </a:rPr>
              <a:t/>
            </a:r>
            <a:br>
              <a:rPr lang="en-US" dirty="0">
                <a:latin typeface="Calibri"/>
                <a:cs typeface="Calibri"/>
              </a:rPr>
            </a:br>
            <a:endParaRPr lang="en-US" dirty="0">
              <a:latin typeface="Calibri"/>
              <a:cs typeface="Calibri"/>
            </a:endParaRP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768096" y="4394539"/>
            <a:ext cx="3848100" cy="2114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32601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134CF-D6C2-4AE8-94F6-2AB8D9ACFC60}"/>
              </a:ext>
            </a:extLst>
          </p:cNvPr>
          <p:cNvSpPr>
            <a:spLocks noGrp="1"/>
          </p:cNvSpPr>
          <p:nvPr>
            <p:ph type="title"/>
          </p:nvPr>
        </p:nvSpPr>
        <p:spPr>
          <a:xfrm>
            <a:off x="768095" y="733262"/>
            <a:ext cx="6013704" cy="1060704"/>
          </a:xfrm>
        </p:spPr>
        <p:txBody>
          <a:bodyPr>
            <a:noAutofit/>
          </a:bodyPr>
          <a:lstStyle/>
          <a:p>
            <a:r>
              <a:rPr lang="en-US" sz="2400" b="1" dirty="0">
                <a:latin typeface="Calibri"/>
                <a:cs typeface="Calibri"/>
              </a:rPr>
              <a:t>Question #5: </a:t>
            </a:r>
            <a:r>
              <a:rPr lang="en-US" sz="2400" dirty="0">
                <a:latin typeface="Calibri"/>
                <a:cs typeface="Calibri"/>
              </a:rPr>
              <a:t>How do you change questions or scoring for reviewing?</a:t>
            </a:r>
          </a:p>
        </p:txBody>
      </p:sp>
      <p:sp>
        <p:nvSpPr>
          <p:cNvPr id="3" name="Content Placeholder 2">
            <a:extLst>
              <a:ext uri="{FF2B5EF4-FFF2-40B4-BE49-F238E27FC236}">
                <a16:creationId xmlns:a16="http://schemas.microsoft.com/office/drawing/2014/main" id="{3E4F6849-3818-477B-BCB5-098D274E3A64}"/>
              </a:ext>
            </a:extLst>
          </p:cNvPr>
          <p:cNvSpPr>
            <a:spLocks noGrp="1"/>
          </p:cNvSpPr>
          <p:nvPr>
            <p:ph idx="1"/>
          </p:nvPr>
        </p:nvSpPr>
        <p:spPr>
          <a:xfrm>
            <a:off x="768096" y="1937657"/>
            <a:ext cx="6013703" cy="4023360"/>
          </a:xfrm>
        </p:spPr>
        <p:txBody>
          <a:bodyPr vert="horz" lIns="45720" tIns="45720" rIns="45720" bIns="45720" rtlCol="0" anchor="t">
            <a:normAutofit lnSpcReduction="10000"/>
          </a:bodyPr>
          <a:lstStyle/>
          <a:p>
            <a:r>
              <a:rPr lang="en-US" b="1" dirty="0">
                <a:latin typeface="Calibri"/>
                <a:cs typeface="Calibri"/>
              </a:rPr>
              <a:t>FAO Answer: </a:t>
            </a:r>
            <a:r>
              <a:rPr lang="en-US" sz="1800" dirty="0">
                <a:latin typeface="Calibri"/>
                <a:cs typeface="Calibri"/>
              </a:rPr>
              <a:t>At this time the Financial Aid Scholarship Team is the only group who are to make changes in scoring and reviewing. </a:t>
            </a:r>
          </a:p>
          <a:p>
            <a:r>
              <a:rPr lang="en-US" sz="1800" dirty="0">
                <a:latin typeface="Calibri"/>
                <a:cs typeface="Calibri"/>
              </a:rPr>
              <a:t>If your department is wanting to make these changes you will need to send an email to </a:t>
            </a:r>
            <a:r>
              <a:rPr lang="en-US" sz="1800" dirty="0">
                <a:latin typeface="Calibri"/>
                <a:cs typeface="Calibri"/>
                <a:hlinkClick r:id="rId2"/>
              </a:rPr>
              <a:t>fascholarships@mso.umt.edu</a:t>
            </a:r>
            <a:r>
              <a:rPr lang="en-US" sz="1800" dirty="0">
                <a:latin typeface="Calibri"/>
                <a:cs typeface="Calibri"/>
              </a:rPr>
              <a:t> with subject line : Updates to questions or Scoring for Review. </a:t>
            </a:r>
          </a:p>
          <a:p>
            <a:r>
              <a:rPr lang="en-US" sz="1800" dirty="0">
                <a:latin typeface="Calibri"/>
                <a:cs typeface="Calibri"/>
              </a:rPr>
              <a:t>In the body of the email, you will need to provide us with what the new questions and scoring are. Please note this process will take a few days for us to do and we will email you back once it has been updated. </a:t>
            </a:r>
          </a:p>
          <a:p>
            <a:r>
              <a:rPr lang="en-US" sz="1800" dirty="0">
                <a:latin typeface="Calibri"/>
                <a:cs typeface="Calibri"/>
              </a:rPr>
              <a:t>In addition, if you would like to use the reviewer component in the Portal for your committee, or if you need to update your committee members, please send the request to </a:t>
            </a:r>
            <a:r>
              <a:rPr lang="en-US" sz="1800" dirty="0">
                <a:latin typeface="Calibri"/>
                <a:cs typeface="Calibri"/>
                <a:hlinkClick r:id="rId2"/>
              </a:rPr>
              <a:t>fascholarships@mso.umt.edu</a:t>
            </a:r>
            <a:r>
              <a:rPr lang="en-US" sz="1800" dirty="0">
                <a:latin typeface="Calibri"/>
                <a:cs typeface="Calibri"/>
              </a:rPr>
              <a:t>. </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1629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6">
      <a:dk1>
        <a:sysClr val="windowText" lastClr="000000"/>
      </a:dk1>
      <a:lt1>
        <a:sysClr val="window" lastClr="FFFFFF"/>
      </a:lt1>
      <a:dk2>
        <a:srgbClr val="7F7F7F"/>
      </a:dk2>
      <a:lt2>
        <a:srgbClr val="EBEBEB"/>
      </a:lt2>
      <a:accent1>
        <a:srgbClr val="70002E"/>
      </a:accent1>
      <a:accent2>
        <a:srgbClr val="70002E"/>
      </a:accent2>
      <a:accent3>
        <a:srgbClr val="70002E"/>
      </a:accent3>
      <a:accent4>
        <a:srgbClr val="70002E"/>
      </a:accent4>
      <a:accent5>
        <a:srgbClr val="70002E"/>
      </a:accent5>
      <a:accent6>
        <a:srgbClr val="70002E"/>
      </a:accent6>
      <a:hlink>
        <a:srgbClr val="000000"/>
      </a:hlink>
      <a:folHlink>
        <a:srgbClr val="00000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1289</Words>
  <Application>Microsoft Office PowerPoint</Application>
  <PresentationFormat>On-screen Show (4:3)</PresentationFormat>
  <Paragraphs>85</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Tw Cen MT</vt:lpstr>
      <vt:lpstr>Tw Cen MT Condensed</vt:lpstr>
      <vt:lpstr>Verdana</vt:lpstr>
      <vt:lpstr>Wingdings</vt:lpstr>
      <vt:lpstr>Wingdings 3</vt:lpstr>
      <vt:lpstr>Integral</vt:lpstr>
      <vt:lpstr>December Scholarship Forum</vt:lpstr>
      <vt:lpstr>Foundation</vt:lpstr>
      <vt:lpstr>Financial Aid Office</vt:lpstr>
      <vt:lpstr>Survey Questions</vt:lpstr>
      <vt:lpstr>Question #1: We will be offering a scholarship to a graduate students that is fully funded. I understand that it will go onto the student account. How does she access scholarship amount?</vt:lpstr>
      <vt:lpstr>Question #2: Why do we need to fill in hometown and state on award summary sheets if the award is for a programmatic fund that does not require this information? If we need to do this, what Banner report gives the hometown and state and can everyone access that report?</vt:lpstr>
      <vt:lpstr>Question #3: We should have the Portal be able to handle spring only awards. We need to eliminate the use of award summary sheets as much as possible.</vt:lpstr>
      <vt:lpstr>Question #4: I need to open up opportunities for the upcoming scholarship season.  Our application due date will be March 5, 2021.  I don't know what to enter for the many dates on the details tab for each opportunity.  Thanks for addressing this!</vt:lpstr>
      <vt:lpstr>Question #5: How do you change questions or scoring for reviewing?</vt:lpstr>
      <vt:lpstr>Question #6: When students get emails, what email address is it coming from? What do students see when they get correspondence from the Portal?</vt:lpstr>
      <vt:lpstr>Other Questions?</vt:lpstr>
      <vt:lpstr>Contact Information</vt:lpstr>
      <vt:lpstr>Thank you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December Scholarship Forum</dc:title>
  <dc:creator>Sarah Wade</dc:creator>
  <cp:lastModifiedBy>Peltier, Christina</cp:lastModifiedBy>
  <cp:revision>102</cp:revision>
  <dcterms:created xsi:type="dcterms:W3CDTF">2020-12-09T14:15:46Z</dcterms:created>
  <dcterms:modified xsi:type="dcterms:W3CDTF">2020-12-28T16:22:09Z</dcterms:modified>
</cp:coreProperties>
</file>