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69" r:id="rId3"/>
    <p:sldId id="284" r:id="rId4"/>
    <p:sldId id="268" r:id="rId5"/>
    <p:sldId id="285" r:id="rId6"/>
    <p:sldId id="271" r:id="rId7"/>
    <p:sldId id="272" r:id="rId8"/>
    <p:sldId id="273" r:id="rId9"/>
    <p:sldId id="261" r:id="rId10"/>
    <p:sldId id="262" r:id="rId11"/>
    <p:sldId id="278" r:id="rId12"/>
    <p:sldId id="263" r:id="rId13"/>
    <p:sldId id="275" r:id="rId14"/>
    <p:sldId id="276" r:id="rId15"/>
    <p:sldId id="277" r:id="rId16"/>
    <p:sldId id="270" r:id="rId17"/>
    <p:sldId id="279" r:id="rId18"/>
    <p:sldId id="280" r:id="rId19"/>
    <p:sldId id="281" r:id="rId20"/>
    <p:sldId id="282" r:id="rId21"/>
    <p:sldId id="283" r:id="rId22"/>
    <p:sldId id="265" r:id="rId23"/>
    <p:sldId id="266" r:id="rId24"/>
    <p:sldId id="26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46E02-AC18-4C8E-A737-35403A4FBB5F}" v="14" dt="2022-03-18T15:29:53.941"/>
    <p1510:client id="{3DFEEB9E-10B9-4A29-877D-FB51A60AC3E6}" v="1" dt="2022-03-17T21:17:38.251"/>
    <p1510:client id="{77C0E97F-B6AE-4C31-B08C-38DE80AD7F40}" v="48" dt="2022-03-17T20:19:30.421"/>
    <p1510:client id="{865C7234-02ED-4E81-BBC8-6C1FC428A77B}" v="4" dt="2022-03-22T17:38:43.989"/>
    <p1510:client id="{AEC16072-299B-4917-9BB8-8ADAA15EC65F}" v="8" dt="2022-03-18T15:47:41.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4660"/>
  </p:normalViewPr>
  <p:slideViewPr>
    <p:cSldViewPr snapToGrid="0">
      <p:cViewPr varScale="1">
        <p:scale>
          <a:sx n="109" d="100"/>
          <a:sy n="109"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aya Stone" userId="TnokFedHTig01rZLuTbCCfB8l30y46DhGL892sygAXE=" providerId="None" clId="Web-{16546E02-AC18-4C8E-A737-35403A4FBB5F}"/>
    <pc:docChg chg="modSld">
      <pc:chgData name="Makaya Stone" userId="TnokFedHTig01rZLuTbCCfB8l30y46DhGL892sygAXE=" providerId="None" clId="Web-{16546E02-AC18-4C8E-A737-35403A4FBB5F}" dt="2022-03-18T15:29:53.159" v="6" actId="20577"/>
      <pc:docMkLst>
        <pc:docMk/>
      </pc:docMkLst>
      <pc:sldChg chg="modSp">
        <pc:chgData name="Makaya Stone" userId="TnokFedHTig01rZLuTbCCfB8l30y46DhGL892sygAXE=" providerId="None" clId="Web-{16546E02-AC18-4C8E-A737-35403A4FBB5F}" dt="2022-03-18T15:29:53.159" v="6" actId="20577"/>
        <pc:sldMkLst>
          <pc:docMk/>
          <pc:sldMk cId="193780761" sldId="282"/>
        </pc:sldMkLst>
        <pc:spChg chg="mod">
          <ac:chgData name="Makaya Stone" userId="TnokFedHTig01rZLuTbCCfB8l30y46DhGL892sygAXE=" providerId="None" clId="Web-{16546E02-AC18-4C8E-A737-35403A4FBB5F}" dt="2022-03-18T15:29:53.159" v="6" actId="20577"/>
          <ac:spMkLst>
            <pc:docMk/>
            <pc:sldMk cId="193780761" sldId="282"/>
            <ac:spMk id="5" creationId="{4EC2F44D-94CA-487B-BE21-D38CDB7FF5DD}"/>
          </ac:spMkLst>
        </pc:spChg>
      </pc:sldChg>
    </pc:docChg>
  </pc:docChgLst>
  <pc:docChgLst>
    <pc:chgData name="Makaya Stone" userId="TnokFedHTig01rZLuTbCCfB8l30y46DhGL892sygAXE=" providerId="None" clId="Web-{AEC16072-299B-4917-9BB8-8ADAA15EC65F}"/>
    <pc:docChg chg="modSld">
      <pc:chgData name="Makaya Stone" userId="TnokFedHTig01rZLuTbCCfB8l30y46DhGL892sygAXE=" providerId="None" clId="Web-{AEC16072-299B-4917-9BB8-8ADAA15EC65F}" dt="2022-03-18T15:47:37.662" v="2" actId="20577"/>
      <pc:docMkLst>
        <pc:docMk/>
      </pc:docMkLst>
      <pc:sldChg chg="modSp">
        <pc:chgData name="Makaya Stone" userId="TnokFedHTig01rZLuTbCCfB8l30y46DhGL892sygAXE=" providerId="None" clId="Web-{AEC16072-299B-4917-9BB8-8ADAA15EC65F}" dt="2022-03-18T15:47:37.662" v="2" actId="20577"/>
        <pc:sldMkLst>
          <pc:docMk/>
          <pc:sldMk cId="2657317470" sldId="284"/>
        </pc:sldMkLst>
        <pc:spChg chg="mod">
          <ac:chgData name="Makaya Stone" userId="TnokFedHTig01rZLuTbCCfB8l30y46DhGL892sygAXE=" providerId="None" clId="Web-{AEC16072-299B-4917-9BB8-8ADAA15EC65F}" dt="2022-03-18T15:47:37.662" v="2" actId="20577"/>
          <ac:spMkLst>
            <pc:docMk/>
            <pc:sldMk cId="2657317470" sldId="284"/>
            <ac:spMk id="8" creationId="{6B5EB64C-5B52-4097-8133-D2AF428DAFB0}"/>
          </ac:spMkLst>
        </pc:spChg>
      </pc:sldChg>
    </pc:docChg>
  </pc:docChgLst>
  <pc:docChgLst>
    <pc:chgData name="Makaya Stone" userId="TnokFedHTig01rZLuTbCCfB8l30y46DhGL892sygAXE=" providerId="None" clId="Web-{865C7234-02ED-4E81-BBC8-6C1FC428A77B}"/>
    <pc:docChg chg="modSld">
      <pc:chgData name="Makaya Stone" userId="TnokFedHTig01rZLuTbCCfB8l30y46DhGL892sygAXE=" providerId="None" clId="Web-{865C7234-02ED-4E81-BBC8-6C1FC428A77B}" dt="2022-03-22T17:38:43.973" v="1" actId="20577"/>
      <pc:docMkLst>
        <pc:docMk/>
      </pc:docMkLst>
      <pc:sldChg chg="modSp">
        <pc:chgData name="Makaya Stone" userId="TnokFedHTig01rZLuTbCCfB8l30y46DhGL892sygAXE=" providerId="None" clId="Web-{865C7234-02ED-4E81-BBC8-6C1FC428A77B}" dt="2022-03-22T17:38:43.973" v="1" actId="20577"/>
        <pc:sldMkLst>
          <pc:docMk/>
          <pc:sldMk cId="1383380912" sldId="267"/>
        </pc:sldMkLst>
        <pc:spChg chg="mod">
          <ac:chgData name="Makaya Stone" userId="TnokFedHTig01rZLuTbCCfB8l30y46DhGL892sygAXE=" providerId="None" clId="Web-{865C7234-02ED-4E81-BBC8-6C1FC428A77B}" dt="2022-03-22T17:38:43.973" v="1" actId="20577"/>
          <ac:spMkLst>
            <pc:docMk/>
            <pc:sldMk cId="1383380912" sldId="267"/>
            <ac:spMk id="10" creationId="{16B735B6-33FC-493C-BFE9-BE185E4985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7E502-E827-44C6-98B8-97D8B84D6070}"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56A73-25E4-479A-BAED-67C760051298}" type="slidenum">
              <a:rPr lang="en-US" smtClean="0"/>
              <a:t>‹#›</a:t>
            </a:fld>
            <a:endParaRPr lang="en-US"/>
          </a:p>
        </p:txBody>
      </p:sp>
    </p:spTree>
    <p:extLst>
      <p:ext uri="{BB962C8B-B14F-4D97-AF65-F5344CB8AC3E}">
        <p14:creationId xmlns:p14="http://schemas.microsoft.com/office/powerpoint/2010/main" val="308671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C796E-E12B-4CF1-848F-D02E92D4A050}" type="slidenum">
              <a:rPr lang="en-US" smtClean="0"/>
              <a:t>4</a:t>
            </a:fld>
            <a:endParaRPr lang="en-US"/>
          </a:p>
        </p:txBody>
      </p:sp>
    </p:spTree>
    <p:extLst>
      <p:ext uri="{BB962C8B-B14F-4D97-AF65-F5344CB8AC3E}">
        <p14:creationId xmlns:p14="http://schemas.microsoft.com/office/powerpoint/2010/main" val="310332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56A73-25E4-479A-BAED-67C760051298}" type="slidenum">
              <a:rPr lang="en-US" smtClean="0"/>
              <a:t>5</a:t>
            </a:fld>
            <a:endParaRPr lang="en-US"/>
          </a:p>
        </p:txBody>
      </p:sp>
    </p:spTree>
    <p:extLst>
      <p:ext uri="{BB962C8B-B14F-4D97-AF65-F5344CB8AC3E}">
        <p14:creationId xmlns:p14="http://schemas.microsoft.com/office/powerpoint/2010/main" val="300836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56A73-25E4-479A-BAED-67C760051298}" type="slidenum">
              <a:rPr lang="en-US" smtClean="0"/>
              <a:t>14</a:t>
            </a:fld>
            <a:endParaRPr lang="en-US"/>
          </a:p>
        </p:txBody>
      </p:sp>
    </p:spTree>
    <p:extLst>
      <p:ext uri="{BB962C8B-B14F-4D97-AF65-F5344CB8AC3E}">
        <p14:creationId xmlns:p14="http://schemas.microsoft.com/office/powerpoint/2010/main" val="79002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B31E3-3C36-4741-A5F8-898465CC7F94}" type="datetimeFigureOut">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03906-7CD8-460E-A2EE-418527BD7A88}" type="slidenum">
              <a:rPr lang="en-US" smtClean="0"/>
              <a:t>‹#›</a:t>
            </a:fld>
            <a:endParaRPr lang="en-US"/>
          </a:p>
        </p:txBody>
      </p:sp>
    </p:spTree>
    <p:extLst>
      <p:ext uri="{BB962C8B-B14F-4D97-AF65-F5344CB8AC3E}">
        <p14:creationId xmlns:p14="http://schemas.microsoft.com/office/powerpoint/2010/main" val="134629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a:p>
        </p:txBody>
      </p:sp>
    </p:spTree>
    <p:extLst>
      <p:ext uri="{BB962C8B-B14F-4D97-AF65-F5344CB8AC3E}">
        <p14:creationId xmlns:p14="http://schemas.microsoft.com/office/powerpoint/2010/main" val="114734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a:p>
        </p:txBody>
      </p:sp>
    </p:spTree>
    <p:extLst>
      <p:ext uri="{BB962C8B-B14F-4D97-AF65-F5344CB8AC3E}">
        <p14:creationId xmlns:p14="http://schemas.microsoft.com/office/powerpoint/2010/main" val="2456932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EB31E3-3C36-4741-A5F8-898465CC7F94}" type="datetimeFigureOut">
              <a:rPr lang="en-US" smtClean="0"/>
              <a:t>3/25/2022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803906-7CD8-460E-A2EE-418527BD7A88}" type="slidenum">
              <a:rPr lang="en-US" smtClean="0"/>
              <a:t>‹#›</a:t>
            </a:fld>
            <a:endParaRPr lang="en-US"/>
          </a:p>
        </p:txBody>
      </p:sp>
    </p:spTree>
    <p:extLst>
      <p:ext uri="{BB962C8B-B14F-4D97-AF65-F5344CB8AC3E}">
        <p14:creationId xmlns:p14="http://schemas.microsoft.com/office/powerpoint/2010/main" val="2701644442"/>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1" r:id="rId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umt.edu/finaid/scholarships/department-use-resources.php"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support.academicworks.com/hc/en-us/articles/201985725-Working-with-Saved-Grid-Views-and-Generating-Custom-Reports" TargetMode="External"/><Relationship Id="rId2" Type="http://schemas.openxmlformats.org/officeDocument/2006/relationships/hyperlink" Target="https://support.academicworks.com/hc/en-us/articles/201986365-FAQ-How-Reviewer-Score-is-Calculated" TargetMode="Externa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support.academicworks.com/hc/en-us/articles/201985735-Creating-and-Using-Award-Period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umt.edu/finaid/scholarships/department-use-resources.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Sarah.wade@supportum.org" TargetMode="External"/><Relationship Id="rId7" Type="http://schemas.openxmlformats.org/officeDocument/2006/relationships/hyperlink" Target="mailto:Barb.bybee@mso.umt.edu" TargetMode="External"/><Relationship Id="rId2" Type="http://schemas.openxmlformats.org/officeDocument/2006/relationships/hyperlink" Target="mailto:Korla.mcalpine@supportum.org" TargetMode="External"/><Relationship Id="rId1" Type="http://schemas.openxmlformats.org/officeDocument/2006/relationships/slideLayout" Target="../slideLayouts/slideLayout2.xml"/><Relationship Id="rId6" Type="http://schemas.openxmlformats.org/officeDocument/2006/relationships/hyperlink" Target="mailto:fascholarships@mso.umt.edu" TargetMode="External"/><Relationship Id="rId11" Type="http://schemas.openxmlformats.org/officeDocument/2006/relationships/image" Target="../media/image27.svg"/><Relationship Id="rId5" Type="http://schemas.openxmlformats.org/officeDocument/2006/relationships/hyperlink" Target="mailto:UMFAwardsummarysheets@supportum.org" TargetMode="External"/><Relationship Id="rId10" Type="http://schemas.openxmlformats.org/officeDocument/2006/relationships/image" Target="../media/image25.png"/><Relationship Id="rId4" Type="http://schemas.openxmlformats.org/officeDocument/2006/relationships/hyperlink" Target="mailto:Nancy.randazzo@supportum.org" TargetMode="External"/><Relationship Id="rId9"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thankyou@supportum.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umfawardsummarysheets@supportum.or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umfawardsummarysheets@supportum.org"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A8274650-3753-45CE-82AF-CE77BDC0DDF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05341" y="5605095"/>
            <a:ext cx="3180576" cy="763807"/>
          </a:xfrm>
          <a:prstGeom prst="rect">
            <a:avLst/>
          </a:prstGeom>
        </p:spPr>
      </p:pic>
      <p:pic>
        <p:nvPicPr>
          <p:cNvPr id="8" name="Picture 2">
            <a:extLst>
              <a:ext uri="{FF2B5EF4-FFF2-40B4-BE49-F238E27FC236}">
                <a16:creationId xmlns:a16="http://schemas.microsoft.com/office/drawing/2014/main" id="{BDB754ED-5844-44E9-9951-21A3F2F55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93" y="5602821"/>
            <a:ext cx="2391528" cy="8281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7A06751-C7F6-4D96-B060-BDA811732282}"/>
              </a:ext>
            </a:extLst>
          </p:cNvPr>
          <p:cNvSpPr txBox="1"/>
          <p:nvPr/>
        </p:nvSpPr>
        <p:spPr>
          <a:xfrm>
            <a:off x="1005469" y="2871671"/>
            <a:ext cx="95579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chemeClr val="accent2"/>
                </a:solidFill>
                <a:latin typeface="Avenir LT Std 65 Medium" panose="020B0603020203020204" pitchFamily="34" charset="0"/>
                <a:ea typeface="Open sans"/>
                <a:cs typeface="Open sans"/>
              </a:rPr>
              <a:t>MARCH SCHOLARSHIP FORUM</a:t>
            </a:r>
            <a:endParaRPr lang="en-US" sz="4800" dirty="0">
              <a:solidFill>
                <a:schemeClr val="accent2"/>
              </a:solidFill>
              <a:latin typeface="Avenir LT Std 65 Medium" panose="020B0603020203020204" pitchFamily="34" charset="0"/>
            </a:endParaRPr>
          </a:p>
        </p:txBody>
      </p:sp>
      <p:sp>
        <p:nvSpPr>
          <p:cNvPr id="10" name="TextBox 9">
            <a:extLst>
              <a:ext uri="{FF2B5EF4-FFF2-40B4-BE49-F238E27FC236}">
                <a16:creationId xmlns:a16="http://schemas.microsoft.com/office/drawing/2014/main" id="{16B735B6-33FC-493C-BFE9-BE185E498560}"/>
              </a:ext>
            </a:extLst>
          </p:cNvPr>
          <p:cNvSpPr txBox="1"/>
          <p:nvPr/>
        </p:nvSpPr>
        <p:spPr>
          <a:xfrm>
            <a:off x="2611847" y="3784368"/>
            <a:ext cx="6041966" cy="369332"/>
          </a:xfrm>
          <a:prstGeom prst="rect">
            <a:avLst/>
          </a:prstGeom>
          <a:noFill/>
        </p:spPr>
        <p:txBody>
          <a:bodyPr wrap="square">
            <a:spAutoFit/>
          </a:bodyPr>
          <a:lstStyle/>
          <a:p>
            <a:r>
              <a:rPr lang="en-US" b="0" i="0" dirty="0">
                <a:effectLst/>
                <a:latin typeface="Avenir LT Std 35 Light" panose="020B0402020203020204"/>
              </a:rPr>
              <a:t> With Financial Aid, UM Foundation, and Barb Bybee</a:t>
            </a:r>
            <a:endParaRPr lang="en-US" dirty="0">
              <a:latin typeface="Avenir LT Std 35 Light" panose="020B0402020203020204"/>
            </a:endParaRPr>
          </a:p>
        </p:txBody>
      </p:sp>
      <p:sp>
        <p:nvSpPr>
          <p:cNvPr id="11" name="TextBox 10">
            <a:extLst>
              <a:ext uri="{FF2B5EF4-FFF2-40B4-BE49-F238E27FC236}">
                <a16:creationId xmlns:a16="http://schemas.microsoft.com/office/drawing/2014/main" id="{6E603ED8-FE5F-4522-B980-52571EF1BDE3}"/>
              </a:ext>
            </a:extLst>
          </p:cNvPr>
          <p:cNvSpPr txBox="1"/>
          <p:nvPr/>
        </p:nvSpPr>
        <p:spPr>
          <a:xfrm>
            <a:off x="4608097" y="2420639"/>
            <a:ext cx="2049467" cy="369332"/>
          </a:xfrm>
          <a:prstGeom prst="rect">
            <a:avLst/>
          </a:prstGeom>
          <a:noFill/>
        </p:spPr>
        <p:txBody>
          <a:bodyPr wrap="square">
            <a:spAutoFit/>
          </a:bodyPr>
          <a:lstStyle/>
          <a:p>
            <a:r>
              <a:rPr lang="en-US" b="0" i="0" dirty="0">
                <a:effectLst/>
                <a:latin typeface="Avenir LT Std 35 Light" panose="020B0402020203020204"/>
              </a:rPr>
              <a:t>March 18, 2022</a:t>
            </a:r>
            <a:endParaRPr lang="en-US" dirty="0">
              <a:latin typeface="Avenir LT Std 35 Light" panose="020B0402020203020204"/>
            </a:endParaRPr>
          </a:p>
        </p:txBody>
      </p:sp>
    </p:spTree>
    <p:extLst>
      <p:ext uri="{BB962C8B-B14F-4D97-AF65-F5344CB8AC3E}">
        <p14:creationId xmlns:p14="http://schemas.microsoft.com/office/powerpoint/2010/main" val="74302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43B0F9-E41E-45F4-B7F5-E1B408FB0D7E}"/>
              </a:ext>
            </a:extLst>
          </p:cNvPr>
          <p:cNvSpPr txBox="1"/>
          <p:nvPr/>
        </p:nvSpPr>
        <p:spPr>
          <a:xfrm>
            <a:off x="1148316" y="1755500"/>
            <a:ext cx="5061098" cy="707886"/>
          </a:xfrm>
          <a:prstGeom prst="rect">
            <a:avLst/>
          </a:prstGeom>
          <a:noFill/>
        </p:spPr>
        <p:txBody>
          <a:bodyPr wrap="square">
            <a:spAutoFit/>
          </a:bodyPr>
          <a:lstStyle/>
          <a:p>
            <a:r>
              <a:rPr lang="en-US" sz="2000" b="0" i="0" dirty="0">
                <a:solidFill>
                  <a:srgbClr val="323130"/>
                </a:solidFill>
                <a:effectLst/>
                <a:latin typeface="Avenir LT Std 35 Light" panose="020B0402020203020204" pitchFamily="34" charset="0"/>
              </a:rPr>
              <a:t>I would like to walk through the scholarship process from the student's perspective.</a:t>
            </a:r>
            <a:endParaRPr lang="en-US" sz="2000" dirty="0">
              <a:latin typeface="Avenir LT Std 35 Light" panose="020B0402020203020204" pitchFamily="34" charset="0"/>
            </a:endParaRPr>
          </a:p>
        </p:txBody>
      </p:sp>
      <p:sp>
        <p:nvSpPr>
          <p:cNvPr id="6" name="Title 1">
            <a:extLst>
              <a:ext uri="{FF2B5EF4-FFF2-40B4-BE49-F238E27FC236}">
                <a16:creationId xmlns:a16="http://schemas.microsoft.com/office/drawing/2014/main" id="{2ED3A673-88CB-44EA-BDEE-A00743FC6BE0}"/>
              </a:ext>
            </a:extLst>
          </p:cNvPr>
          <p:cNvSpPr txBox="1">
            <a:spLocks/>
          </p:cNvSpPr>
          <p:nvPr/>
        </p:nvSpPr>
        <p:spPr>
          <a:xfrm>
            <a:off x="999459" y="267351"/>
            <a:ext cx="3593805" cy="791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E001D"/>
                </a:solidFill>
                <a:latin typeface="Avenir LT Std 65 Medium" panose="020B0603020203020204" pitchFamily="34" charset="0"/>
                <a:ea typeface="+mj-ea"/>
                <a:cs typeface="+mj-cs"/>
              </a:defRPr>
            </a:lvl1pPr>
          </a:lstStyle>
          <a:p>
            <a:pPr marL="0" marR="0" lvl="0" indent="0" defTabSz="914400" rtl="0" eaLnBrk="1" fontAlgn="auto" latinLnBrk="0" hangingPunct="1">
              <a:lnSpc>
                <a:spcPct val="90000"/>
              </a:lnSpc>
              <a:spcBef>
                <a:spcPts val="700"/>
              </a:spcBef>
              <a:spcAft>
                <a:spcPts val="0"/>
              </a:spcAft>
              <a:buClrTx/>
              <a:buSzTx/>
              <a:buFontTx/>
              <a:buNone/>
              <a:tabLst/>
              <a:defRPr/>
            </a:pPr>
            <a:r>
              <a:rPr lang="en-US" dirty="0">
                <a:solidFill>
                  <a:srgbClr val="70002E"/>
                </a:solidFill>
              </a:rPr>
              <a:t>QUESTION 1</a:t>
            </a:r>
            <a:endParaRPr kumimoji="0" lang="en-US" sz="4400" b="0" i="0" u="none" strike="noStrike" kern="1200" cap="none" spc="0" normalizeH="0" baseline="0" noProof="0" dirty="0">
              <a:ln>
                <a:noFill/>
              </a:ln>
              <a:solidFill>
                <a:srgbClr val="70002E"/>
              </a:solidFill>
              <a:effectLst/>
              <a:uLnTx/>
              <a:uFillTx/>
              <a:latin typeface="Avenir LT Std 65 Medium" panose="020B0603020203020204" pitchFamily="34" charset="0"/>
              <a:ea typeface="+mj-ea"/>
              <a:cs typeface="+mj-cs"/>
            </a:endParaRPr>
          </a:p>
        </p:txBody>
      </p:sp>
      <p:sp>
        <p:nvSpPr>
          <p:cNvPr id="7" name="TextBox 6">
            <a:extLst>
              <a:ext uri="{FF2B5EF4-FFF2-40B4-BE49-F238E27FC236}">
                <a16:creationId xmlns:a16="http://schemas.microsoft.com/office/drawing/2014/main" id="{DA0B1A7A-B088-4FC4-A949-408E97001297}"/>
              </a:ext>
            </a:extLst>
          </p:cNvPr>
          <p:cNvSpPr txBox="1"/>
          <p:nvPr/>
        </p:nvSpPr>
        <p:spPr>
          <a:xfrm>
            <a:off x="1802216" y="3066142"/>
            <a:ext cx="7969103" cy="1200329"/>
          </a:xfrm>
          <a:prstGeom prst="rect">
            <a:avLst/>
          </a:prstGeom>
          <a:noFill/>
        </p:spPr>
        <p:txBody>
          <a:bodyPr wrap="square" rtlCol="0">
            <a:spAutoFit/>
          </a:bodyPr>
          <a:lstStyle/>
          <a:p>
            <a:r>
              <a:rPr lang="en-US" dirty="0">
                <a:latin typeface="Avenir LT Std 35 Light" panose="020B0402020203020204" pitchFamily="34" charset="0"/>
              </a:rPr>
              <a:t>The December 2021 Scholarship Forum walked through the entire student experience. Those slides can be found on the Department Scholarship Resources page (</a:t>
            </a:r>
            <a:r>
              <a:rPr lang="en-US" dirty="0">
                <a:latin typeface="Avenir LT Std 35 Light" panose="020B0402020203020204" pitchFamily="34" charset="0"/>
                <a:hlinkClick r:id="rId2"/>
              </a:rPr>
              <a:t>https://www.umt.edu/finaid/scholarships/department-use-resources.php</a:t>
            </a:r>
            <a:r>
              <a:rPr lang="en-US" dirty="0">
                <a:latin typeface="Avenir LT Std 35 Light" panose="020B0402020203020204" pitchFamily="34" charset="0"/>
              </a:rPr>
              <a:t> ). </a:t>
            </a:r>
            <a:endParaRPr lang="en-US" dirty="0">
              <a:solidFill>
                <a:srgbClr val="FF0000"/>
              </a:solidFill>
              <a:latin typeface="Avenir LT Std 35 Light" panose="020B0402020203020204" pitchFamily="34" charset="0"/>
            </a:endParaRPr>
          </a:p>
        </p:txBody>
      </p:sp>
    </p:spTree>
    <p:extLst>
      <p:ext uri="{BB962C8B-B14F-4D97-AF65-F5344CB8AC3E}">
        <p14:creationId xmlns:p14="http://schemas.microsoft.com/office/powerpoint/2010/main" val="59884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43B0F9-E41E-45F4-B7F5-E1B408FB0D7E}"/>
              </a:ext>
            </a:extLst>
          </p:cNvPr>
          <p:cNvSpPr txBox="1"/>
          <p:nvPr/>
        </p:nvSpPr>
        <p:spPr>
          <a:xfrm>
            <a:off x="1093888" y="1461586"/>
            <a:ext cx="7843284" cy="738664"/>
          </a:xfrm>
          <a:prstGeom prst="rect">
            <a:avLst/>
          </a:prstGeom>
          <a:noFill/>
        </p:spPr>
        <p:txBody>
          <a:bodyPr wrap="square">
            <a:spAutoFit/>
          </a:bodyPr>
          <a:lstStyle/>
          <a:p>
            <a:pPr marL="0" marR="0">
              <a:spcBef>
                <a:spcPts val="0"/>
              </a:spcBef>
              <a:spcAft>
                <a:spcPts val="0"/>
              </a:spcAft>
            </a:pPr>
            <a:r>
              <a:rPr lang="en-US" sz="1400" dirty="0">
                <a:effectLst/>
                <a:latin typeface="Avenir LT Std 35 Light" panose="020B0402020203020204" pitchFamily="34" charset="0"/>
                <a:ea typeface="Calibri" panose="020F0502020204030204" pitchFamily="34" charset="0"/>
              </a:rPr>
              <a:t>Why has our list of eligible applicants for a scholarship changed after our application closed?  We checked and it was not because of the student changing majors or any other reason that they shouldn't have been listed as eligible in the first place. </a:t>
            </a:r>
          </a:p>
        </p:txBody>
      </p:sp>
      <p:sp>
        <p:nvSpPr>
          <p:cNvPr id="6" name="Title 1">
            <a:extLst>
              <a:ext uri="{FF2B5EF4-FFF2-40B4-BE49-F238E27FC236}">
                <a16:creationId xmlns:a16="http://schemas.microsoft.com/office/drawing/2014/main" id="{2ED3A673-88CB-44EA-BDEE-A00743FC6BE0}"/>
              </a:ext>
            </a:extLst>
          </p:cNvPr>
          <p:cNvSpPr txBox="1">
            <a:spLocks/>
          </p:cNvSpPr>
          <p:nvPr/>
        </p:nvSpPr>
        <p:spPr>
          <a:xfrm>
            <a:off x="999459" y="267351"/>
            <a:ext cx="3593805" cy="791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E001D"/>
                </a:solidFill>
                <a:latin typeface="Avenir LT Std 65 Medium" panose="020B0603020203020204" pitchFamily="34" charset="0"/>
                <a:ea typeface="+mj-ea"/>
                <a:cs typeface="+mj-cs"/>
              </a:defRPr>
            </a:lvl1pPr>
          </a:lstStyle>
          <a:p>
            <a:pPr marL="0" marR="0" lvl="0" indent="0" defTabSz="914400" rtl="0" eaLnBrk="1" fontAlgn="auto" latinLnBrk="0" hangingPunct="1">
              <a:lnSpc>
                <a:spcPct val="90000"/>
              </a:lnSpc>
              <a:spcBef>
                <a:spcPts val="700"/>
              </a:spcBef>
              <a:spcAft>
                <a:spcPts val="0"/>
              </a:spcAft>
              <a:buClrTx/>
              <a:buSzTx/>
              <a:buFontTx/>
              <a:buNone/>
              <a:tabLst/>
              <a:defRPr/>
            </a:pPr>
            <a:r>
              <a:rPr lang="en-US" dirty="0">
                <a:solidFill>
                  <a:srgbClr val="70002E"/>
                </a:solidFill>
              </a:rPr>
              <a:t>QUESTION 2</a:t>
            </a:r>
            <a:endParaRPr kumimoji="0" lang="en-US" sz="4400" b="0" i="0" u="none" strike="noStrike" kern="1200" cap="none" spc="0" normalizeH="0" baseline="0" noProof="0" dirty="0">
              <a:ln>
                <a:noFill/>
              </a:ln>
              <a:solidFill>
                <a:srgbClr val="70002E"/>
              </a:solidFill>
              <a:effectLst/>
              <a:uLnTx/>
              <a:uFillTx/>
              <a:latin typeface="Avenir LT Std 65 Medium" panose="020B0603020203020204" pitchFamily="34" charset="0"/>
              <a:ea typeface="+mj-ea"/>
              <a:cs typeface="+mj-cs"/>
            </a:endParaRPr>
          </a:p>
        </p:txBody>
      </p:sp>
      <p:sp>
        <p:nvSpPr>
          <p:cNvPr id="7" name="TextBox 6">
            <a:extLst>
              <a:ext uri="{FF2B5EF4-FFF2-40B4-BE49-F238E27FC236}">
                <a16:creationId xmlns:a16="http://schemas.microsoft.com/office/drawing/2014/main" id="{FAE0BEEA-AE4C-491A-8863-1A04646A393C}"/>
              </a:ext>
            </a:extLst>
          </p:cNvPr>
          <p:cNvSpPr txBox="1"/>
          <p:nvPr/>
        </p:nvSpPr>
        <p:spPr>
          <a:xfrm>
            <a:off x="2796361" y="2515612"/>
            <a:ext cx="6721927" cy="2031325"/>
          </a:xfrm>
          <a:prstGeom prst="rect">
            <a:avLst/>
          </a:prstGeom>
          <a:noFill/>
        </p:spPr>
        <p:txBody>
          <a:bodyPr wrap="square">
            <a:spAutoFit/>
          </a:bodyPr>
          <a:lstStyle/>
          <a:p>
            <a:pPr marL="0" marR="0">
              <a:spcBef>
                <a:spcPts val="0"/>
              </a:spcBef>
              <a:spcAft>
                <a:spcPts val="0"/>
              </a:spcAft>
            </a:pPr>
            <a:r>
              <a:rPr lang="en-US" sz="1400" dirty="0">
                <a:effectLst/>
                <a:latin typeface="Avenir LT Std 35 Light" panose="020B0402020203020204" pitchFamily="34" charset="0"/>
                <a:ea typeface="Calibri" panose="020F0502020204030204" pitchFamily="34" charset="0"/>
              </a:rPr>
              <a:t>If an opportunity has both a “Public End Date” and “Internal End Date” line, you will need to enter a date for both. Leaving the internal end date blank will allow applications submitted anytime to filter into your applicant list. Be sure to add this date to avoid late applicants from pulling into your applicant list.</a:t>
            </a:r>
          </a:p>
          <a:p>
            <a:pPr marL="0" marR="0">
              <a:spcBef>
                <a:spcPts val="0"/>
              </a:spcBef>
              <a:spcAft>
                <a:spcPts val="0"/>
              </a:spcAft>
            </a:pPr>
            <a:r>
              <a:rPr lang="en-US" sz="1400" dirty="0">
                <a:effectLst/>
                <a:latin typeface="Avenir LT Std 35 Light" panose="020B0402020203020204" pitchFamily="34" charset="0"/>
                <a:ea typeface="Calibri" panose="020F0502020204030204" pitchFamily="34" charset="0"/>
              </a:rPr>
              <a:t> </a:t>
            </a:r>
          </a:p>
          <a:p>
            <a:pPr marL="0" marR="0">
              <a:spcBef>
                <a:spcPts val="0"/>
              </a:spcBef>
              <a:spcAft>
                <a:spcPts val="0"/>
              </a:spcAft>
            </a:pPr>
            <a:r>
              <a:rPr lang="en-US" sz="1400" dirty="0">
                <a:effectLst/>
                <a:latin typeface="Avenir LT Std 35 Light" panose="020B0402020203020204" pitchFamily="34" charset="0"/>
                <a:ea typeface="Calibri" panose="020F0502020204030204" pitchFamily="34" charset="0"/>
              </a:rPr>
              <a:t>For example, the Financial Aid Office uses the dates in the screenshot for auto-match opportunities. When an applicant is looking at the opportunity they will see a deadline of March 1</a:t>
            </a:r>
            <a:r>
              <a:rPr lang="en-US" sz="1400" baseline="30000" dirty="0">
                <a:effectLst/>
                <a:latin typeface="Avenir LT Std 35 Light" panose="020B0402020203020204" pitchFamily="34" charset="0"/>
                <a:ea typeface="Calibri" panose="020F0502020204030204" pitchFamily="34" charset="0"/>
              </a:rPr>
              <a:t>st</a:t>
            </a:r>
            <a:r>
              <a:rPr lang="en-US" sz="1400" dirty="0">
                <a:effectLst/>
                <a:latin typeface="Avenir LT Std 35 Light" panose="020B0402020203020204" pitchFamily="34" charset="0"/>
                <a:ea typeface="Calibri" panose="020F0502020204030204" pitchFamily="34" charset="0"/>
              </a:rPr>
              <a:t>, but the auto-match feature will allow applications submitted before July 1</a:t>
            </a:r>
            <a:r>
              <a:rPr lang="en-US" sz="1400" baseline="30000" dirty="0">
                <a:effectLst/>
                <a:latin typeface="Avenir LT Std 35 Light" panose="020B0402020203020204" pitchFamily="34" charset="0"/>
                <a:ea typeface="Calibri" panose="020F0502020204030204" pitchFamily="34" charset="0"/>
              </a:rPr>
              <a:t>st</a:t>
            </a:r>
            <a:r>
              <a:rPr lang="en-US" sz="1400" dirty="0">
                <a:effectLst/>
                <a:latin typeface="Avenir LT Std 35 Light" panose="020B0402020203020204" pitchFamily="34" charset="0"/>
                <a:ea typeface="Calibri" panose="020F0502020204030204" pitchFamily="34" charset="0"/>
              </a:rPr>
              <a:t> to filter into the applicant list.”</a:t>
            </a:r>
          </a:p>
        </p:txBody>
      </p:sp>
      <p:pic>
        <p:nvPicPr>
          <p:cNvPr id="8" name="Picture 7">
            <a:extLst>
              <a:ext uri="{FF2B5EF4-FFF2-40B4-BE49-F238E27FC236}">
                <a16:creationId xmlns:a16="http://schemas.microsoft.com/office/drawing/2014/main" id="{6499FA89-8E96-4101-80E8-23C1CE75D5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3264" y="4620237"/>
            <a:ext cx="4242641" cy="2031325"/>
          </a:xfrm>
          <a:prstGeom prst="rect">
            <a:avLst/>
          </a:prstGeom>
          <a:noFill/>
          <a:ln>
            <a:noFill/>
          </a:ln>
        </p:spPr>
      </p:pic>
    </p:spTree>
    <p:extLst>
      <p:ext uri="{BB962C8B-B14F-4D97-AF65-F5344CB8AC3E}">
        <p14:creationId xmlns:p14="http://schemas.microsoft.com/office/powerpoint/2010/main" val="193266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A2DC20-2BE9-4A12-A5EE-06484F2FCF59}"/>
              </a:ext>
            </a:extLst>
          </p:cNvPr>
          <p:cNvSpPr txBox="1">
            <a:spLocks/>
          </p:cNvSpPr>
          <p:nvPr/>
        </p:nvSpPr>
        <p:spPr>
          <a:xfrm>
            <a:off x="893133" y="261441"/>
            <a:ext cx="8325295" cy="1120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E001D"/>
                </a:solidFill>
                <a:latin typeface="Avenir LT Std 65 Medium" panose="020B0603020203020204" pitchFamily="34" charset="0"/>
                <a:ea typeface="+mj-ea"/>
                <a:cs typeface="+mj-cs"/>
              </a:defRPr>
            </a:lvl1pPr>
          </a:lstStyle>
          <a:p>
            <a:pPr marL="0" marR="0" lvl="0" indent="0" defTabSz="914400" rtl="0" eaLnBrk="1" fontAlgn="auto" latinLnBrk="0" hangingPunct="1">
              <a:lnSpc>
                <a:spcPct val="120000"/>
              </a:lnSpc>
              <a:spcBef>
                <a:spcPts val="700"/>
              </a:spcBef>
              <a:spcAft>
                <a:spcPts val="0"/>
              </a:spcAft>
              <a:buClrTx/>
              <a:buSzTx/>
              <a:buFontTx/>
              <a:buNone/>
              <a:tabLst/>
              <a:defRPr/>
            </a:pPr>
            <a:r>
              <a:rPr lang="en-US" sz="2800" dirty="0">
                <a:solidFill>
                  <a:srgbClr val="70002E"/>
                </a:solidFill>
              </a:rPr>
              <a:t>HOW TO CREATE AND SAVE A CUSTOM VIEW IN THE APPLICATION TAB</a:t>
            </a:r>
            <a:endParaRPr kumimoji="0" lang="en-US" sz="2800" b="0" i="0" u="none" strike="noStrike" kern="1200" cap="none" spc="0" normalizeH="0" baseline="0" noProof="0" dirty="0">
              <a:ln>
                <a:noFill/>
              </a:ln>
              <a:solidFill>
                <a:srgbClr val="70002E"/>
              </a:solidFill>
              <a:effectLst/>
              <a:uLnTx/>
              <a:uFillTx/>
              <a:latin typeface="Avenir LT Std 65 Medium" panose="020B0603020203020204" pitchFamily="34" charset="0"/>
              <a:ea typeface="+mj-ea"/>
              <a:cs typeface="+mj-cs"/>
            </a:endParaRPr>
          </a:p>
        </p:txBody>
      </p:sp>
      <p:sp>
        <p:nvSpPr>
          <p:cNvPr id="5" name="TextBox 4">
            <a:extLst>
              <a:ext uri="{FF2B5EF4-FFF2-40B4-BE49-F238E27FC236}">
                <a16:creationId xmlns:a16="http://schemas.microsoft.com/office/drawing/2014/main" id="{5A02295C-7F3E-4096-B39D-42CB2334F3FB}"/>
              </a:ext>
            </a:extLst>
          </p:cNvPr>
          <p:cNvSpPr txBox="1"/>
          <p:nvPr/>
        </p:nvSpPr>
        <p:spPr>
          <a:xfrm>
            <a:off x="925790" y="1480205"/>
            <a:ext cx="8325295" cy="461665"/>
          </a:xfrm>
          <a:prstGeom prst="rect">
            <a:avLst/>
          </a:prstGeom>
          <a:noFill/>
        </p:spPr>
        <p:txBody>
          <a:bodyPr wrap="square">
            <a:spAutoFit/>
          </a:bodyPr>
          <a:lstStyle/>
          <a:p>
            <a:pPr marL="342900" indent="-342900">
              <a:buFont typeface="+mj-lt"/>
              <a:buAutoNum type="arabicPeriod"/>
            </a:pPr>
            <a:r>
              <a:rPr lang="en-US" sz="1200" dirty="0">
                <a:effectLst/>
                <a:latin typeface="Avenir LT Std 35 Light" panose="020B0402020203020204" pitchFamily="34" charset="0"/>
                <a:ea typeface="Calibri" panose="020F0502020204030204" pitchFamily="34" charset="0"/>
              </a:rPr>
              <a:t>Select the “Applications” tab in the opportunity. Below is the “Complete View” for these applications. This means there is a column for each question on the General Application and for the data imported from Banner</a:t>
            </a:r>
            <a:endParaRPr lang="en-US" sz="1200" dirty="0">
              <a:latin typeface="Avenir LT Std 35 Light" panose="020B0402020203020204" pitchFamily="34" charset="0"/>
            </a:endParaRPr>
          </a:p>
        </p:txBody>
      </p:sp>
      <p:pic>
        <p:nvPicPr>
          <p:cNvPr id="6" name="Picture 5">
            <a:extLst>
              <a:ext uri="{FF2B5EF4-FFF2-40B4-BE49-F238E27FC236}">
                <a16:creationId xmlns:a16="http://schemas.microsoft.com/office/drawing/2014/main" id="{3F23521C-3526-4FAC-BC38-47CCE879B732}"/>
              </a:ext>
            </a:extLst>
          </p:cNvPr>
          <p:cNvPicPr>
            <a:picLocks noChangeAspect="1"/>
          </p:cNvPicPr>
          <p:nvPr/>
        </p:nvPicPr>
        <p:blipFill>
          <a:blip r:embed="rId2"/>
          <a:stretch>
            <a:fillRect/>
          </a:stretch>
        </p:blipFill>
        <p:spPr>
          <a:xfrm>
            <a:off x="1839686" y="2123229"/>
            <a:ext cx="5246914" cy="4473330"/>
          </a:xfrm>
          <a:prstGeom prst="rect">
            <a:avLst/>
          </a:prstGeom>
        </p:spPr>
      </p:pic>
      <p:sp>
        <p:nvSpPr>
          <p:cNvPr id="7" name="Rectangle 6">
            <a:extLst>
              <a:ext uri="{FF2B5EF4-FFF2-40B4-BE49-F238E27FC236}">
                <a16:creationId xmlns:a16="http://schemas.microsoft.com/office/drawing/2014/main" id="{3E54FCC0-D32F-42BB-9C77-6566585C0D66}"/>
              </a:ext>
            </a:extLst>
          </p:cNvPr>
          <p:cNvSpPr/>
          <p:nvPr/>
        </p:nvSpPr>
        <p:spPr>
          <a:xfrm>
            <a:off x="4463143" y="4200435"/>
            <a:ext cx="2315595" cy="2354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347930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EA1156-14CA-4AFC-838E-1E95C4E5B2F4}"/>
              </a:ext>
            </a:extLst>
          </p:cNvPr>
          <p:cNvSpPr txBox="1"/>
          <p:nvPr/>
        </p:nvSpPr>
        <p:spPr>
          <a:xfrm>
            <a:off x="1102179" y="428710"/>
            <a:ext cx="6101442" cy="674865"/>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Calibri" panose="020F0502020204030204" pitchFamily="34" charset="0"/>
                <a:cs typeface="Times New Roman" panose="02020603050405020304" pitchFamily="18" charset="0"/>
              </a:rPr>
              <a:t>2.  You can create a new, custom view that will show the information that you need by changing the visible columns. Select “Change visible columns” and you can select “All” columns or “None”, depending on what you need in our view. </a:t>
            </a:r>
          </a:p>
        </p:txBody>
      </p:sp>
      <p:pic>
        <p:nvPicPr>
          <p:cNvPr id="6" name="Picture 5">
            <a:extLst>
              <a:ext uri="{FF2B5EF4-FFF2-40B4-BE49-F238E27FC236}">
                <a16:creationId xmlns:a16="http://schemas.microsoft.com/office/drawing/2014/main" id="{9591D233-7068-48D1-BFBB-1CBC6DB6F70C}"/>
              </a:ext>
            </a:extLst>
          </p:cNvPr>
          <p:cNvPicPr>
            <a:picLocks noChangeAspect="1"/>
          </p:cNvPicPr>
          <p:nvPr/>
        </p:nvPicPr>
        <p:blipFill rotWithShape="1">
          <a:blip r:embed="rId2"/>
          <a:srcRect b="45739"/>
          <a:stretch/>
        </p:blipFill>
        <p:spPr bwMode="auto">
          <a:xfrm>
            <a:off x="1102179" y="1178316"/>
            <a:ext cx="5421766" cy="2684458"/>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3AAC4D53-7073-4A74-88D8-7CA95B464611}"/>
              </a:ext>
            </a:extLst>
          </p:cNvPr>
          <p:cNvSpPr txBox="1"/>
          <p:nvPr/>
        </p:nvSpPr>
        <p:spPr>
          <a:xfrm>
            <a:off x="1102179" y="4337455"/>
            <a:ext cx="5581650" cy="477247"/>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Calibri" panose="020F0502020204030204" pitchFamily="34" charset="0"/>
                <a:cs typeface="Times New Roman" panose="02020603050405020304" pitchFamily="18" charset="0"/>
              </a:rPr>
              <a:t>3.  Select the information points that you need. You can select as many or few as you need and each information point will be a column in your view.</a:t>
            </a:r>
          </a:p>
        </p:txBody>
      </p:sp>
      <p:pic>
        <p:nvPicPr>
          <p:cNvPr id="9" name="Picture 8">
            <a:extLst>
              <a:ext uri="{FF2B5EF4-FFF2-40B4-BE49-F238E27FC236}">
                <a16:creationId xmlns:a16="http://schemas.microsoft.com/office/drawing/2014/main" id="{296F91DC-C0DD-4D80-B305-F937BBE434C3}"/>
              </a:ext>
            </a:extLst>
          </p:cNvPr>
          <p:cNvPicPr>
            <a:picLocks noChangeAspect="1"/>
          </p:cNvPicPr>
          <p:nvPr/>
        </p:nvPicPr>
        <p:blipFill rotWithShape="1">
          <a:blip r:embed="rId3"/>
          <a:srcRect r="-182" b="17847"/>
          <a:stretch/>
        </p:blipFill>
        <p:spPr bwMode="auto">
          <a:xfrm>
            <a:off x="6840310" y="3653941"/>
            <a:ext cx="4905375" cy="2996738"/>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1BF4AEF4-95BC-4D55-8BB5-286102E2FC25}"/>
              </a:ext>
            </a:extLst>
          </p:cNvPr>
          <p:cNvSpPr/>
          <p:nvPr/>
        </p:nvSpPr>
        <p:spPr>
          <a:xfrm>
            <a:off x="3813062" y="3403639"/>
            <a:ext cx="2282938" cy="4337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26734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71EF21-3500-4B2A-89C4-4C5646FA7B46}"/>
              </a:ext>
            </a:extLst>
          </p:cNvPr>
          <p:cNvSpPr txBox="1"/>
          <p:nvPr/>
        </p:nvSpPr>
        <p:spPr>
          <a:xfrm>
            <a:off x="982436" y="380948"/>
            <a:ext cx="8313964" cy="477247"/>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Calibri" panose="020F0502020204030204" pitchFamily="34" charset="0"/>
                <a:cs typeface="Times New Roman" panose="02020603050405020304" pitchFamily="18" charset="0"/>
              </a:rPr>
              <a:t>4.  When you have selected all the information points that you need, click outside of the list of points. Select “Create new view from the current grid state” and create a name for your custom view.</a:t>
            </a:r>
          </a:p>
        </p:txBody>
      </p:sp>
      <p:pic>
        <p:nvPicPr>
          <p:cNvPr id="6" name="Picture 5">
            <a:extLst>
              <a:ext uri="{FF2B5EF4-FFF2-40B4-BE49-F238E27FC236}">
                <a16:creationId xmlns:a16="http://schemas.microsoft.com/office/drawing/2014/main" id="{28D1CE9D-A358-4C00-8045-EB6D342DC31A}"/>
              </a:ext>
            </a:extLst>
          </p:cNvPr>
          <p:cNvPicPr>
            <a:picLocks noChangeAspect="1"/>
          </p:cNvPicPr>
          <p:nvPr/>
        </p:nvPicPr>
        <p:blipFill rotWithShape="1">
          <a:blip r:embed="rId3"/>
          <a:srcRect r="481" b="43300"/>
          <a:stretch/>
        </p:blipFill>
        <p:spPr bwMode="auto">
          <a:xfrm>
            <a:off x="1094015" y="913770"/>
            <a:ext cx="5230586" cy="2535276"/>
          </a:xfrm>
          <a:prstGeom prst="rect">
            <a:avLst/>
          </a:prstGeom>
          <a:ln>
            <a:no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426D2F33-0F3B-44FE-A689-896D878B1E14}"/>
              </a:ext>
            </a:extLst>
          </p:cNvPr>
          <p:cNvSpPr/>
          <p:nvPr/>
        </p:nvSpPr>
        <p:spPr>
          <a:xfrm>
            <a:off x="1094015" y="2057399"/>
            <a:ext cx="1521278" cy="56877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77288A58-4D5E-4749-8777-6A74F38B9F8B}"/>
              </a:ext>
            </a:extLst>
          </p:cNvPr>
          <p:cNvPicPr>
            <a:picLocks noChangeAspect="1"/>
          </p:cNvPicPr>
          <p:nvPr/>
        </p:nvPicPr>
        <p:blipFill rotWithShape="1">
          <a:blip r:embed="rId4"/>
          <a:srcRect r="321" b="27539"/>
          <a:stretch/>
        </p:blipFill>
        <p:spPr bwMode="auto">
          <a:xfrm>
            <a:off x="6500433" y="912623"/>
            <a:ext cx="5412620" cy="2036259"/>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15EDE437-AC68-4323-BDDE-88512F0C704C}"/>
              </a:ext>
            </a:extLst>
          </p:cNvPr>
          <p:cNvSpPr txBox="1"/>
          <p:nvPr/>
        </p:nvSpPr>
        <p:spPr>
          <a:xfrm>
            <a:off x="1200149" y="3836269"/>
            <a:ext cx="5821137" cy="279628"/>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Calibri" panose="020F0502020204030204" pitchFamily="34" charset="0"/>
                <a:cs typeface="Times New Roman" panose="02020603050405020304" pitchFamily="18" charset="0"/>
              </a:rPr>
              <a:t>5. You can then see and select your custom view under the list of “Saved Views.”</a:t>
            </a:r>
          </a:p>
        </p:txBody>
      </p:sp>
      <p:pic>
        <p:nvPicPr>
          <p:cNvPr id="12" name="Picture 11">
            <a:extLst>
              <a:ext uri="{FF2B5EF4-FFF2-40B4-BE49-F238E27FC236}">
                <a16:creationId xmlns:a16="http://schemas.microsoft.com/office/drawing/2014/main" id="{192B5E85-6EA5-40E8-9625-EFE4F4496E38}"/>
              </a:ext>
            </a:extLst>
          </p:cNvPr>
          <p:cNvPicPr>
            <a:picLocks noChangeAspect="1"/>
          </p:cNvPicPr>
          <p:nvPr/>
        </p:nvPicPr>
        <p:blipFill rotWithShape="1">
          <a:blip r:embed="rId5"/>
          <a:srcRect b="14585"/>
          <a:stretch/>
        </p:blipFill>
        <p:spPr bwMode="auto">
          <a:xfrm>
            <a:off x="3814763" y="4115897"/>
            <a:ext cx="4393066" cy="2520053"/>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F3B3799A-04A8-4841-981C-43EAA8E5A1C9}"/>
              </a:ext>
            </a:extLst>
          </p:cNvPr>
          <p:cNvSpPr/>
          <p:nvPr/>
        </p:nvSpPr>
        <p:spPr>
          <a:xfrm>
            <a:off x="3814763" y="3043488"/>
            <a:ext cx="593951" cy="4055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398195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D82ED1-A58B-404D-9C5D-BC85BBC57D6A}"/>
              </a:ext>
            </a:extLst>
          </p:cNvPr>
          <p:cNvSpPr txBox="1"/>
          <p:nvPr/>
        </p:nvSpPr>
        <p:spPr>
          <a:xfrm>
            <a:off x="1036865" y="385168"/>
            <a:ext cx="6101442" cy="872483"/>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Calibri" panose="020F0502020204030204" pitchFamily="34" charset="0"/>
                <a:cs typeface="Times New Roman" panose="02020603050405020304" pitchFamily="18" charset="0"/>
              </a:rPr>
              <a:t>6. You can update your custom view at any time by selecting different information points and changing the columns in your view. You can then select “Save current view” to update your saved view. If you are no longer using a custom view, you can select “Delete saved view.”</a:t>
            </a:r>
          </a:p>
        </p:txBody>
      </p:sp>
      <p:pic>
        <p:nvPicPr>
          <p:cNvPr id="6" name="Picture 5">
            <a:extLst>
              <a:ext uri="{FF2B5EF4-FFF2-40B4-BE49-F238E27FC236}">
                <a16:creationId xmlns:a16="http://schemas.microsoft.com/office/drawing/2014/main" id="{8D01BDE0-B575-43E3-8DE6-2E175456A1CB}"/>
              </a:ext>
            </a:extLst>
          </p:cNvPr>
          <p:cNvPicPr>
            <a:picLocks noChangeAspect="1"/>
          </p:cNvPicPr>
          <p:nvPr/>
        </p:nvPicPr>
        <p:blipFill rotWithShape="1">
          <a:blip r:embed="rId2">
            <a:extLst>
              <a:ext uri="{28A0092B-C50C-407E-A947-70E740481C1C}">
                <a14:useLocalDpi xmlns:a14="http://schemas.microsoft.com/office/drawing/2010/main" val="0"/>
              </a:ext>
            </a:extLst>
          </a:blip>
          <a:srcRect l="-176" t="-255" r="16" b="49798"/>
          <a:stretch/>
        </p:blipFill>
        <p:spPr bwMode="auto">
          <a:xfrm>
            <a:off x="1164409" y="1544955"/>
            <a:ext cx="5400040" cy="188404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19307C1-AF05-4895-AB32-9DE1CA4943AB}"/>
              </a:ext>
            </a:extLst>
          </p:cNvPr>
          <p:cNvPicPr>
            <a:picLocks noChangeAspect="1"/>
          </p:cNvPicPr>
          <p:nvPr/>
        </p:nvPicPr>
        <p:blipFill rotWithShape="1">
          <a:blip r:embed="rId3">
            <a:extLst>
              <a:ext uri="{28A0092B-C50C-407E-A947-70E740481C1C}">
                <a14:useLocalDpi xmlns:a14="http://schemas.microsoft.com/office/drawing/2010/main" val="0"/>
              </a:ext>
            </a:extLst>
          </a:blip>
          <a:srcRect l="1" r="786" b="54046"/>
          <a:stretch/>
        </p:blipFill>
        <p:spPr bwMode="auto">
          <a:xfrm>
            <a:off x="1164409" y="3846161"/>
            <a:ext cx="5347970" cy="1990725"/>
          </a:xfrm>
          <a:prstGeom prst="rect">
            <a:avLst/>
          </a:prstGeom>
          <a:ln>
            <a:noFill/>
          </a:ln>
          <a:extLst>
            <a:ext uri="{53640926-AAD7-44D8-BBD7-CCE9431645EC}">
              <a14:shadowObscured xmlns:a14="http://schemas.microsoft.com/office/drawing/2010/main"/>
            </a:ext>
          </a:extLst>
        </p:spPr>
      </p:pic>
      <p:sp>
        <p:nvSpPr>
          <p:cNvPr id="8" name="Oval 7">
            <a:extLst>
              <a:ext uri="{FF2B5EF4-FFF2-40B4-BE49-F238E27FC236}">
                <a16:creationId xmlns:a16="http://schemas.microsoft.com/office/drawing/2014/main" id="{59182E8E-91D9-483D-AD39-188D465D4007}"/>
              </a:ext>
            </a:extLst>
          </p:cNvPr>
          <p:cNvSpPr/>
          <p:nvPr/>
        </p:nvSpPr>
        <p:spPr>
          <a:xfrm>
            <a:off x="1036865" y="2670175"/>
            <a:ext cx="1093652" cy="53022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a:extLst>
              <a:ext uri="{FF2B5EF4-FFF2-40B4-BE49-F238E27FC236}">
                <a16:creationId xmlns:a16="http://schemas.microsoft.com/office/drawing/2014/main" id="{A63E3B2F-C727-4DD4-9D8F-5BD5CE381EAD}"/>
              </a:ext>
            </a:extLst>
          </p:cNvPr>
          <p:cNvSpPr/>
          <p:nvPr/>
        </p:nvSpPr>
        <p:spPr>
          <a:xfrm>
            <a:off x="1015457" y="4933632"/>
            <a:ext cx="1115060" cy="53022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156795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5ED45F-B3E1-436C-8D39-F9BF24854AFE}"/>
              </a:ext>
            </a:extLst>
          </p:cNvPr>
          <p:cNvSpPr txBox="1">
            <a:spLocks/>
          </p:cNvSpPr>
          <p:nvPr/>
        </p:nvSpPr>
        <p:spPr>
          <a:xfrm>
            <a:off x="967562" y="0"/>
            <a:ext cx="8304029" cy="147166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rgbClr val="5E001D"/>
                </a:solidFill>
                <a:latin typeface="Avenir LT Std 65 Medium" panose="020B0603020203020204" pitchFamily="34" charset="0"/>
                <a:ea typeface="+mj-ea"/>
                <a:cs typeface="+mj-cs"/>
              </a:defRPr>
            </a:lvl1pPr>
          </a:lstStyle>
          <a:p>
            <a:pPr marL="0" marR="0" lvl="0" indent="0" defTabSz="914400" rtl="0" eaLnBrk="1" fontAlgn="auto" latinLnBrk="0" hangingPunct="1">
              <a:lnSpc>
                <a:spcPct val="120000"/>
              </a:lnSpc>
              <a:spcBef>
                <a:spcPts val="700"/>
              </a:spcBef>
              <a:spcAft>
                <a:spcPts val="0"/>
              </a:spcAft>
              <a:buClrTx/>
              <a:buSzTx/>
              <a:buFontTx/>
              <a:buNone/>
              <a:tabLst/>
              <a:defRPr/>
            </a:pPr>
            <a:r>
              <a:rPr kumimoji="0" lang="en-US" sz="4400" b="0" i="0" u="none" strike="noStrike" kern="1200" cap="none" spc="0" normalizeH="0" baseline="0" noProof="0" dirty="0">
                <a:ln>
                  <a:noFill/>
                </a:ln>
                <a:solidFill>
                  <a:srgbClr val="70002E"/>
                </a:solidFill>
                <a:effectLst/>
                <a:uLnTx/>
                <a:uFillTx/>
                <a:latin typeface="Avenir LT Std 65 Medium" panose="020B0603020203020204" pitchFamily="34" charset="0"/>
                <a:ea typeface="+mj-ea"/>
                <a:cs typeface="+mj-cs"/>
              </a:rPr>
              <a:t>H</a:t>
            </a:r>
            <a:r>
              <a:rPr lang="en-US" dirty="0">
                <a:solidFill>
                  <a:srgbClr val="70002E"/>
                </a:solidFill>
              </a:rPr>
              <a:t>OW TO OFFER SCHOLARSHIPS TO STUDENTS VIA THE SCHOLARSHIP PORTAL</a:t>
            </a:r>
            <a:endParaRPr kumimoji="0" lang="en-US" sz="4400" b="0" i="0" u="none" strike="noStrike" kern="1200" cap="none" spc="0" normalizeH="0" baseline="0" noProof="0" dirty="0">
              <a:ln>
                <a:noFill/>
              </a:ln>
              <a:solidFill>
                <a:srgbClr val="70002E"/>
              </a:solidFill>
              <a:effectLst/>
              <a:uLnTx/>
              <a:uFillTx/>
              <a:latin typeface="Avenir LT Std 65 Medium" panose="020B0603020203020204" pitchFamily="34" charset="0"/>
              <a:ea typeface="+mj-ea"/>
              <a:cs typeface="+mj-cs"/>
            </a:endParaRPr>
          </a:p>
        </p:txBody>
      </p:sp>
      <p:sp>
        <p:nvSpPr>
          <p:cNvPr id="2" name="TextBox 1">
            <a:extLst>
              <a:ext uri="{FF2B5EF4-FFF2-40B4-BE49-F238E27FC236}">
                <a16:creationId xmlns:a16="http://schemas.microsoft.com/office/drawing/2014/main" id="{88D66A55-8032-49C1-B04D-9E0B81F41F09}"/>
              </a:ext>
            </a:extLst>
          </p:cNvPr>
          <p:cNvSpPr txBox="1"/>
          <p:nvPr/>
        </p:nvSpPr>
        <p:spPr>
          <a:xfrm>
            <a:off x="1036167" y="1471666"/>
            <a:ext cx="4343400" cy="400110"/>
          </a:xfrm>
          <a:prstGeom prst="rect">
            <a:avLst/>
          </a:prstGeom>
          <a:noFill/>
        </p:spPr>
        <p:txBody>
          <a:bodyPr wrap="square" rtlCol="0">
            <a:spAutoFit/>
          </a:bodyPr>
          <a:lstStyle/>
          <a:p>
            <a:r>
              <a:rPr lang="en-US" sz="2000" dirty="0">
                <a:solidFill>
                  <a:schemeClr val="accent2"/>
                </a:solidFill>
                <a:latin typeface="Avenir LT Std 35 Light" panose="020B0402020203020204" pitchFamily="34" charset="0"/>
              </a:rPr>
              <a:t>Extending a Single Award Offer</a:t>
            </a:r>
          </a:p>
        </p:txBody>
      </p:sp>
      <p:sp>
        <p:nvSpPr>
          <p:cNvPr id="5" name="TextBox 4">
            <a:extLst>
              <a:ext uri="{FF2B5EF4-FFF2-40B4-BE49-F238E27FC236}">
                <a16:creationId xmlns:a16="http://schemas.microsoft.com/office/drawing/2014/main" id="{89856B87-4CAF-4E5D-AFB1-F031E899673B}"/>
              </a:ext>
            </a:extLst>
          </p:cNvPr>
          <p:cNvSpPr txBox="1"/>
          <p:nvPr/>
        </p:nvSpPr>
        <p:spPr>
          <a:xfrm>
            <a:off x="1070848" y="2053131"/>
            <a:ext cx="6101442" cy="477247"/>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1.  While logged in as an opportunity administrator, go to the Opportunity section and select the Portfolios menu's "All" page and locate the desired opportunity. </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96DEB59-16B7-4842-B10A-772738270D2D}"/>
              </a:ext>
            </a:extLst>
          </p:cNvPr>
          <p:cNvPicPr>
            <a:picLocks noChangeAspect="1"/>
          </p:cNvPicPr>
          <p:nvPr/>
        </p:nvPicPr>
        <p:blipFill>
          <a:blip r:embed="rId2"/>
          <a:stretch>
            <a:fillRect/>
          </a:stretch>
        </p:blipFill>
        <p:spPr>
          <a:xfrm>
            <a:off x="1160009" y="2547258"/>
            <a:ext cx="3118078" cy="2640930"/>
          </a:xfrm>
          <a:prstGeom prst="rect">
            <a:avLst/>
          </a:prstGeom>
        </p:spPr>
      </p:pic>
      <p:sp>
        <p:nvSpPr>
          <p:cNvPr id="7" name="Oval 6">
            <a:extLst>
              <a:ext uri="{FF2B5EF4-FFF2-40B4-BE49-F238E27FC236}">
                <a16:creationId xmlns:a16="http://schemas.microsoft.com/office/drawing/2014/main" id="{49DA92EB-52B3-42AD-B319-42641D66B17E}"/>
              </a:ext>
            </a:extLst>
          </p:cNvPr>
          <p:cNvSpPr/>
          <p:nvPr/>
        </p:nvSpPr>
        <p:spPr>
          <a:xfrm>
            <a:off x="2325461" y="3324225"/>
            <a:ext cx="552450" cy="20955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Left Arrow 2">
            <a:extLst>
              <a:ext uri="{FF2B5EF4-FFF2-40B4-BE49-F238E27FC236}">
                <a16:creationId xmlns:a16="http://schemas.microsoft.com/office/drawing/2014/main" id="{BA523E91-67BF-467E-BD6A-912FFD75AB51}"/>
              </a:ext>
            </a:extLst>
          </p:cNvPr>
          <p:cNvSpPr/>
          <p:nvPr/>
        </p:nvSpPr>
        <p:spPr>
          <a:xfrm>
            <a:off x="3720838" y="2821888"/>
            <a:ext cx="400731" cy="242887"/>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6B350FD8-7695-4A5E-841D-D2CFAB08618E}"/>
              </a:ext>
            </a:extLst>
          </p:cNvPr>
          <p:cNvSpPr txBox="1"/>
          <p:nvPr/>
        </p:nvSpPr>
        <p:spPr>
          <a:xfrm>
            <a:off x="4863194" y="4588558"/>
            <a:ext cx="6101442" cy="279628"/>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1a. Click on the season time stamp to open the opportunity.</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3EDC1AF2-E67A-412C-B4FA-06D72F305EA0}"/>
              </a:ext>
            </a:extLst>
          </p:cNvPr>
          <p:cNvPicPr>
            <a:picLocks noChangeAspect="1"/>
          </p:cNvPicPr>
          <p:nvPr/>
        </p:nvPicPr>
        <p:blipFill>
          <a:blip r:embed="rId3"/>
          <a:stretch>
            <a:fillRect/>
          </a:stretch>
        </p:blipFill>
        <p:spPr>
          <a:xfrm>
            <a:off x="4962071" y="4864111"/>
            <a:ext cx="7106223" cy="1566317"/>
          </a:xfrm>
          <a:prstGeom prst="rect">
            <a:avLst/>
          </a:prstGeom>
        </p:spPr>
      </p:pic>
      <p:sp>
        <p:nvSpPr>
          <p:cNvPr id="12" name="Oval 11">
            <a:extLst>
              <a:ext uri="{FF2B5EF4-FFF2-40B4-BE49-F238E27FC236}">
                <a16:creationId xmlns:a16="http://schemas.microsoft.com/office/drawing/2014/main" id="{6FED3DB3-4B68-4F7E-9732-3FE5873A8D7C}"/>
              </a:ext>
            </a:extLst>
          </p:cNvPr>
          <p:cNvSpPr/>
          <p:nvPr/>
        </p:nvSpPr>
        <p:spPr>
          <a:xfrm>
            <a:off x="5188973" y="6034768"/>
            <a:ext cx="552450" cy="20955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65435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6FDE93-4C4F-4079-B56C-153C589D6DAF}"/>
              </a:ext>
            </a:extLst>
          </p:cNvPr>
          <p:cNvSpPr txBox="1"/>
          <p:nvPr/>
        </p:nvSpPr>
        <p:spPr>
          <a:xfrm>
            <a:off x="1004208" y="339854"/>
            <a:ext cx="8128906" cy="279628"/>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2.  Next, click on the opportunity's Applications tab and a grid of all applications for the opportunity should appear.</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8638943-DB85-404D-B86E-2AF915F68526}"/>
              </a:ext>
            </a:extLst>
          </p:cNvPr>
          <p:cNvPicPr>
            <a:picLocks noChangeAspect="1"/>
          </p:cNvPicPr>
          <p:nvPr/>
        </p:nvPicPr>
        <p:blipFill>
          <a:blip r:embed="rId2"/>
          <a:stretch>
            <a:fillRect/>
          </a:stretch>
        </p:blipFill>
        <p:spPr>
          <a:xfrm>
            <a:off x="2537052" y="864733"/>
            <a:ext cx="4505325" cy="904875"/>
          </a:xfrm>
          <a:prstGeom prst="rect">
            <a:avLst/>
          </a:prstGeom>
        </p:spPr>
      </p:pic>
      <p:sp>
        <p:nvSpPr>
          <p:cNvPr id="7" name="Oval 6">
            <a:extLst>
              <a:ext uri="{FF2B5EF4-FFF2-40B4-BE49-F238E27FC236}">
                <a16:creationId xmlns:a16="http://schemas.microsoft.com/office/drawing/2014/main" id="{3F6940E7-5861-47DB-93B6-AF16A43E4E82}"/>
              </a:ext>
            </a:extLst>
          </p:cNvPr>
          <p:cNvSpPr/>
          <p:nvPr/>
        </p:nvSpPr>
        <p:spPr>
          <a:xfrm>
            <a:off x="4987698" y="1374727"/>
            <a:ext cx="1019175" cy="32956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a:extLst>
              <a:ext uri="{FF2B5EF4-FFF2-40B4-BE49-F238E27FC236}">
                <a16:creationId xmlns:a16="http://schemas.microsoft.com/office/drawing/2014/main" id="{50F40112-0888-489D-B85F-83DA92AA12B1}"/>
              </a:ext>
            </a:extLst>
          </p:cNvPr>
          <p:cNvSpPr txBox="1"/>
          <p:nvPr/>
        </p:nvSpPr>
        <p:spPr>
          <a:xfrm>
            <a:off x="697367" y="1964751"/>
            <a:ext cx="5309506" cy="477247"/>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2a. To ensure you are looking at submitted applications only, hover over the view function in the middle of the screen and select “Submitted”</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FC1EA7C8-CACB-4B61-9024-09233A1D0087}"/>
              </a:ext>
            </a:extLst>
          </p:cNvPr>
          <p:cNvGrpSpPr/>
          <p:nvPr/>
        </p:nvGrpSpPr>
        <p:grpSpPr>
          <a:xfrm>
            <a:off x="860652" y="2453338"/>
            <a:ext cx="7888473" cy="4064808"/>
            <a:chOff x="-3668646" y="16258"/>
            <a:chExt cx="9361025" cy="5827743"/>
          </a:xfrm>
        </p:grpSpPr>
        <p:pic>
          <p:nvPicPr>
            <p:cNvPr id="11" name="Picture 10">
              <a:extLst>
                <a:ext uri="{FF2B5EF4-FFF2-40B4-BE49-F238E27FC236}">
                  <a16:creationId xmlns:a16="http://schemas.microsoft.com/office/drawing/2014/main" id="{31EDAE10-75B8-4DA2-9621-B551FFBB79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8646" y="16258"/>
              <a:ext cx="7052904" cy="3860417"/>
            </a:xfrm>
            <a:prstGeom prst="rect">
              <a:avLst/>
            </a:prstGeom>
            <a:noFill/>
            <a:ln>
              <a:noFill/>
            </a:ln>
          </p:spPr>
        </p:pic>
        <p:sp>
          <p:nvSpPr>
            <p:cNvPr id="12" name="Rectangle 11">
              <a:extLst>
                <a:ext uri="{FF2B5EF4-FFF2-40B4-BE49-F238E27FC236}">
                  <a16:creationId xmlns:a16="http://schemas.microsoft.com/office/drawing/2014/main" id="{0618C684-42D2-4E58-990C-122357C75FF2}"/>
                </a:ext>
              </a:extLst>
            </p:cNvPr>
            <p:cNvSpPr/>
            <p:nvPr/>
          </p:nvSpPr>
          <p:spPr>
            <a:xfrm>
              <a:off x="-1013732" y="1044984"/>
              <a:ext cx="1743074" cy="19812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3" name="Picture 12">
              <a:extLst>
                <a:ext uri="{FF2B5EF4-FFF2-40B4-BE49-F238E27FC236}">
                  <a16:creationId xmlns:a16="http://schemas.microsoft.com/office/drawing/2014/main" id="{D193CC14-3123-4C89-9EDD-C9047ADA54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880" y="773480"/>
              <a:ext cx="4762499" cy="5070521"/>
            </a:xfrm>
            <a:prstGeom prst="rect">
              <a:avLst/>
            </a:prstGeom>
            <a:noFill/>
            <a:ln w="41275">
              <a:solidFill>
                <a:srgbClr val="92D050"/>
              </a:solidFill>
            </a:ln>
          </p:spPr>
        </p:pic>
        <p:sp>
          <p:nvSpPr>
            <p:cNvPr id="14" name="Oval 13">
              <a:extLst>
                <a:ext uri="{FF2B5EF4-FFF2-40B4-BE49-F238E27FC236}">
                  <a16:creationId xmlns:a16="http://schemas.microsoft.com/office/drawing/2014/main" id="{EB0A1DAE-C417-4BD4-952A-F7E81E31ED72}"/>
                </a:ext>
              </a:extLst>
            </p:cNvPr>
            <p:cNvSpPr/>
            <p:nvPr/>
          </p:nvSpPr>
          <p:spPr>
            <a:xfrm>
              <a:off x="2377680" y="4910633"/>
              <a:ext cx="933450" cy="2667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975090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D33EA0-17A6-4CB3-B2EA-0B41CD92E286}"/>
              </a:ext>
            </a:extLst>
          </p:cNvPr>
          <p:cNvSpPr txBox="1"/>
          <p:nvPr/>
        </p:nvSpPr>
        <p:spPr>
          <a:xfrm>
            <a:off x="1189265" y="417824"/>
            <a:ext cx="6101442" cy="674865"/>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3.  To locate the applicant(s) to whom you wish to make an offer</a:t>
            </a:r>
            <a:r>
              <a:rPr lang="en-US" sz="1200" dirty="0">
                <a:latin typeface="Avenir LT Std 35 Light" panose="020B0402020203020204" pitchFamily="34" charset="0"/>
                <a:ea typeface="Times New Roman" panose="02020603050405020304" pitchFamily="18" charset="0"/>
                <a:cs typeface="Times New Roman" panose="02020603050405020304" pitchFamily="18" charset="0"/>
              </a:rPr>
              <a:t> </a:t>
            </a: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and click the “View” link for that applicant. You may be interested in the values for</a:t>
            </a:r>
            <a:r>
              <a:rPr lang="en-US" sz="1200" b="1" u="none" strike="noStrike" dirty="0">
                <a:effectLst/>
                <a:latin typeface="Avenir LT Std 35 Light" panose="020B0402020203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 Reviewer Score and Qualification Points</a:t>
            </a: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 columns, or in </a:t>
            </a:r>
            <a:r>
              <a:rPr lang="en-US" sz="1200" b="1" u="none" strike="noStrike" dirty="0">
                <a:effectLst/>
                <a:latin typeface="Avenir LT Std 35 Light" panose="020B0402020203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filtering the grid</a:t>
            </a: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 to locate particular applicants. </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D36468C-0626-4539-828F-BDDFCBEA46FC}"/>
              </a:ext>
            </a:extLst>
          </p:cNvPr>
          <p:cNvPicPr>
            <a:picLocks noChangeAspect="1"/>
          </p:cNvPicPr>
          <p:nvPr/>
        </p:nvPicPr>
        <p:blipFill>
          <a:blip r:embed="rId4"/>
          <a:stretch>
            <a:fillRect/>
          </a:stretch>
        </p:blipFill>
        <p:spPr>
          <a:xfrm>
            <a:off x="1947862" y="1223962"/>
            <a:ext cx="3419475" cy="2428875"/>
          </a:xfrm>
          <a:prstGeom prst="rect">
            <a:avLst/>
          </a:prstGeom>
        </p:spPr>
      </p:pic>
      <p:sp>
        <p:nvSpPr>
          <p:cNvPr id="7" name="Oval 6">
            <a:extLst>
              <a:ext uri="{FF2B5EF4-FFF2-40B4-BE49-F238E27FC236}">
                <a16:creationId xmlns:a16="http://schemas.microsoft.com/office/drawing/2014/main" id="{2C0CDC75-501B-49D2-A0F2-487556C59E16}"/>
              </a:ext>
            </a:extLst>
          </p:cNvPr>
          <p:cNvSpPr/>
          <p:nvPr/>
        </p:nvSpPr>
        <p:spPr>
          <a:xfrm>
            <a:off x="2444523" y="2438399"/>
            <a:ext cx="619125" cy="23812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a:extLst>
              <a:ext uri="{FF2B5EF4-FFF2-40B4-BE49-F238E27FC236}">
                <a16:creationId xmlns:a16="http://schemas.microsoft.com/office/drawing/2014/main" id="{5AA2BCA4-B6F9-4FC0-833E-2519CA89AF62}"/>
              </a:ext>
            </a:extLst>
          </p:cNvPr>
          <p:cNvSpPr txBox="1"/>
          <p:nvPr/>
        </p:nvSpPr>
        <p:spPr>
          <a:xfrm>
            <a:off x="1189264" y="3844044"/>
            <a:ext cx="8194221" cy="477247"/>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4.  The page that opens up will display the user's application for that particular opportunity. You should see a button on the right side of the window that displays the current status or category of the application.</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6BE6EFDD-E0B2-41F2-ADC3-A29B9B5D0E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1009" y="4321291"/>
            <a:ext cx="8328951" cy="2278801"/>
          </a:xfrm>
          <a:prstGeom prst="rect">
            <a:avLst/>
          </a:prstGeom>
          <a:noFill/>
          <a:ln>
            <a:noFill/>
          </a:ln>
        </p:spPr>
      </p:pic>
      <p:sp>
        <p:nvSpPr>
          <p:cNvPr id="11" name="Oval 10">
            <a:extLst>
              <a:ext uri="{FF2B5EF4-FFF2-40B4-BE49-F238E27FC236}">
                <a16:creationId xmlns:a16="http://schemas.microsoft.com/office/drawing/2014/main" id="{E47B27A3-4081-41DF-A6F1-C886A21C187D}"/>
              </a:ext>
            </a:extLst>
          </p:cNvPr>
          <p:cNvSpPr/>
          <p:nvPr/>
        </p:nvSpPr>
        <p:spPr>
          <a:xfrm>
            <a:off x="8307161" y="5221885"/>
            <a:ext cx="575581" cy="35160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133892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FC9D5C-8D91-43B7-BA14-E6AF597FF186}"/>
              </a:ext>
            </a:extLst>
          </p:cNvPr>
          <p:cNvSpPr txBox="1"/>
          <p:nvPr/>
        </p:nvSpPr>
        <p:spPr>
          <a:xfrm>
            <a:off x="1145722" y="461368"/>
            <a:ext cx="4046764" cy="1267719"/>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4a. Click on the category (i.e. Submitted) button to launch the category updating screen. When you select the "Offered" category from the drop-down menu, additional awarding information will appear. You may wish to review this information before making your decision:</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62E0332-9995-45B3-8EC1-9B1EC8F3B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486" y="294552"/>
            <a:ext cx="4352245" cy="2530868"/>
          </a:xfrm>
          <a:prstGeom prst="rect">
            <a:avLst/>
          </a:prstGeom>
        </p:spPr>
      </p:pic>
      <p:sp>
        <p:nvSpPr>
          <p:cNvPr id="7" name="Oval 6">
            <a:extLst>
              <a:ext uri="{FF2B5EF4-FFF2-40B4-BE49-F238E27FC236}">
                <a16:creationId xmlns:a16="http://schemas.microsoft.com/office/drawing/2014/main" id="{4842C2A7-03D1-4475-B2B9-A85AE5847F38}"/>
              </a:ext>
            </a:extLst>
          </p:cNvPr>
          <p:cNvSpPr/>
          <p:nvPr/>
        </p:nvSpPr>
        <p:spPr>
          <a:xfrm>
            <a:off x="5378903" y="2003652"/>
            <a:ext cx="476250" cy="23812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a:extLst>
              <a:ext uri="{FF2B5EF4-FFF2-40B4-BE49-F238E27FC236}">
                <a16:creationId xmlns:a16="http://schemas.microsoft.com/office/drawing/2014/main" id="{CF055DB5-1921-43FB-A177-FD965576FC3D}"/>
              </a:ext>
            </a:extLst>
          </p:cNvPr>
          <p:cNvSpPr txBox="1"/>
          <p:nvPr/>
        </p:nvSpPr>
        <p:spPr>
          <a:xfrm>
            <a:off x="884465" y="3093957"/>
            <a:ext cx="3785506" cy="477247"/>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4b</a:t>
            </a:r>
            <a:r>
              <a:rPr lang="en-US" sz="1200" b="1" dirty="0">
                <a:effectLst/>
                <a:latin typeface="Avenir LT Std 35 Light" panose="020B0402020203020204" pitchFamily="34" charset="0"/>
                <a:ea typeface="Times New Roman" panose="02020603050405020304" pitchFamily="18" charset="0"/>
                <a:cs typeface="Times New Roman" panose="02020603050405020304" pitchFamily="18" charset="0"/>
              </a:rPr>
              <a:t>. </a:t>
            </a: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After selecting “Offered” category, an “update application category” box will display. </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BC24838B-5D82-455E-8F3E-B24DE85C1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486" y="2992236"/>
            <a:ext cx="4834582" cy="3786069"/>
          </a:xfrm>
          <a:prstGeom prst="rect">
            <a:avLst/>
          </a:prstGeom>
        </p:spPr>
      </p:pic>
    </p:spTree>
    <p:extLst>
      <p:ext uri="{BB962C8B-B14F-4D97-AF65-F5344CB8AC3E}">
        <p14:creationId xmlns:p14="http://schemas.microsoft.com/office/powerpoint/2010/main" val="26587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9400-E71F-471D-8571-A1AD39B35076}"/>
              </a:ext>
            </a:extLst>
          </p:cNvPr>
          <p:cNvSpPr txBox="1">
            <a:spLocks/>
          </p:cNvSpPr>
          <p:nvPr/>
        </p:nvSpPr>
        <p:spPr>
          <a:xfrm>
            <a:off x="409203" y="357135"/>
            <a:ext cx="6252443" cy="75136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5E001D"/>
                </a:solidFill>
                <a:latin typeface="Avenir LT Std 65 Medium" panose="020B0603020203020204" pitchFamily="34" charset="0"/>
                <a:ea typeface="+mj-ea"/>
                <a:cs typeface="+mj-cs"/>
              </a:defRPr>
            </a:lvl1pPr>
          </a:lstStyle>
          <a:p>
            <a:pPr marL="0" marR="0" lvl="0" indent="0" defTabSz="914400" rtl="0" eaLnBrk="1" fontAlgn="auto" latinLnBrk="0" hangingPunct="1">
              <a:lnSpc>
                <a:spcPct val="90000"/>
              </a:lnSpc>
              <a:spcBef>
                <a:spcPts val="700"/>
              </a:spcBef>
              <a:spcAft>
                <a:spcPts val="0"/>
              </a:spcAft>
              <a:buClrTx/>
              <a:buSzTx/>
              <a:buFontTx/>
              <a:buNone/>
              <a:tabLst/>
              <a:defRPr/>
            </a:pPr>
            <a:r>
              <a:rPr lang="en-US" dirty="0">
                <a:solidFill>
                  <a:srgbClr val="70002E"/>
                </a:solidFill>
              </a:rPr>
              <a:t>FINANCIAL AID OFFICE</a:t>
            </a:r>
            <a:endParaRPr kumimoji="0" lang="en-US" sz="4400" b="0" i="0" u="none" strike="noStrike" kern="1200" cap="none" spc="0" normalizeH="0" baseline="0" noProof="0" dirty="0">
              <a:ln>
                <a:noFill/>
              </a:ln>
              <a:solidFill>
                <a:srgbClr val="70002E"/>
              </a:solidFill>
              <a:effectLst/>
              <a:uLnTx/>
              <a:uFillTx/>
              <a:latin typeface="Avenir LT Std 65 Medium" panose="020B0603020203020204" pitchFamily="34" charset="0"/>
              <a:ea typeface="+mj-ea"/>
              <a:cs typeface="+mj-cs"/>
            </a:endParaRPr>
          </a:p>
        </p:txBody>
      </p:sp>
      <p:pic>
        <p:nvPicPr>
          <p:cNvPr id="3" name="Picture 2">
            <a:extLst>
              <a:ext uri="{FF2B5EF4-FFF2-40B4-BE49-F238E27FC236}">
                <a16:creationId xmlns:a16="http://schemas.microsoft.com/office/drawing/2014/main" id="{0E2AFFFC-3F9D-42B1-A474-AC1800B43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29" y="6002015"/>
            <a:ext cx="2049467" cy="6540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D18974-83B7-4574-A033-DBF4AC1A8E73}"/>
              </a:ext>
            </a:extLst>
          </p:cNvPr>
          <p:cNvSpPr txBox="1"/>
          <p:nvPr/>
        </p:nvSpPr>
        <p:spPr>
          <a:xfrm>
            <a:off x="1730566" y="1665838"/>
            <a:ext cx="1258431" cy="369332"/>
          </a:xfrm>
          <a:prstGeom prst="rect">
            <a:avLst/>
          </a:prstGeom>
          <a:noFill/>
        </p:spPr>
        <p:txBody>
          <a:bodyPr wrap="square" rtlCol="0">
            <a:spAutoFit/>
          </a:bodyPr>
          <a:lstStyle/>
          <a:p>
            <a:r>
              <a:rPr lang="en-US" dirty="0">
                <a:latin typeface="Avenir LT Std 35 Light" panose="020B0402020203020204" pitchFamily="34" charset="0"/>
              </a:rPr>
              <a:t>2021-2022</a:t>
            </a:r>
          </a:p>
        </p:txBody>
      </p:sp>
      <p:sp>
        <p:nvSpPr>
          <p:cNvPr id="7" name="TextBox 6">
            <a:extLst>
              <a:ext uri="{FF2B5EF4-FFF2-40B4-BE49-F238E27FC236}">
                <a16:creationId xmlns:a16="http://schemas.microsoft.com/office/drawing/2014/main" id="{D75415CB-1FA4-42E3-AC66-B648C6EEF94D}"/>
              </a:ext>
            </a:extLst>
          </p:cNvPr>
          <p:cNvSpPr txBox="1"/>
          <p:nvPr/>
        </p:nvSpPr>
        <p:spPr>
          <a:xfrm>
            <a:off x="6935664" y="1665838"/>
            <a:ext cx="1599625" cy="369332"/>
          </a:xfrm>
          <a:prstGeom prst="rect">
            <a:avLst/>
          </a:prstGeom>
          <a:noFill/>
        </p:spPr>
        <p:txBody>
          <a:bodyPr wrap="square" rtlCol="0">
            <a:spAutoFit/>
          </a:bodyPr>
          <a:lstStyle/>
          <a:p>
            <a:r>
              <a:rPr lang="en-US" dirty="0">
                <a:latin typeface="Avenir LT Std 35 Light" panose="020B0402020203020204" pitchFamily="34" charset="0"/>
              </a:rPr>
              <a:t>2022-2023</a:t>
            </a:r>
          </a:p>
        </p:txBody>
      </p:sp>
      <p:sp>
        <p:nvSpPr>
          <p:cNvPr id="8" name="TextBox 7">
            <a:extLst>
              <a:ext uri="{FF2B5EF4-FFF2-40B4-BE49-F238E27FC236}">
                <a16:creationId xmlns:a16="http://schemas.microsoft.com/office/drawing/2014/main" id="{6B5EB64C-5B52-4097-8133-D2AF428DAFB0}"/>
              </a:ext>
            </a:extLst>
          </p:cNvPr>
          <p:cNvSpPr txBox="1"/>
          <p:nvPr/>
        </p:nvSpPr>
        <p:spPr>
          <a:xfrm>
            <a:off x="528400" y="2130843"/>
            <a:ext cx="4250428" cy="461665"/>
          </a:xfrm>
          <a:prstGeom prst="rect">
            <a:avLst/>
          </a:prstGeom>
          <a:noFill/>
        </p:spPr>
        <p:txBody>
          <a:bodyPr wrap="square">
            <a:spAutoFit/>
          </a:bodyPr>
          <a:lstStyle/>
          <a:p>
            <a:pPr marL="0" marR="0">
              <a:spcBef>
                <a:spcPts val="0"/>
              </a:spcBef>
              <a:spcAft>
                <a:spcPts val="0"/>
              </a:spcAft>
            </a:pPr>
            <a:r>
              <a:rPr lang="en-US" sz="1200" b="1" dirty="0">
                <a:effectLst/>
                <a:latin typeface="Avenir LT Std 35 Light" panose="020B0402020203020204" pitchFamily="34" charset="0"/>
                <a:ea typeface="Calibri" panose="020F0502020204030204" pitchFamily="34" charset="0"/>
              </a:rPr>
              <a:t>April 1</a:t>
            </a:r>
            <a:r>
              <a:rPr lang="en-US" sz="1200" b="1" baseline="30000" dirty="0">
                <a:effectLst/>
                <a:latin typeface="Avenir LT Std 35 Light" panose="020B0402020203020204" pitchFamily="34" charset="0"/>
                <a:ea typeface="Calibri" panose="020F0502020204030204" pitchFamily="34" charset="0"/>
              </a:rPr>
              <a:t>st</a:t>
            </a:r>
            <a:r>
              <a:rPr lang="en-US" sz="1200" b="1" dirty="0">
                <a:effectLst/>
                <a:latin typeface="Avenir LT Std 35 Light" panose="020B0402020203020204" pitchFamily="34" charset="0"/>
                <a:ea typeface="Calibri" panose="020F0502020204030204" pitchFamily="34" charset="0"/>
              </a:rPr>
              <a:t> - </a:t>
            </a:r>
            <a:r>
              <a:rPr lang="en-US" sz="1200" dirty="0">
                <a:effectLst/>
                <a:latin typeface="Avenir LT Std 35 Light" panose="020B0402020203020204" pitchFamily="34" charset="0"/>
                <a:ea typeface="Calibri" panose="020F0502020204030204" pitchFamily="34" charset="0"/>
              </a:rPr>
              <a:t>All award summary sheets and correction sheet for Spring 2022 Semester and Full year 2021-2022 are due</a:t>
            </a:r>
          </a:p>
        </p:txBody>
      </p:sp>
      <p:sp>
        <p:nvSpPr>
          <p:cNvPr id="9" name="TextBox 8">
            <a:extLst>
              <a:ext uri="{FF2B5EF4-FFF2-40B4-BE49-F238E27FC236}">
                <a16:creationId xmlns:a16="http://schemas.microsoft.com/office/drawing/2014/main" id="{F0E95AB6-1C5C-4F0D-A910-04DBA41F814B}"/>
              </a:ext>
            </a:extLst>
          </p:cNvPr>
          <p:cNvSpPr txBox="1"/>
          <p:nvPr/>
        </p:nvSpPr>
        <p:spPr>
          <a:xfrm>
            <a:off x="5293179" y="2592508"/>
            <a:ext cx="4656364" cy="1631216"/>
          </a:xfrm>
          <a:prstGeom prst="rect">
            <a:avLst/>
          </a:prstGeom>
          <a:noFill/>
        </p:spPr>
        <p:txBody>
          <a:bodyPr wrap="square">
            <a:spAutoFit/>
          </a:bodyPr>
          <a:lstStyle/>
          <a:p>
            <a:pPr marL="0" marR="0">
              <a:spcBef>
                <a:spcPts val="0"/>
              </a:spcBef>
              <a:spcAft>
                <a:spcPts val="0"/>
              </a:spcAft>
            </a:pPr>
            <a:r>
              <a:rPr lang="en-US" sz="1400" b="1" dirty="0">
                <a:effectLst/>
                <a:latin typeface="Avenir LT Std 35 Light" panose="020B0402020203020204" pitchFamily="34" charset="0"/>
                <a:ea typeface="Calibri" panose="020F0502020204030204" pitchFamily="34" charset="0"/>
              </a:rPr>
              <a:t> </a:t>
            </a:r>
            <a:r>
              <a:rPr lang="en-US" sz="1600" b="1" dirty="0">
                <a:solidFill>
                  <a:schemeClr val="accent2"/>
                </a:solidFill>
                <a:effectLst/>
                <a:latin typeface="Avenir LT Std 35 Light" panose="020B0402020203020204" pitchFamily="34" charset="0"/>
                <a:ea typeface="Calibri" panose="020F0502020204030204" pitchFamily="34" charset="0"/>
              </a:rPr>
              <a:t>Reminders</a:t>
            </a:r>
          </a:p>
          <a:p>
            <a:pPr marL="285750" marR="0" indent="-285750">
              <a:spcBef>
                <a:spcPts val="0"/>
              </a:spcBef>
              <a:spcAft>
                <a:spcPts val="0"/>
              </a:spcAft>
              <a:buFont typeface="Arial" panose="020B0604020202020204" pitchFamily="34" charset="0"/>
              <a:buChar char="•"/>
            </a:pPr>
            <a:r>
              <a:rPr lang="en-US" sz="1400" dirty="0">
                <a:effectLst/>
                <a:latin typeface="Avenir LT Std 35 Light" panose="020B0402020203020204" pitchFamily="34" charset="0"/>
                <a:ea typeface="Calibri" panose="020F0502020204030204" pitchFamily="34" charset="0"/>
              </a:rPr>
              <a:t>Please make sure your applicants match donor criteria. </a:t>
            </a:r>
          </a:p>
          <a:p>
            <a:pPr marL="285750" marR="0" indent="-285750">
              <a:spcBef>
                <a:spcPts val="0"/>
              </a:spcBef>
              <a:spcAft>
                <a:spcPts val="0"/>
              </a:spcAft>
              <a:buFont typeface="Arial" panose="020B0604020202020204" pitchFamily="34" charset="0"/>
              <a:buChar char="•"/>
            </a:pPr>
            <a:r>
              <a:rPr lang="en-US" sz="1400" dirty="0">
                <a:effectLst/>
                <a:latin typeface="Avenir LT Std 35 Light" panose="020B0402020203020204" pitchFamily="34" charset="0"/>
                <a:ea typeface="Calibri" panose="020F0502020204030204" pitchFamily="34" charset="0"/>
              </a:rPr>
              <a:t>Please submit award summary sheets for Summer 2022 by </a:t>
            </a:r>
            <a:r>
              <a:rPr lang="en-US" sz="1400" b="1" dirty="0">
                <a:effectLst/>
                <a:latin typeface="Avenir LT Std 35 Light" panose="020B0402020203020204" pitchFamily="34" charset="0"/>
                <a:ea typeface="Calibri" panose="020F0502020204030204" pitchFamily="34" charset="0"/>
              </a:rPr>
              <a:t>June 1st</a:t>
            </a:r>
          </a:p>
          <a:p>
            <a:pPr marL="285750" marR="0" indent="-285750">
              <a:spcBef>
                <a:spcPts val="0"/>
              </a:spcBef>
              <a:spcAft>
                <a:spcPts val="0"/>
              </a:spcAft>
              <a:buFont typeface="Arial" panose="020B0604020202020204" pitchFamily="34" charset="0"/>
              <a:buChar char="•"/>
            </a:pPr>
            <a:r>
              <a:rPr lang="en-US" sz="1400" dirty="0">
                <a:effectLst/>
                <a:latin typeface="Avenir LT Std 35 Light" panose="020B0402020203020204" pitchFamily="34" charset="0"/>
                <a:ea typeface="Calibri" panose="020F0502020204030204" pitchFamily="34" charset="0"/>
              </a:rPr>
              <a:t>Please submit award summary sheets for the 2022-2023 year (Fall 2022-Spring 2023) </a:t>
            </a:r>
            <a:r>
              <a:rPr lang="en-US" sz="1400" b="1" dirty="0">
                <a:effectLst/>
                <a:latin typeface="Avenir LT Std 35 Light" panose="020B0402020203020204" pitchFamily="34" charset="0"/>
                <a:ea typeface="Calibri" panose="020F0502020204030204" pitchFamily="34" charset="0"/>
              </a:rPr>
              <a:t>by July 1</a:t>
            </a:r>
            <a:r>
              <a:rPr lang="en-US" sz="1400" b="1" baseline="30000" dirty="0">
                <a:effectLst/>
                <a:latin typeface="Avenir LT Std 35 Light" panose="020B0402020203020204" pitchFamily="34" charset="0"/>
                <a:ea typeface="Calibri" panose="020F0502020204030204" pitchFamily="34" charset="0"/>
              </a:rPr>
              <a:t>st</a:t>
            </a:r>
            <a:r>
              <a:rPr lang="en-US" sz="1400" b="1" dirty="0">
                <a:effectLst/>
                <a:latin typeface="Avenir LT Std 35 Light" panose="020B0402020203020204" pitchFamily="34" charset="0"/>
                <a:ea typeface="Calibri" panose="020F0502020204030204" pitchFamily="34" charset="0"/>
              </a:rPr>
              <a:t>. </a:t>
            </a:r>
          </a:p>
        </p:txBody>
      </p:sp>
      <p:sp>
        <p:nvSpPr>
          <p:cNvPr id="11" name="TextBox 10">
            <a:extLst>
              <a:ext uri="{FF2B5EF4-FFF2-40B4-BE49-F238E27FC236}">
                <a16:creationId xmlns:a16="http://schemas.microsoft.com/office/drawing/2014/main" id="{9FFC1DB6-5F30-41DA-898F-890442951425}"/>
              </a:ext>
            </a:extLst>
          </p:cNvPr>
          <p:cNvSpPr txBox="1"/>
          <p:nvPr/>
        </p:nvSpPr>
        <p:spPr>
          <a:xfrm>
            <a:off x="5293179" y="2202183"/>
            <a:ext cx="4416878" cy="307777"/>
          </a:xfrm>
          <a:prstGeom prst="rect">
            <a:avLst/>
          </a:prstGeom>
          <a:noFill/>
        </p:spPr>
        <p:txBody>
          <a:bodyPr wrap="square">
            <a:spAutoFit/>
          </a:bodyPr>
          <a:lstStyle/>
          <a:p>
            <a:pPr marL="0" marR="0">
              <a:spcBef>
                <a:spcPts val="0"/>
              </a:spcBef>
              <a:spcAft>
                <a:spcPts val="0"/>
              </a:spcAft>
            </a:pPr>
            <a:r>
              <a:rPr lang="en-US" sz="1400" dirty="0">
                <a:effectLst/>
                <a:latin typeface="Avenir LT Std 35 Light" panose="020B0402020203020204" pitchFamily="34" charset="0"/>
                <a:ea typeface="Calibri" panose="020F0502020204030204" pitchFamily="34" charset="0"/>
              </a:rPr>
              <a:t>Awards for the 2022-2023 year can begin being made. </a:t>
            </a:r>
          </a:p>
        </p:txBody>
      </p:sp>
      <p:sp>
        <p:nvSpPr>
          <p:cNvPr id="13" name="TextBox 12">
            <a:extLst>
              <a:ext uri="{FF2B5EF4-FFF2-40B4-BE49-F238E27FC236}">
                <a16:creationId xmlns:a16="http://schemas.microsoft.com/office/drawing/2014/main" id="{1502A9F4-EEF3-40EC-A903-16BA632C1E74}"/>
              </a:ext>
            </a:extLst>
          </p:cNvPr>
          <p:cNvSpPr txBox="1"/>
          <p:nvPr/>
        </p:nvSpPr>
        <p:spPr>
          <a:xfrm>
            <a:off x="1764375" y="4831003"/>
            <a:ext cx="6770914" cy="646331"/>
          </a:xfrm>
          <a:prstGeom prst="rect">
            <a:avLst/>
          </a:prstGeom>
          <a:noFill/>
        </p:spPr>
        <p:txBody>
          <a:bodyPr wrap="square">
            <a:spAutoFit/>
          </a:bodyPr>
          <a:lstStyle/>
          <a:p>
            <a:pPr algn="ctr"/>
            <a:r>
              <a:rPr lang="en-US" sz="1800" dirty="0">
                <a:solidFill>
                  <a:schemeClr val="accent2"/>
                </a:solidFill>
                <a:effectLst/>
                <a:latin typeface="Avenir LT Std 35 Light" panose="020B0402020203020204" pitchFamily="34" charset="0"/>
                <a:ea typeface="Calibri" panose="020F0502020204030204" pitchFamily="34" charset="0"/>
                <a:cs typeface="Times New Roman" panose="02020603050405020304" pitchFamily="18" charset="0"/>
              </a:rPr>
              <a:t>*Due to the Financial Aid Office being shorthanded, our processing time is taking 10 business days *</a:t>
            </a:r>
            <a:endParaRPr lang="en-US" dirty="0">
              <a:solidFill>
                <a:schemeClr val="accent2"/>
              </a:solidFill>
              <a:latin typeface="Avenir LT Std 35 Light" panose="020B0402020203020204" pitchFamily="34" charset="0"/>
            </a:endParaRPr>
          </a:p>
        </p:txBody>
      </p:sp>
      <p:sp>
        <p:nvSpPr>
          <p:cNvPr id="14" name="Oval 13">
            <a:extLst>
              <a:ext uri="{FF2B5EF4-FFF2-40B4-BE49-F238E27FC236}">
                <a16:creationId xmlns:a16="http://schemas.microsoft.com/office/drawing/2014/main" id="{EA97F9E0-6D86-4228-87E0-7E916C4932A6}"/>
              </a:ext>
            </a:extLst>
          </p:cNvPr>
          <p:cNvSpPr/>
          <p:nvPr/>
        </p:nvSpPr>
        <p:spPr>
          <a:xfrm>
            <a:off x="1730566" y="4550664"/>
            <a:ext cx="6945348" cy="12736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314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C2F44D-94CA-487B-BE21-D38CDB7FF5DD}"/>
              </a:ext>
            </a:extLst>
          </p:cNvPr>
          <p:cNvSpPr txBox="1"/>
          <p:nvPr/>
        </p:nvSpPr>
        <p:spPr>
          <a:xfrm>
            <a:off x="1047750" y="1103766"/>
            <a:ext cx="7562849" cy="4035977"/>
          </a:xfrm>
          <a:prstGeom prst="rect">
            <a:avLst/>
          </a:prstGeom>
          <a:noFill/>
        </p:spPr>
        <p:txBody>
          <a:bodyPr wrap="square" lIns="91440" tIns="45720" rIns="91440" bIns="45720" anchor="t">
            <a:spAutoFit/>
          </a:bodyPr>
          <a:lstStyle/>
          <a:p>
            <a:pPr marR="0" lvl="0">
              <a:lnSpc>
                <a:spcPct val="107000"/>
              </a:lnSpc>
              <a:spcBef>
                <a:spcPts val="0"/>
              </a:spcBef>
              <a:spcAft>
                <a:spcPts val="0"/>
              </a:spcAft>
            </a:pPr>
            <a:r>
              <a:rPr lang="en-US" sz="1200" b="1" dirty="0">
                <a:effectLst/>
                <a:latin typeface="Avenir LT Std 35 Light" panose="020B0402020203020204" pitchFamily="34" charset="0"/>
                <a:ea typeface="Times New Roman" panose="02020603050405020304" pitchFamily="18" charset="0"/>
                <a:cs typeface="Times New Roman" panose="02020603050405020304" pitchFamily="18" charset="0"/>
              </a:rPr>
              <a:t>A. Initial Opportunity Fund Information</a:t>
            </a: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 Based on the pre-set Total Award Amount for the opportunity, this area informs administrators of how much funding remains available. </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a:p>
            <a:pPr lvl="1">
              <a:lnSpc>
                <a:spcPct val="107000"/>
              </a:lnSpc>
              <a:buClr>
                <a:srgbClr val="555555"/>
              </a:buClr>
            </a:pPr>
            <a:r>
              <a:rPr lang="en-US" sz="1200" i="1" u="none" strike="noStrike" dirty="0">
                <a:effectLst/>
                <a:latin typeface="Avenir LT Std 35 Light" panose="020B0402020203020204" pitchFamily="34" charset="0"/>
                <a:ea typeface="Times New Roman" panose="02020603050405020304" pitchFamily="18" charset="0"/>
                <a:cs typeface="Arial" panose="020B0604020202020204" pitchFamily="34" charset="0"/>
              </a:rPr>
              <a:t>Note: If the opportunity's award information has not been set, then this will likely show as 0.</a:t>
            </a:r>
            <a:r>
              <a:rPr lang="en-US" sz="1200" u="none" strike="noStrike" dirty="0">
                <a:effectLst/>
                <a:latin typeface="Avenir LT Std 35 Light" panose="020B0402020203020204" pitchFamily="34" charset="0"/>
                <a:ea typeface="Times New Roman" panose="02020603050405020304" pitchFamily="18" charset="0"/>
                <a:cs typeface="Arial" panose="020B0604020202020204" pitchFamily="34" charset="0"/>
              </a:rPr>
              <a:t> </a:t>
            </a:r>
            <a:r>
              <a:rPr lang="en-US" sz="1200" i="1" u="none" strike="noStrike" dirty="0">
                <a:effectLst/>
                <a:latin typeface="Avenir LT Std 35 Light" panose="020B0402020203020204" pitchFamily="34" charset="0"/>
                <a:ea typeface="Times New Roman" panose="02020603050405020304" pitchFamily="18" charset="0"/>
                <a:cs typeface="Arial" panose="020B0604020202020204" pitchFamily="34" charset="0"/>
              </a:rPr>
              <a:t>Additionally, when extending award offers administrators may encounter an "overextended funds" warning message.</a:t>
            </a:r>
            <a:endParaRPr lang="en-US" sz="1200" i="1" dirty="0">
              <a:latin typeface="Avenir LT Std 35 Light" panose="020B0402020203020204" pitchFamily="34" charset="0"/>
              <a:ea typeface="Times New Roman" panose="02020603050405020304" pitchFamily="18" charset="0"/>
              <a:cs typeface="Arial" panose="020B0604020202020204" pitchFamily="34" charset="0"/>
            </a:endParaRPr>
          </a:p>
          <a:p>
            <a:pPr marR="0" lvl="0">
              <a:lnSpc>
                <a:spcPct val="107000"/>
              </a:lnSpc>
              <a:spcBef>
                <a:spcPts val="0"/>
              </a:spcBef>
              <a:spcAft>
                <a:spcPts val="0"/>
              </a:spcAft>
              <a:buClr>
                <a:srgbClr val="555555"/>
              </a:buClr>
            </a:pPr>
            <a:endParaRPr lang="en-US" sz="1200" b="1" i="1" dirty="0">
              <a:effectLst/>
              <a:latin typeface="Avenir LT Std 35 Light" panose="020B0402020203020204" pitchFamily="34" charset="0"/>
              <a:ea typeface="Times New Roman" panose="02020603050405020304" pitchFamily="18" charset="0"/>
              <a:cs typeface="Arial" panose="020B0604020202020204" pitchFamily="34" charset="0"/>
            </a:endParaRPr>
          </a:p>
          <a:p>
            <a:pPr marR="0" lvl="0">
              <a:lnSpc>
                <a:spcPct val="107000"/>
              </a:lnSpc>
              <a:spcBef>
                <a:spcPts val="0"/>
              </a:spcBef>
              <a:spcAft>
                <a:spcPts val="0"/>
              </a:spcAft>
              <a:buClr>
                <a:srgbClr val="555555"/>
              </a:buClr>
            </a:pPr>
            <a:r>
              <a:rPr lang="en-US" sz="1200" b="1" dirty="0">
                <a:effectLst/>
                <a:latin typeface="Avenir LT Std 35 Light" panose="020B0402020203020204" pitchFamily="34" charset="0"/>
                <a:ea typeface="Times New Roman" panose="02020603050405020304" pitchFamily="18" charset="0"/>
                <a:cs typeface="Times New Roman" panose="02020603050405020304" pitchFamily="18" charset="0"/>
              </a:rPr>
              <a:t>B. Award Information</a:t>
            </a: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 Based on the pre-set Total Award Amount for the opportunity, this area informs administrators of how awards remain available. (</a:t>
            </a:r>
            <a:r>
              <a:rPr lang="en-US" sz="1200" i="1" dirty="0">
                <a:effectLst/>
                <a:latin typeface="Avenir LT Std 35 Light" panose="020B0402020203020204" pitchFamily="34" charset="0"/>
                <a:ea typeface="Times New Roman" panose="02020603050405020304" pitchFamily="18" charset="0"/>
                <a:cs typeface="Times New Roman" panose="02020603050405020304" pitchFamily="18" charset="0"/>
              </a:rPr>
              <a:t>Note: If the opportunity's award information has not been set, then this will likely show as 0.</a:t>
            </a: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 </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a:p>
            <a:pPr>
              <a:lnSpc>
                <a:spcPct val="107000"/>
              </a:lnSpc>
            </a:pPr>
            <a:r>
              <a:rPr lang="en-US" sz="1200" i="1" dirty="0">
                <a:effectLst/>
                <a:latin typeface="Avenir LT Std 35 Light"/>
                <a:ea typeface="Times New Roman" panose="02020603050405020304" pitchFamily="18" charset="0"/>
                <a:cs typeface="Arial"/>
              </a:rPr>
              <a:t>You may see the following warning message in red when updating the Update Amount field: "Amount must be greater than or equal to $XXXX and less than or equal to $XXXX" depending on the minimum and maximum award amounts you have set at the portfolio level. If you are trying to enter an amount that is less than the minimum amount set or greater than the maximum amount set, you </a:t>
            </a:r>
            <a:r>
              <a:rPr lang="en-US" sz="1200" b="1" i="1" dirty="0">
                <a:effectLst/>
                <a:latin typeface="Avenir LT Std 35 Light"/>
                <a:ea typeface="Times New Roman" panose="02020603050405020304" pitchFamily="18" charset="0"/>
                <a:cs typeface="Arial"/>
              </a:rPr>
              <a:t>WILL NOT</a:t>
            </a:r>
            <a:r>
              <a:rPr lang="en-US" sz="1200" i="1" dirty="0">
                <a:effectLst/>
                <a:latin typeface="Avenir LT Std 35 Light"/>
                <a:ea typeface="Times New Roman" panose="02020603050405020304" pitchFamily="18" charset="0"/>
                <a:cs typeface="Arial"/>
              </a:rPr>
              <a:t> be able to complete the action. </a:t>
            </a:r>
            <a:r>
              <a:rPr lang="en-US" sz="1200" i="1" dirty="0">
                <a:effectLst/>
                <a:ea typeface="+mn-lt"/>
                <a:cs typeface="+mn-lt"/>
              </a:rPr>
              <a:t>In either of these cases, </a:t>
            </a:r>
            <a:r>
              <a:rPr lang="en-US" sz="1200" i="1" dirty="0">
                <a:ea typeface="+mn-lt"/>
                <a:cs typeface="+mn-lt"/>
              </a:rPr>
              <a:t>please contact the UM Foundation for further assistance as </a:t>
            </a:r>
            <a:r>
              <a:rPr lang="en-US" sz="1200" i="1" dirty="0">
                <a:effectLst/>
                <a:ea typeface="+mn-lt"/>
                <a:cs typeface="+mn-lt"/>
              </a:rPr>
              <a:t>the </a:t>
            </a:r>
            <a:r>
              <a:rPr lang="en-US" sz="1200" i="1" dirty="0">
                <a:ea typeface="+mn-lt"/>
                <a:cs typeface="+mn-lt"/>
              </a:rPr>
              <a:t>minimum or maximum </a:t>
            </a:r>
            <a:r>
              <a:rPr lang="en-US" sz="1200" i="1" dirty="0">
                <a:effectLst/>
                <a:ea typeface="+mn-lt"/>
                <a:cs typeface="+mn-lt"/>
              </a:rPr>
              <a:t>award </a:t>
            </a:r>
            <a:r>
              <a:rPr lang="en-US" sz="1200" i="1" dirty="0">
                <a:ea typeface="+mn-lt"/>
                <a:cs typeface="+mn-lt"/>
              </a:rPr>
              <a:t>amount may be set by </a:t>
            </a:r>
            <a:r>
              <a:rPr lang="en-US" sz="1200" i="1" dirty="0">
                <a:effectLst/>
                <a:ea typeface="+mn-lt"/>
                <a:cs typeface="+mn-lt"/>
              </a:rPr>
              <a:t>the </a:t>
            </a:r>
            <a:r>
              <a:rPr lang="en-US" sz="1200" i="1" dirty="0">
                <a:ea typeface="+mn-lt"/>
                <a:cs typeface="+mn-lt"/>
              </a:rPr>
              <a:t>criteria</a:t>
            </a:r>
            <a:r>
              <a:rPr lang="en-US" sz="1200" i="1" dirty="0">
                <a:effectLst/>
                <a:ea typeface="+mn-lt"/>
                <a:cs typeface="+mn-lt"/>
              </a:rPr>
              <a:t>.</a:t>
            </a:r>
            <a:r>
              <a:rPr lang="en-US" sz="1200" i="1" dirty="0">
                <a:ea typeface="+mn-lt"/>
                <a:cs typeface="+mn-lt"/>
              </a:rPr>
              <a:t> </a:t>
            </a:r>
            <a:r>
              <a:rPr lang="en-US" sz="1200" b="1" i="1" u="sng" dirty="0">
                <a:ea typeface="+mn-lt"/>
                <a:cs typeface="+mn-lt"/>
              </a:rPr>
              <a:t>Please do not edit yourself.</a:t>
            </a:r>
            <a:endParaRPr lang="en-US" sz="1200" b="1" i="1" u="sng" dirty="0">
              <a:effectLst/>
              <a:latin typeface="Avenir LT Std 35 Light" panose="020B0402020203020204" pitchFamily="34" charset="0"/>
              <a:ea typeface="Times New Roman" panose="02020603050405020304" pitchFamily="18" charset="0"/>
              <a:cs typeface="Arial" panose="020B0604020202020204" pitchFamily="34" charset="0"/>
            </a:endParaRPr>
          </a:p>
          <a:p>
            <a:pPr marL="228600" marR="0">
              <a:lnSpc>
                <a:spcPct val="107000"/>
              </a:lnSpc>
              <a:spcBef>
                <a:spcPts val="0"/>
              </a:spcBef>
              <a:spcAft>
                <a:spcPts val="0"/>
              </a:spcAft>
            </a:pP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1200" b="1" dirty="0">
                <a:effectLst/>
                <a:latin typeface="Avenir LT Std 35 Light" panose="020B0402020203020204" pitchFamily="34" charset="0"/>
                <a:ea typeface="Times New Roman" panose="02020603050405020304" pitchFamily="18" charset="0"/>
                <a:cs typeface="Times New Roman" panose="02020603050405020304" pitchFamily="18" charset="0"/>
              </a:rPr>
              <a:t>C. Applicant Information</a:t>
            </a: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 This informs administrators of any other awards the applicant has already received this cycle, as well as the overall amount. For systems with the Renewal Management Module enabled, this area will also display available renewal award information for the applicant.  When ready to extend an award offer to the applicant, type in the appropriate award amount (and select an </a:t>
            </a:r>
            <a:r>
              <a:rPr lang="en-US" sz="1200" u="none" strike="noStrike" dirty="0">
                <a:effectLst/>
                <a:latin typeface="Avenir LT Std 35 Light" panose="020B0402020203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Award Period tag</a:t>
            </a: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 if your system uses custom Award Periods). When finished, click the green "Update" button. </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36FD75B-2D44-449C-B47B-F93D3DA95E9E}"/>
              </a:ext>
            </a:extLst>
          </p:cNvPr>
          <p:cNvSpPr txBox="1"/>
          <p:nvPr/>
        </p:nvSpPr>
        <p:spPr>
          <a:xfrm>
            <a:off x="892628" y="620486"/>
            <a:ext cx="1110343" cy="307777"/>
          </a:xfrm>
          <a:prstGeom prst="rect">
            <a:avLst/>
          </a:prstGeom>
          <a:noFill/>
        </p:spPr>
        <p:txBody>
          <a:bodyPr wrap="square" rtlCol="0">
            <a:spAutoFit/>
          </a:bodyPr>
          <a:lstStyle/>
          <a:p>
            <a:r>
              <a:rPr lang="en-US" sz="1400" dirty="0">
                <a:latin typeface="Avenir LT Std 35 Light" panose="020B0402020203020204" pitchFamily="34" charset="0"/>
              </a:rPr>
              <a:t>4b. Cont.</a:t>
            </a:r>
          </a:p>
        </p:txBody>
      </p:sp>
    </p:spTree>
    <p:extLst>
      <p:ext uri="{BB962C8B-B14F-4D97-AF65-F5344CB8AC3E}">
        <p14:creationId xmlns:p14="http://schemas.microsoft.com/office/powerpoint/2010/main" val="193780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D480A2-1A49-467E-B3B0-C9A5DC0BF63A}"/>
              </a:ext>
            </a:extLst>
          </p:cNvPr>
          <p:cNvSpPr txBox="1"/>
          <p:nvPr/>
        </p:nvSpPr>
        <p:spPr>
          <a:xfrm>
            <a:off x="1025979" y="352510"/>
            <a:ext cx="6101442" cy="674865"/>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5. The category updating box will close and, in a few moments, the award offer will be extended to the applicant. After waiting a few moments, you may check the opportunity's Applications tab to confirm the award offer. </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93182CB-AAC5-4984-A4FF-9FC60BCC2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114" y="1263378"/>
            <a:ext cx="7269282" cy="3167108"/>
          </a:xfrm>
          <a:prstGeom prst="rect">
            <a:avLst/>
          </a:prstGeom>
        </p:spPr>
      </p:pic>
      <p:sp>
        <p:nvSpPr>
          <p:cNvPr id="4" name="Rectangle 3">
            <a:extLst>
              <a:ext uri="{FF2B5EF4-FFF2-40B4-BE49-F238E27FC236}">
                <a16:creationId xmlns:a16="http://schemas.microsoft.com/office/drawing/2014/main" id="{62677A98-2254-4D2A-B5A4-4D8918B517A4}"/>
              </a:ext>
            </a:extLst>
          </p:cNvPr>
          <p:cNvSpPr/>
          <p:nvPr/>
        </p:nvSpPr>
        <p:spPr>
          <a:xfrm>
            <a:off x="3475604" y="3996712"/>
            <a:ext cx="3012281" cy="3358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2972134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AFF889BE-E40F-47E1-BD62-C2ABDD0617E0}"/>
              </a:ext>
            </a:extLst>
          </p:cNvPr>
          <p:cNvSpPr txBox="1"/>
          <p:nvPr/>
        </p:nvSpPr>
        <p:spPr>
          <a:xfrm>
            <a:off x="386599" y="1338383"/>
            <a:ext cx="5004239" cy="477053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latin typeface="Avenir LT Std 35 Light" panose="020B0402020203020204"/>
                <a:cs typeface="Arial"/>
              </a:rPr>
              <a:t>Who is this for?  </a:t>
            </a:r>
            <a:endParaRPr lang="en-US" sz="1600" dirty="0">
              <a:latin typeface="Avenir LT Std 35 Light" panose="020B0402020203020204"/>
              <a:ea typeface="+mn-lt"/>
              <a:cs typeface="+mn-lt"/>
            </a:endParaRPr>
          </a:p>
          <a:p>
            <a:r>
              <a:rPr lang="en-US" sz="1600" dirty="0">
                <a:latin typeface="Avenir LT Std 35 Light" panose="020B0402020203020204"/>
                <a:cs typeface="Arial"/>
              </a:rPr>
              <a:t>YOU! As a scholarship administrator/contact, these resources are for you, to use throughout the year as you go through your scholarship process.</a:t>
            </a:r>
            <a:endParaRPr lang="en-US" sz="1600" dirty="0">
              <a:latin typeface="Avenir LT Std 35 Light" panose="020B0402020203020204"/>
              <a:ea typeface="+mn-lt"/>
              <a:cs typeface="+mn-lt"/>
            </a:endParaRPr>
          </a:p>
          <a:p>
            <a:endParaRPr lang="en-US" sz="1600" dirty="0">
              <a:latin typeface="Avenir LT Std 35 Light" panose="020B0402020203020204"/>
              <a:ea typeface="+mn-lt"/>
              <a:cs typeface="+mn-lt"/>
            </a:endParaRPr>
          </a:p>
          <a:p>
            <a:r>
              <a:rPr lang="en-US" sz="1600" b="1" dirty="0">
                <a:latin typeface="Avenir LT Std 35 Light" panose="020B0402020203020204"/>
                <a:cs typeface="Arial"/>
              </a:rPr>
              <a:t>What can I find there? </a:t>
            </a:r>
            <a:endParaRPr lang="en-US" sz="1600" dirty="0">
              <a:latin typeface="Avenir LT Std 35 Light" panose="020B0402020203020204"/>
              <a:ea typeface="+mn-lt"/>
              <a:cs typeface="+mn-lt"/>
            </a:endParaRPr>
          </a:p>
          <a:p>
            <a:pPr marL="461645" indent="-285750">
              <a:buFont typeface="Courier New"/>
              <a:buChar char="o"/>
            </a:pPr>
            <a:r>
              <a:rPr lang="en-US" sz="1600" dirty="0">
                <a:latin typeface="Avenir LT Std 35 Light" panose="020B0402020203020204"/>
                <a:cs typeface="Arial"/>
              </a:rPr>
              <a:t>Award Summary Sheet and Correction</a:t>
            </a:r>
            <a:endParaRPr lang="en-US" sz="1600" dirty="0">
              <a:latin typeface="Avenir LT Std 35 Light" panose="020B0402020203020204"/>
              <a:ea typeface="+mn-lt"/>
              <a:cs typeface="+mn-lt"/>
            </a:endParaRPr>
          </a:p>
          <a:p>
            <a:pPr marL="461645" indent="-285750">
              <a:buFont typeface="Courier New"/>
              <a:buChar char="o"/>
            </a:pPr>
            <a:r>
              <a:rPr lang="en-US" sz="1600" dirty="0">
                <a:latin typeface="Avenir LT Std 35 Light" panose="020B0402020203020204"/>
                <a:cs typeface="Arial"/>
              </a:rPr>
              <a:t>UM Portal Handouts/Instructions </a:t>
            </a:r>
            <a:endParaRPr lang="en-US" sz="1600" dirty="0">
              <a:latin typeface="Avenir LT Std 35 Light" panose="020B0402020203020204"/>
              <a:cs typeface="Calibri"/>
            </a:endParaRPr>
          </a:p>
          <a:p>
            <a:pPr marL="461645" indent="-285750">
              <a:buFont typeface="Courier New"/>
              <a:buChar char="o"/>
            </a:pPr>
            <a:r>
              <a:rPr lang="en-US" sz="1600" dirty="0">
                <a:latin typeface="Avenir LT Std 35 Light" panose="020B0402020203020204"/>
                <a:cs typeface="Arial"/>
              </a:rPr>
              <a:t>Past Presentation Materials  </a:t>
            </a:r>
            <a:endParaRPr lang="en-US" sz="1600" dirty="0">
              <a:latin typeface="Avenir LT Std 35 Light" panose="020B0402020203020204"/>
              <a:ea typeface="+mn-lt"/>
              <a:cs typeface="+mn-lt"/>
            </a:endParaRPr>
          </a:p>
          <a:p>
            <a:pPr marL="461645" indent="-285750">
              <a:buFont typeface="Courier New"/>
              <a:buChar char="o"/>
            </a:pPr>
            <a:r>
              <a:rPr lang="en-US" sz="1600" dirty="0">
                <a:latin typeface="Avenir LT Std 35 Light" panose="020B0402020203020204"/>
                <a:cs typeface="Arial"/>
              </a:rPr>
              <a:t>Thank You letter information </a:t>
            </a:r>
            <a:endParaRPr lang="en-US" sz="1600" dirty="0">
              <a:latin typeface="Avenir LT Std 35 Light" panose="020B0402020203020204"/>
              <a:ea typeface="+mn-lt"/>
              <a:cs typeface="+mn-lt"/>
            </a:endParaRPr>
          </a:p>
          <a:p>
            <a:pPr marL="461645" indent="-285750">
              <a:buFont typeface="Courier New"/>
              <a:buChar char="o"/>
            </a:pPr>
            <a:r>
              <a:rPr lang="en-US" sz="1600" dirty="0">
                <a:latin typeface="Avenir LT Std 35 Light" panose="020B0402020203020204"/>
                <a:cs typeface="Arial"/>
              </a:rPr>
              <a:t>FAO, UMF and Business Service Contact Information </a:t>
            </a:r>
            <a:endParaRPr lang="en-US" sz="1600" dirty="0">
              <a:latin typeface="Avenir LT Std 35 Light" panose="020B0402020203020204"/>
              <a:ea typeface="+mn-lt"/>
              <a:cs typeface="+mn-lt"/>
            </a:endParaRPr>
          </a:p>
          <a:p>
            <a:pPr marL="461645" indent="-285750">
              <a:buFont typeface="Courier New"/>
              <a:buChar char="o"/>
            </a:pPr>
            <a:endParaRPr lang="en-US" sz="1600" dirty="0">
              <a:latin typeface="Avenir LT Std 35 Light" panose="020B0402020203020204"/>
              <a:ea typeface="+mn-lt"/>
              <a:cs typeface="+mn-lt"/>
            </a:endParaRPr>
          </a:p>
          <a:p>
            <a:r>
              <a:rPr lang="en-US" sz="1600" b="1" dirty="0">
                <a:latin typeface="Avenir LT Std 35 Light" panose="020B0402020203020204"/>
                <a:cs typeface="Arial"/>
              </a:rPr>
              <a:t>How do I access this webpage?</a:t>
            </a:r>
            <a:endParaRPr lang="en-US" sz="1600" dirty="0">
              <a:latin typeface="Avenir LT Std 35 Light" panose="020B0402020203020204"/>
              <a:ea typeface="+mn-lt"/>
              <a:cs typeface="+mn-lt"/>
            </a:endParaRPr>
          </a:p>
          <a:p>
            <a:pPr marL="285750" indent="-285750">
              <a:buFont typeface="Arial,Sans-Serif"/>
              <a:buChar char="•"/>
            </a:pPr>
            <a:r>
              <a:rPr lang="en-US" sz="1600" dirty="0">
                <a:latin typeface="Avenir LT Std 35 Light" panose="020B0402020203020204"/>
                <a:cs typeface="Arial"/>
              </a:rPr>
              <a:t>Please SAVE/Bookmark this link </a:t>
            </a:r>
            <a:r>
              <a:rPr lang="en-US" sz="1600" dirty="0">
                <a:solidFill>
                  <a:schemeClr val="accent1"/>
                </a:solidFill>
                <a:latin typeface="Avenir LT Std 35 Light" panose="020B0402020203020204"/>
                <a:cs typeface="Arial"/>
                <a:hlinkClick r:id="rId2">
                  <a:extLst>
                    <a:ext uri="{A12FA001-AC4F-418D-AE19-62706E023703}">
                      <ahyp:hlinkClr xmlns:ahyp="http://schemas.microsoft.com/office/drawing/2018/hyperlinkcolor" xmlns="" val="tx"/>
                    </a:ext>
                  </a:extLst>
                </a:hlinkClick>
              </a:rPr>
              <a:t>https://www.umt.edu/finaid/scholarships/department-use-resources.php</a:t>
            </a:r>
            <a:r>
              <a:rPr lang="en-US" sz="1600" dirty="0">
                <a:latin typeface="Avenir LT Std 35 Light" panose="020B0402020203020204"/>
                <a:cs typeface="Arial"/>
              </a:rPr>
              <a:t>. This link is “</a:t>
            </a:r>
            <a:r>
              <a:rPr lang="en-US" sz="1600" u="sng" dirty="0">
                <a:latin typeface="Avenir LT Std 35 Light" panose="020B0402020203020204"/>
                <a:cs typeface="Arial"/>
              </a:rPr>
              <a:t>hidden</a:t>
            </a:r>
            <a:r>
              <a:rPr lang="en-US" sz="1600" dirty="0">
                <a:latin typeface="Avenir LT Std 35 Light" panose="020B0402020203020204"/>
                <a:cs typeface="Arial"/>
              </a:rPr>
              <a:t>” to reduce access from students.</a:t>
            </a:r>
            <a:endParaRPr lang="en-US" dirty="0">
              <a:latin typeface="Avenir LT Std 35 Light" panose="020B0402020203020204"/>
            </a:endParaRPr>
          </a:p>
          <a:p>
            <a:endParaRPr lang="en-US" sz="1600" b="1" dirty="0">
              <a:latin typeface="Daytona Pro Condensed"/>
              <a:cs typeface="Arial"/>
            </a:endParaRPr>
          </a:p>
        </p:txBody>
      </p:sp>
      <p:sp>
        <p:nvSpPr>
          <p:cNvPr id="6" name="TextBox 5">
            <a:extLst>
              <a:ext uri="{FF2B5EF4-FFF2-40B4-BE49-F238E27FC236}">
                <a16:creationId xmlns:a16="http://schemas.microsoft.com/office/drawing/2014/main" id="{59D28DB4-8708-4711-B6C1-37A92C6A6840}"/>
              </a:ext>
            </a:extLst>
          </p:cNvPr>
          <p:cNvSpPr txBox="1"/>
          <p:nvPr/>
        </p:nvSpPr>
        <p:spPr>
          <a:xfrm>
            <a:off x="298844" y="327396"/>
            <a:ext cx="8266658" cy="523220"/>
          </a:xfrm>
          <a:prstGeom prst="rect">
            <a:avLst/>
          </a:prstGeom>
          <a:noFill/>
        </p:spPr>
        <p:txBody>
          <a:bodyPr wrap="square">
            <a:spAutoFit/>
          </a:bodyPr>
          <a:lstStyle/>
          <a:p>
            <a:r>
              <a:rPr lang="en-US" sz="2800" dirty="0">
                <a:solidFill>
                  <a:schemeClr val="accent2"/>
                </a:solidFill>
                <a:latin typeface="Avenir LT Std 65 Medium" panose="020B0603020203020204" pitchFamily="34" charset="0"/>
              </a:rPr>
              <a:t>DEPARTMENT SCHOLARSHIP RESOURCE PAGE</a:t>
            </a:r>
            <a:endParaRPr lang="en-US" sz="2800" dirty="0">
              <a:latin typeface="Avenir LT Std 65 Medium" panose="020B0603020203020204" pitchFamily="34" charset="0"/>
            </a:endParaRPr>
          </a:p>
        </p:txBody>
      </p:sp>
      <p:pic>
        <p:nvPicPr>
          <p:cNvPr id="3" name="Picture 2">
            <a:extLst>
              <a:ext uri="{FF2B5EF4-FFF2-40B4-BE49-F238E27FC236}">
                <a16:creationId xmlns:a16="http://schemas.microsoft.com/office/drawing/2014/main" id="{A46E3793-65F7-4391-8852-FE9EDC0DF784}"/>
              </a:ext>
            </a:extLst>
          </p:cNvPr>
          <p:cNvPicPr>
            <a:picLocks noChangeAspect="1"/>
          </p:cNvPicPr>
          <p:nvPr/>
        </p:nvPicPr>
        <p:blipFill>
          <a:blip r:embed="rId3"/>
          <a:stretch>
            <a:fillRect/>
          </a:stretch>
        </p:blipFill>
        <p:spPr>
          <a:xfrm>
            <a:off x="5517586" y="1928388"/>
            <a:ext cx="6406863" cy="3141016"/>
          </a:xfrm>
          <a:prstGeom prst="rect">
            <a:avLst/>
          </a:prstGeom>
        </p:spPr>
      </p:pic>
    </p:spTree>
    <p:extLst>
      <p:ext uri="{BB962C8B-B14F-4D97-AF65-F5344CB8AC3E}">
        <p14:creationId xmlns:p14="http://schemas.microsoft.com/office/powerpoint/2010/main" val="1369210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9EA4967-1524-44CC-8D02-1D5F0A7D88FF}"/>
              </a:ext>
            </a:extLst>
          </p:cNvPr>
          <p:cNvGraphicFramePr>
            <a:graphicFrameLocks noGrp="1"/>
          </p:cNvGraphicFramePr>
          <p:nvPr>
            <p:extLst>
              <p:ext uri="{D42A27DB-BD31-4B8C-83A1-F6EECF244321}">
                <p14:modId xmlns:p14="http://schemas.microsoft.com/office/powerpoint/2010/main" val="654450766"/>
              </p:ext>
            </p:extLst>
          </p:nvPr>
        </p:nvGraphicFramePr>
        <p:xfrm>
          <a:off x="925034" y="446567"/>
          <a:ext cx="7767626" cy="5820103"/>
        </p:xfrm>
        <a:graphic>
          <a:graphicData uri="http://schemas.openxmlformats.org/drawingml/2006/table">
            <a:tbl>
              <a:tblPr firstRow="1" bandRow="1">
                <a:tableStyleId>{F5AB1C69-6EDB-4FF4-983F-18BD219EF322}</a:tableStyleId>
              </a:tblPr>
              <a:tblGrid>
                <a:gridCol w="3438850">
                  <a:extLst>
                    <a:ext uri="{9D8B030D-6E8A-4147-A177-3AD203B41FA5}">
                      <a16:colId xmlns:a16="http://schemas.microsoft.com/office/drawing/2014/main" val="3507255821"/>
                    </a:ext>
                  </a:extLst>
                </a:gridCol>
                <a:gridCol w="4328776">
                  <a:extLst>
                    <a:ext uri="{9D8B030D-6E8A-4147-A177-3AD203B41FA5}">
                      <a16:colId xmlns:a16="http://schemas.microsoft.com/office/drawing/2014/main" val="2591082887"/>
                    </a:ext>
                  </a:extLst>
                </a:gridCol>
              </a:tblGrid>
              <a:tr h="422955">
                <a:tc>
                  <a:txBody>
                    <a:bodyPr/>
                    <a:lstStyle/>
                    <a:p>
                      <a:pPr algn="l" fontAlgn="base"/>
                      <a:r>
                        <a:rPr lang="en-US" sz="2000" dirty="0">
                          <a:effectLst/>
                        </a:rPr>
                        <a:t>*Foundation:​​​</a:t>
                      </a:r>
                    </a:p>
                  </a:txBody>
                  <a:tcPr>
                    <a:lnB w="12700">
                      <a:solidFill>
                        <a:schemeClr val="tx1"/>
                      </a:solidFill>
                    </a:lnB>
                    <a:solidFill>
                      <a:schemeClr val="accent2"/>
                    </a:solidFill>
                  </a:tcPr>
                </a:tc>
                <a:tc>
                  <a:txBody>
                    <a:bodyPr/>
                    <a:lstStyle/>
                    <a:p>
                      <a:pPr algn="l" fontAlgn="base"/>
                      <a:r>
                        <a:rPr lang="en-US" sz="2000" dirty="0">
                          <a:effectLst/>
                        </a:rPr>
                        <a:t>Financial Aid:​​​</a:t>
                      </a:r>
                    </a:p>
                  </a:txBody>
                  <a:tcPr>
                    <a:lnB w="12700">
                      <a:solidFill>
                        <a:schemeClr val="tx1"/>
                      </a:solidFill>
                    </a:lnB>
                    <a:solidFill>
                      <a:schemeClr val="accent2"/>
                    </a:solidFill>
                  </a:tcPr>
                </a:tc>
                <a:extLst>
                  <a:ext uri="{0D108BD9-81ED-4DB2-BD59-A6C34878D82A}">
                    <a16:rowId xmlns:a16="http://schemas.microsoft.com/office/drawing/2014/main" val="3549117893"/>
                  </a:ext>
                </a:extLst>
              </a:tr>
              <a:tr h="852987">
                <a:tc>
                  <a:txBody>
                    <a:bodyPr/>
                    <a:lstStyle/>
                    <a:p>
                      <a:pPr algn="l" fontAlgn="base"/>
                      <a:r>
                        <a:rPr lang="en-US" sz="1100" dirty="0">
                          <a:effectLst/>
                        </a:rPr>
                        <a:t>Korla McAlpine​​​​</a:t>
                      </a:r>
                    </a:p>
                    <a:p>
                      <a:pPr algn="l" fontAlgn="base"/>
                      <a:r>
                        <a:rPr lang="en-US" sz="1100" dirty="0">
                          <a:effectLst/>
                        </a:rPr>
                        <a:t>Scholarship Administrator​​​​</a:t>
                      </a:r>
                    </a:p>
                    <a:p>
                      <a:pPr algn="l" fontAlgn="base"/>
                      <a:r>
                        <a:rPr lang="en-US" sz="1100" dirty="0">
                          <a:effectLst/>
                        </a:rPr>
                        <a:t>(406) 243-4260​​​​</a:t>
                      </a:r>
                    </a:p>
                    <a:p>
                      <a:pPr algn="l" fontAlgn="base"/>
                      <a:r>
                        <a:rPr lang="en-US" sz="1100" u="sng" strike="noStrike" dirty="0">
                          <a:solidFill>
                            <a:schemeClr val="accent2"/>
                          </a:solidFill>
                          <a:effectLst/>
                          <a:hlinkClick r:id="rId2">
                            <a:extLst>
                              <a:ext uri="{A12FA001-AC4F-418D-AE19-62706E023703}">
                                <ahyp:hlinkClr xmlns:ahyp="http://schemas.microsoft.com/office/drawing/2018/hyperlinkcolor" xmlns="" val="tx"/>
                              </a:ext>
                            </a:extLst>
                          </a:hlinkClick>
                        </a:rPr>
                        <a:t>Korla.mcalpine@supportum.org</a:t>
                      </a:r>
                      <a:r>
                        <a:rPr lang="en-US" sz="1100" dirty="0">
                          <a:solidFill>
                            <a:schemeClr val="accent2"/>
                          </a:solidFill>
                          <a:effectLst/>
                        </a:rPr>
                        <a: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l" fontAlgn="auto"/>
                      <a:r>
                        <a:rPr lang="en-US" sz="1100">
                          <a:effectLst/>
                        </a:rPr>
                        <a:t>​Maggie Lawton </a:t>
                      </a:r>
                    </a:p>
                    <a:p>
                      <a:pPr lvl="0" algn="l">
                        <a:buNone/>
                      </a:pPr>
                      <a:r>
                        <a:rPr lang="en-US" sz="1100">
                          <a:effectLst/>
                        </a:rPr>
                        <a:t>Scholarship Coordinator</a:t>
                      </a:r>
                    </a:p>
                    <a:p>
                      <a:pPr lvl="0" algn="l">
                        <a:buNone/>
                      </a:pPr>
                      <a:r>
                        <a:rPr lang="en-US" sz="1100" b="0" i="0" u="none" strike="noStrike" noProof="0">
                          <a:effectLst/>
                          <a:latin typeface="+mn-lt"/>
                        </a:rPr>
                        <a:t>(406) 243-5510 </a:t>
                      </a:r>
                      <a:endParaRPr lang="en-US" sz="1100"/>
                    </a:p>
                    <a:p>
                      <a:pPr algn="l" fontAlgn="base"/>
                      <a:r>
                        <a:rPr lang="en-US" sz="1100">
                          <a:effectLst/>
                        </a:rPr>
                        <a: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736981099"/>
                  </a:ext>
                </a:extLst>
              </a:tr>
              <a:tr h="852987">
                <a:tc>
                  <a:txBody>
                    <a:bodyPr/>
                    <a:lstStyle/>
                    <a:p>
                      <a:pPr algn="l" fontAlgn="base"/>
                      <a:r>
                        <a:rPr lang="en-US" sz="1100" dirty="0">
                          <a:effectLst/>
                        </a:rPr>
                        <a:t>Sarah Wade​​​​</a:t>
                      </a:r>
                    </a:p>
                    <a:p>
                      <a:pPr algn="l" fontAlgn="base"/>
                      <a:r>
                        <a:rPr lang="en-US" sz="1100" dirty="0">
                          <a:effectLst/>
                        </a:rPr>
                        <a:t>Manager of Fund Administration​​​​</a:t>
                      </a:r>
                    </a:p>
                    <a:p>
                      <a:pPr algn="l" fontAlgn="base"/>
                      <a:r>
                        <a:rPr lang="en-US" sz="1100" dirty="0">
                          <a:effectLst/>
                        </a:rPr>
                        <a:t>(406) 243-5592​​​​</a:t>
                      </a:r>
                    </a:p>
                    <a:p>
                      <a:pPr algn="l" fontAlgn="base"/>
                      <a:r>
                        <a:rPr lang="en-US" sz="1100" u="sng" strike="noStrike" dirty="0">
                          <a:solidFill>
                            <a:schemeClr val="accent2"/>
                          </a:solidFill>
                          <a:effectLst/>
                          <a:hlinkClick r:id="rId3">
                            <a:extLst>
                              <a:ext uri="{A12FA001-AC4F-418D-AE19-62706E023703}">
                                <ahyp:hlinkClr xmlns:ahyp="http://schemas.microsoft.com/office/drawing/2018/hyperlinkcolor" xmlns="" val="tx"/>
                              </a:ext>
                            </a:extLst>
                          </a:hlinkClick>
                        </a:rPr>
                        <a:t>Sarah.wade@supportum.org</a:t>
                      </a:r>
                      <a:r>
                        <a:rPr lang="en-US" sz="1100" dirty="0">
                          <a:solidFill>
                            <a:schemeClr val="accent2"/>
                          </a:solidFill>
                          <a:effectLst/>
                        </a:rPr>
                        <a:t>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l" fontAlgn="base"/>
                      <a:r>
                        <a:rPr lang="en-US" sz="1100">
                          <a:effectLst/>
                        </a:rPr>
                        <a:t>Christina Peltier​​​​​</a:t>
                      </a:r>
                    </a:p>
                    <a:p>
                      <a:pPr algn="l" fontAlgn="base"/>
                      <a:r>
                        <a:rPr lang="en-US" sz="1100">
                          <a:effectLst/>
                        </a:rPr>
                        <a:t>Financial Aid Evaluator​​​​ II- Scholarship Manager​</a:t>
                      </a:r>
                    </a:p>
                    <a:p>
                      <a:pPr algn="l" fontAlgn="base"/>
                      <a:r>
                        <a:rPr lang="en-US" sz="1100">
                          <a:effectLst/>
                        </a:rPr>
                        <a:t>(406) 243-4810​​​​​</a:t>
                      </a:r>
                    </a:p>
                    <a:p>
                      <a:pPr algn="l" fontAlgn="base"/>
                      <a:r>
                        <a:rPr lang="en-US" sz="1100">
                          <a:effectLst/>
                        </a:rPr>
                        <a: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23253339"/>
                  </a:ext>
                </a:extLst>
              </a:tr>
              <a:tr h="813375">
                <a:tc>
                  <a:txBody>
                    <a:bodyPr/>
                    <a:lstStyle/>
                    <a:p>
                      <a:pPr algn="l" fontAlgn="base"/>
                      <a:r>
                        <a:rPr lang="en-US" sz="1100" dirty="0">
                          <a:effectLst/>
                        </a:rPr>
                        <a:t>Nancy Randazzo​​​​</a:t>
                      </a:r>
                    </a:p>
                    <a:p>
                      <a:pPr algn="l" fontAlgn="base"/>
                      <a:r>
                        <a:rPr lang="en-US" sz="1100" dirty="0">
                          <a:effectLst/>
                        </a:rPr>
                        <a:t>Director of Fund Administration​​​​</a:t>
                      </a:r>
                    </a:p>
                    <a:p>
                      <a:pPr algn="l" fontAlgn="base"/>
                      <a:r>
                        <a:rPr lang="en-US" sz="1100" dirty="0">
                          <a:effectLst/>
                        </a:rPr>
                        <a:t>(406) 243-4739​​​​</a:t>
                      </a:r>
                    </a:p>
                    <a:p>
                      <a:pPr algn="l" fontAlgn="base"/>
                      <a:r>
                        <a:rPr lang="en-US" sz="1100" u="sng" strike="noStrike" dirty="0">
                          <a:solidFill>
                            <a:schemeClr val="accent2"/>
                          </a:solidFill>
                          <a:effectLst/>
                          <a:hlinkClick r:id="rId4">
                            <a:extLst>
                              <a:ext uri="{A12FA001-AC4F-418D-AE19-62706E023703}">
                                <ahyp:hlinkClr xmlns:ahyp="http://schemas.microsoft.com/office/drawing/2018/hyperlinkcolor" xmlns="" val="tx"/>
                              </a:ext>
                            </a:extLst>
                          </a:hlinkClick>
                        </a:rPr>
                        <a:t>Nancy.randazzo@supportum.org</a:t>
                      </a:r>
                      <a:r>
                        <a:rPr lang="en-US" sz="1100" dirty="0">
                          <a:solidFill>
                            <a:schemeClr val="accent2"/>
                          </a:solidFill>
                          <a:effectLst/>
                        </a:rPr>
                        <a:t>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l" fontAlgn="base"/>
                      <a:r>
                        <a:rPr lang="en-US" sz="1100">
                          <a:effectLst/>
                        </a:rPr>
                        <a:t>​</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670826408"/>
                  </a:ext>
                </a:extLst>
              </a:tr>
              <a:tr h="813375">
                <a:tc>
                  <a:txBody>
                    <a:bodyPr/>
                    <a:lstStyle/>
                    <a:p>
                      <a:pPr algn="l" fontAlgn="base"/>
                      <a:r>
                        <a:rPr lang="en-US" sz="1100" dirty="0">
                          <a:effectLst/>
                        </a:rPr>
                        <a:t>Emily </a:t>
                      </a:r>
                      <a:r>
                        <a:rPr lang="en-US" sz="1100" dirty="0" err="1">
                          <a:effectLst/>
                        </a:rPr>
                        <a:t>Shankle</a:t>
                      </a:r>
                      <a:r>
                        <a:rPr lang="en-US" sz="1100" dirty="0">
                          <a:effectLst/>
                        </a:rPr>
                        <a:t>​​​​</a:t>
                      </a:r>
                    </a:p>
                    <a:p>
                      <a:pPr algn="l" fontAlgn="base"/>
                      <a:r>
                        <a:rPr lang="en-US" sz="1100" dirty="0">
                          <a:effectLst/>
                        </a:rPr>
                        <a:t>Donor Stewardship Manager</a:t>
                      </a:r>
                    </a:p>
                    <a:p>
                      <a:pPr algn="l" fontAlgn="base"/>
                      <a:r>
                        <a:rPr lang="en-US" sz="1100" dirty="0">
                          <a:effectLst/>
                        </a:rPr>
                        <a:t>(406) 243-2506​​​​</a:t>
                      </a:r>
                    </a:p>
                    <a:p>
                      <a:pPr algn="l" fontAlgn="base"/>
                      <a:r>
                        <a:rPr lang="en-US" sz="1100" dirty="0">
                          <a:solidFill>
                            <a:schemeClr val="accent2"/>
                          </a:solidFill>
                          <a:effectLst/>
                        </a:rPr>
                        <a:t>Emily.shankle@supportum.org​​​​</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l" fontAlgn="auto"/>
                      <a:endParaRPr lang="en-US" sz="1100" dirty="0">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91125387"/>
                  </a:ext>
                </a:extLst>
              </a:tr>
              <a:tr h="634432">
                <a:tc>
                  <a:txBody>
                    <a:bodyPr/>
                    <a:lstStyle/>
                    <a:p>
                      <a:pPr algn="l" fontAlgn="base"/>
                      <a:r>
                        <a:rPr lang="en-US" sz="1100" dirty="0">
                          <a:effectLst/>
                        </a:rPr>
                        <a:t>UM Foundation Email:​​​​</a:t>
                      </a:r>
                    </a:p>
                    <a:p>
                      <a:pPr algn="l" fontAlgn="base"/>
                      <a:r>
                        <a:rPr lang="en-US" sz="1100" u="sng" strike="noStrike" dirty="0">
                          <a:solidFill>
                            <a:schemeClr val="accent2"/>
                          </a:solidFill>
                          <a:effectLst/>
                          <a:hlinkClick r:id="rId5">
                            <a:extLst>
                              <a:ext uri="{A12FA001-AC4F-418D-AE19-62706E023703}">
                                <ahyp:hlinkClr xmlns:ahyp="http://schemas.microsoft.com/office/drawing/2018/hyperlinkcolor" xmlns="" val="tx"/>
                              </a:ext>
                            </a:extLst>
                          </a:hlinkClick>
                        </a:rPr>
                        <a:t>UMFAwardsummarysheets@supportum.org</a:t>
                      </a:r>
                      <a:r>
                        <a:rPr lang="en-US" sz="1100" dirty="0">
                          <a:solidFill>
                            <a:schemeClr val="accent2"/>
                          </a:solidFill>
                          <a:effectLst/>
                        </a:rPr>
                        <a: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l" fontAlgn="base"/>
                      <a:r>
                        <a:rPr lang="en-US" sz="1100" dirty="0">
                          <a:effectLst/>
                        </a:rPr>
                        <a:t>Financial Aid Office Email:​​​​​</a:t>
                      </a:r>
                    </a:p>
                    <a:p>
                      <a:pPr algn="l" fontAlgn="base"/>
                      <a:r>
                        <a:rPr lang="en-US" sz="1100" u="sng" strike="noStrike" dirty="0">
                          <a:solidFill>
                            <a:schemeClr val="accent2"/>
                          </a:solidFill>
                          <a:effectLst/>
                          <a:hlinkClick r:id="rId6">
                            <a:extLst>
                              <a:ext uri="{A12FA001-AC4F-418D-AE19-62706E023703}">
                                <ahyp:hlinkClr xmlns:ahyp="http://schemas.microsoft.com/office/drawing/2018/hyperlinkcolor" xmlns="" val="tx"/>
                              </a:ext>
                            </a:extLst>
                          </a:hlinkClick>
                        </a:rPr>
                        <a:t>fascholarships@mso.umt.edu</a:t>
                      </a:r>
                      <a:r>
                        <a:rPr lang="en-US" sz="1100" dirty="0">
                          <a:solidFill>
                            <a:schemeClr val="accent2"/>
                          </a:solidFill>
                          <a:effectLst/>
                        </a:rPr>
                        <a:t>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812567864"/>
                  </a:ext>
                </a:extLst>
              </a:tr>
              <a:tr h="616617">
                <a:tc>
                  <a:txBody>
                    <a:bodyPr/>
                    <a:lstStyle/>
                    <a:p>
                      <a:pPr algn="l" fontAlgn="base"/>
                      <a:r>
                        <a:rPr lang="en-US" sz="1100">
                          <a:effectLst/>
                        </a:rPr>
                        <a:t>Office Location: Gilkey Building, 2nd Floor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l" fontAlgn="base"/>
                      <a:r>
                        <a:rPr lang="en-US" sz="1100" dirty="0">
                          <a:effectLst/>
                        </a:rPr>
                        <a:t>Office Location: The Financial Aid Office is now located on the 5</a:t>
                      </a:r>
                      <a:r>
                        <a:rPr lang="en-US" sz="1100" baseline="30000" dirty="0">
                          <a:effectLst/>
                        </a:rPr>
                        <a:t>th</a:t>
                      </a:r>
                      <a:r>
                        <a:rPr lang="en-US" sz="1100" dirty="0">
                          <a:effectLst/>
                        </a:rPr>
                        <a:t> floor of Aber Hall</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998209347"/>
                  </a:ext>
                </a:extLst>
              </a:tr>
              <a:tr h="813375">
                <a:tc gridSpan="2">
                  <a:txBody>
                    <a:bodyPr/>
                    <a:lstStyle/>
                    <a:p>
                      <a:pPr algn="ctr" fontAlgn="base"/>
                      <a:r>
                        <a:rPr lang="en-US" sz="1100" dirty="0">
                          <a:effectLst/>
                        </a:rPr>
                        <a:t>Business Services Contact: ​​​​</a:t>
                      </a:r>
                    </a:p>
                    <a:p>
                      <a:pPr algn="ctr" fontAlgn="base"/>
                      <a:r>
                        <a:rPr lang="en-US" sz="1100" dirty="0">
                          <a:effectLst/>
                        </a:rPr>
                        <a:t>Barb Bybee​​​​</a:t>
                      </a:r>
                    </a:p>
                    <a:p>
                      <a:pPr algn="ctr" fontAlgn="base"/>
                      <a:r>
                        <a:rPr lang="en-US" sz="1100" u="none" strike="noStrike" dirty="0">
                          <a:effectLst/>
                        </a:rPr>
                        <a:t> 406-243-6261</a:t>
                      </a:r>
                      <a:r>
                        <a:rPr lang="en-US" sz="1100" dirty="0">
                          <a:effectLst/>
                        </a:rPr>
                        <a:t>​</a:t>
                      </a:r>
                    </a:p>
                    <a:p>
                      <a:pPr algn="ctr" fontAlgn="base"/>
                      <a:r>
                        <a:rPr lang="en-US" sz="1100" u="sng" strike="noStrike" dirty="0">
                          <a:solidFill>
                            <a:schemeClr val="accent1"/>
                          </a:solidFill>
                          <a:effectLst/>
                          <a:hlinkClick r:id="rId7">
                            <a:extLst>
                              <a:ext uri="{A12FA001-AC4F-418D-AE19-62706E023703}">
                                <ahyp:hlinkClr xmlns:ahyp="http://schemas.microsoft.com/office/drawing/2018/hyperlinkcolor" xmlns="" val="tx"/>
                              </a:ext>
                            </a:extLst>
                          </a:hlinkClick>
                        </a:rPr>
                        <a:t>Barb.bybee@mso.umt.edu</a:t>
                      </a:r>
                      <a:r>
                        <a:rPr lang="en-US" sz="1100" dirty="0">
                          <a:solidFill>
                            <a:schemeClr val="accent1"/>
                          </a:solidFill>
                          <a:effectLst/>
                        </a:rPr>
                        <a: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en-US"/>
                    </a:p>
                  </a:txBody>
                  <a:tcPr marL="0" marR="0" marT="0" marB="0" horzOverflow="overflow"/>
                </a:tc>
                <a:extLst>
                  <a:ext uri="{0D108BD9-81ED-4DB2-BD59-A6C34878D82A}">
                    <a16:rowId xmlns:a16="http://schemas.microsoft.com/office/drawing/2014/main" val="1404395216"/>
                  </a:ext>
                </a:extLst>
              </a:tr>
            </a:tbl>
          </a:graphicData>
        </a:graphic>
      </p:graphicFrame>
      <p:sp>
        <p:nvSpPr>
          <p:cNvPr id="9" name="Oval 8">
            <a:extLst>
              <a:ext uri="{FF2B5EF4-FFF2-40B4-BE49-F238E27FC236}">
                <a16:creationId xmlns:a16="http://schemas.microsoft.com/office/drawing/2014/main" id="{478E7798-5F6B-428B-8A67-AD1E4D6A0D65}"/>
              </a:ext>
            </a:extLst>
          </p:cNvPr>
          <p:cNvSpPr/>
          <p:nvPr/>
        </p:nvSpPr>
        <p:spPr>
          <a:xfrm>
            <a:off x="7453429" y="222215"/>
            <a:ext cx="3076452" cy="1514902"/>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TextBox 9">
            <a:extLst>
              <a:ext uri="{FF2B5EF4-FFF2-40B4-BE49-F238E27FC236}">
                <a16:creationId xmlns:a16="http://schemas.microsoft.com/office/drawing/2014/main" id="{3987D3D0-07FD-4D75-9E69-B5B86B323464}"/>
              </a:ext>
            </a:extLst>
          </p:cNvPr>
          <p:cNvSpPr txBox="1"/>
          <p:nvPr/>
        </p:nvSpPr>
        <p:spPr>
          <a:xfrm>
            <a:off x="7639292" y="377849"/>
            <a:ext cx="2724584" cy="11982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rgbClr val="FF0000"/>
                </a:solidFill>
              </a:rPr>
              <a:t>*</a:t>
            </a:r>
            <a:r>
              <a:rPr lang="en-US" sz="1400" dirty="0"/>
              <a:t>The Foundation Scholarship Team will be on campus Mondays and Tuesdays. Remote working, Wednesday – Friday. </a:t>
            </a:r>
            <a:endParaRPr lang="en-US" dirty="0"/>
          </a:p>
        </p:txBody>
      </p:sp>
      <p:pic>
        <p:nvPicPr>
          <p:cNvPr id="11" name="Graphic 8" descr="Envelope with solid fill">
            <a:extLst>
              <a:ext uri="{FF2B5EF4-FFF2-40B4-BE49-F238E27FC236}">
                <a16:creationId xmlns:a16="http://schemas.microsoft.com/office/drawing/2014/main" id="{051A7565-5A0F-4D0D-A3F8-B442CBA1316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745110" y="5425659"/>
            <a:ext cx="696103" cy="707477"/>
          </a:xfrm>
          <a:prstGeom prst="rect">
            <a:avLst/>
          </a:prstGeom>
        </p:spPr>
      </p:pic>
      <p:pic>
        <p:nvPicPr>
          <p:cNvPr id="12" name="Graphic 11" descr="Receiver with solid fill">
            <a:extLst>
              <a:ext uri="{FF2B5EF4-FFF2-40B4-BE49-F238E27FC236}">
                <a16:creationId xmlns:a16="http://schemas.microsoft.com/office/drawing/2014/main" id="{689DC3B1-A8EF-48B9-9766-B07586995239}"/>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10800000">
            <a:off x="6096000" y="5573524"/>
            <a:ext cx="536864" cy="559612"/>
          </a:xfrm>
          <a:prstGeom prst="rect">
            <a:avLst/>
          </a:prstGeom>
        </p:spPr>
      </p:pic>
    </p:spTree>
    <p:extLst>
      <p:ext uri="{BB962C8B-B14F-4D97-AF65-F5344CB8AC3E}">
        <p14:creationId xmlns:p14="http://schemas.microsoft.com/office/powerpoint/2010/main" val="1456268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A8274650-3753-45CE-82AF-CE77BDC0DDF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6348" y="300044"/>
            <a:ext cx="2490358" cy="598053"/>
          </a:xfrm>
          <a:prstGeom prst="rect">
            <a:avLst/>
          </a:prstGeom>
        </p:spPr>
      </p:pic>
      <p:pic>
        <p:nvPicPr>
          <p:cNvPr id="8" name="Picture 2">
            <a:extLst>
              <a:ext uri="{FF2B5EF4-FFF2-40B4-BE49-F238E27FC236}">
                <a16:creationId xmlns:a16="http://schemas.microsoft.com/office/drawing/2014/main" id="{BDB754ED-5844-44E9-9951-21A3F2F55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821" y="244012"/>
            <a:ext cx="2049467" cy="654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7A06751-C7F6-4D96-B060-BDA811732282}"/>
              </a:ext>
            </a:extLst>
          </p:cNvPr>
          <p:cNvSpPr txBox="1"/>
          <p:nvPr/>
        </p:nvSpPr>
        <p:spPr>
          <a:xfrm>
            <a:off x="1544163" y="2769910"/>
            <a:ext cx="83603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chemeClr val="accent2"/>
                </a:solidFill>
                <a:latin typeface="Avenir LT Std 65 Medium" panose="020B0603020203020204" pitchFamily="34" charset="0"/>
                <a:ea typeface="Open sans"/>
                <a:cs typeface="Open sans"/>
              </a:rPr>
              <a:t>Thank You for Joining Us!</a:t>
            </a:r>
            <a:endParaRPr lang="en-US" dirty="0">
              <a:solidFill>
                <a:schemeClr val="accent2"/>
              </a:solidFill>
              <a:latin typeface="Avenir LT Std 65 Medium" panose="020B0603020203020204" pitchFamily="34" charset="0"/>
            </a:endParaRPr>
          </a:p>
        </p:txBody>
      </p:sp>
      <p:sp>
        <p:nvSpPr>
          <p:cNvPr id="10" name="TextBox 9">
            <a:extLst>
              <a:ext uri="{FF2B5EF4-FFF2-40B4-BE49-F238E27FC236}">
                <a16:creationId xmlns:a16="http://schemas.microsoft.com/office/drawing/2014/main" id="{16B735B6-33FC-493C-BFE9-BE185E498560}"/>
              </a:ext>
            </a:extLst>
          </p:cNvPr>
          <p:cNvSpPr txBox="1"/>
          <p:nvPr/>
        </p:nvSpPr>
        <p:spPr>
          <a:xfrm>
            <a:off x="1544163" y="3693240"/>
            <a:ext cx="7958007" cy="646331"/>
          </a:xfrm>
          <a:prstGeom prst="rect">
            <a:avLst/>
          </a:prstGeom>
          <a:noFill/>
        </p:spPr>
        <p:txBody>
          <a:bodyPr wrap="square" lIns="91440" tIns="45720" rIns="91440" bIns="45720" anchor="t">
            <a:spAutoFit/>
          </a:bodyPr>
          <a:lstStyle/>
          <a:p>
            <a:pPr algn="ctr"/>
            <a:r>
              <a:rPr lang="en-US" b="0" i="0" dirty="0">
                <a:effectLst/>
                <a:latin typeface="Avenir LT Std 35 Light" panose="020B0402020203020204"/>
              </a:rPr>
              <a:t>Please mark your calendars for our next forum on </a:t>
            </a:r>
            <a:r>
              <a:rPr lang="en-US" b="1" dirty="0">
                <a:latin typeface="Avenir LT Std 35 Light" panose="020B0402020203020204"/>
              </a:rPr>
              <a:t>Friday, April 8</a:t>
            </a:r>
            <a:r>
              <a:rPr lang="en-US" b="1" baseline="30000" dirty="0">
                <a:latin typeface="Avenir LT Std 35 Light" panose="020B0402020203020204"/>
              </a:rPr>
              <a:t>th</a:t>
            </a:r>
            <a:r>
              <a:rPr lang="en-US" b="1" dirty="0">
                <a:latin typeface="Avenir LT Std 35 Light" panose="020B0402020203020204"/>
              </a:rPr>
              <a:t> </a:t>
            </a:r>
            <a:r>
              <a:rPr lang="en-US" b="0" i="0">
                <a:effectLst/>
                <a:latin typeface="Avenir LT Std 35 Light" panose="020B0402020203020204"/>
              </a:rPr>
              <a:t>at </a:t>
            </a:r>
            <a:r>
              <a:rPr lang="en-US">
                <a:latin typeface="Avenir LT Std 35 Light" panose="020B0402020203020204"/>
              </a:rPr>
              <a:t>1pm</a:t>
            </a:r>
            <a:r>
              <a:rPr lang="en-US" b="0" i="0">
                <a:effectLst/>
                <a:latin typeface="Avenir LT Std 35 Light" panose="020B0402020203020204"/>
              </a:rPr>
              <a:t>. </a:t>
            </a:r>
            <a:r>
              <a:rPr lang="en-US" dirty="0">
                <a:latin typeface="Avenir LT Std 35 Light" panose="020B0402020203020204"/>
              </a:rPr>
              <a:t>Calendar invite to follow! </a:t>
            </a:r>
          </a:p>
        </p:txBody>
      </p:sp>
    </p:spTree>
    <p:extLst>
      <p:ext uri="{BB962C8B-B14F-4D97-AF65-F5344CB8AC3E}">
        <p14:creationId xmlns:p14="http://schemas.microsoft.com/office/powerpoint/2010/main" val="138338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9400-E71F-471D-8571-A1AD39B35076}"/>
              </a:ext>
            </a:extLst>
          </p:cNvPr>
          <p:cNvSpPr txBox="1">
            <a:spLocks/>
          </p:cNvSpPr>
          <p:nvPr/>
        </p:nvSpPr>
        <p:spPr>
          <a:xfrm>
            <a:off x="409203" y="357135"/>
            <a:ext cx="6252443" cy="751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E001D"/>
                </a:solidFill>
                <a:latin typeface="Avenir LT Std 65 Medium" panose="020B0603020203020204" pitchFamily="34" charset="0"/>
                <a:ea typeface="+mj-ea"/>
                <a:cs typeface="+mj-cs"/>
              </a:defRPr>
            </a:lvl1pPr>
          </a:lstStyle>
          <a:p>
            <a:pPr marL="0" marR="0" lvl="0" indent="0" defTabSz="914400" rtl="0" eaLnBrk="1" fontAlgn="auto" latinLnBrk="0" hangingPunct="1">
              <a:lnSpc>
                <a:spcPct val="90000"/>
              </a:lnSpc>
              <a:spcBef>
                <a:spcPts val="700"/>
              </a:spcBef>
              <a:spcAft>
                <a:spcPts val="0"/>
              </a:spcAft>
              <a:buClrTx/>
              <a:buSzTx/>
              <a:buFontTx/>
              <a:buNone/>
              <a:tabLst/>
              <a:defRPr/>
            </a:pPr>
            <a:r>
              <a:rPr kumimoji="0" lang="en-US" sz="4400" b="0" i="0" u="none" strike="noStrike" kern="1200" cap="none" spc="0" normalizeH="0" baseline="0" noProof="0" dirty="0">
                <a:ln>
                  <a:noFill/>
                </a:ln>
                <a:solidFill>
                  <a:srgbClr val="70002E"/>
                </a:solidFill>
                <a:effectLst/>
                <a:uLnTx/>
                <a:uFillTx/>
                <a:latin typeface="Avenir LT Std 65 Medium" panose="020B0603020203020204" pitchFamily="34" charset="0"/>
                <a:ea typeface="+mj-ea"/>
                <a:cs typeface="+mj-cs"/>
              </a:rPr>
              <a:t>UM FOUNDATION</a:t>
            </a:r>
          </a:p>
        </p:txBody>
      </p:sp>
      <p:sp>
        <p:nvSpPr>
          <p:cNvPr id="6" name="TextBox 5">
            <a:extLst>
              <a:ext uri="{FF2B5EF4-FFF2-40B4-BE49-F238E27FC236}">
                <a16:creationId xmlns:a16="http://schemas.microsoft.com/office/drawing/2014/main" id="{1FD18974-83B7-4574-A033-DBF4AC1A8E73}"/>
              </a:ext>
            </a:extLst>
          </p:cNvPr>
          <p:cNvSpPr txBox="1"/>
          <p:nvPr/>
        </p:nvSpPr>
        <p:spPr>
          <a:xfrm>
            <a:off x="1569535" y="1657248"/>
            <a:ext cx="2169248" cy="461665"/>
          </a:xfrm>
          <a:prstGeom prst="rect">
            <a:avLst/>
          </a:prstGeom>
          <a:noFill/>
        </p:spPr>
        <p:txBody>
          <a:bodyPr wrap="square" rtlCol="0">
            <a:spAutoFit/>
          </a:bodyPr>
          <a:lstStyle/>
          <a:p>
            <a:r>
              <a:rPr lang="en-US" sz="2400" b="1" dirty="0">
                <a:solidFill>
                  <a:schemeClr val="accent2"/>
                </a:solidFill>
                <a:latin typeface="Avenir LT Std 35 Light" panose="020B0402020203020204" pitchFamily="34" charset="0"/>
              </a:rPr>
              <a:t>2021-2022</a:t>
            </a:r>
          </a:p>
        </p:txBody>
      </p:sp>
      <p:sp>
        <p:nvSpPr>
          <p:cNvPr id="8" name="TextBox 7">
            <a:extLst>
              <a:ext uri="{FF2B5EF4-FFF2-40B4-BE49-F238E27FC236}">
                <a16:creationId xmlns:a16="http://schemas.microsoft.com/office/drawing/2014/main" id="{6B5EB64C-5B52-4097-8133-D2AF428DAFB0}"/>
              </a:ext>
            </a:extLst>
          </p:cNvPr>
          <p:cNvSpPr txBox="1"/>
          <p:nvPr/>
        </p:nvSpPr>
        <p:spPr>
          <a:xfrm>
            <a:off x="1225426" y="2311740"/>
            <a:ext cx="5752111" cy="1384995"/>
          </a:xfrm>
          <a:prstGeom prst="rect">
            <a:avLst/>
          </a:prstGeom>
          <a:noFill/>
        </p:spPr>
        <p:txBody>
          <a:bodyPr wrap="square" lIns="91440" tIns="45720" rIns="91440" bIns="45720" anchor="t">
            <a:spAutoFit/>
          </a:bodyPr>
          <a:lstStyle/>
          <a:p>
            <a:pPr marL="342900" indent="-342900">
              <a:buFont typeface="Symbol" panose="05050102010706020507" pitchFamily="18" charset="2"/>
              <a:buChar char=""/>
            </a:pPr>
            <a:r>
              <a:rPr lang="en-US" sz="1400" dirty="0">
                <a:effectLst/>
                <a:latin typeface="Avenir LT Std 35 Light"/>
                <a:ea typeface="Times New Roman" panose="02020603050405020304" pitchFamily="18" charset="0"/>
              </a:rPr>
              <a:t>Please continue to encourage students to submit thank you letters, they can </a:t>
            </a:r>
            <a:r>
              <a:rPr lang="en-US" sz="1400" dirty="0">
                <a:latin typeface="Avenir LT Std 35 Light"/>
                <a:ea typeface="Times New Roman" panose="02020603050405020304" pitchFamily="18" charset="0"/>
              </a:rPr>
              <a:t>be sent</a:t>
            </a:r>
            <a:r>
              <a:rPr lang="en-US" sz="1400" dirty="0">
                <a:effectLst/>
                <a:latin typeface="Avenir LT Std 35 Light"/>
                <a:ea typeface="Times New Roman" panose="02020603050405020304" pitchFamily="18" charset="0"/>
              </a:rPr>
              <a:t> to the Foundation at </a:t>
            </a:r>
            <a:r>
              <a:rPr lang="en-US" sz="1400" u="sng" dirty="0">
                <a:solidFill>
                  <a:srgbClr val="0563C1"/>
                </a:solidFill>
                <a:effectLst/>
                <a:latin typeface="Avenir LT Std 35 Light"/>
                <a:ea typeface="Times New Roman" panose="02020603050405020304" pitchFamily="18" charset="0"/>
                <a:hlinkClick r:id="rId2"/>
              </a:rPr>
              <a:t>thankyou@supportum.org</a:t>
            </a:r>
            <a:r>
              <a:rPr lang="en-US" sz="1400" dirty="0">
                <a:effectLst/>
                <a:latin typeface="Avenir LT Std 35 Light"/>
                <a:ea typeface="Times New Roman" panose="02020603050405020304" pitchFamily="18" charset="0"/>
              </a:rPr>
              <a:t>. If you have questions, please contact Emily Shankle, Donor Stewardship Manager.</a:t>
            </a:r>
          </a:p>
          <a:p>
            <a:pPr marL="342900" marR="0" lvl="0" indent="-342900">
              <a:spcBef>
                <a:spcPts val="0"/>
              </a:spcBef>
              <a:spcAft>
                <a:spcPts val="0"/>
              </a:spcAft>
              <a:buFont typeface="Symbol" panose="05050102010706020507" pitchFamily="18" charset="2"/>
              <a:buChar char=""/>
            </a:pPr>
            <a:endParaRPr lang="en-US" sz="1400" dirty="0">
              <a:effectLst/>
              <a:latin typeface="Avenir LT Std 35 Light" panose="020B0402020203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latin typeface="Avenir LT Std 35 Light" panose="020B0402020203020204" pitchFamily="34" charset="0"/>
                <a:ea typeface="Calibri" panose="020F0502020204030204" pitchFamily="34" charset="0"/>
              </a:rPr>
              <a:t>Please make sure to track all 21-22 awards. Use the flowchart on the next slide while reviewing awards that have not disbursed. </a:t>
            </a:r>
            <a:endParaRPr lang="en-US" sz="1400" dirty="0">
              <a:effectLst/>
              <a:latin typeface="Avenir LT Std 35 Light" panose="020B0402020203020204" pitchFamily="34" charset="0"/>
              <a:ea typeface="Calibri" panose="020F0502020204030204" pitchFamily="34" charset="0"/>
            </a:endParaRPr>
          </a:p>
        </p:txBody>
      </p:sp>
      <p:pic>
        <p:nvPicPr>
          <p:cNvPr id="12" name="Picture 11" descr="A close up of a sign&#10;&#10;Description automatically generated">
            <a:extLst>
              <a:ext uri="{FF2B5EF4-FFF2-40B4-BE49-F238E27FC236}">
                <a16:creationId xmlns:a16="http://schemas.microsoft.com/office/drawing/2014/main" id="{6FE963DE-359A-4BBD-86CD-D4F2676753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3871" y="5737058"/>
            <a:ext cx="3180576" cy="763807"/>
          </a:xfrm>
          <a:prstGeom prst="rect">
            <a:avLst/>
          </a:prstGeom>
        </p:spPr>
      </p:pic>
    </p:spTree>
    <p:extLst>
      <p:ext uri="{BB962C8B-B14F-4D97-AF65-F5344CB8AC3E}">
        <p14:creationId xmlns:p14="http://schemas.microsoft.com/office/powerpoint/2010/main" val="265731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D445-E0CA-4FBF-ABFA-F32BE005BC46}"/>
              </a:ext>
            </a:extLst>
          </p:cNvPr>
          <p:cNvSpPr txBox="1">
            <a:spLocks/>
          </p:cNvSpPr>
          <p:nvPr/>
        </p:nvSpPr>
        <p:spPr>
          <a:xfrm>
            <a:off x="409203" y="357135"/>
            <a:ext cx="6252443" cy="751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E001D"/>
                </a:solidFill>
                <a:latin typeface="Avenir LT Std 65 Medium" panose="020B0603020203020204" pitchFamily="34" charset="0"/>
                <a:ea typeface="+mj-ea"/>
                <a:cs typeface="+mj-cs"/>
              </a:defRPr>
            </a:lvl1pPr>
          </a:lstStyle>
          <a:p>
            <a:pPr marL="0" marR="0" lvl="0" indent="0" defTabSz="914400" rtl="0" eaLnBrk="1" fontAlgn="auto" latinLnBrk="0" hangingPunct="1">
              <a:lnSpc>
                <a:spcPct val="90000"/>
              </a:lnSpc>
              <a:spcBef>
                <a:spcPts val="700"/>
              </a:spcBef>
              <a:spcAft>
                <a:spcPts val="0"/>
              </a:spcAft>
              <a:buClrTx/>
              <a:buSzTx/>
              <a:buFontTx/>
              <a:buNone/>
              <a:tabLst/>
              <a:defRPr/>
            </a:pPr>
            <a:r>
              <a:rPr lang="en-US" dirty="0">
                <a:solidFill>
                  <a:srgbClr val="70002E"/>
                </a:solidFill>
              </a:rPr>
              <a:t>UM FOUNDATION</a:t>
            </a:r>
            <a:endParaRPr kumimoji="0" lang="en-US" sz="4400" b="0" i="0" u="none" strike="noStrike" kern="1200" cap="none" spc="0" normalizeH="0" baseline="0" noProof="0" dirty="0">
              <a:ln>
                <a:noFill/>
              </a:ln>
              <a:solidFill>
                <a:srgbClr val="70002E"/>
              </a:solidFill>
              <a:effectLst/>
              <a:uLnTx/>
              <a:uFillTx/>
              <a:latin typeface="Avenir LT Std 65 Medium" panose="020B0603020203020204" pitchFamily="34" charset="0"/>
              <a:ea typeface="+mj-ea"/>
              <a:cs typeface="+mj-cs"/>
            </a:endParaRPr>
          </a:p>
        </p:txBody>
      </p:sp>
      <p:pic>
        <p:nvPicPr>
          <p:cNvPr id="3" name="Picture 2" descr="A close up of a sign&#10;&#10;Description automatically generated">
            <a:extLst>
              <a:ext uri="{FF2B5EF4-FFF2-40B4-BE49-F238E27FC236}">
                <a16:creationId xmlns:a16="http://schemas.microsoft.com/office/drawing/2014/main" id="{360FE28F-AB0F-4984-9457-DEB0F0CC75B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44558" y="357135"/>
            <a:ext cx="2490358" cy="598053"/>
          </a:xfrm>
          <a:prstGeom prst="rect">
            <a:avLst/>
          </a:prstGeom>
        </p:spPr>
      </p:pic>
      <p:sp>
        <p:nvSpPr>
          <p:cNvPr id="4" name="TextBox 3">
            <a:extLst>
              <a:ext uri="{FF2B5EF4-FFF2-40B4-BE49-F238E27FC236}">
                <a16:creationId xmlns:a16="http://schemas.microsoft.com/office/drawing/2014/main" id="{A2F58601-1932-43ED-9884-923CFCCEE1C9}"/>
              </a:ext>
            </a:extLst>
          </p:cNvPr>
          <p:cNvSpPr txBox="1"/>
          <p:nvPr/>
        </p:nvSpPr>
        <p:spPr>
          <a:xfrm>
            <a:off x="409203" y="1219524"/>
            <a:ext cx="5170977" cy="369332"/>
          </a:xfrm>
          <a:prstGeom prst="rect">
            <a:avLst/>
          </a:prstGeom>
          <a:noFill/>
        </p:spPr>
        <p:txBody>
          <a:bodyPr wrap="square" rtlCol="0">
            <a:spAutoFit/>
          </a:bodyPr>
          <a:lstStyle/>
          <a:p>
            <a:r>
              <a:rPr lang="en-US" b="1" dirty="0">
                <a:solidFill>
                  <a:schemeClr val="accent2"/>
                </a:solidFill>
                <a:latin typeface="Avenir LT Std 35 Light" panose="020B0402020203020204" pitchFamily="34" charset="0"/>
              </a:rPr>
              <a:t>Tracking and Reconciling 2021-2022 awards</a:t>
            </a:r>
          </a:p>
        </p:txBody>
      </p:sp>
      <p:pic>
        <p:nvPicPr>
          <p:cNvPr id="7" name="Picture 6" descr="Diagram&#10;&#10;Description automatically generated">
            <a:extLst>
              <a:ext uri="{FF2B5EF4-FFF2-40B4-BE49-F238E27FC236}">
                <a16:creationId xmlns:a16="http://schemas.microsoft.com/office/drawing/2014/main" id="{AB5E91AE-B520-4FAA-AA3A-68A35908880A}"/>
              </a:ext>
            </a:extLst>
          </p:cNvPr>
          <p:cNvPicPr>
            <a:picLocks noChangeAspect="1"/>
          </p:cNvPicPr>
          <p:nvPr/>
        </p:nvPicPr>
        <p:blipFill rotWithShape="1">
          <a:blip r:embed="rId4">
            <a:extLst>
              <a:ext uri="{28A0092B-C50C-407E-A947-70E740481C1C}">
                <a14:useLocalDpi xmlns:a14="http://schemas.microsoft.com/office/drawing/2010/main" val="0"/>
              </a:ext>
            </a:extLst>
          </a:blip>
          <a:srcRect b="16176"/>
          <a:stretch/>
        </p:blipFill>
        <p:spPr>
          <a:xfrm>
            <a:off x="409203" y="1108500"/>
            <a:ext cx="8787050" cy="5691626"/>
          </a:xfrm>
          <a:prstGeom prst="rect">
            <a:avLst/>
          </a:prstGeom>
        </p:spPr>
      </p:pic>
    </p:spTree>
    <p:extLst>
      <p:ext uri="{BB962C8B-B14F-4D97-AF65-F5344CB8AC3E}">
        <p14:creationId xmlns:p14="http://schemas.microsoft.com/office/powerpoint/2010/main" val="388721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D0ACD08-0404-4AF7-9494-084A7E087EC5}"/>
              </a:ext>
            </a:extLst>
          </p:cNvPr>
          <p:cNvSpPr txBox="1">
            <a:spLocks/>
          </p:cNvSpPr>
          <p:nvPr/>
        </p:nvSpPr>
        <p:spPr>
          <a:xfrm>
            <a:off x="409203" y="357135"/>
            <a:ext cx="6252443" cy="751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E001D"/>
                </a:solidFill>
                <a:latin typeface="Avenir LT Std 65 Medium" panose="020B0603020203020204" pitchFamily="34" charset="0"/>
                <a:ea typeface="+mj-ea"/>
                <a:cs typeface="+mj-cs"/>
              </a:defRPr>
            </a:lvl1pPr>
          </a:lstStyle>
          <a:p>
            <a:pPr marL="0" marR="0" lvl="0" indent="0" defTabSz="914400" rtl="0" eaLnBrk="1" fontAlgn="auto" latinLnBrk="0" hangingPunct="1">
              <a:lnSpc>
                <a:spcPct val="90000"/>
              </a:lnSpc>
              <a:spcBef>
                <a:spcPts val="700"/>
              </a:spcBef>
              <a:spcAft>
                <a:spcPts val="0"/>
              </a:spcAft>
              <a:buClrTx/>
              <a:buSzTx/>
              <a:buFontTx/>
              <a:buNone/>
              <a:tabLst/>
              <a:defRPr/>
            </a:pPr>
            <a:r>
              <a:rPr kumimoji="0" lang="en-US" sz="4400" b="0" i="0" u="none" strike="noStrike" kern="1200" cap="none" spc="0" normalizeH="0" baseline="0" noProof="0" dirty="0">
                <a:ln>
                  <a:noFill/>
                </a:ln>
                <a:solidFill>
                  <a:srgbClr val="70002E"/>
                </a:solidFill>
                <a:effectLst/>
                <a:uLnTx/>
                <a:uFillTx/>
                <a:latin typeface="Avenir LT Std 65 Medium" panose="020B0603020203020204" pitchFamily="34" charset="0"/>
                <a:ea typeface="+mj-ea"/>
                <a:cs typeface="+mj-cs"/>
              </a:rPr>
              <a:t>UM FOUNDATION</a:t>
            </a:r>
          </a:p>
        </p:txBody>
      </p:sp>
      <p:pic>
        <p:nvPicPr>
          <p:cNvPr id="6" name="Picture 5" descr="A close up of a sign&#10;&#10;Description automatically generated">
            <a:extLst>
              <a:ext uri="{FF2B5EF4-FFF2-40B4-BE49-F238E27FC236}">
                <a16:creationId xmlns:a16="http://schemas.microsoft.com/office/drawing/2014/main" id="{F6897B60-73FF-43A6-81B4-2EBACAF4B40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43681" y="407746"/>
            <a:ext cx="3180576" cy="763807"/>
          </a:xfrm>
          <a:prstGeom prst="rect">
            <a:avLst/>
          </a:prstGeom>
        </p:spPr>
      </p:pic>
      <p:sp>
        <p:nvSpPr>
          <p:cNvPr id="7" name="TextBox 6">
            <a:extLst>
              <a:ext uri="{FF2B5EF4-FFF2-40B4-BE49-F238E27FC236}">
                <a16:creationId xmlns:a16="http://schemas.microsoft.com/office/drawing/2014/main" id="{7833AC31-0CE8-4A53-A254-51E8C07F2BCA}"/>
              </a:ext>
            </a:extLst>
          </p:cNvPr>
          <p:cNvSpPr txBox="1"/>
          <p:nvPr/>
        </p:nvSpPr>
        <p:spPr>
          <a:xfrm>
            <a:off x="453740" y="1296906"/>
            <a:ext cx="2169248" cy="461665"/>
          </a:xfrm>
          <a:prstGeom prst="rect">
            <a:avLst/>
          </a:prstGeom>
          <a:noFill/>
        </p:spPr>
        <p:txBody>
          <a:bodyPr wrap="square" rtlCol="0">
            <a:spAutoFit/>
          </a:bodyPr>
          <a:lstStyle/>
          <a:p>
            <a:r>
              <a:rPr lang="en-US" sz="2400" b="1" dirty="0">
                <a:solidFill>
                  <a:schemeClr val="accent2"/>
                </a:solidFill>
                <a:latin typeface="Avenir LT Std 35 Light" panose="020B0402020203020204" pitchFamily="34" charset="0"/>
              </a:rPr>
              <a:t>2022-2023</a:t>
            </a:r>
          </a:p>
        </p:txBody>
      </p:sp>
      <p:sp>
        <p:nvSpPr>
          <p:cNvPr id="9" name="TextBox 8">
            <a:extLst>
              <a:ext uri="{FF2B5EF4-FFF2-40B4-BE49-F238E27FC236}">
                <a16:creationId xmlns:a16="http://schemas.microsoft.com/office/drawing/2014/main" id="{CC9AC44A-4A02-4083-B2D4-7D0B3D68C479}"/>
              </a:ext>
            </a:extLst>
          </p:cNvPr>
          <p:cNvSpPr txBox="1"/>
          <p:nvPr/>
        </p:nvSpPr>
        <p:spPr>
          <a:xfrm>
            <a:off x="851077" y="1883924"/>
            <a:ext cx="7639779" cy="2031325"/>
          </a:xfrm>
          <a:prstGeom prst="rect">
            <a:avLst/>
          </a:prstGeom>
          <a:noFill/>
        </p:spPr>
        <p:txBody>
          <a:bodyPr wrap="square">
            <a:spAutoFit/>
          </a:bodyPr>
          <a:lstStyle/>
          <a:p>
            <a:pPr marL="0" marR="0">
              <a:spcBef>
                <a:spcPts val="0"/>
              </a:spcBef>
              <a:spcAft>
                <a:spcPts val="0"/>
              </a:spcAft>
            </a:pPr>
            <a:r>
              <a:rPr lang="en-US" sz="1400" b="1" dirty="0">
                <a:effectLst/>
                <a:latin typeface="Avenir LT Std 35 Light" panose="020B0402020203020204" pitchFamily="34" charset="0"/>
                <a:ea typeface="Calibri" panose="020F0502020204030204" pitchFamily="34" charset="0"/>
              </a:rPr>
              <a:t>Scholarship Budgets and Criteria</a:t>
            </a:r>
          </a:p>
          <a:p>
            <a:pPr marL="342900" marR="0" lvl="0" indent="-342900">
              <a:spcBef>
                <a:spcPts val="0"/>
              </a:spcBef>
              <a:spcAft>
                <a:spcPts val="0"/>
              </a:spcAft>
              <a:buFont typeface="Symbol" panose="05050102010706020507" pitchFamily="18" charset="2"/>
              <a:buChar char=""/>
            </a:pPr>
            <a:r>
              <a:rPr lang="en-US" sz="1400" dirty="0">
                <a:effectLst/>
                <a:latin typeface="Avenir LT Std 35 Light" panose="020B0402020203020204" pitchFamily="34" charset="0"/>
                <a:ea typeface="Times New Roman" panose="02020603050405020304" pitchFamily="18" charset="0"/>
              </a:rPr>
              <a:t>All initial scholarship budgets have been distributed in Box</a:t>
            </a:r>
            <a:endParaRPr lang="en-US" sz="1400" dirty="0">
              <a:effectLst/>
              <a:latin typeface="Avenir LT Std 35 Light" panose="020B0402020203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Avenir LT Std 35 Light" panose="020B0402020203020204" pitchFamily="34" charset="0"/>
                <a:ea typeface="Times New Roman" panose="02020603050405020304" pitchFamily="18" charset="0"/>
              </a:rPr>
              <a:t>We are now working on updates/revisions</a:t>
            </a:r>
            <a:endParaRPr lang="en-US" sz="1400" dirty="0">
              <a:effectLst/>
              <a:latin typeface="Avenir LT Std 35 Light" panose="020B040202020302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Avenir LT Std 35 Light" panose="020B0402020203020204" pitchFamily="34" charset="0"/>
                <a:ea typeface="Times New Roman" panose="02020603050405020304" pitchFamily="18" charset="0"/>
              </a:rPr>
              <a:t>When an update or revision is made, we update the budget spreadsheet and add a comment on the right-hand side “activity” section</a:t>
            </a:r>
            <a:endParaRPr lang="en-US" sz="1400" dirty="0">
              <a:effectLst/>
              <a:latin typeface="Avenir LT Std 35 Light" panose="020B040202020302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Avenir LT Std 35 Light" panose="020B0402020203020204" pitchFamily="34" charset="0"/>
                <a:ea typeface="Times New Roman" panose="02020603050405020304" pitchFamily="18" charset="0"/>
              </a:rPr>
              <a:t>If you are using the Portal, the Portal will be updated after the excel and comment is added</a:t>
            </a:r>
            <a:endParaRPr lang="en-US" sz="1400" dirty="0">
              <a:effectLst/>
              <a:latin typeface="Avenir LT Std 35 Light" panose="020B040202020302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400" dirty="0">
                <a:effectLst/>
                <a:latin typeface="Avenir LT Std 35 Light" panose="020B0402020203020204" pitchFamily="34" charset="0"/>
                <a:ea typeface="Times New Roman" panose="02020603050405020304" pitchFamily="18" charset="0"/>
              </a:rPr>
              <a:t>Questions regarding budgets on the Portal, please contact Sarah</a:t>
            </a:r>
            <a:endParaRPr lang="en-US" sz="1400" dirty="0">
              <a:effectLst/>
              <a:latin typeface="Avenir LT Std 35 Light" panose="020B040202020302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Avenir LT Std 35 Light" panose="020B0402020203020204" pitchFamily="34" charset="0"/>
                <a:ea typeface="Times New Roman" panose="02020603050405020304" pitchFamily="18" charset="0"/>
              </a:rPr>
              <a:t>Please be sure you have your Box notifications turned on</a:t>
            </a:r>
            <a:endParaRPr lang="en-US" sz="1400" dirty="0">
              <a:effectLst/>
              <a:latin typeface="Avenir LT Std 35 Light" panose="020B0402020203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2D9E1EE2-11FF-400C-9E3A-FEF3FD28536E}"/>
              </a:ext>
            </a:extLst>
          </p:cNvPr>
          <p:cNvSpPr txBox="1"/>
          <p:nvPr/>
        </p:nvSpPr>
        <p:spPr>
          <a:xfrm>
            <a:off x="851077" y="3998175"/>
            <a:ext cx="7356752" cy="1384995"/>
          </a:xfrm>
          <a:prstGeom prst="rect">
            <a:avLst/>
          </a:prstGeom>
          <a:noFill/>
        </p:spPr>
        <p:txBody>
          <a:bodyPr wrap="square">
            <a:spAutoFit/>
          </a:bodyPr>
          <a:lstStyle/>
          <a:p>
            <a:pPr marL="0" marR="0">
              <a:spcBef>
                <a:spcPts val="0"/>
              </a:spcBef>
              <a:spcAft>
                <a:spcPts val="0"/>
              </a:spcAft>
            </a:pPr>
            <a:r>
              <a:rPr lang="en-US" sz="1400" b="1" dirty="0">
                <a:effectLst/>
                <a:latin typeface="Avenir LT Std 35 Light" panose="020B0402020203020204" pitchFamily="34" charset="0"/>
                <a:ea typeface="Calibri" panose="020F0502020204030204" pitchFamily="34" charset="0"/>
              </a:rPr>
              <a:t>Summer </a:t>
            </a:r>
            <a:endParaRPr lang="en-US" sz="1400" dirty="0">
              <a:effectLst/>
              <a:latin typeface="Avenir LT Std 35 Light" panose="020B0402020203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b="1" dirty="0">
                <a:solidFill>
                  <a:srgbClr val="FF0000"/>
                </a:solidFill>
                <a:effectLst/>
                <a:latin typeface="Avenir LT Std 35 Light" panose="020B0402020203020204" pitchFamily="34" charset="0"/>
                <a:ea typeface="Times New Roman" panose="02020603050405020304" pitchFamily="18" charset="0"/>
              </a:rPr>
              <a:t>Monday, April 4</a:t>
            </a:r>
            <a:r>
              <a:rPr lang="en-US" sz="1400" dirty="0">
                <a:solidFill>
                  <a:srgbClr val="FF0000"/>
                </a:solidFill>
                <a:effectLst/>
                <a:latin typeface="Avenir LT Std 35 Light" panose="020B0402020203020204" pitchFamily="34" charset="0"/>
                <a:ea typeface="Times New Roman" panose="02020603050405020304" pitchFamily="18" charset="0"/>
              </a:rPr>
              <a:t> </a:t>
            </a:r>
            <a:r>
              <a:rPr lang="en-US" sz="1400" dirty="0">
                <a:effectLst/>
                <a:latin typeface="Avenir LT Std 35 Light" panose="020B0402020203020204" pitchFamily="34" charset="0"/>
                <a:ea typeface="Times New Roman" panose="02020603050405020304" pitchFamily="18" charset="0"/>
              </a:rPr>
              <a:t>– Summer Registration bills will be viewable via </a:t>
            </a:r>
            <a:r>
              <a:rPr lang="en-US" sz="1400" dirty="0" err="1">
                <a:effectLst/>
                <a:latin typeface="Avenir LT Std 35 Light" panose="020B0402020203020204" pitchFamily="34" charset="0"/>
                <a:ea typeface="Times New Roman" panose="02020603050405020304" pitchFamily="18" charset="0"/>
              </a:rPr>
              <a:t>CyberBear</a:t>
            </a:r>
            <a:endParaRPr lang="en-US" sz="1400" dirty="0">
              <a:effectLst/>
              <a:latin typeface="Avenir LT Std 35 Light" panose="020B0402020203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b="1" dirty="0">
                <a:solidFill>
                  <a:srgbClr val="FF0000"/>
                </a:solidFill>
                <a:effectLst/>
                <a:latin typeface="Avenir LT Std 35 Light" panose="020B0402020203020204" pitchFamily="34" charset="0"/>
                <a:ea typeface="Times New Roman" panose="02020603050405020304" pitchFamily="18" charset="0"/>
              </a:rPr>
              <a:t>Tuesday, July 5</a:t>
            </a:r>
            <a:r>
              <a:rPr lang="en-US" sz="1400" dirty="0">
                <a:solidFill>
                  <a:srgbClr val="FF0000"/>
                </a:solidFill>
                <a:effectLst/>
                <a:latin typeface="Avenir LT Std 35 Light" panose="020B0402020203020204" pitchFamily="34" charset="0"/>
                <a:ea typeface="Times New Roman" panose="02020603050405020304" pitchFamily="18" charset="0"/>
              </a:rPr>
              <a:t> </a:t>
            </a:r>
            <a:r>
              <a:rPr lang="en-US" sz="1400" dirty="0">
                <a:effectLst/>
                <a:latin typeface="Avenir LT Std 35 Light" panose="020B0402020203020204" pitchFamily="34" charset="0"/>
                <a:ea typeface="Times New Roman" panose="02020603050405020304" pitchFamily="18" charset="0"/>
              </a:rPr>
              <a:t>– Final Summer Payment Deadline to Avoid Cancellation of Classes </a:t>
            </a:r>
            <a:endParaRPr lang="en-US" sz="1400" dirty="0">
              <a:effectLst/>
              <a:latin typeface="Avenir LT Std 35 Light" panose="020B0402020203020204" pitchFamily="34" charset="0"/>
              <a:ea typeface="Calibri" panose="020F0502020204030204" pitchFamily="34" charset="0"/>
            </a:endParaRPr>
          </a:p>
          <a:p>
            <a:pPr marL="0" marR="0">
              <a:spcBef>
                <a:spcPts val="0"/>
              </a:spcBef>
              <a:spcAft>
                <a:spcPts val="0"/>
              </a:spcAft>
            </a:pPr>
            <a:r>
              <a:rPr lang="en-US" sz="1400" b="1" dirty="0">
                <a:effectLst/>
                <a:latin typeface="Avenir LT Std 35 Light" panose="020B0402020203020204" pitchFamily="34" charset="0"/>
                <a:ea typeface="Calibri" panose="020F0502020204030204" pitchFamily="34" charset="0"/>
              </a:rPr>
              <a:t> </a:t>
            </a:r>
            <a:endParaRPr lang="en-US" sz="1400" dirty="0">
              <a:effectLst/>
              <a:latin typeface="Avenir LT Std 35 Light" panose="020B0402020203020204" pitchFamily="34" charset="0"/>
              <a:ea typeface="Calibri" panose="020F0502020204030204" pitchFamily="34" charset="0"/>
            </a:endParaRPr>
          </a:p>
          <a:p>
            <a:pPr marL="228600" marR="0">
              <a:spcBef>
                <a:spcPts val="0"/>
              </a:spcBef>
              <a:spcAft>
                <a:spcPts val="0"/>
              </a:spcAft>
            </a:pPr>
            <a:r>
              <a:rPr lang="en-US" sz="1400" b="1" dirty="0">
                <a:effectLst/>
                <a:latin typeface="Avenir LT Std 35 Light" panose="020B0402020203020204" pitchFamily="34" charset="0"/>
                <a:ea typeface="Calibri" panose="020F0502020204030204" pitchFamily="34" charset="0"/>
              </a:rPr>
              <a:t>Reminders: </a:t>
            </a:r>
            <a:r>
              <a:rPr lang="en-US" sz="1400" dirty="0">
                <a:effectLst/>
                <a:latin typeface="Avenir LT Std 35 Light" panose="020B0402020203020204" pitchFamily="34" charset="0"/>
                <a:ea typeface="Calibri" panose="020F0502020204030204" pitchFamily="34" charset="0"/>
              </a:rPr>
              <a:t>Please request and submit your Summer AWSS at least 5-10 business days to allow for Foundation reply and Financial aid to process.</a:t>
            </a:r>
            <a:r>
              <a:rPr lang="en-US" sz="1400" b="1" dirty="0">
                <a:effectLst/>
                <a:latin typeface="Avenir LT Std 35 Light" panose="020B0402020203020204" pitchFamily="34" charset="0"/>
                <a:ea typeface="Calibri" panose="020F0502020204030204" pitchFamily="34" charset="0"/>
              </a:rPr>
              <a:t> </a:t>
            </a:r>
            <a:endParaRPr lang="en-US" sz="1400" dirty="0">
              <a:effectLst/>
              <a:latin typeface="Avenir LT Std 35 Light" panose="020B0402020203020204" pitchFamily="34" charset="0"/>
              <a:ea typeface="Calibri" panose="020F0502020204030204" pitchFamily="34" charset="0"/>
            </a:endParaRPr>
          </a:p>
        </p:txBody>
      </p:sp>
    </p:spTree>
    <p:extLst>
      <p:ext uri="{BB962C8B-B14F-4D97-AF65-F5344CB8AC3E}">
        <p14:creationId xmlns:p14="http://schemas.microsoft.com/office/powerpoint/2010/main" val="120251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1A1960-181D-494C-B51D-ADD8A396D977}"/>
              </a:ext>
            </a:extLst>
          </p:cNvPr>
          <p:cNvSpPr txBox="1"/>
          <p:nvPr/>
        </p:nvSpPr>
        <p:spPr>
          <a:xfrm>
            <a:off x="1388664" y="2644170"/>
            <a:ext cx="825506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chemeClr val="accent2"/>
                </a:solidFill>
                <a:latin typeface="Avenir LT Std 65 Medium"/>
                <a:ea typeface="Open sans"/>
                <a:cs typeface="Open sans"/>
              </a:rPr>
              <a:t>SUMMER 2022 SCHOLARSHIP AWARDING</a:t>
            </a:r>
            <a:endParaRPr lang="en-US" sz="4800" dirty="0">
              <a:solidFill>
                <a:schemeClr val="accent2"/>
              </a:solidFill>
              <a:latin typeface="Avenir LT Std 65 Medium" panose="020B0603020203020204" pitchFamily="34" charset="0"/>
            </a:endParaRPr>
          </a:p>
        </p:txBody>
      </p:sp>
    </p:spTree>
    <p:extLst>
      <p:ext uri="{BB962C8B-B14F-4D97-AF65-F5344CB8AC3E}">
        <p14:creationId xmlns:p14="http://schemas.microsoft.com/office/powerpoint/2010/main" val="186274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2E57D0-13AD-49B6-A5F4-B6E30F1D9B79}"/>
              </a:ext>
            </a:extLst>
          </p:cNvPr>
          <p:cNvSpPr txBox="1"/>
          <p:nvPr/>
        </p:nvSpPr>
        <p:spPr>
          <a:xfrm>
            <a:off x="777923" y="1014850"/>
            <a:ext cx="58366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2"/>
                </a:solidFill>
                <a:latin typeface="Avenir LT Std 35 Light"/>
              </a:rPr>
              <a:t>Summer 2022 Award Summary Sheets (AWSS)</a:t>
            </a:r>
          </a:p>
        </p:txBody>
      </p:sp>
      <p:sp>
        <p:nvSpPr>
          <p:cNvPr id="5" name="TextBox 4">
            <a:extLst>
              <a:ext uri="{FF2B5EF4-FFF2-40B4-BE49-F238E27FC236}">
                <a16:creationId xmlns:a16="http://schemas.microsoft.com/office/drawing/2014/main" id="{D9A8784A-07B2-4543-AC5E-13D355867873}"/>
              </a:ext>
            </a:extLst>
          </p:cNvPr>
          <p:cNvSpPr txBox="1"/>
          <p:nvPr/>
        </p:nvSpPr>
        <p:spPr>
          <a:xfrm>
            <a:off x="971265" y="1329835"/>
            <a:ext cx="676928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dirty="0">
                <a:latin typeface="Avenir LT Std 35 Light"/>
              </a:rPr>
              <a:t>Summer awards cannot be made in the Portal</a:t>
            </a:r>
          </a:p>
          <a:p>
            <a:pPr marL="285750" indent="-285750">
              <a:buFont typeface="Arial"/>
              <a:buChar char="•"/>
            </a:pPr>
            <a:r>
              <a:rPr lang="en-US" sz="1400" u="sng" dirty="0">
                <a:latin typeface="Avenir LT Std 35 Light"/>
              </a:rPr>
              <a:t>ALL</a:t>
            </a:r>
            <a:r>
              <a:rPr lang="en-US" sz="1400" dirty="0">
                <a:latin typeface="Avenir LT Std 35 Light"/>
              </a:rPr>
              <a:t> requests for a Summer AWSS will need to be sent to the UM Foundation (</a:t>
            </a:r>
            <a:r>
              <a:rPr lang="en-US" sz="1400" dirty="0">
                <a:latin typeface="Avenir LT Std 35 Light"/>
                <a:hlinkClick r:id="rId2"/>
              </a:rPr>
              <a:t>umfawardsummarysheets@supportum.org</a:t>
            </a:r>
            <a:r>
              <a:rPr lang="en-US" sz="1400" dirty="0">
                <a:latin typeface="Avenir LT Std 35 Light"/>
              </a:rPr>
              <a:t>). </a:t>
            </a:r>
          </a:p>
          <a:p>
            <a:endParaRPr lang="en-US" dirty="0"/>
          </a:p>
        </p:txBody>
      </p:sp>
      <p:sp>
        <p:nvSpPr>
          <p:cNvPr id="6" name="TextBox 5">
            <a:extLst>
              <a:ext uri="{FF2B5EF4-FFF2-40B4-BE49-F238E27FC236}">
                <a16:creationId xmlns:a16="http://schemas.microsoft.com/office/drawing/2014/main" id="{80F45827-FAF7-4B5B-B4F3-902B866CCB0C}"/>
              </a:ext>
            </a:extLst>
          </p:cNvPr>
          <p:cNvSpPr txBox="1"/>
          <p:nvPr/>
        </p:nvSpPr>
        <p:spPr>
          <a:xfrm>
            <a:off x="971266" y="357116"/>
            <a:ext cx="8634482" cy="5891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70002E"/>
                </a:solidFill>
                <a:latin typeface="Avenir LT Std 65 Medium"/>
              </a:rPr>
              <a:t>SUMMER 2022 SCHOLARSHIP AWARDING</a:t>
            </a:r>
            <a:r>
              <a:rPr lang="en-US" sz="3200" dirty="0">
                <a:latin typeface="Avenir LT Std 65 Medium"/>
                <a:cs typeface="Segoe UI"/>
              </a:rPr>
              <a:t>​</a:t>
            </a:r>
            <a:endParaRPr lang="en-US" sz="3200" dirty="0">
              <a:latin typeface="Avenir LT Std 65 Medium"/>
            </a:endParaRPr>
          </a:p>
        </p:txBody>
      </p:sp>
      <p:sp>
        <p:nvSpPr>
          <p:cNvPr id="7" name="TextBox 6">
            <a:extLst>
              <a:ext uri="{FF2B5EF4-FFF2-40B4-BE49-F238E27FC236}">
                <a16:creationId xmlns:a16="http://schemas.microsoft.com/office/drawing/2014/main" id="{F7F8F857-C179-4A82-AFDB-40640A25C128}"/>
              </a:ext>
            </a:extLst>
          </p:cNvPr>
          <p:cNvSpPr txBox="1"/>
          <p:nvPr/>
        </p:nvSpPr>
        <p:spPr>
          <a:xfrm>
            <a:off x="777923" y="2131742"/>
            <a:ext cx="39373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2"/>
                </a:solidFill>
                <a:latin typeface="Avenir LT Std 35 Light"/>
              </a:rPr>
              <a:t>Reminders for Administrators</a:t>
            </a:r>
          </a:p>
        </p:txBody>
      </p:sp>
      <p:sp>
        <p:nvSpPr>
          <p:cNvPr id="8" name="TextBox 7">
            <a:extLst>
              <a:ext uri="{FF2B5EF4-FFF2-40B4-BE49-F238E27FC236}">
                <a16:creationId xmlns:a16="http://schemas.microsoft.com/office/drawing/2014/main" id="{5B9118E4-2DC7-460D-9F41-CE02006E9A0D}"/>
              </a:ext>
            </a:extLst>
          </p:cNvPr>
          <p:cNvSpPr txBox="1"/>
          <p:nvPr/>
        </p:nvSpPr>
        <p:spPr>
          <a:xfrm>
            <a:off x="971265" y="2518133"/>
            <a:ext cx="8634483"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Avenir LT Std 35 Light"/>
              </a:rPr>
              <a:t>For Foundation </a:t>
            </a:r>
            <a:r>
              <a:rPr lang="en-US" sz="1200" b="1" u="sng" dirty="0">
                <a:latin typeface="Avenir LT Std 35 Light"/>
              </a:rPr>
              <a:t>Scholarship </a:t>
            </a:r>
            <a:r>
              <a:rPr lang="en-US" sz="1200" b="1" dirty="0">
                <a:latin typeface="Avenir LT Std 35 Light"/>
              </a:rPr>
              <a:t>funds, please confirm the following:</a:t>
            </a:r>
          </a:p>
          <a:p>
            <a:pPr marL="285750" indent="-285750">
              <a:buFont typeface="Wingdings"/>
              <a:buChar char="ü"/>
            </a:pPr>
            <a:r>
              <a:rPr lang="en-US" sz="1200" dirty="0">
                <a:latin typeface="Avenir LT Std 35 Light"/>
              </a:rPr>
              <a:t>Check your scholarship box folder to review budget amounts AND criteria</a:t>
            </a:r>
          </a:p>
          <a:p>
            <a:pPr marL="285750" indent="-285750">
              <a:buFont typeface="Wingdings"/>
              <a:buChar char="ü"/>
            </a:pPr>
            <a:r>
              <a:rPr lang="en-US" sz="1200" dirty="0">
                <a:latin typeface="Avenir LT Std 35 Light"/>
              </a:rPr>
              <a:t>Check if you have already submitted a 2022-2023 AWSS, OR</a:t>
            </a:r>
          </a:p>
          <a:p>
            <a:pPr marL="285750" indent="-285750">
              <a:buFont typeface="Wingdings"/>
              <a:buChar char="ü"/>
            </a:pPr>
            <a:r>
              <a:rPr lang="en-US" sz="1200" dirty="0">
                <a:latin typeface="Avenir LT Std 35 Light"/>
              </a:rPr>
              <a:t>Check if you have already offered a scholarship in the Portal</a:t>
            </a:r>
          </a:p>
          <a:p>
            <a:endParaRPr lang="en-US" sz="1200" b="1" dirty="0">
              <a:latin typeface="Avenir LT Std 35 Light"/>
            </a:endParaRPr>
          </a:p>
          <a:p>
            <a:r>
              <a:rPr lang="en-US" sz="1200" b="1" dirty="0">
                <a:latin typeface="Avenir LT Std 35 Light"/>
              </a:rPr>
              <a:t>Additional Information: </a:t>
            </a:r>
          </a:p>
          <a:p>
            <a:pPr marL="285750" indent="-285750">
              <a:buFont typeface="Arial"/>
              <a:buChar char="•"/>
            </a:pPr>
            <a:r>
              <a:rPr lang="en-US" sz="1200" dirty="0">
                <a:latin typeface="Avenir LT Std 35 Light"/>
              </a:rPr>
              <a:t>For Scholarships, the 2022-2023 AY budgets includes summer awards (if any)</a:t>
            </a:r>
          </a:p>
          <a:p>
            <a:pPr marL="285750" indent="-285750">
              <a:buFont typeface="Arial"/>
              <a:buChar char="•"/>
            </a:pPr>
            <a:r>
              <a:rPr lang="en-US" sz="1200" dirty="0">
                <a:latin typeface="Avenir LT Std 35 Light"/>
              </a:rPr>
              <a:t>Disbursements in Banner or UMDW will not display until a week or two prior to the first day of the semester, therefore, it is important to track how you are awarding scholarships.</a:t>
            </a:r>
          </a:p>
          <a:p>
            <a:endParaRPr lang="en-US" sz="1200" b="1" dirty="0">
              <a:latin typeface="Avenir LT Std 35 Light"/>
            </a:endParaRPr>
          </a:p>
          <a:p>
            <a:r>
              <a:rPr lang="en-US" sz="1200" b="1" dirty="0">
                <a:latin typeface="Avenir LT Std 35 Light"/>
              </a:rPr>
              <a:t>For Foundation </a:t>
            </a:r>
            <a:r>
              <a:rPr lang="en-US" sz="1200" b="1" u="sng" dirty="0">
                <a:latin typeface="Avenir LT Std 35 Light"/>
              </a:rPr>
              <a:t>Programmatic</a:t>
            </a:r>
            <a:r>
              <a:rPr lang="en-US" sz="1200" b="1" dirty="0">
                <a:latin typeface="Avenir LT Std 35 Light"/>
              </a:rPr>
              <a:t> funds, confirm the following:</a:t>
            </a:r>
          </a:p>
          <a:p>
            <a:pPr marL="285750" indent="-285750">
              <a:buFont typeface="Wingdings"/>
              <a:buChar char="ü"/>
            </a:pPr>
            <a:r>
              <a:rPr lang="en-US" sz="1200" dirty="0">
                <a:latin typeface="Avenir LT Std 35 Light"/>
              </a:rPr>
              <a:t>Check  that you have a sufficient cash balance in the fund</a:t>
            </a:r>
          </a:p>
          <a:p>
            <a:pPr marL="742950" lvl="1" indent="-285750">
              <a:buFont typeface="Arial"/>
              <a:buChar char="•"/>
            </a:pPr>
            <a:r>
              <a:rPr lang="en-US" sz="1200" dirty="0">
                <a:latin typeface="Avenir LT Std 35 Light"/>
              </a:rPr>
              <a:t>Review your accounting report or discuss with your fiscal administrator</a:t>
            </a:r>
          </a:p>
          <a:p>
            <a:pPr marL="285750" indent="-285750">
              <a:buFont typeface="Wingdings"/>
              <a:buChar char="ü"/>
            </a:pPr>
            <a:r>
              <a:rPr lang="en-US" sz="1200" dirty="0">
                <a:latin typeface="Avenir LT Std 35 Light"/>
              </a:rPr>
              <a:t>Check the funds’ purpose/criteria</a:t>
            </a:r>
          </a:p>
          <a:p>
            <a:endParaRPr lang="en-US" dirty="0"/>
          </a:p>
        </p:txBody>
      </p:sp>
      <p:sp>
        <p:nvSpPr>
          <p:cNvPr id="9" name="TextBox 8">
            <a:extLst>
              <a:ext uri="{FF2B5EF4-FFF2-40B4-BE49-F238E27FC236}">
                <a16:creationId xmlns:a16="http://schemas.microsoft.com/office/drawing/2014/main" id="{A8397195-F2B0-4298-8E5F-AE536EDCADD4}"/>
              </a:ext>
            </a:extLst>
          </p:cNvPr>
          <p:cNvSpPr txBox="1"/>
          <p:nvPr/>
        </p:nvSpPr>
        <p:spPr>
          <a:xfrm>
            <a:off x="971265" y="5267537"/>
            <a:ext cx="783693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dirty="0">
                <a:solidFill>
                  <a:srgbClr val="FF0000"/>
                </a:solidFill>
                <a:latin typeface="Avenir LT Std 35 Light"/>
              </a:rPr>
              <a:t>IF AN OVER-AWARD IS MADE</a:t>
            </a:r>
          </a:p>
          <a:p>
            <a:endParaRPr lang="en-US" sz="1200" dirty="0">
              <a:latin typeface="Avenir LT Std 35 Light"/>
            </a:endParaRPr>
          </a:p>
          <a:p>
            <a:r>
              <a:rPr lang="en-US" sz="1200" dirty="0">
                <a:latin typeface="Avenir LT Std 35 Light"/>
              </a:rPr>
              <a:t>It is the departments’ SOLE responsibility to track recipient names, award amounts and available budget balances throughout the award cycle.  The department will be responsible for covering over-awards made by the unit/department or program. </a:t>
            </a:r>
            <a:endParaRPr lang="en-US" sz="1600" b="1" u="sng" dirty="0">
              <a:solidFill>
                <a:srgbClr val="FF0000"/>
              </a:solidFill>
              <a:latin typeface="Avenir LT Std 35 Light"/>
            </a:endParaRPr>
          </a:p>
          <a:p>
            <a:endParaRPr lang="en-US" dirty="0"/>
          </a:p>
        </p:txBody>
      </p:sp>
    </p:spTree>
    <p:extLst>
      <p:ext uri="{BB962C8B-B14F-4D97-AF65-F5344CB8AC3E}">
        <p14:creationId xmlns:p14="http://schemas.microsoft.com/office/powerpoint/2010/main" val="226424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BD3B2D-3B4A-4B4F-8DDD-10BB6D555B13}"/>
              </a:ext>
            </a:extLst>
          </p:cNvPr>
          <p:cNvSpPr txBox="1"/>
          <p:nvPr/>
        </p:nvSpPr>
        <p:spPr>
          <a:xfrm>
            <a:off x="971265" y="357116"/>
            <a:ext cx="87027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70002E"/>
                </a:solidFill>
                <a:latin typeface="Avenir LT Std 65 Medium"/>
              </a:rPr>
              <a:t>SUMMER 2022 SCHOLARSHIP AWARDING</a:t>
            </a:r>
            <a:r>
              <a:rPr lang="en-US" sz="3200" dirty="0">
                <a:latin typeface="Avenir LT Std 65 Medium"/>
                <a:cs typeface="Segoe UI"/>
              </a:rPr>
              <a:t>​</a:t>
            </a:r>
            <a:endParaRPr lang="en-US" sz="3200" dirty="0">
              <a:latin typeface="Avenir LT Std 65 Medium"/>
            </a:endParaRPr>
          </a:p>
        </p:txBody>
      </p:sp>
      <p:sp>
        <p:nvSpPr>
          <p:cNvPr id="11" name="TextBox 10">
            <a:extLst>
              <a:ext uri="{FF2B5EF4-FFF2-40B4-BE49-F238E27FC236}">
                <a16:creationId xmlns:a16="http://schemas.microsoft.com/office/drawing/2014/main" id="{5363231C-19AC-44A1-A4CB-25582CE293D2}"/>
              </a:ext>
            </a:extLst>
          </p:cNvPr>
          <p:cNvSpPr txBox="1"/>
          <p:nvPr/>
        </p:nvSpPr>
        <p:spPr>
          <a:xfrm>
            <a:off x="709682" y="2222310"/>
            <a:ext cx="927137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2"/>
                </a:solidFill>
                <a:latin typeface="Avenir LT Std 35 Light"/>
              </a:rPr>
              <a:t>Submitting Summer Award Summary Sheets</a:t>
            </a:r>
          </a:p>
          <a:p>
            <a:r>
              <a:rPr lang="en-US" sz="1200" dirty="0">
                <a:latin typeface="Avenir LT Std 35 Light"/>
              </a:rPr>
              <a:t>Please follow the instructions below to submit your Summer 2022 Award Summary Sheet:</a:t>
            </a:r>
          </a:p>
          <a:p>
            <a:endParaRPr lang="en-US" sz="1200" dirty="0">
              <a:latin typeface="Avenir LT Std 35 Light"/>
            </a:endParaRPr>
          </a:p>
          <a:p>
            <a:pPr marL="228600" indent="-228600">
              <a:buAutoNum type="arabicPeriod"/>
            </a:pPr>
            <a:r>
              <a:rPr lang="en-US" sz="1200" dirty="0">
                <a:latin typeface="Avenir LT Std 35 Light"/>
              </a:rPr>
              <a:t>Fill out ALL information asked on the Summer 2022 Award Summary Sheet. </a:t>
            </a:r>
          </a:p>
          <a:p>
            <a:pPr marL="228600" indent="-228600">
              <a:buAutoNum type="arabicPeriod"/>
            </a:pPr>
            <a:r>
              <a:rPr lang="en-US" sz="1200" dirty="0">
                <a:latin typeface="Avenir LT Std 35 Light"/>
              </a:rPr>
              <a:t>Review fund and student information to ensure ALL information is accurate.</a:t>
            </a:r>
          </a:p>
          <a:p>
            <a:pPr marL="228600" indent="-228600">
              <a:buAutoNum type="arabicPeriod"/>
            </a:pPr>
            <a:r>
              <a:rPr lang="en-US" sz="1200" dirty="0">
                <a:latin typeface="Avenir LT Std 35 Light"/>
              </a:rPr>
              <a:t>Collect the signature of your dean, director, or other specified “responsible party” who can approve awards. If you are unable to collect a signature, please be sure the dean, director, or other specified “responsible party” can include the Summer Award Summary Sheet attachment with their email approval. </a:t>
            </a:r>
          </a:p>
          <a:p>
            <a:pPr marL="228600" indent="-228600">
              <a:buAutoNum type="arabicPeriod"/>
            </a:pPr>
            <a:r>
              <a:rPr lang="en-US" sz="1200" dirty="0">
                <a:latin typeface="Avenir LT Std 35 Light"/>
              </a:rPr>
              <a:t>Send the Summer Award Summary Sheet attachment (that includes the signature) by email to the Financial Aid Office for processing fascholarships@mso.umt.edu AND CC the Foundation umfawardsummarysheets@supportum.org. </a:t>
            </a:r>
          </a:p>
          <a:p>
            <a:r>
              <a:rPr lang="en-US" sz="1200" dirty="0">
                <a:latin typeface="Avenir LT Std 35 Light"/>
              </a:rPr>
              <a:t>The email SUBJECT LINE should include: </a:t>
            </a:r>
            <a:r>
              <a:rPr lang="en-US" sz="1200" b="1" dirty="0">
                <a:highlight>
                  <a:srgbClr val="FFFF00"/>
                </a:highlight>
                <a:latin typeface="Avenir LT Std 35 Light"/>
              </a:rPr>
              <a:t>SUMMER 2022 Award Summary Sheet – Dept/Unit Name.</a:t>
            </a:r>
            <a:r>
              <a:rPr lang="en-US" dirty="0">
                <a:highlight>
                  <a:srgbClr val="FFFF00"/>
                </a:highlight>
              </a:rPr>
              <a:t> </a:t>
            </a:r>
          </a:p>
          <a:p>
            <a:endParaRPr lang="en-US" dirty="0"/>
          </a:p>
        </p:txBody>
      </p:sp>
      <p:sp>
        <p:nvSpPr>
          <p:cNvPr id="12" name="TextBox 11">
            <a:extLst>
              <a:ext uri="{FF2B5EF4-FFF2-40B4-BE49-F238E27FC236}">
                <a16:creationId xmlns:a16="http://schemas.microsoft.com/office/drawing/2014/main" id="{ECCC1981-FD0A-4D39-BA9C-F5211230CBBF}"/>
              </a:ext>
            </a:extLst>
          </p:cNvPr>
          <p:cNvSpPr txBox="1"/>
          <p:nvPr/>
        </p:nvSpPr>
        <p:spPr>
          <a:xfrm>
            <a:off x="709682" y="4776855"/>
            <a:ext cx="7952094"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2"/>
                </a:solidFill>
                <a:latin typeface="Avenir LT Std 35 Light"/>
              </a:rPr>
              <a:t>Key Take Aways</a:t>
            </a:r>
          </a:p>
          <a:p>
            <a:pPr marL="171450" indent="-171450">
              <a:buFont typeface="Arial"/>
              <a:buChar char="•"/>
            </a:pPr>
            <a:r>
              <a:rPr lang="en-US" sz="1200" dirty="0">
                <a:latin typeface="Avenir LT Std 35 Light"/>
              </a:rPr>
              <a:t>Send Summer AWSS request to the Foundation (</a:t>
            </a:r>
            <a:r>
              <a:rPr lang="en-US" sz="1200" dirty="0">
                <a:latin typeface="Avenir LT Std 35 Light"/>
                <a:hlinkClick r:id="rId2"/>
              </a:rPr>
              <a:t>umfawardsummarysheets@supportum.org</a:t>
            </a:r>
            <a:r>
              <a:rPr lang="en-US" sz="1200" dirty="0">
                <a:latin typeface="Avenir LT Std 35 Light"/>
              </a:rPr>
              <a:t>).</a:t>
            </a:r>
          </a:p>
          <a:p>
            <a:pPr marL="171450" indent="-171450">
              <a:buFont typeface="Arial"/>
              <a:buChar char="•"/>
            </a:pPr>
            <a:r>
              <a:rPr lang="en-US" sz="1200" dirty="0">
                <a:latin typeface="Avenir LT Std 35 Light"/>
              </a:rPr>
              <a:t>By submitting your Summer Award Summary Sheet you acknowledge the above has been reviewed AND your department will be responsible for any over-awards made.</a:t>
            </a:r>
          </a:p>
          <a:p>
            <a:pPr marL="171450" indent="-171450">
              <a:buFont typeface="Arial"/>
              <a:buChar char="•"/>
            </a:pPr>
            <a:r>
              <a:rPr lang="en-US" sz="1200" dirty="0">
                <a:latin typeface="Avenir LT Std 35 Light"/>
              </a:rPr>
              <a:t>Please send Summer 2022 AWSS separately, do not mix with late year end/spring 2021-2022 OR new 2022-2023 awards.</a:t>
            </a:r>
          </a:p>
          <a:p>
            <a:endParaRPr lang="en-US" dirty="0"/>
          </a:p>
        </p:txBody>
      </p:sp>
    </p:spTree>
    <p:extLst>
      <p:ext uri="{BB962C8B-B14F-4D97-AF65-F5344CB8AC3E}">
        <p14:creationId xmlns:p14="http://schemas.microsoft.com/office/powerpoint/2010/main" val="19625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27D79-F715-4027-B1AA-B658C2EB5BFC}"/>
              </a:ext>
            </a:extLst>
          </p:cNvPr>
          <p:cNvSpPr txBox="1"/>
          <p:nvPr/>
        </p:nvSpPr>
        <p:spPr>
          <a:xfrm>
            <a:off x="2563678" y="3013501"/>
            <a:ext cx="62778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chemeClr val="accent2"/>
                </a:solidFill>
                <a:latin typeface="Avenir LT Std 65 Medium" panose="020B0603020203020204" pitchFamily="34" charset="0"/>
                <a:ea typeface="Open sans"/>
                <a:cs typeface="Open sans"/>
              </a:rPr>
              <a:t>SURVEY QUESTIONS</a:t>
            </a:r>
            <a:endParaRPr lang="en-US" sz="4800" dirty="0">
              <a:solidFill>
                <a:schemeClr val="accent2"/>
              </a:solidFill>
              <a:latin typeface="Avenir LT Std 65 Medium" panose="020B0603020203020204" pitchFamily="34" charset="0"/>
            </a:endParaRPr>
          </a:p>
        </p:txBody>
      </p:sp>
    </p:spTree>
    <p:extLst>
      <p:ext uri="{BB962C8B-B14F-4D97-AF65-F5344CB8AC3E}">
        <p14:creationId xmlns:p14="http://schemas.microsoft.com/office/powerpoint/2010/main" val="1688784474"/>
      </p:ext>
    </p:extLst>
  </p:cSld>
  <p:clrMapOvr>
    <a:masterClrMapping/>
  </p:clrMapOvr>
</p:sld>
</file>

<file path=ppt/theme/theme1.xml><?xml version="1.0" encoding="utf-8"?>
<a:theme xmlns:a="http://schemas.openxmlformats.org/drawingml/2006/main" name="Facet">
  <a:themeElements>
    <a:clrScheme name="Custom 7">
      <a:dk1>
        <a:sysClr val="windowText" lastClr="000000"/>
      </a:dk1>
      <a:lt1>
        <a:sysClr val="window" lastClr="FFFFFF"/>
      </a:lt1>
      <a:dk2>
        <a:srgbClr val="2C3C43"/>
      </a:dk2>
      <a:lt2>
        <a:srgbClr val="EBEBEB"/>
      </a:lt2>
      <a:accent1>
        <a:srgbClr val="8C8E90"/>
      </a:accent1>
      <a:accent2>
        <a:srgbClr val="70002E"/>
      </a:accent2>
      <a:accent3>
        <a:srgbClr val="E6B91E"/>
      </a:accent3>
      <a:accent4>
        <a:srgbClr val="E76618"/>
      </a:accent4>
      <a:accent5>
        <a:srgbClr val="C42F1A"/>
      </a:accent5>
      <a:accent6>
        <a:srgbClr val="918655"/>
      </a:accent6>
      <a:hlink>
        <a:srgbClr val="70002E"/>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2561</TotalTime>
  <Words>2201</Words>
  <Application>Microsoft Office PowerPoint</Application>
  <PresentationFormat>Widescreen</PresentationFormat>
  <Paragraphs>160</Paragraphs>
  <Slides>24</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Arial</vt:lpstr>
      <vt:lpstr>Arial,Sans-Serif</vt:lpstr>
      <vt:lpstr>Avenir LT Std 35 Light</vt:lpstr>
      <vt:lpstr>Avenir LT Std 65 Medium</vt:lpstr>
      <vt:lpstr>Calibri</vt:lpstr>
      <vt:lpstr>Courier New</vt:lpstr>
      <vt:lpstr>Daytona Pro Condensed</vt:lpstr>
      <vt:lpstr>Open sans</vt:lpstr>
      <vt:lpstr>Segoe UI</vt:lpstr>
      <vt:lpstr>Symbol</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Makaya Stone</dc:creator>
  <cp:lastModifiedBy>Peltier, Christina</cp:lastModifiedBy>
  <cp:revision>125</cp:revision>
  <dcterms:created xsi:type="dcterms:W3CDTF">2022-03-01T18:22:05Z</dcterms:created>
  <dcterms:modified xsi:type="dcterms:W3CDTF">2022-03-25T18:51:18Z</dcterms:modified>
</cp:coreProperties>
</file>