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72" r:id="rId3"/>
    <p:sldId id="276" r:id="rId4"/>
    <p:sldId id="267" r:id="rId5"/>
    <p:sldId id="273" r:id="rId6"/>
    <p:sldId id="282" r:id="rId7"/>
    <p:sldId id="278" r:id="rId8"/>
    <p:sldId id="261" r:id="rId9"/>
    <p:sldId id="277" r:id="rId10"/>
    <p:sldId id="262" r:id="rId11"/>
    <p:sldId id="279" r:id="rId12"/>
    <p:sldId id="274" r:id="rId13"/>
    <p:sldId id="285" r:id="rId14"/>
    <p:sldId id="275" r:id="rId15"/>
    <p:sldId id="283" r:id="rId16"/>
    <p:sldId id="280" r:id="rId17"/>
    <p:sldId id="284" r:id="rId18"/>
    <p:sldId id="281" r:id="rId19"/>
    <p:sldId id="259" r:id="rId20"/>
    <p:sldId id="263" r:id="rId21"/>
    <p:sldId id="266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B5C0A-E334-48C5-89A0-B27CF24BC39B}" v="60" dt="2022-05-13T17:08:49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ade" userId="nY0dOAum2g2QjIuWDAiNP1w2OsxfCt26YjkrPAkf9BI=" providerId="None" clId="Web-{AB4B5C0A-E334-48C5-89A0-B27CF24BC39B}"/>
    <pc:docChg chg="modSld">
      <pc:chgData name="Sarah Wade" userId="nY0dOAum2g2QjIuWDAiNP1w2OsxfCt26YjkrPAkf9BI=" providerId="None" clId="Web-{AB4B5C0A-E334-48C5-89A0-B27CF24BC39B}" dt="2022-05-13T17:08:49.904" v="38" actId="14100"/>
      <pc:docMkLst>
        <pc:docMk/>
      </pc:docMkLst>
      <pc:sldChg chg="delSp modSp">
        <pc:chgData name="Sarah Wade" userId="nY0dOAum2g2QjIuWDAiNP1w2OsxfCt26YjkrPAkf9BI=" providerId="None" clId="Web-{AB4B5C0A-E334-48C5-89A0-B27CF24BC39B}" dt="2022-05-13T17:08:49.904" v="38" actId="14100"/>
        <pc:sldMkLst>
          <pc:docMk/>
          <pc:sldMk cId="934889714" sldId="265"/>
        </pc:sldMkLst>
        <pc:spChg chg="mod">
          <ac:chgData name="Sarah Wade" userId="nY0dOAum2g2QjIuWDAiNP1w2OsxfCt26YjkrPAkf9BI=" providerId="None" clId="Web-{AB4B5C0A-E334-48C5-89A0-B27CF24BC39B}" dt="2022-05-13T17:08:23.451" v="32" actId="1076"/>
          <ac:spMkLst>
            <pc:docMk/>
            <pc:sldMk cId="934889714" sldId="265"/>
            <ac:spMk id="2" creationId="{6A54F5C5-5836-41B7-B667-D9E2006A84D6}"/>
          </ac:spMkLst>
        </pc:spChg>
        <pc:spChg chg="mod">
          <ac:chgData name="Sarah Wade" userId="nY0dOAum2g2QjIuWDAiNP1w2OsxfCt26YjkrPAkf9BI=" providerId="None" clId="Web-{AB4B5C0A-E334-48C5-89A0-B27CF24BC39B}" dt="2022-05-13T17:08:49.904" v="38" actId="14100"/>
          <ac:spMkLst>
            <pc:docMk/>
            <pc:sldMk cId="934889714" sldId="265"/>
            <ac:spMk id="5" creationId="{6C0A4E65-E295-474B-9C24-8FE0895507DE}"/>
          </ac:spMkLst>
        </pc:spChg>
        <pc:spChg chg="del mod">
          <ac:chgData name="Sarah Wade" userId="nY0dOAum2g2QjIuWDAiNP1w2OsxfCt26YjkrPAkf9BI=" providerId="None" clId="Web-{AB4B5C0A-E334-48C5-89A0-B27CF24BC39B}" dt="2022-05-13T17:08:16.342" v="30"/>
          <ac:spMkLst>
            <pc:docMk/>
            <pc:sldMk cId="934889714" sldId="265"/>
            <ac:spMk id="6" creationId="{27FC6532-6898-49C7-88BF-B087C9C4E5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5/26/2022 12:54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5/26/2022 12:54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5/26/2022 12:54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shankle@supportum.org" TargetMode="External"/><Relationship Id="rId2" Type="http://schemas.openxmlformats.org/officeDocument/2006/relationships/hyperlink" Target="mailto:umfawardsummarysheets@supportum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orla.mcalpine@supportum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mt.edu/finaid/scholarships/department-use-resources.php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umfawardsummarysheets@supportum.org" TargetMode="External"/><Relationship Id="rId3" Type="http://schemas.openxmlformats.org/officeDocument/2006/relationships/hyperlink" Target="https://www.umt.edu/finaid/scholarships/department-use-resources.php" TargetMode="External"/><Relationship Id="rId7" Type="http://schemas.openxmlformats.org/officeDocument/2006/relationships/hyperlink" Target="mailto:fascholarships@mso.umt.edu" TargetMode="External"/><Relationship Id="rId12" Type="http://schemas.openxmlformats.org/officeDocument/2006/relationships/image" Target="../media/image23.svg"/><Relationship Id="rId2" Type="http://schemas.openxmlformats.org/officeDocument/2006/relationships/hyperlink" Target="mailto:Korla.mcalpine@supportum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ily.shankle@supportum.org" TargetMode="External"/><Relationship Id="rId11" Type="http://schemas.openxmlformats.org/officeDocument/2006/relationships/image" Target="../media/image20.png"/><Relationship Id="rId5" Type="http://schemas.openxmlformats.org/officeDocument/2006/relationships/hyperlink" Target="mailto:Nancy.Randazzo@supportum.org" TargetMode="External"/><Relationship Id="rId10" Type="http://schemas.openxmlformats.org/officeDocument/2006/relationships/image" Target="../media/image21.svg"/><Relationship Id="rId4" Type="http://schemas.openxmlformats.org/officeDocument/2006/relationships/hyperlink" Target="mailto:Sarah.wade@supportum.org" TargetMode="Externa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17" y="2634935"/>
            <a:ext cx="1102961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May Scholarship Forum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56B78-7366-41A6-AE4A-12613C7BBF85}"/>
              </a:ext>
            </a:extLst>
          </p:cNvPr>
          <p:cNvSpPr txBox="1"/>
          <p:nvPr/>
        </p:nvSpPr>
        <p:spPr>
          <a:xfrm>
            <a:off x="5230325" y="458974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35 Light" panose="020B0402020203020204" pitchFamily="34" charset="0"/>
              </a:rPr>
              <a:t>May 13,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A4E65-E295-474B-9C24-8FE0895507DE}"/>
              </a:ext>
            </a:extLst>
          </p:cNvPr>
          <p:cNvSpPr txBox="1"/>
          <p:nvPr/>
        </p:nvSpPr>
        <p:spPr>
          <a:xfrm>
            <a:off x="2266776" y="3662498"/>
            <a:ext cx="827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LT Std 35 Light" panose="020B0402020203020204" pitchFamily="34" charset="0"/>
              </a:rPr>
              <a:t>With the Financial Aid Office, UM Foundation and 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420761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Updating Budgets in the Portal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47B4C4-6B9C-9341-1241-6EB3C47D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3259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C4652-6750-2F16-6A88-626DF7382657}"/>
              </a:ext>
            </a:extLst>
          </p:cNvPr>
          <p:cNvSpPr txBox="1"/>
          <p:nvPr/>
        </p:nvSpPr>
        <p:spPr>
          <a:xfrm>
            <a:off x="478969" y="2277689"/>
            <a:ext cx="5715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Foundation updates budgets in the Portal AFTER:</a:t>
            </a:r>
          </a:p>
          <a:p>
            <a:pPr marL="463550" indent="-238125">
              <a:buFont typeface="Arial" panose="020B0604020202020204" pitchFamily="34" charset="0"/>
              <a:buChar char="•"/>
            </a:pPr>
            <a:r>
              <a:rPr lang="en-US" dirty="0"/>
              <a:t>The Foundation has received and processed the gift, </a:t>
            </a:r>
            <a:r>
              <a:rPr lang="en-US" u="sng" dirty="0"/>
              <a:t>and</a:t>
            </a:r>
          </a:p>
          <a:p>
            <a:pPr marL="463550" indent="-238125">
              <a:buFont typeface="Arial" panose="020B0604020202020204" pitchFamily="34" charset="0"/>
              <a:buChar char="•"/>
            </a:pPr>
            <a:r>
              <a:rPr lang="en-US" dirty="0"/>
              <a:t>Updates are made in BOX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Award Information </a:t>
            </a:r>
            <a:r>
              <a:rPr lang="en-US" dirty="0"/>
              <a:t>section in each opportunity should only be updated by members of the Foundation scholarship team.</a:t>
            </a:r>
          </a:p>
          <a:p>
            <a:endParaRPr lang="en-US" dirty="0"/>
          </a:p>
          <a:p>
            <a:r>
              <a:rPr lang="en-US" dirty="0"/>
              <a:t>Please contact Sarah for assistance.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96A20-AEE2-14A4-43DC-6A20D526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47" y="2190712"/>
            <a:ext cx="4770762" cy="32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677535"/>
            <a:ext cx="6561500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Who does That?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D32AE-4E46-45E7-94E9-96148813DB72}"/>
              </a:ext>
            </a:extLst>
          </p:cNvPr>
          <p:cNvSpPr txBox="1"/>
          <p:nvPr/>
        </p:nvSpPr>
        <p:spPr>
          <a:xfrm>
            <a:off x="1186004" y="2158021"/>
            <a:ext cx="4019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office collects students thank you letters, print (if needed) and mails? 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60667-F48B-73FB-F8F1-469B068994FB}"/>
              </a:ext>
            </a:extLst>
          </p:cNvPr>
          <p:cNvSpPr txBox="1"/>
          <p:nvPr/>
        </p:nvSpPr>
        <p:spPr>
          <a:xfrm>
            <a:off x="6751623" y="3158842"/>
            <a:ext cx="28631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Foundation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Business Services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Unit/Department 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Financial Aid Office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Administration &amp; Finance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F62977A-C480-462C-48DA-ACC7A86A5D6E}"/>
              </a:ext>
            </a:extLst>
          </p:cNvPr>
          <p:cNvSpPr/>
          <p:nvPr/>
        </p:nvSpPr>
        <p:spPr>
          <a:xfrm>
            <a:off x="952500" y="1830194"/>
            <a:ext cx="4253243" cy="1301986"/>
          </a:xfrm>
          <a:prstGeom prst="wedgeRoundRectCallout">
            <a:avLst>
              <a:gd name="adj1" fmla="val -38361"/>
              <a:gd name="adj2" fmla="val 782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AF63ECD-24F2-6E2C-31E0-9F80059ABA65}"/>
              </a:ext>
            </a:extLst>
          </p:cNvPr>
          <p:cNvSpPr/>
          <p:nvPr/>
        </p:nvSpPr>
        <p:spPr>
          <a:xfrm rot="157651">
            <a:off x="5805113" y="2781609"/>
            <a:ext cx="4495376" cy="2086802"/>
          </a:xfrm>
          <a:prstGeom prst="cloudCallout">
            <a:avLst>
              <a:gd name="adj1" fmla="val 46781"/>
              <a:gd name="adj2" fmla="val 50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D4C3F3-9091-6114-22E3-ABFD120B48D4}"/>
              </a:ext>
            </a:extLst>
          </p:cNvPr>
          <p:cNvSpPr/>
          <p:nvPr/>
        </p:nvSpPr>
        <p:spPr>
          <a:xfrm>
            <a:off x="6428149" y="3078498"/>
            <a:ext cx="3053282" cy="403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12B45-F8FB-600B-7AC4-F3B61288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9" y="3674223"/>
            <a:ext cx="1838530" cy="14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26843-9642-C588-1E0C-944DCA8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How to: view student thank you letters on the Portal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BD6F1-ADA8-4311-3B23-6DFED865A7B3}"/>
              </a:ext>
            </a:extLst>
          </p:cNvPr>
          <p:cNvSpPr txBox="1"/>
          <p:nvPr/>
        </p:nvSpPr>
        <p:spPr>
          <a:xfrm>
            <a:off x="506929" y="1941967"/>
            <a:ext cx="97150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LT Std 35 Light" panose="020B0402020203020204" pitchFamily="34" charset="0"/>
              </a:rPr>
              <a:t>Two Options to view student thank you letters on the Scholarship Portal:</a:t>
            </a:r>
          </a:p>
          <a:p>
            <a:endParaRPr lang="en-US" sz="1400" dirty="0"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dirty="0">
                <a:latin typeface="Avenir LT Std 35 Light" panose="020B0402020203020204" pitchFamily="34" charset="0"/>
              </a:rPr>
              <a:t>First Option &gt; </a:t>
            </a:r>
            <a:r>
              <a:rPr lang="en-US" sz="1400" dirty="0">
                <a:latin typeface="Avenir LT Std 35 Light" panose="020B0402020203020204" pitchFamily="34" charset="0"/>
              </a:rPr>
              <a:t> If you want to review all thank you letters for your unit/department:</a:t>
            </a:r>
          </a:p>
          <a:p>
            <a:r>
              <a:rPr lang="en-US" sz="1400" dirty="0">
                <a:latin typeface="Avenir LT Std 35 Light" panose="020B0402020203020204" pitchFamily="34" charset="0"/>
              </a:rPr>
              <a:t>	</a:t>
            </a:r>
            <a:r>
              <a:rPr lang="en-US" sz="1400" b="1" i="0" u="none" strike="noStrike" dirty="0">
                <a:solidFill>
                  <a:srgbClr val="FF0000"/>
                </a:solidFill>
                <a:effectLst/>
                <a:latin typeface="Avenir LT Std 35 Light" panose="020B0402020203020204" pitchFamily="34" charset="0"/>
              </a:rPr>
              <a:t>Opportunity &gt; Portfolios &gt; Fund Disbursements &gt; Complete View or Select Custom View</a:t>
            </a:r>
          </a:p>
          <a:p>
            <a:endParaRPr lang="en-US" sz="1400" b="1" dirty="0">
              <a:solidFill>
                <a:srgbClr val="FF0000"/>
              </a:solidFill>
              <a:latin typeface="Avenir LT Std 35 Light" panose="020B0402020203020204" pitchFamily="34" charset="0"/>
            </a:endParaRPr>
          </a:p>
          <a:p>
            <a:pPr marL="231775"/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You can move columns around and save the information </a:t>
            </a:r>
          </a:p>
          <a:p>
            <a:pPr marL="231775"/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you want to see first by creating a custom view.</a:t>
            </a:r>
            <a:endParaRPr lang="en-US" sz="1400" i="0" dirty="0">
              <a:solidFill>
                <a:srgbClr val="000000"/>
              </a:solidFill>
              <a:effectLst/>
              <a:latin typeface="Avenir LT Std 35 Light" panose="020B0402020203020204" pitchFamily="34" charset="0"/>
            </a:endParaRPr>
          </a:p>
          <a:p>
            <a:pPr marL="231775"/>
            <a:endParaRPr lang="en-US" sz="1400" b="1" dirty="0">
              <a:solidFill>
                <a:srgbClr val="000000"/>
              </a:solidFill>
              <a:latin typeface="Avenir LT Std 35 Light" panose="020B0402020203020204" pitchFamily="34" charset="0"/>
            </a:endParaRPr>
          </a:p>
          <a:p>
            <a:pPr marL="231775"/>
            <a:endParaRPr lang="en-US" sz="1400" b="1" i="0" dirty="0">
              <a:solidFill>
                <a:srgbClr val="000000"/>
              </a:solidFill>
              <a:effectLst/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  <a:r>
              <a:rPr lang="en-US" sz="140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Click on “</a:t>
            </a:r>
            <a:r>
              <a:rPr lang="en-US" sz="1400" i="0" dirty="0">
                <a:solidFill>
                  <a:srgbClr val="0070C0"/>
                </a:solidFill>
                <a:effectLst/>
                <a:latin typeface="Avenir LT Std 35 Light" panose="020B0402020203020204" pitchFamily="34" charset="0"/>
              </a:rPr>
              <a:t>View</a:t>
            </a:r>
            <a:r>
              <a:rPr lang="en-US" sz="140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” under View column,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OR</a:t>
            </a:r>
          </a:p>
          <a:p>
            <a:pPr marL="231775"/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“</a:t>
            </a:r>
            <a:r>
              <a:rPr lang="en-US" sz="1400" dirty="0">
                <a:solidFill>
                  <a:srgbClr val="0070C0"/>
                </a:solidFill>
                <a:latin typeface="Avenir LT Std 35 Light" panose="020B0402020203020204" pitchFamily="34" charset="0"/>
              </a:rPr>
              <a:t>View Document</a:t>
            </a:r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” under Donor thank-you letter column.</a:t>
            </a:r>
          </a:p>
          <a:p>
            <a:pPr marL="231775"/>
            <a:endParaRPr lang="en-US" sz="1400" dirty="0">
              <a:solidFill>
                <a:srgbClr val="000000"/>
              </a:solidFill>
              <a:latin typeface="Avenir LT Std 35 Light" panose="020B0402020203020204" pitchFamily="34" charset="0"/>
            </a:endParaRPr>
          </a:p>
          <a:p>
            <a:pPr marL="461963"/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&gt; Using “</a:t>
            </a:r>
            <a:r>
              <a:rPr lang="en-US" sz="1400" dirty="0">
                <a:solidFill>
                  <a:srgbClr val="0070C0"/>
                </a:solidFill>
                <a:latin typeface="Avenir LT Std 35 Light" panose="020B0402020203020204" pitchFamily="34" charset="0"/>
              </a:rPr>
              <a:t>View</a:t>
            </a:r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” will show you the recipients' responses and </a:t>
            </a:r>
          </a:p>
          <a:p>
            <a:pPr marL="231775" indent="230188"/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link to the thank you letter. </a:t>
            </a:r>
          </a:p>
          <a:p>
            <a:pPr marL="231775"/>
            <a:endParaRPr lang="en-US" sz="1400" dirty="0">
              <a:solidFill>
                <a:srgbClr val="000000"/>
              </a:solidFill>
              <a:latin typeface="Avenir LT Std 35 Light" panose="020B0402020203020204" pitchFamily="34" charset="0"/>
            </a:endParaRPr>
          </a:p>
          <a:p>
            <a:pPr marL="461963"/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&gt; Using “</a:t>
            </a:r>
            <a:r>
              <a:rPr lang="en-US" sz="1400" dirty="0">
                <a:solidFill>
                  <a:srgbClr val="0070C0"/>
                </a:solidFill>
                <a:latin typeface="Avenir LT Std 35 Light" panose="020B0402020203020204" pitchFamily="34" charset="0"/>
              </a:rPr>
              <a:t>View Document</a:t>
            </a:r>
            <a:r>
              <a:rPr lang="en-US" sz="1400" dirty="0">
                <a:solidFill>
                  <a:srgbClr val="000000"/>
                </a:solidFill>
                <a:latin typeface="Avenir LT Std 35 Light" panose="020B0402020203020204" pitchFamily="34" charset="0"/>
              </a:rPr>
              <a:t>” will upload the document.</a:t>
            </a:r>
          </a:p>
          <a:p>
            <a:pPr marL="231775"/>
            <a:endParaRPr lang="en-US" sz="1400" dirty="0">
              <a:solidFill>
                <a:srgbClr val="000000"/>
              </a:solidFill>
              <a:latin typeface="Avenir LT Std 35 Light" panose="020B0402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A6440-D57F-2A7F-C7DF-444D2A10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031" y="3019997"/>
            <a:ext cx="6062412" cy="34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4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26843-9642-C588-1E0C-944DCA8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How to: view student thank you letters on the Portal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BD6F1-ADA8-4311-3B23-6DFED865A7B3}"/>
              </a:ext>
            </a:extLst>
          </p:cNvPr>
          <p:cNvSpPr txBox="1"/>
          <p:nvPr/>
        </p:nvSpPr>
        <p:spPr>
          <a:xfrm>
            <a:off x="446719" y="2219552"/>
            <a:ext cx="6473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LT Std 35 Light" panose="020B0402020203020204" pitchFamily="34" charset="0"/>
              </a:rPr>
              <a:t>Fund Disbursements &gt; Category Status:</a:t>
            </a:r>
          </a:p>
          <a:p>
            <a:endParaRPr lang="en-US" sz="1400" dirty="0"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dirty="0">
                <a:latin typeface="Avenir LT Std 35 Light" panose="020B0402020203020204" pitchFamily="34" charset="0"/>
              </a:rPr>
              <a:t>Pending </a:t>
            </a:r>
            <a:r>
              <a:rPr lang="en-US" sz="1400" dirty="0">
                <a:latin typeface="Avenir LT Std 35 Light" panose="020B0402020203020204" pitchFamily="34" charset="0"/>
              </a:rPr>
              <a:t>= Award offer has been extended to the applicant, but they have not “accepted” or “declined” the offer.</a:t>
            </a:r>
          </a:p>
          <a:p>
            <a:pPr marL="231775"/>
            <a:endParaRPr lang="en-US" sz="1400" dirty="0"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dirty="0">
                <a:latin typeface="Avenir LT Std 35 Light" panose="020B0402020203020204" pitchFamily="34" charset="0"/>
              </a:rPr>
              <a:t>Requested</a:t>
            </a:r>
            <a:r>
              <a:rPr lang="en-US" sz="1400" dirty="0">
                <a:latin typeface="Avenir LT Std 35 Light" panose="020B0402020203020204" pitchFamily="34" charset="0"/>
              </a:rPr>
              <a:t> = Award offer has been “accepted”, but the applicant has not yet completed their “Post-Acceptance”.</a:t>
            </a:r>
          </a:p>
          <a:p>
            <a:pPr marL="231775"/>
            <a:endParaRPr lang="en-US" sz="1400" dirty="0"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dirty="0">
                <a:solidFill>
                  <a:srgbClr val="FF0000"/>
                </a:solidFill>
                <a:latin typeface="Avenir LT Std 35 Light" panose="020B0402020203020204" pitchFamily="34" charset="0"/>
              </a:rPr>
              <a:t>*</a:t>
            </a:r>
            <a:r>
              <a:rPr lang="en-US" sz="1400" b="1" dirty="0">
                <a:latin typeface="Avenir LT Std 35 Light" panose="020B0402020203020204" pitchFamily="34" charset="0"/>
              </a:rPr>
              <a:t>Drafted </a:t>
            </a:r>
            <a:r>
              <a:rPr lang="en-US" sz="1400" dirty="0">
                <a:latin typeface="Avenir LT Std 35 Light" panose="020B0402020203020204" pitchFamily="34" charset="0"/>
              </a:rPr>
              <a:t>= Applicant started to respond to the “Post-Acceptance” but has not yet completed it. </a:t>
            </a:r>
          </a:p>
          <a:p>
            <a:pPr marL="231775"/>
            <a:endParaRPr lang="en-US" sz="1400" dirty="0"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dirty="0">
                <a:solidFill>
                  <a:srgbClr val="FF0000"/>
                </a:solidFill>
                <a:latin typeface="Avenir LT Std 35 Light" panose="020B0402020203020204" pitchFamily="34" charset="0"/>
              </a:rPr>
              <a:t>*</a:t>
            </a:r>
            <a:r>
              <a:rPr lang="en-US" sz="1400" b="1" dirty="0">
                <a:latin typeface="Avenir LT Std 35 Light" panose="020B0402020203020204" pitchFamily="34" charset="0"/>
              </a:rPr>
              <a:t>Submitted </a:t>
            </a:r>
            <a:r>
              <a:rPr lang="en-US" sz="1400" dirty="0">
                <a:latin typeface="Avenir LT Std 35 Light" panose="020B0402020203020204" pitchFamily="34" charset="0"/>
              </a:rPr>
              <a:t>= Post-Acceptance is complete. </a:t>
            </a:r>
          </a:p>
          <a:p>
            <a:pPr marL="231775"/>
            <a:endParaRPr lang="en-US" sz="1400" dirty="0">
              <a:latin typeface="Avenir LT Std 35 Light" panose="020B0402020203020204" pitchFamily="34" charset="0"/>
            </a:endParaRPr>
          </a:p>
          <a:p>
            <a:pPr marL="231775"/>
            <a:r>
              <a:rPr lang="en-US" sz="1400" b="1" dirty="0">
                <a:solidFill>
                  <a:srgbClr val="FF0000"/>
                </a:solidFill>
                <a:latin typeface="Avenir LT Std 35 Light" panose="020B0402020203020204" pitchFamily="34" charset="0"/>
              </a:rPr>
              <a:t>*</a:t>
            </a:r>
            <a:r>
              <a:rPr lang="en-US" sz="1400" b="1" dirty="0">
                <a:latin typeface="Avenir LT Std 35 Light" panose="020B0402020203020204" pitchFamily="34" charset="0"/>
              </a:rPr>
              <a:t>Awarded </a:t>
            </a:r>
            <a:r>
              <a:rPr lang="en-US" sz="1400" dirty="0">
                <a:latin typeface="Avenir LT Std 35 Light" panose="020B0402020203020204" pitchFamily="34" charset="0"/>
              </a:rPr>
              <a:t>= Financial Aid has reviewed the award.</a:t>
            </a:r>
          </a:p>
          <a:p>
            <a:endParaRPr lang="en-US" sz="1400" dirty="0">
              <a:latin typeface="Avenir LT Std 35 Light" panose="020B0402020203020204" pitchFamily="34" charset="0"/>
            </a:endParaRPr>
          </a:p>
          <a:p>
            <a:r>
              <a:rPr lang="en-US" sz="1300" b="1" dirty="0">
                <a:solidFill>
                  <a:srgbClr val="FF0000"/>
                </a:solidFill>
                <a:latin typeface="Avenir LT Std 35 Light" panose="020B0402020203020204" pitchFamily="34" charset="0"/>
              </a:rPr>
              <a:t>*</a:t>
            </a:r>
            <a:r>
              <a:rPr lang="en-US" sz="1300" dirty="0">
                <a:latin typeface="Avenir LT Std 35 Light" panose="020B0402020203020204" pitchFamily="34" charset="0"/>
              </a:rPr>
              <a:t>This does not hold up the award from being transmitted to the student’s financial profile (Banner).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A7F61-B710-C6D3-6255-09D087190B27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D06D6-41DB-1F92-8DC7-3FF6FBC4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86" y="1966901"/>
            <a:ext cx="4612595" cy="41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26843-9642-C588-1E0C-944DCA8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How to: view student thank you letters on the Portal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A7F61-B710-C6D3-6255-09D087190B27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36100-AF16-7704-CC11-05BC3AD5650F}"/>
              </a:ext>
            </a:extLst>
          </p:cNvPr>
          <p:cNvSpPr txBox="1"/>
          <p:nvPr/>
        </p:nvSpPr>
        <p:spPr>
          <a:xfrm>
            <a:off x="667821" y="2129214"/>
            <a:ext cx="426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LT Std 35 Light" panose="020B0402020203020204" pitchFamily="34" charset="0"/>
              </a:rPr>
              <a:t>Second Option </a:t>
            </a:r>
            <a:r>
              <a:rPr lang="en-US" sz="1400" dirty="0">
                <a:latin typeface="Avenir LT Std 35 Light" panose="020B0402020203020204" pitchFamily="34" charset="0"/>
              </a:rPr>
              <a:t>&gt; If you want to view thank you letters for a specific scholarship: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C0ED30-3983-6BD0-59AD-05CD885B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" y="3525841"/>
            <a:ext cx="11134033" cy="30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1D0283-3044-655B-F7F7-BADD88E00B93}"/>
              </a:ext>
            </a:extLst>
          </p:cNvPr>
          <p:cNvSpPr txBox="1"/>
          <p:nvPr/>
        </p:nvSpPr>
        <p:spPr>
          <a:xfrm>
            <a:off x="581193" y="304649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Opportunity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Portfolios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All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Click on Award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8682A-3EC6-20B8-3C9B-D36B75CE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81" y="1938469"/>
            <a:ext cx="6380246" cy="10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" y="657350"/>
            <a:ext cx="6982692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Bonus Question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A842C77-C1E1-154D-688A-00A1FA8B94AB}"/>
              </a:ext>
            </a:extLst>
          </p:cNvPr>
          <p:cNvSpPr/>
          <p:nvPr/>
        </p:nvSpPr>
        <p:spPr>
          <a:xfrm>
            <a:off x="514350" y="2115170"/>
            <a:ext cx="4924425" cy="1161430"/>
          </a:xfrm>
          <a:prstGeom prst="wedgeRoundRectCallout">
            <a:avLst>
              <a:gd name="adj1" fmla="val -38361"/>
              <a:gd name="adj2" fmla="val 782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08A0E-A951-2BD6-2612-21F901EAF358}"/>
              </a:ext>
            </a:extLst>
          </p:cNvPr>
          <p:cNvSpPr txBox="1"/>
          <p:nvPr/>
        </p:nvSpPr>
        <p:spPr>
          <a:xfrm>
            <a:off x="714375" y="2247900"/>
            <a:ext cx="450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make an award on the Portal, what do you do when you need to relinquish or decline the award?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7693578-300E-95AA-694A-D80735A5B60E}"/>
              </a:ext>
            </a:extLst>
          </p:cNvPr>
          <p:cNvSpPr/>
          <p:nvPr/>
        </p:nvSpPr>
        <p:spPr>
          <a:xfrm rot="157651">
            <a:off x="4761637" y="2532863"/>
            <a:ext cx="7228975" cy="3999928"/>
          </a:xfrm>
          <a:prstGeom prst="cloudCallout">
            <a:avLst>
              <a:gd name="adj1" fmla="val 46781"/>
              <a:gd name="adj2" fmla="val 50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BF72D-F744-C22E-7A51-6D4E4FA3DFD7}"/>
              </a:ext>
            </a:extLst>
          </p:cNvPr>
          <p:cNvSpPr txBox="1"/>
          <p:nvPr/>
        </p:nvSpPr>
        <p:spPr>
          <a:xfrm>
            <a:off x="5638800" y="3171230"/>
            <a:ext cx="476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 Panic</a:t>
            </a:r>
          </a:p>
          <a:p>
            <a:r>
              <a:rPr lang="en-US" dirty="0"/>
              <a:t>B) Administrator updates recipient to “decline” in Portal. </a:t>
            </a:r>
          </a:p>
          <a:p>
            <a:r>
              <a:rPr lang="en-US" dirty="0"/>
              <a:t>C) Administrator updates recipient to “decline” in Portal and calls Financial Aid.</a:t>
            </a:r>
          </a:p>
          <a:p>
            <a:r>
              <a:rPr lang="en-US" dirty="0"/>
              <a:t>D) Administrator updates recipient to “decline” and sends Correction Award Summary Sheet to ensure award is removed from Banner.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CD2202-ECC4-11E7-EE6B-974871D73DFA}"/>
              </a:ext>
            </a:extLst>
          </p:cNvPr>
          <p:cNvSpPr/>
          <p:nvPr/>
        </p:nvSpPr>
        <p:spPr>
          <a:xfrm>
            <a:off x="4673753" y="4439492"/>
            <a:ext cx="6372225" cy="1161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3B4271-7C83-6EB8-99B0-45A5F4AC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722220"/>
            <a:ext cx="28860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29658"/>
            <a:ext cx="11123129" cy="98833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venir LT Std 65 Medium" panose="020B0603020203020204" pitchFamily="34" charset="0"/>
              </a:rPr>
              <a:t>Declining/Canceling A Scholarship Award In the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90426-7515-58CC-9E26-A7C1D3E8C74E}"/>
              </a:ext>
            </a:extLst>
          </p:cNvPr>
          <p:cNvSpPr txBox="1"/>
          <p:nvPr/>
        </p:nvSpPr>
        <p:spPr>
          <a:xfrm>
            <a:off x="359664" y="2023872"/>
            <a:ext cx="1147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online handout for more in-depth graphics and info </a:t>
            </a:r>
            <a:r>
              <a:rPr lang="en-US" b="1" dirty="0"/>
              <a:t>&gt; How to Cancel or Decline Awards in the Scholarship Portal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B9D68-9540-5559-FA41-C7F1348F65AB}"/>
              </a:ext>
            </a:extLst>
          </p:cNvPr>
          <p:cNvSpPr txBox="1"/>
          <p:nvPr/>
        </p:nvSpPr>
        <p:spPr>
          <a:xfrm>
            <a:off x="359664" y="2393204"/>
            <a:ext cx="5873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Steps:</a:t>
            </a:r>
          </a:p>
          <a:p>
            <a:pPr marL="457200" indent="-339725">
              <a:buFont typeface="+mj-lt"/>
              <a:buAutoNum type="arabicPeriod"/>
            </a:pPr>
            <a:r>
              <a:rPr lang="en-US" dirty="0"/>
              <a:t>Locate the applicant by opportunity</a:t>
            </a:r>
          </a:p>
          <a:p>
            <a:pPr marL="461963"/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Opportunity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Portfolios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All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lick on Applications  </a:t>
            </a:r>
            <a:endParaRPr lang="en-US" dirty="0"/>
          </a:p>
          <a:p>
            <a:pPr marL="457200" indent="-339725">
              <a:buFont typeface="+mj-lt"/>
              <a:buAutoNum type="arabicPeriod"/>
            </a:pPr>
            <a:endParaRPr lang="en-US" dirty="0"/>
          </a:p>
          <a:p>
            <a:pPr marL="460375" indent="-342900">
              <a:buAutoNum type="arabicPeriod" startAt="2"/>
            </a:pPr>
            <a:r>
              <a:rPr lang="en-US" dirty="0"/>
              <a:t>Click on “View”</a:t>
            </a:r>
          </a:p>
          <a:p>
            <a:pPr marL="460375" indent="-342900">
              <a:buAutoNum type="arabicPeriod" startAt="2"/>
            </a:pPr>
            <a:endParaRPr lang="en-US" dirty="0"/>
          </a:p>
          <a:p>
            <a:pPr marL="460375" indent="-342900">
              <a:buAutoNum type="arabicPeriod" startAt="2"/>
            </a:pPr>
            <a:endParaRPr lang="en-US" dirty="0"/>
          </a:p>
          <a:p>
            <a:pPr marL="460375" indent="-342900">
              <a:buAutoNum type="arabicPeriod" startAt="2"/>
            </a:pPr>
            <a:endParaRPr lang="en-US" dirty="0"/>
          </a:p>
          <a:p>
            <a:pPr marL="460375" indent="-342900">
              <a:buAutoNum type="arabicPeriod" startAt="2"/>
            </a:pPr>
            <a:endParaRPr lang="en-US" dirty="0"/>
          </a:p>
          <a:p>
            <a:pPr marL="117475"/>
            <a:endParaRPr lang="en-US" dirty="0"/>
          </a:p>
          <a:p>
            <a:pPr marL="117475"/>
            <a:r>
              <a:rPr lang="en-US" dirty="0"/>
              <a:t>3.    Click on “Submitted”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70B26-E5B3-B241-25C9-F680D582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63" y="3323123"/>
            <a:ext cx="3171845" cy="1673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5B8C86-10FB-952B-3253-2EDE02D8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78" y="4996185"/>
            <a:ext cx="6433678" cy="16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29658"/>
            <a:ext cx="11123129" cy="98833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venir LT Std 65 Medium" panose="020B0603020203020204" pitchFamily="34" charset="0"/>
              </a:rPr>
              <a:t>Declining/Canceling A Scholarship Award In the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90426-7515-58CC-9E26-A7C1D3E8C74E}"/>
              </a:ext>
            </a:extLst>
          </p:cNvPr>
          <p:cNvSpPr txBox="1"/>
          <p:nvPr/>
        </p:nvSpPr>
        <p:spPr>
          <a:xfrm>
            <a:off x="359664" y="2023872"/>
            <a:ext cx="1147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online handout for more in-depth graphics and info </a:t>
            </a:r>
            <a:r>
              <a:rPr lang="en-US" b="1" dirty="0"/>
              <a:t>&gt; How to Cancel or Decline Awards in the Scholarship Portal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B9D68-9540-5559-FA41-C7F1348F65AB}"/>
              </a:ext>
            </a:extLst>
          </p:cNvPr>
          <p:cNvSpPr txBox="1"/>
          <p:nvPr/>
        </p:nvSpPr>
        <p:spPr>
          <a:xfrm>
            <a:off x="402336" y="2535936"/>
            <a:ext cx="635658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LT Std 35 Light" panose="020B0402020203020204" pitchFamily="34" charset="0"/>
              </a:rPr>
              <a:t>Continued Steps:</a:t>
            </a:r>
          </a:p>
          <a:p>
            <a:endParaRPr lang="en-US" sz="1000" b="1" dirty="0"/>
          </a:p>
          <a:p>
            <a:r>
              <a:rPr lang="en-US" sz="1600" dirty="0">
                <a:latin typeface="Avenir LT Std 35 Light" panose="020B0402020203020204" pitchFamily="34" charset="0"/>
              </a:rPr>
              <a:t>4.</a:t>
            </a:r>
            <a:r>
              <a:rPr lang="en-US" sz="1600" b="1" dirty="0">
                <a:latin typeface="Avenir LT Std 35 Light" panose="020B0402020203020204" pitchFamily="34" charset="0"/>
              </a:rPr>
              <a:t> </a:t>
            </a:r>
            <a:r>
              <a:rPr lang="en-US" sz="1600" dirty="0">
                <a:latin typeface="Avenir LT Std 35 Light" panose="020B0402020203020204" pitchFamily="34" charset="0"/>
              </a:rPr>
              <a:t>Update Category to “Declined” or</a:t>
            </a:r>
          </a:p>
          <a:p>
            <a:pPr marL="231775"/>
            <a:r>
              <a:rPr lang="en-US" sz="1600" dirty="0">
                <a:latin typeface="Avenir LT Std 35 Light" panose="020B0402020203020204" pitchFamily="34" charset="0"/>
              </a:rPr>
              <a:t>“Declined Admin”</a:t>
            </a:r>
          </a:p>
          <a:p>
            <a:endParaRPr lang="en-US" sz="1050" dirty="0">
              <a:latin typeface="Avenir LT Std 35 Light" panose="020B0402020203020204" pitchFamily="34" charset="0"/>
            </a:endParaRPr>
          </a:p>
          <a:p>
            <a:pPr marL="741363" indent="-395288"/>
            <a:r>
              <a:rPr lang="en-US" sz="1600" dirty="0">
                <a:latin typeface="Avenir LT Std 35 Light" panose="020B0402020203020204" pitchFamily="34" charset="0"/>
              </a:rPr>
              <a:t>    &gt; Update Application Category </a:t>
            </a:r>
          </a:p>
          <a:p>
            <a:pPr marL="741363"/>
            <a:r>
              <a:rPr lang="en-US" sz="1600" dirty="0">
                <a:latin typeface="Avenir LT Std 35 Light" panose="020B0402020203020204" pitchFamily="34" charset="0"/>
              </a:rPr>
              <a:t>box will appear, click </a:t>
            </a:r>
          </a:p>
          <a:p>
            <a:pPr marL="741363"/>
            <a:r>
              <a:rPr lang="en-US" sz="1600" dirty="0">
                <a:latin typeface="Avenir LT Std 35 Light" panose="020B0402020203020204" pitchFamily="34" charset="0"/>
              </a:rPr>
              <a:t>“Update Application”.</a:t>
            </a:r>
          </a:p>
          <a:p>
            <a:endParaRPr lang="en-US" sz="1600" dirty="0">
              <a:latin typeface="Avenir LT Std 35 Light" panose="020B0402020203020204" pitchFamily="34" charset="0"/>
            </a:endParaRPr>
          </a:p>
          <a:p>
            <a:endParaRPr lang="en-US" sz="1600" dirty="0">
              <a:latin typeface="Avenir LT Std 35 Light" panose="020B0402020203020204" pitchFamily="34" charset="0"/>
            </a:endParaRPr>
          </a:p>
          <a:p>
            <a:r>
              <a:rPr lang="en-US" sz="1600" dirty="0">
                <a:latin typeface="Avenir LT Std 35 Light" panose="020B0402020203020204" pitchFamily="34" charset="0"/>
              </a:rPr>
              <a:t>Please note, the system will take a few minutes to process and update.</a:t>
            </a:r>
          </a:p>
          <a:p>
            <a:endParaRPr lang="en-US" sz="1600" b="1" dirty="0">
              <a:solidFill>
                <a:srgbClr val="FF0000"/>
              </a:solidFill>
              <a:latin typeface="Avenir LT Std 35 Light" panose="020B040202020302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venir LT Std 35 Light" panose="020B0402020203020204" pitchFamily="34" charset="0"/>
              </a:rPr>
              <a:t>Last STEP:</a:t>
            </a:r>
            <a:r>
              <a:rPr lang="en-US" sz="1600" dirty="0">
                <a:latin typeface="Avenir LT Std 35 Light" panose="020B0402020203020204" pitchFamily="34" charset="0"/>
              </a:rPr>
              <a:t> Submit a Correction Award Summary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B3BAB-8746-3670-6C16-E6648CDF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69" y="2377051"/>
            <a:ext cx="3081053" cy="2185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4D7D6-78FC-5986-22BD-FE92C2D6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671" y="2377051"/>
            <a:ext cx="4509228" cy="353647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E8E762-CDF7-40B2-D4E1-BFFD6ADDC9D9}"/>
              </a:ext>
            </a:extLst>
          </p:cNvPr>
          <p:cNvSpPr/>
          <p:nvPr/>
        </p:nvSpPr>
        <p:spPr>
          <a:xfrm>
            <a:off x="6890335" y="3740111"/>
            <a:ext cx="847023" cy="3693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4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LT Std 65 Medium" panose="020B0603020203020204" pitchFamily="34" charset="0"/>
              </a:rPr>
              <a:t>Financial aid office updates and reminders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7FCC-31C0-BD39-0498-6BAB59F0F3F4}"/>
              </a:ext>
            </a:extLst>
          </p:cNvPr>
          <p:cNvSpPr txBox="1"/>
          <p:nvPr/>
        </p:nvSpPr>
        <p:spPr>
          <a:xfrm>
            <a:off x="241889" y="2659144"/>
            <a:ext cx="9199823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Summer 2022 AWSS Processing and Deadlines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schemeClr val="accent1"/>
              </a:solidFill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Processing will take 10 business days.</a:t>
            </a: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May 18</a:t>
            </a:r>
            <a:r>
              <a:rPr lang="en-US" sz="1400" b="1" baseline="30000" dirty="0">
                <a:solidFill>
                  <a:srgbClr val="FF0000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th</a:t>
            </a:r>
            <a:r>
              <a:rPr lang="en-US" sz="1400" b="1" baseline="30000" dirty="0">
                <a:solidFill>
                  <a:srgbClr val="FF0000"/>
                </a:solidFill>
                <a:latin typeface="Avenir LT Std 35 Light" panose="020B0402020203020204" pitchFamily="34" charset="0"/>
                <a:ea typeface="Calibri" panose="020F0502020204030204" pitchFamily="34" charset="0"/>
              </a:rPr>
              <a:t>  - </a:t>
            </a: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Summer AWSS are due for processing, to ensure credits are applied to student accounts prior to the start of Summer semester on May 23</a:t>
            </a:r>
            <a:r>
              <a:rPr lang="en-US" sz="1400" baseline="300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rd</a:t>
            </a: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. ( We can still process Summer AWSS after this date). </a:t>
            </a:r>
          </a:p>
          <a:p>
            <a:pPr lvl="2"/>
            <a:endParaRPr lang="en-US" sz="14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2022-2023 AWSS Processing and Deadlines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schemeClr val="accent1"/>
              </a:solidFill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Processing will take 10 business days.</a:t>
            </a: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July 1 – </a:t>
            </a: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AWSS are due for processing, to ensure credits are applied to student accounts prior to the start of Fall semester.</a:t>
            </a:r>
          </a:p>
          <a:p>
            <a:pPr lvl="2"/>
            <a:r>
              <a:rPr lang="en-US" sz="1400" b="1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Help Us With Processing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solidFill>
                <a:schemeClr val="accent1"/>
              </a:solidFill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Please identify the Academic Year or Summer 2022 in the e-mail “Subject Line” with unit/dept name. </a:t>
            </a: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Send AWSS emails for 2022-2023 AY or Summer 2022 separately.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C4B0A-1468-79A7-DC3A-FD24DB12DF88}"/>
              </a:ext>
            </a:extLst>
          </p:cNvPr>
          <p:cNvSpPr txBox="1"/>
          <p:nvPr/>
        </p:nvSpPr>
        <p:spPr>
          <a:xfrm>
            <a:off x="719265" y="2108393"/>
            <a:ext cx="238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venir LT Std 65 Medium" panose="020B0603020203020204" pitchFamily="34" charset="0"/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428017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UM foundation updates and reminders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27BC292-E733-4828-A9BD-CEA4A5EFEA5F}"/>
              </a:ext>
            </a:extLst>
          </p:cNvPr>
          <p:cNvSpPr/>
          <p:nvPr/>
        </p:nvSpPr>
        <p:spPr>
          <a:xfrm>
            <a:off x="7226886" y="2233240"/>
            <a:ext cx="4554593" cy="12735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53E9E-487E-4D37-B9D5-97450AD167CE}"/>
              </a:ext>
            </a:extLst>
          </p:cNvPr>
          <p:cNvSpPr txBox="1"/>
          <p:nvPr/>
        </p:nvSpPr>
        <p:spPr>
          <a:xfrm>
            <a:off x="7226886" y="2233240"/>
            <a:ext cx="4391631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Avenir LT Std 35 Light" panose="020B0402020203020204" pitchFamily="34" charset="0"/>
              </a:rPr>
              <a:t>Help Us!</a:t>
            </a:r>
          </a:p>
          <a:p>
            <a:pPr algn="ctr"/>
            <a:r>
              <a:rPr lang="en-US" sz="1100" dirty="0">
                <a:latin typeface="Avenir LT Std 35 Light" panose="020B0402020203020204" pitchFamily="34" charset="0"/>
              </a:rPr>
              <a:t>Please let us know if you have any staffing changes that affect scholarship administration in your unit/department/program. This will help our team with maintaining our scholarship contact list so we can introduce ourselves, get them access to BOX folders and other scholarship information.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559D3-BBA7-4A6E-AC2F-E2D506503A72}"/>
              </a:ext>
            </a:extLst>
          </p:cNvPr>
          <p:cNvSpPr txBox="1"/>
          <p:nvPr/>
        </p:nvSpPr>
        <p:spPr>
          <a:xfrm>
            <a:off x="688308" y="1946541"/>
            <a:ext cx="2524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venir LT Std 65 Medium" panose="020B0603020203020204" pitchFamily="34" charset="0"/>
              </a:rPr>
              <a:t>2022-2023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F8ED9-C44D-4927-BB5E-16F8E9E2782F}"/>
              </a:ext>
            </a:extLst>
          </p:cNvPr>
          <p:cNvSpPr txBox="1"/>
          <p:nvPr/>
        </p:nvSpPr>
        <p:spPr>
          <a:xfrm>
            <a:off x="688308" y="2328699"/>
            <a:ext cx="916911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Summer Awarding</a:t>
            </a:r>
            <a:endParaRPr lang="en-US" sz="14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Information and Instructions – see March 2022 Forum presentation</a:t>
            </a:r>
            <a:endParaRPr lang="en-US" sz="14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equests can be sent to </a:t>
            </a:r>
            <a:r>
              <a:rPr lang="en-US" sz="1400" u="sng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umfawardsummarysheets@supportum.org</a:t>
            </a:r>
            <a:endParaRPr lang="en-US" sz="1400" dirty="0">
              <a:solidFill>
                <a:schemeClr val="accent1"/>
              </a:solidFill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Please allow 1-2 business days for review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Reminders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  <a:ea typeface="Calibri" panose="020F0502020204030204" pitchFamily="34" charset="0"/>
              </a:rPr>
              <a:t>Summer awards </a:t>
            </a:r>
            <a:r>
              <a:rPr lang="en-US" sz="1400" u="sng" dirty="0">
                <a:latin typeface="Avenir LT Std 35 Light" panose="020B0402020203020204" pitchFamily="34" charset="0"/>
                <a:ea typeface="Calibri" panose="020F0502020204030204" pitchFamily="34" charset="0"/>
              </a:rPr>
              <a:t>cannot </a:t>
            </a:r>
            <a:r>
              <a:rPr lang="en-US" sz="1400" dirty="0">
                <a:latin typeface="Avenir LT Std 35 Light" panose="020B0402020203020204" pitchFamily="34" charset="0"/>
                <a:ea typeface="Calibri" panose="020F0502020204030204" pitchFamily="34" charset="0"/>
              </a:rPr>
              <a:t>be made on the Portal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Check your 2022-2023 Box budgets to confirm the budget and criteria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  <a:ea typeface="Calibri" panose="020F0502020204030204" pitchFamily="34" charset="0"/>
              </a:rPr>
              <a:t>Departments are </a:t>
            </a:r>
            <a:r>
              <a:rPr lang="en-US" sz="1400" b="1" u="sng" dirty="0">
                <a:solidFill>
                  <a:srgbClr val="FF0000"/>
                </a:solidFill>
                <a:latin typeface="Avenir LT Std 35 Light" panose="020B0402020203020204" pitchFamily="34" charset="0"/>
                <a:ea typeface="Calibri" panose="020F0502020204030204" pitchFamily="34" charset="0"/>
              </a:rPr>
              <a:t>solely responsible </a:t>
            </a:r>
            <a:r>
              <a:rPr lang="en-US" sz="1400" dirty="0">
                <a:latin typeface="Avenir LT Std 35 Light" panose="020B0402020203020204" pitchFamily="34" charset="0"/>
                <a:ea typeface="Calibri" panose="020F0502020204030204" pitchFamily="34" charset="0"/>
              </a:rPr>
              <a:t>for any over awards made</a:t>
            </a: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 </a:t>
            </a:r>
          </a:p>
          <a:p>
            <a:pPr marL="62865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CF574-0AA7-4253-9878-431EBB853FB0}"/>
              </a:ext>
            </a:extLst>
          </p:cNvPr>
          <p:cNvSpPr txBox="1"/>
          <p:nvPr/>
        </p:nvSpPr>
        <p:spPr>
          <a:xfrm>
            <a:off x="688308" y="4444219"/>
            <a:ext cx="8943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venir LT Std 35 Light" panose="020B0402020203020204" pitchFamily="34" charset="0"/>
              </a:rPr>
              <a:t>Scholarship Donor Contact Lists </a:t>
            </a:r>
            <a:endParaRPr lang="en-US" sz="1400" dirty="0">
              <a:latin typeface="Avenir LT Std 35 Light" panose="020B04020202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</a:rPr>
              <a:t>Currently, UMF is processing scholarship donor contact lists for units who have already requested them. Please contact Emily Shankle (</a:t>
            </a:r>
            <a:r>
              <a:rPr lang="en-US" sz="1400" dirty="0">
                <a:solidFill>
                  <a:schemeClr val="accent1"/>
                </a:solidFill>
                <a:latin typeface="Avenir LT Std 35 Light" panose="020B0402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emily.shankle@supportum.org</a:t>
            </a:r>
            <a:r>
              <a:rPr lang="en-US" sz="1400" dirty="0">
                <a:latin typeface="Avenir LT Std 35 Light" panose="020B0402020203020204" pitchFamily="34" charset="0"/>
              </a:rPr>
              <a:t>) if you would like to learn more about these lists.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FF0000"/>
                </a:solidFill>
                <a:latin typeface="Avenir LT Std 35 Light" panose="020B0402020203020204" pitchFamily="34" charset="0"/>
              </a:rPr>
              <a:t>Please allow 10 business days for processing these requests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B9BD1-23D0-41F3-B819-B3CA611F68D0}"/>
              </a:ext>
            </a:extLst>
          </p:cNvPr>
          <p:cNvSpPr txBox="1"/>
          <p:nvPr/>
        </p:nvSpPr>
        <p:spPr>
          <a:xfrm>
            <a:off x="688308" y="5531272"/>
            <a:ext cx="97828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Scholarship Budgets That </a:t>
            </a:r>
            <a:r>
              <a:rPr lang="en-US" sz="1400" b="1" dirty="0">
                <a:solidFill>
                  <a:schemeClr val="accent1"/>
                </a:solidFill>
                <a:latin typeface="Avenir LT Std 35 Light" panose="020B0402020203020204" pitchFamily="34" charset="0"/>
                <a:ea typeface="Calibri" panose="020F0502020204030204" pitchFamily="34" charset="0"/>
              </a:rPr>
              <a:t>D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epend on 2021-2022 Budget </a:t>
            </a:r>
            <a:r>
              <a:rPr lang="en-US" sz="1400" b="1" dirty="0">
                <a:solidFill>
                  <a:schemeClr val="accent1"/>
                </a:solidFill>
                <a:latin typeface="Avenir LT Std 35 Light" panose="020B0402020203020204" pitchFamily="34" charset="0"/>
                <a:ea typeface="Calibri" panose="020F0502020204030204" pitchFamily="34" charset="0"/>
              </a:rPr>
              <a:t>A</a:t>
            </a: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llocations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Reconcile and contact Korla McAlpine (</a:t>
            </a:r>
            <a:r>
              <a:rPr lang="en-US" sz="1400" u="sng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korla.mcalpine@supportum.org</a:t>
            </a:r>
            <a:r>
              <a:rPr lang="en-US" sz="14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Scholarship Portal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Please be sure the recipients are meeting the scholarship criteria.</a:t>
            </a:r>
            <a:endParaRPr lang="en-US" sz="14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3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096288"/>
            <a:ext cx="1102961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Survey update and Raffle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94580-00C0-353D-CCAA-C6CFB287BBBC}"/>
              </a:ext>
            </a:extLst>
          </p:cNvPr>
          <p:cNvSpPr txBox="1"/>
          <p:nvPr/>
        </p:nvSpPr>
        <p:spPr>
          <a:xfrm>
            <a:off x="1381538" y="2341315"/>
            <a:ext cx="942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Std 35 Light" panose="020B0402020203020204" pitchFamily="34" charset="0"/>
              </a:rPr>
              <a:t>Thank you to everyone who participated in our Scholarship Administrator survey! Our team will be reviewing the responses and working towards next steps in the upcoming months.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6CC5B-6F63-39F1-AA94-849361EB3382}"/>
              </a:ext>
            </a:extLst>
          </p:cNvPr>
          <p:cNvSpPr txBox="1"/>
          <p:nvPr/>
        </p:nvSpPr>
        <p:spPr>
          <a:xfrm>
            <a:off x="3723992" y="4345663"/>
            <a:ext cx="248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35 Light" panose="020B0402020203020204" pitchFamily="34" charset="0"/>
              </a:rPr>
              <a:t>Our raffle winner 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D5166-D823-85B1-4EC4-602BD77510F0}"/>
              </a:ext>
            </a:extLst>
          </p:cNvPr>
          <p:cNvSpPr txBox="1"/>
          <p:nvPr/>
        </p:nvSpPr>
        <p:spPr>
          <a:xfrm>
            <a:off x="5994902" y="4345663"/>
            <a:ext cx="248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35 Light" panose="020B0402020203020204" pitchFamily="34" charset="0"/>
              </a:rPr>
              <a:t>Melissa Reimann!</a:t>
            </a:r>
          </a:p>
        </p:txBody>
      </p:sp>
    </p:spTree>
    <p:extLst>
      <p:ext uri="{BB962C8B-B14F-4D97-AF65-F5344CB8AC3E}">
        <p14:creationId xmlns:p14="http://schemas.microsoft.com/office/powerpoint/2010/main" val="23871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D951106-A246-4D28-94E0-0BCD20C7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953" y="729658"/>
            <a:ext cx="10518856" cy="988332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Scholarship Resource Webpage</a:t>
            </a:r>
          </a:p>
        </p:txBody>
      </p:sp>
      <p:pic>
        <p:nvPicPr>
          <p:cNvPr id="5" name="Graphic 4" descr="Information outline">
            <a:extLst>
              <a:ext uri="{FF2B5EF4-FFF2-40B4-BE49-F238E27FC236}">
                <a16:creationId xmlns:a16="http://schemas.microsoft.com/office/drawing/2014/main" id="{C3416B44-2FE3-4793-A7F2-32D3A388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731" y="72965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B02E0A-FE0A-402E-8788-DDDF51C2217F}"/>
              </a:ext>
            </a:extLst>
          </p:cNvPr>
          <p:cNvSpPr txBox="1"/>
          <p:nvPr/>
        </p:nvSpPr>
        <p:spPr>
          <a:xfrm>
            <a:off x="356128" y="2064172"/>
            <a:ext cx="496927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Who is this for?  </a:t>
            </a:r>
            <a:r>
              <a:rPr lang="en-US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YOU! As a scholarship administrator/contact, these resources are for you, to use throughout the year as you go through your scholarship process.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algn="l" rtl="0" fontAlgn="base"/>
            <a:endParaRPr lang="en-US" sz="1050" b="0" i="0" dirty="0">
              <a:solidFill>
                <a:srgbClr val="000000"/>
              </a:solidFill>
              <a:effectLst/>
              <a:latin typeface="Avenir LT Std 35 Light" panose="020B0402020203020204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What can I find there? </a:t>
            </a:r>
            <a:r>
              <a:rPr lang="en-US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Award Summary Sheet and Correction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UM Portal Handouts/Instructions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Past Presentation Materials 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Thank You letter information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FAO, UMF and Business Service Contact Information </a:t>
            </a:r>
            <a:r>
              <a:rPr lang="en-US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Daytona Pro Condensed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6F51D-495D-4C0F-A0C8-F8A2C56C4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02" y="1908357"/>
            <a:ext cx="6477289" cy="3594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B38CA-C406-DC49-46CE-007318F77643}"/>
              </a:ext>
            </a:extLst>
          </p:cNvPr>
          <p:cNvSpPr txBox="1"/>
          <p:nvPr/>
        </p:nvSpPr>
        <p:spPr>
          <a:xfrm>
            <a:off x="356128" y="5383909"/>
            <a:ext cx="9047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How do I access this webpage?</a:t>
            </a:r>
            <a:r>
              <a:rPr lang="en-US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Please SAVE/Bookmark this link </a:t>
            </a:r>
            <a:r>
              <a:rPr lang="en-US" sz="1400" b="1" i="0" u="sng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venir LT Std 35 Light" panose="020B0402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https://www.umt.edu/finaid/scholarships/department-use-resources.php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. This link is “</a:t>
            </a:r>
            <a:r>
              <a:rPr lang="en-US" sz="1400" b="0" i="0" u="sng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hidden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” to reduce access from students.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venir LT Std 35 Light" panose="020B0402020203020204" pitchFamily="34" charset="0"/>
              </a:rPr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0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996442"/>
            <a:ext cx="1102961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800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itle">
            <a:extLst>
              <a:ext uri="{FF2B5EF4-FFF2-40B4-BE49-F238E27FC236}">
                <a16:creationId xmlns:a16="http://schemas.microsoft.com/office/drawing/2014/main" id="{0D28D1EB-ABFB-4DF1-902F-353BC2A0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07984"/>
          </a:xfrm>
        </p:spPr>
        <p:txBody>
          <a:bodyPr/>
          <a:lstStyle/>
          <a:p>
            <a:r>
              <a:rPr lang="en-US" dirty="0"/>
              <a:t>Looks LIKE SOUNDS Like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00EC9B-79F8-4A58-B6CF-D85578354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89041"/>
              </p:ext>
            </p:extLst>
          </p:nvPr>
        </p:nvGraphicFramePr>
        <p:xfrm>
          <a:off x="478971" y="719666"/>
          <a:ext cx="11277600" cy="610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155">
                  <a:extLst>
                    <a:ext uri="{9D8B030D-6E8A-4147-A177-3AD203B41FA5}">
                      <a16:colId xmlns:a16="http://schemas.microsoft.com/office/drawing/2014/main" val="2307261631"/>
                    </a:ext>
                  </a:extLst>
                </a:gridCol>
                <a:gridCol w="5634445">
                  <a:extLst>
                    <a:ext uri="{9D8B030D-6E8A-4147-A177-3AD203B41FA5}">
                      <a16:colId xmlns:a16="http://schemas.microsoft.com/office/drawing/2014/main" val="1868380139"/>
                    </a:ext>
                  </a:extLst>
                </a:gridCol>
              </a:tblGrid>
              <a:tr h="529031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venir LT Std 35 Light" panose="020B0402020203020204" pitchFamily="34" charset="0"/>
                        </a:rPr>
                        <a:t>Financial Aid Contacts</a:t>
                      </a:r>
                      <a:endParaRPr lang="en-US" sz="2000" b="1" dirty="0">
                        <a:latin typeface="Avenir LT Std 35 Light" panose="020B0402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venir LT Std 35 Light" panose="020B0402020203020204" pitchFamily="34" charset="0"/>
                        </a:rPr>
                        <a:t>UM Foundation Contacts</a:t>
                      </a:r>
                      <a:endParaRPr lang="en-US" sz="2000" b="1" dirty="0">
                        <a:latin typeface="Avenir LT Std 35 Light" panose="020B04020202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221031"/>
                  </a:ext>
                </a:extLst>
              </a:tr>
              <a:tr h="83377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Christina Peltier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Financial Aid Evaluator II – Scholarship Manager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(406) 243 - 4810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latin typeface="Avenir LT Std 35 Light" panose="020B04020202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Korla McAlpine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venir LT Std 35 Light" panose="020B04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Scholarship Administrator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Korla.mcalpine@supportum.org</a:t>
                      </a: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venir LT Std 35 Light" panose="020B04020202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venir LT Std 35 Light" panose="020B04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(406) 243 - 4260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300895"/>
                  </a:ext>
                </a:extLst>
              </a:tr>
              <a:tr h="483061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Department Scholarship Resources Webpage:</a:t>
                      </a:r>
                    </a:p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Avenir LT Std 35 Light" panose="020B0402020203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https://www.umt.edu/finaid/scholarships/department-use-resources.php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latin typeface="Avenir LT Std 35 Light" panose="020B0402020203020204" pitchFamily="34" charset="0"/>
                        </a:rPr>
                        <a:t> </a:t>
                      </a:r>
                    </a:p>
                    <a:p>
                      <a:endParaRPr lang="en-US" sz="1200" dirty="0">
                        <a:latin typeface="Avenir LT Std 35 Light" panose="020B0402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Sarah Wade</a:t>
                      </a:r>
                    </a:p>
                    <a:p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Manager of Fund Administration</a:t>
                      </a:r>
                    </a:p>
                    <a:p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Sarah.wade@supportum.org</a:t>
                      </a: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(406) 243 - 5592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988094"/>
                  </a:ext>
                </a:extLst>
              </a:tr>
              <a:tr h="483061">
                <a:tc>
                  <a:txBody>
                    <a:bodyPr/>
                    <a:lstStyle/>
                    <a:p>
                      <a:endParaRPr lang="en-US" sz="1200" dirty="0">
                        <a:latin typeface="Avenir LT Std 35 Light" panose="020B0402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Nancy Randazzo</a:t>
                      </a:r>
                    </a:p>
                    <a:p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Director of Gift and Fund Administration</a:t>
                      </a:r>
                    </a:p>
                    <a:p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Nancy.Randazzo@supportum.org</a:t>
                      </a: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(406) 243 – 4739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117925"/>
                  </a:ext>
                </a:extLst>
              </a:tr>
              <a:tr h="483061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Emily Shankle</a:t>
                      </a:r>
                    </a:p>
                    <a:p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Donor Stewardship Manager</a:t>
                      </a:r>
                    </a:p>
                    <a:p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Emily.shankle@supportum.org</a:t>
                      </a: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(406) 243 – 2506</a:t>
                      </a:r>
                    </a:p>
                    <a:p>
                      <a:r>
                        <a:rPr lang="en-US" sz="1200" dirty="0">
                          <a:solidFill>
                            <a:schemeClr val="accent1"/>
                          </a:solidFill>
                          <a:latin typeface="Avenir LT Std 35 Light" panose="020B0402020203020204" pitchFamily="34" charset="0"/>
                        </a:rPr>
                        <a:t>Emily.shankle@supportum.org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699365"/>
                  </a:ext>
                </a:extLst>
              </a:tr>
              <a:tr h="483061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Location: </a:t>
                      </a:r>
                      <a:r>
                        <a:rPr lang="en-US" sz="1200" b="0" dirty="0">
                          <a:latin typeface="Avenir LT Std 35 Light" panose="020B0402020203020204" pitchFamily="34" charset="0"/>
                        </a:rPr>
                        <a:t>Aber Hall, 5</a:t>
                      </a:r>
                      <a:r>
                        <a:rPr lang="en-US" sz="1200" b="0" baseline="30000" dirty="0">
                          <a:latin typeface="Avenir LT Std 35 Light" panose="020B0402020203020204" pitchFamily="34" charset="0"/>
                        </a:rPr>
                        <a:t>th</a:t>
                      </a:r>
                      <a:r>
                        <a:rPr lang="en-US" sz="1200" b="0" dirty="0">
                          <a:latin typeface="Avenir LT Std 35 Light" panose="020B0402020203020204" pitchFamily="34" charset="0"/>
                        </a:rPr>
                        <a:t> floor</a:t>
                      </a:r>
                      <a:endParaRPr lang="en-US" sz="1200" dirty="0">
                        <a:latin typeface="Avenir LT Std 35 Light" panose="020B0402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Location: </a:t>
                      </a:r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Gilkey Building, 2</a:t>
                      </a:r>
                      <a:r>
                        <a:rPr lang="en-US" sz="1200" baseline="30000" dirty="0">
                          <a:latin typeface="Avenir LT Std 35 Light" panose="020B0402020203020204" pitchFamily="34" charset="0"/>
                        </a:rPr>
                        <a:t>nd</a:t>
                      </a:r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 Floor . Our team is in office Monday-Tuesday, Working remotely Wednesday-Friday.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806554"/>
                  </a:ext>
                </a:extLst>
              </a:tr>
              <a:tr h="48306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Financial Aid Office Email: </a:t>
                      </a: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fascholarships@mso.umt.edu</a:t>
                      </a: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100" dirty="0">
                          <a:latin typeface="Avenir LT Std 35 Light" panose="020B0402020203020204" pitchFamily="34" charset="0"/>
                        </a:rPr>
                        <a:t>(for scholarship department questions)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venir LT Std 35 Light" panose="020B0402020203020204" pitchFamily="34" charset="0"/>
                        </a:rPr>
                        <a:t>UM Foundation Email:</a:t>
                      </a:r>
                      <a:r>
                        <a:rPr lang="en-US" sz="1200" dirty="0">
                          <a:latin typeface="Avenir LT Std 35 Light" panose="020B0402020203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venir LT Std 35 Light" panose="020B0402020203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umfawardsummarysheets@supportum.org</a:t>
                      </a:r>
                      <a:endParaRPr lang="en-US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venir LT Std 35 Light" panose="020B0402020203020204" pitchFamily="34" charset="0"/>
                        </a:rPr>
                        <a:t>(for scholarship department questions)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946172"/>
                  </a:ext>
                </a:extLst>
              </a:tr>
              <a:tr h="48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Business Services Contact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960"/>
                  </a:ext>
                </a:extLst>
              </a:tr>
              <a:tr h="48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Barb Bybee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(406) 243- 6261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Barb.bybee@mso.umt.edu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167164"/>
                  </a:ext>
                </a:extLst>
              </a:tr>
            </a:tbl>
          </a:graphicData>
        </a:graphic>
      </p:graphicFrame>
      <p:pic>
        <p:nvPicPr>
          <p:cNvPr id="6" name="Graphic 8" descr="Envelope with solid fill">
            <a:extLst>
              <a:ext uri="{FF2B5EF4-FFF2-40B4-BE49-F238E27FC236}">
                <a16:creationId xmlns:a16="http://schemas.microsoft.com/office/drawing/2014/main" id="{FC8D9153-0902-482D-8060-750AD702A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74774" y="6134733"/>
            <a:ext cx="656824" cy="707984"/>
          </a:xfrm>
          <a:prstGeom prst="rect">
            <a:avLst/>
          </a:prstGeom>
        </p:spPr>
      </p:pic>
      <p:pic>
        <p:nvPicPr>
          <p:cNvPr id="8" name="Graphic 7" descr="Receiver with solid fill">
            <a:extLst>
              <a:ext uri="{FF2B5EF4-FFF2-40B4-BE49-F238E27FC236}">
                <a16:creationId xmlns:a16="http://schemas.microsoft.com/office/drawing/2014/main" id="{24CA443C-D8A6-4A82-8426-783F1D472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4580000">
            <a:off x="9060499" y="6221686"/>
            <a:ext cx="547177" cy="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6" y="3857559"/>
            <a:ext cx="1102961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Thank you for joining 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A4E65-E295-474B-9C24-8FE0895507DE}"/>
              </a:ext>
            </a:extLst>
          </p:cNvPr>
          <p:cNvSpPr txBox="1"/>
          <p:nvPr/>
        </p:nvSpPr>
        <p:spPr>
          <a:xfrm>
            <a:off x="967831" y="1142711"/>
            <a:ext cx="10093053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latin typeface="Avenir LT Std 35 Light"/>
              </a:rPr>
              <a:t>No June or July Scholarship Forums</a:t>
            </a:r>
            <a:endParaRPr lang="en-US" dirty="0"/>
          </a:p>
          <a:p>
            <a:pPr algn="ctr"/>
            <a:endParaRPr lang="en-US" sz="2000" dirty="0">
              <a:latin typeface="Avenir LT Std 35 Light"/>
            </a:endParaRPr>
          </a:p>
          <a:p>
            <a:pPr algn="ctr"/>
            <a:r>
              <a:rPr lang="en-US" sz="2000" dirty="0">
                <a:latin typeface="Avenir LT Std 35 Light"/>
              </a:rPr>
              <a:t>We will be sending monthly communications</a:t>
            </a:r>
            <a:endParaRPr lang="en-US" dirty="0">
              <a:latin typeface="Candara"/>
            </a:endParaRPr>
          </a:p>
          <a:p>
            <a:pPr algn="ctr"/>
            <a:endParaRPr lang="en-US">
              <a:latin typeface="Candara"/>
            </a:endParaRPr>
          </a:p>
          <a:p>
            <a:pPr algn="ctr"/>
            <a:r>
              <a:rPr lang="en-US" dirty="0">
                <a:latin typeface="Segoe UI"/>
                <a:cs typeface="Segoe UI"/>
              </a:rPr>
              <a:t>Mark your calendars for our August Scholarship Forum on </a:t>
            </a:r>
            <a:r>
              <a:rPr lang="en-US" b="1" dirty="0">
                <a:latin typeface="Segoe UI"/>
                <a:cs typeface="Segoe UI"/>
              </a:rPr>
              <a:t>August 5th at 11am</a:t>
            </a:r>
            <a:endParaRPr lang="en-US" b="1">
              <a:ea typeface="+mn-lt"/>
              <a:cs typeface="+mn-lt"/>
            </a:endParaRPr>
          </a:p>
          <a:p>
            <a:pPr algn="ctr"/>
            <a:endParaRPr lang="en-US" dirty="0">
              <a:latin typeface="Candara"/>
            </a:endParaRPr>
          </a:p>
          <a:p>
            <a:pPr algn="ctr"/>
            <a:endParaRPr lang="en-US" sz="2000" dirty="0">
              <a:latin typeface="Avenir LT Std 35 Light"/>
            </a:endParaRPr>
          </a:p>
          <a:p>
            <a:pPr algn="ctr"/>
            <a:r>
              <a:rPr lang="en-US" sz="2000" dirty="0">
                <a:latin typeface="Avenir LT Std 35 Light"/>
              </a:rPr>
              <a:t>Have a wonderful summer!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B946AC-A0BA-ADB7-4072-28593AB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venir LT Std 65 Medium" panose="020B0603020203020204" pitchFamily="34" charset="0"/>
              </a:rPr>
              <a:t>Who does That??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242098-493E-922E-D5CC-65AEF4198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970" y="2192953"/>
            <a:ext cx="1533770" cy="1814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94C73F-6F9B-7485-3415-83995CD8B3B5}"/>
              </a:ext>
            </a:extLst>
          </p:cNvPr>
          <p:cNvSpPr txBox="1"/>
          <p:nvPr/>
        </p:nvSpPr>
        <p:spPr>
          <a:xfrm>
            <a:off x="2664178" y="2257778"/>
            <a:ext cx="88268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office processes scholarships (i.e., Award Summary Sheets, Correction Award Summary Sheet, oversees awards made in the Portal)?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office or entity on campus owns and manages functionality in the Scholarship Portal?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office distributes and oversees the scholarship budgets and scholarship criteria?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office updates the Scholarship Portal budget?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office collects student thank you letters?</a:t>
            </a:r>
          </a:p>
          <a:p>
            <a:endParaRPr lang="en-US" dirty="0"/>
          </a:p>
          <a:p>
            <a:r>
              <a:rPr lang="en-US" b="1" dirty="0"/>
              <a:t>Let’s find out!</a:t>
            </a:r>
          </a:p>
        </p:txBody>
      </p:sp>
    </p:spTree>
    <p:extLst>
      <p:ext uri="{BB962C8B-B14F-4D97-AF65-F5344CB8AC3E}">
        <p14:creationId xmlns:p14="http://schemas.microsoft.com/office/powerpoint/2010/main" val="42203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961" y="638907"/>
            <a:ext cx="760163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Who does That?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879D46-2B53-6940-EEB1-97423907297E}"/>
              </a:ext>
            </a:extLst>
          </p:cNvPr>
          <p:cNvSpPr/>
          <p:nvPr/>
        </p:nvSpPr>
        <p:spPr>
          <a:xfrm rot="157651">
            <a:off x="5870598" y="3420705"/>
            <a:ext cx="4495376" cy="2086802"/>
          </a:xfrm>
          <a:prstGeom prst="cloudCallout">
            <a:avLst>
              <a:gd name="adj1" fmla="val 46781"/>
              <a:gd name="adj2" fmla="val 50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10208-4D1F-6CE5-32F8-406120C1A01E}"/>
              </a:ext>
            </a:extLst>
          </p:cNvPr>
          <p:cNvSpPr txBox="1"/>
          <p:nvPr/>
        </p:nvSpPr>
        <p:spPr>
          <a:xfrm>
            <a:off x="584127" y="2676510"/>
            <a:ext cx="4877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office processes scholarships (i.e., Award Summary Sheets, Correction Award Summary Sheet, oversees awards made in the Portal)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D5252-9ABE-159C-122B-769C9E56BAA0}"/>
              </a:ext>
            </a:extLst>
          </p:cNvPr>
          <p:cNvSpPr txBox="1"/>
          <p:nvPr/>
        </p:nvSpPr>
        <p:spPr>
          <a:xfrm>
            <a:off x="6778742" y="3802386"/>
            <a:ext cx="3632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Business Services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Financial Aid Office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Foundation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Monte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I am not sure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05B8DCD-A8B2-655F-DAC3-A828B97E9B37}"/>
              </a:ext>
            </a:extLst>
          </p:cNvPr>
          <p:cNvSpPr/>
          <p:nvPr/>
        </p:nvSpPr>
        <p:spPr>
          <a:xfrm>
            <a:off x="476250" y="2304425"/>
            <a:ext cx="5093277" cy="1667500"/>
          </a:xfrm>
          <a:prstGeom prst="wedgeRoundRectCallout">
            <a:avLst>
              <a:gd name="adj1" fmla="val -38361"/>
              <a:gd name="adj2" fmla="val 782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8F99C9-9D8F-749E-736D-8E8DF655F66C}"/>
              </a:ext>
            </a:extLst>
          </p:cNvPr>
          <p:cNvSpPr/>
          <p:nvPr/>
        </p:nvSpPr>
        <p:spPr>
          <a:xfrm>
            <a:off x="6637827" y="4050734"/>
            <a:ext cx="2858598" cy="312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4795A-39C1-449C-BB02-FF957343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2" y="4514118"/>
            <a:ext cx="19716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685336"/>
            <a:ext cx="6561500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Who does That?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D32AE-4E46-45E7-94E9-96148813DB72}"/>
              </a:ext>
            </a:extLst>
          </p:cNvPr>
          <p:cNvSpPr txBox="1"/>
          <p:nvPr/>
        </p:nvSpPr>
        <p:spPr>
          <a:xfrm>
            <a:off x="719773" y="2697177"/>
            <a:ext cx="4485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office or entity on campus </a:t>
            </a:r>
            <a:r>
              <a:rPr lang="en-US" u="sng" dirty="0"/>
              <a:t>owns</a:t>
            </a:r>
            <a:r>
              <a:rPr lang="en-US" dirty="0"/>
              <a:t> and oversees the functionality in the Scholarship Portal?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60667-F48B-73FB-F8F1-469B068994FB}"/>
              </a:ext>
            </a:extLst>
          </p:cNvPr>
          <p:cNvSpPr txBox="1"/>
          <p:nvPr/>
        </p:nvSpPr>
        <p:spPr>
          <a:xfrm>
            <a:off x="6751623" y="3158842"/>
            <a:ext cx="28631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Foundation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Business Services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Unit/Department 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Financial Aid Office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Administration &amp; Finance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F62977A-C480-462C-48DA-ACC7A86A5D6E}"/>
              </a:ext>
            </a:extLst>
          </p:cNvPr>
          <p:cNvSpPr/>
          <p:nvPr/>
        </p:nvSpPr>
        <p:spPr>
          <a:xfrm>
            <a:off x="619428" y="2518576"/>
            <a:ext cx="4586316" cy="1301986"/>
          </a:xfrm>
          <a:prstGeom prst="wedgeRoundRectCallout">
            <a:avLst>
              <a:gd name="adj1" fmla="val -38361"/>
              <a:gd name="adj2" fmla="val 782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AF63ECD-24F2-6E2C-31E0-9F80059ABA65}"/>
              </a:ext>
            </a:extLst>
          </p:cNvPr>
          <p:cNvSpPr/>
          <p:nvPr/>
        </p:nvSpPr>
        <p:spPr>
          <a:xfrm rot="157651">
            <a:off x="5805113" y="2781609"/>
            <a:ext cx="4495376" cy="2086802"/>
          </a:xfrm>
          <a:prstGeom prst="cloudCallout">
            <a:avLst>
              <a:gd name="adj1" fmla="val 46781"/>
              <a:gd name="adj2" fmla="val 50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D4C3F3-9091-6114-22E3-ABFD120B48D4}"/>
              </a:ext>
            </a:extLst>
          </p:cNvPr>
          <p:cNvSpPr/>
          <p:nvPr/>
        </p:nvSpPr>
        <p:spPr>
          <a:xfrm>
            <a:off x="6561499" y="3897656"/>
            <a:ext cx="3053282" cy="312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1E1F6-515B-945B-8C45-4E5EABD4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8" y="4441717"/>
            <a:ext cx="1397870" cy="13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LT Std 65 Medium" panose="020B0603020203020204" pitchFamily="34" charset="0"/>
              </a:rPr>
              <a:t>Who processes Award Summary Sheets &amp; oversees the UM Scholarship Portal?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BDE5A-DE0C-7251-FEA3-186BF4BBA26C}"/>
              </a:ext>
            </a:extLst>
          </p:cNvPr>
          <p:cNvSpPr txBox="1"/>
          <p:nvPr/>
        </p:nvSpPr>
        <p:spPr>
          <a:xfrm>
            <a:off x="581193" y="2068426"/>
            <a:ext cx="9563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</a:rPr>
              <a:t>The Financial Aid Office processes award summary sheets and oversees the UM Scholarship Portal.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venir LT Std 35 Light" panose="020B0402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</a:rPr>
              <a:t>To submit award summary sheets or correction sheets for processing: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49FD1F-B8BF-1F02-92B4-E29B3169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08456"/>
              </p:ext>
            </p:extLst>
          </p:nvPr>
        </p:nvGraphicFramePr>
        <p:xfrm>
          <a:off x="1267158" y="3157526"/>
          <a:ext cx="9096499" cy="1434277"/>
        </p:xfrm>
        <a:graphic>
          <a:graphicData uri="http://schemas.openxmlformats.org/drawingml/2006/table">
            <a:tbl>
              <a:tblPr/>
              <a:tblGrid>
                <a:gridCol w="1721922">
                  <a:extLst>
                    <a:ext uri="{9D8B030D-6E8A-4147-A177-3AD203B41FA5}">
                      <a16:colId xmlns:a16="http://schemas.microsoft.com/office/drawing/2014/main" val="203825453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54933083"/>
                    </a:ext>
                  </a:extLst>
                </a:gridCol>
                <a:gridCol w="3716977">
                  <a:extLst>
                    <a:ext uri="{9D8B030D-6E8A-4147-A177-3AD203B41FA5}">
                      <a16:colId xmlns:a16="http://schemas.microsoft.com/office/drawing/2014/main" val="1917351657"/>
                    </a:ext>
                  </a:extLst>
                </a:gridCol>
              </a:tblGrid>
              <a:tr h="308642">
                <a:tc rowSpan="4">
                  <a:txBody>
                    <a:bodyPr/>
                    <a:lstStyle/>
                    <a:p>
                      <a:pPr algn="ctr" fontAlgn="base"/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venir LT Std 35 Light" panose="020B0402020203020204" pitchFamily="34" charset="0"/>
                      </a:endParaRPr>
                    </a:p>
                    <a:p>
                      <a:pPr algn="ctr" fontAlgn="base"/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venir LT Std 35 Light" panose="020B0402020203020204" pitchFamily="34" charset="0"/>
                      </a:endParaRPr>
                    </a:p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Please send to the following email address: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Award Summary Sheet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Correction Award Summary Sheet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594123"/>
                  </a:ext>
                </a:extLst>
              </a:tr>
              <a:tr h="308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fascholarships@mso.umt.edu​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fascholarships@mso.umt.edu​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665411"/>
                  </a:ext>
                </a:extLst>
              </a:tr>
              <a:tr h="508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umfawardsummarysheets@supportum.org​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umfawardsummarysheets@supportum.org​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689211"/>
                  </a:ext>
                </a:extLst>
              </a:tr>
              <a:tr h="308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venir LT Std 35 Light" panose="020B0402020203020204" pitchFamily="34" charset="0"/>
                        </a:rPr>
                        <a:t>Barb.bybee@mso.umt.edu​</a:t>
                      </a:r>
                    </a:p>
                  </a:txBody>
                  <a:tcPr>
                    <a:lnL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53457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47B4C4-6B9C-9341-1241-6EB3C47D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3259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877F3-EB7B-A6C0-D8BA-B943E60CAE5D}"/>
              </a:ext>
            </a:extLst>
          </p:cNvPr>
          <p:cNvSpPr txBox="1"/>
          <p:nvPr/>
        </p:nvSpPr>
        <p:spPr>
          <a:xfrm>
            <a:off x="581192" y="5305089"/>
            <a:ext cx="1012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LT Std 35 Light" panose="020B0402020203020204" pitchFamily="34" charset="0"/>
              </a:rPr>
              <a:t>For any questions regarding the overall UM Scholarship Portal system, please email </a:t>
            </a:r>
            <a:r>
              <a:rPr lang="en-US" sz="1400" u="sng" dirty="0">
                <a:solidFill>
                  <a:schemeClr val="accent1"/>
                </a:solidFill>
                <a:latin typeface="Avenir LT Std 35 Light" panose="020B0402020203020204" pitchFamily="34" charset="0"/>
              </a:rPr>
              <a:t>fascholarships@mso.umt.edu</a:t>
            </a:r>
          </a:p>
        </p:txBody>
      </p:sp>
    </p:spTree>
    <p:extLst>
      <p:ext uri="{BB962C8B-B14F-4D97-AF65-F5344CB8AC3E}">
        <p14:creationId xmlns:p14="http://schemas.microsoft.com/office/powerpoint/2010/main" val="424436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836" y="671127"/>
            <a:ext cx="760163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Who does That?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879D46-2B53-6940-EEB1-97423907297E}"/>
              </a:ext>
            </a:extLst>
          </p:cNvPr>
          <p:cNvSpPr/>
          <p:nvPr/>
        </p:nvSpPr>
        <p:spPr>
          <a:xfrm rot="157651">
            <a:off x="5870598" y="3420705"/>
            <a:ext cx="4495376" cy="2086802"/>
          </a:xfrm>
          <a:prstGeom prst="cloudCallout">
            <a:avLst>
              <a:gd name="adj1" fmla="val 46781"/>
              <a:gd name="adj2" fmla="val 50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10208-4D1F-6CE5-32F8-406120C1A01E}"/>
              </a:ext>
            </a:extLst>
          </p:cNvPr>
          <p:cNvSpPr txBox="1"/>
          <p:nvPr/>
        </p:nvSpPr>
        <p:spPr>
          <a:xfrm>
            <a:off x="895876" y="2357686"/>
            <a:ext cx="4594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office distributes and oversees the scholarship budgets and scholarship criteria?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D5252-9ABE-159C-122B-769C9E56BAA0}"/>
              </a:ext>
            </a:extLst>
          </p:cNvPr>
          <p:cNvSpPr txBox="1"/>
          <p:nvPr/>
        </p:nvSpPr>
        <p:spPr>
          <a:xfrm>
            <a:off x="6778742" y="3802386"/>
            <a:ext cx="3632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Business Services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Financial Aid Office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Foundation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Monte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I am not sure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05B8DCD-A8B2-655F-DAC3-A828B97E9B37}"/>
              </a:ext>
            </a:extLst>
          </p:cNvPr>
          <p:cNvSpPr/>
          <p:nvPr/>
        </p:nvSpPr>
        <p:spPr>
          <a:xfrm>
            <a:off x="830219" y="2054030"/>
            <a:ext cx="4726255" cy="1427024"/>
          </a:xfrm>
          <a:prstGeom prst="wedgeRoundRectCallout">
            <a:avLst>
              <a:gd name="adj1" fmla="val -38361"/>
              <a:gd name="adj2" fmla="val 782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8F99C9-9D8F-749E-736D-8E8DF655F66C}"/>
              </a:ext>
            </a:extLst>
          </p:cNvPr>
          <p:cNvSpPr/>
          <p:nvPr/>
        </p:nvSpPr>
        <p:spPr>
          <a:xfrm>
            <a:off x="6609252" y="4307909"/>
            <a:ext cx="2227154" cy="312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2708F-4762-439C-23D6-15A4B303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4" y="3958312"/>
            <a:ext cx="15144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495286-4E0C-4D13-A0C9-BE4BFB65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729658"/>
            <a:ext cx="11600121" cy="98833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venir LT Std 65 Medium" panose="020B0603020203020204" pitchFamily="34" charset="0"/>
              </a:rPr>
              <a:t>Where To find Foundation </a:t>
            </a:r>
            <a:br>
              <a:rPr lang="en-US" sz="2800" dirty="0">
                <a:latin typeface="Avenir LT Std 65 Medium" panose="020B0603020203020204" pitchFamily="34" charset="0"/>
              </a:rPr>
            </a:br>
            <a:r>
              <a:rPr lang="en-US" sz="2800" dirty="0">
                <a:latin typeface="Avenir LT Std 65 Medium" panose="020B0603020203020204" pitchFamily="34" charset="0"/>
              </a:rPr>
              <a:t>scholarship criteria and budgets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B172-CF2D-46E4-9E3B-12DF120B1FA9}"/>
              </a:ext>
            </a:extLst>
          </p:cNvPr>
          <p:cNvSpPr txBox="1"/>
          <p:nvPr/>
        </p:nvSpPr>
        <p:spPr>
          <a:xfrm>
            <a:off x="7536416" y="3004481"/>
            <a:ext cx="42280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Distribution of Annual Scholarship Criteria and Budgets</a:t>
            </a:r>
            <a:endParaRPr lang="en-US" b="1" dirty="0">
              <a:solidFill>
                <a:schemeClr val="accent1"/>
              </a:solidFill>
              <a:latin typeface="Avenir LT Std 35 Light" panose="020B0402020203020204" pitchFamily="34" charset="0"/>
              <a:ea typeface="Times New Roman" panose="02020603050405020304" pitchFamily="18" charset="0"/>
            </a:endParaRPr>
          </a:p>
          <a:p>
            <a:pPr marL="225425" lvl="1"/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The Foundation distributes the mass scholarship criteria for units/departments once a year, starting in December – March for the upcoming award year.</a:t>
            </a:r>
            <a:r>
              <a:rPr lang="en-US" sz="12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venir LT Std 35 Light" panose="020B0402020203020204" pitchFamily="34" charset="0"/>
                <a:ea typeface="Calibri" panose="020F0502020204030204" pitchFamily="34" charset="0"/>
              </a:rPr>
              <a:t>If you need assistance or have questions, please contact, Korla and Sarah.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93159FA-1E9A-2C06-C8C7-D5F0DA2B9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33345"/>
              </p:ext>
            </p:extLst>
          </p:nvPr>
        </p:nvGraphicFramePr>
        <p:xfrm>
          <a:off x="427513" y="2030570"/>
          <a:ext cx="704998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342">
                  <a:extLst>
                    <a:ext uri="{9D8B030D-6E8A-4147-A177-3AD203B41FA5}">
                      <a16:colId xmlns:a16="http://schemas.microsoft.com/office/drawing/2014/main" val="3338999915"/>
                    </a:ext>
                  </a:extLst>
                </a:gridCol>
                <a:gridCol w="1864426">
                  <a:extLst>
                    <a:ext uri="{9D8B030D-6E8A-4147-A177-3AD203B41FA5}">
                      <a16:colId xmlns:a16="http://schemas.microsoft.com/office/drawing/2014/main" val="3616096727"/>
                    </a:ext>
                  </a:extLst>
                </a:gridCol>
                <a:gridCol w="1789217">
                  <a:extLst>
                    <a:ext uri="{9D8B030D-6E8A-4147-A177-3AD203B41FA5}">
                      <a16:colId xmlns:a16="http://schemas.microsoft.com/office/drawing/2014/main" val="14164266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LT Std 35 Light" panose="020B0402020203020204" pitchFamily="34" charset="0"/>
                        </a:rPr>
                        <a:t>Scholarship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LT Std 35 Light" panose="020B0402020203020204" pitchFamily="34" charset="0"/>
                        </a:rPr>
                        <a:t>Scholarship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UM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53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Scholarship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9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2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venir LT Std 35 Light" panose="020B0402020203020204" pitchFamily="34" charset="0"/>
                        </a:rPr>
                        <a:t>What Information Is included?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3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venir LT Std 35 Light" panose="020B0402020203020204" pitchFamily="34" charset="0"/>
                        </a:rPr>
                        <a:t>UMF Fund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8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venir LT Std 35 Light" panose="020B0402020203020204" pitchFamily="34" charset="0"/>
                        </a:rPr>
                        <a:t>Index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0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venir LT Std 35 Light" panose="020B0402020203020204" pitchFamily="34" charset="0"/>
                        </a:rPr>
                        <a:t>Name of 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1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venir LT Std 35 Light" panose="020B0402020203020204" pitchFamily="34" charset="0"/>
                        </a:rPr>
                        <a:t>Current vs. Endowed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1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venir LT Std 35 Light" panose="020B0402020203020204" pitchFamily="34" charset="0"/>
                        </a:rPr>
                        <a:t>Fund Creation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00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venir LT Std 35 Light" panose="020B0402020203020204" pitchFamily="34" charset="0"/>
                        </a:rPr>
                        <a:t>Unit and Department 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LT Std 35 Light" panose="020B0402020203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8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5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5C5-5836-41B7-B667-D9E2006A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836" y="671127"/>
            <a:ext cx="7601636" cy="1027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venir LT Std 65 Medium" panose="020B0603020203020204" pitchFamily="34" charset="0"/>
              </a:rPr>
              <a:t>Who does That?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879D46-2B53-6940-EEB1-97423907297E}"/>
              </a:ext>
            </a:extLst>
          </p:cNvPr>
          <p:cNvSpPr/>
          <p:nvPr/>
        </p:nvSpPr>
        <p:spPr>
          <a:xfrm rot="157651">
            <a:off x="5870598" y="3420705"/>
            <a:ext cx="4495376" cy="2086802"/>
          </a:xfrm>
          <a:prstGeom prst="cloudCallout">
            <a:avLst>
              <a:gd name="adj1" fmla="val 46781"/>
              <a:gd name="adj2" fmla="val 50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10208-4D1F-6CE5-32F8-406120C1A01E}"/>
              </a:ext>
            </a:extLst>
          </p:cNvPr>
          <p:cNvSpPr txBox="1"/>
          <p:nvPr/>
        </p:nvSpPr>
        <p:spPr>
          <a:xfrm>
            <a:off x="1114062" y="2115723"/>
            <a:ext cx="392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office updates the Scholarship Portal budget?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D5252-9ABE-159C-122B-769C9E56BAA0}"/>
              </a:ext>
            </a:extLst>
          </p:cNvPr>
          <p:cNvSpPr txBox="1"/>
          <p:nvPr/>
        </p:nvSpPr>
        <p:spPr>
          <a:xfrm>
            <a:off x="6778742" y="3802386"/>
            <a:ext cx="3632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Business Services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Financial Aid Office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UM Foundation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Monte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600" dirty="0">
                <a:effectLst/>
                <a:latin typeface="Avenir LT Std 35 Light" panose="020B0402020203020204" pitchFamily="34" charset="0"/>
                <a:ea typeface="Times New Roman" panose="02020603050405020304" pitchFamily="18" charset="0"/>
              </a:rPr>
              <a:t>I am not sure</a:t>
            </a:r>
            <a:endParaRPr lang="en-US" sz="1600" dirty="0">
              <a:effectLst/>
              <a:latin typeface="Avenir LT Std 35 Light" panose="020B0402020203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05B8DCD-A8B2-655F-DAC3-A828B97E9B37}"/>
              </a:ext>
            </a:extLst>
          </p:cNvPr>
          <p:cNvSpPr/>
          <p:nvPr/>
        </p:nvSpPr>
        <p:spPr>
          <a:xfrm>
            <a:off x="885924" y="1795213"/>
            <a:ext cx="4384971" cy="1287352"/>
          </a:xfrm>
          <a:prstGeom prst="wedgeRoundRectCallout">
            <a:avLst>
              <a:gd name="adj1" fmla="val -38361"/>
              <a:gd name="adj2" fmla="val 782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8F99C9-9D8F-749E-736D-8E8DF655F66C}"/>
              </a:ext>
            </a:extLst>
          </p:cNvPr>
          <p:cNvSpPr/>
          <p:nvPr/>
        </p:nvSpPr>
        <p:spPr>
          <a:xfrm>
            <a:off x="6609252" y="4307909"/>
            <a:ext cx="2227154" cy="312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19536-DDFC-F22F-2B3A-4D99E89D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8" y="3479234"/>
            <a:ext cx="20288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1672</Words>
  <Application>Microsoft Office PowerPoint</Application>
  <PresentationFormat>Widescreen</PresentationFormat>
  <Paragraphs>279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Avenir LT Std 35 Light</vt:lpstr>
      <vt:lpstr>Avenir LT Std 65 Medium</vt:lpstr>
      <vt:lpstr>Calibri</vt:lpstr>
      <vt:lpstr>Candara</vt:lpstr>
      <vt:lpstr>Courier New</vt:lpstr>
      <vt:lpstr>Daytona Pro Condensed</vt:lpstr>
      <vt:lpstr>Segoe UI</vt:lpstr>
      <vt:lpstr>Tahoma</vt:lpstr>
      <vt:lpstr>Times New Roman</vt:lpstr>
      <vt:lpstr>Wingdings</vt:lpstr>
      <vt:lpstr>Wingdings 2</vt:lpstr>
      <vt:lpstr>Dividend</vt:lpstr>
      <vt:lpstr>May Scholarship Forum</vt:lpstr>
      <vt:lpstr>Survey update and Raffle</vt:lpstr>
      <vt:lpstr>Who does That??</vt:lpstr>
      <vt:lpstr>Who does That?</vt:lpstr>
      <vt:lpstr>Who does That?</vt:lpstr>
      <vt:lpstr>Who processes Award Summary Sheets &amp; oversees the UM Scholarship Portal?</vt:lpstr>
      <vt:lpstr>Who does That?</vt:lpstr>
      <vt:lpstr>Where To find Foundation  scholarship criteria and budgets</vt:lpstr>
      <vt:lpstr>Who does That?</vt:lpstr>
      <vt:lpstr>Updating Budgets in the Portal</vt:lpstr>
      <vt:lpstr>Who does That?</vt:lpstr>
      <vt:lpstr>How to: view student thank you letters on the Portal</vt:lpstr>
      <vt:lpstr>How to: view student thank you letters on the Portal</vt:lpstr>
      <vt:lpstr>How to: view student thank you letters on the Portal</vt:lpstr>
      <vt:lpstr>Bonus Question</vt:lpstr>
      <vt:lpstr>Declining/Canceling A Scholarship Award In the Portal</vt:lpstr>
      <vt:lpstr>Declining/Canceling A Scholarship Award In the Portal</vt:lpstr>
      <vt:lpstr>Financial aid office updates and reminders</vt:lpstr>
      <vt:lpstr>UM foundation updates and reminders</vt:lpstr>
      <vt:lpstr>Department Scholarship Resource Webpage</vt:lpstr>
      <vt:lpstr>Questions?</vt:lpstr>
      <vt:lpstr>Looks LIKE SOUNDS Like</vt:lpstr>
      <vt:lpstr>Thank you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Scholarship Forum</dc:title>
  <dc:creator>Makaya Stone</dc:creator>
  <cp:lastModifiedBy>Peltier, Christina</cp:lastModifiedBy>
  <cp:revision>17</cp:revision>
  <dcterms:created xsi:type="dcterms:W3CDTF">2022-04-18T16:42:08Z</dcterms:created>
  <dcterms:modified xsi:type="dcterms:W3CDTF">2022-05-26T18:54:52Z</dcterms:modified>
</cp:coreProperties>
</file>