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notesMasterIdLst>
    <p:notesMasterId r:id="rId16"/>
  </p:notesMasterIdLst>
  <p:sldIdLst>
    <p:sldId id="256" r:id="rId2"/>
    <p:sldId id="267" r:id="rId3"/>
    <p:sldId id="268" r:id="rId4"/>
    <p:sldId id="258" r:id="rId5"/>
    <p:sldId id="262" r:id="rId6"/>
    <p:sldId id="263" r:id="rId7"/>
    <p:sldId id="270" r:id="rId8"/>
    <p:sldId id="269" r:id="rId9"/>
    <p:sldId id="266" r:id="rId10"/>
    <p:sldId id="264" r:id="rId11"/>
    <p:sldId id="265" r:id="rId12"/>
    <p:sldId id="259" r:id="rId13"/>
    <p:sldId id="260"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8EDB9-81C3-4235-9DE7-DA855A6CED86}" v="18" dt="2020-11-05T15:36:45.223"/>
    <p1510:client id="{C5E05938-0E97-4C91-80F5-65CB092C8F96}" v="268" dt="2020-10-21T17:22:59.392"/>
    <p1510:client id="{C7361311-D224-94B6-2656-CD971EFF09CB}" v="1" dt="2020-10-23T12:57:54.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2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E4E5C-4158-4C46-94C0-3098208E40A5}" type="datetimeFigureOut">
              <a:rPr lang="en-US" smtClean="0"/>
              <a:t>11/5/2020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8D2B0-2409-413A-B136-47860213D0BA}" type="slidenum">
              <a:rPr lang="en-US" smtClean="0"/>
              <a:t>‹#›</a:t>
            </a:fld>
            <a:endParaRPr lang="en-US" dirty="0"/>
          </a:p>
        </p:txBody>
      </p:sp>
    </p:spTree>
    <p:extLst>
      <p:ext uri="{BB962C8B-B14F-4D97-AF65-F5344CB8AC3E}">
        <p14:creationId xmlns:p14="http://schemas.microsoft.com/office/powerpoint/2010/main" val="339065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DC6FD3E0-35A4-4A41-8DCB-0DD208BB070C}" type="datetime1">
              <a:rPr lang="en-US" smtClean="0"/>
              <a:t>11/5/2020</a:t>
            </a:fld>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84195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B5EBCD-3139-43E9-A62A-A6BE9A5C17C5}" type="datetime1">
              <a:rPr lang="en-US" smtClean="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789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910D00-A1DF-40AB-8FCF-78FA290C164D}" type="datetime1">
              <a:rPr lang="en-US" smtClean="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47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BD598E-D09E-4FA5-98F0-DDF05C740615}" type="datetime1">
              <a:rPr lang="en-US" smtClean="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1843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899C8CB0-8853-460E-90DE-C0A88CC8647E}" type="datetime1">
              <a:rPr lang="en-US" smtClean="0"/>
              <a:t>11/5/2020</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16539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EA04F-642E-45FE-AC19-F0B946FE66D4}" type="datetime1">
              <a:rPr lang="en-US" smtClean="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819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BBB2B8-39AC-498B-8148-1D3CB41EA393}" type="datetime1">
              <a:rPr lang="en-US" smtClean="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5883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0AF5FF-7163-404E-84F0-40E99236C884}" type="datetime1">
              <a:rPr lang="en-US" smtClean="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839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0F5BB-137D-4BC9-8990-92A5A93A0C80}" type="datetime1">
              <a:rPr lang="en-US" smtClean="0"/>
              <a:t>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0058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73196CE-D164-48A9-ABD2-6393B16A7592}" type="datetime1">
              <a:rPr lang="en-US" smtClean="0"/>
              <a:t>11/5/2020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009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C18AEBC-C03F-4C54-935B-0D897E652CB2}" type="datetime1">
              <a:rPr lang="en-US" smtClean="0"/>
              <a:t>11/5/2020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7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D1F60888-81C6-4E20-BF95-AD359AF370FD}" type="datetime1">
              <a:rPr lang="en-US" smtClean="0"/>
              <a:t>11/5/2020</a:t>
            </a:fld>
            <a:endParaRPr lang="en-US" dirty="0"/>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973488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mailto:Barb.bybee@mso.umt.edu" TargetMode="External"/><Relationship Id="rId13" Type="http://schemas.openxmlformats.org/officeDocument/2006/relationships/image" Target="../media/image15.png"/><Relationship Id="rId3" Type="http://schemas.openxmlformats.org/officeDocument/2006/relationships/hyperlink" Target="mailto:Korla.mcalpine@supportum.org" TargetMode="External"/><Relationship Id="rId7" Type="http://schemas.openxmlformats.org/officeDocument/2006/relationships/hyperlink" Target="mailto:fascholarships@mso.umt.edu" TargetMode="External"/><Relationship Id="rId12" Type="http://schemas.openxmlformats.org/officeDocument/2006/relationships/image" Target="../media/image14.png"/><Relationship Id="rId17" Type="http://schemas.openxmlformats.org/officeDocument/2006/relationships/hyperlink" Target="https://www.umt.edu/finaid/scholarships/department-use-resources.php" TargetMode="External"/><Relationship Id="rId2" Type="http://schemas.openxmlformats.org/officeDocument/2006/relationships/image" Target="../media/image2.jpeg"/><Relationship Id="rId16" Type="http://schemas.openxmlformats.org/officeDocument/2006/relationships/image" Target="../media/image19.svg"/><Relationship Id="rId1" Type="http://schemas.openxmlformats.org/officeDocument/2006/relationships/slideLayout" Target="../slideLayouts/slideLayout3.xml"/><Relationship Id="rId6" Type="http://schemas.openxmlformats.org/officeDocument/2006/relationships/hyperlink" Target="mailto:UMFAwardsummarysheets@supportum.org" TargetMode="External"/><Relationship Id="rId11" Type="http://schemas.openxmlformats.org/officeDocument/2006/relationships/image" Target="../media/image13.png"/><Relationship Id="rId5" Type="http://schemas.openxmlformats.org/officeDocument/2006/relationships/hyperlink" Target="mailto:Nancy.randazzo@supportum.org" TargetMode="External"/><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hyperlink" Target="mailto:Sarah.wade@supportum.org" TargetMode="External"/><Relationship Id="rId9" Type="http://schemas.openxmlformats.org/officeDocument/2006/relationships/image" Target="../media/image11.png"/><Relationship Id="rId14" Type="http://schemas.openxmlformats.org/officeDocument/2006/relationships/image" Target="../media/image17.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thankyou@supportum.org" TargetMode="External"/><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mailto:UMFawardsummarysheets@supportum.org" TargetMode="External"/><Relationship Id="rId7" Type="http://schemas.openxmlformats.org/officeDocument/2006/relationships/image" Target="../media/image3.emf"/><Relationship Id="rId2" Type="http://schemas.openxmlformats.org/officeDocument/2006/relationships/hyperlink" Target="mailto:fascholarships@mso.umt.edu" TargetMode="External"/><Relationship Id="rId1" Type="http://schemas.openxmlformats.org/officeDocument/2006/relationships/slideLayout" Target="../slideLayouts/slideLayout6.xml"/><Relationship Id="rId6" Type="http://schemas.openxmlformats.org/officeDocument/2006/relationships/hyperlink" Target="https://www.umt.edu/finaid/scholarships/department-use-resources.php" TargetMode="External"/><Relationship Id="rId5" Type="http://schemas.openxmlformats.org/officeDocument/2006/relationships/hyperlink" Target="mailto:faid@mso.umt.edu" TargetMode="External"/><Relationship Id="rId4" Type="http://schemas.openxmlformats.org/officeDocument/2006/relationships/hyperlink" Target="mailto:barb.bybee@mso.umt.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fascholarships@mso.umt.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umt.edu/finaid/scholarships/academic-department-scholarships/default.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83B94E1-A151-4A9D-8EA8-51C135F271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2207CC9-CFEA-4BDB-80C2-DDB854B2E5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 y="0"/>
            <a:ext cx="9143999"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2C841ADD-F4C7-48FF-A7BE-2C2B1DF42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02" y="643464"/>
            <a:ext cx="4701870"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6" name="Rectangle 35">
            <a:extLst>
              <a:ext uri="{FF2B5EF4-FFF2-40B4-BE49-F238E27FC236}">
                <a16:creationId xmlns:a16="http://schemas.microsoft.com/office/drawing/2014/main" id="{26FF9C34-9276-4F06-9B4B-81132BBB14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587" y="809244"/>
            <a:ext cx="4457700" cy="52395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0435B5D-F8C2-4523-95CB-F7D69DD2A45F}"/>
              </a:ext>
            </a:extLst>
          </p:cNvPr>
          <p:cNvSpPr>
            <a:spLocks noGrp="1"/>
          </p:cNvSpPr>
          <p:nvPr>
            <p:ph type="ctrTitle"/>
          </p:nvPr>
        </p:nvSpPr>
        <p:spPr>
          <a:xfrm>
            <a:off x="932724" y="1559768"/>
            <a:ext cx="3801426" cy="3135379"/>
          </a:xfrm>
        </p:spPr>
        <p:txBody>
          <a:bodyPr>
            <a:normAutofit/>
          </a:bodyPr>
          <a:lstStyle/>
          <a:p>
            <a:r>
              <a:rPr lang="en-US" sz="4400" dirty="0"/>
              <a:t>November Scholarship Forum</a:t>
            </a:r>
          </a:p>
        </p:txBody>
      </p:sp>
      <p:sp>
        <p:nvSpPr>
          <p:cNvPr id="3" name="Subtitle 2">
            <a:extLst>
              <a:ext uri="{FF2B5EF4-FFF2-40B4-BE49-F238E27FC236}">
                <a16:creationId xmlns:a16="http://schemas.microsoft.com/office/drawing/2014/main" id="{7914BE49-AB58-4D68-A52D-A4741CE94341}"/>
              </a:ext>
            </a:extLst>
          </p:cNvPr>
          <p:cNvSpPr>
            <a:spLocks noGrp="1"/>
          </p:cNvSpPr>
          <p:nvPr>
            <p:ph type="subTitle" idx="1"/>
          </p:nvPr>
        </p:nvSpPr>
        <p:spPr>
          <a:xfrm>
            <a:off x="932724" y="4708186"/>
            <a:ext cx="3801426" cy="797089"/>
          </a:xfrm>
        </p:spPr>
        <p:txBody>
          <a:bodyPr>
            <a:normAutofit/>
          </a:bodyPr>
          <a:lstStyle/>
          <a:p>
            <a:pPr>
              <a:lnSpc>
                <a:spcPct val="90000"/>
              </a:lnSpc>
              <a:spcAft>
                <a:spcPts val="600"/>
              </a:spcAft>
            </a:pPr>
            <a:r>
              <a:rPr lang="en-US" dirty="0"/>
              <a:t>With the UM Foundation, Financial Aid and Barb Bybee (Business Services)</a:t>
            </a:r>
          </a:p>
          <a:p>
            <a:pPr>
              <a:lnSpc>
                <a:spcPct val="90000"/>
              </a:lnSpc>
              <a:spcAft>
                <a:spcPts val="600"/>
              </a:spcAft>
            </a:pPr>
            <a:endParaRPr lang="en-US" dirty="0"/>
          </a:p>
        </p:txBody>
      </p:sp>
      <p:sp>
        <p:nvSpPr>
          <p:cNvPr id="38" name="Rectangle 37">
            <a:extLst>
              <a:ext uri="{FF2B5EF4-FFF2-40B4-BE49-F238E27FC236}">
                <a16:creationId xmlns:a16="http://schemas.microsoft.com/office/drawing/2014/main" id="{810F13CF-6F8C-44CD-BB53-0B49983261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3347" y="640856"/>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D0CE19D5-814D-46B9-A3DE-CFE7547B95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99072"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016F978-90F8-4BC4-9518-B3D8D341F8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67802"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FFB3AB9-CBA1-4A4A-8BE5-F00DA60F9D3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99072" y="1286150"/>
            <a:ext cx="126873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62AAC5C4-57EC-4B55-9D7B-A34D9A3F8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041" y="0"/>
            <a:ext cx="347700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C96179A-92D9-43AE-804A-EA95318FB2CF}"/>
              </a:ext>
            </a:extLst>
          </p:cNvPr>
          <p:cNvPicPr>
            <a:picLocks noChangeAspect="1"/>
          </p:cNvPicPr>
          <p:nvPr/>
        </p:nvPicPr>
        <p:blipFill>
          <a:blip r:embed="rId3"/>
          <a:stretch>
            <a:fillRect/>
          </a:stretch>
        </p:blipFill>
        <p:spPr>
          <a:xfrm>
            <a:off x="6060418" y="4205744"/>
            <a:ext cx="2687721" cy="1007784"/>
          </a:xfrm>
          <a:prstGeom prst="rect">
            <a:avLst/>
          </a:prstGeom>
        </p:spPr>
      </p:pic>
      <p:pic>
        <p:nvPicPr>
          <p:cNvPr id="16" name="Picture 15" descr="UM Foundation Maroon CMYK">
            <a:extLst>
              <a:ext uri="{FF2B5EF4-FFF2-40B4-BE49-F238E27FC236}">
                <a16:creationId xmlns:a16="http://schemas.microsoft.com/office/drawing/2014/main" id="{C6E8248C-7DDA-42F7-B8DA-93E63AB30160}"/>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5895028" y="1372376"/>
            <a:ext cx="2959427" cy="1414917"/>
          </a:xfrm>
          <a:prstGeom prst="rect">
            <a:avLst/>
          </a:prstGeom>
          <a:noFill/>
        </p:spPr>
      </p:pic>
      <p:pic>
        <p:nvPicPr>
          <p:cNvPr id="7" name="Graphic 6" descr="Handshake">
            <a:extLst>
              <a:ext uri="{FF2B5EF4-FFF2-40B4-BE49-F238E27FC236}">
                <a16:creationId xmlns:a16="http://schemas.microsoft.com/office/drawing/2014/main" id="{7575C2EB-6964-46BB-AAB9-1B17BD491F4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966816" y="2938513"/>
            <a:ext cx="914400" cy="914400"/>
          </a:xfrm>
          <a:prstGeom prst="rect">
            <a:avLst/>
          </a:prstGeom>
        </p:spPr>
      </p:pic>
      <p:sp>
        <p:nvSpPr>
          <p:cNvPr id="10" name="Date Placeholder 9">
            <a:extLst>
              <a:ext uri="{FF2B5EF4-FFF2-40B4-BE49-F238E27FC236}">
                <a16:creationId xmlns:a16="http://schemas.microsoft.com/office/drawing/2014/main" id="{0484136B-70CE-49AB-BBB9-D46C71D4E442}"/>
              </a:ext>
            </a:extLst>
          </p:cNvPr>
          <p:cNvSpPr>
            <a:spLocks noGrp="1"/>
          </p:cNvSpPr>
          <p:nvPr>
            <p:ph type="dt" sz="half" idx="10"/>
          </p:nvPr>
        </p:nvSpPr>
        <p:spPr>
          <a:xfrm>
            <a:off x="2193441" y="830255"/>
            <a:ext cx="1280160" cy="457200"/>
          </a:xfrm>
        </p:spPr>
        <p:txBody>
          <a:bodyPr/>
          <a:lstStyle/>
          <a:p>
            <a:fld id="{99642BFF-46F2-4789-A48E-3D60BC5999FA}" type="datetime2">
              <a:rPr lang="en-US" b="1" smtClean="0"/>
              <a:t>Thursday, November 5, 2020</a:t>
            </a:fld>
            <a:endParaRPr lang="en-US" b="1" dirty="0"/>
          </a:p>
        </p:txBody>
      </p:sp>
    </p:spTree>
    <p:extLst>
      <p:ext uri="{BB962C8B-B14F-4D97-AF65-F5344CB8AC3E}">
        <p14:creationId xmlns:p14="http://schemas.microsoft.com/office/powerpoint/2010/main" val="344257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C756-A621-407B-B23E-1A001649CD72}"/>
              </a:ext>
            </a:extLst>
          </p:cNvPr>
          <p:cNvSpPr>
            <a:spLocks noGrp="1"/>
          </p:cNvSpPr>
          <p:nvPr>
            <p:ph type="title"/>
          </p:nvPr>
        </p:nvSpPr>
        <p:spPr>
          <a:xfrm>
            <a:off x="731520" y="642594"/>
            <a:ext cx="7680960" cy="1051295"/>
          </a:xfrm>
        </p:spPr>
        <p:txBody>
          <a:bodyPr>
            <a:normAutofit/>
          </a:bodyPr>
          <a:lstStyle/>
          <a:p>
            <a:r>
              <a:rPr lang="en-US" sz="2400" b="1" dirty="0"/>
              <a:t>Question #5: How to update opportunities in the Portal?</a:t>
            </a:r>
          </a:p>
        </p:txBody>
      </p:sp>
      <p:sp>
        <p:nvSpPr>
          <p:cNvPr id="3" name="Content Placeholder 2">
            <a:extLst>
              <a:ext uri="{FF2B5EF4-FFF2-40B4-BE49-F238E27FC236}">
                <a16:creationId xmlns:a16="http://schemas.microsoft.com/office/drawing/2014/main" id="{0E28CC24-44E8-4E08-AC78-04E02284BB62}"/>
              </a:ext>
            </a:extLst>
          </p:cNvPr>
          <p:cNvSpPr>
            <a:spLocks noGrp="1"/>
          </p:cNvSpPr>
          <p:nvPr>
            <p:ph idx="1"/>
          </p:nvPr>
        </p:nvSpPr>
        <p:spPr>
          <a:xfrm>
            <a:off x="731520" y="1924254"/>
            <a:ext cx="7680960" cy="1299237"/>
          </a:xfrm>
        </p:spPr>
        <p:txBody>
          <a:bodyPr>
            <a:normAutofit/>
          </a:bodyPr>
          <a:lstStyle/>
          <a:p>
            <a:pPr marL="0" indent="0">
              <a:buNone/>
            </a:pPr>
            <a:r>
              <a:rPr lang="en-US" sz="1400" b="1" dirty="0"/>
              <a:t>FAO’s Answer: </a:t>
            </a:r>
            <a:r>
              <a:rPr lang="en-US" sz="1400" dirty="0"/>
              <a:t>To access Opportunities go to “Opportunity“ </a:t>
            </a:r>
            <a:r>
              <a:rPr lang="en-US" sz="1400" dirty="0">
                <a:sym typeface="Wingdings" panose="05000000000000000000" pitchFamily="2" charset="2"/>
              </a:rPr>
              <a:t></a:t>
            </a:r>
            <a:r>
              <a:rPr lang="en-US" sz="1400" dirty="0"/>
              <a:t> "Portfolios“ </a:t>
            </a:r>
            <a:r>
              <a:rPr lang="en-US" sz="1400" dirty="0">
                <a:sym typeface="Wingdings" panose="05000000000000000000" pitchFamily="2" charset="2"/>
              </a:rPr>
              <a:t> </a:t>
            </a:r>
            <a:r>
              <a:rPr lang="en-US" sz="1400" dirty="0"/>
              <a:t>All.  This will show you a list of all the opportunities that you manage. To look at a specific Opportunity you will want to click on "Future" this will then take you into the details part of the scholarship opportunity. From here you can access the Questions tab and Qualifications tab. </a:t>
            </a:r>
          </a:p>
          <a:p>
            <a:pPr marL="0" indent="0">
              <a:buNone/>
            </a:pPr>
            <a:endParaRPr lang="en-US" sz="1400" dirty="0"/>
          </a:p>
          <a:p>
            <a:pPr marL="120650" lvl="2" indent="0">
              <a:buNone/>
            </a:pPr>
            <a:endParaRPr lang="en-US" sz="1600" dirty="0"/>
          </a:p>
        </p:txBody>
      </p:sp>
      <p:sp>
        <p:nvSpPr>
          <p:cNvPr id="4" name="Slide Number Placeholder 3">
            <a:extLst>
              <a:ext uri="{FF2B5EF4-FFF2-40B4-BE49-F238E27FC236}">
                <a16:creationId xmlns:a16="http://schemas.microsoft.com/office/drawing/2014/main" id="{E0769BC8-AEB1-49F2-AF79-0CD8586C914C}"/>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
        <p:nvSpPr>
          <p:cNvPr id="5" name="TextBox 4">
            <a:extLst>
              <a:ext uri="{FF2B5EF4-FFF2-40B4-BE49-F238E27FC236}">
                <a16:creationId xmlns:a16="http://schemas.microsoft.com/office/drawing/2014/main" id="{427A3558-8C32-4ADD-9C54-404D3BE7A7C5}"/>
              </a:ext>
            </a:extLst>
          </p:cNvPr>
          <p:cNvSpPr txBox="1"/>
          <p:nvPr/>
        </p:nvSpPr>
        <p:spPr>
          <a:xfrm>
            <a:off x="731520" y="3297382"/>
            <a:ext cx="4256116" cy="1877437"/>
          </a:xfrm>
          <a:prstGeom prst="rect">
            <a:avLst/>
          </a:prstGeom>
          <a:noFill/>
        </p:spPr>
        <p:txBody>
          <a:bodyPr wrap="square" rtlCol="0">
            <a:spAutoFit/>
          </a:bodyPr>
          <a:lstStyle/>
          <a:p>
            <a:r>
              <a:rPr lang="en-US" sz="1400" b="1" dirty="0"/>
              <a:t>TIPS:</a:t>
            </a:r>
          </a:p>
          <a:p>
            <a:pPr marL="344488" indent="-223838">
              <a:buFont typeface="Wingdings" panose="05000000000000000000" pitchFamily="2" charset="2"/>
              <a:buChar char="Ø"/>
            </a:pPr>
            <a:r>
              <a:rPr lang="en-US" sz="1400" dirty="0"/>
              <a:t> Review ALL scholarships </a:t>
            </a:r>
          </a:p>
          <a:p>
            <a:pPr marL="569913" lvl="1" indent="-225425">
              <a:buFont typeface="Courier New" panose="02070309020205020404" pitchFamily="49" charset="0"/>
              <a:buChar char="o"/>
            </a:pPr>
            <a:r>
              <a:rPr lang="en-US" sz="1400" dirty="0"/>
              <a:t>New Scholarships</a:t>
            </a:r>
          </a:p>
          <a:p>
            <a:pPr marL="569913" lvl="1" indent="-225425">
              <a:buFont typeface="Courier New" panose="02070309020205020404" pitchFamily="49" charset="0"/>
              <a:buChar char="o"/>
            </a:pPr>
            <a:r>
              <a:rPr lang="en-US" sz="1400" dirty="0"/>
              <a:t>Auto-Match vs. Apply-To</a:t>
            </a:r>
          </a:p>
          <a:p>
            <a:pPr marL="404813" lvl="1" indent="-284163">
              <a:buFont typeface="Wingdings" panose="05000000000000000000" pitchFamily="2" charset="2"/>
              <a:buChar char="Ø"/>
            </a:pPr>
            <a:r>
              <a:rPr lang="en-US" sz="1400" dirty="0"/>
              <a:t>There is also a handout located on the Department Scholarship Resource webpage for this process as well. </a:t>
            </a:r>
            <a:endParaRPr lang="en-US" sz="1400" dirty="0">
              <a:solidFill>
                <a:srgbClr val="FF0000"/>
              </a:solidFill>
            </a:endParaRPr>
          </a:p>
          <a:p>
            <a:endParaRPr lang="en-US" dirty="0"/>
          </a:p>
        </p:txBody>
      </p:sp>
      <p:pic>
        <p:nvPicPr>
          <p:cNvPr id="6" name="Picture 5">
            <a:extLst>
              <a:ext uri="{FF2B5EF4-FFF2-40B4-BE49-F238E27FC236}">
                <a16:creationId xmlns:a16="http://schemas.microsoft.com/office/drawing/2014/main" id="{1EA88670-CD78-451F-8B5E-86DBF8BF0C7A}"/>
              </a:ext>
            </a:extLst>
          </p:cNvPr>
          <p:cNvPicPr>
            <a:picLocks noChangeAspect="1"/>
          </p:cNvPicPr>
          <p:nvPr/>
        </p:nvPicPr>
        <p:blipFill>
          <a:blip r:embed="rId2"/>
          <a:stretch>
            <a:fillRect/>
          </a:stretch>
        </p:blipFill>
        <p:spPr>
          <a:xfrm>
            <a:off x="6839266" y="3634510"/>
            <a:ext cx="1573214" cy="1051295"/>
          </a:xfrm>
          <a:prstGeom prst="rect">
            <a:avLst/>
          </a:prstGeom>
        </p:spPr>
      </p:pic>
      <p:pic>
        <p:nvPicPr>
          <p:cNvPr id="7" name="Picture 6">
            <a:extLst>
              <a:ext uri="{FF2B5EF4-FFF2-40B4-BE49-F238E27FC236}">
                <a16:creationId xmlns:a16="http://schemas.microsoft.com/office/drawing/2014/main" id="{D20A9C42-CE7C-4A02-AFEA-108EA26CF0A6}"/>
              </a:ext>
            </a:extLst>
          </p:cNvPr>
          <p:cNvPicPr>
            <a:picLocks noChangeAspect="1"/>
          </p:cNvPicPr>
          <p:nvPr/>
        </p:nvPicPr>
        <p:blipFill>
          <a:blip r:embed="rId3"/>
          <a:stretch>
            <a:fillRect/>
          </a:stretch>
        </p:blipFill>
        <p:spPr>
          <a:xfrm>
            <a:off x="1429789" y="5690840"/>
            <a:ext cx="6284421" cy="814363"/>
          </a:xfrm>
          <a:prstGeom prst="rect">
            <a:avLst/>
          </a:prstGeom>
        </p:spPr>
      </p:pic>
      <p:pic>
        <p:nvPicPr>
          <p:cNvPr id="9" name="Picture 8">
            <a:extLst>
              <a:ext uri="{FF2B5EF4-FFF2-40B4-BE49-F238E27FC236}">
                <a16:creationId xmlns:a16="http://schemas.microsoft.com/office/drawing/2014/main" id="{0CFF6059-D5B0-42FE-8667-DCF2C16E01F4}"/>
              </a:ext>
            </a:extLst>
          </p:cNvPr>
          <p:cNvPicPr>
            <a:picLocks noChangeAspect="1"/>
          </p:cNvPicPr>
          <p:nvPr/>
        </p:nvPicPr>
        <p:blipFill>
          <a:blip r:embed="rId4"/>
          <a:stretch>
            <a:fillRect/>
          </a:stretch>
        </p:blipFill>
        <p:spPr>
          <a:xfrm>
            <a:off x="4782272" y="2871729"/>
            <a:ext cx="1975482" cy="2745220"/>
          </a:xfrm>
          <a:prstGeom prst="rect">
            <a:avLst/>
          </a:prstGeom>
        </p:spPr>
      </p:pic>
    </p:spTree>
    <p:extLst>
      <p:ext uri="{BB962C8B-B14F-4D97-AF65-F5344CB8AC3E}">
        <p14:creationId xmlns:p14="http://schemas.microsoft.com/office/powerpoint/2010/main" val="147475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C756-A621-407B-B23E-1A001649CD72}"/>
              </a:ext>
            </a:extLst>
          </p:cNvPr>
          <p:cNvSpPr>
            <a:spLocks noGrp="1"/>
          </p:cNvSpPr>
          <p:nvPr>
            <p:ph type="title"/>
          </p:nvPr>
        </p:nvSpPr>
        <p:spPr>
          <a:xfrm>
            <a:off x="800100" y="642594"/>
            <a:ext cx="7543800" cy="1371600"/>
          </a:xfrm>
        </p:spPr>
        <p:txBody>
          <a:bodyPr>
            <a:normAutofit/>
          </a:bodyPr>
          <a:lstStyle/>
          <a:p>
            <a:r>
              <a:rPr lang="en-US" sz="2400" b="1" dirty="0"/>
              <a:t>Question #6: How do you change questions or scoring for reviewing?</a:t>
            </a:r>
          </a:p>
        </p:txBody>
      </p:sp>
      <p:sp>
        <p:nvSpPr>
          <p:cNvPr id="3" name="Content Placeholder 2">
            <a:extLst>
              <a:ext uri="{FF2B5EF4-FFF2-40B4-BE49-F238E27FC236}">
                <a16:creationId xmlns:a16="http://schemas.microsoft.com/office/drawing/2014/main" id="{0E28CC24-44E8-4E08-AC78-04E02284BB62}"/>
              </a:ext>
            </a:extLst>
          </p:cNvPr>
          <p:cNvSpPr>
            <a:spLocks noGrp="1"/>
          </p:cNvSpPr>
          <p:nvPr>
            <p:ph idx="1"/>
          </p:nvPr>
        </p:nvSpPr>
        <p:spPr>
          <a:xfrm>
            <a:off x="800100" y="2078607"/>
            <a:ext cx="7354549" cy="1140533"/>
          </a:xfrm>
        </p:spPr>
        <p:txBody>
          <a:bodyPr>
            <a:normAutofit/>
          </a:bodyPr>
          <a:lstStyle/>
          <a:p>
            <a:pPr marL="0" indent="0">
              <a:buNone/>
            </a:pPr>
            <a:r>
              <a:rPr lang="en-US" b="1" dirty="0"/>
              <a:t>FAO’s Answer: </a:t>
            </a:r>
            <a:r>
              <a:rPr lang="en-US" dirty="0"/>
              <a:t>At this time, we will well not be discussing the reviewing aspects of the scholarship portal as this is something we will touch on in the December's meeting. </a:t>
            </a:r>
          </a:p>
          <a:p>
            <a:endParaRPr lang="en-US" dirty="0"/>
          </a:p>
        </p:txBody>
      </p:sp>
      <p:sp>
        <p:nvSpPr>
          <p:cNvPr id="4" name="Slide Number Placeholder 3">
            <a:extLst>
              <a:ext uri="{FF2B5EF4-FFF2-40B4-BE49-F238E27FC236}">
                <a16:creationId xmlns:a16="http://schemas.microsoft.com/office/drawing/2014/main" id="{77CC539B-49D7-4A1F-B232-DC972520B6F1}"/>
              </a:ext>
            </a:extLst>
          </p:cNvPr>
          <p:cNvSpPr>
            <a:spLocks noGrp="1"/>
          </p:cNvSpPr>
          <p:nvPr>
            <p:ph type="sldNum" sz="quarter" idx="12"/>
          </p:nvPr>
        </p:nvSpPr>
        <p:spPr>
          <a:xfrm>
            <a:off x="7852410" y="6307672"/>
            <a:ext cx="1097280" cy="274320"/>
          </a:xfrm>
        </p:spPr>
        <p:txBody>
          <a:bodyPr>
            <a:normAutofit/>
          </a:bodyPr>
          <a:lstStyle/>
          <a:p>
            <a:pPr>
              <a:spcAft>
                <a:spcPts val="600"/>
              </a:spcAft>
            </a:pPr>
            <a:fld id="{4FAB73BC-B049-4115-A692-8D63A059BFB8}" type="slidenum">
              <a:rPr lang="en-US" smtClean="0"/>
              <a:pPr>
                <a:spcAft>
                  <a:spcPts val="600"/>
                </a:spcAft>
              </a:pPr>
              <a:t>11</a:t>
            </a:fld>
            <a:endParaRPr lang="en-US" dirty="0"/>
          </a:p>
        </p:txBody>
      </p:sp>
      <p:pic>
        <p:nvPicPr>
          <p:cNvPr id="6" name="Picture 5">
            <a:extLst>
              <a:ext uri="{FF2B5EF4-FFF2-40B4-BE49-F238E27FC236}">
                <a16:creationId xmlns:a16="http://schemas.microsoft.com/office/drawing/2014/main" id="{124EB3FB-45D5-4C3A-B6BB-D056DE9F48C8}"/>
              </a:ext>
            </a:extLst>
          </p:cNvPr>
          <p:cNvPicPr>
            <a:picLocks noChangeAspect="1"/>
          </p:cNvPicPr>
          <p:nvPr/>
        </p:nvPicPr>
        <p:blipFill>
          <a:blip r:embed="rId2"/>
          <a:stretch>
            <a:fillRect/>
          </a:stretch>
        </p:blipFill>
        <p:spPr>
          <a:xfrm>
            <a:off x="3536432" y="3574225"/>
            <a:ext cx="2071136" cy="2022970"/>
          </a:xfrm>
          <a:prstGeom prst="rect">
            <a:avLst/>
          </a:prstGeom>
        </p:spPr>
      </p:pic>
    </p:spTree>
    <p:extLst>
      <p:ext uri="{BB962C8B-B14F-4D97-AF65-F5344CB8AC3E}">
        <p14:creationId xmlns:p14="http://schemas.microsoft.com/office/powerpoint/2010/main" val="165034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8A29-B5D9-421F-A450-500F39983FE2}"/>
              </a:ext>
            </a:extLst>
          </p:cNvPr>
          <p:cNvSpPr>
            <a:spLocks noGrp="1"/>
          </p:cNvSpPr>
          <p:nvPr>
            <p:ph type="title"/>
          </p:nvPr>
        </p:nvSpPr>
        <p:spPr>
          <a:xfrm>
            <a:off x="1172717" y="1869226"/>
            <a:ext cx="6803136" cy="2587752"/>
          </a:xfrm>
        </p:spPr>
        <p:txBody>
          <a:bodyPr/>
          <a:lstStyle/>
          <a:p>
            <a:r>
              <a:rPr lang="en-US" dirty="0"/>
              <a:t>Other Questions?</a:t>
            </a:r>
          </a:p>
        </p:txBody>
      </p:sp>
      <p:sp>
        <p:nvSpPr>
          <p:cNvPr id="4" name="Slide Number Placeholder 3">
            <a:extLst>
              <a:ext uri="{FF2B5EF4-FFF2-40B4-BE49-F238E27FC236}">
                <a16:creationId xmlns:a16="http://schemas.microsoft.com/office/drawing/2014/main" id="{8FAE385B-9B17-44A9-AA6E-9391D45831C0}"/>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54947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35" name="Rectangle 9">
            <a:extLst>
              <a:ext uri="{FF2B5EF4-FFF2-40B4-BE49-F238E27FC236}">
                <a16:creationId xmlns:a16="http://schemas.microsoft.com/office/drawing/2014/main" id="{3A8C6BC2-E9E2-4780-8A41-064073CD43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1">
            <a:extLst>
              <a:ext uri="{FF2B5EF4-FFF2-40B4-BE49-F238E27FC236}">
                <a16:creationId xmlns:a16="http://schemas.microsoft.com/office/drawing/2014/main" id="{E70450CF-22E9-4B1D-B146-30FEE770C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7" name="Rectangle 13">
            <a:extLst>
              <a:ext uri="{FF2B5EF4-FFF2-40B4-BE49-F238E27FC236}">
                <a16:creationId xmlns:a16="http://schemas.microsoft.com/office/drawing/2014/main" id="{80238079-1F65-476A-BC6C-F2D3BD2683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38" name="Rectangle 15">
            <a:extLst>
              <a:ext uri="{FF2B5EF4-FFF2-40B4-BE49-F238E27FC236}">
                <a16:creationId xmlns:a16="http://schemas.microsoft.com/office/drawing/2014/main" id="{3740C935-D2D3-4F63-A4DA-CD768BB3F4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BE8D8045-0F80-4964-B591-0D599AB42D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19" name="Straight Connector 18">
              <a:extLst>
                <a:ext uri="{FF2B5EF4-FFF2-40B4-BE49-F238E27FC236}">
                  <a16:creationId xmlns:a16="http://schemas.microsoft.com/office/drawing/2014/main" id="{AF8A5889-0EE6-4E19-98FE-29F79E987B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0FE4C3-64BE-4A2B-818D-4D84479344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20">
              <a:extLst>
                <a:ext uri="{FF2B5EF4-FFF2-40B4-BE49-F238E27FC236}">
                  <a16:creationId xmlns:a16="http://schemas.microsoft.com/office/drawing/2014/main" id="{54670D04-30D8-487E-A3F4-0655E48016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40" name="Rectangle 22">
            <a:extLst>
              <a:ext uri="{FF2B5EF4-FFF2-40B4-BE49-F238E27FC236}">
                <a16:creationId xmlns:a16="http://schemas.microsoft.com/office/drawing/2014/main" id="{5472113B-41FA-450E-B533-F51733045F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92" y="457200"/>
            <a:ext cx="8461207"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1" name="Rectangle 24">
            <a:extLst>
              <a:ext uri="{FF2B5EF4-FFF2-40B4-BE49-F238E27FC236}">
                <a16:creationId xmlns:a16="http://schemas.microsoft.com/office/drawing/2014/main" id="{3CB5E9E0-7C44-46B5-B3E8-E62887B311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53" y="621793"/>
            <a:ext cx="8215884"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A8C6DCDC-DACC-483A-8FF3-4C797381A63C}"/>
              </a:ext>
            </a:extLst>
          </p:cNvPr>
          <p:cNvSpPr>
            <a:spLocks noGrp="1"/>
          </p:cNvSpPr>
          <p:nvPr>
            <p:ph type="title"/>
          </p:nvPr>
        </p:nvSpPr>
        <p:spPr>
          <a:xfrm>
            <a:off x="3750947" y="604063"/>
            <a:ext cx="4826268" cy="630625"/>
          </a:xfrm>
        </p:spPr>
        <p:txBody>
          <a:bodyPr vert="horz" lIns="91440" tIns="45720" rIns="91440" bIns="45720" rtlCol="0" anchor="ctr">
            <a:normAutofit/>
          </a:bodyPr>
          <a:lstStyle/>
          <a:p>
            <a:r>
              <a:rPr lang="en-US" sz="3200" dirty="0"/>
              <a:t>Contact Information</a:t>
            </a:r>
          </a:p>
        </p:txBody>
      </p:sp>
      <p:sp>
        <p:nvSpPr>
          <p:cNvPr id="42" name="Rectangle 26">
            <a:extLst>
              <a:ext uri="{FF2B5EF4-FFF2-40B4-BE49-F238E27FC236}">
                <a16:creationId xmlns:a16="http://schemas.microsoft.com/office/drawing/2014/main" id="{1EF88855-34D7-45DF-9DB8-682E4A3586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6173" y="446824"/>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28">
            <a:extLst>
              <a:ext uri="{FF2B5EF4-FFF2-40B4-BE49-F238E27FC236}">
                <a16:creationId xmlns:a16="http://schemas.microsoft.com/office/drawing/2014/main" id="{BC6981A1-6AD0-44A6-84F4-420410F3B2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618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30">
            <a:extLst>
              <a:ext uri="{FF2B5EF4-FFF2-40B4-BE49-F238E27FC236}">
                <a16:creationId xmlns:a16="http://schemas.microsoft.com/office/drawing/2014/main" id="{CD9FF0FB-30CE-40B4-B3F2-A565E71CE2D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062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32">
            <a:extLst>
              <a:ext uri="{FF2B5EF4-FFF2-40B4-BE49-F238E27FC236}">
                <a16:creationId xmlns:a16="http://schemas.microsoft.com/office/drawing/2014/main" id="{C7216A06-7EF2-4C72-8D1E-8959D3EBC1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61898" y="1092118"/>
            <a:ext cx="126873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32" name="Table 31">
            <a:extLst>
              <a:ext uri="{FF2B5EF4-FFF2-40B4-BE49-F238E27FC236}">
                <a16:creationId xmlns:a16="http://schemas.microsoft.com/office/drawing/2014/main" id="{340A776F-57A0-49BC-BEB0-054E2412FA9F}"/>
              </a:ext>
            </a:extLst>
          </p:cNvPr>
          <p:cNvGraphicFramePr>
            <a:graphicFrameLocks noGrp="1"/>
          </p:cNvGraphicFramePr>
          <p:nvPr>
            <p:extLst>
              <p:ext uri="{D42A27DB-BD31-4B8C-83A1-F6EECF244321}">
                <p14:modId xmlns:p14="http://schemas.microsoft.com/office/powerpoint/2010/main" val="2708541449"/>
              </p:ext>
            </p:extLst>
          </p:nvPr>
        </p:nvGraphicFramePr>
        <p:xfrm>
          <a:off x="1973148" y="1081275"/>
          <a:ext cx="6656467" cy="4997376"/>
        </p:xfrm>
        <a:graphic>
          <a:graphicData uri="http://schemas.openxmlformats.org/drawingml/2006/table">
            <a:tbl>
              <a:tblPr firstRow="1" bandRow="1">
                <a:tableStyleId>{85BE263C-DBD7-4A20-BB59-AAB30ACAA65A}</a:tableStyleId>
              </a:tblPr>
              <a:tblGrid>
                <a:gridCol w="3238734">
                  <a:extLst>
                    <a:ext uri="{9D8B030D-6E8A-4147-A177-3AD203B41FA5}">
                      <a16:colId xmlns:a16="http://schemas.microsoft.com/office/drawing/2014/main" val="528783722"/>
                    </a:ext>
                  </a:extLst>
                </a:gridCol>
                <a:gridCol w="3417733">
                  <a:extLst>
                    <a:ext uri="{9D8B030D-6E8A-4147-A177-3AD203B41FA5}">
                      <a16:colId xmlns:a16="http://schemas.microsoft.com/office/drawing/2014/main" val="3366713763"/>
                    </a:ext>
                  </a:extLst>
                </a:gridCol>
              </a:tblGrid>
              <a:tr h="361929">
                <a:tc>
                  <a:txBody>
                    <a:bodyPr/>
                    <a:lstStyle/>
                    <a:p>
                      <a:r>
                        <a:rPr lang="en-US" sz="1500" dirty="0">
                          <a:latin typeface="Verdana" panose="020B0604030504040204" pitchFamily="34" charset="0"/>
                          <a:ea typeface="Verdana" panose="020B0604030504040204" pitchFamily="34" charset="0"/>
                        </a:rPr>
                        <a:t>UM Foundation:</a:t>
                      </a:r>
                    </a:p>
                  </a:txBody>
                  <a:tcPr/>
                </a:tc>
                <a:tc>
                  <a:txBody>
                    <a:bodyPr/>
                    <a:lstStyle/>
                    <a:p>
                      <a:r>
                        <a:rPr lang="en-US" sz="1500" dirty="0">
                          <a:latin typeface="Verdana" panose="020B0604030504040204" pitchFamily="34" charset="0"/>
                          <a:ea typeface="Verdana" panose="020B0604030504040204" pitchFamily="34" charset="0"/>
                        </a:rPr>
                        <a:t>Financial Aid:</a:t>
                      </a:r>
                    </a:p>
                  </a:txBody>
                  <a:tcPr/>
                </a:tc>
                <a:extLst>
                  <a:ext uri="{0D108BD9-81ED-4DB2-BD59-A6C34878D82A}">
                    <a16:rowId xmlns:a16="http://schemas.microsoft.com/office/drawing/2014/main" val="522439531"/>
                  </a:ext>
                </a:extLst>
              </a:tr>
              <a:tr h="734802">
                <a:tc>
                  <a:txBody>
                    <a:bodyPr/>
                    <a:lstStyle/>
                    <a:p>
                      <a:r>
                        <a:rPr lang="en-US" sz="1050" dirty="0">
                          <a:latin typeface="Verdana" panose="020B0604030504040204" pitchFamily="34" charset="0"/>
                          <a:ea typeface="Verdana" panose="020B0604030504040204" pitchFamily="34" charset="0"/>
                        </a:rPr>
                        <a:t>Korla McAlpine</a:t>
                      </a:r>
                    </a:p>
                    <a:p>
                      <a:r>
                        <a:rPr lang="en-US" sz="1050" dirty="0">
                          <a:latin typeface="Verdana" panose="020B0604030504040204" pitchFamily="34" charset="0"/>
                          <a:ea typeface="Verdana" panose="020B0604030504040204" pitchFamily="34" charset="0"/>
                        </a:rPr>
                        <a:t>Scholarship Administrator</a:t>
                      </a:r>
                    </a:p>
                    <a:p>
                      <a:r>
                        <a:rPr lang="en-US" sz="1050" dirty="0">
                          <a:latin typeface="Verdana" panose="020B0604030504040204" pitchFamily="34" charset="0"/>
                          <a:ea typeface="Verdana" panose="020B0604030504040204" pitchFamily="34" charset="0"/>
                        </a:rPr>
                        <a:t>(406) 243-4260</a:t>
                      </a:r>
                    </a:p>
                    <a:p>
                      <a:r>
                        <a:rPr lang="en-US" sz="1050" dirty="0">
                          <a:latin typeface="Verdana" panose="020B0604030504040204" pitchFamily="34" charset="0"/>
                          <a:ea typeface="Verdana" panose="020B0604030504040204" pitchFamily="34" charset="0"/>
                          <a:hlinkClick r:id="rId3"/>
                        </a:rPr>
                        <a:t>Korla.mcalpine@supportum.org</a:t>
                      </a:r>
                      <a:endParaRPr lang="en-US" sz="1050" dirty="0">
                        <a:latin typeface="Verdana" panose="020B0604030504040204" pitchFamily="34" charset="0"/>
                        <a:ea typeface="Verdana" panose="020B0604030504040204" pitchFamily="34" charset="0"/>
                      </a:endParaRPr>
                    </a:p>
                  </a:txBody>
                  <a:tcPr/>
                </a:tc>
                <a:tc>
                  <a:txBody>
                    <a:bodyPr/>
                    <a:lstStyle/>
                    <a:p>
                      <a:r>
                        <a:rPr lang="en-US" sz="1050" dirty="0">
                          <a:latin typeface="Verdana" panose="020B0604030504040204" pitchFamily="34" charset="0"/>
                          <a:ea typeface="Verdana" panose="020B0604030504040204" pitchFamily="34" charset="0"/>
                        </a:rPr>
                        <a:t>Shylar Wilson</a:t>
                      </a:r>
                    </a:p>
                    <a:p>
                      <a:r>
                        <a:rPr lang="en-US" sz="1050" dirty="0">
                          <a:latin typeface="Verdana" panose="020B0604030504040204" pitchFamily="34" charset="0"/>
                          <a:ea typeface="Verdana" panose="020B0604030504040204" pitchFamily="34" charset="0"/>
                        </a:rPr>
                        <a:t>Financial Aid Evaluator</a:t>
                      </a:r>
                    </a:p>
                    <a:p>
                      <a:r>
                        <a:rPr lang="en-US" sz="1050" dirty="0">
                          <a:latin typeface="Verdana" panose="020B0604030504040204" pitchFamily="34" charset="0"/>
                          <a:ea typeface="Verdana" panose="020B0604030504040204" pitchFamily="34" charset="0"/>
                        </a:rPr>
                        <a:t>(406) 243-5510</a:t>
                      </a:r>
                    </a:p>
                  </a:txBody>
                  <a:tcPr/>
                </a:tc>
                <a:extLst>
                  <a:ext uri="{0D108BD9-81ED-4DB2-BD59-A6C34878D82A}">
                    <a16:rowId xmlns:a16="http://schemas.microsoft.com/office/drawing/2014/main" val="1669764665"/>
                  </a:ext>
                </a:extLst>
              </a:tr>
              <a:tr h="734802">
                <a:tc>
                  <a:txBody>
                    <a:bodyPr/>
                    <a:lstStyle/>
                    <a:p>
                      <a:r>
                        <a:rPr lang="en-US" sz="1050" dirty="0">
                          <a:latin typeface="Verdana" panose="020B0604030504040204" pitchFamily="34" charset="0"/>
                          <a:ea typeface="Verdana" panose="020B0604030504040204" pitchFamily="34" charset="0"/>
                        </a:rPr>
                        <a:t>Sarah Wade</a:t>
                      </a:r>
                    </a:p>
                    <a:p>
                      <a:r>
                        <a:rPr lang="en-US" sz="1050" dirty="0">
                          <a:latin typeface="Verdana" panose="020B0604030504040204" pitchFamily="34" charset="0"/>
                          <a:ea typeface="Verdana" panose="020B0604030504040204" pitchFamily="34" charset="0"/>
                        </a:rPr>
                        <a:t>Manager of Fund Administration</a:t>
                      </a:r>
                    </a:p>
                    <a:p>
                      <a:r>
                        <a:rPr lang="en-US" sz="1050" dirty="0">
                          <a:latin typeface="Verdana" panose="020B0604030504040204" pitchFamily="34" charset="0"/>
                          <a:ea typeface="Verdana" panose="020B0604030504040204" pitchFamily="34" charset="0"/>
                        </a:rPr>
                        <a:t>(406) 243-5592</a:t>
                      </a:r>
                    </a:p>
                    <a:p>
                      <a:r>
                        <a:rPr lang="en-US" sz="1050" dirty="0">
                          <a:latin typeface="Verdana" panose="020B0604030504040204" pitchFamily="34" charset="0"/>
                          <a:ea typeface="Verdana" panose="020B0604030504040204" pitchFamily="34" charset="0"/>
                          <a:hlinkClick r:id="rId4"/>
                        </a:rPr>
                        <a:t>Sarah.wade@supportum.org</a:t>
                      </a:r>
                      <a:r>
                        <a:rPr lang="en-US" sz="1050" dirty="0">
                          <a:latin typeface="Verdana" panose="020B0604030504040204" pitchFamily="34" charset="0"/>
                          <a:ea typeface="Verdana" panose="020B0604030504040204" pitchFamily="34" charset="0"/>
                        </a:rPr>
                        <a:t> </a:t>
                      </a:r>
                    </a:p>
                  </a:txBody>
                  <a:tcPr/>
                </a:tc>
                <a:tc>
                  <a:txBody>
                    <a:bodyPr/>
                    <a:lstStyle/>
                    <a:p>
                      <a:r>
                        <a:rPr lang="en-US" sz="1050" dirty="0">
                          <a:latin typeface="Verdana" panose="020B0604030504040204" pitchFamily="34" charset="0"/>
                          <a:ea typeface="Verdana" panose="020B0604030504040204" pitchFamily="34" charset="0"/>
                        </a:rPr>
                        <a:t>Christina Peltier</a:t>
                      </a:r>
                    </a:p>
                    <a:p>
                      <a:r>
                        <a:rPr lang="en-US" sz="1050" dirty="0">
                          <a:latin typeface="Verdana" panose="020B0604030504040204" pitchFamily="34" charset="0"/>
                          <a:ea typeface="Verdana" panose="020B0604030504040204" pitchFamily="34" charset="0"/>
                        </a:rPr>
                        <a:t>Financial Aid Evaluator</a:t>
                      </a:r>
                    </a:p>
                    <a:p>
                      <a:r>
                        <a:rPr lang="en-US" sz="1050" dirty="0">
                          <a:latin typeface="Verdana" panose="020B0604030504040204" pitchFamily="34" charset="0"/>
                          <a:ea typeface="Verdana" panose="020B0604030504040204" pitchFamily="34" charset="0"/>
                        </a:rPr>
                        <a:t>(406) 243-4810</a:t>
                      </a:r>
                    </a:p>
                  </a:txBody>
                  <a:tcPr/>
                </a:tc>
                <a:extLst>
                  <a:ext uri="{0D108BD9-81ED-4DB2-BD59-A6C34878D82A}">
                    <a16:rowId xmlns:a16="http://schemas.microsoft.com/office/drawing/2014/main" val="589668788"/>
                  </a:ext>
                </a:extLst>
              </a:tr>
              <a:tr h="754724">
                <a:tc>
                  <a:txBody>
                    <a:bodyPr/>
                    <a:lstStyle/>
                    <a:p>
                      <a:r>
                        <a:rPr lang="en-US" sz="1050" dirty="0">
                          <a:latin typeface="Verdana" panose="020B0604030504040204" pitchFamily="34" charset="0"/>
                          <a:ea typeface="Verdana" panose="020B0604030504040204" pitchFamily="34" charset="0"/>
                        </a:rPr>
                        <a:t>Nancy Randazzo</a:t>
                      </a:r>
                    </a:p>
                    <a:p>
                      <a:r>
                        <a:rPr lang="en-US" sz="1050" dirty="0">
                          <a:latin typeface="Verdana" panose="020B0604030504040204" pitchFamily="34" charset="0"/>
                          <a:ea typeface="Verdana" panose="020B0604030504040204" pitchFamily="34" charset="0"/>
                        </a:rPr>
                        <a:t>Director of Fund Administration</a:t>
                      </a:r>
                    </a:p>
                    <a:p>
                      <a:r>
                        <a:rPr lang="en-US" sz="1050" dirty="0">
                          <a:latin typeface="Verdana" panose="020B0604030504040204" pitchFamily="34" charset="0"/>
                          <a:ea typeface="Verdana" panose="020B0604030504040204" pitchFamily="34" charset="0"/>
                        </a:rPr>
                        <a:t>(406) 243-4739</a:t>
                      </a:r>
                    </a:p>
                    <a:p>
                      <a:r>
                        <a:rPr lang="en-US" sz="1050" dirty="0">
                          <a:latin typeface="Verdana" panose="020B0604030504040204" pitchFamily="34" charset="0"/>
                          <a:ea typeface="Verdana" panose="020B0604030504040204" pitchFamily="34" charset="0"/>
                          <a:hlinkClick r:id="rId5"/>
                        </a:rPr>
                        <a:t>Nancy.randazzo@supportum.org</a:t>
                      </a:r>
                      <a:r>
                        <a:rPr lang="en-US" sz="1050" dirty="0">
                          <a:latin typeface="Verdana" panose="020B0604030504040204" pitchFamily="34" charset="0"/>
                          <a:ea typeface="Verdana" panose="020B0604030504040204" pitchFamily="34" charset="0"/>
                        </a:rPr>
                        <a:t> </a:t>
                      </a:r>
                    </a:p>
                  </a:txBody>
                  <a:tcPr/>
                </a:tc>
                <a:tc>
                  <a:txBody>
                    <a:bodyPr/>
                    <a:lstStyle/>
                    <a:p>
                      <a:r>
                        <a:rPr lang="en-US" sz="1050" dirty="0">
                          <a:latin typeface="Verdana" panose="020B0604030504040204" pitchFamily="34" charset="0"/>
                          <a:ea typeface="Verdana" panose="020B0604030504040204" pitchFamily="34" charset="0"/>
                        </a:rPr>
                        <a:t>Ginger Lowry</a:t>
                      </a:r>
                    </a:p>
                    <a:p>
                      <a:r>
                        <a:rPr lang="en-US" sz="1050" dirty="0">
                          <a:latin typeface="Verdana" panose="020B0604030504040204" pitchFamily="34" charset="0"/>
                          <a:ea typeface="Verdana" panose="020B0604030504040204" pitchFamily="34" charset="0"/>
                        </a:rPr>
                        <a:t>Associate Director of Customer Care</a:t>
                      </a:r>
                    </a:p>
                    <a:p>
                      <a:r>
                        <a:rPr lang="en-US" sz="1050" dirty="0">
                          <a:latin typeface="Verdana" panose="020B0604030504040204" pitchFamily="34" charset="0"/>
                          <a:ea typeface="Verdana" panose="020B0604030504040204" pitchFamily="34" charset="0"/>
                        </a:rPr>
                        <a:t>(406) 243-6802</a:t>
                      </a:r>
                    </a:p>
                    <a:p>
                      <a:endParaRPr lang="en-US" sz="105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244984112"/>
                  </a:ext>
                </a:extLst>
              </a:tr>
              <a:tr h="734802">
                <a:tc>
                  <a:txBody>
                    <a:bodyPr/>
                    <a:lstStyle/>
                    <a:p>
                      <a:r>
                        <a:rPr lang="en-US" sz="1050" dirty="0">
                          <a:latin typeface="Verdana" panose="020B0604030504040204" pitchFamily="34" charset="0"/>
                          <a:ea typeface="Verdana" panose="020B0604030504040204" pitchFamily="34" charset="0"/>
                        </a:rPr>
                        <a:t>Emily Shankle</a:t>
                      </a:r>
                    </a:p>
                    <a:p>
                      <a:r>
                        <a:rPr lang="en-US" sz="1050" dirty="0">
                          <a:latin typeface="Verdana" panose="020B0604030504040204" pitchFamily="34" charset="0"/>
                          <a:ea typeface="Verdana" panose="020B0604030504040204" pitchFamily="34" charset="0"/>
                        </a:rPr>
                        <a:t>Donor Stewardship Specialist</a:t>
                      </a:r>
                    </a:p>
                    <a:p>
                      <a:r>
                        <a:rPr lang="en-US" sz="1050" dirty="0">
                          <a:latin typeface="Verdana" panose="020B0604030504040204" pitchFamily="34" charset="0"/>
                          <a:ea typeface="Verdana" panose="020B0604030504040204" pitchFamily="34" charset="0"/>
                        </a:rPr>
                        <a:t>(406) 243-2506</a:t>
                      </a:r>
                    </a:p>
                    <a:p>
                      <a:r>
                        <a:rPr lang="en-US" sz="1050" dirty="0">
                          <a:latin typeface="Verdana" panose="020B0604030504040204" pitchFamily="34" charset="0"/>
                          <a:ea typeface="Verdana" panose="020B0604030504040204" pitchFamily="34" charset="0"/>
                        </a:rPr>
                        <a:t>Emily.shankle@supportum.org</a:t>
                      </a:r>
                    </a:p>
                  </a:txBody>
                  <a:tcPr/>
                </a:tc>
                <a:tc>
                  <a:txBody>
                    <a:bodyPr/>
                    <a:lstStyle/>
                    <a:p>
                      <a:endParaRPr lang="en-US" sz="105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45118863"/>
                  </a:ext>
                </a:extLst>
              </a:tr>
              <a:tr h="446215">
                <a:tc>
                  <a:txBody>
                    <a:bodyPr/>
                    <a:lstStyle/>
                    <a:p>
                      <a:r>
                        <a:rPr lang="en-US" sz="1050" dirty="0">
                          <a:latin typeface="Verdana" panose="020B0604030504040204" pitchFamily="34" charset="0"/>
                          <a:ea typeface="Verdana" panose="020B0604030504040204" pitchFamily="34" charset="0"/>
                        </a:rPr>
                        <a:t>UM Foundation Email:</a:t>
                      </a:r>
                    </a:p>
                    <a:p>
                      <a:r>
                        <a:rPr lang="en-US" sz="1050" dirty="0">
                          <a:latin typeface="Verdana" panose="020B0604030504040204" pitchFamily="34" charset="0"/>
                          <a:ea typeface="Verdana" panose="020B0604030504040204" pitchFamily="34" charset="0"/>
                          <a:hlinkClick r:id="rId6"/>
                        </a:rPr>
                        <a:t>UMFAwardsummarysheets@supportum.org</a:t>
                      </a:r>
                      <a:endParaRPr lang="en-US" sz="1050" dirty="0">
                        <a:latin typeface="Verdana" panose="020B0604030504040204" pitchFamily="34" charset="0"/>
                        <a:ea typeface="Verdana" panose="020B0604030504040204" pitchFamily="34" charset="0"/>
                      </a:endParaRPr>
                    </a:p>
                  </a:txBody>
                  <a:tcPr/>
                </a:tc>
                <a:tc>
                  <a:txBody>
                    <a:bodyPr/>
                    <a:lstStyle/>
                    <a:p>
                      <a:r>
                        <a:rPr lang="en-US" sz="1050" dirty="0">
                          <a:latin typeface="Verdana" panose="020B0604030504040204" pitchFamily="34" charset="0"/>
                          <a:ea typeface="Verdana" panose="020B0604030504040204" pitchFamily="34" charset="0"/>
                        </a:rPr>
                        <a:t>Financial</a:t>
                      </a:r>
                      <a:r>
                        <a:rPr lang="en-US" sz="1050" baseline="0" dirty="0">
                          <a:latin typeface="Verdana" panose="020B0604030504040204" pitchFamily="34" charset="0"/>
                          <a:ea typeface="Verdana" panose="020B0604030504040204" pitchFamily="34" charset="0"/>
                        </a:rPr>
                        <a:t> Aid Office </a:t>
                      </a:r>
                      <a:r>
                        <a:rPr lang="en-US" sz="1050" dirty="0">
                          <a:latin typeface="Verdana" panose="020B0604030504040204" pitchFamily="34" charset="0"/>
                          <a:ea typeface="Verdana" panose="020B0604030504040204" pitchFamily="34" charset="0"/>
                        </a:rPr>
                        <a:t>Email:</a:t>
                      </a:r>
                    </a:p>
                    <a:p>
                      <a:r>
                        <a:rPr lang="en-US" sz="1050" dirty="0">
                          <a:latin typeface="Verdana" panose="020B0604030504040204" pitchFamily="34" charset="0"/>
                          <a:ea typeface="Verdana" panose="020B0604030504040204" pitchFamily="34" charset="0"/>
                          <a:hlinkClick r:id="rId7"/>
                        </a:rPr>
                        <a:t>fascholarships@mso.umt.edu</a:t>
                      </a:r>
                      <a:r>
                        <a:rPr lang="en-US" sz="1050" dirty="0">
                          <a:latin typeface="Verdana" panose="020B0604030504040204" pitchFamily="34" charset="0"/>
                          <a:ea typeface="Verdana" panose="020B0604030504040204" pitchFamily="34" charset="0"/>
                        </a:rPr>
                        <a:t> </a:t>
                      </a:r>
                    </a:p>
                  </a:txBody>
                  <a:tcPr/>
                </a:tc>
                <a:extLst>
                  <a:ext uri="{0D108BD9-81ED-4DB2-BD59-A6C34878D82A}">
                    <a16:rowId xmlns:a16="http://schemas.microsoft.com/office/drawing/2014/main" val="669450292"/>
                  </a:ext>
                </a:extLst>
              </a:tr>
              <a:tr h="446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latin typeface="Verdana" panose="020B0604030504040204" pitchFamily="34" charset="0"/>
                          <a:ea typeface="Verdana" panose="020B0604030504040204" pitchFamily="34" charset="0"/>
                        </a:rPr>
                        <a:t>Office Location: Gilkey Building, 2</a:t>
                      </a:r>
                      <a:r>
                        <a:rPr lang="en-US" sz="1050" baseline="30000" dirty="0">
                          <a:latin typeface="Verdana" panose="020B0604030504040204" pitchFamily="34" charset="0"/>
                          <a:ea typeface="Verdana" panose="020B0604030504040204" pitchFamily="34" charset="0"/>
                        </a:rPr>
                        <a:t>nd</a:t>
                      </a:r>
                      <a:r>
                        <a:rPr lang="en-US" sz="1050" dirty="0">
                          <a:latin typeface="Verdana" panose="020B0604030504040204" pitchFamily="34" charset="0"/>
                          <a:ea typeface="Verdana" panose="020B0604030504040204" pitchFamily="34" charset="0"/>
                        </a:rPr>
                        <a:t> Floor </a:t>
                      </a:r>
                      <a:r>
                        <a:rPr lang="en-US" sz="800" i="1" dirty="0">
                          <a:solidFill>
                            <a:srgbClr val="FF0000"/>
                          </a:solidFill>
                          <a:latin typeface="Verdana" panose="020B0604030504040204" pitchFamily="34" charset="0"/>
                          <a:ea typeface="Verdana" panose="020B0604030504040204" pitchFamily="34" charset="0"/>
                        </a:rPr>
                        <a:t>(Office is closed but if you need to get something to us, please let us know.)</a:t>
                      </a:r>
                      <a:endParaRPr lang="en-US" sz="1100" i="1" dirty="0">
                        <a:solidFill>
                          <a:srgbClr val="FF0000"/>
                        </a:solidFill>
                        <a:latin typeface="Verdana" panose="020B0604030504040204" pitchFamily="34" charset="0"/>
                        <a:ea typeface="Verdana" panose="020B0604030504040204" pitchFamily="34" charset="0"/>
                      </a:endParaRPr>
                    </a:p>
                  </a:txBody>
                  <a:tcPr/>
                </a:tc>
                <a:tc>
                  <a:txBody>
                    <a:bodyPr/>
                    <a:lstStyle/>
                    <a:p>
                      <a:r>
                        <a:rPr lang="en-US" sz="1050" dirty="0">
                          <a:latin typeface="Verdana" panose="020B0604030504040204" pitchFamily="34" charset="0"/>
                          <a:ea typeface="Verdana" panose="020B0604030504040204" pitchFamily="34" charset="0"/>
                        </a:rPr>
                        <a:t>Office Location: Lommasson Building, room 218</a:t>
                      </a:r>
                    </a:p>
                  </a:txBody>
                  <a:tcPr/>
                </a:tc>
                <a:extLst>
                  <a:ext uri="{0D108BD9-81ED-4DB2-BD59-A6C34878D82A}">
                    <a16:rowId xmlns:a16="http://schemas.microsoft.com/office/drawing/2014/main" val="162829491"/>
                  </a:ext>
                </a:extLst>
              </a:tr>
              <a:tr h="734802">
                <a:tc gridSpan="2">
                  <a:txBody>
                    <a:bodyPr/>
                    <a:lstStyle/>
                    <a:p>
                      <a:pPr algn="ctr"/>
                      <a:r>
                        <a:rPr lang="en-US" sz="1050" dirty="0">
                          <a:latin typeface="Verdana" panose="020B0604030504040204" pitchFamily="34" charset="0"/>
                          <a:ea typeface="Verdana" panose="020B0604030504040204" pitchFamily="34" charset="0"/>
                        </a:rPr>
                        <a:t>Business Services Contact: </a:t>
                      </a:r>
                    </a:p>
                    <a:p>
                      <a:pPr algn="ctr"/>
                      <a:r>
                        <a:rPr lang="en-US" sz="1050" dirty="0">
                          <a:latin typeface="Verdana" panose="020B0604030504040204" pitchFamily="34" charset="0"/>
                          <a:ea typeface="Verdana" panose="020B0604030504040204" pitchFamily="34" charset="0"/>
                        </a:rPr>
                        <a:t>Barb Bybee</a:t>
                      </a:r>
                    </a:p>
                    <a:p>
                      <a:pPr algn="ctr"/>
                      <a:r>
                        <a:rPr lang="en-US" sz="1050" dirty="0">
                          <a:latin typeface="Verdana" panose="020B0604030504040204" pitchFamily="34" charset="0"/>
                          <a:ea typeface="Verdana" panose="020B0604030504040204" pitchFamily="34" charset="0"/>
                        </a:rPr>
                        <a:t>(406) 243-2303</a:t>
                      </a:r>
                    </a:p>
                    <a:p>
                      <a:pPr algn="ctr"/>
                      <a:r>
                        <a:rPr lang="en-US" sz="1050" dirty="0">
                          <a:latin typeface="Verdana" panose="020B0604030504040204" pitchFamily="34" charset="0"/>
                          <a:ea typeface="Verdana" panose="020B0604030504040204" pitchFamily="34" charset="0"/>
                          <a:hlinkClick r:id="rId8"/>
                        </a:rPr>
                        <a:t>Barb.bybee@mso.umt.edu</a:t>
                      </a:r>
                      <a:endParaRPr lang="en-US" sz="1050" dirty="0">
                        <a:latin typeface="Verdana" panose="020B0604030504040204" pitchFamily="34" charset="0"/>
                        <a:ea typeface="Verdana" panose="020B0604030504040204" pitchFamily="34" charset="0"/>
                      </a:endParaRPr>
                    </a:p>
                  </a:txBody>
                  <a:tcPr/>
                </a:tc>
                <a:tc hMerge="1">
                  <a:txBody>
                    <a:bodyPr/>
                    <a:lstStyle/>
                    <a:p>
                      <a:endParaRPr lang="en-US"/>
                    </a:p>
                  </a:txBody>
                  <a:tcPr/>
                </a:tc>
                <a:extLst>
                  <a:ext uri="{0D108BD9-81ED-4DB2-BD59-A6C34878D82A}">
                    <a16:rowId xmlns:a16="http://schemas.microsoft.com/office/drawing/2014/main" val="2187206035"/>
                  </a:ext>
                </a:extLst>
              </a:tr>
            </a:tbl>
          </a:graphicData>
        </a:graphic>
      </p:graphicFrame>
      <p:pic>
        <p:nvPicPr>
          <p:cNvPr id="34" name="Picture 33">
            <a:extLst>
              <a:ext uri="{FF2B5EF4-FFF2-40B4-BE49-F238E27FC236}">
                <a16:creationId xmlns:a16="http://schemas.microsoft.com/office/drawing/2014/main" id="{80E313D5-84C2-4ED5-9EB4-4903F3988FCE}"/>
              </a:ext>
            </a:extLst>
          </p:cNvPr>
          <p:cNvPicPr>
            <a:picLocks noChangeAspect="1"/>
          </p:cNvPicPr>
          <p:nvPr/>
        </p:nvPicPr>
        <p:blipFill>
          <a:blip r:embed="rId9"/>
          <a:stretch>
            <a:fillRect/>
          </a:stretch>
        </p:blipFill>
        <p:spPr>
          <a:xfrm>
            <a:off x="1160320" y="1567051"/>
            <a:ext cx="637406" cy="627797"/>
          </a:xfrm>
          <a:prstGeom prst="rect">
            <a:avLst/>
          </a:prstGeom>
        </p:spPr>
      </p:pic>
      <p:pic>
        <p:nvPicPr>
          <p:cNvPr id="46" name="Picture 45">
            <a:extLst>
              <a:ext uri="{FF2B5EF4-FFF2-40B4-BE49-F238E27FC236}">
                <a16:creationId xmlns:a16="http://schemas.microsoft.com/office/drawing/2014/main" id="{A2657A22-3EB0-4B2A-8D71-4B5BB858BB54}"/>
              </a:ext>
            </a:extLst>
          </p:cNvPr>
          <p:cNvPicPr>
            <a:picLocks noChangeAspect="1"/>
          </p:cNvPicPr>
          <p:nvPr/>
        </p:nvPicPr>
        <p:blipFill>
          <a:blip r:embed="rId10"/>
          <a:stretch>
            <a:fillRect/>
          </a:stretch>
        </p:blipFill>
        <p:spPr>
          <a:xfrm>
            <a:off x="1150985" y="2284234"/>
            <a:ext cx="637406" cy="676431"/>
          </a:xfrm>
          <a:prstGeom prst="rect">
            <a:avLst/>
          </a:prstGeom>
        </p:spPr>
      </p:pic>
      <p:pic>
        <p:nvPicPr>
          <p:cNvPr id="47" name="Picture 46">
            <a:extLst>
              <a:ext uri="{FF2B5EF4-FFF2-40B4-BE49-F238E27FC236}">
                <a16:creationId xmlns:a16="http://schemas.microsoft.com/office/drawing/2014/main" id="{194647E5-11AC-41B9-AE4C-0DDE76CC0582}"/>
              </a:ext>
            </a:extLst>
          </p:cNvPr>
          <p:cNvPicPr>
            <a:picLocks noChangeAspect="1"/>
          </p:cNvPicPr>
          <p:nvPr/>
        </p:nvPicPr>
        <p:blipFill>
          <a:blip r:embed="rId11"/>
          <a:stretch>
            <a:fillRect/>
          </a:stretch>
        </p:blipFill>
        <p:spPr>
          <a:xfrm>
            <a:off x="1131815" y="3089462"/>
            <a:ext cx="661988" cy="665315"/>
          </a:xfrm>
          <a:prstGeom prst="rect">
            <a:avLst/>
          </a:prstGeom>
        </p:spPr>
      </p:pic>
      <p:pic>
        <p:nvPicPr>
          <p:cNvPr id="48" name="Picture 47">
            <a:extLst>
              <a:ext uri="{FF2B5EF4-FFF2-40B4-BE49-F238E27FC236}">
                <a16:creationId xmlns:a16="http://schemas.microsoft.com/office/drawing/2014/main" id="{2EF99894-C540-44E6-AB91-CE577DE6E40C}"/>
              </a:ext>
            </a:extLst>
          </p:cNvPr>
          <p:cNvPicPr>
            <a:picLocks noChangeAspect="1"/>
          </p:cNvPicPr>
          <p:nvPr/>
        </p:nvPicPr>
        <p:blipFill>
          <a:blip r:embed="rId12"/>
          <a:stretch>
            <a:fillRect/>
          </a:stretch>
        </p:blipFill>
        <p:spPr>
          <a:xfrm>
            <a:off x="1141051" y="3851611"/>
            <a:ext cx="648515" cy="665316"/>
          </a:xfrm>
          <a:prstGeom prst="rect">
            <a:avLst/>
          </a:prstGeom>
        </p:spPr>
      </p:pic>
      <p:pic>
        <p:nvPicPr>
          <p:cNvPr id="5" name="Graphic 4" descr="Envelope">
            <a:extLst>
              <a:ext uri="{FF2B5EF4-FFF2-40B4-BE49-F238E27FC236}">
                <a16:creationId xmlns:a16="http://schemas.microsoft.com/office/drawing/2014/main" id="{CB82A373-9B94-4508-ADE6-D3CAB66DE1F6}"/>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213209" y="4645254"/>
            <a:ext cx="420973" cy="420973"/>
          </a:xfrm>
          <a:prstGeom prst="rect">
            <a:avLst/>
          </a:prstGeom>
        </p:spPr>
      </p:pic>
      <p:pic>
        <p:nvPicPr>
          <p:cNvPr id="9" name="Graphic 8" descr="Receiver">
            <a:extLst>
              <a:ext uri="{FF2B5EF4-FFF2-40B4-BE49-F238E27FC236}">
                <a16:creationId xmlns:a16="http://schemas.microsoft.com/office/drawing/2014/main" id="{E709C8C4-0B86-42EF-A7AC-31418A552F50}"/>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226401" y="1004262"/>
            <a:ext cx="444725" cy="444725"/>
          </a:xfrm>
          <a:prstGeom prst="rect">
            <a:avLst/>
          </a:prstGeom>
        </p:spPr>
      </p:pic>
      <p:sp>
        <p:nvSpPr>
          <p:cNvPr id="13" name="Rectangle 12">
            <a:extLst>
              <a:ext uri="{FF2B5EF4-FFF2-40B4-BE49-F238E27FC236}">
                <a16:creationId xmlns:a16="http://schemas.microsoft.com/office/drawing/2014/main" id="{C2D1785C-9E66-40A9-B6A1-93829EB82673}"/>
              </a:ext>
            </a:extLst>
          </p:cNvPr>
          <p:cNvSpPr/>
          <p:nvPr/>
        </p:nvSpPr>
        <p:spPr>
          <a:xfrm>
            <a:off x="404542" y="5476679"/>
            <a:ext cx="2865127" cy="861774"/>
          </a:xfrm>
          <a:prstGeom prst="rect">
            <a:avLst/>
          </a:prstGeom>
          <a:solidFill>
            <a:schemeClr val="accent4">
              <a:lumMod val="60000"/>
              <a:lumOff val="40000"/>
            </a:schemeClr>
          </a:solidFill>
        </p:spPr>
        <p:txBody>
          <a:bodyPr wrap="square">
            <a:spAutoFit/>
          </a:bodyPr>
          <a:lstStyle/>
          <a:p>
            <a:r>
              <a:rPr lang="en-US" sz="900" b="1" dirty="0"/>
              <a:t>UM Scholarship Departmental Resource Page</a:t>
            </a:r>
          </a:p>
          <a:p>
            <a:endParaRPr lang="en-US" sz="900" b="1" dirty="0"/>
          </a:p>
          <a:p>
            <a:r>
              <a:rPr lang="en-US" sz="800" dirty="0"/>
              <a:t>Please save/bookmark this link as a </a:t>
            </a:r>
            <a:r>
              <a:rPr lang="en-US" sz="800" i="1" dirty="0"/>
              <a:t>Favorite</a:t>
            </a:r>
          </a:p>
          <a:p>
            <a:endParaRPr lang="en-US" sz="800" i="1" dirty="0"/>
          </a:p>
          <a:p>
            <a:r>
              <a:rPr lang="en-US" sz="800" b="1" dirty="0">
                <a:solidFill>
                  <a:schemeClr val="accent6">
                    <a:lumMod val="75000"/>
                  </a:schemeClr>
                </a:solidFill>
                <a:hlinkClick r:id="rId17">
                  <a:extLst>
                    <a:ext uri="{A12FA001-AC4F-418D-AE19-62706E023703}">
                      <ahyp:hlinkClr xmlns:ahyp="http://schemas.microsoft.com/office/drawing/2018/hyperlinkcolor" xmlns="" val="tx"/>
                    </a:ext>
                  </a:extLst>
                </a:hlinkClick>
              </a:rPr>
              <a:t>https://www.umt.edu/finaid/scholarships/department-use-resources.php</a:t>
            </a:r>
            <a:r>
              <a:rPr lang="en-US" sz="800" b="1" dirty="0">
                <a:solidFill>
                  <a:schemeClr val="accent6">
                    <a:lumMod val="75000"/>
                  </a:schemeClr>
                </a:solidFill>
              </a:rPr>
              <a:t> </a:t>
            </a:r>
          </a:p>
        </p:txBody>
      </p:sp>
    </p:spTree>
    <p:extLst>
      <p:ext uri="{BB962C8B-B14F-4D97-AF65-F5344CB8AC3E}">
        <p14:creationId xmlns:p14="http://schemas.microsoft.com/office/powerpoint/2010/main" val="249380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BB29-0FE9-4215-A545-A1267C931499}"/>
              </a:ext>
            </a:extLst>
          </p:cNvPr>
          <p:cNvSpPr>
            <a:spLocks noGrp="1"/>
          </p:cNvSpPr>
          <p:nvPr>
            <p:ph type="ctrTitle"/>
          </p:nvPr>
        </p:nvSpPr>
        <p:spPr>
          <a:xfrm>
            <a:off x="1171281" y="2091263"/>
            <a:ext cx="6801440" cy="1677173"/>
          </a:xfrm>
        </p:spPr>
        <p:txBody>
          <a:bodyPr/>
          <a:lstStyle/>
          <a:p>
            <a:r>
              <a:rPr lang="en-US" sz="4800" dirty="0"/>
              <a:t>Thank you for joining us!</a:t>
            </a:r>
          </a:p>
        </p:txBody>
      </p:sp>
      <p:sp>
        <p:nvSpPr>
          <p:cNvPr id="3" name="Subtitle 2">
            <a:extLst>
              <a:ext uri="{FF2B5EF4-FFF2-40B4-BE49-F238E27FC236}">
                <a16:creationId xmlns:a16="http://schemas.microsoft.com/office/drawing/2014/main" id="{18D0377A-4E7A-4884-A5A8-EFBEFE7F9A83}"/>
              </a:ext>
            </a:extLst>
          </p:cNvPr>
          <p:cNvSpPr>
            <a:spLocks noGrp="1"/>
          </p:cNvSpPr>
          <p:nvPr>
            <p:ph type="subTitle" idx="1"/>
          </p:nvPr>
        </p:nvSpPr>
        <p:spPr>
          <a:xfrm>
            <a:off x="1171575" y="4058194"/>
            <a:ext cx="6803136" cy="623869"/>
          </a:xfrm>
        </p:spPr>
        <p:txBody>
          <a:bodyPr>
            <a:normAutofit/>
          </a:bodyPr>
          <a:lstStyle/>
          <a:p>
            <a:r>
              <a:rPr lang="en-US" sz="2000" b="1" dirty="0">
                <a:solidFill>
                  <a:schemeClr val="accent6"/>
                </a:solidFill>
              </a:rPr>
              <a:t>December Scholarship Forum To Be Announced!</a:t>
            </a:r>
          </a:p>
        </p:txBody>
      </p:sp>
      <p:sp>
        <p:nvSpPr>
          <p:cNvPr id="4" name="Slide Number Placeholder 3">
            <a:extLst>
              <a:ext uri="{FF2B5EF4-FFF2-40B4-BE49-F238E27FC236}">
                <a16:creationId xmlns:a16="http://schemas.microsoft.com/office/drawing/2014/main" id="{5D85CE31-3FDE-4F95-AB57-35398D5B26B8}"/>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68096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A1FC-52CE-4804-9B2D-2FC0F2A14CD0}"/>
              </a:ext>
            </a:extLst>
          </p:cNvPr>
          <p:cNvSpPr>
            <a:spLocks noGrp="1"/>
          </p:cNvSpPr>
          <p:nvPr>
            <p:ph type="title"/>
          </p:nvPr>
        </p:nvSpPr>
        <p:spPr>
          <a:xfrm>
            <a:off x="731520" y="503250"/>
            <a:ext cx="7680960" cy="489527"/>
          </a:xfrm>
        </p:spPr>
        <p:txBody>
          <a:bodyPr>
            <a:normAutofit fontScale="90000"/>
          </a:bodyPr>
          <a:lstStyle/>
          <a:p>
            <a:pPr algn="ctr"/>
            <a:r>
              <a:rPr lang="en-US" b="1" dirty="0"/>
              <a:t>UM Foundation Information</a:t>
            </a:r>
          </a:p>
        </p:txBody>
      </p:sp>
      <p:sp>
        <p:nvSpPr>
          <p:cNvPr id="3" name="TextBox 2">
            <a:extLst>
              <a:ext uri="{FF2B5EF4-FFF2-40B4-BE49-F238E27FC236}">
                <a16:creationId xmlns:a16="http://schemas.microsoft.com/office/drawing/2014/main" id="{372DB015-CD8C-4398-8D62-560D96FF179B}"/>
              </a:ext>
            </a:extLst>
          </p:cNvPr>
          <p:cNvSpPr txBox="1"/>
          <p:nvPr/>
        </p:nvSpPr>
        <p:spPr>
          <a:xfrm>
            <a:off x="400586" y="1184362"/>
            <a:ext cx="3997243" cy="3985706"/>
          </a:xfrm>
          <a:prstGeom prst="rect">
            <a:avLst/>
          </a:prstGeom>
          <a:noFill/>
          <a:ln w="28575">
            <a:solidFill>
              <a:schemeClr val="accent1">
                <a:lumMod val="75000"/>
              </a:schemeClr>
            </a:solidFill>
            <a:prstDash val="solid"/>
          </a:ln>
        </p:spPr>
        <p:txBody>
          <a:bodyPr wrap="square" rtlCol="0">
            <a:spAutoFit/>
          </a:bodyPr>
          <a:lstStyle/>
          <a:p>
            <a:r>
              <a:rPr lang="en-US" sz="1600" b="1" dirty="0"/>
              <a:t>2020-2021</a:t>
            </a:r>
          </a:p>
          <a:p>
            <a:endParaRPr lang="en-US" sz="800" dirty="0"/>
          </a:p>
          <a:p>
            <a:r>
              <a:rPr lang="en-US" sz="1200" b="1" dirty="0"/>
              <a:t>Tracking/Reconciling</a:t>
            </a:r>
          </a:p>
          <a:p>
            <a:pPr marL="171450" indent="-171450">
              <a:buFont typeface="Wingdings" panose="05000000000000000000" pitchFamily="2" charset="2"/>
              <a:buChar char="§"/>
            </a:pPr>
            <a:r>
              <a:rPr lang="en-US" sz="1100" dirty="0"/>
              <a:t>Use the Portal (if used to make awards), Scholarship Budget Tracking columns, UMDW and/or Banner to help track/reconcile scholarship funds.</a:t>
            </a:r>
          </a:p>
          <a:p>
            <a:pPr marL="171450" indent="-171450">
              <a:buFont typeface="Wingdings" panose="05000000000000000000" pitchFamily="2" charset="2"/>
              <a:buChar char="§"/>
            </a:pPr>
            <a:r>
              <a:rPr lang="en-US" sz="1100" dirty="0"/>
              <a:t>Be sure ALL scholarships have disbursed!</a:t>
            </a:r>
          </a:p>
          <a:p>
            <a:pPr marL="461963" lvl="1" indent="-174625">
              <a:buFont typeface="Wingdings" panose="05000000000000000000" pitchFamily="2" charset="2"/>
              <a:buChar char="Ø"/>
            </a:pPr>
            <a:r>
              <a:rPr lang="en-US" sz="1100" dirty="0"/>
              <a:t>You may need to re-award! Now is a great time to do so!</a:t>
            </a:r>
          </a:p>
          <a:p>
            <a:pPr lvl="1"/>
            <a:endParaRPr lang="en-US" sz="800" dirty="0"/>
          </a:p>
          <a:p>
            <a:r>
              <a:rPr lang="en-US" sz="1200" b="1" dirty="0"/>
              <a:t>Thank You Letters – Contact Emily Shankle</a:t>
            </a:r>
          </a:p>
          <a:p>
            <a:pPr marL="171450" indent="-171450">
              <a:buFont typeface="Wingdings" panose="05000000000000000000" pitchFamily="2" charset="2"/>
              <a:buChar char="§"/>
            </a:pPr>
            <a:r>
              <a:rPr lang="en-US" sz="1100" dirty="0"/>
              <a:t>If you have student letters, please send to Emily Shankle, at </a:t>
            </a:r>
            <a:r>
              <a:rPr lang="en-US" sz="1100" b="1" dirty="0">
                <a:solidFill>
                  <a:schemeClr val="accent6">
                    <a:lumMod val="50000"/>
                  </a:schemeClr>
                </a:solidFill>
                <a:hlinkClick r:id="rId2">
                  <a:extLst>
                    <a:ext uri="{A12FA001-AC4F-418D-AE19-62706E023703}">
                      <ahyp:hlinkClr xmlns:ahyp="http://schemas.microsoft.com/office/drawing/2018/hyperlinkcolor" xmlns="" val="tx"/>
                    </a:ext>
                  </a:extLst>
                </a:hlinkClick>
              </a:rPr>
              <a:t>thankyou@supportum.org</a:t>
            </a:r>
            <a:r>
              <a:rPr lang="en-US" sz="1100" dirty="0"/>
              <a:t>.</a:t>
            </a:r>
          </a:p>
          <a:p>
            <a:pPr marL="461963" lvl="1" indent="-174625">
              <a:buFont typeface="Wingdings" panose="05000000000000000000" pitchFamily="2" charset="2"/>
              <a:buChar char="Ø"/>
              <a:tabLst>
                <a:tab pos="461963" algn="l"/>
              </a:tabLst>
            </a:pPr>
            <a:r>
              <a:rPr lang="en-US" sz="1000" dirty="0"/>
              <a:t>Please include full scholarship name or UMF Fund Number with copies. You can find the UMF Fund Number in BOX on the </a:t>
            </a:r>
            <a:r>
              <a:rPr lang="en-US" sz="1000" i="1" dirty="0">
                <a:solidFill>
                  <a:schemeClr val="accent1">
                    <a:lumMod val="75000"/>
                  </a:schemeClr>
                </a:solidFill>
              </a:rPr>
              <a:t>Scholarship Budget (excel) or Criteria (PDF)</a:t>
            </a:r>
            <a:r>
              <a:rPr lang="en-US" sz="1000" i="1" dirty="0"/>
              <a:t>.</a:t>
            </a:r>
            <a:endParaRPr lang="en-US" sz="1000" i="1" dirty="0">
              <a:solidFill>
                <a:schemeClr val="accent1">
                  <a:lumMod val="75000"/>
                </a:schemeClr>
              </a:solidFill>
            </a:endParaRPr>
          </a:p>
          <a:p>
            <a:endParaRPr lang="en-US" sz="800" dirty="0">
              <a:sym typeface="Wingdings" panose="05000000000000000000" pitchFamily="2" charset="2"/>
            </a:endParaRPr>
          </a:p>
          <a:p>
            <a:r>
              <a:rPr lang="en-US" sz="1200" b="1" dirty="0">
                <a:sym typeface="Wingdings" panose="05000000000000000000" pitchFamily="2" charset="2"/>
              </a:rPr>
              <a:t>UM Foundation Reports &amp; Thank You Letters</a:t>
            </a:r>
          </a:p>
          <a:p>
            <a:pPr marL="171450" indent="-171450">
              <a:buFont typeface="Wingdings" panose="05000000000000000000" pitchFamily="2" charset="2"/>
              <a:buChar char="§"/>
            </a:pPr>
            <a:r>
              <a:rPr lang="en-US" sz="1100" dirty="0"/>
              <a:t>We are gearing up to send out donor reports and Thank You Letters. Only if scholarships have disbursed will the student information show up. </a:t>
            </a:r>
          </a:p>
          <a:p>
            <a:endParaRPr lang="en-US" sz="500" dirty="0"/>
          </a:p>
          <a:p>
            <a:pPr algn="ctr"/>
            <a:r>
              <a:rPr lang="en-US" sz="1100" b="1" dirty="0">
                <a:solidFill>
                  <a:srgbClr val="73001E"/>
                </a:solidFill>
              </a:rPr>
              <a:t>~ Let’s show our donors the impact of their gifts!! ~</a:t>
            </a:r>
          </a:p>
        </p:txBody>
      </p:sp>
      <p:sp>
        <p:nvSpPr>
          <p:cNvPr id="5" name="TextBox 4">
            <a:extLst>
              <a:ext uri="{FF2B5EF4-FFF2-40B4-BE49-F238E27FC236}">
                <a16:creationId xmlns:a16="http://schemas.microsoft.com/office/drawing/2014/main" id="{6FD9BEA1-BED0-4E29-8CC0-13DE2ED57651}"/>
              </a:ext>
            </a:extLst>
          </p:cNvPr>
          <p:cNvSpPr txBox="1"/>
          <p:nvPr/>
        </p:nvSpPr>
        <p:spPr>
          <a:xfrm>
            <a:off x="4746171" y="1184362"/>
            <a:ext cx="3997243" cy="3370153"/>
          </a:xfrm>
          <a:prstGeom prst="rect">
            <a:avLst/>
          </a:prstGeom>
          <a:noFill/>
          <a:ln w="28575">
            <a:solidFill>
              <a:schemeClr val="accent1">
                <a:lumMod val="75000"/>
              </a:schemeClr>
            </a:solidFill>
            <a:prstDash val="solid"/>
          </a:ln>
        </p:spPr>
        <p:txBody>
          <a:bodyPr wrap="square" lIns="91440" tIns="45720" rIns="91440" bIns="45720" rtlCol="0" anchor="t">
            <a:spAutoFit/>
          </a:bodyPr>
          <a:lstStyle/>
          <a:p>
            <a:r>
              <a:rPr lang="en-US" sz="1600" b="1" dirty="0"/>
              <a:t>2021-2022</a:t>
            </a:r>
          </a:p>
          <a:p>
            <a:endParaRPr lang="en-US" sz="800" dirty="0"/>
          </a:p>
          <a:p>
            <a:r>
              <a:rPr lang="en-US" sz="1100" b="1" dirty="0"/>
              <a:t>Scholarship Budgets and Criteria</a:t>
            </a:r>
          </a:p>
          <a:p>
            <a:pPr marL="171450" indent="-171450">
              <a:buFont typeface="Wingdings" panose="05000000000000000000" pitchFamily="2" charset="2"/>
              <a:buChar char="§"/>
            </a:pPr>
            <a:r>
              <a:rPr lang="en-US" sz="1100" dirty="0"/>
              <a:t>Information will be sent beginning in January 2021</a:t>
            </a:r>
          </a:p>
          <a:p>
            <a:pPr marL="171450" indent="-171450">
              <a:buFont typeface="Wingdings" panose="05000000000000000000" pitchFamily="2" charset="2"/>
              <a:buChar char="§"/>
            </a:pPr>
            <a:r>
              <a:rPr lang="en-US" sz="1100" dirty="0"/>
              <a:t>Korla/Sarah will reach out to those departments who have a preliminary scholarship budget meeting soon!</a:t>
            </a:r>
          </a:p>
          <a:p>
            <a:pPr marL="171450" indent="-171450">
              <a:buFont typeface="Wingdings" panose="05000000000000000000" pitchFamily="2" charset="2"/>
              <a:buChar char="§"/>
            </a:pPr>
            <a:r>
              <a:rPr lang="en-US" sz="1100" dirty="0"/>
              <a:t>We will be using BOX and email to send information.</a:t>
            </a:r>
          </a:p>
          <a:p>
            <a:pPr marL="174625" indent="-174625">
              <a:buFont typeface="Wingdings" panose="05000000000000000000" pitchFamily="2" charset="2"/>
              <a:buChar char="§"/>
            </a:pPr>
            <a:r>
              <a:rPr lang="en-US" sz="1100" dirty="0"/>
              <a:t>Please make sure your BOX communications are turned on.</a:t>
            </a:r>
          </a:p>
          <a:p>
            <a:endParaRPr lang="en-US" sz="800" dirty="0"/>
          </a:p>
          <a:p>
            <a:r>
              <a:rPr lang="en-US" sz="1400" b="1" dirty="0"/>
              <a:t>UM Scholarship Portal</a:t>
            </a:r>
          </a:p>
          <a:p>
            <a:pPr marL="171450" indent="-171450">
              <a:buFont typeface="Wingdings" panose="05000000000000000000" pitchFamily="2" charset="2"/>
              <a:buChar char="§"/>
            </a:pPr>
            <a:r>
              <a:rPr lang="en-US" sz="1100" dirty="0"/>
              <a:t>Have you thought about using the Portal to do any of the following?</a:t>
            </a:r>
          </a:p>
          <a:p>
            <a:pPr marL="339725" lvl="1" indent="-165100">
              <a:buFont typeface="Wingdings" panose="05000000000000000000" pitchFamily="2" charset="2"/>
              <a:buChar char="Ø"/>
            </a:pPr>
            <a:r>
              <a:rPr lang="en-US" sz="1000" dirty="0"/>
              <a:t>Collecting Applicants</a:t>
            </a:r>
          </a:p>
          <a:p>
            <a:pPr marL="339725" lvl="1" indent="-165100">
              <a:buFont typeface="Wingdings" panose="05000000000000000000" pitchFamily="2" charset="2"/>
              <a:buChar char="Ø"/>
            </a:pPr>
            <a:r>
              <a:rPr lang="en-US" sz="1000" dirty="0"/>
              <a:t>Reviewing Applicants</a:t>
            </a:r>
          </a:p>
          <a:p>
            <a:pPr marL="339725" lvl="1" indent="-165100">
              <a:buFont typeface="Wingdings" panose="05000000000000000000" pitchFamily="2" charset="2"/>
              <a:buChar char="Ø"/>
            </a:pPr>
            <a:r>
              <a:rPr lang="en-US" sz="1000" dirty="0"/>
              <a:t>Making Scholarship Awards </a:t>
            </a:r>
          </a:p>
          <a:p>
            <a:pPr marL="339725" lvl="1" indent="-165100">
              <a:buFont typeface="Wingdings" panose="05000000000000000000" pitchFamily="2" charset="2"/>
              <a:buChar char="Ø"/>
            </a:pPr>
            <a:r>
              <a:rPr lang="en-US" sz="1000" dirty="0"/>
              <a:t>Collecting Thank You Letters</a:t>
            </a:r>
          </a:p>
          <a:p>
            <a:pPr marL="174625" lvl="1"/>
            <a:endParaRPr lang="en-US" sz="800" dirty="0"/>
          </a:p>
          <a:p>
            <a:pPr marL="174625" lvl="1"/>
            <a:r>
              <a:rPr lang="en-US" sz="1000" dirty="0"/>
              <a:t>Now is the time to have your scholarship funds set up on the Portal. </a:t>
            </a:r>
          </a:p>
        </p:txBody>
      </p:sp>
      <p:sp>
        <p:nvSpPr>
          <p:cNvPr id="6" name="Slide Number Placeholder 5">
            <a:extLst>
              <a:ext uri="{FF2B5EF4-FFF2-40B4-BE49-F238E27FC236}">
                <a16:creationId xmlns:a16="http://schemas.microsoft.com/office/drawing/2014/main" id="{99CC23CE-615C-4951-83D9-4994CF89E6F0}"/>
              </a:ext>
            </a:extLst>
          </p:cNvPr>
          <p:cNvSpPr>
            <a:spLocks noGrp="1"/>
          </p:cNvSpPr>
          <p:nvPr>
            <p:ph type="sldNum" sz="quarter" idx="12"/>
          </p:nvPr>
        </p:nvSpPr>
        <p:spPr/>
        <p:txBody>
          <a:bodyPr/>
          <a:lstStyle/>
          <a:p>
            <a:fld id="{4FAB73BC-B049-4115-A692-8D63A059BFB8}" type="slidenum">
              <a:rPr lang="en-US" smtClean="0"/>
              <a:t>2</a:t>
            </a:fld>
            <a:endParaRPr lang="en-US" dirty="0"/>
          </a:p>
        </p:txBody>
      </p:sp>
      <p:pic>
        <p:nvPicPr>
          <p:cNvPr id="8" name="Picture 7">
            <a:extLst>
              <a:ext uri="{FF2B5EF4-FFF2-40B4-BE49-F238E27FC236}">
                <a16:creationId xmlns:a16="http://schemas.microsoft.com/office/drawing/2014/main" id="{7A497664-FE4B-4648-90C7-1CDD5C2B4CA7}"/>
              </a:ext>
            </a:extLst>
          </p:cNvPr>
          <p:cNvPicPr>
            <a:picLocks noChangeAspect="1"/>
          </p:cNvPicPr>
          <p:nvPr/>
        </p:nvPicPr>
        <p:blipFill>
          <a:blip r:embed="rId3">
            <a:alphaModFix amt="53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6989254" y="6046123"/>
            <a:ext cx="1668256" cy="526473"/>
          </a:xfrm>
          <a:prstGeom prst="rect">
            <a:avLst/>
          </a:prstGeom>
          <a:solidFill>
            <a:srgbClr val="FFF5D5">
              <a:alpha val="83922"/>
            </a:srgbClr>
          </a:solidFill>
          <a:effectLst>
            <a:softEdge rad="76200"/>
          </a:effectLst>
        </p:spPr>
      </p:pic>
      <p:sp>
        <p:nvSpPr>
          <p:cNvPr id="9" name="Cloud 8">
            <a:extLst>
              <a:ext uri="{FF2B5EF4-FFF2-40B4-BE49-F238E27FC236}">
                <a16:creationId xmlns:a16="http://schemas.microsoft.com/office/drawing/2014/main" id="{50B89EBE-2C82-4468-984C-9F31951B4C18}"/>
              </a:ext>
            </a:extLst>
          </p:cNvPr>
          <p:cNvSpPr/>
          <p:nvPr/>
        </p:nvSpPr>
        <p:spPr>
          <a:xfrm>
            <a:off x="2216727" y="5323607"/>
            <a:ext cx="4701309" cy="1248989"/>
          </a:xfrm>
          <a:prstGeom prst="cloud">
            <a:avLst/>
          </a:prstGeom>
          <a:noFill/>
          <a:ln w="28575"/>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0672267-72C4-4106-9E7C-00E3D66764F1}"/>
              </a:ext>
            </a:extLst>
          </p:cNvPr>
          <p:cNvSpPr txBox="1"/>
          <p:nvPr/>
        </p:nvSpPr>
        <p:spPr>
          <a:xfrm>
            <a:off x="2770909" y="5538845"/>
            <a:ext cx="3362036" cy="769441"/>
          </a:xfrm>
          <a:prstGeom prst="rect">
            <a:avLst/>
          </a:prstGeom>
          <a:noFill/>
        </p:spPr>
        <p:txBody>
          <a:bodyPr wrap="square" rtlCol="0">
            <a:spAutoFit/>
          </a:bodyPr>
          <a:lstStyle/>
          <a:p>
            <a:pPr marL="174625" lvl="1"/>
            <a:r>
              <a:rPr lang="en-US" sz="1100" b="1" i="1" dirty="0"/>
              <a:t>Do you have new members to your scholarship team? Or new staff? Please send us the department name, staff name and email address ASAP!</a:t>
            </a:r>
          </a:p>
        </p:txBody>
      </p:sp>
      <p:sp>
        <p:nvSpPr>
          <p:cNvPr id="11" name="TextBox 10">
            <a:extLst>
              <a:ext uri="{FF2B5EF4-FFF2-40B4-BE49-F238E27FC236}">
                <a16:creationId xmlns:a16="http://schemas.microsoft.com/office/drawing/2014/main" id="{3C3B9D5A-B86F-4198-BFAB-B0E65BC8193B}"/>
              </a:ext>
            </a:extLst>
          </p:cNvPr>
          <p:cNvSpPr txBox="1"/>
          <p:nvPr/>
        </p:nvSpPr>
        <p:spPr>
          <a:xfrm rot="19974639">
            <a:off x="1658524" y="5348257"/>
            <a:ext cx="1252667" cy="369332"/>
          </a:xfrm>
          <a:prstGeom prst="rect">
            <a:avLst/>
          </a:prstGeom>
          <a:noFill/>
        </p:spPr>
        <p:txBody>
          <a:bodyPr wrap="square" rtlCol="0">
            <a:spAutoFit/>
          </a:bodyPr>
          <a:lstStyle/>
          <a:p>
            <a:r>
              <a:rPr lang="en-US" b="1" dirty="0"/>
              <a:t>Help US!</a:t>
            </a:r>
          </a:p>
        </p:txBody>
      </p:sp>
    </p:spTree>
    <p:extLst>
      <p:ext uri="{BB962C8B-B14F-4D97-AF65-F5344CB8AC3E}">
        <p14:creationId xmlns:p14="http://schemas.microsoft.com/office/powerpoint/2010/main" val="149194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A1FC-52CE-4804-9B2D-2FC0F2A14CD0}"/>
              </a:ext>
            </a:extLst>
          </p:cNvPr>
          <p:cNvSpPr>
            <a:spLocks noGrp="1"/>
          </p:cNvSpPr>
          <p:nvPr>
            <p:ph type="title"/>
          </p:nvPr>
        </p:nvSpPr>
        <p:spPr>
          <a:xfrm>
            <a:off x="731520" y="503250"/>
            <a:ext cx="7680960" cy="628857"/>
          </a:xfrm>
        </p:spPr>
        <p:txBody>
          <a:bodyPr>
            <a:normAutofit fontScale="90000"/>
          </a:bodyPr>
          <a:lstStyle/>
          <a:p>
            <a:pPr algn="ctr"/>
            <a:r>
              <a:rPr lang="en-US" b="1" dirty="0"/>
              <a:t>Financial Aid Information</a:t>
            </a:r>
          </a:p>
        </p:txBody>
      </p:sp>
      <p:sp>
        <p:nvSpPr>
          <p:cNvPr id="3" name="TextBox 2">
            <a:extLst>
              <a:ext uri="{FF2B5EF4-FFF2-40B4-BE49-F238E27FC236}">
                <a16:creationId xmlns:a16="http://schemas.microsoft.com/office/drawing/2014/main" id="{1DDA78A7-62C5-44D7-A1F6-E60E4AF3AE6D}"/>
              </a:ext>
            </a:extLst>
          </p:cNvPr>
          <p:cNvSpPr txBox="1"/>
          <p:nvPr/>
        </p:nvSpPr>
        <p:spPr>
          <a:xfrm>
            <a:off x="414748" y="1184362"/>
            <a:ext cx="3997243" cy="3470181"/>
          </a:xfrm>
          <a:prstGeom prst="rect">
            <a:avLst/>
          </a:prstGeom>
          <a:noFill/>
          <a:ln w="28575">
            <a:solidFill>
              <a:schemeClr val="accent1">
                <a:lumMod val="75000"/>
              </a:schemeClr>
            </a:solidFill>
            <a:prstDash val="solid"/>
          </a:ln>
        </p:spPr>
        <p:txBody>
          <a:bodyPr wrap="square" lIns="91440" tIns="45720" rIns="91440" bIns="45720" rtlCol="0" anchor="t">
            <a:spAutoFit/>
          </a:bodyPr>
          <a:lstStyle/>
          <a:p>
            <a:r>
              <a:rPr lang="en-US" sz="1600" b="1" dirty="0"/>
              <a:t>2020-2021</a:t>
            </a:r>
          </a:p>
          <a:p>
            <a:endParaRPr lang="en-US" sz="800" dirty="0"/>
          </a:p>
          <a:p>
            <a:r>
              <a:rPr lang="en-US" sz="1200" b="1" dirty="0"/>
              <a:t>UM Scholarship Portal CLOSED for 2020-2021</a:t>
            </a:r>
          </a:p>
          <a:p>
            <a:pPr marL="171450" indent="-171450">
              <a:buFont typeface="Wingdings" panose="05000000000000000000" pitchFamily="2" charset="2"/>
              <a:buChar char="§"/>
            </a:pPr>
            <a:r>
              <a:rPr lang="en-US" sz="1050" dirty="0"/>
              <a:t>Please do not make any awards for this award year on the Portal. Awards must be made using an Award Summary Sheet. </a:t>
            </a:r>
          </a:p>
          <a:p>
            <a:endParaRPr lang="en-US" sz="800" dirty="0"/>
          </a:p>
          <a:p>
            <a:r>
              <a:rPr lang="en-US" sz="1200" b="1" dirty="0"/>
              <a:t>FALL ONLY Scholarship Deadline – </a:t>
            </a:r>
            <a:r>
              <a:rPr lang="en-US" sz="1200" b="1" dirty="0">
                <a:solidFill>
                  <a:srgbClr val="FF0000"/>
                </a:solidFill>
              </a:rPr>
              <a:t>November 13</a:t>
            </a:r>
            <a:r>
              <a:rPr lang="en-US" sz="1200" b="1" baseline="30000" dirty="0">
                <a:solidFill>
                  <a:srgbClr val="FF0000"/>
                </a:solidFill>
              </a:rPr>
              <a:t>th</a:t>
            </a:r>
            <a:r>
              <a:rPr lang="en-US" sz="1200" b="1" dirty="0">
                <a:solidFill>
                  <a:srgbClr val="FF0000"/>
                </a:solidFill>
              </a:rPr>
              <a:t> </a:t>
            </a:r>
          </a:p>
          <a:p>
            <a:pPr marL="171450" indent="-171450">
              <a:buFont typeface="Wingdings" panose="05000000000000000000" pitchFamily="2" charset="2"/>
              <a:buChar char="§"/>
            </a:pPr>
            <a:r>
              <a:rPr lang="en-US" sz="1000" dirty="0"/>
              <a:t>Last day to submit FALL only award summary Sheets, BOTH awarding and corrections sheets need be sent to the Financial Aid Office and UM Foundation. </a:t>
            </a:r>
          </a:p>
          <a:p>
            <a:endParaRPr lang="en-US" sz="500" dirty="0"/>
          </a:p>
          <a:p>
            <a:r>
              <a:rPr lang="en-US" sz="1200" b="1" dirty="0"/>
              <a:t>Reminders:</a:t>
            </a:r>
          </a:p>
          <a:p>
            <a:pPr marL="171450" indent="-171450">
              <a:buFont typeface="Arial" panose="020B0604020202020204" pitchFamily="34" charset="0"/>
              <a:buChar char="•"/>
            </a:pPr>
            <a:r>
              <a:rPr lang="en-US" sz="1000" dirty="0"/>
              <a:t>Please send all Award Summary Sheets to </a:t>
            </a:r>
            <a:r>
              <a:rPr lang="en-US" sz="1000" b="1" dirty="0">
                <a:solidFill>
                  <a:schemeClr val="accent6">
                    <a:lumMod val="75000"/>
                  </a:schemeClr>
                </a:solidFill>
                <a:hlinkClick r:id="rId2">
                  <a:extLst>
                    <a:ext uri="{A12FA001-AC4F-418D-AE19-62706E023703}">
                      <ahyp:hlinkClr xmlns:ahyp="http://schemas.microsoft.com/office/drawing/2018/hyperlinkcolor" xmlns="" val="tx"/>
                    </a:ext>
                  </a:extLst>
                </a:hlinkClick>
              </a:rPr>
              <a:t>fascholarships@mso.umt.edu</a:t>
            </a:r>
            <a:r>
              <a:rPr lang="en-US" sz="1000" b="1" dirty="0">
                <a:solidFill>
                  <a:schemeClr val="accent6">
                    <a:lumMod val="75000"/>
                  </a:schemeClr>
                </a:solidFill>
              </a:rPr>
              <a:t> </a:t>
            </a:r>
            <a:r>
              <a:rPr lang="en-US" sz="1000" dirty="0"/>
              <a:t>and </a:t>
            </a:r>
            <a:r>
              <a:rPr lang="en-US" sz="1000" b="1" dirty="0">
                <a:solidFill>
                  <a:schemeClr val="accent6">
                    <a:lumMod val="75000"/>
                  </a:schemeClr>
                </a:solidFill>
                <a:hlinkClick r:id="rId3">
                  <a:extLst>
                    <a:ext uri="{A12FA001-AC4F-418D-AE19-62706E023703}">
                      <ahyp:hlinkClr xmlns:ahyp="http://schemas.microsoft.com/office/drawing/2018/hyperlinkcolor" xmlns="" val="tx"/>
                    </a:ext>
                  </a:extLst>
                </a:hlinkClick>
              </a:rPr>
              <a:t>UMFawardsummarysheets@supportum.org</a:t>
            </a:r>
            <a:r>
              <a:rPr lang="en-US" sz="1000" dirty="0"/>
              <a:t>. CC Barb Bybee to CORRECTION Award Summary sheets, </a:t>
            </a:r>
            <a:r>
              <a:rPr lang="en-US" sz="1000" b="1" dirty="0">
                <a:solidFill>
                  <a:schemeClr val="accent6">
                    <a:lumMod val="75000"/>
                  </a:schemeClr>
                </a:solidFill>
                <a:hlinkClick r:id="rId4">
                  <a:extLst>
                    <a:ext uri="{A12FA001-AC4F-418D-AE19-62706E023703}">
                      <ahyp:hlinkClr xmlns:ahyp="http://schemas.microsoft.com/office/drawing/2018/hyperlinkcolor" xmlns="" val="tx"/>
                    </a:ext>
                  </a:extLst>
                </a:hlinkClick>
              </a:rPr>
              <a:t>barb.bybee@mso.umt.edu</a:t>
            </a:r>
            <a:r>
              <a:rPr lang="en-US" sz="1000" dirty="0"/>
              <a:t>.</a:t>
            </a:r>
          </a:p>
          <a:p>
            <a:pPr marL="171450" indent="-171450">
              <a:buFont typeface="Arial" panose="020B0604020202020204" pitchFamily="34" charset="0"/>
              <a:buChar char="•"/>
            </a:pPr>
            <a:r>
              <a:rPr lang="en-US" sz="1000" dirty="0">
                <a:solidFill>
                  <a:srgbClr val="FF0000"/>
                </a:solidFill>
              </a:rPr>
              <a:t>Do NOT send emails to </a:t>
            </a:r>
            <a:r>
              <a:rPr lang="en-US" sz="1000" dirty="0">
                <a:solidFill>
                  <a:srgbClr val="FF0000"/>
                </a:solidFill>
                <a:hlinkClick r:id="rId5">
                  <a:extLst>
                    <a:ext uri="{A12FA001-AC4F-418D-AE19-62706E023703}">
                      <ahyp:hlinkClr xmlns:ahyp="http://schemas.microsoft.com/office/drawing/2018/hyperlinkcolor" xmlns="" val="tx"/>
                    </a:ext>
                  </a:extLst>
                </a:hlinkClick>
              </a:rPr>
              <a:t>faid@mso.umt.edu</a:t>
            </a:r>
            <a:r>
              <a:rPr lang="en-US" sz="1000" dirty="0">
                <a:solidFill>
                  <a:srgbClr val="FF0000"/>
                </a:solidFill>
              </a:rPr>
              <a:t>. </a:t>
            </a:r>
            <a:r>
              <a:rPr lang="en-US" sz="1000" dirty="0"/>
              <a:t>Deviating from the proper email address may result in delayed processing.</a:t>
            </a:r>
          </a:p>
          <a:p>
            <a:pPr marL="171450" indent="-171450">
              <a:buFont typeface="Wingdings" panose="05000000000000000000" pitchFamily="2" charset="2"/>
              <a:buChar char="§"/>
            </a:pPr>
            <a:endParaRPr lang="en-US" sz="1000" dirty="0"/>
          </a:p>
        </p:txBody>
      </p:sp>
      <p:sp>
        <p:nvSpPr>
          <p:cNvPr id="4" name="TextBox 3">
            <a:extLst>
              <a:ext uri="{FF2B5EF4-FFF2-40B4-BE49-F238E27FC236}">
                <a16:creationId xmlns:a16="http://schemas.microsoft.com/office/drawing/2014/main" id="{2B55DD8B-2997-437B-9D55-AEA593435E46}"/>
              </a:ext>
            </a:extLst>
          </p:cNvPr>
          <p:cNvSpPr txBox="1"/>
          <p:nvPr/>
        </p:nvSpPr>
        <p:spPr>
          <a:xfrm>
            <a:off x="4627515" y="1184362"/>
            <a:ext cx="4101737" cy="3954929"/>
          </a:xfrm>
          <a:prstGeom prst="rect">
            <a:avLst/>
          </a:prstGeom>
          <a:noFill/>
          <a:ln w="28575">
            <a:solidFill>
              <a:schemeClr val="accent1">
                <a:lumMod val="75000"/>
              </a:schemeClr>
            </a:solidFill>
            <a:prstDash val="solid"/>
          </a:ln>
        </p:spPr>
        <p:txBody>
          <a:bodyPr wrap="square" rtlCol="0">
            <a:spAutoFit/>
          </a:bodyPr>
          <a:lstStyle/>
          <a:p>
            <a:r>
              <a:rPr lang="en-US" sz="1600" b="1" dirty="0"/>
              <a:t>2021-2022</a:t>
            </a:r>
          </a:p>
          <a:p>
            <a:endParaRPr lang="en-US" sz="800" dirty="0"/>
          </a:p>
          <a:p>
            <a:r>
              <a:rPr lang="en-US" sz="1200" b="1" dirty="0"/>
              <a:t>New UM Scholarship Portal Cycle – Now Available!</a:t>
            </a:r>
          </a:p>
          <a:p>
            <a:pPr marL="171450" indent="-171450">
              <a:buFont typeface="Wingdings" panose="05000000000000000000" pitchFamily="2" charset="2"/>
              <a:buChar char="§"/>
            </a:pPr>
            <a:r>
              <a:rPr lang="en-US" sz="1000" dirty="0"/>
              <a:t>Get Your Scholarships Ready!</a:t>
            </a:r>
          </a:p>
          <a:p>
            <a:pPr marL="341313" lvl="1" indent="-165100">
              <a:buFont typeface="Wingdings" panose="05000000000000000000" pitchFamily="2" charset="2"/>
              <a:buChar char="Ø"/>
            </a:pPr>
            <a:r>
              <a:rPr lang="en-US" sz="1000" dirty="0"/>
              <a:t>Review ALL scholarships </a:t>
            </a:r>
          </a:p>
          <a:p>
            <a:pPr marL="684213" lvl="2" indent="-222250">
              <a:buFont typeface="Courier New" panose="02070309020205020404" pitchFamily="49" charset="0"/>
              <a:buChar char="o"/>
            </a:pPr>
            <a:r>
              <a:rPr lang="en-US" sz="1000" dirty="0"/>
              <a:t>New Scholarships</a:t>
            </a:r>
          </a:p>
          <a:p>
            <a:pPr marL="684213" lvl="2" indent="-222250">
              <a:buFont typeface="Courier New" panose="02070309020205020404" pitchFamily="49" charset="0"/>
              <a:buChar char="o"/>
            </a:pPr>
            <a:r>
              <a:rPr lang="en-US" sz="1000" dirty="0"/>
              <a:t>Updated Scholarship criteria/description</a:t>
            </a:r>
          </a:p>
          <a:p>
            <a:pPr marL="684213" lvl="2" indent="-222250">
              <a:buFont typeface="Courier New" panose="02070309020205020404" pitchFamily="49" charset="0"/>
              <a:buChar char="o"/>
            </a:pPr>
            <a:r>
              <a:rPr lang="en-US" sz="1000" dirty="0"/>
              <a:t>Auto-Match vs. Apply-To</a:t>
            </a:r>
          </a:p>
          <a:p>
            <a:pPr marL="341313" lvl="1" indent="-165100">
              <a:buFont typeface="Wingdings" panose="05000000000000000000" pitchFamily="2" charset="2"/>
              <a:buChar char="Ø"/>
            </a:pPr>
            <a:r>
              <a:rPr lang="en-US" sz="1000" dirty="0"/>
              <a:t>Review </a:t>
            </a:r>
            <a:r>
              <a:rPr lang="en-US" sz="1000" i="1" dirty="0"/>
              <a:t>Description</a:t>
            </a:r>
            <a:r>
              <a:rPr lang="en-US" sz="1000" dirty="0"/>
              <a:t> of scholarship – </a:t>
            </a:r>
            <a:r>
              <a:rPr lang="en-US" sz="800" dirty="0">
                <a:solidFill>
                  <a:srgbClr val="FF0000"/>
                </a:solidFill>
              </a:rPr>
              <a:t>DO NOT Change/Edit – Only UMF can do so. </a:t>
            </a:r>
          </a:p>
          <a:p>
            <a:pPr marL="347663" lvl="2" indent="-171450">
              <a:buFont typeface="Wingdings" panose="05000000000000000000" pitchFamily="2" charset="2"/>
              <a:buChar char="Ø"/>
            </a:pPr>
            <a:r>
              <a:rPr lang="en-US" sz="1000" dirty="0"/>
              <a:t>Review qualification groups in the </a:t>
            </a:r>
            <a:r>
              <a:rPr lang="en-US" sz="1000" i="1" dirty="0"/>
              <a:t>Qualification </a:t>
            </a:r>
            <a:r>
              <a:rPr lang="en-US" sz="1000" dirty="0"/>
              <a:t>tab</a:t>
            </a:r>
          </a:p>
          <a:p>
            <a:pPr marL="347663" lvl="2" indent="-171450">
              <a:buFont typeface="Wingdings" panose="05000000000000000000" pitchFamily="2" charset="2"/>
              <a:buChar char="Ø"/>
            </a:pPr>
            <a:r>
              <a:rPr lang="en-US" sz="1000" dirty="0"/>
              <a:t>Add </a:t>
            </a:r>
            <a:r>
              <a:rPr lang="en-US" sz="1000" i="1" dirty="0"/>
              <a:t>Start and End Dates</a:t>
            </a:r>
          </a:p>
          <a:p>
            <a:pPr marL="347663" lvl="2" indent="-171450">
              <a:buFont typeface="Wingdings" panose="05000000000000000000" pitchFamily="2" charset="2"/>
              <a:buChar char="Ø"/>
            </a:pPr>
            <a:r>
              <a:rPr lang="en-US" sz="1000" dirty="0"/>
              <a:t>Review Groups – Who should be included? Gather information on your committee(s).</a:t>
            </a:r>
          </a:p>
          <a:p>
            <a:pPr marL="176213" lvl="2"/>
            <a:endParaRPr lang="en-US" sz="1000" dirty="0"/>
          </a:p>
          <a:p>
            <a:pPr marL="176213" lvl="2"/>
            <a:r>
              <a:rPr lang="en-US" sz="1000" dirty="0"/>
              <a:t>Please apply to Conditional Applications maintenance.</a:t>
            </a:r>
          </a:p>
          <a:p>
            <a:pPr marL="176213" lvl="2"/>
            <a:endParaRPr lang="en-US" sz="500" dirty="0"/>
          </a:p>
          <a:p>
            <a:pPr marL="0" lvl="1"/>
            <a:r>
              <a:rPr lang="en-US" sz="1200" b="1" dirty="0"/>
              <a:t>Reminders:</a:t>
            </a:r>
          </a:p>
          <a:p>
            <a:pPr marL="176213" lvl="1" indent="-176213">
              <a:buFont typeface="Wingdings" panose="05000000000000000000" pitchFamily="2" charset="2"/>
              <a:buChar char="§"/>
            </a:pPr>
            <a:r>
              <a:rPr lang="en-US" sz="1000" dirty="0"/>
              <a:t>The Portal is used for awarding Full Year or Fall Only scholarships. No Spring ONLY awards.</a:t>
            </a:r>
          </a:p>
          <a:p>
            <a:pPr marL="176213" lvl="1" indent="-176213">
              <a:buFont typeface="Wingdings" panose="05000000000000000000" pitchFamily="2" charset="2"/>
              <a:buChar char="§"/>
            </a:pPr>
            <a:r>
              <a:rPr lang="en-US" sz="1000" dirty="0"/>
              <a:t>Some scholarships or funds may not be able to be awarded using the Portal. </a:t>
            </a:r>
          </a:p>
          <a:p>
            <a:pPr marL="176213" lvl="1" indent="-176213">
              <a:buFont typeface="Wingdings" panose="05000000000000000000" pitchFamily="2" charset="2"/>
              <a:buChar char="§"/>
            </a:pPr>
            <a:r>
              <a:rPr lang="en-US" sz="1000" dirty="0"/>
              <a:t>Scholarship Budgets will be updated on the Portal for each fund around January - March. </a:t>
            </a:r>
            <a:r>
              <a:rPr lang="en-US" sz="800" dirty="0">
                <a:solidFill>
                  <a:srgbClr val="FF0000"/>
                </a:solidFill>
              </a:rPr>
              <a:t>DO NOT Change/Edit. Only UMF can do so.</a:t>
            </a:r>
            <a:endParaRPr lang="en-US" sz="1000" dirty="0">
              <a:solidFill>
                <a:srgbClr val="FF0000"/>
              </a:solidFill>
            </a:endParaRPr>
          </a:p>
        </p:txBody>
      </p:sp>
      <p:sp>
        <p:nvSpPr>
          <p:cNvPr id="5" name="Slide Number Placeholder 4">
            <a:extLst>
              <a:ext uri="{FF2B5EF4-FFF2-40B4-BE49-F238E27FC236}">
                <a16:creationId xmlns:a16="http://schemas.microsoft.com/office/drawing/2014/main" id="{D2CB9945-6562-4534-87D5-52713231818B}"/>
              </a:ext>
            </a:extLst>
          </p:cNvPr>
          <p:cNvSpPr>
            <a:spLocks noGrp="1"/>
          </p:cNvSpPr>
          <p:nvPr>
            <p:ph type="sldNum" sz="quarter" idx="12"/>
          </p:nvPr>
        </p:nvSpPr>
        <p:spPr/>
        <p:txBody>
          <a:bodyPr/>
          <a:lstStyle/>
          <a:p>
            <a:fld id="{4FAB73BC-B049-4115-A692-8D63A059BFB8}" type="slidenum">
              <a:rPr lang="en-US" smtClean="0"/>
              <a:t>3</a:t>
            </a:fld>
            <a:endParaRPr lang="en-US" dirty="0"/>
          </a:p>
        </p:txBody>
      </p:sp>
      <p:sp>
        <p:nvSpPr>
          <p:cNvPr id="6" name="TextBox 5">
            <a:extLst>
              <a:ext uri="{FF2B5EF4-FFF2-40B4-BE49-F238E27FC236}">
                <a16:creationId xmlns:a16="http://schemas.microsoft.com/office/drawing/2014/main" id="{3DC5ECD9-974A-4A52-81DB-82F43C80DD2D}"/>
              </a:ext>
            </a:extLst>
          </p:cNvPr>
          <p:cNvSpPr txBox="1"/>
          <p:nvPr/>
        </p:nvSpPr>
        <p:spPr>
          <a:xfrm>
            <a:off x="429976" y="5241585"/>
            <a:ext cx="8299276" cy="769441"/>
          </a:xfrm>
          <a:prstGeom prst="rect">
            <a:avLst/>
          </a:prstGeom>
          <a:noFill/>
          <a:ln w="28575">
            <a:solidFill>
              <a:schemeClr val="accent1">
                <a:lumMod val="75000"/>
              </a:schemeClr>
            </a:solidFill>
          </a:ln>
        </p:spPr>
        <p:txBody>
          <a:bodyPr wrap="square" rtlCol="0">
            <a:spAutoFit/>
          </a:bodyPr>
          <a:lstStyle/>
          <a:p>
            <a:pPr algn="ctr"/>
            <a:r>
              <a:rPr lang="en-US" sz="1600" b="1" dirty="0"/>
              <a:t>UM Scholarship Departmental Resource Page </a:t>
            </a:r>
          </a:p>
          <a:p>
            <a:pPr algn="ctr"/>
            <a:r>
              <a:rPr lang="en-US" sz="1400" dirty="0">
                <a:solidFill>
                  <a:schemeClr val="accent1">
                    <a:lumMod val="75000"/>
                  </a:schemeClr>
                </a:solidFill>
              </a:rPr>
              <a:t>Please save/bookmark this link as a </a:t>
            </a:r>
            <a:r>
              <a:rPr lang="en-US" sz="1400" i="1" dirty="0">
                <a:solidFill>
                  <a:schemeClr val="accent1">
                    <a:lumMod val="75000"/>
                  </a:schemeClr>
                </a:solidFill>
              </a:rPr>
              <a:t>Favorite</a:t>
            </a:r>
          </a:p>
          <a:p>
            <a:pPr algn="ctr"/>
            <a:r>
              <a:rPr lang="en-US" sz="1400" b="1" dirty="0">
                <a:solidFill>
                  <a:schemeClr val="accent1">
                    <a:lumMod val="75000"/>
                  </a:schemeClr>
                </a:solidFill>
                <a:hlinkClick r:id="rId6">
                  <a:extLst>
                    <a:ext uri="{A12FA001-AC4F-418D-AE19-62706E023703}">
                      <ahyp:hlinkClr xmlns:ahyp="http://schemas.microsoft.com/office/drawing/2018/hyperlinkcolor" xmlns="" val="tx"/>
                    </a:ext>
                  </a:extLst>
                </a:hlinkClick>
              </a:rPr>
              <a:t>https://www.umt.edu/finaid/scholarships/department-use-resources.php</a:t>
            </a:r>
            <a:r>
              <a:rPr lang="en-US" sz="1400" b="1" dirty="0">
                <a:solidFill>
                  <a:schemeClr val="accent1">
                    <a:lumMod val="75000"/>
                  </a:schemeClr>
                </a:solidFill>
              </a:rPr>
              <a:t> </a:t>
            </a:r>
          </a:p>
        </p:txBody>
      </p:sp>
      <p:pic>
        <p:nvPicPr>
          <p:cNvPr id="7" name="Picture 6">
            <a:extLst>
              <a:ext uri="{FF2B5EF4-FFF2-40B4-BE49-F238E27FC236}">
                <a16:creationId xmlns:a16="http://schemas.microsoft.com/office/drawing/2014/main" id="{570D55CA-773A-42CF-99B9-416C71ADDB62}"/>
              </a:ext>
            </a:extLst>
          </p:cNvPr>
          <p:cNvPicPr>
            <a:picLocks noChangeAspect="1"/>
          </p:cNvPicPr>
          <p:nvPr/>
        </p:nvPicPr>
        <p:blipFill>
          <a:blip r:embed="rId7"/>
          <a:stretch>
            <a:fillRect/>
          </a:stretch>
        </p:blipFill>
        <p:spPr>
          <a:xfrm>
            <a:off x="7136120" y="6051665"/>
            <a:ext cx="1374523" cy="515389"/>
          </a:xfrm>
          <a:prstGeom prst="rect">
            <a:avLst/>
          </a:prstGeom>
        </p:spPr>
      </p:pic>
    </p:spTree>
    <p:extLst>
      <p:ext uri="{BB962C8B-B14F-4D97-AF65-F5344CB8AC3E}">
        <p14:creationId xmlns:p14="http://schemas.microsoft.com/office/powerpoint/2010/main" val="231471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19E0-0158-4CA9-B095-609EF81A8C79}"/>
              </a:ext>
            </a:extLst>
          </p:cNvPr>
          <p:cNvSpPr>
            <a:spLocks noGrp="1"/>
          </p:cNvSpPr>
          <p:nvPr>
            <p:ph type="title"/>
          </p:nvPr>
        </p:nvSpPr>
        <p:spPr/>
        <p:txBody>
          <a:bodyPr/>
          <a:lstStyle/>
          <a:p>
            <a:r>
              <a:rPr lang="en-US" dirty="0"/>
              <a:t>Survey Questions</a:t>
            </a:r>
          </a:p>
        </p:txBody>
      </p:sp>
      <p:sp>
        <p:nvSpPr>
          <p:cNvPr id="4" name="Slide Number Placeholder 3">
            <a:extLst>
              <a:ext uri="{FF2B5EF4-FFF2-40B4-BE49-F238E27FC236}">
                <a16:creationId xmlns:a16="http://schemas.microsoft.com/office/drawing/2014/main" id="{96DCB871-EF56-4A1A-B8E9-4C7F5C24642B}"/>
              </a:ext>
            </a:extLst>
          </p:cNvPr>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105461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C756-A621-407B-B23E-1A001649CD72}"/>
              </a:ext>
            </a:extLst>
          </p:cNvPr>
          <p:cNvSpPr>
            <a:spLocks noGrp="1"/>
          </p:cNvSpPr>
          <p:nvPr>
            <p:ph type="title"/>
          </p:nvPr>
        </p:nvSpPr>
        <p:spPr/>
        <p:txBody>
          <a:bodyPr>
            <a:normAutofit/>
          </a:bodyPr>
          <a:lstStyle/>
          <a:p>
            <a:r>
              <a:rPr lang="en-US" sz="2400" b="1" dirty="0"/>
              <a:t>Question #1: Why we cannot have activity codes attached to student scholarships in UMDW?</a:t>
            </a:r>
          </a:p>
        </p:txBody>
      </p:sp>
      <p:sp>
        <p:nvSpPr>
          <p:cNvPr id="3" name="Content Placeholder 2">
            <a:extLst>
              <a:ext uri="{FF2B5EF4-FFF2-40B4-BE49-F238E27FC236}">
                <a16:creationId xmlns:a16="http://schemas.microsoft.com/office/drawing/2014/main" id="{0E28CC24-44E8-4E08-AC78-04E02284BB62}"/>
              </a:ext>
            </a:extLst>
          </p:cNvPr>
          <p:cNvSpPr>
            <a:spLocks noGrp="1"/>
          </p:cNvSpPr>
          <p:nvPr>
            <p:ph idx="1"/>
          </p:nvPr>
        </p:nvSpPr>
        <p:spPr>
          <a:xfrm>
            <a:off x="731520" y="1871003"/>
            <a:ext cx="7680960" cy="4712677"/>
          </a:xfrm>
        </p:spPr>
        <p:txBody>
          <a:bodyPr>
            <a:normAutofit/>
          </a:bodyPr>
          <a:lstStyle/>
          <a:p>
            <a:pPr marL="0" indent="0">
              <a:buNone/>
            </a:pPr>
            <a:r>
              <a:rPr lang="en-US" sz="1400" b="1" dirty="0"/>
              <a:t>Barb’s Answer:  </a:t>
            </a:r>
            <a:r>
              <a:rPr lang="en-US" sz="1400" dirty="0"/>
              <a:t>An Activity Code is  solely used by the department to help administrators keep track of the expenses that needs the additional tag. Financial Aid and the Foundation do not use activity codes, it is a campus level administrative nuance. If you would like an activity code to be attached to the scholarship expense, you may do a JV to add the activity code through the U-Approve JV process.</a:t>
            </a:r>
            <a:endParaRPr lang="en-US" sz="1400" b="1" dirty="0"/>
          </a:p>
          <a:p>
            <a:pPr marL="0" indent="0">
              <a:buNone/>
            </a:pPr>
            <a:r>
              <a:rPr lang="en-US" sz="1400" dirty="0"/>
              <a:t>When a new scholarship index is requested by the Foundation, I (Barb) create the index.  The index is a short-cut for the accounting string –  of a fund, organization code, and program code.  An activity code is an additional piece of accounting information, but at the time of the request, I have no idea if an activity code is needed or if it should be consistently used on every award.  I do not include activity codes for this reason, </a:t>
            </a:r>
            <a:r>
              <a:rPr lang="en-US" sz="1400" u="sng" dirty="0">
                <a:solidFill>
                  <a:srgbClr val="FF0000"/>
                </a:solidFill>
              </a:rPr>
              <a:t>as it is not flexible</a:t>
            </a:r>
            <a:r>
              <a:rPr lang="en-US" sz="1400" dirty="0"/>
              <a:t>.   </a:t>
            </a:r>
          </a:p>
          <a:p>
            <a:pPr marL="0" indent="0">
              <a:buNone/>
            </a:pPr>
            <a:r>
              <a:rPr lang="en-US" sz="1400" dirty="0"/>
              <a:t>Once the fund is created and index code assigned the next step in the process is to request a detail code that Financial Aid can use to apply the scholarship.  The detail code uses the index and associated fund, org. code, program to post the expense of the award.  Since there is no activity code associated with the index, the detail code will not include an activity code either.  The index and detail code are hard coded into the Banner system, which is why Financial Aid cannot add an activity code at the time they post the award.</a:t>
            </a:r>
          </a:p>
        </p:txBody>
      </p:sp>
      <p:sp>
        <p:nvSpPr>
          <p:cNvPr id="4" name="Slide Number Placeholder 3">
            <a:extLst>
              <a:ext uri="{FF2B5EF4-FFF2-40B4-BE49-F238E27FC236}">
                <a16:creationId xmlns:a16="http://schemas.microsoft.com/office/drawing/2014/main" id="{31BED49B-83B1-49B8-A91E-C3502D3F716A}"/>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310409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C756-A621-407B-B23E-1A001649CD72}"/>
              </a:ext>
            </a:extLst>
          </p:cNvPr>
          <p:cNvSpPr>
            <a:spLocks noGrp="1"/>
          </p:cNvSpPr>
          <p:nvPr>
            <p:ph type="title"/>
          </p:nvPr>
        </p:nvSpPr>
        <p:spPr>
          <a:xfrm>
            <a:off x="731520" y="642594"/>
            <a:ext cx="7680960" cy="961123"/>
          </a:xfrm>
        </p:spPr>
        <p:txBody>
          <a:bodyPr>
            <a:normAutofit/>
          </a:bodyPr>
          <a:lstStyle/>
          <a:p>
            <a:r>
              <a:rPr lang="en-US" sz="2400" b="1" dirty="0"/>
              <a:t>Question #2: Timeline/cut off dates for scholarships/award summary sheets. </a:t>
            </a:r>
            <a:endParaRPr lang="en-US" sz="3600" dirty="0"/>
          </a:p>
        </p:txBody>
      </p:sp>
      <p:sp>
        <p:nvSpPr>
          <p:cNvPr id="3" name="Content Placeholder 2">
            <a:extLst>
              <a:ext uri="{FF2B5EF4-FFF2-40B4-BE49-F238E27FC236}">
                <a16:creationId xmlns:a16="http://schemas.microsoft.com/office/drawing/2014/main" id="{0E28CC24-44E8-4E08-AC78-04E02284BB62}"/>
              </a:ext>
            </a:extLst>
          </p:cNvPr>
          <p:cNvSpPr>
            <a:spLocks noGrp="1"/>
          </p:cNvSpPr>
          <p:nvPr>
            <p:ph idx="1"/>
          </p:nvPr>
        </p:nvSpPr>
        <p:spPr>
          <a:xfrm>
            <a:off x="731520" y="1716258"/>
            <a:ext cx="7680960" cy="4593102"/>
          </a:xfrm>
        </p:spPr>
        <p:txBody>
          <a:bodyPr>
            <a:normAutofit/>
          </a:bodyPr>
          <a:lstStyle/>
          <a:p>
            <a:pPr marL="0" indent="0">
              <a:buNone/>
            </a:pPr>
            <a:r>
              <a:rPr lang="en-US" sz="1400" b="1" dirty="0"/>
              <a:t>FAO’s Answer:</a:t>
            </a:r>
            <a:r>
              <a:rPr lang="en-US" sz="1400" dirty="0"/>
              <a:t> Through the scholarship portal, awards usually do not start flowing into our system (Banner) until late April and May. We begin processing Award Summary sheets around mid-May beginning of June for the upcoming year. It takes about 10 business days (2 weeks) to process the Award Summary sheets. </a:t>
            </a:r>
          </a:p>
          <a:p>
            <a:pPr marL="0" indent="0">
              <a:buNone/>
            </a:pPr>
            <a:endParaRPr lang="en-US" sz="1400" dirty="0"/>
          </a:p>
          <a:p>
            <a:pPr marL="0" indent="0">
              <a:buNone/>
            </a:pPr>
            <a:r>
              <a:rPr lang="en-US" sz="1400" b="1" dirty="0"/>
              <a:t>TIPS: </a:t>
            </a:r>
          </a:p>
          <a:p>
            <a:pPr marL="463550" indent="-182563">
              <a:buFont typeface="Wingdings" panose="05000000000000000000" pitchFamily="2" charset="2"/>
              <a:buChar char="Ø"/>
            </a:pPr>
            <a:r>
              <a:rPr lang="en-US" sz="1400" dirty="0"/>
              <a:t> Don’t wait until the last minute to send your Award Summary Sheet.</a:t>
            </a:r>
          </a:p>
          <a:p>
            <a:pPr marL="841057" lvl="1" indent="-285750">
              <a:buFont typeface="Wingdings" panose="05000000000000000000" pitchFamily="2" charset="2"/>
              <a:buChar char="§"/>
            </a:pPr>
            <a:r>
              <a:rPr lang="en-US" sz="1400" dirty="0"/>
              <a:t>Submit early!</a:t>
            </a:r>
          </a:p>
          <a:p>
            <a:pPr marL="841057" lvl="1" indent="-285750">
              <a:buFont typeface="Wingdings" panose="05000000000000000000" pitchFamily="2" charset="2"/>
              <a:buChar char="§"/>
            </a:pPr>
            <a:r>
              <a:rPr lang="en-US" sz="1400" dirty="0"/>
              <a:t>Fall/Spring/Summer disbursement dates are scheduled in advanced and posted online. Use those</a:t>
            </a:r>
            <a:r>
              <a:rPr lang="en-US" dirty="0"/>
              <a:t> </a:t>
            </a:r>
            <a:r>
              <a:rPr lang="en-US" sz="1400" dirty="0"/>
              <a:t>dates to give yourself and financial aid enough time to process. </a:t>
            </a:r>
            <a:endParaRPr lang="en-US" dirty="0"/>
          </a:p>
        </p:txBody>
      </p:sp>
      <p:sp>
        <p:nvSpPr>
          <p:cNvPr id="4" name="Slide Number Placeholder 3">
            <a:extLst>
              <a:ext uri="{FF2B5EF4-FFF2-40B4-BE49-F238E27FC236}">
                <a16:creationId xmlns:a16="http://schemas.microsoft.com/office/drawing/2014/main" id="{630736F2-8205-46B1-A7BC-999844590CBA}"/>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328907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C205-BFB9-4D49-BC68-714F816FEB02}"/>
              </a:ext>
            </a:extLst>
          </p:cNvPr>
          <p:cNvSpPr>
            <a:spLocks noGrp="1"/>
          </p:cNvSpPr>
          <p:nvPr>
            <p:ph type="title"/>
          </p:nvPr>
        </p:nvSpPr>
        <p:spPr>
          <a:xfrm>
            <a:off x="731520" y="447725"/>
            <a:ext cx="7680960" cy="1081272"/>
          </a:xfrm>
        </p:spPr>
        <p:txBody>
          <a:bodyPr>
            <a:normAutofit/>
          </a:bodyPr>
          <a:lstStyle/>
          <a:p>
            <a:r>
              <a:rPr lang="en-US" sz="2400" b="1" dirty="0"/>
              <a:t>Question #3: How to know if you are over-awarding a student? How to fix that? How that fits into the timeline?</a:t>
            </a:r>
          </a:p>
        </p:txBody>
      </p:sp>
      <p:sp>
        <p:nvSpPr>
          <p:cNvPr id="3" name="Content Placeholder 2">
            <a:extLst>
              <a:ext uri="{FF2B5EF4-FFF2-40B4-BE49-F238E27FC236}">
                <a16:creationId xmlns:a16="http://schemas.microsoft.com/office/drawing/2014/main" id="{926DC80E-EF06-4C85-AE0C-43EFF0C60D9F}"/>
              </a:ext>
            </a:extLst>
          </p:cNvPr>
          <p:cNvSpPr>
            <a:spLocks noGrp="1"/>
          </p:cNvSpPr>
          <p:nvPr>
            <p:ph idx="1"/>
          </p:nvPr>
        </p:nvSpPr>
        <p:spPr>
          <a:xfrm>
            <a:off x="731520" y="1738859"/>
            <a:ext cx="7680960" cy="4844821"/>
          </a:xfrm>
        </p:spPr>
        <p:txBody>
          <a:bodyPr>
            <a:normAutofit fontScale="92500" lnSpcReduction="20000"/>
          </a:bodyPr>
          <a:lstStyle/>
          <a:p>
            <a:pPr marL="0" indent="0">
              <a:buNone/>
            </a:pPr>
            <a:r>
              <a:rPr lang="en-US" sz="1400" b="1" dirty="0"/>
              <a:t>FAO’s Answer: </a:t>
            </a:r>
            <a:r>
              <a:rPr lang="en-US" sz="1400" dirty="0"/>
              <a:t>Between mid-January and the 2nd week of March​ scholarship admins can send FAO an excel spread sheet with a list of student's names that you and your department is needing to determine if the student has need. After the second  week of March FAO will no longer be able to review the excels for unmet need. If you have any questions you can contact Financial Aid at </a:t>
            </a:r>
            <a:r>
              <a:rPr lang="en-US" sz="1400" b="1" u="sng" dirty="0">
                <a:solidFill>
                  <a:schemeClr val="accent6">
                    <a:lumMod val="75000"/>
                  </a:schemeClr>
                </a:solidFill>
                <a:hlinkClick r:id="rId2">
                  <a:extLst>
                    <a:ext uri="{A12FA001-AC4F-418D-AE19-62706E023703}">
                      <ahyp:hlinkClr xmlns:ahyp="http://schemas.microsoft.com/office/drawing/2018/hyperlinkcolor" xmlns="" val="tx"/>
                    </a:ext>
                  </a:extLst>
                </a:hlinkClick>
              </a:rPr>
              <a:t>fascholarships@mso.umt.edu</a:t>
            </a:r>
            <a:r>
              <a:rPr lang="en-US" sz="1400" dirty="0"/>
              <a:t>.</a:t>
            </a:r>
          </a:p>
          <a:p>
            <a:pPr marL="0" indent="0">
              <a:buNone/>
            </a:pPr>
            <a:r>
              <a:rPr lang="en-US" sz="1400" dirty="0"/>
              <a:t/>
            </a:r>
            <a:br>
              <a:rPr lang="en-US" sz="1400" dirty="0"/>
            </a:br>
            <a:r>
              <a:rPr lang="en-US" sz="1400" dirty="0"/>
              <a:t>For over awards, once students aid has begun disbursing, FAO will reach out to departments to let them know if they need to reduce any of the student's aid that they have already received. Please note, the aid that is reduced is loans with minor exceptions to this. If you have any questions, please contact Financial Aid.</a:t>
            </a:r>
          </a:p>
          <a:p>
            <a:pPr marL="0" indent="0">
              <a:buNone/>
            </a:pPr>
            <a:endParaRPr lang="en-US" sz="500" dirty="0"/>
          </a:p>
          <a:p>
            <a:pPr marL="0" indent="0">
              <a:buNone/>
            </a:pPr>
            <a:r>
              <a:rPr lang="en-US" sz="1400" dirty="0"/>
              <a:t>For department over awards where the department may have awarded one scholarship/award to two students, please use a CORRECTION Award Summary Sheet to retract one award. Another departmental general scholarship fund may need to be used to cover the other student scholarship, so the student is not penalized for an administrative error. For any new awards, please use the Award Summary Sheet and if possible, attach the CORRECTION and new award summary sheet together for ease of processing.</a:t>
            </a:r>
          </a:p>
          <a:p>
            <a:pPr marL="0" indent="0">
              <a:buNone/>
            </a:pPr>
            <a:endParaRPr lang="en-US" sz="500" dirty="0"/>
          </a:p>
          <a:p>
            <a:pPr marL="0" indent="0">
              <a:buNone/>
            </a:pPr>
            <a:r>
              <a:rPr lang="en-US" sz="1400" b="1" dirty="0"/>
              <a:t>TIPS:</a:t>
            </a:r>
          </a:p>
          <a:p>
            <a:pPr marL="338138" indent="-169863">
              <a:buFont typeface="Wingdings" panose="05000000000000000000" pitchFamily="2" charset="2"/>
              <a:buChar char="Ø"/>
            </a:pPr>
            <a:r>
              <a:rPr lang="en-US" sz="1400" dirty="0"/>
              <a:t>Review your unit/department scholarship timeline to ensure you can submit your questions and/or request early to the financial aid office.</a:t>
            </a:r>
          </a:p>
          <a:p>
            <a:pPr marL="338138" indent="-169863">
              <a:buFont typeface="Wingdings" panose="05000000000000000000" pitchFamily="2" charset="2"/>
              <a:buChar char="Ø"/>
            </a:pPr>
            <a:r>
              <a:rPr lang="en-US" sz="1400" dirty="0"/>
              <a:t>In the department request, send full student name, UM ID# and how much of a scholarship you are anticipating awarding to each student in an excel.</a:t>
            </a:r>
          </a:p>
          <a:p>
            <a:pPr marL="338138" indent="-169863">
              <a:buFont typeface="Wingdings" panose="05000000000000000000" pitchFamily="2" charset="2"/>
              <a:buChar char="Ø"/>
            </a:pPr>
            <a:r>
              <a:rPr lang="en-US" sz="1400" dirty="0"/>
              <a:t>Track and Reconcile scholarship awards throughout the year. Portal vs. Award Summary Sheet.</a:t>
            </a:r>
          </a:p>
        </p:txBody>
      </p:sp>
      <p:sp>
        <p:nvSpPr>
          <p:cNvPr id="4" name="Slide Number Placeholder 3">
            <a:extLst>
              <a:ext uri="{FF2B5EF4-FFF2-40B4-BE49-F238E27FC236}">
                <a16:creationId xmlns:a16="http://schemas.microsoft.com/office/drawing/2014/main" id="{5917B498-0B70-4076-8DF3-F1A57B114BFB}"/>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274561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FCCF-F9FC-4717-8E0B-858D88694E33}"/>
              </a:ext>
            </a:extLst>
          </p:cNvPr>
          <p:cNvSpPr>
            <a:spLocks noGrp="1"/>
          </p:cNvSpPr>
          <p:nvPr>
            <p:ph type="title"/>
          </p:nvPr>
        </p:nvSpPr>
        <p:spPr>
          <a:xfrm>
            <a:off x="731520" y="444460"/>
            <a:ext cx="7680960" cy="1371600"/>
          </a:xfrm>
        </p:spPr>
        <p:txBody>
          <a:bodyPr>
            <a:noAutofit/>
          </a:bodyPr>
          <a:lstStyle/>
          <a:p>
            <a:r>
              <a:rPr lang="en-US" sz="2400" b="1" dirty="0"/>
              <a:t>Question #4: How can we ensure enough time is given to Financial Aid for processing? How do we ensure accuracy?</a:t>
            </a:r>
          </a:p>
        </p:txBody>
      </p:sp>
      <p:sp>
        <p:nvSpPr>
          <p:cNvPr id="3" name="Content Placeholder 2">
            <a:extLst>
              <a:ext uri="{FF2B5EF4-FFF2-40B4-BE49-F238E27FC236}">
                <a16:creationId xmlns:a16="http://schemas.microsoft.com/office/drawing/2014/main" id="{889DD899-189E-412F-8585-BF2090DE711E}"/>
              </a:ext>
            </a:extLst>
          </p:cNvPr>
          <p:cNvSpPr>
            <a:spLocks noGrp="1"/>
          </p:cNvSpPr>
          <p:nvPr>
            <p:ph idx="1"/>
          </p:nvPr>
        </p:nvSpPr>
        <p:spPr>
          <a:xfrm>
            <a:off x="731520" y="1963710"/>
            <a:ext cx="7680960" cy="4619969"/>
          </a:xfrm>
        </p:spPr>
        <p:txBody>
          <a:bodyPr>
            <a:normAutofit fontScale="77500" lnSpcReduction="20000"/>
          </a:bodyPr>
          <a:lstStyle/>
          <a:p>
            <a:pPr marL="0" indent="0">
              <a:buNone/>
            </a:pPr>
            <a:r>
              <a:rPr lang="en-US" b="1" dirty="0"/>
              <a:t>FAO’s Answer: </a:t>
            </a:r>
            <a:r>
              <a:rPr lang="en-US" dirty="0"/>
              <a:t>The best way to ensure that Award Summary sheets are processed in a timely manner is to make sure they are sent to the correct email addresses as well as within the dates that are given. Our processing timeline currently is 10 business days as our office sits on a rotation, between working at home and working in the physical office. This timeline can also change depending on how many Award Summary Sheet's we have received. </a:t>
            </a:r>
          </a:p>
          <a:p>
            <a:pPr marL="0" indent="0">
              <a:buNone/>
            </a:pPr>
            <a:r>
              <a:rPr lang="en-US" b="1" dirty="0"/>
              <a:t>TIPS: </a:t>
            </a:r>
          </a:p>
          <a:p>
            <a:pPr marL="463550" indent="-182563">
              <a:buFont typeface="Wingdings" panose="05000000000000000000" pitchFamily="2" charset="2"/>
              <a:buChar char="Ø"/>
            </a:pPr>
            <a:r>
              <a:rPr lang="en-US" dirty="0"/>
              <a:t>Be sure to include ALL award and student information on Award Summary Sheet.</a:t>
            </a:r>
          </a:p>
          <a:p>
            <a:pPr marL="463550" indent="-182563">
              <a:buFont typeface="Wingdings" panose="05000000000000000000" pitchFamily="2" charset="2"/>
              <a:buChar char="Ø"/>
            </a:pPr>
            <a:r>
              <a:rPr lang="en-US" dirty="0"/>
              <a:t>Make sure ALL information is accurate. Example: UM ID #</a:t>
            </a:r>
          </a:p>
          <a:p>
            <a:pPr marL="463550" indent="-182563">
              <a:buFont typeface="Wingdings" panose="05000000000000000000" pitchFamily="2" charset="2"/>
              <a:buChar char="Ø"/>
            </a:pPr>
            <a:r>
              <a:rPr lang="en-US" dirty="0"/>
              <a:t>Minimum Credits: </a:t>
            </a:r>
          </a:p>
          <a:p>
            <a:pPr marL="841057" lvl="1" indent="-285750">
              <a:buFont typeface="Wingdings" panose="05000000000000000000" pitchFamily="2" charset="2"/>
              <a:buChar char="§"/>
            </a:pPr>
            <a:r>
              <a:rPr lang="en-US" dirty="0"/>
              <a:t>System defaults most scholarships to full-time or 12 or more credits</a:t>
            </a:r>
          </a:p>
          <a:p>
            <a:pPr marL="841057" lvl="1" indent="-285750">
              <a:buFont typeface="Wingdings" panose="05000000000000000000" pitchFamily="2" charset="2"/>
              <a:buChar char="§"/>
            </a:pPr>
            <a:r>
              <a:rPr lang="en-US" dirty="0"/>
              <a:t>Graduate level students can be less than full-time, check credits and record on Award Summary Sheet as needed.</a:t>
            </a:r>
          </a:p>
          <a:p>
            <a:pPr marL="566737" indent="-285750">
              <a:buFont typeface="Wingdings" panose="05000000000000000000" pitchFamily="2" charset="2"/>
              <a:buChar char="Ø"/>
            </a:pPr>
            <a:r>
              <a:rPr lang="en-US" dirty="0"/>
              <a:t>Don’t wait until the last minute to send Award Summary Sheet.</a:t>
            </a:r>
          </a:p>
          <a:p>
            <a:pPr marL="841057" lvl="1" indent="-285750">
              <a:buFont typeface="Wingdings" panose="05000000000000000000" pitchFamily="2" charset="2"/>
              <a:buChar char="§"/>
            </a:pPr>
            <a:r>
              <a:rPr lang="en-US" dirty="0"/>
              <a:t>Submit early!</a:t>
            </a:r>
          </a:p>
          <a:p>
            <a:pPr marL="566737" indent="-285750">
              <a:buFont typeface="Wingdings" panose="05000000000000000000" pitchFamily="2" charset="2"/>
              <a:buChar char="Ø"/>
            </a:pPr>
            <a:r>
              <a:rPr lang="en-US" dirty="0"/>
              <a:t>Track and Reconcile scholarship awards! It takes a village! This note is included on every scholarship budget (excel).</a:t>
            </a:r>
          </a:p>
          <a:p>
            <a:pPr marL="841057" lvl="1" indent="-285750">
              <a:buFont typeface="Wingdings" panose="05000000000000000000" pitchFamily="2" charset="2"/>
              <a:buChar char="§"/>
            </a:pPr>
            <a:r>
              <a:rPr lang="en-US" dirty="0">
                <a:solidFill>
                  <a:srgbClr val="FF0000"/>
                </a:solidFill>
              </a:rPr>
              <a:t>It is the departments’ SOLE responsibility to track recipient names, award amounts and available budget balances throughout the award cycle.  This form can be downloaded to assist you with scholarship award tracking activity throughout the award cycle.</a:t>
            </a:r>
            <a:endParaRPr lang="en-US" dirty="0"/>
          </a:p>
        </p:txBody>
      </p:sp>
      <p:sp>
        <p:nvSpPr>
          <p:cNvPr id="4" name="Slide Number Placeholder 3">
            <a:extLst>
              <a:ext uri="{FF2B5EF4-FFF2-40B4-BE49-F238E27FC236}">
                <a16:creationId xmlns:a16="http://schemas.microsoft.com/office/drawing/2014/main" id="{8DD2E199-489F-49E9-B978-F54A4D38F5C6}"/>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83209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C756-A621-407B-B23E-1A001649CD72}"/>
              </a:ext>
            </a:extLst>
          </p:cNvPr>
          <p:cNvSpPr>
            <a:spLocks noGrp="1"/>
          </p:cNvSpPr>
          <p:nvPr>
            <p:ph type="title"/>
          </p:nvPr>
        </p:nvSpPr>
        <p:spPr>
          <a:xfrm>
            <a:off x="731520" y="552654"/>
            <a:ext cx="7680960" cy="1371600"/>
          </a:xfrm>
        </p:spPr>
        <p:txBody>
          <a:bodyPr>
            <a:normAutofit/>
          </a:bodyPr>
          <a:lstStyle/>
          <a:p>
            <a:r>
              <a:rPr lang="en-US" sz="2800" b="1" dirty="0"/>
              <a:t>Question #4: </a:t>
            </a:r>
            <a:r>
              <a:rPr lang="en-US" sz="2400" b="1" dirty="0"/>
              <a:t>What resources are available to graduate students? Where to lead students who need scholarships?</a:t>
            </a:r>
            <a:endParaRPr lang="en-US" b="1" dirty="0"/>
          </a:p>
        </p:txBody>
      </p:sp>
      <p:sp>
        <p:nvSpPr>
          <p:cNvPr id="3" name="Content Placeholder 2">
            <a:extLst>
              <a:ext uri="{FF2B5EF4-FFF2-40B4-BE49-F238E27FC236}">
                <a16:creationId xmlns:a16="http://schemas.microsoft.com/office/drawing/2014/main" id="{0E28CC24-44E8-4E08-AC78-04E02284BB62}"/>
              </a:ext>
            </a:extLst>
          </p:cNvPr>
          <p:cNvSpPr>
            <a:spLocks noGrp="1"/>
          </p:cNvSpPr>
          <p:nvPr>
            <p:ph idx="1"/>
          </p:nvPr>
        </p:nvSpPr>
        <p:spPr>
          <a:xfrm>
            <a:off x="731520" y="2103120"/>
            <a:ext cx="7680960" cy="4202226"/>
          </a:xfrm>
        </p:spPr>
        <p:txBody>
          <a:bodyPr>
            <a:normAutofit/>
          </a:bodyPr>
          <a:lstStyle/>
          <a:p>
            <a:pPr marL="0" indent="0">
              <a:buNone/>
            </a:pPr>
            <a:r>
              <a:rPr lang="en-US" sz="1400" b="1" dirty="0"/>
              <a:t>FAO’s Answer: </a:t>
            </a:r>
            <a:r>
              <a:rPr lang="en-US" sz="1400" dirty="0"/>
              <a:t>There are many scholarship opportunities for Graduate students in the scholarship portal. Graduate student’s just need to fill out a general application that will then put them into the applicant pools for those opportunities. Graduate students should also work with their departments to see if the department has any Graduate Specific scholarships and how to apply for those. </a:t>
            </a:r>
          </a:p>
          <a:p>
            <a:pPr marL="0" indent="0">
              <a:buNone/>
            </a:pPr>
            <a:endParaRPr lang="en-US" sz="1400" dirty="0"/>
          </a:p>
          <a:p>
            <a:pPr marL="0" indent="0">
              <a:buNone/>
            </a:pPr>
            <a:r>
              <a:rPr lang="en-US" sz="1400" b="1" dirty="0"/>
              <a:t>TIPS:</a:t>
            </a:r>
          </a:p>
          <a:p>
            <a:pPr marL="404813" indent="-239713">
              <a:buFont typeface="Wingdings" panose="05000000000000000000" pitchFamily="2" charset="2"/>
              <a:buChar char="Ø"/>
            </a:pPr>
            <a:r>
              <a:rPr lang="en-US" sz="1400" dirty="0"/>
              <a:t>Students can apply for Federal Student Aid by completing their Free Application for Federal Student Aid (FAFSA).</a:t>
            </a:r>
          </a:p>
          <a:p>
            <a:pPr marL="404813" indent="-239713">
              <a:buFont typeface="Wingdings" panose="05000000000000000000" pitchFamily="2" charset="2"/>
              <a:buChar char="Ø"/>
            </a:pPr>
            <a:r>
              <a:rPr lang="en-US" sz="1400" dirty="0"/>
              <a:t>The Graduate School may know of other resources.</a:t>
            </a:r>
          </a:p>
          <a:p>
            <a:pPr marL="404813" indent="-239713">
              <a:buFont typeface="Wingdings" panose="05000000000000000000" pitchFamily="2" charset="2"/>
              <a:buChar char="Ø"/>
            </a:pPr>
            <a:r>
              <a:rPr lang="en-US" sz="1400" dirty="0"/>
              <a:t>Financial Aid also has a list of scholarship links on their website </a:t>
            </a:r>
            <a:r>
              <a:rPr lang="en-US" sz="1400" b="1" dirty="0">
                <a:solidFill>
                  <a:schemeClr val="accent6">
                    <a:lumMod val="75000"/>
                  </a:schemeClr>
                </a:solidFill>
                <a:hlinkClick r:id="rId2">
                  <a:extLst>
                    <a:ext uri="{A12FA001-AC4F-418D-AE19-62706E023703}">
                      <ahyp:hlinkClr xmlns:ahyp="http://schemas.microsoft.com/office/drawing/2018/hyperlinkcolor" xmlns="" val="tx"/>
                    </a:ext>
                  </a:extLst>
                </a:hlinkClick>
              </a:rPr>
              <a:t>https://www.umt.edu/finaid/scholarships/academic-department-scholarships/default.php</a:t>
            </a:r>
            <a:r>
              <a:rPr lang="en-US" sz="1400" b="1" dirty="0">
                <a:solidFill>
                  <a:schemeClr val="accent6">
                    <a:lumMod val="75000"/>
                  </a:schemeClr>
                </a:solidFill>
              </a:rPr>
              <a:t> </a:t>
            </a:r>
          </a:p>
          <a:p>
            <a:pPr marL="404813" indent="-239713">
              <a:buFont typeface="Wingdings" panose="05000000000000000000" pitchFamily="2" charset="2"/>
              <a:buChar char="Ø"/>
            </a:pPr>
            <a:endParaRPr lang="en-US" dirty="0"/>
          </a:p>
          <a:p>
            <a:endParaRPr lang="en-US" dirty="0"/>
          </a:p>
        </p:txBody>
      </p:sp>
      <p:sp>
        <p:nvSpPr>
          <p:cNvPr id="4" name="Slide Number Placeholder 3">
            <a:extLst>
              <a:ext uri="{FF2B5EF4-FFF2-40B4-BE49-F238E27FC236}">
                <a16:creationId xmlns:a16="http://schemas.microsoft.com/office/drawing/2014/main" id="{12D8ADBA-A12E-41A6-8FED-A7CB3784FD36}"/>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2818223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2028</Words>
  <Application>Microsoft Office PowerPoint</Application>
  <PresentationFormat>On-screen Show (4:3)</PresentationFormat>
  <Paragraphs>179</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Courier New</vt:lpstr>
      <vt:lpstr>Garamond</vt:lpstr>
      <vt:lpstr>Verdana</vt:lpstr>
      <vt:lpstr>Wingdings</vt:lpstr>
      <vt:lpstr>Savon</vt:lpstr>
      <vt:lpstr>November Scholarship Forum</vt:lpstr>
      <vt:lpstr>UM Foundation Information</vt:lpstr>
      <vt:lpstr>Financial Aid Information</vt:lpstr>
      <vt:lpstr>Survey Questions</vt:lpstr>
      <vt:lpstr>Question #1: Why we cannot have activity codes attached to student scholarships in UMDW?</vt:lpstr>
      <vt:lpstr>Question #2: Timeline/cut off dates for scholarships/award summary sheets. </vt:lpstr>
      <vt:lpstr>Question #3: How to know if you are over-awarding a student? How to fix that? How that fits into the timeline?</vt:lpstr>
      <vt:lpstr>Question #4: How can we ensure enough time is given to Financial Aid for processing? How do we ensure accuracy?</vt:lpstr>
      <vt:lpstr>Question #4: What resources are available to graduate students? Where to lead students who need scholarships?</vt:lpstr>
      <vt:lpstr>Question #5: How to update opportunities in the Portal?</vt:lpstr>
      <vt:lpstr>Question #6: How do you change questions or scoring for reviewing?</vt:lpstr>
      <vt:lpstr>Other Questions?</vt:lpstr>
      <vt:lpstr>Contact Information</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Scholarship Forum</dc:title>
  <dc:creator>Sarah</dc:creator>
  <cp:lastModifiedBy>Peltier, Christina</cp:lastModifiedBy>
  <cp:revision>28</cp:revision>
  <dcterms:created xsi:type="dcterms:W3CDTF">2020-11-04T23:32:54Z</dcterms:created>
  <dcterms:modified xsi:type="dcterms:W3CDTF">2020-11-05T22:18:09Z</dcterms:modified>
</cp:coreProperties>
</file>