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39"/>
  </p:notesMasterIdLst>
  <p:handoutMasterIdLst>
    <p:handoutMasterId r:id="rId40"/>
  </p:handoutMasterIdLst>
  <p:sldIdLst>
    <p:sldId id="256" r:id="rId2"/>
    <p:sldId id="288" r:id="rId3"/>
    <p:sldId id="291" r:id="rId4"/>
    <p:sldId id="327" r:id="rId5"/>
    <p:sldId id="292" r:id="rId6"/>
    <p:sldId id="290" r:id="rId7"/>
    <p:sldId id="328" r:id="rId8"/>
    <p:sldId id="326" r:id="rId9"/>
    <p:sldId id="329" r:id="rId10"/>
    <p:sldId id="339" r:id="rId11"/>
    <p:sldId id="332" r:id="rId12"/>
    <p:sldId id="333" r:id="rId13"/>
    <p:sldId id="334" r:id="rId14"/>
    <p:sldId id="335" r:id="rId15"/>
    <p:sldId id="340" r:id="rId16"/>
    <p:sldId id="341" r:id="rId17"/>
    <p:sldId id="342" r:id="rId18"/>
    <p:sldId id="343" r:id="rId19"/>
    <p:sldId id="344" r:id="rId20"/>
    <p:sldId id="345" r:id="rId21"/>
    <p:sldId id="337" r:id="rId22"/>
    <p:sldId id="346" r:id="rId23"/>
    <p:sldId id="347" r:id="rId24"/>
    <p:sldId id="348" r:id="rId25"/>
    <p:sldId id="349" r:id="rId26"/>
    <p:sldId id="350" r:id="rId27"/>
    <p:sldId id="351" r:id="rId28"/>
    <p:sldId id="357" r:id="rId29"/>
    <p:sldId id="352" r:id="rId30"/>
    <p:sldId id="353" r:id="rId31"/>
    <p:sldId id="354" r:id="rId32"/>
    <p:sldId id="358" r:id="rId33"/>
    <p:sldId id="359" r:id="rId34"/>
    <p:sldId id="355" r:id="rId35"/>
    <p:sldId id="356" r:id="rId36"/>
    <p:sldId id="361" r:id="rId37"/>
    <p:sldId id="362" r:id="rId3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0763" autoAdjust="0"/>
    <p:restoredTop sz="94434" autoAdjust="0"/>
  </p:normalViewPr>
  <p:slideViewPr>
    <p:cSldViewPr>
      <p:cViewPr varScale="1">
        <p:scale>
          <a:sx n="95" d="100"/>
          <a:sy n="95" d="100"/>
        </p:scale>
        <p:origin x="84" y="534"/>
      </p:cViewPr>
      <p:guideLst>
        <p:guide orient="horz" pos="2160"/>
        <p:guide pos="2880"/>
      </p:guideLst>
    </p:cSldViewPr>
  </p:slideViewPr>
  <p:outlineViewPr>
    <p:cViewPr>
      <p:scale>
        <a:sx n="33" d="100"/>
        <a:sy n="33" d="100"/>
      </p:scale>
      <p:origin x="54" y="2353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1286" y="-58"/>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51D0E8-262A-4E06-B2A1-2F76D3E5E6BF}" type="doc">
      <dgm:prSet loTypeId="urn:microsoft.com/office/officeart/2005/8/layout/orgChart1" loCatId="hierarchy" qsTypeId="urn:microsoft.com/office/officeart/2005/8/quickstyle/simple3" qsCatId="simple" csTypeId="urn:microsoft.com/office/officeart/2005/8/colors/accent0_1" csCatId="mainScheme" phldr="1"/>
      <dgm:spPr/>
      <dgm:t>
        <a:bodyPr/>
        <a:lstStyle/>
        <a:p>
          <a:endParaRPr lang="en-US"/>
        </a:p>
      </dgm:t>
    </dgm:pt>
    <dgm:pt modelId="{FF7B2616-AFB3-40E5-A22B-8427A83AB0D7}">
      <dgm:prSet phldrT="[Text]"/>
      <dgm:spPr/>
      <dgm:t>
        <a:bodyPr/>
        <a:lstStyle/>
        <a:p>
          <a:r>
            <a:rPr lang="en-US"/>
            <a:t>Seth Bodnar</a:t>
          </a:r>
          <a:br>
            <a:rPr lang="en-US"/>
          </a:br>
          <a:r>
            <a:rPr lang="en-US"/>
            <a:t>President</a:t>
          </a:r>
        </a:p>
      </dgm:t>
    </dgm:pt>
    <dgm:pt modelId="{EDD6F31F-3F3D-4D07-B585-E6044958C150}" type="parTrans" cxnId="{6E1AEF0A-CB0C-41D1-9AB6-C70D370F9C1E}">
      <dgm:prSet/>
      <dgm:spPr/>
      <dgm:t>
        <a:bodyPr/>
        <a:lstStyle/>
        <a:p>
          <a:endParaRPr lang="en-US"/>
        </a:p>
      </dgm:t>
    </dgm:pt>
    <dgm:pt modelId="{2A1FA81A-9AB0-471D-BE03-10F17C1EF09D}" type="sibTrans" cxnId="{6E1AEF0A-CB0C-41D1-9AB6-C70D370F9C1E}">
      <dgm:prSet/>
      <dgm:spPr/>
      <dgm:t>
        <a:bodyPr/>
        <a:lstStyle/>
        <a:p>
          <a:endParaRPr lang="en-US"/>
        </a:p>
      </dgm:t>
    </dgm:pt>
    <dgm:pt modelId="{D8A87953-FA42-4F0A-BFD9-D1A96368A0BD}">
      <dgm:prSet phldrT="[Text]"/>
      <dgm:spPr/>
      <dgm:t>
        <a:bodyPr/>
        <a:lstStyle/>
        <a:p>
          <a:r>
            <a:rPr lang="en-US" dirty="0"/>
            <a:t>Anta Coulibaly</a:t>
          </a:r>
          <a:br>
            <a:rPr lang="en-US" dirty="0"/>
          </a:br>
          <a:r>
            <a:rPr lang="en-US" dirty="0"/>
            <a:t>Internal Audit Director</a:t>
          </a:r>
        </a:p>
      </dgm:t>
    </dgm:pt>
    <dgm:pt modelId="{AF402F7B-964F-4840-9281-160D8F4BCCCF}" type="parTrans" cxnId="{98EE7595-D552-4A6E-AA1F-1DFE7004555D}">
      <dgm:prSet/>
      <dgm:spPr/>
      <dgm:t>
        <a:bodyPr/>
        <a:lstStyle/>
        <a:p>
          <a:endParaRPr lang="en-US"/>
        </a:p>
      </dgm:t>
    </dgm:pt>
    <dgm:pt modelId="{9B9052D6-F2BC-488A-A3A2-987FC011D7D2}" type="sibTrans" cxnId="{98EE7595-D552-4A6E-AA1F-1DFE7004555D}">
      <dgm:prSet/>
      <dgm:spPr/>
      <dgm:t>
        <a:bodyPr/>
        <a:lstStyle/>
        <a:p>
          <a:endParaRPr lang="en-US"/>
        </a:p>
      </dgm:t>
    </dgm:pt>
    <dgm:pt modelId="{617C5E0E-FE02-4EFB-AE4D-B94185D352C0}">
      <dgm:prSet phldrT="[Text]"/>
      <dgm:spPr/>
      <dgm:t>
        <a:bodyPr/>
        <a:lstStyle/>
        <a:p>
          <a:r>
            <a:rPr lang="en-US"/>
            <a:t>Internal Audit Manager</a:t>
          </a:r>
        </a:p>
      </dgm:t>
    </dgm:pt>
    <dgm:pt modelId="{E8963685-6D90-4B75-A3AF-1B1BAABD3A40}" type="parTrans" cxnId="{48E62D25-41C9-4915-9979-95D03E1AF9DB}">
      <dgm:prSet/>
      <dgm:spPr/>
      <dgm:t>
        <a:bodyPr/>
        <a:lstStyle/>
        <a:p>
          <a:endParaRPr lang="en-US"/>
        </a:p>
      </dgm:t>
    </dgm:pt>
    <dgm:pt modelId="{347ECB20-7147-46DE-AF12-520D00155AD8}" type="sibTrans" cxnId="{48E62D25-41C9-4915-9979-95D03E1AF9DB}">
      <dgm:prSet/>
      <dgm:spPr/>
      <dgm:t>
        <a:bodyPr/>
        <a:lstStyle/>
        <a:p>
          <a:endParaRPr lang="en-US"/>
        </a:p>
      </dgm:t>
    </dgm:pt>
    <dgm:pt modelId="{B8CF4448-FA99-41F1-AF0A-39040C938125}">
      <dgm:prSet phldrT="[Text]"/>
      <dgm:spPr/>
      <dgm:t>
        <a:bodyPr/>
        <a:lstStyle/>
        <a:p>
          <a:r>
            <a:rPr lang="en-US"/>
            <a:t>Beverly Hawkins-Llewellyn </a:t>
          </a:r>
          <a:br>
            <a:rPr lang="en-US"/>
          </a:br>
          <a:r>
            <a:rPr lang="en-US"/>
            <a:t>Internal Audit</a:t>
          </a:r>
          <a:br>
            <a:rPr lang="en-US"/>
          </a:br>
          <a:r>
            <a:rPr lang="en-US"/>
            <a:t>Senior Auditor</a:t>
          </a:r>
        </a:p>
      </dgm:t>
    </dgm:pt>
    <dgm:pt modelId="{CC4252E7-F70D-46B0-86E1-971117C187E8}" type="parTrans" cxnId="{50439778-5E82-488C-91AC-52F8383ED98B}">
      <dgm:prSet/>
      <dgm:spPr/>
      <dgm:t>
        <a:bodyPr/>
        <a:lstStyle/>
        <a:p>
          <a:endParaRPr lang="en-US"/>
        </a:p>
      </dgm:t>
    </dgm:pt>
    <dgm:pt modelId="{06C44A33-9392-4880-BA3E-21BC1FD7E88D}" type="sibTrans" cxnId="{50439778-5E82-488C-91AC-52F8383ED98B}">
      <dgm:prSet/>
      <dgm:spPr/>
      <dgm:t>
        <a:bodyPr/>
        <a:lstStyle/>
        <a:p>
          <a:endParaRPr lang="en-US"/>
        </a:p>
      </dgm:t>
    </dgm:pt>
    <dgm:pt modelId="{6E12085F-ACB1-43D4-8937-C79B1F46FA40}">
      <dgm:prSet phldrT="[Text]"/>
      <dgm:spPr/>
      <dgm:t>
        <a:bodyPr/>
        <a:lstStyle/>
        <a:p>
          <a:r>
            <a:rPr lang="en-US"/>
            <a:t>Student Interns</a:t>
          </a:r>
        </a:p>
      </dgm:t>
    </dgm:pt>
    <dgm:pt modelId="{D61F6C52-0335-463D-AE66-9A894ACF7A56}" type="parTrans" cxnId="{C058A998-0EFB-4947-9E21-439E736AF1E3}">
      <dgm:prSet/>
      <dgm:spPr/>
      <dgm:t>
        <a:bodyPr/>
        <a:lstStyle/>
        <a:p>
          <a:endParaRPr lang="en-US"/>
        </a:p>
      </dgm:t>
    </dgm:pt>
    <dgm:pt modelId="{E5B4496D-E4CD-4C6A-BBBE-55584B336A95}" type="sibTrans" cxnId="{C058A998-0EFB-4947-9E21-439E736AF1E3}">
      <dgm:prSet/>
      <dgm:spPr/>
      <dgm:t>
        <a:bodyPr/>
        <a:lstStyle/>
        <a:p>
          <a:endParaRPr lang="en-US"/>
        </a:p>
      </dgm:t>
    </dgm:pt>
    <dgm:pt modelId="{B3EA5A14-C953-4DE7-BE00-CF79E0067FBF}">
      <dgm:prSet phldrT="[Text]"/>
      <dgm:spPr/>
      <dgm:t>
        <a:bodyPr/>
        <a:lstStyle/>
        <a:p>
          <a:r>
            <a:rPr lang="en-US" dirty="0"/>
            <a:t>Paul Lasiter</a:t>
          </a:r>
          <a:br>
            <a:rPr lang="en-US" dirty="0"/>
          </a:br>
          <a:r>
            <a:rPr lang="en-US" dirty="0"/>
            <a:t>Vice President for Operations &amp; Finance</a:t>
          </a:r>
        </a:p>
      </dgm:t>
    </dgm:pt>
    <dgm:pt modelId="{C52493A5-B2B6-46D9-B2C9-C89AE8D9B9D8}" type="parTrans" cxnId="{CCC86164-0315-4491-8979-3585F6DF4E36}">
      <dgm:prSet/>
      <dgm:spPr/>
      <dgm:t>
        <a:bodyPr/>
        <a:lstStyle/>
        <a:p>
          <a:endParaRPr lang="en-US"/>
        </a:p>
      </dgm:t>
    </dgm:pt>
    <dgm:pt modelId="{30F36790-9B6A-4454-88E1-7FF15AE2BB88}" type="sibTrans" cxnId="{CCC86164-0315-4491-8979-3585F6DF4E36}">
      <dgm:prSet/>
      <dgm:spPr/>
      <dgm:t>
        <a:bodyPr/>
        <a:lstStyle/>
        <a:p>
          <a:endParaRPr lang="en-US"/>
        </a:p>
      </dgm:t>
    </dgm:pt>
    <dgm:pt modelId="{81584EAF-811A-4ED9-8D89-68E206AE1716}" type="pres">
      <dgm:prSet presAssocID="{CB51D0E8-262A-4E06-B2A1-2F76D3E5E6BF}" presName="hierChild1" presStyleCnt="0">
        <dgm:presLayoutVars>
          <dgm:orgChart val="1"/>
          <dgm:chPref val="1"/>
          <dgm:dir val="rev"/>
          <dgm:animOne val="branch"/>
          <dgm:animLvl val="lvl"/>
          <dgm:resizeHandles/>
        </dgm:presLayoutVars>
      </dgm:prSet>
      <dgm:spPr/>
      <dgm:t>
        <a:bodyPr/>
        <a:lstStyle/>
        <a:p>
          <a:endParaRPr lang="en-US"/>
        </a:p>
      </dgm:t>
    </dgm:pt>
    <dgm:pt modelId="{CDFF00D4-84A3-43C5-AD1A-44A7EF880DD7}" type="pres">
      <dgm:prSet presAssocID="{FF7B2616-AFB3-40E5-A22B-8427A83AB0D7}" presName="hierRoot1" presStyleCnt="0">
        <dgm:presLayoutVars>
          <dgm:hierBranch/>
        </dgm:presLayoutVars>
      </dgm:prSet>
      <dgm:spPr/>
    </dgm:pt>
    <dgm:pt modelId="{EA4B1BF4-026C-4705-BF6F-EF16647CAFA7}" type="pres">
      <dgm:prSet presAssocID="{FF7B2616-AFB3-40E5-A22B-8427A83AB0D7}" presName="rootComposite1" presStyleCnt="0"/>
      <dgm:spPr/>
    </dgm:pt>
    <dgm:pt modelId="{2D56ACA5-A868-4571-B70F-D16AA0894539}" type="pres">
      <dgm:prSet presAssocID="{FF7B2616-AFB3-40E5-A22B-8427A83AB0D7}" presName="rootText1" presStyleLbl="node0" presStyleIdx="0" presStyleCnt="1">
        <dgm:presLayoutVars>
          <dgm:chPref val="3"/>
        </dgm:presLayoutVars>
      </dgm:prSet>
      <dgm:spPr/>
      <dgm:t>
        <a:bodyPr/>
        <a:lstStyle/>
        <a:p>
          <a:endParaRPr lang="en-US"/>
        </a:p>
      </dgm:t>
    </dgm:pt>
    <dgm:pt modelId="{436F0C75-C474-40BB-8329-92D5209D7EAD}" type="pres">
      <dgm:prSet presAssocID="{FF7B2616-AFB3-40E5-A22B-8427A83AB0D7}" presName="rootConnector1" presStyleLbl="node1" presStyleIdx="0" presStyleCnt="0"/>
      <dgm:spPr/>
      <dgm:t>
        <a:bodyPr/>
        <a:lstStyle/>
        <a:p>
          <a:endParaRPr lang="en-US"/>
        </a:p>
      </dgm:t>
    </dgm:pt>
    <dgm:pt modelId="{8555B131-F966-4C88-9993-598AA1DA464C}" type="pres">
      <dgm:prSet presAssocID="{FF7B2616-AFB3-40E5-A22B-8427A83AB0D7}" presName="hierChild2" presStyleCnt="0"/>
      <dgm:spPr/>
    </dgm:pt>
    <dgm:pt modelId="{3F61A970-6EDB-4328-853D-9ABBB1F62A8D}" type="pres">
      <dgm:prSet presAssocID="{C52493A5-B2B6-46D9-B2C9-C89AE8D9B9D8}" presName="Name35" presStyleLbl="parChTrans1D2" presStyleIdx="0" presStyleCnt="2"/>
      <dgm:spPr/>
      <dgm:t>
        <a:bodyPr/>
        <a:lstStyle/>
        <a:p>
          <a:endParaRPr lang="en-US"/>
        </a:p>
      </dgm:t>
    </dgm:pt>
    <dgm:pt modelId="{D3F37588-0757-4730-92DD-F7FB59BE2AF4}" type="pres">
      <dgm:prSet presAssocID="{B3EA5A14-C953-4DE7-BE00-CF79E0067FBF}" presName="hierRoot2" presStyleCnt="0">
        <dgm:presLayoutVars>
          <dgm:hierBranch val="init"/>
        </dgm:presLayoutVars>
      </dgm:prSet>
      <dgm:spPr/>
    </dgm:pt>
    <dgm:pt modelId="{A817CF87-A26E-4D14-B4E1-65B2339B175E}" type="pres">
      <dgm:prSet presAssocID="{B3EA5A14-C953-4DE7-BE00-CF79E0067FBF}" presName="rootComposite" presStyleCnt="0"/>
      <dgm:spPr/>
    </dgm:pt>
    <dgm:pt modelId="{DB161E2A-D9E9-4A1D-8C80-36D48C9CF965}" type="pres">
      <dgm:prSet presAssocID="{B3EA5A14-C953-4DE7-BE00-CF79E0067FBF}" presName="rootText" presStyleLbl="node2" presStyleIdx="0" presStyleCnt="2" custLinFactX="-91489" custLinFactNeighborX="-100000" custLinFactNeighborY="33417">
        <dgm:presLayoutVars>
          <dgm:chPref val="3"/>
        </dgm:presLayoutVars>
      </dgm:prSet>
      <dgm:spPr/>
      <dgm:t>
        <a:bodyPr/>
        <a:lstStyle/>
        <a:p>
          <a:endParaRPr lang="en-US"/>
        </a:p>
      </dgm:t>
    </dgm:pt>
    <dgm:pt modelId="{E70546DF-BF63-4390-AC27-3047813743EF}" type="pres">
      <dgm:prSet presAssocID="{B3EA5A14-C953-4DE7-BE00-CF79E0067FBF}" presName="rootConnector" presStyleLbl="node2" presStyleIdx="0" presStyleCnt="2"/>
      <dgm:spPr/>
      <dgm:t>
        <a:bodyPr/>
        <a:lstStyle/>
        <a:p>
          <a:endParaRPr lang="en-US"/>
        </a:p>
      </dgm:t>
    </dgm:pt>
    <dgm:pt modelId="{4F15CC46-E190-4461-A3B0-9FFF0D76B626}" type="pres">
      <dgm:prSet presAssocID="{B3EA5A14-C953-4DE7-BE00-CF79E0067FBF}" presName="hierChild4" presStyleCnt="0"/>
      <dgm:spPr/>
    </dgm:pt>
    <dgm:pt modelId="{633D921C-2924-46C8-9DDB-AFCACFC8B622}" type="pres">
      <dgm:prSet presAssocID="{B3EA5A14-C953-4DE7-BE00-CF79E0067FBF}" presName="hierChild5" presStyleCnt="0"/>
      <dgm:spPr/>
    </dgm:pt>
    <dgm:pt modelId="{B4610C52-9270-4825-8CB9-4B0597B38BF2}" type="pres">
      <dgm:prSet presAssocID="{AF402F7B-964F-4840-9281-160D8F4BCCCF}" presName="Name35" presStyleLbl="parChTrans1D2" presStyleIdx="1" presStyleCnt="2"/>
      <dgm:spPr/>
      <dgm:t>
        <a:bodyPr/>
        <a:lstStyle/>
        <a:p>
          <a:endParaRPr lang="en-US"/>
        </a:p>
      </dgm:t>
    </dgm:pt>
    <dgm:pt modelId="{4A1AC5BF-5082-474F-883E-D19BFE99B49E}" type="pres">
      <dgm:prSet presAssocID="{D8A87953-FA42-4F0A-BFD9-D1A96368A0BD}" presName="hierRoot2" presStyleCnt="0">
        <dgm:presLayoutVars>
          <dgm:hierBranch val="hang"/>
        </dgm:presLayoutVars>
      </dgm:prSet>
      <dgm:spPr/>
    </dgm:pt>
    <dgm:pt modelId="{B7E3847E-ACE0-471B-871F-2399951471C9}" type="pres">
      <dgm:prSet presAssocID="{D8A87953-FA42-4F0A-BFD9-D1A96368A0BD}" presName="rootComposite" presStyleCnt="0"/>
      <dgm:spPr/>
    </dgm:pt>
    <dgm:pt modelId="{99DEB7A9-2428-4576-B4D9-1FC490B42912}" type="pres">
      <dgm:prSet presAssocID="{D8A87953-FA42-4F0A-BFD9-D1A96368A0BD}" presName="rootText" presStyleLbl="node2" presStyleIdx="1" presStyleCnt="2" custScaleX="127995" custScaleY="89979" custLinFactX="14127" custLinFactNeighborX="100000" custLinFactNeighborY="33417">
        <dgm:presLayoutVars>
          <dgm:chPref val="3"/>
        </dgm:presLayoutVars>
      </dgm:prSet>
      <dgm:spPr/>
      <dgm:t>
        <a:bodyPr/>
        <a:lstStyle/>
        <a:p>
          <a:endParaRPr lang="en-US"/>
        </a:p>
      </dgm:t>
    </dgm:pt>
    <dgm:pt modelId="{BF33E3CF-F8A0-4EB9-9D1B-9077DC4CFD68}" type="pres">
      <dgm:prSet presAssocID="{D8A87953-FA42-4F0A-BFD9-D1A96368A0BD}" presName="rootConnector" presStyleLbl="node2" presStyleIdx="1" presStyleCnt="2"/>
      <dgm:spPr/>
      <dgm:t>
        <a:bodyPr/>
        <a:lstStyle/>
        <a:p>
          <a:endParaRPr lang="en-US"/>
        </a:p>
      </dgm:t>
    </dgm:pt>
    <dgm:pt modelId="{7FF862A5-0BEC-46D9-A66D-C13786229C35}" type="pres">
      <dgm:prSet presAssocID="{D8A87953-FA42-4F0A-BFD9-D1A96368A0BD}" presName="hierChild4" presStyleCnt="0"/>
      <dgm:spPr/>
    </dgm:pt>
    <dgm:pt modelId="{A7960C34-2AA0-4E76-9603-E3E000FA8B50}" type="pres">
      <dgm:prSet presAssocID="{E8963685-6D90-4B75-A3AF-1B1BAABD3A40}" presName="Name48" presStyleLbl="parChTrans1D3" presStyleIdx="0" presStyleCnt="1"/>
      <dgm:spPr/>
      <dgm:t>
        <a:bodyPr/>
        <a:lstStyle/>
        <a:p>
          <a:endParaRPr lang="en-US"/>
        </a:p>
      </dgm:t>
    </dgm:pt>
    <dgm:pt modelId="{5CBB1A63-3251-4EC5-918D-AED5E9768A14}" type="pres">
      <dgm:prSet presAssocID="{617C5E0E-FE02-4EFB-AE4D-B94185D352C0}" presName="hierRoot2" presStyleCnt="0">
        <dgm:presLayoutVars>
          <dgm:hierBranch val="r"/>
        </dgm:presLayoutVars>
      </dgm:prSet>
      <dgm:spPr/>
    </dgm:pt>
    <dgm:pt modelId="{F2086D7D-EF20-40BA-8DA8-1AB0477335E0}" type="pres">
      <dgm:prSet presAssocID="{617C5E0E-FE02-4EFB-AE4D-B94185D352C0}" presName="rootComposite" presStyleCnt="0"/>
      <dgm:spPr/>
    </dgm:pt>
    <dgm:pt modelId="{F687BEDC-8FEE-4769-882E-0A5D473D619C}" type="pres">
      <dgm:prSet presAssocID="{617C5E0E-FE02-4EFB-AE4D-B94185D352C0}" presName="rootText" presStyleLbl="node3" presStyleIdx="0" presStyleCnt="1" custAng="0" custLinFactX="30538" custLinFactNeighborX="100000" custLinFactNeighborY="4373">
        <dgm:presLayoutVars>
          <dgm:chPref val="3"/>
        </dgm:presLayoutVars>
      </dgm:prSet>
      <dgm:spPr/>
      <dgm:t>
        <a:bodyPr/>
        <a:lstStyle/>
        <a:p>
          <a:endParaRPr lang="en-US"/>
        </a:p>
      </dgm:t>
    </dgm:pt>
    <dgm:pt modelId="{4CD41FD5-FAB6-4710-AC44-DE66BC27B456}" type="pres">
      <dgm:prSet presAssocID="{617C5E0E-FE02-4EFB-AE4D-B94185D352C0}" presName="rootConnector" presStyleLbl="node3" presStyleIdx="0" presStyleCnt="1"/>
      <dgm:spPr/>
      <dgm:t>
        <a:bodyPr/>
        <a:lstStyle/>
        <a:p>
          <a:endParaRPr lang="en-US"/>
        </a:p>
      </dgm:t>
    </dgm:pt>
    <dgm:pt modelId="{7FF95FB0-5149-49D6-AEF1-435D2D4E8228}" type="pres">
      <dgm:prSet presAssocID="{617C5E0E-FE02-4EFB-AE4D-B94185D352C0}" presName="hierChild4" presStyleCnt="0"/>
      <dgm:spPr/>
    </dgm:pt>
    <dgm:pt modelId="{65EA0C22-5203-4657-94CA-78979695724C}" type="pres">
      <dgm:prSet presAssocID="{CC4252E7-F70D-46B0-86E1-971117C187E8}" presName="Name50" presStyleLbl="parChTrans1D4" presStyleIdx="0" presStyleCnt="2"/>
      <dgm:spPr/>
      <dgm:t>
        <a:bodyPr/>
        <a:lstStyle/>
        <a:p>
          <a:endParaRPr lang="en-US"/>
        </a:p>
      </dgm:t>
    </dgm:pt>
    <dgm:pt modelId="{BEE001A2-E5B3-4880-A0A0-9B6874930FA2}" type="pres">
      <dgm:prSet presAssocID="{B8CF4448-FA99-41F1-AF0A-39040C938125}" presName="hierRoot2" presStyleCnt="0">
        <dgm:presLayoutVars>
          <dgm:hierBranch val="init"/>
        </dgm:presLayoutVars>
      </dgm:prSet>
      <dgm:spPr/>
    </dgm:pt>
    <dgm:pt modelId="{2D429AB5-2503-4216-85A6-EB2799178F36}" type="pres">
      <dgm:prSet presAssocID="{B8CF4448-FA99-41F1-AF0A-39040C938125}" presName="rootComposite" presStyleCnt="0"/>
      <dgm:spPr/>
    </dgm:pt>
    <dgm:pt modelId="{2028EF8F-6A3D-47E3-A7FA-5D14CE6F2C8D}" type="pres">
      <dgm:prSet presAssocID="{B8CF4448-FA99-41F1-AF0A-39040C938125}" presName="rootText" presStyleLbl="node4" presStyleIdx="0" presStyleCnt="2" custLinFactNeighborX="-19269" custLinFactNeighborY="59548">
        <dgm:presLayoutVars>
          <dgm:chPref val="3"/>
        </dgm:presLayoutVars>
      </dgm:prSet>
      <dgm:spPr/>
      <dgm:t>
        <a:bodyPr/>
        <a:lstStyle/>
        <a:p>
          <a:endParaRPr lang="en-US"/>
        </a:p>
      </dgm:t>
    </dgm:pt>
    <dgm:pt modelId="{301F4730-EB96-4153-92F9-5F8D5EE9E68B}" type="pres">
      <dgm:prSet presAssocID="{B8CF4448-FA99-41F1-AF0A-39040C938125}" presName="rootConnector" presStyleLbl="node4" presStyleIdx="0" presStyleCnt="2"/>
      <dgm:spPr/>
      <dgm:t>
        <a:bodyPr/>
        <a:lstStyle/>
        <a:p>
          <a:endParaRPr lang="en-US"/>
        </a:p>
      </dgm:t>
    </dgm:pt>
    <dgm:pt modelId="{57D7790D-CFE8-4428-A604-463DCB954602}" type="pres">
      <dgm:prSet presAssocID="{B8CF4448-FA99-41F1-AF0A-39040C938125}" presName="hierChild4" presStyleCnt="0"/>
      <dgm:spPr/>
    </dgm:pt>
    <dgm:pt modelId="{9F23AB7B-C42C-499D-96B6-826E3731439F}" type="pres">
      <dgm:prSet presAssocID="{B8CF4448-FA99-41F1-AF0A-39040C938125}" presName="hierChild5" presStyleCnt="0"/>
      <dgm:spPr/>
    </dgm:pt>
    <dgm:pt modelId="{D14B6BB4-0656-47E5-885E-6C3CDC4DB76A}" type="pres">
      <dgm:prSet presAssocID="{D61F6C52-0335-463D-AE66-9A894ACF7A56}" presName="Name50" presStyleLbl="parChTrans1D4" presStyleIdx="1" presStyleCnt="2"/>
      <dgm:spPr/>
      <dgm:t>
        <a:bodyPr/>
        <a:lstStyle/>
        <a:p>
          <a:endParaRPr lang="en-US"/>
        </a:p>
      </dgm:t>
    </dgm:pt>
    <dgm:pt modelId="{2C102696-AD93-447D-9C0E-5B2A1BA2F061}" type="pres">
      <dgm:prSet presAssocID="{6E12085F-ACB1-43D4-8937-C79B1F46FA40}" presName="hierRoot2" presStyleCnt="0">
        <dgm:presLayoutVars>
          <dgm:hierBranch val="init"/>
        </dgm:presLayoutVars>
      </dgm:prSet>
      <dgm:spPr/>
    </dgm:pt>
    <dgm:pt modelId="{A3B6D190-6DFF-4ACF-BBA2-9AF4E407C03A}" type="pres">
      <dgm:prSet presAssocID="{6E12085F-ACB1-43D4-8937-C79B1F46FA40}" presName="rootComposite" presStyleCnt="0"/>
      <dgm:spPr/>
    </dgm:pt>
    <dgm:pt modelId="{2AEAFDD6-5119-4F20-B7D7-C0E3BD1946C2}" type="pres">
      <dgm:prSet presAssocID="{6E12085F-ACB1-43D4-8937-C79B1F46FA40}" presName="rootText" presStyleLbl="node4" presStyleIdx="1" presStyleCnt="2" custLinFactX="52616" custLinFactNeighborX="100000" custLinFactNeighborY="-83245">
        <dgm:presLayoutVars>
          <dgm:chPref val="3"/>
        </dgm:presLayoutVars>
      </dgm:prSet>
      <dgm:spPr/>
      <dgm:t>
        <a:bodyPr/>
        <a:lstStyle/>
        <a:p>
          <a:endParaRPr lang="en-US"/>
        </a:p>
      </dgm:t>
    </dgm:pt>
    <dgm:pt modelId="{C3E88462-20EC-4B62-8125-F54617C211A8}" type="pres">
      <dgm:prSet presAssocID="{6E12085F-ACB1-43D4-8937-C79B1F46FA40}" presName="rootConnector" presStyleLbl="node4" presStyleIdx="1" presStyleCnt="2"/>
      <dgm:spPr/>
      <dgm:t>
        <a:bodyPr/>
        <a:lstStyle/>
        <a:p>
          <a:endParaRPr lang="en-US"/>
        </a:p>
      </dgm:t>
    </dgm:pt>
    <dgm:pt modelId="{23EF50CC-10EE-4D39-993D-B163A7F0FDBD}" type="pres">
      <dgm:prSet presAssocID="{6E12085F-ACB1-43D4-8937-C79B1F46FA40}" presName="hierChild4" presStyleCnt="0"/>
      <dgm:spPr/>
    </dgm:pt>
    <dgm:pt modelId="{FC3A88C6-621A-4846-892E-1EF40F052D5D}" type="pres">
      <dgm:prSet presAssocID="{6E12085F-ACB1-43D4-8937-C79B1F46FA40}" presName="hierChild5" presStyleCnt="0"/>
      <dgm:spPr/>
    </dgm:pt>
    <dgm:pt modelId="{89E1F826-D77E-4FD8-A2A0-B595A116E061}" type="pres">
      <dgm:prSet presAssocID="{617C5E0E-FE02-4EFB-AE4D-B94185D352C0}" presName="hierChild5" presStyleCnt="0"/>
      <dgm:spPr/>
    </dgm:pt>
    <dgm:pt modelId="{6B2127E4-DCE0-4FDE-82C0-C74C327D6A11}" type="pres">
      <dgm:prSet presAssocID="{D8A87953-FA42-4F0A-BFD9-D1A96368A0BD}" presName="hierChild5" presStyleCnt="0"/>
      <dgm:spPr/>
    </dgm:pt>
    <dgm:pt modelId="{43302972-711F-4D7F-9E74-98530AC80CF8}" type="pres">
      <dgm:prSet presAssocID="{FF7B2616-AFB3-40E5-A22B-8427A83AB0D7}" presName="hierChild3" presStyleCnt="0"/>
      <dgm:spPr/>
    </dgm:pt>
  </dgm:ptLst>
  <dgm:cxnLst>
    <dgm:cxn modelId="{7E4E1F8E-2D19-42B6-A126-95BCD7B78247}" type="presOf" srcId="{CC4252E7-F70D-46B0-86E1-971117C187E8}" destId="{65EA0C22-5203-4657-94CA-78979695724C}" srcOrd="0" destOrd="0" presId="urn:microsoft.com/office/officeart/2005/8/layout/orgChart1"/>
    <dgm:cxn modelId="{3484CD83-C67E-4691-9E5F-8CD7DBF62A62}" type="presOf" srcId="{B3EA5A14-C953-4DE7-BE00-CF79E0067FBF}" destId="{DB161E2A-D9E9-4A1D-8C80-36D48C9CF965}" srcOrd="0" destOrd="0" presId="urn:microsoft.com/office/officeart/2005/8/layout/orgChart1"/>
    <dgm:cxn modelId="{333DDE1A-3B8F-48DC-B04A-08FF22398518}" type="presOf" srcId="{FF7B2616-AFB3-40E5-A22B-8427A83AB0D7}" destId="{2D56ACA5-A868-4571-B70F-D16AA0894539}" srcOrd="0" destOrd="0" presId="urn:microsoft.com/office/officeart/2005/8/layout/orgChart1"/>
    <dgm:cxn modelId="{C058A998-0EFB-4947-9E21-439E736AF1E3}" srcId="{617C5E0E-FE02-4EFB-AE4D-B94185D352C0}" destId="{6E12085F-ACB1-43D4-8937-C79B1F46FA40}" srcOrd="1" destOrd="0" parTransId="{D61F6C52-0335-463D-AE66-9A894ACF7A56}" sibTransId="{E5B4496D-E4CD-4C6A-BBBE-55584B336A95}"/>
    <dgm:cxn modelId="{7F2E6749-4159-4590-923C-E8C5C9926975}" type="presOf" srcId="{D8A87953-FA42-4F0A-BFD9-D1A96368A0BD}" destId="{99DEB7A9-2428-4576-B4D9-1FC490B42912}" srcOrd="0" destOrd="0" presId="urn:microsoft.com/office/officeart/2005/8/layout/orgChart1"/>
    <dgm:cxn modelId="{5F02CFDB-6F09-4566-8F8C-458C79A6F2B2}" type="presOf" srcId="{617C5E0E-FE02-4EFB-AE4D-B94185D352C0}" destId="{F687BEDC-8FEE-4769-882E-0A5D473D619C}" srcOrd="0" destOrd="0" presId="urn:microsoft.com/office/officeart/2005/8/layout/orgChart1"/>
    <dgm:cxn modelId="{FEF0D9DE-7353-454B-8FCE-FD779E5C9059}" type="presOf" srcId="{CB51D0E8-262A-4E06-B2A1-2F76D3E5E6BF}" destId="{81584EAF-811A-4ED9-8D89-68E206AE1716}" srcOrd="0" destOrd="0" presId="urn:microsoft.com/office/officeart/2005/8/layout/orgChart1"/>
    <dgm:cxn modelId="{98EE7595-D552-4A6E-AA1F-1DFE7004555D}" srcId="{FF7B2616-AFB3-40E5-A22B-8427A83AB0D7}" destId="{D8A87953-FA42-4F0A-BFD9-D1A96368A0BD}" srcOrd="1" destOrd="0" parTransId="{AF402F7B-964F-4840-9281-160D8F4BCCCF}" sibTransId="{9B9052D6-F2BC-488A-A3A2-987FC011D7D2}"/>
    <dgm:cxn modelId="{CCC86164-0315-4491-8979-3585F6DF4E36}" srcId="{FF7B2616-AFB3-40E5-A22B-8427A83AB0D7}" destId="{B3EA5A14-C953-4DE7-BE00-CF79E0067FBF}" srcOrd="0" destOrd="0" parTransId="{C52493A5-B2B6-46D9-B2C9-C89AE8D9B9D8}" sibTransId="{30F36790-9B6A-4454-88E1-7FF15AE2BB88}"/>
    <dgm:cxn modelId="{CEFE8EA0-4E2B-43BA-AA09-8BB9BE724860}" type="presOf" srcId="{617C5E0E-FE02-4EFB-AE4D-B94185D352C0}" destId="{4CD41FD5-FAB6-4710-AC44-DE66BC27B456}" srcOrd="1" destOrd="0" presId="urn:microsoft.com/office/officeart/2005/8/layout/orgChart1"/>
    <dgm:cxn modelId="{AFC57FDC-0558-4856-B2C9-AEDE64F7AC32}" type="presOf" srcId="{E8963685-6D90-4B75-A3AF-1B1BAABD3A40}" destId="{A7960C34-2AA0-4E76-9603-E3E000FA8B50}" srcOrd="0" destOrd="0" presId="urn:microsoft.com/office/officeart/2005/8/layout/orgChart1"/>
    <dgm:cxn modelId="{48E62D25-41C9-4915-9979-95D03E1AF9DB}" srcId="{D8A87953-FA42-4F0A-BFD9-D1A96368A0BD}" destId="{617C5E0E-FE02-4EFB-AE4D-B94185D352C0}" srcOrd="0" destOrd="0" parTransId="{E8963685-6D90-4B75-A3AF-1B1BAABD3A40}" sibTransId="{347ECB20-7147-46DE-AF12-520D00155AD8}"/>
    <dgm:cxn modelId="{50439778-5E82-488C-91AC-52F8383ED98B}" srcId="{617C5E0E-FE02-4EFB-AE4D-B94185D352C0}" destId="{B8CF4448-FA99-41F1-AF0A-39040C938125}" srcOrd="0" destOrd="0" parTransId="{CC4252E7-F70D-46B0-86E1-971117C187E8}" sibTransId="{06C44A33-9392-4880-BA3E-21BC1FD7E88D}"/>
    <dgm:cxn modelId="{F7A26717-DE47-4FD3-B23E-0DDA66463991}" type="presOf" srcId="{D8A87953-FA42-4F0A-BFD9-D1A96368A0BD}" destId="{BF33E3CF-F8A0-4EB9-9D1B-9077DC4CFD68}" srcOrd="1" destOrd="0" presId="urn:microsoft.com/office/officeart/2005/8/layout/orgChart1"/>
    <dgm:cxn modelId="{AB2E37AA-F4ED-42AE-BA9C-003F43A288D4}" type="presOf" srcId="{B3EA5A14-C953-4DE7-BE00-CF79E0067FBF}" destId="{E70546DF-BF63-4390-AC27-3047813743EF}" srcOrd="1" destOrd="0" presId="urn:microsoft.com/office/officeart/2005/8/layout/orgChart1"/>
    <dgm:cxn modelId="{EFA405E1-1FB4-4F4C-B1B4-AC37712D7ED1}" type="presOf" srcId="{C52493A5-B2B6-46D9-B2C9-C89AE8D9B9D8}" destId="{3F61A970-6EDB-4328-853D-9ABBB1F62A8D}" srcOrd="0" destOrd="0" presId="urn:microsoft.com/office/officeart/2005/8/layout/orgChart1"/>
    <dgm:cxn modelId="{BF4B71C8-4079-4DE7-9BDB-3E9D58E1A6A4}" type="presOf" srcId="{FF7B2616-AFB3-40E5-A22B-8427A83AB0D7}" destId="{436F0C75-C474-40BB-8329-92D5209D7EAD}" srcOrd="1" destOrd="0" presId="urn:microsoft.com/office/officeart/2005/8/layout/orgChart1"/>
    <dgm:cxn modelId="{38B98214-BCEA-4E71-9355-0E9B928124E5}" type="presOf" srcId="{B8CF4448-FA99-41F1-AF0A-39040C938125}" destId="{301F4730-EB96-4153-92F9-5F8D5EE9E68B}" srcOrd="1" destOrd="0" presId="urn:microsoft.com/office/officeart/2005/8/layout/orgChart1"/>
    <dgm:cxn modelId="{64995163-E869-485A-97A2-01F08FB60CD7}" type="presOf" srcId="{B8CF4448-FA99-41F1-AF0A-39040C938125}" destId="{2028EF8F-6A3D-47E3-A7FA-5D14CE6F2C8D}" srcOrd="0" destOrd="0" presId="urn:microsoft.com/office/officeart/2005/8/layout/orgChart1"/>
    <dgm:cxn modelId="{6E1AEF0A-CB0C-41D1-9AB6-C70D370F9C1E}" srcId="{CB51D0E8-262A-4E06-B2A1-2F76D3E5E6BF}" destId="{FF7B2616-AFB3-40E5-A22B-8427A83AB0D7}" srcOrd="0" destOrd="0" parTransId="{EDD6F31F-3F3D-4D07-B585-E6044958C150}" sibTransId="{2A1FA81A-9AB0-471D-BE03-10F17C1EF09D}"/>
    <dgm:cxn modelId="{4B76B3E2-AAE3-44F7-A1D3-CA00985BB6DD}" type="presOf" srcId="{6E12085F-ACB1-43D4-8937-C79B1F46FA40}" destId="{2AEAFDD6-5119-4F20-B7D7-C0E3BD1946C2}" srcOrd="0" destOrd="0" presId="urn:microsoft.com/office/officeart/2005/8/layout/orgChart1"/>
    <dgm:cxn modelId="{119A5471-6FCD-441C-94DC-E4D112A065FA}" type="presOf" srcId="{6E12085F-ACB1-43D4-8937-C79B1F46FA40}" destId="{C3E88462-20EC-4B62-8125-F54617C211A8}" srcOrd="1" destOrd="0" presId="urn:microsoft.com/office/officeart/2005/8/layout/orgChart1"/>
    <dgm:cxn modelId="{8C3F64A4-02D3-4CE6-A784-9448C5C71C73}" type="presOf" srcId="{AF402F7B-964F-4840-9281-160D8F4BCCCF}" destId="{B4610C52-9270-4825-8CB9-4B0597B38BF2}" srcOrd="0" destOrd="0" presId="urn:microsoft.com/office/officeart/2005/8/layout/orgChart1"/>
    <dgm:cxn modelId="{5DBF2F22-519E-4D6F-B0D2-5FFB5852294E}" type="presOf" srcId="{D61F6C52-0335-463D-AE66-9A894ACF7A56}" destId="{D14B6BB4-0656-47E5-885E-6C3CDC4DB76A}" srcOrd="0" destOrd="0" presId="urn:microsoft.com/office/officeart/2005/8/layout/orgChart1"/>
    <dgm:cxn modelId="{D22D03CF-49ED-44C4-9B4A-6C289B8E5416}" type="presParOf" srcId="{81584EAF-811A-4ED9-8D89-68E206AE1716}" destId="{CDFF00D4-84A3-43C5-AD1A-44A7EF880DD7}" srcOrd="0" destOrd="0" presId="urn:microsoft.com/office/officeart/2005/8/layout/orgChart1"/>
    <dgm:cxn modelId="{BEF3B7B5-5EE9-465E-9AFD-46D82823D92E}" type="presParOf" srcId="{CDFF00D4-84A3-43C5-AD1A-44A7EF880DD7}" destId="{EA4B1BF4-026C-4705-BF6F-EF16647CAFA7}" srcOrd="0" destOrd="0" presId="urn:microsoft.com/office/officeart/2005/8/layout/orgChart1"/>
    <dgm:cxn modelId="{25AEA7FD-2D5E-4891-9CAE-751075FA572E}" type="presParOf" srcId="{EA4B1BF4-026C-4705-BF6F-EF16647CAFA7}" destId="{2D56ACA5-A868-4571-B70F-D16AA0894539}" srcOrd="0" destOrd="0" presId="urn:microsoft.com/office/officeart/2005/8/layout/orgChart1"/>
    <dgm:cxn modelId="{CE77ACBE-B341-4C5A-860F-ACB048943780}" type="presParOf" srcId="{EA4B1BF4-026C-4705-BF6F-EF16647CAFA7}" destId="{436F0C75-C474-40BB-8329-92D5209D7EAD}" srcOrd="1" destOrd="0" presId="urn:microsoft.com/office/officeart/2005/8/layout/orgChart1"/>
    <dgm:cxn modelId="{BDF3D338-35EA-41DE-947C-0EA377F57ED3}" type="presParOf" srcId="{CDFF00D4-84A3-43C5-AD1A-44A7EF880DD7}" destId="{8555B131-F966-4C88-9993-598AA1DA464C}" srcOrd="1" destOrd="0" presId="urn:microsoft.com/office/officeart/2005/8/layout/orgChart1"/>
    <dgm:cxn modelId="{9A62F70D-DAAA-4642-A713-F4E017DDA230}" type="presParOf" srcId="{8555B131-F966-4C88-9993-598AA1DA464C}" destId="{3F61A970-6EDB-4328-853D-9ABBB1F62A8D}" srcOrd="0" destOrd="0" presId="urn:microsoft.com/office/officeart/2005/8/layout/orgChart1"/>
    <dgm:cxn modelId="{898CC3D6-2142-4B07-B9A4-133CB5984069}" type="presParOf" srcId="{8555B131-F966-4C88-9993-598AA1DA464C}" destId="{D3F37588-0757-4730-92DD-F7FB59BE2AF4}" srcOrd="1" destOrd="0" presId="urn:microsoft.com/office/officeart/2005/8/layout/orgChart1"/>
    <dgm:cxn modelId="{053B1DD4-BE25-45FD-84CD-5182BD161FFF}" type="presParOf" srcId="{D3F37588-0757-4730-92DD-F7FB59BE2AF4}" destId="{A817CF87-A26E-4D14-B4E1-65B2339B175E}" srcOrd="0" destOrd="0" presId="urn:microsoft.com/office/officeart/2005/8/layout/orgChart1"/>
    <dgm:cxn modelId="{EF9A21B8-D35A-4513-93DD-434A21335FE2}" type="presParOf" srcId="{A817CF87-A26E-4D14-B4E1-65B2339B175E}" destId="{DB161E2A-D9E9-4A1D-8C80-36D48C9CF965}" srcOrd="0" destOrd="0" presId="urn:microsoft.com/office/officeart/2005/8/layout/orgChart1"/>
    <dgm:cxn modelId="{380273DF-FC6E-440B-B9A8-935243FB8438}" type="presParOf" srcId="{A817CF87-A26E-4D14-B4E1-65B2339B175E}" destId="{E70546DF-BF63-4390-AC27-3047813743EF}" srcOrd="1" destOrd="0" presId="urn:microsoft.com/office/officeart/2005/8/layout/orgChart1"/>
    <dgm:cxn modelId="{60FC8C3A-A56D-4EE1-B4AB-2893925BD09E}" type="presParOf" srcId="{D3F37588-0757-4730-92DD-F7FB59BE2AF4}" destId="{4F15CC46-E190-4461-A3B0-9FFF0D76B626}" srcOrd="1" destOrd="0" presId="urn:microsoft.com/office/officeart/2005/8/layout/orgChart1"/>
    <dgm:cxn modelId="{2CEC5F9D-8E26-4ECE-BBCC-A70A66E5117C}" type="presParOf" srcId="{D3F37588-0757-4730-92DD-F7FB59BE2AF4}" destId="{633D921C-2924-46C8-9DDB-AFCACFC8B622}" srcOrd="2" destOrd="0" presId="urn:microsoft.com/office/officeart/2005/8/layout/orgChart1"/>
    <dgm:cxn modelId="{AD2C482D-CA75-4AD9-9856-36E04712AE23}" type="presParOf" srcId="{8555B131-F966-4C88-9993-598AA1DA464C}" destId="{B4610C52-9270-4825-8CB9-4B0597B38BF2}" srcOrd="2" destOrd="0" presId="urn:microsoft.com/office/officeart/2005/8/layout/orgChart1"/>
    <dgm:cxn modelId="{2A719A30-A4EB-4648-AF96-EA092A38B248}" type="presParOf" srcId="{8555B131-F966-4C88-9993-598AA1DA464C}" destId="{4A1AC5BF-5082-474F-883E-D19BFE99B49E}" srcOrd="3" destOrd="0" presId="urn:microsoft.com/office/officeart/2005/8/layout/orgChart1"/>
    <dgm:cxn modelId="{8190DBB1-A3DD-4C93-B63D-29E8E48A6042}" type="presParOf" srcId="{4A1AC5BF-5082-474F-883E-D19BFE99B49E}" destId="{B7E3847E-ACE0-471B-871F-2399951471C9}" srcOrd="0" destOrd="0" presId="urn:microsoft.com/office/officeart/2005/8/layout/orgChart1"/>
    <dgm:cxn modelId="{1376408E-5747-4B2F-B04E-B749DA8CB534}" type="presParOf" srcId="{B7E3847E-ACE0-471B-871F-2399951471C9}" destId="{99DEB7A9-2428-4576-B4D9-1FC490B42912}" srcOrd="0" destOrd="0" presId="urn:microsoft.com/office/officeart/2005/8/layout/orgChart1"/>
    <dgm:cxn modelId="{F21FA5C6-F415-4FAF-AABC-31217CDC35AC}" type="presParOf" srcId="{B7E3847E-ACE0-471B-871F-2399951471C9}" destId="{BF33E3CF-F8A0-4EB9-9D1B-9077DC4CFD68}" srcOrd="1" destOrd="0" presId="urn:microsoft.com/office/officeart/2005/8/layout/orgChart1"/>
    <dgm:cxn modelId="{821FC4A4-8F6B-4693-93B0-8DE20722923D}" type="presParOf" srcId="{4A1AC5BF-5082-474F-883E-D19BFE99B49E}" destId="{7FF862A5-0BEC-46D9-A66D-C13786229C35}" srcOrd="1" destOrd="0" presId="urn:microsoft.com/office/officeart/2005/8/layout/orgChart1"/>
    <dgm:cxn modelId="{BAD3F00B-7BD0-48D0-A148-18FEF9B4C3CB}" type="presParOf" srcId="{7FF862A5-0BEC-46D9-A66D-C13786229C35}" destId="{A7960C34-2AA0-4E76-9603-E3E000FA8B50}" srcOrd="0" destOrd="0" presId="urn:microsoft.com/office/officeart/2005/8/layout/orgChart1"/>
    <dgm:cxn modelId="{6DD94F33-3D91-46BA-9C1E-D2B86A4B479B}" type="presParOf" srcId="{7FF862A5-0BEC-46D9-A66D-C13786229C35}" destId="{5CBB1A63-3251-4EC5-918D-AED5E9768A14}" srcOrd="1" destOrd="0" presId="urn:microsoft.com/office/officeart/2005/8/layout/orgChart1"/>
    <dgm:cxn modelId="{4A4E42C9-33BF-466C-9D3E-92A58B90AFC9}" type="presParOf" srcId="{5CBB1A63-3251-4EC5-918D-AED5E9768A14}" destId="{F2086D7D-EF20-40BA-8DA8-1AB0477335E0}" srcOrd="0" destOrd="0" presId="urn:microsoft.com/office/officeart/2005/8/layout/orgChart1"/>
    <dgm:cxn modelId="{154F93C1-C04B-4966-97B2-43E85B81BB88}" type="presParOf" srcId="{F2086D7D-EF20-40BA-8DA8-1AB0477335E0}" destId="{F687BEDC-8FEE-4769-882E-0A5D473D619C}" srcOrd="0" destOrd="0" presId="urn:microsoft.com/office/officeart/2005/8/layout/orgChart1"/>
    <dgm:cxn modelId="{12712B55-D810-41D0-B8AE-FF13367373A8}" type="presParOf" srcId="{F2086D7D-EF20-40BA-8DA8-1AB0477335E0}" destId="{4CD41FD5-FAB6-4710-AC44-DE66BC27B456}" srcOrd="1" destOrd="0" presId="urn:microsoft.com/office/officeart/2005/8/layout/orgChart1"/>
    <dgm:cxn modelId="{1AE324D1-926A-4AAB-8E3C-9500FD7769BC}" type="presParOf" srcId="{5CBB1A63-3251-4EC5-918D-AED5E9768A14}" destId="{7FF95FB0-5149-49D6-AEF1-435D2D4E8228}" srcOrd="1" destOrd="0" presId="urn:microsoft.com/office/officeart/2005/8/layout/orgChart1"/>
    <dgm:cxn modelId="{E968E887-7F81-4594-8E6D-0C10A2BA9B50}" type="presParOf" srcId="{7FF95FB0-5149-49D6-AEF1-435D2D4E8228}" destId="{65EA0C22-5203-4657-94CA-78979695724C}" srcOrd="0" destOrd="0" presId="urn:microsoft.com/office/officeart/2005/8/layout/orgChart1"/>
    <dgm:cxn modelId="{A11DED50-6683-4EE0-9DB0-E3BBE0F3F29F}" type="presParOf" srcId="{7FF95FB0-5149-49D6-AEF1-435D2D4E8228}" destId="{BEE001A2-E5B3-4880-A0A0-9B6874930FA2}" srcOrd="1" destOrd="0" presId="urn:microsoft.com/office/officeart/2005/8/layout/orgChart1"/>
    <dgm:cxn modelId="{65124024-E4D9-437F-87D7-E73C5F85106E}" type="presParOf" srcId="{BEE001A2-E5B3-4880-A0A0-9B6874930FA2}" destId="{2D429AB5-2503-4216-85A6-EB2799178F36}" srcOrd="0" destOrd="0" presId="urn:microsoft.com/office/officeart/2005/8/layout/orgChart1"/>
    <dgm:cxn modelId="{1ABF88FF-D850-48E8-9A74-1F24B59744F0}" type="presParOf" srcId="{2D429AB5-2503-4216-85A6-EB2799178F36}" destId="{2028EF8F-6A3D-47E3-A7FA-5D14CE6F2C8D}" srcOrd="0" destOrd="0" presId="urn:microsoft.com/office/officeart/2005/8/layout/orgChart1"/>
    <dgm:cxn modelId="{52117ABA-61B9-40EE-8656-DCC79CA39769}" type="presParOf" srcId="{2D429AB5-2503-4216-85A6-EB2799178F36}" destId="{301F4730-EB96-4153-92F9-5F8D5EE9E68B}" srcOrd="1" destOrd="0" presId="urn:microsoft.com/office/officeart/2005/8/layout/orgChart1"/>
    <dgm:cxn modelId="{463CEFEA-2F42-450C-AE10-FC47C85ED85A}" type="presParOf" srcId="{BEE001A2-E5B3-4880-A0A0-9B6874930FA2}" destId="{57D7790D-CFE8-4428-A604-463DCB954602}" srcOrd="1" destOrd="0" presId="urn:microsoft.com/office/officeart/2005/8/layout/orgChart1"/>
    <dgm:cxn modelId="{2048B0FD-4489-4B9A-B852-FD5F5FBCD5C1}" type="presParOf" srcId="{BEE001A2-E5B3-4880-A0A0-9B6874930FA2}" destId="{9F23AB7B-C42C-499D-96B6-826E3731439F}" srcOrd="2" destOrd="0" presId="urn:microsoft.com/office/officeart/2005/8/layout/orgChart1"/>
    <dgm:cxn modelId="{FE7C2804-BF63-45B2-B512-FEFACC9FD09A}" type="presParOf" srcId="{7FF95FB0-5149-49D6-AEF1-435D2D4E8228}" destId="{D14B6BB4-0656-47E5-885E-6C3CDC4DB76A}" srcOrd="2" destOrd="0" presId="urn:microsoft.com/office/officeart/2005/8/layout/orgChart1"/>
    <dgm:cxn modelId="{2CAC29E6-3212-46F1-936F-97A42DE48204}" type="presParOf" srcId="{7FF95FB0-5149-49D6-AEF1-435D2D4E8228}" destId="{2C102696-AD93-447D-9C0E-5B2A1BA2F061}" srcOrd="3" destOrd="0" presId="urn:microsoft.com/office/officeart/2005/8/layout/orgChart1"/>
    <dgm:cxn modelId="{29A8B50C-18EE-4CB7-A3C3-083546583498}" type="presParOf" srcId="{2C102696-AD93-447D-9C0E-5B2A1BA2F061}" destId="{A3B6D190-6DFF-4ACF-BBA2-9AF4E407C03A}" srcOrd="0" destOrd="0" presId="urn:microsoft.com/office/officeart/2005/8/layout/orgChart1"/>
    <dgm:cxn modelId="{7FA976B8-42E6-46F3-ADE6-64C4B61FC35C}" type="presParOf" srcId="{A3B6D190-6DFF-4ACF-BBA2-9AF4E407C03A}" destId="{2AEAFDD6-5119-4F20-B7D7-C0E3BD1946C2}" srcOrd="0" destOrd="0" presId="urn:microsoft.com/office/officeart/2005/8/layout/orgChart1"/>
    <dgm:cxn modelId="{A1D76FCC-5604-4FE4-BB6B-69C81BCC3F9D}" type="presParOf" srcId="{A3B6D190-6DFF-4ACF-BBA2-9AF4E407C03A}" destId="{C3E88462-20EC-4B62-8125-F54617C211A8}" srcOrd="1" destOrd="0" presId="urn:microsoft.com/office/officeart/2005/8/layout/orgChart1"/>
    <dgm:cxn modelId="{A68E4D18-1EFC-46A3-A58C-A278432BFF92}" type="presParOf" srcId="{2C102696-AD93-447D-9C0E-5B2A1BA2F061}" destId="{23EF50CC-10EE-4D39-993D-B163A7F0FDBD}" srcOrd="1" destOrd="0" presId="urn:microsoft.com/office/officeart/2005/8/layout/orgChart1"/>
    <dgm:cxn modelId="{C2599E4E-B70F-41C7-8AD5-48DDC8B50215}" type="presParOf" srcId="{2C102696-AD93-447D-9C0E-5B2A1BA2F061}" destId="{FC3A88C6-621A-4846-892E-1EF40F052D5D}" srcOrd="2" destOrd="0" presId="urn:microsoft.com/office/officeart/2005/8/layout/orgChart1"/>
    <dgm:cxn modelId="{BEE4A16C-2E9A-46AD-A196-D9F3735E2133}" type="presParOf" srcId="{5CBB1A63-3251-4EC5-918D-AED5E9768A14}" destId="{89E1F826-D77E-4FD8-A2A0-B595A116E061}" srcOrd="2" destOrd="0" presId="urn:microsoft.com/office/officeart/2005/8/layout/orgChart1"/>
    <dgm:cxn modelId="{60FC9C4F-E223-421F-845B-4B073D6A1F0E}" type="presParOf" srcId="{4A1AC5BF-5082-474F-883E-D19BFE99B49E}" destId="{6B2127E4-DCE0-4FDE-82C0-C74C327D6A11}" srcOrd="2" destOrd="0" presId="urn:microsoft.com/office/officeart/2005/8/layout/orgChart1"/>
    <dgm:cxn modelId="{F6FE42E5-7EAF-4C92-9B48-DFF235744440}" type="presParOf" srcId="{CDFF00D4-84A3-43C5-AD1A-44A7EF880DD7}" destId="{43302972-711F-4D7F-9E74-98530AC80CF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4B6BB4-0656-47E5-885E-6C3CDC4DB76A}">
      <dsp:nvSpPr>
        <dsp:cNvPr id="0" name=""/>
        <dsp:cNvSpPr/>
      </dsp:nvSpPr>
      <dsp:spPr>
        <a:xfrm>
          <a:off x="4277212" y="2300287"/>
          <a:ext cx="450738" cy="889746"/>
        </a:xfrm>
        <a:custGeom>
          <a:avLst/>
          <a:gdLst/>
          <a:ahLst/>
          <a:cxnLst/>
          <a:rect l="0" t="0" r="0" b="0"/>
          <a:pathLst>
            <a:path>
              <a:moveTo>
                <a:pt x="0" y="0"/>
              </a:moveTo>
              <a:lnTo>
                <a:pt x="0" y="889746"/>
              </a:lnTo>
              <a:lnTo>
                <a:pt x="450738" y="889746"/>
              </a:lnTo>
            </a:path>
          </a:pathLst>
        </a:custGeom>
        <a:noFill/>
        <a:ln w="1905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EA0C22-5203-4657-94CA-78979695724C}">
      <dsp:nvSpPr>
        <dsp:cNvPr id="0" name=""/>
        <dsp:cNvSpPr/>
      </dsp:nvSpPr>
      <dsp:spPr>
        <a:xfrm>
          <a:off x="3854081" y="2300287"/>
          <a:ext cx="423131" cy="894566"/>
        </a:xfrm>
        <a:custGeom>
          <a:avLst/>
          <a:gdLst/>
          <a:ahLst/>
          <a:cxnLst/>
          <a:rect l="0" t="0" r="0" b="0"/>
          <a:pathLst>
            <a:path>
              <a:moveTo>
                <a:pt x="423131" y="0"/>
              </a:moveTo>
              <a:lnTo>
                <a:pt x="423131" y="894566"/>
              </a:lnTo>
              <a:lnTo>
                <a:pt x="0" y="894566"/>
              </a:lnTo>
            </a:path>
          </a:pathLst>
        </a:custGeom>
        <a:noFill/>
        <a:ln w="1905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960C34-2AA0-4E76-9603-E3E000FA8B50}">
      <dsp:nvSpPr>
        <dsp:cNvPr id="0" name=""/>
        <dsp:cNvSpPr/>
      </dsp:nvSpPr>
      <dsp:spPr>
        <a:xfrm>
          <a:off x="3828503" y="1613712"/>
          <a:ext cx="327143" cy="382662"/>
        </a:xfrm>
        <a:custGeom>
          <a:avLst/>
          <a:gdLst/>
          <a:ahLst/>
          <a:cxnLst/>
          <a:rect l="0" t="0" r="0" b="0"/>
          <a:pathLst>
            <a:path>
              <a:moveTo>
                <a:pt x="0" y="0"/>
              </a:moveTo>
              <a:lnTo>
                <a:pt x="0" y="382662"/>
              </a:lnTo>
              <a:lnTo>
                <a:pt x="327143" y="382662"/>
              </a:lnTo>
            </a:path>
          </a:pathLst>
        </a:custGeom>
        <a:noFill/>
        <a:ln w="1905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610C52-9270-4825-8CB9-4B0597B38BF2}">
      <dsp:nvSpPr>
        <dsp:cNvPr id="0" name=""/>
        <dsp:cNvSpPr/>
      </dsp:nvSpPr>
      <dsp:spPr>
        <a:xfrm>
          <a:off x="3176587" y="608394"/>
          <a:ext cx="651916" cy="458403"/>
        </a:xfrm>
        <a:custGeom>
          <a:avLst/>
          <a:gdLst/>
          <a:ahLst/>
          <a:cxnLst/>
          <a:rect l="0" t="0" r="0" b="0"/>
          <a:pathLst>
            <a:path>
              <a:moveTo>
                <a:pt x="0" y="0"/>
              </a:moveTo>
              <a:lnTo>
                <a:pt x="0" y="330760"/>
              </a:lnTo>
              <a:lnTo>
                <a:pt x="651916" y="330760"/>
              </a:lnTo>
              <a:lnTo>
                <a:pt x="651916" y="458403"/>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61A970-6EDB-4328-853D-9ABBB1F62A8D}">
      <dsp:nvSpPr>
        <dsp:cNvPr id="0" name=""/>
        <dsp:cNvSpPr/>
      </dsp:nvSpPr>
      <dsp:spPr>
        <a:xfrm>
          <a:off x="1754380" y="608394"/>
          <a:ext cx="1422206" cy="458403"/>
        </a:xfrm>
        <a:custGeom>
          <a:avLst/>
          <a:gdLst/>
          <a:ahLst/>
          <a:cxnLst/>
          <a:rect l="0" t="0" r="0" b="0"/>
          <a:pathLst>
            <a:path>
              <a:moveTo>
                <a:pt x="1422206" y="0"/>
              </a:moveTo>
              <a:lnTo>
                <a:pt x="1422206" y="330760"/>
              </a:lnTo>
              <a:lnTo>
                <a:pt x="0" y="330760"/>
              </a:lnTo>
              <a:lnTo>
                <a:pt x="0" y="458403"/>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56ACA5-A868-4571-B70F-D16AA0894539}">
      <dsp:nvSpPr>
        <dsp:cNvPr id="0" name=""/>
        <dsp:cNvSpPr/>
      </dsp:nvSpPr>
      <dsp:spPr>
        <a:xfrm>
          <a:off x="2568762" y="570"/>
          <a:ext cx="1215649" cy="607824"/>
        </a:xfrm>
        <a:prstGeom prst="rect">
          <a:avLst/>
        </a:prstGeom>
        <a:gradFill rotWithShape="0">
          <a:gsLst>
            <a:gs pos="0">
              <a:schemeClr val="lt1">
                <a:hueOff val="0"/>
                <a:satOff val="0"/>
                <a:lumOff val="0"/>
                <a:alphaOff val="0"/>
                <a:tint val="1000"/>
                <a:satMod val="255000"/>
              </a:schemeClr>
            </a:gs>
            <a:gs pos="55000">
              <a:schemeClr val="lt1">
                <a:hueOff val="0"/>
                <a:satOff val="0"/>
                <a:lumOff val="0"/>
                <a:alphaOff val="0"/>
                <a:tint val="12000"/>
                <a:satMod val="255000"/>
              </a:schemeClr>
            </a:gs>
            <a:gs pos="100000">
              <a:schemeClr val="l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a:t>Seth Bodnar</a:t>
          </a:r>
          <a:br>
            <a:rPr lang="en-US" sz="1100" kern="1200"/>
          </a:br>
          <a:r>
            <a:rPr lang="en-US" sz="1100" kern="1200"/>
            <a:t>President</a:t>
          </a:r>
        </a:p>
      </dsp:txBody>
      <dsp:txXfrm>
        <a:off x="2568762" y="570"/>
        <a:ext cx="1215649" cy="607824"/>
      </dsp:txXfrm>
    </dsp:sp>
    <dsp:sp modelId="{DB161E2A-D9E9-4A1D-8C80-36D48C9CF965}">
      <dsp:nvSpPr>
        <dsp:cNvPr id="0" name=""/>
        <dsp:cNvSpPr/>
      </dsp:nvSpPr>
      <dsp:spPr>
        <a:xfrm>
          <a:off x="1146555" y="1066798"/>
          <a:ext cx="1215649" cy="607824"/>
        </a:xfrm>
        <a:prstGeom prst="rect">
          <a:avLst/>
        </a:prstGeom>
        <a:gradFill rotWithShape="0">
          <a:gsLst>
            <a:gs pos="0">
              <a:schemeClr val="lt1">
                <a:hueOff val="0"/>
                <a:satOff val="0"/>
                <a:lumOff val="0"/>
                <a:alphaOff val="0"/>
                <a:tint val="1000"/>
                <a:satMod val="255000"/>
              </a:schemeClr>
            </a:gs>
            <a:gs pos="55000">
              <a:schemeClr val="lt1">
                <a:hueOff val="0"/>
                <a:satOff val="0"/>
                <a:lumOff val="0"/>
                <a:alphaOff val="0"/>
                <a:tint val="12000"/>
                <a:satMod val="255000"/>
              </a:schemeClr>
            </a:gs>
            <a:gs pos="100000">
              <a:schemeClr val="l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Paul Lasiter</a:t>
          </a:r>
          <a:br>
            <a:rPr lang="en-US" sz="1100" kern="1200" dirty="0"/>
          </a:br>
          <a:r>
            <a:rPr lang="en-US" sz="1100" kern="1200" dirty="0"/>
            <a:t>Vice President for Operations &amp; Finance</a:t>
          </a:r>
        </a:p>
      </dsp:txBody>
      <dsp:txXfrm>
        <a:off x="1146555" y="1066798"/>
        <a:ext cx="1215649" cy="607824"/>
      </dsp:txXfrm>
    </dsp:sp>
    <dsp:sp modelId="{99DEB7A9-2428-4576-B4D9-1FC490B42912}">
      <dsp:nvSpPr>
        <dsp:cNvPr id="0" name=""/>
        <dsp:cNvSpPr/>
      </dsp:nvSpPr>
      <dsp:spPr>
        <a:xfrm>
          <a:off x="3050518" y="1066798"/>
          <a:ext cx="1555970" cy="546914"/>
        </a:xfrm>
        <a:prstGeom prst="rect">
          <a:avLst/>
        </a:prstGeom>
        <a:gradFill rotWithShape="0">
          <a:gsLst>
            <a:gs pos="0">
              <a:schemeClr val="lt1">
                <a:hueOff val="0"/>
                <a:satOff val="0"/>
                <a:lumOff val="0"/>
                <a:alphaOff val="0"/>
                <a:tint val="1000"/>
                <a:satMod val="255000"/>
              </a:schemeClr>
            </a:gs>
            <a:gs pos="55000">
              <a:schemeClr val="lt1">
                <a:hueOff val="0"/>
                <a:satOff val="0"/>
                <a:lumOff val="0"/>
                <a:alphaOff val="0"/>
                <a:tint val="12000"/>
                <a:satMod val="255000"/>
              </a:schemeClr>
            </a:gs>
            <a:gs pos="100000">
              <a:schemeClr val="l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Anta Coulibaly</a:t>
          </a:r>
          <a:br>
            <a:rPr lang="en-US" sz="1100" kern="1200" dirty="0"/>
          </a:br>
          <a:r>
            <a:rPr lang="en-US" sz="1100" kern="1200" dirty="0"/>
            <a:t>Internal Audit Director</a:t>
          </a:r>
        </a:p>
      </dsp:txBody>
      <dsp:txXfrm>
        <a:off x="3050518" y="1066798"/>
        <a:ext cx="1555970" cy="546914"/>
      </dsp:txXfrm>
    </dsp:sp>
    <dsp:sp modelId="{F687BEDC-8FEE-4769-882E-0A5D473D619C}">
      <dsp:nvSpPr>
        <dsp:cNvPr id="0" name=""/>
        <dsp:cNvSpPr/>
      </dsp:nvSpPr>
      <dsp:spPr>
        <a:xfrm>
          <a:off x="4155647" y="1692462"/>
          <a:ext cx="1215649" cy="607824"/>
        </a:xfrm>
        <a:prstGeom prst="rect">
          <a:avLst/>
        </a:prstGeom>
        <a:gradFill rotWithShape="0">
          <a:gsLst>
            <a:gs pos="0">
              <a:schemeClr val="lt1">
                <a:hueOff val="0"/>
                <a:satOff val="0"/>
                <a:lumOff val="0"/>
                <a:alphaOff val="0"/>
                <a:tint val="1000"/>
                <a:satMod val="255000"/>
              </a:schemeClr>
            </a:gs>
            <a:gs pos="55000">
              <a:schemeClr val="lt1">
                <a:hueOff val="0"/>
                <a:satOff val="0"/>
                <a:lumOff val="0"/>
                <a:alphaOff val="0"/>
                <a:tint val="12000"/>
                <a:satMod val="255000"/>
              </a:schemeClr>
            </a:gs>
            <a:gs pos="100000">
              <a:schemeClr val="l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a:t>Internal Audit Manager</a:t>
          </a:r>
        </a:p>
      </dsp:txBody>
      <dsp:txXfrm>
        <a:off x="4155647" y="1692462"/>
        <a:ext cx="1215649" cy="607824"/>
      </dsp:txXfrm>
    </dsp:sp>
    <dsp:sp modelId="{2028EF8F-6A3D-47E3-A7FA-5D14CE6F2C8D}">
      <dsp:nvSpPr>
        <dsp:cNvPr id="0" name=""/>
        <dsp:cNvSpPr/>
      </dsp:nvSpPr>
      <dsp:spPr>
        <a:xfrm>
          <a:off x="2638431" y="2890941"/>
          <a:ext cx="1215649" cy="607824"/>
        </a:xfrm>
        <a:prstGeom prst="rect">
          <a:avLst/>
        </a:prstGeom>
        <a:gradFill rotWithShape="0">
          <a:gsLst>
            <a:gs pos="0">
              <a:schemeClr val="lt1">
                <a:hueOff val="0"/>
                <a:satOff val="0"/>
                <a:lumOff val="0"/>
                <a:alphaOff val="0"/>
                <a:tint val="1000"/>
                <a:satMod val="255000"/>
              </a:schemeClr>
            </a:gs>
            <a:gs pos="55000">
              <a:schemeClr val="lt1">
                <a:hueOff val="0"/>
                <a:satOff val="0"/>
                <a:lumOff val="0"/>
                <a:alphaOff val="0"/>
                <a:tint val="12000"/>
                <a:satMod val="255000"/>
              </a:schemeClr>
            </a:gs>
            <a:gs pos="100000">
              <a:schemeClr val="l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a:t>Beverly Hawkins-Llewellyn </a:t>
          </a:r>
          <a:br>
            <a:rPr lang="en-US" sz="1100" kern="1200"/>
          </a:br>
          <a:r>
            <a:rPr lang="en-US" sz="1100" kern="1200"/>
            <a:t>Internal Audit</a:t>
          </a:r>
          <a:br>
            <a:rPr lang="en-US" sz="1100" kern="1200"/>
          </a:br>
          <a:r>
            <a:rPr lang="en-US" sz="1100" kern="1200"/>
            <a:t>Senior Auditor</a:t>
          </a:r>
        </a:p>
      </dsp:txBody>
      <dsp:txXfrm>
        <a:off x="2638431" y="2890941"/>
        <a:ext cx="1215649" cy="607824"/>
      </dsp:txXfrm>
    </dsp:sp>
    <dsp:sp modelId="{2AEAFDD6-5119-4F20-B7D7-C0E3BD1946C2}">
      <dsp:nvSpPr>
        <dsp:cNvPr id="0" name=""/>
        <dsp:cNvSpPr/>
      </dsp:nvSpPr>
      <dsp:spPr>
        <a:xfrm>
          <a:off x="4727950" y="2886121"/>
          <a:ext cx="1215649" cy="607824"/>
        </a:xfrm>
        <a:prstGeom prst="rect">
          <a:avLst/>
        </a:prstGeom>
        <a:gradFill rotWithShape="0">
          <a:gsLst>
            <a:gs pos="0">
              <a:schemeClr val="lt1">
                <a:hueOff val="0"/>
                <a:satOff val="0"/>
                <a:lumOff val="0"/>
                <a:alphaOff val="0"/>
                <a:tint val="1000"/>
                <a:satMod val="255000"/>
              </a:schemeClr>
            </a:gs>
            <a:gs pos="55000">
              <a:schemeClr val="lt1">
                <a:hueOff val="0"/>
                <a:satOff val="0"/>
                <a:lumOff val="0"/>
                <a:alphaOff val="0"/>
                <a:tint val="12000"/>
                <a:satMod val="255000"/>
              </a:schemeClr>
            </a:gs>
            <a:gs pos="100000">
              <a:schemeClr val="l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a:t>Student Interns</a:t>
          </a:r>
        </a:p>
      </dsp:txBody>
      <dsp:txXfrm>
        <a:off x="4727950" y="2886121"/>
        <a:ext cx="1215649" cy="60782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A595334-8A20-476A-AC6A-41A18315F05D}" type="datetimeFigureOut">
              <a:rPr lang="en-US" smtClean="0"/>
              <a:t>4/8/2019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A663504-4643-4EFB-AD43-82163BDC8F99}" type="slidenum">
              <a:rPr lang="en-US" smtClean="0"/>
              <a:t>‹#›</a:t>
            </a:fld>
            <a:endParaRPr lang="en-US" dirty="0"/>
          </a:p>
        </p:txBody>
      </p:sp>
    </p:spTree>
    <p:extLst>
      <p:ext uri="{BB962C8B-B14F-4D97-AF65-F5344CB8AC3E}">
        <p14:creationId xmlns:p14="http://schemas.microsoft.com/office/powerpoint/2010/main" val="42665771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4E24E70-9D39-4D5E-B3A4-8A4EDA597107}" type="datetimeFigureOut">
              <a:rPr lang="en-US" smtClean="0"/>
              <a:t>4/8/2019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ED82287-123D-44F4-B4B4-7AED6D52E68F}" type="slidenum">
              <a:rPr lang="en-US" smtClean="0"/>
              <a:t>‹#›</a:t>
            </a:fld>
            <a:endParaRPr lang="en-US" dirty="0"/>
          </a:p>
        </p:txBody>
      </p:sp>
    </p:spTree>
    <p:extLst>
      <p:ext uri="{BB962C8B-B14F-4D97-AF65-F5344CB8AC3E}">
        <p14:creationId xmlns:p14="http://schemas.microsoft.com/office/powerpoint/2010/main" val="1823916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D82287-123D-44F4-B4B4-7AED6D52E68F}" type="slidenum">
              <a:rPr lang="en-US" smtClean="0"/>
              <a:t>1</a:t>
            </a:fld>
            <a:endParaRPr lang="en-US" dirty="0"/>
          </a:p>
        </p:txBody>
      </p:sp>
    </p:spTree>
    <p:extLst>
      <p:ext uri="{BB962C8B-B14F-4D97-AF65-F5344CB8AC3E}">
        <p14:creationId xmlns:p14="http://schemas.microsoft.com/office/powerpoint/2010/main" val="639795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3C8764-F270-4D96-9F7A-C394AB6DAE9B}" type="datetime1">
              <a:rPr lang="en-US" smtClean="0"/>
              <a:t>4/8/2019</a:t>
            </a:fld>
            <a:endParaRPr lang="en-US" dirty="0"/>
          </a:p>
        </p:txBody>
      </p:sp>
      <p:sp>
        <p:nvSpPr>
          <p:cNvPr id="6" name="Slide Number Placeholder 5"/>
          <p:cNvSpPr>
            <a:spLocks noGrp="1"/>
          </p:cNvSpPr>
          <p:nvPr>
            <p:ph type="sldNum" sz="quarter" idx="12"/>
          </p:nvPr>
        </p:nvSpPr>
        <p:spPr/>
        <p:txBody>
          <a:bodyPr/>
          <a:lstStyle/>
          <a:p>
            <a:fld id="{D5150FDB-5C9A-4B86-97CC-8CA138DC124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EA0C4C-5275-41FC-AE9D-5AFE34F8CC5D}" type="datetime1">
              <a:rPr lang="en-US" smtClean="0"/>
              <a:t>4/8/2019</a:t>
            </a:fld>
            <a:endParaRPr lang="en-US" dirty="0"/>
          </a:p>
        </p:txBody>
      </p:sp>
      <p:sp>
        <p:nvSpPr>
          <p:cNvPr id="6" name="Slide Number Placeholder 5"/>
          <p:cNvSpPr>
            <a:spLocks noGrp="1"/>
          </p:cNvSpPr>
          <p:nvPr>
            <p:ph type="sldNum" sz="quarter" idx="12"/>
          </p:nvPr>
        </p:nvSpPr>
        <p:spPr/>
        <p:txBody>
          <a:bodyPr/>
          <a:lstStyle/>
          <a:p>
            <a:fld id="{D5150FDB-5C9A-4B86-97CC-8CA138DC124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49424"/>
            <a:ext cx="8229600" cy="3846576"/>
          </a:xfrm>
        </p:spPr>
        <p:txBody>
          <a:bodyPr/>
          <a:lstStyle>
            <a:lvl1pPr>
              <a:defRPr>
                <a:solidFill>
                  <a:schemeClr val="tx2"/>
                </a:solidFill>
                <a:latin typeface="+mn-lt"/>
              </a:defRPr>
            </a:lvl1pPr>
            <a:lvl2pPr>
              <a:defRPr>
                <a:latin typeface="+mn-lt"/>
              </a:defRPr>
            </a:lvl2pPr>
            <a:lvl3pPr>
              <a:defRPr>
                <a:latin typeface="+mn-lt"/>
              </a:defRPr>
            </a:lvl3pPr>
            <a:lvl4pPr>
              <a:defRPr>
                <a:latin typeface="+mn-lt"/>
              </a:defRPr>
            </a:lvl4pPr>
            <a:lvl5pPr>
              <a:defRPr>
                <a:latin typeface="+mn-lt"/>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Title 3"/>
          <p:cNvSpPr>
            <a:spLocks noGrp="1"/>
          </p:cNvSpPr>
          <p:nvPr>
            <p:ph type="title"/>
          </p:nvPr>
        </p:nvSpPr>
        <p:spPr/>
        <p:txBody>
          <a:bodyPr/>
          <a:lstStyle>
            <a:lvl1pPr>
              <a:defRPr>
                <a:solidFill>
                  <a:schemeClr val="tx2"/>
                </a:solidFill>
                <a:latin typeface="+mn-lt"/>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6" name="Slide Number Placeholder 5"/>
          <p:cNvSpPr>
            <a:spLocks noGrp="1"/>
          </p:cNvSpPr>
          <p:nvPr>
            <p:ph type="sldNum" sz="quarter" idx="12"/>
          </p:nvPr>
        </p:nvSpPr>
        <p:spPr>
          <a:xfrm>
            <a:off x="8229600" y="6248400"/>
            <a:ext cx="762000" cy="365760"/>
          </a:xfrm>
        </p:spPr>
        <p:txBody>
          <a:bodyPr/>
          <a:lstStyle>
            <a:lvl1pPr>
              <a:defRPr>
                <a:solidFill>
                  <a:schemeClr val="accent1"/>
                </a:solidFill>
              </a:defRPr>
            </a:lvl1pPr>
          </a:lstStyle>
          <a:p>
            <a:fld id="{D5150FDB-5C9A-4B86-97CC-8CA138DC124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p>
            <a:fld id="{D5150FDB-5C9A-4B86-97CC-8CA138DC124E}"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7" name="Slide Number Placeholder 26"/>
          <p:cNvSpPr>
            <a:spLocks noGrp="1"/>
          </p:cNvSpPr>
          <p:nvPr>
            <p:ph type="sldNum" sz="quarter" idx="11"/>
          </p:nvPr>
        </p:nvSpPr>
        <p:spPr/>
        <p:txBody>
          <a:bodyPr rtlCol="0"/>
          <a:lstStyle/>
          <a:p>
            <a:fld id="{D5150FDB-5C9A-4B86-97CC-8CA138DC124E}"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a:xfrm>
            <a:off x="8174736" y="2272"/>
            <a:ext cx="762000" cy="365760"/>
          </a:xfrm>
        </p:spPr>
        <p:txBody>
          <a:bodyPr/>
          <a:lstStyle/>
          <a:p>
            <a:fld id="{D5150FDB-5C9A-4B86-97CC-8CA138DC124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150FDB-5C9A-4B86-97CC-8CA138DC124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Footer Placeholder 5"/>
          <p:cNvSpPr>
            <a:spLocks noGrp="1"/>
          </p:cNvSpPr>
          <p:nvPr>
            <p:ph type="ftr" sz="quarter" idx="11"/>
          </p:nvPr>
        </p:nvSpPr>
        <p:spPr>
          <a:xfrm>
            <a:off x="152400" y="5759116"/>
            <a:ext cx="1325880" cy="457200"/>
          </a:xfrm>
          <a:prstGeom prst="rect">
            <a:avLst/>
          </a:prstGeom>
        </p:spPr>
        <p:txBody>
          <a:bodyPr/>
          <a:lstStyle/>
          <a:p>
            <a:r>
              <a:rPr lang="en-US" dirty="0" smtClean="0"/>
              <a:t>copyright</a:t>
            </a:r>
            <a:endParaRPr lang="en-US" dirty="0"/>
          </a:p>
        </p:txBody>
      </p:sp>
      <p:sp>
        <p:nvSpPr>
          <p:cNvPr id="7" name="Slide Number Placeholder 6"/>
          <p:cNvSpPr>
            <a:spLocks noGrp="1"/>
          </p:cNvSpPr>
          <p:nvPr>
            <p:ph type="sldNum" sz="quarter" idx="12"/>
          </p:nvPr>
        </p:nvSpPr>
        <p:spPr/>
        <p:txBody>
          <a:bodyPr/>
          <a:lstStyle/>
          <a:p>
            <a:fld id="{D5150FDB-5C9A-4B86-97CC-8CA138DC124E}"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5257EFA-C3F4-4257-A43D-1FB869D9664C}" type="datetime1">
              <a:rPr lang="en-US" smtClean="0"/>
              <a:t>4/8/2019</a:t>
            </a:fld>
            <a:endParaRPr lang="en-US" dirty="0"/>
          </a:p>
        </p:txBody>
      </p:sp>
      <p:sp>
        <p:nvSpPr>
          <p:cNvPr id="7" name="Slide Number Placeholder 6"/>
          <p:cNvSpPr>
            <a:spLocks noGrp="1"/>
          </p:cNvSpPr>
          <p:nvPr>
            <p:ph type="sldNum" sz="quarter" idx="12"/>
          </p:nvPr>
        </p:nvSpPr>
        <p:spPr/>
        <p:txBody>
          <a:bodyPr/>
          <a:lstStyle/>
          <a:p>
            <a:fld id="{D5150FDB-5C9A-4B86-97CC-8CA138DC124E}"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44013" y="-15654"/>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4C5EDD6-456F-4066-A048-0259D77852D3}" type="datetime1">
              <a:rPr lang="en-US" smtClean="0"/>
              <a:t>4/8/2019</a:t>
            </a:fld>
            <a:endParaRPr lang="en-US" dirty="0"/>
          </a:p>
        </p:txBody>
      </p:sp>
      <p:sp>
        <p:nvSpPr>
          <p:cNvPr id="23" name="Slide Number Placeholder 22"/>
          <p:cNvSpPr>
            <a:spLocks noGrp="1"/>
          </p:cNvSpPr>
          <p:nvPr>
            <p:ph type="sldNum" sz="quarter" idx="4"/>
          </p:nvPr>
        </p:nvSpPr>
        <p:spPr>
          <a:xfrm>
            <a:off x="8248288" y="6248400"/>
            <a:ext cx="762000" cy="365760"/>
          </a:xfrm>
          <a:prstGeom prst="rect">
            <a:avLst/>
          </a:prstGeom>
        </p:spPr>
        <p:txBody>
          <a:bodyPr vert="horz" anchor="b"/>
          <a:lstStyle>
            <a:lvl1pPr algn="r" eaLnBrk="1" latinLnBrk="0" hangingPunct="1">
              <a:defRPr kumimoji="0" sz="1800">
                <a:solidFill>
                  <a:schemeClr val="accent1"/>
                </a:solidFill>
              </a:defRPr>
            </a:lvl1pPr>
          </a:lstStyle>
          <a:p>
            <a:fld id="{D5150FDB-5C9A-4B86-97CC-8CA138DC124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umt.edu/iaud/csa.php"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mailto:tiffany.kuehn@mso.umt.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latin typeface="+mn-lt"/>
              </a:rPr>
              <a:t>Internal Controls</a:t>
            </a:r>
            <a:endParaRPr lang="en-US" dirty="0">
              <a:latin typeface="+mn-lt"/>
            </a:endParaRPr>
          </a:p>
        </p:txBody>
      </p:sp>
      <p:sp>
        <p:nvSpPr>
          <p:cNvPr id="5" name="Subtitle 4"/>
          <p:cNvSpPr>
            <a:spLocks noGrp="1"/>
          </p:cNvSpPr>
          <p:nvPr>
            <p:ph type="subTitle" idx="1"/>
          </p:nvPr>
        </p:nvSpPr>
        <p:spPr>
          <a:xfrm>
            <a:off x="457200" y="3962400"/>
            <a:ext cx="4953000" cy="1752600"/>
          </a:xfrm>
        </p:spPr>
        <p:txBody>
          <a:bodyPr>
            <a:normAutofit/>
          </a:bodyPr>
          <a:lstStyle/>
          <a:p>
            <a:r>
              <a:rPr lang="en-US" sz="2200" dirty="0" smtClean="0"/>
              <a:t>HRFIN102</a:t>
            </a:r>
            <a:endParaRPr lang="en-US" sz="2200" dirty="0"/>
          </a:p>
        </p:txBody>
      </p:sp>
    </p:spTree>
    <p:extLst>
      <p:ext uri="{BB962C8B-B14F-4D97-AF65-F5344CB8AC3E}">
        <p14:creationId xmlns:p14="http://schemas.microsoft.com/office/powerpoint/2010/main" val="38518739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rmAutofit fontScale="77500" lnSpcReduction="20000"/>
          </a:bodyPr>
          <a:lstStyle/>
          <a:p>
            <a:r>
              <a:rPr lang="en-US" dirty="0"/>
              <a:t>The control environment, as established by </a:t>
            </a:r>
            <a:r>
              <a:rPr lang="en-US" dirty="0" smtClean="0"/>
              <a:t>the University’s administration</a:t>
            </a:r>
            <a:r>
              <a:rPr lang="en-US" dirty="0"/>
              <a:t>, sets the tone </a:t>
            </a:r>
            <a:r>
              <a:rPr lang="en-US" dirty="0" smtClean="0"/>
              <a:t>and </a:t>
            </a:r>
            <a:r>
              <a:rPr lang="en-US" dirty="0"/>
              <a:t>influences the control consciousness of its people. </a:t>
            </a:r>
            <a:endParaRPr lang="en-US" dirty="0" smtClean="0"/>
          </a:p>
          <a:p>
            <a:endParaRPr lang="en-US" dirty="0"/>
          </a:p>
          <a:p>
            <a:r>
              <a:rPr lang="en-US" dirty="0" smtClean="0"/>
              <a:t>Leaders </a:t>
            </a:r>
            <a:r>
              <a:rPr lang="en-US" dirty="0"/>
              <a:t>of each department, </a:t>
            </a:r>
            <a:r>
              <a:rPr lang="en-US" dirty="0" smtClean="0"/>
              <a:t>area, </a:t>
            </a:r>
            <a:r>
              <a:rPr lang="en-US" dirty="0"/>
              <a:t>or activity establish a local control environment</a:t>
            </a:r>
            <a:r>
              <a:rPr lang="en-US" dirty="0" smtClean="0"/>
              <a:t>.</a:t>
            </a:r>
          </a:p>
          <a:p>
            <a:endParaRPr lang="en-US" dirty="0"/>
          </a:p>
          <a:p>
            <a:r>
              <a:rPr lang="en-US" dirty="0"/>
              <a:t>Control environment factors include:</a:t>
            </a:r>
          </a:p>
          <a:p>
            <a:pPr lvl="1"/>
            <a:r>
              <a:rPr lang="en-US" dirty="0"/>
              <a:t>Integrity and ethical </a:t>
            </a:r>
            <a:r>
              <a:rPr lang="en-US" dirty="0" smtClean="0"/>
              <a:t>values</a:t>
            </a:r>
            <a:endParaRPr lang="en-US" dirty="0"/>
          </a:p>
          <a:p>
            <a:pPr lvl="1"/>
            <a:r>
              <a:rPr lang="en-US" dirty="0"/>
              <a:t>The commitment to </a:t>
            </a:r>
            <a:r>
              <a:rPr lang="en-US" dirty="0" smtClean="0"/>
              <a:t>competence</a:t>
            </a:r>
            <a:endParaRPr lang="en-US" dirty="0"/>
          </a:p>
          <a:p>
            <a:pPr lvl="1"/>
            <a:r>
              <a:rPr lang="en-US" dirty="0"/>
              <a:t>Leadership philosophy and operating </a:t>
            </a:r>
            <a:r>
              <a:rPr lang="en-US" dirty="0" smtClean="0"/>
              <a:t>style</a:t>
            </a:r>
            <a:endParaRPr lang="en-US" dirty="0"/>
          </a:p>
          <a:p>
            <a:pPr lvl="1"/>
            <a:r>
              <a:rPr lang="en-US" dirty="0"/>
              <a:t>The way management assigns </a:t>
            </a:r>
            <a:r>
              <a:rPr lang="en-US" dirty="0" smtClean="0"/>
              <a:t>authority/responsibility </a:t>
            </a:r>
            <a:r>
              <a:rPr lang="en-US" dirty="0"/>
              <a:t>and </a:t>
            </a:r>
            <a:r>
              <a:rPr lang="en-US" dirty="0" smtClean="0"/>
              <a:t>organizes/develops </a:t>
            </a:r>
            <a:r>
              <a:rPr lang="en-US" dirty="0"/>
              <a:t>its </a:t>
            </a:r>
            <a:r>
              <a:rPr lang="en-US" dirty="0" smtClean="0"/>
              <a:t>people</a:t>
            </a:r>
          </a:p>
          <a:p>
            <a:endParaRPr lang="en-US" dirty="0"/>
          </a:p>
        </p:txBody>
      </p:sp>
      <p:sp>
        <p:nvSpPr>
          <p:cNvPr id="3" name="Title 2"/>
          <p:cNvSpPr>
            <a:spLocks noGrp="1"/>
          </p:cNvSpPr>
          <p:nvPr>
            <p:ph type="title"/>
          </p:nvPr>
        </p:nvSpPr>
        <p:spPr/>
        <p:txBody>
          <a:bodyPr/>
          <a:lstStyle/>
          <a:p>
            <a:r>
              <a:rPr lang="en-US" dirty="0" smtClean="0"/>
              <a:t>1. Control Environment</a:t>
            </a:r>
            <a:endParaRPr lang="en-US" dirty="0"/>
          </a:p>
        </p:txBody>
      </p:sp>
    </p:spTree>
    <p:extLst>
      <p:ext uri="{BB962C8B-B14F-4D97-AF65-F5344CB8AC3E}">
        <p14:creationId xmlns:p14="http://schemas.microsoft.com/office/powerpoint/2010/main" val="2150717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rmAutofit fontScale="92500"/>
          </a:bodyPr>
          <a:lstStyle/>
          <a:p>
            <a:r>
              <a:rPr lang="en-US" dirty="0"/>
              <a:t>The process of identifying and analyzing risk is an </a:t>
            </a:r>
            <a:r>
              <a:rPr lang="en-US" b="1" u="sng" dirty="0"/>
              <a:t>ongoing process</a:t>
            </a:r>
            <a:r>
              <a:rPr lang="en-US" dirty="0"/>
              <a:t> and is a critical component of an effective internal control system. </a:t>
            </a:r>
            <a:endParaRPr lang="en-US" dirty="0" smtClean="0"/>
          </a:p>
          <a:p>
            <a:endParaRPr lang="en-US" dirty="0"/>
          </a:p>
          <a:p>
            <a:r>
              <a:rPr lang="en-US" dirty="0" smtClean="0"/>
              <a:t>Attention </a:t>
            </a:r>
            <a:r>
              <a:rPr lang="en-US" dirty="0"/>
              <a:t>must be focused on </a:t>
            </a:r>
            <a:r>
              <a:rPr lang="en-US" dirty="0" smtClean="0"/>
              <a:t>risks, </a:t>
            </a:r>
            <a:r>
              <a:rPr lang="en-US" dirty="0"/>
              <a:t>at all </a:t>
            </a:r>
            <a:r>
              <a:rPr lang="en-US" dirty="0" smtClean="0"/>
              <a:t>levels, </a:t>
            </a:r>
            <a:r>
              <a:rPr lang="en-US" dirty="0"/>
              <a:t>and necessary actions must be taken to manage. </a:t>
            </a:r>
            <a:endParaRPr lang="en-US" dirty="0" smtClean="0"/>
          </a:p>
          <a:p>
            <a:endParaRPr lang="en-US" dirty="0"/>
          </a:p>
          <a:p>
            <a:r>
              <a:rPr lang="en-US" dirty="0" smtClean="0"/>
              <a:t>After </a:t>
            </a:r>
            <a:r>
              <a:rPr lang="en-US" dirty="0"/>
              <a:t>risks have been </a:t>
            </a:r>
            <a:r>
              <a:rPr lang="en-US" dirty="0" smtClean="0"/>
              <a:t>identified, </a:t>
            </a:r>
            <a:r>
              <a:rPr lang="en-US" dirty="0"/>
              <a:t>they must be evaluated.</a:t>
            </a:r>
          </a:p>
          <a:p>
            <a:endParaRPr lang="en-US" dirty="0">
              <a:effectLst/>
            </a:endParaRPr>
          </a:p>
        </p:txBody>
      </p:sp>
      <p:sp>
        <p:nvSpPr>
          <p:cNvPr id="3" name="Title 2"/>
          <p:cNvSpPr>
            <a:spLocks noGrp="1"/>
          </p:cNvSpPr>
          <p:nvPr>
            <p:ph type="title"/>
          </p:nvPr>
        </p:nvSpPr>
        <p:spPr/>
        <p:txBody>
          <a:bodyPr/>
          <a:lstStyle/>
          <a:p>
            <a:r>
              <a:rPr lang="en-US" dirty="0" smtClean="0"/>
              <a:t>2. Risk Assessment</a:t>
            </a:r>
            <a:endParaRPr lang="en-US" dirty="0"/>
          </a:p>
        </p:txBody>
      </p:sp>
    </p:spTree>
    <p:extLst>
      <p:ext uri="{BB962C8B-B14F-4D97-AF65-F5344CB8AC3E}">
        <p14:creationId xmlns:p14="http://schemas.microsoft.com/office/powerpoint/2010/main" val="40953494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rmAutofit fontScale="55000" lnSpcReduction="20000"/>
          </a:bodyPr>
          <a:lstStyle/>
          <a:p>
            <a:r>
              <a:rPr lang="en-US" dirty="0"/>
              <a:t>Control activities are the policies and procedures that help ensure management directives are carried out. </a:t>
            </a:r>
            <a:endParaRPr lang="en-US" dirty="0" smtClean="0"/>
          </a:p>
          <a:p>
            <a:endParaRPr lang="en-US" dirty="0"/>
          </a:p>
          <a:p>
            <a:r>
              <a:rPr lang="en-US" dirty="0" smtClean="0"/>
              <a:t>Control </a:t>
            </a:r>
            <a:r>
              <a:rPr lang="en-US" dirty="0"/>
              <a:t>activities occur throughout the organization, at all levels, and in all functions. They include a range of </a:t>
            </a:r>
            <a:r>
              <a:rPr lang="en-US" dirty="0" smtClean="0"/>
              <a:t>activities such as:</a:t>
            </a:r>
          </a:p>
          <a:p>
            <a:pPr lvl="1"/>
            <a:r>
              <a:rPr lang="en-US" dirty="0" smtClean="0"/>
              <a:t>Approvals</a:t>
            </a:r>
          </a:p>
          <a:p>
            <a:pPr lvl="1"/>
            <a:r>
              <a:rPr lang="en-US" dirty="0" smtClean="0"/>
              <a:t>Authorizations</a:t>
            </a:r>
          </a:p>
          <a:p>
            <a:pPr lvl="1"/>
            <a:r>
              <a:rPr lang="en-US" dirty="0" smtClean="0"/>
              <a:t>Verifications</a:t>
            </a:r>
          </a:p>
          <a:p>
            <a:pPr lvl="1"/>
            <a:r>
              <a:rPr lang="en-US" dirty="0" smtClean="0"/>
              <a:t>Reconciliations</a:t>
            </a:r>
          </a:p>
          <a:p>
            <a:pPr lvl="1"/>
            <a:r>
              <a:rPr lang="en-US" dirty="0"/>
              <a:t>R</a:t>
            </a:r>
            <a:r>
              <a:rPr lang="en-US" dirty="0" smtClean="0"/>
              <a:t>eviews </a:t>
            </a:r>
            <a:r>
              <a:rPr lang="en-US" dirty="0"/>
              <a:t>of operating </a:t>
            </a:r>
            <a:r>
              <a:rPr lang="en-US" dirty="0" smtClean="0"/>
              <a:t>performance</a:t>
            </a:r>
          </a:p>
          <a:p>
            <a:pPr lvl="1"/>
            <a:r>
              <a:rPr lang="en-US" dirty="0"/>
              <a:t>S</a:t>
            </a:r>
            <a:r>
              <a:rPr lang="en-US" dirty="0" smtClean="0"/>
              <a:t>ecurity </a:t>
            </a:r>
            <a:r>
              <a:rPr lang="en-US" dirty="0"/>
              <a:t>of </a:t>
            </a:r>
            <a:r>
              <a:rPr lang="en-US" dirty="0" smtClean="0"/>
              <a:t>assets</a:t>
            </a:r>
          </a:p>
          <a:p>
            <a:pPr lvl="1"/>
            <a:r>
              <a:rPr lang="en-US" dirty="0"/>
              <a:t>S</a:t>
            </a:r>
            <a:r>
              <a:rPr lang="en-US" dirty="0" smtClean="0"/>
              <a:t>egregation </a:t>
            </a:r>
            <a:r>
              <a:rPr lang="en-US" dirty="0"/>
              <a:t>of </a:t>
            </a:r>
            <a:r>
              <a:rPr lang="en-US" dirty="0" smtClean="0"/>
              <a:t>duties</a:t>
            </a:r>
            <a:endParaRPr lang="en-US" dirty="0"/>
          </a:p>
          <a:p>
            <a:endParaRPr lang="en-US" dirty="0" smtClean="0"/>
          </a:p>
          <a:p>
            <a:r>
              <a:rPr lang="en-US" dirty="0" smtClean="0"/>
              <a:t>Control </a:t>
            </a:r>
            <a:r>
              <a:rPr lang="en-US" dirty="0"/>
              <a:t>activities usually involve two </a:t>
            </a:r>
            <a:r>
              <a:rPr lang="en-US" dirty="0" smtClean="0"/>
              <a:t>elements:</a:t>
            </a:r>
          </a:p>
          <a:p>
            <a:pPr lvl="1"/>
            <a:r>
              <a:rPr lang="en-US" dirty="0"/>
              <a:t>A</a:t>
            </a:r>
            <a:r>
              <a:rPr lang="en-US" dirty="0" smtClean="0"/>
              <a:t> </a:t>
            </a:r>
            <a:r>
              <a:rPr lang="en-US" dirty="0"/>
              <a:t>policy establishing what should be </a:t>
            </a:r>
            <a:r>
              <a:rPr lang="en-US" dirty="0" smtClean="0"/>
              <a:t>done</a:t>
            </a:r>
          </a:p>
          <a:p>
            <a:pPr lvl="1"/>
            <a:r>
              <a:rPr lang="en-US" dirty="0"/>
              <a:t>P</a:t>
            </a:r>
            <a:r>
              <a:rPr lang="en-US" dirty="0" smtClean="0"/>
              <a:t>rocedures </a:t>
            </a:r>
            <a:r>
              <a:rPr lang="en-US" dirty="0"/>
              <a:t>to effect the </a:t>
            </a:r>
            <a:r>
              <a:rPr lang="en-US" dirty="0" smtClean="0"/>
              <a:t>policy</a:t>
            </a:r>
          </a:p>
        </p:txBody>
      </p:sp>
      <p:sp>
        <p:nvSpPr>
          <p:cNvPr id="3" name="Title 2"/>
          <p:cNvSpPr>
            <a:spLocks noGrp="1"/>
          </p:cNvSpPr>
          <p:nvPr>
            <p:ph type="title"/>
          </p:nvPr>
        </p:nvSpPr>
        <p:spPr/>
        <p:txBody>
          <a:bodyPr/>
          <a:lstStyle/>
          <a:p>
            <a:r>
              <a:rPr lang="en-US" dirty="0" smtClean="0"/>
              <a:t>3. Control Activities</a:t>
            </a:r>
            <a:endParaRPr lang="en-US" dirty="0"/>
          </a:p>
        </p:txBody>
      </p:sp>
    </p:spTree>
    <p:extLst>
      <p:ext uri="{BB962C8B-B14F-4D97-AF65-F5344CB8AC3E}">
        <p14:creationId xmlns:p14="http://schemas.microsoft.com/office/powerpoint/2010/main" val="37461689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rmAutofit fontScale="70000" lnSpcReduction="20000"/>
          </a:bodyPr>
          <a:lstStyle/>
          <a:p>
            <a:r>
              <a:rPr lang="en-US" dirty="0"/>
              <a:t>Pertinent information must be identified, </a:t>
            </a:r>
            <a:r>
              <a:rPr lang="en-US" dirty="0" smtClean="0"/>
              <a:t>captured, </a:t>
            </a:r>
            <a:r>
              <a:rPr lang="en-US" dirty="0"/>
              <a:t>and communicated in a form and time frame that enables people to carry out their responsibilities. </a:t>
            </a:r>
            <a:endParaRPr lang="en-US" dirty="0" smtClean="0"/>
          </a:p>
          <a:p>
            <a:endParaRPr lang="en-US" dirty="0"/>
          </a:p>
          <a:p>
            <a:r>
              <a:rPr lang="en-US" dirty="0" smtClean="0"/>
              <a:t>Effective </a:t>
            </a:r>
            <a:r>
              <a:rPr lang="en-US" dirty="0"/>
              <a:t>communication must occur in a broad sense, flowing down, </a:t>
            </a:r>
            <a:r>
              <a:rPr lang="en-US" dirty="0" smtClean="0"/>
              <a:t>across, </a:t>
            </a:r>
            <a:r>
              <a:rPr lang="en-US" dirty="0"/>
              <a:t>and up the organization. </a:t>
            </a:r>
            <a:endParaRPr lang="en-US" dirty="0" smtClean="0"/>
          </a:p>
          <a:p>
            <a:endParaRPr lang="en-US" dirty="0"/>
          </a:p>
          <a:p>
            <a:r>
              <a:rPr lang="en-US" dirty="0" smtClean="0"/>
              <a:t>All </a:t>
            </a:r>
            <a:r>
              <a:rPr lang="en-US" dirty="0"/>
              <a:t>personnel must receive a clear message from top management that control responsibilities must be taken seriously. </a:t>
            </a:r>
            <a:endParaRPr lang="en-US" dirty="0" smtClean="0"/>
          </a:p>
          <a:p>
            <a:endParaRPr lang="en-US" dirty="0"/>
          </a:p>
          <a:p>
            <a:r>
              <a:rPr lang="en-US" dirty="0" smtClean="0"/>
              <a:t>They </a:t>
            </a:r>
            <a:r>
              <a:rPr lang="en-US" dirty="0"/>
              <a:t>must understand their own role in the internal control </a:t>
            </a:r>
            <a:r>
              <a:rPr lang="en-US" dirty="0" smtClean="0"/>
              <a:t>system </a:t>
            </a:r>
            <a:r>
              <a:rPr lang="en-US" dirty="0"/>
              <a:t>as well as how individual activities relate to the work of others. </a:t>
            </a:r>
            <a:endParaRPr lang="en-US" dirty="0">
              <a:effectLst/>
            </a:endParaRPr>
          </a:p>
        </p:txBody>
      </p:sp>
      <p:sp>
        <p:nvSpPr>
          <p:cNvPr id="3" name="Title 2"/>
          <p:cNvSpPr>
            <a:spLocks noGrp="1"/>
          </p:cNvSpPr>
          <p:nvPr>
            <p:ph type="title"/>
          </p:nvPr>
        </p:nvSpPr>
        <p:spPr/>
        <p:txBody>
          <a:bodyPr/>
          <a:lstStyle/>
          <a:p>
            <a:r>
              <a:rPr lang="en-US" dirty="0" smtClean="0"/>
              <a:t>4. Information and Communication</a:t>
            </a:r>
            <a:endParaRPr lang="en-US" dirty="0"/>
          </a:p>
        </p:txBody>
      </p:sp>
    </p:spTree>
    <p:extLst>
      <p:ext uri="{BB962C8B-B14F-4D97-AF65-F5344CB8AC3E}">
        <p14:creationId xmlns:p14="http://schemas.microsoft.com/office/powerpoint/2010/main" val="39584112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rmAutofit fontScale="85000" lnSpcReduction="20000"/>
          </a:bodyPr>
          <a:lstStyle/>
          <a:p>
            <a:r>
              <a:rPr lang="en-US" dirty="0"/>
              <a:t>Internal control systems need to be </a:t>
            </a:r>
            <a:r>
              <a:rPr lang="en-US" dirty="0" smtClean="0"/>
              <a:t>monitored.</a:t>
            </a:r>
          </a:p>
          <a:p>
            <a:endParaRPr lang="en-US" dirty="0"/>
          </a:p>
          <a:p>
            <a:r>
              <a:rPr lang="en-US" dirty="0" smtClean="0"/>
              <a:t>Need to assess </a:t>
            </a:r>
            <a:r>
              <a:rPr lang="en-US" dirty="0"/>
              <a:t>the quality of the i</a:t>
            </a:r>
            <a:r>
              <a:rPr lang="en-US" dirty="0" smtClean="0"/>
              <a:t>nternal </a:t>
            </a:r>
            <a:r>
              <a:rPr lang="en-US" dirty="0"/>
              <a:t>c</a:t>
            </a:r>
            <a:r>
              <a:rPr lang="en-US" dirty="0" smtClean="0"/>
              <a:t>ontrol system's </a:t>
            </a:r>
            <a:r>
              <a:rPr lang="en-US" dirty="0"/>
              <a:t>performance over time</a:t>
            </a:r>
            <a:r>
              <a:rPr lang="en-US" dirty="0" smtClean="0"/>
              <a:t>.</a:t>
            </a:r>
          </a:p>
          <a:p>
            <a:endParaRPr lang="en-US" dirty="0"/>
          </a:p>
          <a:p>
            <a:r>
              <a:rPr lang="en-US" dirty="0"/>
              <a:t>The scope and frequency of separate evaluations depend primarily on an assessment of risks and the effectiveness of ongoing monitoring </a:t>
            </a:r>
            <a:r>
              <a:rPr lang="en-US" dirty="0" smtClean="0"/>
              <a:t>procedures.</a:t>
            </a:r>
          </a:p>
          <a:p>
            <a:endParaRPr lang="en-US" dirty="0"/>
          </a:p>
          <a:p>
            <a:r>
              <a:rPr lang="en-US" dirty="0" smtClean="0"/>
              <a:t>Internal </a:t>
            </a:r>
            <a:r>
              <a:rPr lang="en-US" dirty="0"/>
              <a:t>control deficiencies should be reported upstream, with serious matters reported immediately to top administration and governing boards</a:t>
            </a:r>
            <a:r>
              <a:rPr lang="en-US" dirty="0" smtClean="0"/>
              <a:t>.</a:t>
            </a:r>
          </a:p>
          <a:p>
            <a:endParaRPr lang="en-US" dirty="0"/>
          </a:p>
        </p:txBody>
      </p:sp>
      <p:sp>
        <p:nvSpPr>
          <p:cNvPr id="3" name="Title 2"/>
          <p:cNvSpPr>
            <a:spLocks noGrp="1"/>
          </p:cNvSpPr>
          <p:nvPr>
            <p:ph type="title"/>
          </p:nvPr>
        </p:nvSpPr>
        <p:spPr/>
        <p:txBody>
          <a:bodyPr/>
          <a:lstStyle/>
          <a:p>
            <a:r>
              <a:rPr lang="en-US" dirty="0" smtClean="0"/>
              <a:t>5. Monitoring</a:t>
            </a:r>
            <a:endParaRPr lang="en-US" dirty="0"/>
          </a:p>
        </p:txBody>
      </p:sp>
    </p:spTree>
    <p:extLst>
      <p:ext uri="{BB962C8B-B14F-4D97-AF65-F5344CB8AC3E}">
        <p14:creationId xmlns:p14="http://schemas.microsoft.com/office/powerpoint/2010/main" val="4161320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rmAutofit fontScale="92500" lnSpcReduction="10000"/>
          </a:bodyPr>
          <a:lstStyle/>
          <a:p>
            <a:r>
              <a:rPr lang="en-US" dirty="0"/>
              <a:t>Personnel </a:t>
            </a:r>
            <a:endParaRPr lang="en-US" dirty="0" smtClean="0"/>
          </a:p>
          <a:p>
            <a:pPr lvl="1"/>
            <a:r>
              <a:rPr lang="en-US" dirty="0"/>
              <a:t>N</a:t>
            </a:r>
            <a:r>
              <a:rPr lang="en-US" dirty="0" smtClean="0"/>
              <a:t>eed </a:t>
            </a:r>
            <a:r>
              <a:rPr lang="en-US" dirty="0"/>
              <a:t>to be competent and trustworthy, with clearly established lines of authority and responsibility documented in written job descriptions and procedures </a:t>
            </a:r>
            <a:r>
              <a:rPr lang="en-US" dirty="0" smtClean="0"/>
              <a:t>manuals.</a:t>
            </a:r>
          </a:p>
          <a:p>
            <a:pPr lvl="1"/>
            <a:endParaRPr lang="en-US" dirty="0"/>
          </a:p>
          <a:p>
            <a:pPr lvl="1"/>
            <a:r>
              <a:rPr lang="en-US" dirty="0" smtClean="0"/>
              <a:t>Organizational </a:t>
            </a:r>
            <a:r>
              <a:rPr lang="en-US" dirty="0"/>
              <a:t>charts provide a visual presentation of lines of authority and periodic updates of job descriptions ensures that employees are aware of the duties they are expected to perform</a:t>
            </a:r>
            <a:r>
              <a:rPr lang="en-US" dirty="0" smtClean="0"/>
              <a:t>.</a:t>
            </a:r>
            <a:endParaRPr lang="en-US" dirty="0"/>
          </a:p>
        </p:txBody>
      </p:sp>
      <p:sp>
        <p:nvSpPr>
          <p:cNvPr id="3" name="Title 2"/>
          <p:cNvSpPr>
            <a:spLocks noGrp="1"/>
          </p:cNvSpPr>
          <p:nvPr>
            <p:ph type="title"/>
          </p:nvPr>
        </p:nvSpPr>
        <p:spPr/>
        <p:txBody>
          <a:bodyPr/>
          <a:lstStyle/>
          <a:p>
            <a:r>
              <a:rPr lang="en-US" dirty="0" smtClean="0"/>
              <a:t>Components of the Control Activity</a:t>
            </a:r>
            <a:endParaRPr lang="en-US" dirty="0"/>
          </a:p>
        </p:txBody>
      </p:sp>
    </p:spTree>
    <p:extLst>
      <p:ext uri="{BB962C8B-B14F-4D97-AF65-F5344CB8AC3E}">
        <p14:creationId xmlns:p14="http://schemas.microsoft.com/office/powerpoint/2010/main" val="4810362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rmAutofit/>
          </a:bodyPr>
          <a:lstStyle/>
          <a:p>
            <a:r>
              <a:rPr lang="en-US" dirty="0" smtClean="0"/>
              <a:t>Authorization </a:t>
            </a:r>
          </a:p>
          <a:p>
            <a:pPr lvl="1"/>
            <a:r>
              <a:rPr lang="en-US" dirty="0" smtClean="0"/>
              <a:t>Procedures </a:t>
            </a:r>
            <a:r>
              <a:rPr lang="en-US" dirty="0"/>
              <a:t>need to include a thorough review of supporting information to verify the </a:t>
            </a:r>
            <a:r>
              <a:rPr lang="en-US" dirty="0" smtClean="0"/>
              <a:t>validity </a:t>
            </a:r>
            <a:r>
              <a:rPr lang="en-US" dirty="0"/>
              <a:t>of transactions. </a:t>
            </a:r>
            <a:endParaRPr lang="en-US" dirty="0" smtClean="0"/>
          </a:p>
          <a:p>
            <a:pPr lvl="1"/>
            <a:endParaRPr lang="en-US" dirty="0"/>
          </a:p>
          <a:p>
            <a:pPr lvl="1"/>
            <a:r>
              <a:rPr lang="en-US" dirty="0" smtClean="0"/>
              <a:t>Approval </a:t>
            </a:r>
            <a:r>
              <a:rPr lang="en-US" dirty="0"/>
              <a:t>authority </a:t>
            </a:r>
            <a:r>
              <a:rPr lang="en-US" dirty="0" smtClean="0"/>
              <a:t>should correspond </a:t>
            </a:r>
            <a:r>
              <a:rPr lang="en-US" dirty="0"/>
              <a:t>with the nature and significance of the transactions and in compliance with University policy</a:t>
            </a:r>
            <a:r>
              <a:rPr lang="en-US" dirty="0" smtClean="0"/>
              <a:t>.</a:t>
            </a:r>
            <a:endParaRPr lang="en-US" dirty="0"/>
          </a:p>
        </p:txBody>
      </p:sp>
      <p:sp>
        <p:nvSpPr>
          <p:cNvPr id="3" name="Title 2"/>
          <p:cNvSpPr>
            <a:spLocks noGrp="1"/>
          </p:cNvSpPr>
          <p:nvPr>
            <p:ph type="title"/>
          </p:nvPr>
        </p:nvSpPr>
        <p:spPr/>
        <p:txBody>
          <a:bodyPr/>
          <a:lstStyle/>
          <a:p>
            <a:r>
              <a:rPr lang="en-US" dirty="0" smtClean="0"/>
              <a:t>Components of the Control Activity</a:t>
            </a:r>
            <a:endParaRPr lang="en-US" dirty="0"/>
          </a:p>
        </p:txBody>
      </p:sp>
    </p:spTree>
    <p:extLst>
      <p:ext uri="{BB962C8B-B14F-4D97-AF65-F5344CB8AC3E}">
        <p14:creationId xmlns:p14="http://schemas.microsoft.com/office/powerpoint/2010/main" val="25403698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rmAutofit fontScale="85000" lnSpcReduction="20000"/>
          </a:bodyPr>
          <a:lstStyle/>
          <a:p>
            <a:r>
              <a:rPr lang="en-US" dirty="0" smtClean="0"/>
              <a:t>Segregation </a:t>
            </a:r>
            <a:r>
              <a:rPr lang="en-US" dirty="0"/>
              <a:t>of Duties </a:t>
            </a:r>
            <a:endParaRPr lang="en-US" dirty="0" smtClean="0"/>
          </a:p>
          <a:p>
            <a:pPr lvl="1"/>
            <a:r>
              <a:rPr lang="en-US" dirty="0"/>
              <a:t>R</a:t>
            </a:r>
            <a:r>
              <a:rPr lang="en-US" dirty="0" smtClean="0"/>
              <a:t>educe </a:t>
            </a:r>
            <a:r>
              <a:rPr lang="en-US" dirty="0"/>
              <a:t>the likelihood of errors and irregularities. </a:t>
            </a:r>
            <a:endParaRPr lang="en-US" dirty="0" smtClean="0"/>
          </a:p>
          <a:p>
            <a:pPr lvl="1"/>
            <a:endParaRPr lang="en-US" dirty="0"/>
          </a:p>
          <a:p>
            <a:pPr lvl="1"/>
            <a:r>
              <a:rPr lang="en-US" dirty="0" smtClean="0"/>
              <a:t>An </a:t>
            </a:r>
            <a:r>
              <a:rPr lang="en-US" dirty="0"/>
              <a:t>individual is not to have responsibility for more than one of the three transaction components: </a:t>
            </a:r>
            <a:endParaRPr lang="en-US" dirty="0" smtClean="0"/>
          </a:p>
          <a:p>
            <a:pPr lvl="2"/>
            <a:r>
              <a:rPr lang="en-US" dirty="0" smtClean="0"/>
              <a:t>Authorization</a:t>
            </a:r>
          </a:p>
          <a:p>
            <a:pPr lvl="2"/>
            <a:r>
              <a:rPr lang="en-US" dirty="0" smtClean="0"/>
              <a:t>Custody</a:t>
            </a:r>
          </a:p>
          <a:p>
            <a:pPr lvl="2"/>
            <a:r>
              <a:rPr lang="en-US" dirty="0"/>
              <a:t>R</a:t>
            </a:r>
            <a:r>
              <a:rPr lang="en-US" dirty="0" smtClean="0"/>
              <a:t>ecord keeping </a:t>
            </a:r>
          </a:p>
          <a:p>
            <a:pPr lvl="2"/>
            <a:endParaRPr lang="en-US" dirty="0"/>
          </a:p>
          <a:p>
            <a:pPr lvl="1"/>
            <a:r>
              <a:rPr lang="en-US" dirty="0"/>
              <a:t>When the work of one employee is checked by another, and when the responsibility for custody for assets is separate from the responsibility for maintaining the records relating to those assets, there is appropriate segregation of duties. </a:t>
            </a:r>
            <a:endParaRPr lang="en-US" dirty="0" smtClean="0"/>
          </a:p>
          <a:p>
            <a:pPr lvl="1"/>
            <a:endParaRPr lang="en-US" dirty="0"/>
          </a:p>
        </p:txBody>
      </p:sp>
      <p:sp>
        <p:nvSpPr>
          <p:cNvPr id="3" name="Title 2"/>
          <p:cNvSpPr>
            <a:spLocks noGrp="1"/>
          </p:cNvSpPr>
          <p:nvPr>
            <p:ph type="title"/>
          </p:nvPr>
        </p:nvSpPr>
        <p:spPr/>
        <p:txBody>
          <a:bodyPr/>
          <a:lstStyle/>
          <a:p>
            <a:r>
              <a:rPr lang="en-US" dirty="0" smtClean="0"/>
              <a:t>Components of the Control Activity</a:t>
            </a:r>
            <a:endParaRPr lang="en-US" dirty="0"/>
          </a:p>
        </p:txBody>
      </p:sp>
    </p:spTree>
    <p:extLst>
      <p:ext uri="{BB962C8B-B14F-4D97-AF65-F5344CB8AC3E}">
        <p14:creationId xmlns:p14="http://schemas.microsoft.com/office/powerpoint/2010/main" val="25403698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rmAutofit/>
          </a:bodyPr>
          <a:lstStyle/>
          <a:p>
            <a:r>
              <a:rPr lang="en-US" dirty="0" smtClean="0"/>
              <a:t>Physical Restrictions </a:t>
            </a:r>
          </a:p>
          <a:p>
            <a:pPr lvl="1"/>
            <a:r>
              <a:rPr lang="en-US" dirty="0"/>
              <a:t>M</a:t>
            </a:r>
            <a:r>
              <a:rPr lang="en-US" dirty="0" smtClean="0"/>
              <a:t>ost important type of protective measures for safeguarding University assets, processes, and data.</a:t>
            </a:r>
          </a:p>
        </p:txBody>
      </p:sp>
      <p:sp>
        <p:nvSpPr>
          <p:cNvPr id="3" name="Title 2"/>
          <p:cNvSpPr>
            <a:spLocks noGrp="1"/>
          </p:cNvSpPr>
          <p:nvPr>
            <p:ph type="title"/>
          </p:nvPr>
        </p:nvSpPr>
        <p:spPr/>
        <p:txBody>
          <a:bodyPr/>
          <a:lstStyle/>
          <a:p>
            <a:r>
              <a:rPr lang="en-US" dirty="0" smtClean="0"/>
              <a:t>Components of the Control Activity</a:t>
            </a:r>
            <a:endParaRPr lang="en-US" dirty="0"/>
          </a:p>
        </p:txBody>
      </p:sp>
    </p:spTree>
    <p:extLst>
      <p:ext uri="{BB962C8B-B14F-4D97-AF65-F5344CB8AC3E}">
        <p14:creationId xmlns:p14="http://schemas.microsoft.com/office/powerpoint/2010/main" val="25403698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rmAutofit/>
          </a:bodyPr>
          <a:lstStyle/>
          <a:p>
            <a:r>
              <a:rPr lang="en-US" dirty="0" smtClean="0"/>
              <a:t>Documentation and Record Retention </a:t>
            </a:r>
          </a:p>
          <a:p>
            <a:pPr lvl="1"/>
            <a:r>
              <a:rPr lang="en-US" dirty="0"/>
              <a:t>P</a:t>
            </a:r>
            <a:r>
              <a:rPr lang="en-US" dirty="0" smtClean="0"/>
              <a:t>rovide reasonable assurance that all information and transactions of value are accurately recorded and retained. </a:t>
            </a:r>
          </a:p>
          <a:p>
            <a:pPr lvl="1"/>
            <a:endParaRPr lang="en-US" dirty="0"/>
          </a:p>
          <a:p>
            <a:pPr lvl="1"/>
            <a:r>
              <a:rPr lang="en-US" dirty="0" smtClean="0"/>
              <a:t>Records are to be maintained and controlled in accordance with the established retention period and properly disposed of in accordance with established procedures.</a:t>
            </a:r>
          </a:p>
        </p:txBody>
      </p:sp>
      <p:sp>
        <p:nvSpPr>
          <p:cNvPr id="3" name="Title 2"/>
          <p:cNvSpPr>
            <a:spLocks noGrp="1"/>
          </p:cNvSpPr>
          <p:nvPr>
            <p:ph type="title"/>
          </p:nvPr>
        </p:nvSpPr>
        <p:spPr/>
        <p:txBody>
          <a:bodyPr/>
          <a:lstStyle/>
          <a:p>
            <a:r>
              <a:rPr lang="en-US" dirty="0" smtClean="0"/>
              <a:t>Components of the Control Activity</a:t>
            </a:r>
            <a:endParaRPr lang="en-US" dirty="0"/>
          </a:p>
        </p:txBody>
      </p:sp>
    </p:spTree>
    <p:extLst>
      <p:ext uri="{BB962C8B-B14F-4D97-AF65-F5344CB8AC3E}">
        <p14:creationId xmlns:p14="http://schemas.microsoft.com/office/powerpoint/2010/main" val="2540369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Background</a:t>
            </a:r>
          </a:p>
          <a:p>
            <a:endParaRPr lang="en-US" dirty="0" smtClean="0"/>
          </a:p>
          <a:p>
            <a:r>
              <a:rPr lang="en-US" dirty="0" smtClean="0"/>
              <a:t>UM’s Internal Audit Function</a:t>
            </a:r>
          </a:p>
          <a:p>
            <a:endParaRPr lang="en-US" dirty="0" smtClean="0"/>
          </a:p>
          <a:p>
            <a:r>
              <a:rPr lang="en-US" dirty="0" smtClean="0"/>
              <a:t>Why Internal Controls?</a:t>
            </a:r>
          </a:p>
          <a:p>
            <a:endParaRPr lang="en-US" dirty="0"/>
          </a:p>
          <a:p>
            <a:r>
              <a:rPr lang="en-US" dirty="0" smtClean="0"/>
              <a:t>Who is Responsible?</a:t>
            </a:r>
          </a:p>
          <a:p>
            <a:endParaRPr lang="en-US" dirty="0" smtClean="0"/>
          </a:p>
          <a:p>
            <a:r>
              <a:rPr lang="en-US" dirty="0" smtClean="0"/>
              <a:t>Five Elements of Internal Control</a:t>
            </a:r>
          </a:p>
          <a:p>
            <a:pPr marL="109728" indent="0">
              <a:buNone/>
            </a:pPr>
            <a:endParaRPr lang="en-US" dirty="0" smtClean="0"/>
          </a:p>
          <a:p>
            <a:r>
              <a:rPr lang="en-US" dirty="0" smtClean="0"/>
              <a:t>Basic Internal Control Assessment</a:t>
            </a:r>
          </a:p>
          <a:p>
            <a:endParaRPr lang="en-US" dirty="0"/>
          </a:p>
        </p:txBody>
      </p:sp>
      <p:sp>
        <p:nvSpPr>
          <p:cNvPr id="3" name="Title 2"/>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17554169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rmAutofit/>
          </a:bodyPr>
          <a:lstStyle/>
          <a:p>
            <a:r>
              <a:rPr lang="en-US" dirty="0" smtClean="0"/>
              <a:t>Monitoring Operations </a:t>
            </a:r>
          </a:p>
          <a:p>
            <a:pPr lvl="1"/>
            <a:r>
              <a:rPr lang="en-US" dirty="0"/>
              <a:t>E</a:t>
            </a:r>
            <a:r>
              <a:rPr lang="en-US" dirty="0" smtClean="0"/>
              <a:t>ssential to verify that controls are operating properly. </a:t>
            </a:r>
          </a:p>
          <a:p>
            <a:pPr lvl="1"/>
            <a:endParaRPr lang="en-US" dirty="0"/>
          </a:p>
          <a:p>
            <a:pPr lvl="1"/>
            <a:r>
              <a:rPr lang="en-US" dirty="0" smtClean="0"/>
              <a:t>Reconciliations, confirmations, and exception reports can provide this type of information.</a:t>
            </a:r>
            <a:endParaRPr lang="en-US" dirty="0">
              <a:effectLst/>
            </a:endParaRPr>
          </a:p>
        </p:txBody>
      </p:sp>
      <p:sp>
        <p:nvSpPr>
          <p:cNvPr id="3" name="Title 2"/>
          <p:cNvSpPr>
            <a:spLocks noGrp="1"/>
          </p:cNvSpPr>
          <p:nvPr>
            <p:ph type="title"/>
          </p:nvPr>
        </p:nvSpPr>
        <p:spPr/>
        <p:txBody>
          <a:bodyPr/>
          <a:lstStyle/>
          <a:p>
            <a:r>
              <a:rPr lang="en-US" dirty="0" smtClean="0"/>
              <a:t>Components of the Control Activity</a:t>
            </a:r>
            <a:endParaRPr lang="en-US" dirty="0"/>
          </a:p>
        </p:txBody>
      </p:sp>
    </p:spTree>
    <p:extLst>
      <p:ext uri="{BB962C8B-B14F-4D97-AF65-F5344CB8AC3E}">
        <p14:creationId xmlns:p14="http://schemas.microsoft.com/office/powerpoint/2010/main" val="25403698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rmAutofit fontScale="77500" lnSpcReduction="20000"/>
          </a:bodyPr>
          <a:lstStyle/>
          <a:p>
            <a:r>
              <a:rPr lang="en-US" dirty="0"/>
              <a:t>There is no such thing as a perfect control </a:t>
            </a:r>
            <a:r>
              <a:rPr lang="en-US" dirty="0" smtClean="0"/>
              <a:t>system.</a:t>
            </a:r>
          </a:p>
          <a:p>
            <a:pPr lvl="1"/>
            <a:r>
              <a:rPr lang="en-US" dirty="0" smtClean="0"/>
              <a:t>Often why Internal Audit says, “It depends!”</a:t>
            </a:r>
          </a:p>
          <a:p>
            <a:endParaRPr lang="en-US" dirty="0"/>
          </a:p>
          <a:p>
            <a:r>
              <a:rPr lang="en-US" dirty="0" smtClean="0"/>
              <a:t>Staff </a:t>
            </a:r>
            <a:r>
              <a:rPr lang="en-US" dirty="0"/>
              <a:t>size limitations may obstruct efforts to properly segregate duties, which requires the implementation of compensating controls to ensure that objectives are achieved. </a:t>
            </a:r>
            <a:endParaRPr lang="en-US" dirty="0" smtClean="0"/>
          </a:p>
          <a:p>
            <a:endParaRPr lang="en-US" dirty="0"/>
          </a:p>
          <a:p>
            <a:r>
              <a:rPr lang="en-US" dirty="0" smtClean="0"/>
              <a:t>A constraint in </a:t>
            </a:r>
            <a:r>
              <a:rPr lang="en-US" dirty="0"/>
              <a:t>any system is the element of human error, misunderstandings, </a:t>
            </a:r>
            <a:r>
              <a:rPr lang="en-US" dirty="0" smtClean="0"/>
              <a:t>fatigue, </a:t>
            </a:r>
            <a:r>
              <a:rPr lang="en-US" dirty="0"/>
              <a:t>and stress. </a:t>
            </a:r>
            <a:endParaRPr lang="en-US" dirty="0" smtClean="0"/>
          </a:p>
          <a:p>
            <a:endParaRPr lang="en-US" dirty="0"/>
          </a:p>
          <a:p>
            <a:r>
              <a:rPr lang="en-US" dirty="0" smtClean="0"/>
              <a:t>Encourage employees to take </a:t>
            </a:r>
            <a:r>
              <a:rPr lang="en-US" dirty="0"/>
              <a:t>earned vacation time in order to improve operations through </a:t>
            </a:r>
            <a:r>
              <a:rPr lang="en-US" dirty="0" smtClean="0"/>
              <a:t>cross-training </a:t>
            </a:r>
            <a:r>
              <a:rPr lang="en-US" dirty="0"/>
              <a:t>while enabling employees to overcome or avoid stress and fatigue</a:t>
            </a:r>
            <a:r>
              <a:rPr lang="en-US" dirty="0" smtClean="0"/>
              <a:t>.</a:t>
            </a:r>
            <a:endParaRPr lang="en-US" dirty="0"/>
          </a:p>
        </p:txBody>
      </p:sp>
      <p:sp>
        <p:nvSpPr>
          <p:cNvPr id="3" name="Title 2"/>
          <p:cNvSpPr>
            <a:spLocks noGrp="1"/>
          </p:cNvSpPr>
          <p:nvPr>
            <p:ph type="title"/>
          </p:nvPr>
        </p:nvSpPr>
        <p:spPr/>
        <p:txBody>
          <a:bodyPr/>
          <a:lstStyle/>
          <a:p>
            <a:r>
              <a:rPr lang="en-US" dirty="0" smtClean="0"/>
              <a:t>Internal Control Limitations</a:t>
            </a:r>
            <a:endParaRPr lang="en-US" dirty="0"/>
          </a:p>
        </p:txBody>
      </p:sp>
    </p:spTree>
    <p:extLst>
      <p:ext uri="{BB962C8B-B14F-4D97-AF65-F5344CB8AC3E}">
        <p14:creationId xmlns:p14="http://schemas.microsoft.com/office/powerpoint/2010/main" val="4414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rmAutofit fontScale="85000" lnSpcReduction="20000"/>
          </a:bodyPr>
          <a:lstStyle/>
          <a:p>
            <a:r>
              <a:rPr lang="en-US" dirty="0" smtClean="0"/>
              <a:t>The </a:t>
            </a:r>
            <a:r>
              <a:rPr lang="en-US" dirty="0"/>
              <a:t>cost of implementing a specific control should not exceed the expected benefit of the control. </a:t>
            </a:r>
            <a:endParaRPr lang="en-US" dirty="0" smtClean="0"/>
          </a:p>
          <a:p>
            <a:endParaRPr lang="en-US" dirty="0"/>
          </a:p>
          <a:p>
            <a:r>
              <a:rPr lang="en-US" dirty="0" smtClean="0"/>
              <a:t>Sometimes </a:t>
            </a:r>
            <a:r>
              <a:rPr lang="en-US" dirty="0"/>
              <a:t>there is no out-of-pocket costs to establish an adequate control. </a:t>
            </a:r>
            <a:endParaRPr lang="en-US" dirty="0" smtClean="0"/>
          </a:p>
          <a:p>
            <a:endParaRPr lang="en-US" dirty="0"/>
          </a:p>
          <a:p>
            <a:r>
              <a:rPr lang="en-US" dirty="0" smtClean="0"/>
              <a:t>A </a:t>
            </a:r>
            <a:r>
              <a:rPr lang="en-US" dirty="0"/>
              <a:t>realignment of duty assignments may be all that is necessary to accomplish the objective. </a:t>
            </a:r>
            <a:endParaRPr lang="en-US" dirty="0" smtClean="0"/>
          </a:p>
          <a:p>
            <a:endParaRPr lang="en-US" dirty="0"/>
          </a:p>
          <a:p>
            <a:r>
              <a:rPr lang="en-US" dirty="0" smtClean="0"/>
              <a:t>In </a:t>
            </a:r>
            <a:r>
              <a:rPr lang="en-US" dirty="0"/>
              <a:t>analyzing the pertinent costs and benefits, managers also need to consider the possible ramifications for the University at </a:t>
            </a:r>
            <a:r>
              <a:rPr lang="en-US" dirty="0" smtClean="0"/>
              <a:t>large.</a:t>
            </a:r>
            <a:endParaRPr lang="en-US" dirty="0"/>
          </a:p>
        </p:txBody>
      </p:sp>
      <p:sp>
        <p:nvSpPr>
          <p:cNvPr id="3" name="Title 2"/>
          <p:cNvSpPr>
            <a:spLocks noGrp="1"/>
          </p:cNvSpPr>
          <p:nvPr>
            <p:ph type="title"/>
          </p:nvPr>
        </p:nvSpPr>
        <p:spPr/>
        <p:txBody>
          <a:bodyPr/>
          <a:lstStyle/>
          <a:p>
            <a:r>
              <a:rPr lang="en-US" dirty="0" smtClean="0"/>
              <a:t>Internal Control Limitations</a:t>
            </a:r>
            <a:endParaRPr lang="en-US" dirty="0"/>
          </a:p>
        </p:txBody>
      </p:sp>
    </p:spTree>
    <p:extLst>
      <p:ext uri="{BB962C8B-B14F-4D97-AF65-F5344CB8AC3E}">
        <p14:creationId xmlns:p14="http://schemas.microsoft.com/office/powerpoint/2010/main" val="29465330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rmAutofit/>
          </a:bodyPr>
          <a:lstStyle/>
          <a:p>
            <a:r>
              <a:rPr lang="en-US" dirty="0" smtClean="0"/>
              <a:t>Internal </a:t>
            </a:r>
            <a:r>
              <a:rPr lang="en-US" dirty="0"/>
              <a:t>controls should reduce the risks associated with undetected errors or irregularities, but designing and establishing effective internal controls is not always a simple task and cannot always be accomplished through a short set of quick fixes. </a:t>
            </a:r>
            <a:endParaRPr lang="en-US" dirty="0" smtClean="0"/>
          </a:p>
          <a:p>
            <a:endParaRPr lang="en-US" dirty="0"/>
          </a:p>
        </p:txBody>
      </p:sp>
      <p:sp>
        <p:nvSpPr>
          <p:cNvPr id="3" name="Title 2"/>
          <p:cNvSpPr>
            <a:spLocks noGrp="1"/>
          </p:cNvSpPr>
          <p:nvPr>
            <p:ph type="title"/>
          </p:nvPr>
        </p:nvSpPr>
        <p:spPr/>
        <p:txBody>
          <a:bodyPr/>
          <a:lstStyle/>
          <a:p>
            <a:r>
              <a:rPr lang="en-US" dirty="0" smtClean="0"/>
              <a:t>Internal Control Limitations</a:t>
            </a:r>
            <a:endParaRPr lang="en-US" dirty="0"/>
          </a:p>
        </p:txBody>
      </p:sp>
    </p:spTree>
    <p:extLst>
      <p:ext uri="{BB962C8B-B14F-4D97-AF65-F5344CB8AC3E}">
        <p14:creationId xmlns:p14="http://schemas.microsoft.com/office/powerpoint/2010/main" val="29465330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rmAutofit/>
          </a:bodyPr>
          <a:lstStyle/>
          <a:p>
            <a:r>
              <a:rPr lang="en-US" dirty="0" smtClean="0"/>
              <a:t>Should take this self-assessment annually.</a:t>
            </a:r>
          </a:p>
          <a:p>
            <a:endParaRPr lang="en-US" dirty="0"/>
          </a:p>
          <a:p>
            <a:r>
              <a:rPr lang="en-US" dirty="0" smtClean="0"/>
              <a:t>These </a:t>
            </a:r>
            <a:r>
              <a:rPr lang="en-US" dirty="0"/>
              <a:t>basic internal controls are NOT </a:t>
            </a:r>
            <a:r>
              <a:rPr lang="en-US" dirty="0" smtClean="0"/>
              <a:t>all-inclusive.</a:t>
            </a:r>
          </a:p>
          <a:p>
            <a:endParaRPr lang="en-US" dirty="0" smtClean="0"/>
          </a:p>
          <a:p>
            <a:r>
              <a:rPr lang="en-US" dirty="0" smtClean="0"/>
              <a:t>If </a:t>
            </a:r>
            <a:r>
              <a:rPr lang="en-US" dirty="0"/>
              <a:t>you have any questions, please contact the Internal Audit Office at 406.243.6417</a:t>
            </a:r>
          </a:p>
          <a:p>
            <a:endParaRPr lang="en-US" dirty="0"/>
          </a:p>
        </p:txBody>
      </p:sp>
      <p:sp>
        <p:nvSpPr>
          <p:cNvPr id="3" name="Title 2"/>
          <p:cNvSpPr>
            <a:spLocks noGrp="1"/>
          </p:cNvSpPr>
          <p:nvPr>
            <p:ph type="title"/>
          </p:nvPr>
        </p:nvSpPr>
        <p:spPr/>
        <p:txBody>
          <a:bodyPr/>
          <a:lstStyle/>
          <a:p>
            <a:r>
              <a:rPr lang="en-US" dirty="0" smtClean="0"/>
              <a:t>Basic Internal Control Assessment</a:t>
            </a:r>
            <a:endParaRPr lang="en-US" dirty="0"/>
          </a:p>
        </p:txBody>
      </p:sp>
    </p:spTree>
    <p:extLst>
      <p:ext uri="{BB962C8B-B14F-4D97-AF65-F5344CB8AC3E}">
        <p14:creationId xmlns:p14="http://schemas.microsoft.com/office/powerpoint/2010/main" val="26412511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rmAutofit fontScale="92500" lnSpcReduction="20000"/>
          </a:bodyPr>
          <a:lstStyle/>
          <a:p>
            <a:r>
              <a:rPr lang="en-US" dirty="0" smtClean="0"/>
              <a:t>The </a:t>
            </a:r>
            <a:r>
              <a:rPr lang="en-US" dirty="0"/>
              <a:t>department has an organizational chart</a:t>
            </a:r>
            <a:r>
              <a:rPr lang="en-US" dirty="0" smtClean="0"/>
              <a:t>.</a:t>
            </a:r>
          </a:p>
          <a:p>
            <a:endParaRPr lang="en-US" dirty="0" smtClean="0"/>
          </a:p>
          <a:p>
            <a:r>
              <a:rPr lang="en-US" dirty="0" smtClean="0"/>
              <a:t>The </a:t>
            </a:r>
            <a:r>
              <a:rPr lang="en-US" dirty="0"/>
              <a:t>department has a statement of mission and objective</a:t>
            </a:r>
            <a:r>
              <a:rPr lang="en-US" dirty="0" smtClean="0"/>
              <a:t>.</a:t>
            </a:r>
          </a:p>
          <a:p>
            <a:endParaRPr lang="en-US" dirty="0" smtClean="0"/>
          </a:p>
          <a:p>
            <a:r>
              <a:rPr lang="en-US" dirty="0" smtClean="0"/>
              <a:t>The </a:t>
            </a:r>
            <a:r>
              <a:rPr lang="en-US" dirty="0"/>
              <a:t>department has current departmental policies and procedures and employee desktop manuals</a:t>
            </a:r>
            <a:r>
              <a:rPr lang="en-US" dirty="0" smtClean="0"/>
              <a:t>.</a:t>
            </a:r>
          </a:p>
          <a:p>
            <a:endParaRPr lang="en-US" dirty="0" smtClean="0"/>
          </a:p>
          <a:p>
            <a:r>
              <a:rPr lang="en-US" dirty="0" smtClean="0"/>
              <a:t>The </a:t>
            </a:r>
            <a:r>
              <a:rPr lang="en-US" dirty="0"/>
              <a:t>department has a current website on the University website.</a:t>
            </a:r>
          </a:p>
        </p:txBody>
      </p:sp>
      <p:sp>
        <p:nvSpPr>
          <p:cNvPr id="3" name="Title 2"/>
          <p:cNvSpPr>
            <a:spLocks noGrp="1"/>
          </p:cNvSpPr>
          <p:nvPr>
            <p:ph type="title"/>
          </p:nvPr>
        </p:nvSpPr>
        <p:spPr/>
        <p:txBody>
          <a:bodyPr/>
          <a:lstStyle/>
          <a:p>
            <a:r>
              <a:rPr lang="en-US" dirty="0" smtClean="0"/>
              <a:t>Organizational</a:t>
            </a:r>
            <a:endParaRPr lang="en-US" dirty="0"/>
          </a:p>
        </p:txBody>
      </p:sp>
    </p:spTree>
    <p:extLst>
      <p:ext uri="{BB962C8B-B14F-4D97-AF65-F5344CB8AC3E}">
        <p14:creationId xmlns:p14="http://schemas.microsoft.com/office/powerpoint/2010/main" val="37283832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rmAutofit/>
          </a:bodyPr>
          <a:lstStyle/>
          <a:p>
            <a:r>
              <a:rPr lang="en-US" dirty="0" smtClean="0"/>
              <a:t>Documentation </a:t>
            </a:r>
            <a:r>
              <a:rPr lang="en-US" dirty="0"/>
              <a:t>(hard copy/electronic file) exists to support timely reconciliation of departmental accounts on a consistent basis. </a:t>
            </a:r>
            <a:endParaRPr lang="en-US" dirty="0" smtClean="0"/>
          </a:p>
          <a:p>
            <a:endParaRPr lang="en-US" dirty="0"/>
          </a:p>
          <a:p>
            <a:r>
              <a:rPr lang="en-US" dirty="0" smtClean="0"/>
              <a:t>Documentation </a:t>
            </a:r>
            <a:r>
              <a:rPr lang="en-US" dirty="0"/>
              <a:t>exists to support that reconciliations are reviewed in a timely manner by the appropriate department head and/or signature authority.</a:t>
            </a:r>
          </a:p>
        </p:txBody>
      </p:sp>
      <p:sp>
        <p:nvSpPr>
          <p:cNvPr id="3" name="Title 2"/>
          <p:cNvSpPr>
            <a:spLocks noGrp="1"/>
          </p:cNvSpPr>
          <p:nvPr>
            <p:ph type="title"/>
          </p:nvPr>
        </p:nvSpPr>
        <p:spPr/>
        <p:txBody>
          <a:bodyPr/>
          <a:lstStyle/>
          <a:p>
            <a:r>
              <a:rPr lang="en-US" dirty="0" smtClean="0"/>
              <a:t>Reconciliation of Accounts</a:t>
            </a:r>
            <a:endParaRPr lang="en-US" dirty="0"/>
          </a:p>
        </p:txBody>
      </p:sp>
    </p:spTree>
    <p:extLst>
      <p:ext uri="{BB962C8B-B14F-4D97-AF65-F5344CB8AC3E}">
        <p14:creationId xmlns:p14="http://schemas.microsoft.com/office/powerpoint/2010/main" val="35425186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rmAutofit fontScale="70000" lnSpcReduction="20000"/>
          </a:bodyPr>
          <a:lstStyle/>
          <a:p>
            <a:r>
              <a:rPr lang="en-US" dirty="0" smtClean="0"/>
              <a:t>Documentation </a:t>
            </a:r>
            <a:r>
              <a:rPr lang="en-US" dirty="0"/>
              <a:t>(hard copy/electronic file) exists to support that cash receipts/deposits are reconciled. </a:t>
            </a:r>
            <a:endParaRPr lang="en-US" dirty="0" smtClean="0"/>
          </a:p>
          <a:p>
            <a:endParaRPr lang="en-US" dirty="0"/>
          </a:p>
          <a:p>
            <a:r>
              <a:rPr lang="en-US" dirty="0" smtClean="0"/>
              <a:t>Duties </a:t>
            </a:r>
            <a:r>
              <a:rPr lang="en-US" dirty="0"/>
              <a:t>related to receipting, depositing, and reconciliation of funds are adequately separated. </a:t>
            </a:r>
            <a:endParaRPr lang="en-US" dirty="0" smtClean="0"/>
          </a:p>
          <a:p>
            <a:endParaRPr lang="en-US" dirty="0"/>
          </a:p>
          <a:p>
            <a:r>
              <a:rPr lang="en-US" dirty="0" smtClean="0"/>
              <a:t>Checks </a:t>
            </a:r>
            <a:r>
              <a:rPr lang="en-US" dirty="0"/>
              <a:t>are restrictively endorsed upon receipt. </a:t>
            </a:r>
            <a:endParaRPr lang="en-US" dirty="0" smtClean="0"/>
          </a:p>
          <a:p>
            <a:endParaRPr lang="en-US" dirty="0"/>
          </a:p>
          <a:p>
            <a:r>
              <a:rPr lang="en-US" dirty="0" smtClean="0"/>
              <a:t>A </a:t>
            </a:r>
            <a:r>
              <a:rPr lang="en-US" dirty="0"/>
              <a:t>pre-numbered receipt, cash log, or register tape is used to document cash received. </a:t>
            </a:r>
            <a:endParaRPr lang="en-US" dirty="0" smtClean="0"/>
          </a:p>
          <a:p>
            <a:endParaRPr lang="en-US" dirty="0"/>
          </a:p>
          <a:p>
            <a:r>
              <a:rPr lang="en-US" dirty="0" smtClean="0"/>
              <a:t>The </a:t>
            </a:r>
            <a:r>
              <a:rPr lang="en-US" dirty="0"/>
              <a:t>department receives payment by credit cards and is </a:t>
            </a:r>
            <a:r>
              <a:rPr lang="en-US" dirty="0" smtClean="0"/>
              <a:t>Payment Card Industry (PCI) compliant</a:t>
            </a:r>
            <a:r>
              <a:rPr lang="en-US" dirty="0"/>
              <a:t>.</a:t>
            </a:r>
            <a:r>
              <a:rPr lang="en-US" dirty="0" smtClean="0"/>
              <a:t> </a:t>
            </a:r>
          </a:p>
          <a:p>
            <a:endParaRPr lang="en-US" dirty="0"/>
          </a:p>
        </p:txBody>
      </p:sp>
      <p:sp>
        <p:nvSpPr>
          <p:cNvPr id="3" name="Title 2"/>
          <p:cNvSpPr>
            <a:spLocks noGrp="1"/>
          </p:cNvSpPr>
          <p:nvPr>
            <p:ph type="title"/>
          </p:nvPr>
        </p:nvSpPr>
        <p:spPr/>
        <p:txBody>
          <a:bodyPr/>
          <a:lstStyle/>
          <a:p>
            <a:r>
              <a:rPr lang="en-US" dirty="0" smtClean="0"/>
              <a:t>Cash Receipting/Handling</a:t>
            </a:r>
            <a:endParaRPr lang="en-US" dirty="0"/>
          </a:p>
        </p:txBody>
      </p:sp>
    </p:spTree>
    <p:extLst>
      <p:ext uri="{BB962C8B-B14F-4D97-AF65-F5344CB8AC3E}">
        <p14:creationId xmlns:p14="http://schemas.microsoft.com/office/powerpoint/2010/main" val="18921203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rmAutofit fontScale="70000" lnSpcReduction="20000"/>
          </a:bodyPr>
          <a:lstStyle/>
          <a:p>
            <a:r>
              <a:rPr lang="en-US" dirty="0" smtClean="0"/>
              <a:t>Funds </a:t>
            </a:r>
            <a:r>
              <a:rPr lang="en-US" dirty="0"/>
              <a:t>are adequately safeguarded until deposited at the Business Services - </a:t>
            </a:r>
            <a:r>
              <a:rPr lang="en-US" dirty="0" smtClean="0"/>
              <a:t>Treasury.</a:t>
            </a:r>
          </a:p>
          <a:p>
            <a:endParaRPr lang="en-US" dirty="0"/>
          </a:p>
          <a:p>
            <a:r>
              <a:rPr lang="en-US" dirty="0" smtClean="0"/>
              <a:t>University </a:t>
            </a:r>
            <a:r>
              <a:rPr lang="en-US" dirty="0"/>
              <a:t>Police escort is used for deposits over $1000. </a:t>
            </a:r>
            <a:endParaRPr lang="en-US" dirty="0" smtClean="0"/>
          </a:p>
          <a:p>
            <a:endParaRPr lang="en-US" dirty="0"/>
          </a:p>
          <a:p>
            <a:r>
              <a:rPr lang="en-US" dirty="0" smtClean="0"/>
              <a:t>Petty </a:t>
            </a:r>
            <a:r>
              <a:rPr lang="en-US" dirty="0"/>
              <a:t>cash funds (if used by the department) are properly established. </a:t>
            </a:r>
            <a:endParaRPr lang="en-US" dirty="0" smtClean="0"/>
          </a:p>
          <a:p>
            <a:endParaRPr lang="en-US" dirty="0"/>
          </a:p>
          <a:p>
            <a:r>
              <a:rPr lang="en-US" dirty="0" smtClean="0"/>
              <a:t>Petty </a:t>
            </a:r>
            <a:r>
              <a:rPr lang="en-US" dirty="0"/>
              <a:t>cash funds are periodically counted by custodian and confirmed by a witness to ensure the full amount is accounted for. </a:t>
            </a:r>
            <a:endParaRPr lang="en-US" dirty="0" smtClean="0"/>
          </a:p>
          <a:p>
            <a:endParaRPr lang="en-US" dirty="0"/>
          </a:p>
          <a:p>
            <a:r>
              <a:rPr lang="en-US" dirty="0" smtClean="0"/>
              <a:t>The </a:t>
            </a:r>
            <a:r>
              <a:rPr lang="en-US" dirty="0"/>
              <a:t>department does NOT have an external bank account.</a:t>
            </a:r>
          </a:p>
        </p:txBody>
      </p:sp>
      <p:sp>
        <p:nvSpPr>
          <p:cNvPr id="3" name="Title 2"/>
          <p:cNvSpPr>
            <a:spLocks noGrp="1"/>
          </p:cNvSpPr>
          <p:nvPr>
            <p:ph type="title"/>
          </p:nvPr>
        </p:nvSpPr>
        <p:spPr/>
        <p:txBody>
          <a:bodyPr/>
          <a:lstStyle/>
          <a:p>
            <a:r>
              <a:rPr lang="en-US" dirty="0" smtClean="0"/>
              <a:t>Cash Receipting/Handling</a:t>
            </a:r>
            <a:endParaRPr lang="en-US" dirty="0"/>
          </a:p>
        </p:txBody>
      </p:sp>
    </p:spTree>
    <p:extLst>
      <p:ext uri="{BB962C8B-B14F-4D97-AF65-F5344CB8AC3E}">
        <p14:creationId xmlns:p14="http://schemas.microsoft.com/office/powerpoint/2010/main" val="9705424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rmAutofit/>
          </a:bodyPr>
          <a:lstStyle/>
          <a:p>
            <a:r>
              <a:rPr lang="en-US" dirty="0"/>
              <a:t>The department signature authority or his/her designee reviews monthly long distance phone charges.</a:t>
            </a:r>
          </a:p>
        </p:txBody>
      </p:sp>
      <p:sp>
        <p:nvSpPr>
          <p:cNvPr id="3" name="Title 2"/>
          <p:cNvSpPr>
            <a:spLocks noGrp="1"/>
          </p:cNvSpPr>
          <p:nvPr>
            <p:ph type="title"/>
          </p:nvPr>
        </p:nvSpPr>
        <p:spPr/>
        <p:txBody>
          <a:bodyPr/>
          <a:lstStyle/>
          <a:p>
            <a:r>
              <a:rPr lang="en-US" dirty="0" smtClean="0"/>
              <a:t>Long Distance Phone Charges	</a:t>
            </a:r>
            <a:endParaRPr lang="en-US" dirty="0"/>
          </a:p>
        </p:txBody>
      </p:sp>
    </p:spTree>
    <p:extLst>
      <p:ext uri="{BB962C8B-B14F-4D97-AF65-F5344CB8AC3E}">
        <p14:creationId xmlns:p14="http://schemas.microsoft.com/office/powerpoint/2010/main" val="2736371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C</a:t>
            </a:r>
            <a:r>
              <a:rPr lang="en-US" dirty="0" smtClean="0"/>
              <a:t>ommitted </a:t>
            </a:r>
            <a:r>
              <a:rPr lang="en-US" dirty="0"/>
              <a:t>to improving the University by maintaining a balance </a:t>
            </a:r>
            <a:r>
              <a:rPr lang="en-US" dirty="0" smtClean="0"/>
              <a:t>between:</a:t>
            </a:r>
          </a:p>
          <a:p>
            <a:pPr lvl="1"/>
            <a:r>
              <a:rPr lang="en-US" dirty="0"/>
              <a:t>S</a:t>
            </a:r>
            <a:r>
              <a:rPr lang="en-US" dirty="0" smtClean="0"/>
              <a:t>cheduled audits</a:t>
            </a:r>
          </a:p>
          <a:p>
            <a:pPr lvl="1"/>
            <a:r>
              <a:rPr lang="en-US" dirty="0" smtClean="0"/>
              <a:t>External </a:t>
            </a:r>
            <a:r>
              <a:rPr lang="en-US" dirty="0"/>
              <a:t>audit liaison</a:t>
            </a:r>
          </a:p>
          <a:p>
            <a:pPr lvl="1"/>
            <a:r>
              <a:rPr lang="en-US" dirty="0" smtClean="0"/>
              <a:t>Special </a:t>
            </a:r>
            <a:r>
              <a:rPr lang="en-US" dirty="0"/>
              <a:t>projects</a:t>
            </a:r>
          </a:p>
          <a:p>
            <a:pPr lvl="1"/>
            <a:r>
              <a:rPr lang="en-US" dirty="0" smtClean="0"/>
              <a:t>Investigations</a:t>
            </a:r>
          </a:p>
          <a:p>
            <a:pPr lvl="1"/>
            <a:r>
              <a:rPr lang="en-US" dirty="0" smtClean="0"/>
              <a:t>Training services </a:t>
            </a:r>
          </a:p>
          <a:p>
            <a:pPr lvl="1"/>
            <a:endParaRPr lang="en-US" dirty="0"/>
          </a:p>
          <a:p>
            <a:pPr marL="365760" lvl="1" indent="-256032">
              <a:buClr>
                <a:schemeClr val="accent3"/>
              </a:buClr>
              <a:buFont typeface="Georgia"/>
              <a:buChar char="•"/>
            </a:pPr>
            <a:r>
              <a:rPr lang="en-US" sz="2800" dirty="0">
                <a:solidFill>
                  <a:schemeClr val="tx2"/>
                </a:solidFill>
              </a:rPr>
              <a:t>Our services focus </a:t>
            </a:r>
            <a:r>
              <a:rPr lang="en-US" sz="2800" dirty="0" smtClean="0">
                <a:solidFill>
                  <a:schemeClr val="tx2"/>
                </a:solidFill>
              </a:rPr>
              <a:t>on compliance, departmental, performance, information technology, and financial related </a:t>
            </a:r>
            <a:r>
              <a:rPr lang="en-US" sz="2800" dirty="0">
                <a:solidFill>
                  <a:schemeClr val="tx2"/>
                </a:solidFill>
              </a:rPr>
              <a:t>controls that help ensure the excellence and integrity of the University's ongoing operations.</a:t>
            </a:r>
          </a:p>
        </p:txBody>
      </p:sp>
      <p:sp>
        <p:nvSpPr>
          <p:cNvPr id="3" name="Title 2"/>
          <p:cNvSpPr>
            <a:spLocks noGrp="1"/>
          </p:cNvSpPr>
          <p:nvPr>
            <p:ph type="title"/>
          </p:nvPr>
        </p:nvSpPr>
        <p:spPr/>
        <p:txBody>
          <a:bodyPr>
            <a:normAutofit/>
          </a:bodyPr>
          <a:lstStyle/>
          <a:p>
            <a:r>
              <a:rPr lang="en-US" dirty="0" smtClean="0"/>
              <a:t>UM’s Internal Audit Function</a:t>
            </a:r>
            <a:endParaRPr lang="en-US" dirty="0"/>
          </a:p>
        </p:txBody>
      </p:sp>
    </p:spTree>
    <p:extLst>
      <p:ext uri="{BB962C8B-B14F-4D97-AF65-F5344CB8AC3E}">
        <p14:creationId xmlns:p14="http://schemas.microsoft.com/office/powerpoint/2010/main" val="24355339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rmAutofit/>
          </a:bodyPr>
          <a:lstStyle/>
          <a:p>
            <a:r>
              <a:rPr lang="en-US" dirty="0"/>
              <a:t>The department monitors and conducts in-house audits (verification) of their property</a:t>
            </a:r>
            <a:r>
              <a:rPr lang="en-US" dirty="0" smtClean="0"/>
              <a:t>.</a:t>
            </a:r>
          </a:p>
          <a:p>
            <a:endParaRPr lang="en-US" dirty="0"/>
          </a:p>
          <a:p>
            <a:r>
              <a:rPr lang="en-US" dirty="0"/>
              <a:t>Individuals assigned equipment have completed an inventory loan receipt</a:t>
            </a:r>
            <a:r>
              <a:rPr lang="en-US" dirty="0" smtClean="0"/>
              <a:t>.</a:t>
            </a:r>
          </a:p>
          <a:p>
            <a:endParaRPr lang="en-US" dirty="0"/>
          </a:p>
          <a:p>
            <a:r>
              <a:rPr lang="en-US" dirty="0"/>
              <a:t>The department has a University vehicle.</a:t>
            </a:r>
          </a:p>
        </p:txBody>
      </p:sp>
      <p:sp>
        <p:nvSpPr>
          <p:cNvPr id="3" name="Title 2"/>
          <p:cNvSpPr>
            <a:spLocks noGrp="1"/>
          </p:cNvSpPr>
          <p:nvPr>
            <p:ph type="title"/>
          </p:nvPr>
        </p:nvSpPr>
        <p:spPr/>
        <p:txBody>
          <a:bodyPr/>
          <a:lstStyle/>
          <a:p>
            <a:r>
              <a:rPr lang="en-US" dirty="0" smtClean="0"/>
              <a:t>Property Accounting</a:t>
            </a:r>
            <a:endParaRPr lang="en-US" dirty="0"/>
          </a:p>
        </p:txBody>
      </p:sp>
    </p:spTree>
    <p:extLst>
      <p:ext uri="{BB962C8B-B14F-4D97-AF65-F5344CB8AC3E}">
        <p14:creationId xmlns:p14="http://schemas.microsoft.com/office/powerpoint/2010/main" val="1487296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rmAutofit fontScale="85000" lnSpcReduction="20000"/>
          </a:bodyPr>
          <a:lstStyle/>
          <a:p>
            <a:r>
              <a:rPr lang="en-US" dirty="0"/>
              <a:t>The department has reviewed the purchasing guidelines</a:t>
            </a:r>
            <a:r>
              <a:rPr lang="en-US" dirty="0" smtClean="0"/>
              <a:t>.</a:t>
            </a:r>
          </a:p>
          <a:p>
            <a:endParaRPr lang="en-US" dirty="0"/>
          </a:p>
          <a:p>
            <a:r>
              <a:rPr lang="en-US" dirty="0"/>
              <a:t>Requisition and invoice input, approval, and account reconciliation functions are separated within the department</a:t>
            </a:r>
            <a:r>
              <a:rPr lang="en-US" dirty="0" smtClean="0"/>
              <a:t>.</a:t>
            </a:r>
          </a:p>
          <a:p>
            <a:endParaRPr lang="en-US" dirty="0"/>
          </a:p>
          <a:p>
            <a:r>
              <a:rPr lang="en-US" dirty="0"/>
              <a:t>Procurement cards are stored in a secure location while not in use</a:t>
            </a:r>
            <a:r>
              <a:rPr lang="en-US" dirty="0" smtClean="0"/>
              <a:t>.</a:t>
            </a:r>
          </a:p>
          <a:p>
            <a:endParaRPr lang="en-US" dirty="0"/>
          </a:p>
          <a:p>
            <a:r>
              <a:rPr lang="en-US" dirty="0"/>
              <a:t>Department reconciles procurement card receipts in a timely manner</a:t>
            </a:r>
            <a:r>
              <a:rPr lang="en-US" dirty="0" smtClean="0"/>
              <a:t>.</a:t>
            </a:r>
          </a:p>
          <a:p>
            <a:endParaRPr lang="en-US" dirty="0"/>
          </a:p>
          <a:p>
            <a:endParaRPr lang="en-US" dirty="0"/>
          </a:p>
          <a:p>
            <a:endParaRPr lang="en-US" dirty="0"/>
          </a:p>
        </p:txBody>
      </p:sp>
      <p:sp>
        <p:nvSpPr>
          <p:cNvPr id="3" name="Title 2"/>
          <p:cNvSpPr>
            <a:spLocks noGrp="1"/>
          </p:cNvSpPr>
          <p:nvPr>
            <p:ph type="title"/>
          </p:nvPr>
        </p:nvSpPr>
        <p:spPr/>
        <p:txBody>
          <a:bodyPr/>
          <a:lstStyle/>
          <a:p>
            <a:r>
              <a:rPr lang="en-US" dirty="0" smtClean="0"/>
              <a:t>Procurement and Travel </a:t>
            </a:r>
            <a:endParaRPr lang="en-US" dirty="0"/>
          </a:p>
        </p:txBody>
      </p:sp>
    </p:spTree>
    <p:extLst>
      <p:ext uri="{BB962C8B-B14F-4D97-AF65-F5344CB8AC3E}">
        <p14:creationId xmlns:p14="http://schemas.microsoft.com/office/powerpoint/2010/main" val="3400811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rmAutofit fontScale="70000" lnSpcReduction="20000"/>
          </a:bodyPr>
          <a:lstStyle/>
          <a:p>
            <a:r>
              <a:rPr lang="en-US" dirty="0" smtClean="0"/>
              <a:t>The </a:t>
            </a:r>
            <a:r>
              <a:rPr lang="en-US" dirty="0"/>
              <a:t>department employees have reviewed the procurement card policies and procedures</a:t>
            </a:r>
            <a:r>
              <a:rPr lang="en-US" dirty="0" smtClean="0"/>
              <a:t>.</a:t>
            </a:r>
          </a:p>
          <a:p>
            <a:endParaRPr lang="en-US" dirty="0"/>
          </a:p>
          <a:p>
            <a:r>
              <a:rPr lang="en-US" dirty="0"/>
              <a:t>All personnel that travel on University business prepare the necessary permission to travel documents and retain original receipts for reimbursement</a:t>
            </a:r>
            <a:r>
              <a:rPr lang="en-US" dirty="0" smtClean="0"/>
              <a:t>.</a:t>
            </a:r>
          </a:p>
          <a:p>
            <a:endParaRPr lang="en-US" dirty="0"/>
          </a:p>
          <a:p>
            <a:r>
              <a:rPr lang="en-US" dirty="0"/>
              <a:t>If the department's business requires them to incur certain entertainment </a:t>
            </a:r>
            <a:r>
              <a:rPr lang="en-US" dirty="0" smtClean="0"/>
              <a:t>expenses, </a:t>
            </a:r>
            <a:r>
              <a:rPr lang="en-US" dirty="0"/>
              <a:t>the departmental personnel are aware of the entertainment policies and procedures</a:t>
            </a:r>
            <a:r>
              <a:rPr lang="en-US" dirty="0" smtClean="0"/>
              <a:t>.</a:t>
            </a:r>
          </a:p>
          <a:p>
            <a:endParaRPr lang="en-US" dirty="0"/>
          </a:p>
          <a:p>
            <a:r>
              <a:rPr lang="en-US" dirty="0"/>
              <a:t>If the department's business requires them to incur technology purchases, the departmental personnel are aware of the policies and procedures pertaining to technology purchases.</a:t>
            </a:r>
            <a:endParaRPr lang="en-US" dirty="0" smtClean="0"/>
          </a:p>
          <a:p>
            <a:endParaRPr lang="en-US" dirty="0"/>
          </a:p>
          <a:p>
            <a:endParaRPr lang="en-US" dirty="0"/>
          </a:p>
        </p:txBody>
      </p:sp>
      <p:sp>
        <p:nvSpPr>
          <p:cNvPr id="3" name="Title 2"/>
          <p:cNvSpPr>
            <a:spLocks noGrp="1"/>
          </p:cNvSpPr>
          <p:nvPr>
            <p:ph type="title"/>
          </p:nvPr>
        </p:nvSpPr>
        <p:spPr/>
        <p:txBody>
          <a:bodyPr/>
          <a:lstStyle/>
          <a:p>
            <a:r>
              <a:rPr lang="en-US" dirty="0" smtClean="0"/>
              <a:t>Procurement and Travel </a:t>
            </a:r>
            <a:endParaRPr lang="en-US" dirty="0"/>
          </a:p>
        </p:txBody>
      </p:sp>
    </p:spTree>
    <p:extLst>
      <p:ext uri="{BB962C8B-B14F-4D97-AF65-F5344CB8AC3E}">
        <p14:creationId xmlns:p14="http://schemas.microsoft.com/office/powerpoint/2010/main" val="42557906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rmAutofit fontScale="55000" lnSpcReduction="20000"/>
          </a:bodyPr>
          <a:lstStyle/>
          <a:p>
            <a:r>
              <a:rPr lang="en-US" dirty="0"/>
              <a:t>Leave usage is approved timely by department head/signature authority for exempt and non-exempt employees</a:t>
            </a:r>
            <a:r>
              <a:rPr lang="en-US" dirty="0" smtClean="0"/>
              <a:t>.</a:t>
            </a:r>
          </a:p>
          <a:p>
            <a:endParaRPr lang="en-US" dirty="0"/>
          </a:p>
          <a:p>
            <a:r>
              <a:rPr lang="en-US" dirty="0"/>
              <a:t>Time sheets are maintained by the department for all non-exempt employees</a:t>
            </a:r>
            <a:r>
              <a:rPr lang="en-US" dirty="0" smtClean="0"/>
              <a:t>.</a:t>
            </a:r>
          </a:p>
          <a:p>
            <a:endParaRPr lang="en-US" dirty="0"/>
          </a:p>
          <a:p>
            <a:r>
              <a:rPr lang="en-US" dirty="0"/>
              <a:t>Time sheets record actual hours worked, leave time, and compensatory time (non-exempt employees</a:t>
            </a:r>
            <a:r>
              <a:rPr lang="en-US" dirty="0" smtClean="0"/>
              <a:t>).</a:t>
            </a:r>
          </a:p>
          <a:p>
            <a:endParaRPr lang="en-US" dirty="0"/>
          </a:p>
          <a:p>
            <a:r>
              <a:rPr lang="en-US" dirty="0"/>
              <a:t>Time sheets are signed and dated by employee after the time period being reported (non-exempt employees</a:t>
            </a:r>
            <a:r>
              <a:rPr lang="en-US" dirty="0" smtClean="0"/>
              <a:t>).</a:t>
            </a:r>
          </a:p>
          <a:p>
            <a:endParaRPr lang="en-US" dirty="0"/>
          </a:p>
          <a:p>
            <a:r>
              <a:rPr lang="en-US" dirty="0"/>
              <a:t>Time sheets are signed and dated by supervisor after the time period being reported (non-exempt employees</a:t>
            </a:r>
            <a:r>
              <a:rPr lang="en-US" dirty="0" smtClean="0"/>
              <a:t>).</a:t>
            </a:r>
          </a:p>
          <a:p>
            <a:endParaRPr lang="en-US" dirty="0"/>
          </a:p>
          <a:p>
            <a:r>
              <a:rPr lang="en-US" dirty="0"/>
              <a:t>Documentation exists to support proper approval of overtime pay (non-exempt employees</a:t>
            </a:r>
            <a:r>
              <a:rPr lang="en-US" dirty="0" smtClean="0"/>
              <a:t>).</a:t>
            </a:r>
          </a:p>
          <a:p>
            <a:endParaRPr lang="en-US" dirty="0"/>
          </a:p>
          <a:p>
            <a:endParaRPr lang="en-US" dirty="0"/>
          </a:p>
        </p:txBody>
      </p:sp>
      <p:sp>
        <p:nvSpPr>
          <p:cNvPr id="3" name="Title 2"/>
          <p:cNvSpPr>
            <a:spLocks noGrp="1"/>
          </p:cNvSpPr>
          <p:nvPr>
            <p:ph type="title"/>
          </p:nvPr>
        </p:nvSpPr>
        <p:spPr/>
        <p:txBody>
          <a:bodyPr/>
          <a:lstStyle/>
          <a:p>
            <a:r>
              <a:rPr lang="en-US" dirty="0" smtClean="0"/>
              <a:t>Human Resources and Payroll</a:t>
            </a:r>
            <a:endParaRPr lang="en-US" dirty="0"/>
          </a:p>
        </p:txBody>
      </p:sp>
    </p:spTree>
    <p:extLst>
      <p:ext uri="{BB962C8B-B14F-4D97-AF65-F5344CB8AC3E}">
        <p14:creationId xmlns:p14="http://schemas.microsoft.com/office/powerpoint/2010/main" val="16604484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rmAutofit fontScale="55000" lnSpcReduction="20000"/>
          </a:bodyPr>
          <a:lstStyle/>
          <a:p>
            <a:r>
              <a:rPr lang="en-US" dirty="0" smtClean="0"/>
              <a:t>The </a:t>
            </a:r>
            <a:r>
              <a:rPr lang="en-US" dirty="0"/>
              <a:t>department follows University overtime guidelines (non-exempt employees</a:t>
            </a:r>
            <a:r>
              <a:rPr lang="en-US" dirty="0" smtClean="0"/>
              <a:t>).</a:t>
            </a:r>
          </a:p>
          <a:p>
            <a:endParaRPr lang="en-US" dirty="0"/>
          </a:p>
          <a:p>
            <a:r>
              <a:rPr lang="en-US" dirty="0"/>
              <a:t>Documentation (hard copy/electronic file) exists to support monitoring, reconciliation, and approval of compensatory time and usage (non-exempt employees</a:t>
            </a:r>
            <a:r>
              <a:rPr lang="en-US" dirty="0" smtClean="0"/>
              <a:t>).</a:t>
            </a:r>
          </a:p>
          <a:p>
            <a:endParaRPr lang="en-US" dirty="0"/>
          </a:p>
          <a:p>
            <a:r>
              <a:rPr lang="en-US" dirty="0"/>
              <a:t>Documentation (hard copy/electronic file) exists to support that payroll reports are reconciled</a:t>
            </a:r>
            <a:r>
              <a:rPr lang="en-US" dirty="0" smtClean="0"/>
              <a:t>.</a:t>
            </a:r>
          </a:p>
          <a:p>
            <a:endParaRPr lang="en-US" dirty="0"/>
          </a:p>
          <a:p>
            <a:r>
              <a:rPr lang="en-US" dirty="0"/>
              <a:t>Departmental procedures are in place to help ensure that termination documents are processed, and appropriate personnel are notified in a timely manner</a:t>
            </a:r>
            <a:r>
              <a:rPr lang="en-US" dirty="0" smtClean="0"/>
              <a:t>.</a:t>
            </a:r>
          </a:p>
          <a:p>
            <a:endParaRPr lang="en-US" dirty="0"/>
          </a:p>
          <a:p>
            <a:r>
              <a:rPr lang="en-US" dirty="0"/>
              <a:t>Annual performance evaluations are conducted for all employees and results are submitted through proper channels.</a:t>
            </a:r>
          </a:p>
          <a:p>
            <a:endParaRPr lang="en-US" dirty="0"/>
          </a:p>
        </p:txBody>
      </p:sp>
      <p:sp>
        <p:nvSpPr>
          <p:cNvPr id="3" name="Title 2"/>
          <p:cNvSpPr>
            <a:spLocks noGrp="1"/>
          </p:cNvSpPr>
          <p:nvPr>
            <p:ph type="title"/>
          </p:nvPr>
        </p:nvSpPr>
        <p:spPr/>
        <p:txBody>
          <a:bodyPr/>
          <a:lstStyle/>
          <a:p>
            <a:r>
              <a:rPr lang="en-US" dirty="0" smtClean="0"/>
              <a:t>Human Resources and Payroll</a:t>
            </a:r>
            <a:endParaRPr lang="en-US" dirty="0"/>
          </a:p>
        </p:txBody>
      </p:sp>
    </p:spTree>
    <p:extLst>
      <p:ext uri="{BB962C8B-B14F-4D97-AF65-F5344CB8AC3E}">
        <p14:creationId xmlns:p14="http://schemas.microsoft.com/office/powerpoint/2010/main" val="920848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rmAutofit fontScale="85000" lnSpcReduction="20000"/>
          </a:bodyPr>
          <a:lstStyle/>
          <a:p>
            <a:r>
              <a:rPr lang="en-US" dirty="0"/>
              <a:t>Department staff has read and understands the acceptable use policy for computers</a:t>
            </a:r>
            <a:r>
              <a:rPr lang="en-US" dirty="0" smtClean="0"/>
              <a:t>.</a:t>
            </a:r>
          </a:p>
          <a:p>
            <a:endParaRPr lang="en-US" dirty="0"/>
          </a:p>
          <a:p>
            <a:r>
              <a:rPr lang="en-US" dirty="0"/>
              <a:t>The department is aware of the procedures to surplus old computers/devices and remove them off of the department's inventory</a:t>
            </a:r>
            <a:r>
              <a:rPr lang="en-US" dirty="0" smtClean="0"/>
              <a:t>.</a:t>
            </a:r>
          </a:p>
          <a:p>
            <a:endParaRPr lang="en-US" dirty="0"/>
          </a:p>
          <a:p>
            <a:r>
              <a:rPr lang="en-US" dirty="0"/>
              <a:t>Employees have read and understand the email use policy</a:t>
            </a:r>
            <a:r>
              <a:rPr lang="en-US" dirty="0" smtClean="0"/>
              <a:t>.</a:t>
            </a:r>
          </a:p>
          <a:p>
            <a:endParaRPr lang="en-US" dirty="0"/>
          </a:p>
          <a:p>
            <a:r>
              <a:rPr lang="en-US" dirty="0"/>
              <a:t>Department employees have read and understand the password policy.</a:t>
            </a:r>
          </a:p>
        </p:txBody>
      </p:sp>
      <p:sp>
        <p:nvSpPr>
          <p:cNvPr id="3" name="Title 2"/>
          <p:cNvSpPr>
            <a:spLocks noGrp="1"/>
          </p:cNvSpPr>
          <p:nvPr>
            <p:ph type="title"/>
          </p:nvPr>
        </p:nvSpPr>
        <p:spPr/>
        <p:txBody>
          <a:bodyPr/>
          <a:lstStyle/>
          <a:p>
            <a:r>
              <a:rPr lang="en-US" dirty="0" smtClean="0"/>
              <a:t>Technology</a:t>
            </a:r>
            <a:endParaRPr lang="en-US" dirty="0"/>
          </a:p>
        </p:txBody>
      </p:sp>
    </p:spTree>
    <p:extLst>
      <p:ext uri="{BB962C8B-B14F-4D97-AF65-F5344CB8AC3E}">
        <p14:creationId xmlns:p14="http://schemas.microsoft.com/office/powerpoint/2010/main" val="15459525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rmAutofit/>
          </a:bodyPr>
          <a:lstStyle/>
          <a:p>
            <a:r>
              <a:rPr lang="en-US" dirty="0">
                <a:hlinkClick r:id="rId2"/>
              </a:rPr>
              <a:t>http://</a:t>
            </a:r>
            <a:r>
              <a:rPr lang="en-US" dirty="0" smtClean="0">
                <a:hlinkClick r:id="rId2"/>
              </a:rPr>
              <a:t>www.umt.edu/iaud/csa.php</a:t>
            </a:r>
            <a:r>
              <a:rPr lang="en-US" dirty="0" smtClean="0"/>
              <a:t> </a:t>
            </a:r>
            <a:endParaRPr lang="en-US" dirty="0"/>
          </a:p>
        </p:txBody>
      </p:sp>
      <p:sp>
        <p:nvSpPr>
          <p:cNvPr id="3" name="Title 2"/>
          <p:cNvSpPr>
            <a:spLocks noGrp="1"/>
          </p:cNvSpPr>
          <p:nvPr>
            <p:ph type="title"/>
          </p:nvPr>
        </p:nvSpPr>
        <p:spPr/>
        <p:txBody>
          <a:bodyPr>
            <a:normAutofit fontScale="90000"/>
          </a:bodyPr>
          <a:lstStyle/>
          <a:p>
            <a:r>
              <a:rPr lang="en-US" dirty="0" smtClean="0"/>
              <a:t>Internal Audit Control Self Assessment</a:t>
            </a:r>
            <a:endParaRPr lang="en-US" dirty="0"/>
          </a:p>
        </p:txBody>
      </p:sp>
    </p:spTree>
    <p:extLst>
      <p:ext uri="{BB962C8B-B14F-4D97-AF65-F5344CB8AC3E}">
        <p14:creationId xmlns:p14="http://schemas.microsoft.com/office/powerpoint/2010/main" val="12827302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Autofit/>
          </a:bodyPr>
          <a:lstStyle/>
          <a:p>
            <a:pPr marL="109728" indent="0">
              <a:buNone/>
            </a:pPr>
            <a:r>
              <a:rPr lang="en-US" dirty="0" smtClean="0"/>
              <a:t>Anta Coulibaly</a:t>
            </a:r>
            <a:endParaRPr lang="en-US" dirty="0"/>
          </a:p>
          <a:p>
            <a:pPr marL="109728" indent="0">
              <a:buNone/>
            </a:pPr>
            <a:r>
              <a:rPr lang="en-US" dirty="0" smtClean="0"/>
              <a:t>Director of Internal </a:t>
            </a:r>
            <a:r>
              <a:rPr lang="en-US" dirty="0"/>
              <a:t>Audit </a:t>
            </a:r>
            <a:endParaRPr lang="en-US" dirty="0" smtClean="0"/>
          </a:p>
          <a:p>
            <a:pPr marL="109728" indent="0">
              <a:buNone/>
            </a:pPr>
            <a:r>
              <a:rPr lang="en-US" dirty="0" smtClean="0"/>
              <a:t>University </a:t>
            </a:r>
            <a:r>
              <a:rPr lang="en-US" dirty="0"/>
              <a:t>of Montana</a:t>
            </a:r>
          </a:p>
          <a:p>
            <a:pPr marL="109728" indent="0">
              <a:buNone/>
            </a:pPr>
            <a:r>
              <a:rPr lang="en-US" dirty="0"/>
              <a:t>University Hall 018</a:t>
            </a:r>
          </a:p>
          <a:p>
            <a:pPr marL="109728" indent="0">
              <a:buNone/>
            </a:pPr>
            <a:r>
              <a:rPr lang="en-US" dirty="0"/>
              <a:t>Missoula, MT  59812-4032</a:t>
            </a:r>
          </a:p>
          <a:p>
            <a:pPr marL="109728" indent="0">
              <a:buNone/>
            </a:pPr>
            <a:r>
              <a:rPr lang="en-US" dirty="0" smtClean="0"/>
              <a:t>406.243.2545</a:t>
            </a:r>
            <a:endParaRPr lang="en-US" dirty="0"/>
          </a:p>
          <a:p>
            <a:pPr marL="109728" indent="0">
              <a:buNone/>
            </a:pPr>
            <a:r>
              <a:rPr lang="en-US" dirty="0" smtClean="0">
                <a:hlinkClick r:id="rId2"/>
              </a:rPr>
              <a:t>Anta.coulibaly@mso.umt.edu</a:t>
            </a:r>
            <a:r>
              <a:rPr lang="en-US" dirty="0" smtClean="0"/>
              <a:t>  </a:t>
            </a:r>
            <a:endParaRPr lang="en-US" dirty="0"/>
          </a:p>
        </p:txBody>
      </p:sp>
      <p:sp>
        <p:nvSpPr>
          <p:cNvPr id="3" name="Title 2"/>
          <p:cNvSpPr>
            <a:spLocks noGrp="1"/>
          </p:cNvSpPr>
          <p:nvPr>
            <p:ph type="title"/>
          </p:nvPr>
        </p:nvSpPr>
        <p:spPr/>
        <p:txBody>
          <a:bodyPr/>
          <a:lstStyle/>
          <a:p>
            <a:r>
              <a:rPr lang="en-US" dirty="0" smtClean="0"/>
              <a:t>Contact Information</a:t>
            </a:r>
            <a:endParaRPr lang="en-US" dirty="0"/>
          </a:p>
        </p:txBody>
      </p:sp>
    </p:spTree>
    <p:extLst>
      <p:ext uri="{BB962C8B-B14F-4D97-AF65-F5344CB8AC3E}">
        <p14:creationId xmlns:p14="http://schemas.microsoft.com/office/powerpoint/2010/main" val="1799169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The Internal Audit role is to examine the adequacy and effectiveness of the University internal controls and make recommendations where control improvements are needed. </a:t>
            </a:r>
            <a:endParaRPr lang="en-US" dirty="0" smtClean="0"/>
          </a:p>
          <a:p>
            <a:endParaRPr lang="en-US" dirty="0"/>
          </a:p>
          <a:p>
            <a:r>
              <a:rPr lang="en-US" dirty="0" smtClean="0"/>
              <a:t>Internal Audit must remain independent and objective.</a:t>
            </a:r>
          </a:p>
          <a:p>
            <a:pPr lvl="1"/>
            <a:r>
              <a:rPr lang="en-US" dirty="0"/>
              <a:t>W</a:t>
            </a:r>
            <a:r>
              <a:rPr lang="en-US" dirty="0" smtClean="0"/>
              <a:t>e cannot have </a:t>
            </a:r>
            <a:r>
              <a:rPr lang="en-US" dirty="0"/>
              <a:t>the primary responsibility for establishing or maintaining internal controls. </a:t>
            </a:r>
            <a:endParaRPr lang="en-US" dirty="0" smtClean="0"/>
          </a:p>
          <a:p>
            <a:endParaRPr lang="en-US" dirty="0"/>
          </a:p>
          <a:p>
            <a:r>
              <a:rPr lang="en-US" dirty="0"/>
              <a:t>T</a:t>
            </a:r>
            <a:r>
              <a:rPr lang="en-US" dirty="0" smtClean="0"/>
              <a:t>he </a:t>
            </a:r>
            <a:r>
              <a:rPr lang="en-US" dirty="0"/>
              <a:t>effectiveness of the internal controls are enhanced through the reviews performed and recommendations made by Internal </a:t>
            </a:r>
            <a:r>
              <a:rPr lang="en-US" dirty="0" smtClean="0"/>
              <a:t>Audit.</a:t>
            </a:r>
            <a:endParaRPr lang="en-US" dirty="0"/>
          </a:p>
        </p:txBody>
      </p:sp>
      <p:sp>
        <p:nvSpPr>
          <p:cNvPr id="3" name="Title 2"/>
          <p:cNvSpPr>
            <a:spLocks noGrp="1"/>
          </p:cNvSpPr>
          <p:nvPr>
            <p:ph type="title"/>
          </p:nvPr>
        </p:nvSpPr>
        <p:spPr/>
        <p:txBody>
          <a:bodyPr>
            <a:normAutofit/>
          </a:bodyPr>
          <a:lstStyle/>
          <a:p>
            <a:r>
              <a:rPr lang="en-US" dirty="0" smtClean="0"/>
              <a:t>UM’s Internal Audit Function</a:t>
            </a:r>
            <a:endParaRPr lang="en-US" dirty="0"/>
          </a:p>
        </p:txBody>
      </p:sp>
    </p:spTree>
    <p:extLst>
      <p:ext uri="{BB962C8B-B14F-4D97-AF65-F5344CB8AC3E}">
        <p14:creationId xmlns:p14="http://schemas.microsoft.com/office/powerpoint/2010/main" val="4119243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UM’s Internal Audit Function</a:t>
            </a:r>
          </a:p>
        </p:txBody>
      </p:sp>
      <p:sp>
        <p:nvSpPr>
          <p:cNvPr id="2" name="TextBox 1"/>
          <p:cNvSpPr txBox="1"/>
          <p:nvPr/>
        </p:nvSpPr>
        <p:spPr>
          <a:xfrm>
            <a:off x="3886200" y="2514600"/>
            <a:ext cx="184731" cy="369332"/>
          </a:xfrm>
          <a:prstGeom prst="rect">
            <a:avLst/>
          </a:prstGeom>
          <a:noFill/>
        </p:spPr>
        <p:txBody>
          <a:bodyPr wrap="none" rtlCol="0">
            <a:spAutoFit/>
          </a:bodyPr>
          <a:lstStyle/>
          <a:p>
            <a:endParaRPr lang="en-US" dirty="0"/>
          </a:p>
        </p:txBody>
      </p:sp>
      <p:sp>
        <p:nvSpPr>
          <p:cNvPr id="4" name="Content Placeholder 3"/>
          <p:cNvSpPr>
            <a:spLocks noGrp="1"/>
          </p:cNvSpPr>
          <p:nvPr>
            <p:ph idx="1"/>
          </p:nvPr>
        </p:nvSpPr>
        <p:spPr/>
        <p:txBody>
          <a:bodyPr/>
          <a:lstStyle/>
          <a:p>
            <a:pPr marL="109728" indent="0">
              <a:buNone/>
            </a:pPr>
            <a:endParaRPr lang="en-US" dirty="0"/>
          </a:p>
        </p:txBody>
      </p:sp>
      <p:graphicFrame>
        <p:nvGraphicFramePr>
          <p:cNvPr id="9" name="Diagram 8"/>
          <p:cNvGraphicFramePr/>
          <p:nvPr>
            <p:extLst>
              <p:ext uri="{D42A27DB-BD31-4B8C-83A1-F6EECF244321}">
                <p14:modId xmlns:p14="http://schemas.microsoft.com/office/powerpoint/2010/main" val="3153306521"/>
              </p:ext>
            </p:extLst>
          </p:nvPr>
        </p:nvGraphicFramePr>
        <p:xfrm>
          <a:off x="1524000" y="2362200"/>
          <a:ext cx="6353175" cy="4000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0" name="Straight Connector 9"/>
          <p:cNvCxnSpPr/>
          <p:nvPr/>
        </p:nvCxnSpPr>
        <p:spPr>
          <a:xfrm>
            <a:off x="3886200" y="3657600"/>
            <a:ext cx="6858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20743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Internal </a:t>
            </a:r>
            <a:r>
              <a:rPr lang="en-US" dirty="0" smtClean="0"/>
              <a:t>controls </a:t>
            </a:r>
            <a:r>
              <a:rPr lang="en-US" b="1" u="sng" dirty="0" smtClean="0"/>
              <a:t>MUST</a:t>
            </a:r>
            <a:r>
              <a:rPr lang="en-US" dirty="0" smtClean="0"/>
              <a:t> be an </a:t>
            </a:r>
            <a:r>
              <a:rPr lang="en-US" dirty="0"/>
              <a:t>integral part </a:t>
            </a:r>
            <a:r>
              <a:rPr lang="en-US" dirty="0" smtClean="0"/>
              <a:t>of the</a:t>
            </a:r>
            <a:r>
              <a:rPr lang="en-US" dirty="0"/>
              <a:t> </a:t>
            </a:r>
            <a:r>
              <a:rPr lang="en-US" dirty="0" smtClean="0"/>
              <a:t>University’s financial </a:t>
            </a:r>
            <a:r>
              <a:rPr lang="en-US" dirty="0"/>
              <a:t>and business policies and procedures. </a:t>
            </a:r>
            <a:endParaRPr lang="en-US" dirty="0" smtClean="0"/>
          </a:p>
          <a:p>
            <a:endParaRPr lang="en-US" dirty="0"/>
          </a:p>
          <a:p>
            <a:r>
              <a:rPr lang="en-US" dirty="0" smtClean="0"/>
              <a:t>Internal </a:t>
            </a:r>
            <a:r>
              <a:rPr lang="en-US" dirty="0"/>
              <a:t>controls </a:t>
            </a:r>
            <a:r>
              <a:rPr lang="en-US" dirty="0" smtClean="0"/>
              <a:t>consist </a:t>
            </a:r>
            <a:r>
              <a:rPr lang="en-US" dirty="0"/>
              <a:t>of all the measures taken by </a:t>
            </a:r>
            <a:r>
              <a:rPr lang="en-US" dirty="0" smtClean="0"/>
              <a:t>the University for </a:t>
            </a:r>
            <a:r>
              <a:rPr lang="en-US" dirty="0"/>
              <a:t>the purpose </a:t>
            </a:r>
            <a:r>
              <a:rPr lang="en-US" dirty="0" smtClean="0"/>
              <a:t>of:</a:t>
            </a:r>
          </a:p>
          <a:p>
            <a:pPr marL="925830" lvl="1" indent="-514350">
              <a:buFont typeface="+mj-lt"/>
              <a:buAutoNum type="arabicPeriod"/>
            </a:pPr>
            <a:r>
              <a:rPr lang="en-US" dirty="0"/>
              <a:t>P</a:t>
            </a:r>
            <a:r>
              <a:rPr lang="en-US" dirty="0" smtClean="0"/>
              <a:t>rotecting </a:t>
            </a:r>
            <a:r>
              <a:rPr lang="en-US" dirty="0"/>
              <a:t>its resources against waste, fraud, and </a:t>
            </a:r>
            <a:r>
              <a:rPr lang="en-US" dirty="0" smtClean="0"/>
              <a:t>inefficiency </a:t>
            </a:r>
          </a:p>
          <a:p>
            <a:pPr marL="925830" lvl="1" indent="-514350">
              <a:buFont typeface="+mj-lt"/>
              <a:buAutoNum type="arabicPeriod"/>
            </a:pPr>
            <a:r>
              <a:rPr lang="en-US" dirty="0"/>
              <a:t>E</a:t>
            </a:r>
            <a:r>
              <a:rPr lang="en-US" dirty="0" smtClean="0"/>
              <a:t>nsuring accuracy/reliability </a:t>
            </a:r>
            <a:r>
              <a:rPr lang="en-US" dirty="0"/>
              <a:t>in </a:t>
            </a:r>
            <a:r>
              <a:rPr lang="en-US" dirty="0" smtClean="0"/>
              <a:t>accounting and operating data </a:t>
            </a:r>
          </a:p>
          <a:p>
            <a:pPr marL="925830" lvl="1" indent="-514350">
              <a:buFont typeface="+mj-lt"/>
              <a:buAutoNum type="arabicPeriod"/>
            </a:pPr>
            <a:r>
              <a:rPr lang="en-US" dirty="0"/>
              <a:t>S</a:t>
            </a:r>
            <a:r>
              <a:rPr lang="en-US" dirty="0" smtClean="0"/>
              <a:t>ecuring </a:t>
            </a:r>
            <a:r>
              <a:rPr lang="en-US" dirty="0"/>
              <a:t>compliance with </a:t>
            </a:r>
            <a:r>
              <a:rPr lang="en-US" dirty="0" smtClean="0"/>
              <a:t>University policies and procedures</a:t>
            </a:r>
          </a:p>
          <a:p>
            <a:pPr marL="925830" lvl="1" indent="-514350">
              <a:buFont typeface="+mj-lt"/>
              <a:buAutoNum type="arabicPeriod"/>
            </a:pPr>
            <a:r>
              <a:rPr lang="en-US" dirty="0" smtClean="0"/>
              <a:t>Evaluating </a:t>
            </a:r>
            <a:r>
              <a:rPr lang="en-US" dirty="0"/>
              <a:t>the level of performance in all </a:t>
            </a:r>
            <a:r>
              <a:rPr lang="en-US" dirty="0" smtClean="0"/>
              <a:t>University units </a:t>
            </a:r>
          </a:p>
          <a:p>
            <a:pPr marL="925830" lvl="1" indent="-514350">
              <a:buFont typeface="+mj-lt"/>
              <a:buAutoNum type="arabicPeriod"/>
            </a:pPr>
            <a:endParaRPr lang="en-US" dirty="0"/>
          </a:p>
          <a:p>
            <a:pPr marL="925830" lvl="1" indent="-514350">
              <a:buFont typeface="+mj-lt"/>
              <a:buAutoNum type="arabicPeriod"/>
            </a:pPr>
            <a:endParaRPr lang="en-US" dirty="0" smtClean="0"/>
          </a:p>
          <a:p>
            <a:pPr marL="109728" lvl="1" indent="0" algn="ctr">
              <a:buClr>
                <a:schemeClr val="accent3"/>
              </a:buClr>
              <a:buNone/>
            </a:pPr>
            <a:r>
              <a:rPr lang="en-US" sz="2800" b="1" u="sng" dirty="0">
                <a:solidFill>
                  <a:schemeClr val="tx2"/>
                </a:solidFill>
              </a:rPr>
              <a:t>Internal controls are simply good business </a:t>
            </a:r>
            <a:r>
              <a:rPr lang="en-US" sz="2800" b="1" u="sng" dirty="0" smtClean="0">
                <a:solidFill>
                  <a:schemeClr val="tx2"/>
                </a:solidFill>
              </a:rPr>
              <a:t>practice!</a:t>
            </a:r>
            <a:endParaRPr lang="en-US" sz="2800" b="1" u="sng" dirty="0">
              <a:solidFill>
                <a:schemeClr val="tx2"/>
              </a:solidFill>
            </a:endParaRPr>
          </a:p>
        </p:txBody>
      </p:sp>
      <p:sp>
        <p:nvSpPr>
          <p:cNvPr id="3" name="Title 2"/>
          <p:cNvSpPr>
            <a:spLocks noGrp="1"/>
          </p:cNvSpPr>
          <p:nvPr>
            <p:ph type="title"/>
          </p:nvPr>
        </p:nvSpPr>
        <p:spPr/>
        <p:txBody>
          <a:bodyPr/>
          <a:lstStyle/>
          <a:p>
            <a:r>
              <a:rPr lang="en-US" dirty="0" smtClean="0"/>
              <a:t>Why Internal Controls?</a:t>
            </a:r>
            <a:endParaRPr lang="en-US" dirty="0"/>
          </a:p>
        </p:txBody>
      </p:sp>
    </p:spTree>
    <p:extLst>
      <p:ext uri="{BB962C8B-B14F-4D97-AF65-F5344CB8AC3E}">
        <p14:creationId xmlns:p14="http://schemas.microsoft.com/office/powerpoint/2010/main" val="468702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rmAutofit fontScale="92500" lnSpcReduction="20000"/>
          </a:bodyPr>
          <a:lstStyle/>
          <a:p>
            <a:r>
              <a:rPr lang="en-US" dirty="0"/>
              <a:t>Everyone within the University has some role in internal controls. </a:t>
            </a:r>
            <a:endParaRPr lang="en-US" dirty="0" smtClean="0"/>
          </a:p>
          <a:p>
            <a:endParaRPr lang="en-US" dirty="0" smtClean="0"/>
          </a:p>
          <a:p>
            <a:r>
              <a:rPr lang="en-US" dirty="0" smtClean="0"/>
              <a:t>The </a:t>
            </a:r>
            <a:r>
              <a:rPr lang="en-US" dirty="0"/>
              <a:t>roles vary </a:t>
            </a:r>
            <a:r>
              <a:rPr lang="en-US" dirty="0" smtClean="0"/>
              <a:t>depending </a:t>
            </a:r>
            <a:r>
              <a:rPr lang="en-US" dirty="0"/>
              <a:t>upon the level of responsibility and the nature of involvement by the individual. </a:t>
            </a:r>
            <a:endParaRPr lang="en-US" dirty="0" smtClean="0"/>
          </a:p>
          <a:p>
            <a:endParaRPr lang="en-US" dirty="0" smtClean="0"/>
          </a:p>
          <a:p>
            <a:r>
              <a:rPr lang="en-US" dirty="0" smtClean="0"/>
              <a:t>The Montana Board </a:t>
            </a:r>
            <a:r>
              <a:rPr lang="en-US" dirty="0"/>
              <a:t>of Regents, </a:t>
            </a:r>
            <a:r>
              <a:rPr lang="en-US" dirty="0" smtClean="0"/>
              <a:t>President, </a:t>
            </a:r>
            <a:r>
              <a:rPr lang="en-US" dirty="0"/>
              <a:t>and s</a:t>
            </a:r>
            <a:r>
              <a:rPr lang="en-US" dirty="0" smtClean="0"/>
              <a:t>enior </a:t>
            </a:r>
            <a:r>
              <a:rPr lang="en-US" dirty="0"/>
              <a:t>e</a:t>
            </a:r>
            <a:r>
              <a:rPr lang="en-US" dirty="0" smtClean="0"/>
              <a:t>xecutives </a:t>
            </a:r>
            <a:r>
              <a:rPr lang="en-US" dirty="0"/>
              <a:t>establish the presence of integrity, ethics, </a:t>
            </a:r>
            <a:r>
              <a:rPr lang="en-US" dirty="0" smtClean="0"/>
              <a:t>competence, </a:t>
            </a:r>
            <a:r>
              <a:rPr lang="en-US" dirty="0"/>
              <a:t>and a positive control environment. </a:t>
            </a:r>
            <a:endParaRPr lang="en-US" dirty="0" smtClean="0"/>
          </a:p>
          <a:p>
            <a:endParaRPr lang="en-US" dirty="0"/>
          </a:p>
        </p:txBody>
      </p:sp>
      <p:sp>
        <p:nvSpPr>
          <p:cNvPr id="3" name="Title 2"/>
          <p:cNvSpPr>
            <a:spLocks noGrp="1"/>
          </p:cNvSpPr>
          <p:nvPr>
            <p:ph type="title"/>
          </p:nvPr>
        </p:nvSpPr>
        <p:spPr/>
        <p:txBody>
          <a:bodyPr/>
          <a:lstStyle/>
          <a:p>
            <a:r>
              <a:rPr lang="en-US" dirty="0"/>
              <a:t>Who is Responsible?</a:t>
            </a:r>
          </a:p>
        </p:txBody>
      </p:sp>
    </p:spTree>
    <p:extLst>
      <p:ext uri="{BB962C8B-B14F-4D97-AF65-F5344CB8AC3E}">
        <p14:creationId xmlns:p14="http://schemas.microsoft.com/office/powerpoint/2010/main" val="12100085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rmAutofit fontScale="92500" lnSpcReduction="20000"/>
          </a:bodyPr>
          <a:lstStyle/>
          <a:p>
            <a:r>
              <a:rPr lang="en-US" dirty="0" smtClean="0"/>
              <a:t>The Deans/Directors/Chairs have </a:t>
            </a:r>
            <a:r>
              <a:rPr lang="en-US" dirty="0"/>
              <a:t>oversight responsibility for internal controls within their units. </a:t>
            </a:r>
            <a:endParaRPr lang="en-US" dirty="0" smtClean="0"/>
          </a:p>
          <a:p>
            <a:endParaRPr lang="en-US" dirty="0"/>
          </a:p>
          <a:p>
            <a:r>
              <a:rPr lang="en-US" dirty="0" smtClean="0"/>
              <a:t>Managers </a:t>
            </a:r>
            <a:r>
              <a:rPr lang="en-US" dirty="0"/>
              <a:t>and supervisory personnel are responsible for executing control policies and procedures at the detail level within their specific unit. </a:t>
            </a:r>
            <a:endParaRPr lang="en-US" dirty="0" smtClean="0"/>
          </a:p>
          <a:p>
            <a:endParaRPr lang="en-US" dirty="0"/>
          </a:p>
          <a:p>
            <a:r>
              <a:rPr lang="en-US" dirty="0" smtClean="0"/>
              <a:t>Each </a:t>
            </a:r>
            <a:r>
              <a:rPr lang="en-US" dirty="0"/>
              <a:t>individual within a unit is to be cognizant of proper internal control procedures associated with their specific job responsibilities</a:t>
            </a:r>
            <a:r>
              <a:rPr lang="en-US" dirty="0" smtClean="0"/>
              <a:t>.</a:t>
            </a:r>
            <a:endParaRPr lang="en-US" dirty="0"/>
          </a:p>
        </p:txBody>
      </p:sp>
      <p:sp>
        <p:nvSpPr>
          <p:cNvPr id="3" name="Title 2"/>
          <p:cNvSpPr>
            <a:spLocks noGrp="1"/>
          </p:cNvSpPr>
          <p:nvPr>
            <p:ph type="title"/>
          </p:nvPr>
        </p:nvSpPr>
        <p:spPr/>
        <p:txBody>
          <a:bodyPr/>
          <a:lstStyle/>
          <a:p>
            <a:r>
              <a:rPr lang="en-US" dirty="0"/>
              <a:t>Who is Responsible?</a:t>
            </a:r>
          </a:p>
        </p:txBody>
      </p:sp>
    </p:spTree>
    <p:extLst>
      <p:ext uri="{BB962C8B-B14F-4D97-AF65-F5344CB8AC3E}">
        <p14:creationId xmlns:p14="http://schemas.microsoft.com/office/powerpoint/2010/main" val="8301615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46576"/>
          </a:xfrm>
        </p:spPr>
        <p:txBody>
          <a:bodyPr>
            <a:normAutofit fontScale="92500" lnSpcReduction="20000"/>
          </a:bodyPr>
          <a:lstStyle/>
          <a:p>
            <a:r>
              <a:rPr lang="en-US" dirty="0"/>
              <a:t>Internal control systems operate at different levels of effectiveness. </a:t>
            </a:r>
          </a:p>
          <a:p>
            <a:endParaRPr lang="en-US" dirty="0" smtClean="0"/>
          </a:p>
          <a:p>
            <a:r>
              <a:rPr lang="en-US" dirty="0" smtClean="0"/>
              <a:t>Determining </a:t>
            </a:r>
            <a:r>
              <a:rPr lang="en-US" dirty="0"/>
              <a:t>whether a particular internal control system is effective is a </a:t>
            </a:r>
            <a:r>
              <a:rPr lang="en-US" dirty="0" smtClean="0"/>
              <a:t>judgment </a:t>
            </a:r>
            <a:r>
              <a:rPr lang="en-US" dirty="0"/>
              <a:t>resulting from an assessment of </a:t>
            </a:r>
            <a:r>
              <a:rPr lang="en-US" dirty="0" smtClean="0"/>
              <a:t>these five components:</a:t>
            </a:r>
          </a:p>
          <a:p>
            <a:pPr marL="916686" lvl="1" indent="-514350">
              <a:buFont typeface="+mj-lt"/>
              <a:buAutoNum type="arabicPeriod"/>
            </a:pPr>
            <a:r>
              <a:rPr lang="en-US" dirty="0" smtClean="0"/>
              <a:t>Control Environment</a:t>
            </a:r>
          </a:p>
          <a:p>
            <a:pPr marL="916686" lvl="1" indent="-514350">
              <a:buFont typeface="+mj-lt"/>
              <a:buAutoNum type="arabicPeriod"/>
            </a:pPr>
            <a:r>
              <a:rPr lang="en-US" dirty="0" smtClean="0"/>
              <a:t>Risk Assessment</a:t>
            </a:r>
          </a:p>
          <a:p>
            <a:pPr marL="916686" lvl="1" indent="-514350">
              <a:buFont typeface="+mj-lt"/>
              <a:buAutoNum type="arabicPeriod"/>
            </a:pPr>
            <a:r>
              <a:rPr lang="en-US" dirty="0" smtClean="0"/>
              <a:t>Control Activities</a:t>
            </a:r>
          </a:p>
          <a:p>
            <a:pPr marL="916686" lvl="1" indent="-514350">
              <a:buFont typeface="+mj-lt"/>
              <a:buAutoNum type="arabicPeriod"/>
            </a:pPr>
            <a:r>
              <a:rPr lang="en-US" dirty="0" smtClean="0"/>
              <a:t>Information </a:t>
            </a:r>
            <a:r>
              <a:rPr lang="en-US" dirty="0"/>
              <a:t>and </a:t>
            </a:r>
            <a:r>
              <a:rPr lang="en-US" dirty="0" smtClean="0"/>
              <a:t>Communication</a:t>
            </a:r>
          </a:p>
          <a:p>
            <a:pPr marL="916686" lvl="1" indent="-514350">
              <a:buFont typeface="+mj-lt"/>
              <a:buAutoNum type="arabicPeriod"/>
            </a:pPr>
            <a:r>
              <a:rPr lang="en-US" dirty="0" smtClean="0"/>
              <a:t>Monitoring</a:t>
            </a:r>
            <a:endParaRPr lang="en-US" dirty="0"/>
          </a:p>
        </p:txBody>
      </p:sp>
      <p:sp>
        <p:nvSpPr>
          <p:cNvPr id="3" name="Title 2"/>
          <p:cNvSpPr>
            <a:spLocks noGrp="1"/>
          </p:cNvSpPr>
          <p:nvPr>
            <p:ph type="title"/>
          </p:nvPr>
        </p:nvSpPr>
        <p:spPr/>
        <p:txBody>
          <a:bodyPr/>
          <a:lstStyle/>
          <a:p>
            <a:r>
              <a:rPr lang="en-US" dirty="0" smtClean="0"/>
              <a:t>Five Elements of Internal Control</a:t>
            </a:r>
            <a:endParaRPr lang="en-US" dirty="0"/>
          </a:p>
        </p:txBody>
      </p:sp>
    </p:spTree>
    <p:extLst>
      <p:ext uri="{BB962C8B-B14F-4D97-AF65-F5344CB8AC3E}">
        <p14:creationId xmlns:p14="http://schemas.microsoft.com/office/powerpoint/2010/main" val="2294873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TM03457485[[fn=Mesh]]</Template>
  <TotalTime>0</TotalTime>
  <Words>1960</Words>
  <Application>Microsoft Office PowerPoint</Application>
  <PresentationFormat>On-screen Show (4:3)</PresentationFormat>
  <Paragraphs>272</Paragraphs>
  <Slides>37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Calibri</vt:lpstr>
      <vt:lpstr>Georgia</vt:lpstr>
      <vt:lpstr>Trebuchet MS</vt:lpstr>
      <vt:lpstr>Wingdings 2</vt:lpstr>
      <vt:lpstr>Urban</vt:lpstr>
      <vt:lpstr>Internal Controls</vt:lpstr>
      <vt:lpstr>Agenda</vt:lpstr>
      <vt:lpstr>UM’s Internal Audit Function</vt:lpstr>
      <vt:lpstr>UM’s Internal Audit Function</vt:lpstr>
      <vt:lpstr>UM’s Internal Audit Function</vt:lpstr>
      <vt:lpstr>Why Internal Controls?</vt:lpstr>
      <vt:lpstr>Who is Responsible?</vt:lpstr>
      <vt:lpstr>Who is Responsible?</vt:lpstr>
      <vt:lpstr>Five Elements of Internal Control</vt:lpstr>
      <vt:lpstr>1. Control Environment</vt:lpstr>
      <vt:lpstr>2. Risk Assessment</vt:lpstr>
      <vt:lpstr>3. Control Activities</vt:lpstr>
      <vt:lpstr>4. Information and Communication</vt:lpstr>
      <vt:lpstr>5. Monitoring</vt:lpstr>
      <vt:lpstr>Components of the Control Activity</vt:lpstr>
      <vt:lpstr>Components of the Control Activity</vt:lpstr>
      <vt:lpstr>Components of the Control Activity</vt:lpstr>
      <vt:lpstr>Components of the Control Activity</vt:lpstr>
      <vt:lpstr>Components of the Control Activity</vt:lpstr>
      <vt:lpstr>Components of the Control Activity</vt:lpstr>
      <vt:lpstr>Internal Control Limitations</vt:lpstr>
      <vt:lpstr>Internal Control Limitations</vt:lpstr>
      <vt:lpstr>Internal Control Limitations</vt:lpstr>
      <vt:lpstr>Basic Internal Control Assessment</vt:lpstr>
      <vt:lpstr>Organizational</vt:lpstr>
      <vt:lpstr>Reconciliation of Accounts</vt:lpstr>
      <vt:lpstr>Cash Receipting/Handling</vt:lpstr>
      <vt:lpstr>Cash Receipting/Handling</vt:lpstr>
      <vt:lpstr>Long Distance Phone Charges </vt:lpstr>
      <vt:lpstr>Property Accounting</vt:lpstr>
      <vt:lpstr>Procurement and Travel </vt:lpstr>
      <vt:lpstr>Procurement and Travel </vt:lpstr>
      <vt:lpstr>Human Resources and Payroll</vt:lpstr>
      <vt:lpstr>Human Resources and Payroll</vt:lpstr>
      <vt:lpstr>Technology</vt:lpstr>
      <vt:lpstr>Internal Audit Control Self Assessment</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2016-01-07T16:33:25Z</dcterms:created>
  <dcterms:modified xsi:type="dcterms:W3CDTF">2019-04-08T21:43:55Z</dcterms:modified>
</cp:coreProperties>
</file>