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 id="2147483691" r:id="rId4"/>
  </p:sldMasterIdLst>
  <p:notesMasterIdLst>
    <p:notesMasterId r:id="rId20"/>
  </p:notesMasterIdLst>
  <p:sldIdLst>
    <p:sldId id="256" r:id="rId5"/>
    <p:sldId id="269" r:id="rId6"/>
    <p:sldId id="260" r:id="rId7"/>
    <p:sldId id="298" r:id="rId8"/>
    <p:sldId id="286" r:id="rId9"/>
    <p:sldId id="300" r:id="rId10"/>
    <p:sldId id="301" r:id="rId11"/>
    <p:sldId id="272" r:id="rId12"/>
    <p:sldId id="299" r:id="rId13"/>
    <p:sldId id="302" r:id="rId14"/>
    <p:sldId id="303" r:id="rId15"/>
    <p:sldId id="304" r:id="rId16"/>
    <p:sldId id="275" r:id="rId17"/>
    <p:sldId id="297" r:id="rId18"/>
    <p:sldId id="259"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63D"/>
    <a:srgbClr val="72243D"/>
    <a:srgbClr val="ED8B00"/>
    <a:srgbClr val="641E34"/>
    <a:srgbClr val="1C3D34"/>
    <a:srgbClr val="E17C00"/>
    <a:srgbClr val="FF4438"/>
    <a:srgbClr val="BBDDE8"/>
    <a:srgbClr val="E0D0A6"/>
    <a:srgbClr val="0633A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74383" autoAdjust="0"/>
  </p:normalViewPr>
  <p:slideViewPr>
    <p:cSldViewPr>
      <p:cViewPr varScale="1">
        <p:scale>
          <a:sx n="112" d="100"/>
          <a:sy n="112" d="100"/>
        </p:scale>
        <p:origin x="2070" y="9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slideMaster" Target="slideMasters/slideMaster1.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199163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many departments, there are procedures that are done that do not have policies to back them up. Let’s say I need to write a “clean screen, clean desk” procedure into policy, I can prompt something like “Chat, I need you to write me a “Clean screen, clean desk” policy that states that when employees leave their desks for any reason, they must lock their workstation computers and put away any sensitive documents. The tone must be professional, and the format should be an official document “</a:t>
            </a:r>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276326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to have copilot generate a survey for feedback on this prompt engineering workshop I might prompt something like “I am giving a workshop on prompt engineering at my University. I would like you to generate a survey for participants to give feedback after the workshop is over. The survey should be 5 questions long and ask to rate certain aspects of the workshop and presenter on a 5 point scale.”</a:t>
            </a:r>
          </a:p>
        </p:txBody>
      </p:sp>
      <p:sp>
        <p:nvSpPr>
          <p:cNvPr id="4" name="Slide Number Placeholder 3"/>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131973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39435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17591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15</a:t>
            </a:fld>
            <a:endParaRPr lang="en-US"/>
          </a:p>
        </p:txBody>
      </p:sp>
    </p:spTree>
    <p:extLst>
      <p:ext uri="{BB962C8B-B14F-4D97-AF65-F5344CB8AC3E}">
        <p14:creationId xmlns:p14="http://schemas.microsoft.com/office/powerpoint/2010/main" val="271229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today. By the end, I hope everyone walks away with a better understanding of Prompt Engineering, and how to go about getting the desired outputs from your inputs. </a:t>
            </a:r>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188580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40865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188198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Be Clear and Specific:</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Clearly state your request or question in the prompt. Avoid ambiguity to ensure the model understands your intent.</a:t>
            </a:r>
          </a:p>
          <a:p>
            <a:pPr algn="l">
              <a:buFont typeface="+mj-lt"/>
              <a:buAutoNum type="arabicPeriod"/>
            </a:pPr>
            <a:r>
              <a:rPr lang="en-US" b="1" i="0" dirty="0">
                <a:solidFill>
                  <a:srgbClr val="374151"/>
                </a:solidFill>
                <a:effectLst/>
                <a:latin typeface="Söhne"/>
              </a:rPr>
              <a:t>Specify the Format: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If you want a specific format for the response (e.g., a summary, list, or paragraph), mention it explicitly in the prompt.</a:t>
            </a:r>
          </a:p>
          <a:p>
            <a:pPr algn="l">
              <a:buFont typeface="+mj-lt"/>
              <a:buAutoNum type="arabicPeriod"/>
            </a:pPr>
            <a:r>
              <a:rPr lang="en-US" b="1" i="0" dirty="0">
                <a:solidFill>
                  <a:srgbClr val="374151"/>
                </a:solidFill>
                <a:effectLst/>
                <a:latin typeface="Söhne"/>
              </a:rPr>
              <a:t>Add Context: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Provide relevant context or background information to help the model understand the topic or task better.</a:t>
            </a:r>
          </a:p>
          <a:p>
            <a:pPr algn="l">
              <a:buFont typeface="+mj-lt"/>
              <a:buAutoNum type="arabicPeriod"/>
            </a:pPr>
            <a:r>
              <a:rPr lang="en-US" b="1" i="0" dirty="0">
                <a:solidFill>
                  <a:srgbClr val="374151"/>
                </a:solidFill>
                <a:effectLst/>
                <a:latin typeface="Söhne"/>
              </a:rPr>
              <a:t>Use Examples: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Include examples or precede the main request with illustrative sentences to guide the model's understanding.</a:t>
            </a:r>
          </a:p>
          <a:p>
            <a:pPr algn="l">
              <a:buFont typeface="+mj-lt"/>
              <a:buAutoNum type="arabicPeriod"/>
            </a:pPr>
            <a:r>
              <a:rPr lang="en-US" b="1" i="0" dirty="0">
                <a:solidFill>
                  <a:srgbClr val="374151"/>
                </a:solidFill>
                <a:effectLst/>
                <a:latin typeface="Söhne"/>
              </a:rPr>
              <a:t>Control the Tone: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Specify the tone or style you want for the response, whether it's formal, casual, persuasive, or informative.</a:t>
            </a:r>
          </a:p>
          <a:p>
            <a:pPr algn="l">
              <a:buFont typeface="+mj-lt"/>
              <a:buAutoNum type="arabicPeriod"/>
            </a:pPr>
            <a:r>
              <a:rPr lang="en-US" b="1" i="0" dirty="0">
                <a:solidFill>
                  <a:srgbClr val="374151"/>
                </a:solidFill>
                <a:effectLst/>
                <a:latin typeface="Söhne"/>
              </a:rPr>
              <a:t>Experiment: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Don't hesitate to experiment with different phrasings, structures, or prompt variations to find the most effective way to get the desired output.</a:t>
            </a:r>
          </a:p>
          <a:p>
            <a:pPr algn="l">
              <a:buFont typeface="+mj-lt"/>
              <a:buAutoNum type="arabicPeriod"/>
            </a:pPr>
            <a:r>
              <a:rPr lang="en-US" b="1" i="0" dirty="0">
                <a:solidFill>
                  <a:srgbClr val="374151"/>
                </a:solidFill>
                <a:effectLst/>
                <a:latin typeface="Söhne"/>
              </a:rPr>
              <a:t>Ask the Model to Think Step by Step:</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For complex tasks, instruct the model to think step by step or provide reasoning for its answers. This can lead to more detailed and informative responses.</a:t>
            </a:r>
          </a:p>
          <a:p>
            <a:pPr algn="l">
              <a:buFont typeface="+mj-lt"/>
              <a:buAutoNum type="arabicPeriod"/>
            </a:pPr>
            <a:r>
              <a:rPr lang="en-US" b="1" i="0" dirty="0">
                <a:solidFill>
                  <a:srgbClr val="374151"/>
                </a:solidFill>
                <a:effectLst/>
                <a:latin typeface="Söhne"/>
              </a:rPr>
              <a:t>Use Keywords: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Include keywords related to the topic or task to guide the model's attention and focus.</a:t>
            </a:r>
          </a:p>
          <a:p>
            <a:pPr algn="l">
              <a:buFont typeface="+mj-lt"/>
              <a:buAutoNum type="arabicPeriod"/>
            </a:pPr>
            <a:r>
              <a:rPr lang="en-US" b="1" i="0" dirty="0">
                <a:solidFill>
                  <a:srgbClr val="374151"/>
                </a:solidFill>
                <a:effectLst/>
                <a:latin typeface="Söhne"/>
              </a:rPr>
              <a:t>Provide Constraints: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Set constraints or limitations if necessary. For instance, you can specify word limits, request the model not to include certain types of content, or ask for a specific viewpoint.</a:t>
            </a:r>
          </a:p>
          <a:p>
            <a:pPr algn="l">
              <a:buFont typeface="+mj-lt"/>
              <a:buAutoNum type="arabicPeriod"/>
            </a:pPr>
            <a:r>
              <a:rPr lang="en-US" b="1" i="0" dirty="0">
                <a:solidFill>
                  <a:srgbClr val="374151"/>
                </a:solidFill>
                <a:effectLst/>
                <a:latin typeface="Söhne"/>
              </a:rPr>
              <a:t>Iterate and Refine: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After generating a response, review it and, if needed, adjust the prompt or request clarification to get the desired outcome.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22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for me, I am in the internal audit department. I might try prompting something like “Chat, I have a lecturer, Anta Coulibaly, coming to give a talk on Audit Ethics. She will lecture and then there will be a panel with faculty </a:t>
            </a:r>
            <a:r>
              <a:rPr lang="en-US" dirty="0" err="1"/>
              <a:t>afterwords</a:t>
            </a:r>
            <a:r>
              <a:rPr lang="en-US" dirty="0"/>
              <a:t>. I would like you to generate 3 different titles for the event, and 3 different descriptions, keeping the tone professional each description should be no more than 3 sentences. “ so with this prompt, I am using several tips from the previous slide. We are clear and specific, we specify the format, control the tone, provide constraints, and by asking it for 3 different attempts, we are maximizing our prompt attempt. </a:t>
            </a:r>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93697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say my department wants to hire another internal auditor. I may start an initial prompt with something like “I am going to give an interview for the position of internal auditor at a University. Can you generate 3 general interview questions, and 7 interview questions that pertain to auditing in a University setting? The audit questions should focus on the following topics: attention to detail, common audit procedures, financial auditing, compliance auditing, and IT auditing. The questions should be in a table format“</a:t>
            </a:r>
          </a:p>
          <a:p>
            <a:endParaRPr lang="en-US" dirty="0"/>
          </a:p>
          <a:p>
            <a:r>
              <a:rPr lang="en-US" dirty="0"/>
              <a:t>So, for this next one, we may not be able to get a specific schedule due to our onboarding processes being different than whatever the Ai will generate. Unless we are intimately familiar with the process and can give very detailed instructions, we may be better off getting it to generate a template. I may prompt something like “ We have decided to hire a new internal auditor for the University of Montana. Can you write out a template for onboarding the new employee for the first day? Can you do a separate one for their first week?”</a:t>
            </a:r>
          </a:p>
          <a:p>
            <a:endParaRPr lang="en-US" dirty="0"/>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187624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Lack of Understanding:</a:t>
            </a:r>
            <a:r>
              <a:rPr lang="en-US" b="0" i="0" dirty="0">
                <a:solidFill>
                  <a:srgbClr val="374151"/>
                </a:solidFill>
                <a:effectLst/>
                <a:latin typeface="Söhne"/>
              </a:rPr>
              <a:t> Generative models don't have true understanding of the text they generate. They generate responses based on statistical patterns rather than comprehension, which means they can't answer questions that require deep understanding or common-sense reasoning.</a:t>
            </a:r>
          </a:p>
          <a:p>
            <a:pPr algn="l">
              <a:buFont typeface="+mj-lt"/>
              <a:buAutoNum type="arabicPeriod"/>
            </a:pPr>
            <a:r>
              <a:rPr lang="en-US" b="1" i="0" dirty="0">
                <a:solidFill>
                  <a:srgbClr val="374151"/>
                </a:solidFill>
                <a:effectLst/>
                <a:latin typeface="Söhne"/>
              </a:rPr>
              <a:t>Biases:</a:t>
            </a:r>
            <a:r>
              <a:rPr lang="en-US" b="0" i="0" dirty="0">
                <a:solidFill>
                  <a:srgbClr val="374151"/>
                </a:solidFill>
                <a:effectLst/>
                <a:latin typeface="Söhne"/>
              </a:rPr>
              <a:t> Generative AI can inadvertently perpetuate biases present in the training data. This can result in the generation of biased or discriminatory content. Efforts are ongoing to reduce bias, but it remains a challenge.</a:t>
            </a:r>
          </a:p>
          <a:p>
            <a:pPr algn="l">
              <a:buFont typeface="+mj-lt"/>
              <a:buAutoNum type="arabicPeriod"/>
            </a:pPr>
            <a:r>
              <a:rPr lang="en-US" b="1" i="0" dirty="0">
                <a:solidFill>
                  <a:srgbClr val="374151"/>
                </a:solidFill>
                <a:effectLst/>
                <a:latin typeface="Söhne"/>
              </a:rPr>
              <a:t>Safety and Privacy:</a:t>
            </a:r>
            <a:r>
              <a:rPr lang="en-US" b="0" i="0" dirty="0">
                <a:solidFill>
                  <a:srgbClr val="374151"/>
                </a:solidFill>
                <a:effectLst/>
                <a:latin typeface="Söhne"/>
              </a:rPr>
              <a:t> </a:t>
            </a:r>
            <a:r>
              <a:rPr lang="en-US" b="0" dirty="0">
                <a:solidFill>
                  <a:srgbClr val="374151"/>
                </a:solidFill>
                <a:latin typeface="Söhne"/>
              </a:rPr>
              <a:t>Be aware of what data is collected through your use of Ai. If a service is free, you are the product. </a:t>
            </a:r>
            <a:r>
              <a:rPr lang="en-US" b="0" dirty="0" err="1">
                <a:solidFill>
                  <a:srgbClr val="374151"/>
                </a:solidFill>
                <a:latin typeface="Söhne"/>
              </a:rPr>
              <a:t>ChatGPT</a:t>
            </a:r>
            <a:r>
              <a:rPr lang="en-US" b="0" dirty="0">
                <a:solidFill>
                  <a:srgbClr val="374151"/>
                </a:solidFill>
                <a:latin typeface="Söhne"/>
              </a:rPr>
              <a:t> for example collects all data you give it from its browser app in the free tier. </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Overgeneration:</a:t>
            </a:r>
            <a:r>
              <a:rPr lang="en-US" b="0" i="0" dirty="0">
                <a:solidFill>
                  <a:srgbClr val="374151"/>
                </a:solidFill>
                <a:effectLst/>
                <a:latin typeface="Söhne"/>
              </a:rPr>
              <a:t> Generative models can be verbose and tend to over generate content. They may produce longer responses than necessary, which can affect readability and user experience.</a:t>
            </a:r>
          </a:p>
          <a:p>
            <a:pPr algn="l">
              <a:buFont typeface="+mj-lt"/>
              <a:buAutoNum type="arabicPeriod"/>
            </a:pPr>
            <a:r>
              <a:rPr lang="en-US" b="1" i="0" dirty="0">
                <a:solidFill>
                  <a:srgbClr val="374151"/>
                </a:solidFill>
                <a:effectLst/>
                <a:latin typeface="Söhne"/>
              </a:rPr>
              <a:t>Inconsistency:</a:t>
            </a:r>
            <a:r>
              <a:rPr lang="en-US" b="0" i="0" dirty="0">
                <a:solidFill>
                  <a:srgbClr val="374151"/>
                </a:solidFill>
                <a:effectLst/>
                <a:latin typeface="Söhne"/>
              </a:rPr>
              <a:t> The same prompt given to a generative model may produce different responses at different times. While this can be useful for creativity, it can also result in inconsistent or contradictory answers.</a:t>
            </a:r>
          </a:p>
          <a:p>
            <a:pPr algn="l">
              <a:buFont typeface="+mj-lt"/>
              <a:buAutoNum type="arabicPeriod"/>
            </a:pPr>
            <a:r>
              <a:rPr lang="en-US" b="1" i="0" dirty="0">
                <a:solidFill>
                  <a:srgbClr val="374151"/>
                </a:solidFill>
                <a:effectLst/>
                <a:latin typeface="Söhne"/>
              </a:rPr>
              <a:t>Data Dependency:</a:t>
            </a:r>
            <a:r>
              <a:rPr lang="en-US" b="0" i="0" dirty="0">
                <a:solidFill>
                  <a:srgbClr val="374151"/>
                </a:solidFill>
                <a:effectLst/>
                <a:latin typeface="Söhne"/>
              </a:rPr>
              <a:t> The quality of the generated text depends on the quality and diversity of the training data. Limited or biased training data can result in poor performance. ChatGPT3.5 for example only has data up to September 2021</a:t>
            </a:r>
          </a:p>
          <a:p>
            <a:r>
              <a:rPr lang="en-US" b="1" i="0" dirty="0">
                <a:effectLst/>
                <a:latin typeface="Söhne"/>
              </a:rPr>
              <a:t>7.Prompt Sensitivity:</a:t>
            </a:r>
            <a:r>
              <a:rPr lang="en-US" b="0" i="0" dirty="0">
                <a:solidFill>
                  <a:srgbClr val="374151"/>
                </a:solidFill>
                <a:effectLst/>
                <a:latin typeface="Söhne"/>
              </a:rPr>
              <a:t> The way a prompt is framed can significantly impact the output. Crafting effective prompts requires skill and experimentation.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101030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Lack of Understanding:</a:t>
            </a:r>
            <a:r>
              <a:rPr lang="en-US" b="0" i="0" dirty="0">
                <a:solidFill>
                  <a:srgbClr val="374151"/>
                </a:solidFill>
                <a:effectLst/>
                <a:latin typeface="Söhne"/>
              </a:rPr>
              <a:t> Generative models don't have true understanding of the text they generate. They generate responses based on statistical patterns rather than comprehension, which means they can't answer questions that require deep understanding or common-sense reasoning.</a:t>
            </a:r>
          </a:p>
          <a:p>
            <a:pPr algn="l">
              <a:buFont typeface="+mj-lt"/>
              <a:buAutoNum type="arabicPeriod"/>
            </a:pPr>
            <a:r>
              <a:rPr lang="en-US" b="1" i="0" dirty="0">
                <a:solidFill>
                  <a:srgbClr val="374151"/>
                </a:solidFill>
                <a:effectLst/>
                <a:latin typeface="Söhne"/>
              </a:rPr>
              <a:t>Biases:</a:t>
            </a:r>
            <a:r>
              <a:rPr lang="en-US" b="0" i="0" dirty="0">
                <a:solidFill>
                  <a:srgbClr val="374151"/>
                </a:solidFill>
                <a:effectLst/>
                <a:latin typeface="Söhne"/>
              </a:rPr>
              <a:t> Generative AI can inadvertently perpetuate biases present in the training data. This can result in the generation of biased or discriminatory content. Efforts are ongoing to reduce bias, but it remains a challenge.</a:t>
            </a:r>
          </a:p>
          <a:p>
            <a:pPr algn="l">
              <a:buFont typeface="+mj-lt"/>
              <a:buAutoNum type="arabicPeriod"/>
            </a:pPr>
            <a:r>
              <a:rPr lang="en-US" b="1" i="0" dirty="0">
                <a:solidFill>
                  <a:srgbClr val="374151"/>
                </a:solidFill>
                <a:effectLst/>
                <a:latin typeface="Söhne"/>
              </a:rPr>
              <a:t>Safety and Privacy:</a:t>
            </a:r>
            <a:r>
              <a:rPr lang="en-US" b="0" i="0" dirty="0">
                <a:solidFill>
                  <a:srgbClr val="374151"/>
                </a:solidFill>
                <a:effectLst/>
                <a:latin typeface="Söhne"/>
              </a:rPr>
              <a:t> </a:t>
            </a:r>
            <a:r>
              <a:rPr lang="en-US" b="0" dirty="0">
                <a:solidFill>
                  <a:srgbClr val="374151"/>
                </a:solidFill>
                <a:latin typeface="Söhne"/>
              </a:rPr>
              <a:t>Be aware of what data is collected through your use of Ai. If a service is free, you are the product. </a:t>
            </a:r>
            <a:r>
              <a:rPr lang="en-US" b="0" dirty="0" err="1">
                <a:solidFill>
                  <a:srgbClr val="374151"/>
                </a:solidFill>
                <a:latin typeface="Söhne"/>
              </a:rPr>
              <a:t>ChatGPT</a:t>
            </a:r>
            <a:r>
              <a:rPr lang="en-US" b="0" dirty="0">
                <a:solidFill>
                  <a:srgbClr val="374151"/>
                </a:solidFill>
                <a:latin typeface="Söhne"/>
              </a:rPr>
              <a:t> for example collects all data you give it from its browser app in the free tier. </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Overgeneration:</a:t>
            </a:r>
            <a:r>
              <a:rPr lang="en-US" b="0" i="0" dirty="0">
                <a:solidFill>
                  <a:srgbClr val="374151"/>
                </a:solidFill>
                <a:effectLst/>
                <a:latin typeface="Söhne"/>
              </a:rPr>
              <a:t> Generative models can be verbose and tend to over generate content. They may produce longer responses than necessary, which can affect readability and user experience.</a:t>
            </a:r>
          </a:p>
          <a:p>
            <a:pPr algn="l">
              <a:buFont typeface="+mj-lt"/>
              <a:buAutoNum type="arabicPeriod"/>
            </a:pPr>
            <a:r>
              <a:rPr lang="en-US" b="1" i="0" dirty="0">
                <a:solidFill>
                  <a:srgbClr val="374151"/>
                </a:solidFill>
                <a:effectLst/>
                <a:latin typeface="Söhne"/>
              </a:rPr>
              <a:t>Inconsistency:</a:t>
            </a:r>
            <a:r>
              <a:rPr lang="en-US" b="0" i="0" dirty="0">
                <a:solidFill>
                  <a:srgbClr val="374151"/>
                </a:solidFill>
                <a:effectLst/>
                <a:latin typeface="Söhne"/>
              </a:rPr>
              <a:t> The same prompt given to a generative model may produce different responses at different times. While this can be useful for creativity, it can also result in inconsistent or contradictory answers.</a:t>
            </a:r>
          </a:p>
          <a:p>
            <a:pPr algn="l">
              <a:buFont typeface="+mj-lt"/>
              <a:buAutoNum type="arabicPeriod"/>
            </a:pPr>
            <a:r>
              <a:rPr lang="en-US" b="1" i="0" dirty="0">
                <a:solidFill>
                  <a:srgbClr val="374151"/>
                </a:solidFill>
                <a:effectLst/>
                <a:latin typeface="Söhne"/>
              </a:rPr>
              <a:t>Data Dependency:</a:t>
            </a:r>
            <a:r>
              <a:rPr lang="en-US" b="0" i="0" dirty="0">
                <a:solidFill>
                  <a:srgbClr val="374151"/>
                </a:solidFill>
                <a:effectLst/>
                <a:latin typeface="Söhne"/>
              </a:rPr>
              <a:t> The quality of the generated text depends on the quality and diversity of the training data. Limited or biased training data can result in poor performance. ChatGPT3.5 for example only has data up to September 2021</a:t>
            </a:r>
          </a:p>
          <a:p>
            <a:r>
              <a:rPr lang="en-US" b="1" i="0" dirty="0">
                <a:effectLst/>
                <a:latin typeface="Söhne"/>
              </a:rPr>
              <a:t>7.Prompt Sensitivity:</a:t>
            </a:r>
            <a:r>
              <a:rPr lang="en-US" b="0" i="0" dirty="0">
                <a:solidFill>
                  <a:srgbClr val="374151"/>
                </a:solidFill>
                <a:effectLst/>
                <a:latin typeface="Söhne"/>
              </a:rPr>
              <a:t> The way a prompt is framed can significantly impact the output. Crafting effective prompts requires skill and experimentation.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3122122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879AAEF-E912-6B61-3D33-267C007D376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4419600" y="2038350"/>
            <a:ext cx="4365702" cy="829533"/>
          </a:xfrm>
          <a:noFill/>
        </p:spPr>
        <p:txBody>
          <a:bodyPr lIns="182880" tIns="182880" rIns="182880" anchor="ctr">
            <a:noAutofit/>
          </a:bodyPr>
          <a:lstStyle>
            <a:lvl1pPr algn="l">
              <a:lnSpc>
                <a:spcPct val="75000"/>
              </a:lnSpc>
              <a:defRPr sz="5400" b="1" i="1" spc="0" baseline="0">
                <a:solidFill>
                  <a:schemeClr val="bg1"/>
                </a:solidFill>
                <a:latin typeface="Arial" panose="020B0604020202020204" pitchFamily="34" charset="0"/>
                <a:cs typeface="Arial" panose="020B0604020202020204" pitchFamily="34" charset="0"/>
              </a:defRPr>
            </a:lvl1pPr>
          </a:lstStyle>
          <a:p>
            <a:r>
              <a:rPr lang="en-US" dirty="0"/>
              <a:t>CLICK TO </a:t>
            </a:r>
            <a:br>
              <a:rPr lang="en-US" dirty="0"/>
            </a:br>
            <a:r>
              <a:rPr lang="en-US" dirty="0"/>
              <a:t>ADD TITLE</a:t>
            </a:r>
          </a:p>
        </p:txBody>
      </p:sp>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4419600" y="3493825"/>
            <a:ext cx="4636246" cy="237267"/>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2B992057-DE82-CE83-1048-D406B6B802A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81800" y="4476750"/>
            <a:ext cx="2222550" cy="555638"/>
          </a:xfrm>
          <a:prstGeom prst="rect">
            <a:avLst/>
          </a:prstGeom>
        </p:spPr>
      </p:pic>
    </p:spTree>
    <p:extLst>
      <p:ext uri="{BB962C8B-B14F-4D97-AF65-F5344CB8AC3E}">
        <p14:creationId xmlns:p14="http://schemas.microsoft.com/office/powerpoint/2010/main" val="26997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C">
    <p:spTree>
      <p:nvGrpSpPr>
        <p:cNvPr id="1" name=""/>
        <p:cNvGrpSpPr/>
        <p:nvPr/>
      </p:nvGrpSpPr>
      <p:grpSpPr>
        <a:xfrm>
          <a:off x="0" y="0"/>
          <a:ext cx="0" cy="0"/>
          <a:chOff x="0" y="0"/>
          <a:chExt cx="0" cy="0"/>
        </a:xfrm>
      </p:grpSpPr>
      <p:sp>
        <p:nvSpPr>
          <p:cNvPr id="20" name="Title 6">
            <a:extLst>
              <a:ext uri="{FF2B5EF4-FFF2-40B4-BE49-F238E27FC236}">
                <a16:creationId xmlns:a16="http://schemas.microsoft.com/office/drawing/2014/main" id="{98BFAF21-793F-BF4E-AA1E-663AE7868D86}"/>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7" name="Text Placeholder 2">
            <a:extLst>
              <a:ext uri="{FF2B5EF4-FFF2-40B4-BE49-F238E27FC236}">
                <a16:creationId xmlns:a16="http://schemas.microsoft.com/office/drawing/2014/main" id="{F32E85C9-4A0F-3542-A09C-EFE50EDB9359}"/>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6B0BEE35-66B7-30DA-2735-ED3B9991A83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
        <p:nvSpPr>
          <p:cNvPr id="3" name="Content Placeholder 7">
            <a:extLst>
              <a:ext uri="{FF2B5EF4-FFF2-40B4-BE49-F238E27FC236}">
                <a16:creationId xmlns:a16="http://schemas.microsoft.com/office/drawing/2014/main" id="{3E23EFCB-EE18-81B9-04E9-BF4EFA6E7F1D}"/>
              </a:ext>
            </a:extLst>
          </p:cNvPr>
          <p:cNvSpPr>
            <a:spLocks noGrp="1"/>
          </p:cNvSpPr>
          <p:nvPr>
            <p:ph sz="quarter" idx="19" hasCustomPrompt="1"/>
          </p:nvPr>
        </p:nvSpPr>
        <p:spPr>
          <a:xfrm>
            <a:off x="4642942" y="1335285"/>
            <a:ext cx="4272455" cy="3141465"/>
          </a:xfrm>
        </p:spPr>
        <p:txBody>
          <a:bodyPr anchor="ctr" anchorCtr="0"/>
          <a:lstStyle>
            <a:lvl1pPr marL="0" indent="0" algn="ctr">
              <a:buNone/>
              <a:defRPr/>
            </a:lvl1pPr>
          </a:lstStyle>
          <a:p>
            <a:pPr lvl="0"/>
            <a:r>
              <a:rPr lang="en-US" dirty="0"/>
              <a:t>Graphic</a:t>
            </a:r>
          </a:p>
        </p:txBody>
      </p:sp>
      <p:sp>
        <p:nvSpPr>
          <p:cNvPr id="4" name="Content Placeholder 7">
            <a:extLst>
              <a:ext uri="{FF2B5EF4-FFF2-40B4-BE49-F238E27FC236}">
                <a16:creationId xmlns:a16="http://schemas.microsoft.com/office/drawing/2014/main" id="{43B51056-A00D-E3CF-8028-05A8E7C96A2B}"/>
              </a:ext>
            </a:extLst>
          </p:cNvPr>
          <p:cNvSpPr>
            <a:spLocks noGrp="1"/>
          </p:cNvSpPr>
          <p:nvPr>
            <p:ph sz="quarter" idx="20" hasCustomPrompt="1"/>
          </p:nvPr>
        </p:nvSpPr>
        <p:spPr>
          <a:xfrm>
            <a:off x="223345" y="1335285"/>
            <a:ext cx="4272455" cy="3141465"/>
          </a:xfrm>
        </p:spPr>
        <p:txBody>
          <a:bodyPr anchor="ctr" anchorCtr="0"/>
          <a:lstStyle>
            <a:lvl1pPr marL="0" indent="0" algn="ctr">
              <a:buNone/>
              <a:defRPr/>
            </a:lvl1pPr>
          </a:lstStyle>
          <a:p>
            <a:pPr lvl="0"/>
            <a:r>
              <a:rPr lang="en-US" dirty="0"/>
              <a:t>Graphic</a:t>
            </a:r>
          </a:p>
        </p:txBody>
      </p:sp>
    </p:spTree>
    <p:extLst>
      <p:ext uri="{BB962C8B-B14F-4D97-AF65-F5344CB8AC3E}">
        <p14:creationId xmlns:p14="http://schemas.microsoft.com/office/powerpoint/2010/main" val="35346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C91AED3-4268-ECE5-4D79-7DB55222849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8">
            <a:extLst>
              <a:ext uri="{FF2B5EF4-FFF2-40B4-BE49-F238E27FC236}">
                <a16:creationId xmlns:a16="http://schemas.microsoft.com/office/drawing/2014/main" id="{B7DB02B7-5B63-2F41-A757-1DC44B15B767}"/>
              </a:ext>
            </a:extLst>
          </p:cNvPr>
          <p:cNvSpPr>
            <a:spLocks noGrp="1"/>
          </p:cNvSpPr>
          <p:nvPr>
            <p:ph type="title" hasCustomPrompt="1"/>
          </p:nvPr>
        </p:nvSpPr>
        <p:spPr>
          <a:xfrm>
            <a:off x="4038600" y="2491623"/>
            <a:ext cx="4800600" cy="1210533"/>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8D0DDD0E-906B-D31D-E005-FD702E298D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12334" y="4400550"/>
            <a:ext cx="2222550" cy="555638"/>
          </a:xfrm>
          <a:prstGeom prst="rect">
            <a:avLst/>
          </a:prstGeom>
        </p:spPr>
      </p:pic>
    </p:spTree>
    <p:extLst>
      <p:ext uri="{BB962C8B-B14F-4D97-AF65-F5344CB8AC3E}">
        <p14:creationId xmlns:p14="http://schemas.microsoft.com/office/powerpoint/2010/main" val="45004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716DC12-C22F-2EC7-952D-EAD5FAD49D3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8">
            <a:extLst>
              <a:ext uri="{FF2B5EF4-FFF2-40B4-BE49-F238E27FC236}">
                <a16:creationId xmlns:a16="http://schemas.microsoft.com/office/drawing/2014/main" id="{2AEEC7FA-C7A4-884B-9AEB-71DBAF3A35B5}"/>
              </a:ext>
            </a:extLst>
          </p:cNvPr>
          <p:cNvSpPr>
            <a:spLocks noGrp="1"/>
          </p:cNvSpPr>
          <p:nvPr>
            <p:ph type="title" hasCustomPrompt="1"/>
          </p:nvPr>
        </p:nvSpPr>
        <p:spPr>
          <a:xfrm>
            <a:off x="381000" y="2876550"/>
            <a:ext cx="6096000" cy="1210533"/>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6E8EA9F1-9F15-10BF-3C37-403A28DB916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81800" y="4476750"/>
            <a:ext cx="2222550" cy="555638"/>
          </a:xfrm>
          <a:prstGeom prst="rect">
            <a:avLst/>
          </a:prstGeom>
        </p:spPr>
      </p:pic>
    </p:spTree>
    <p:extLst>
      <p:ext uri="{BB962C8B-B14F-4D97-AF65-F5344CB8AC3E}">
        <p14:creationId xmlns:p14="http://schemas.microsoft.com/office/powerpoint/2010/main" val="41893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879AAEF-E912-6B61-3D33-267C007D376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4419600" y="2038350"/>
            <a:ext cx="4365702" cy="829533"/>
          </a:xfrm>
          <a:noFill/>
        </p:spPr>
        <p:txBody>
          <a:bodyPr lIns="182880" tIns="182880" rIns="182880" anchor="ctr">
            <a:noAutofit/>
          </a:bodyPr>
          <a:lstStyle>
            <a:lvl1pPr algn="l">
              <a:lnSpc>
                <a:spcPct val="75000"/>
              </a:lnSpc>
              <a:defRPr sz="5400" b="1" i="1" spc="0" baseline="0">
                <a:solidFill>
                  <a:schemeClr val="bg1"/>
                </a:solidFill>
                <a:latin typeface="Arial" panose="020B0604020202020204" pitchFamily="34" charset="0"/>
                <a:cs typeface="Arial" panose="020B0604020202020204" pitchFamily="34" charset="0"/>
              </a:defRPr>
            </a:lvl1pPr>
          </a:lstStyle>
          <a:p>
            <a:r>
              <a:rPr lang="en-US" dirty="0"/>
              <a:t>CLICK TO </a:t>
            </a:r>
            <a:br>
              <a:rPr lang="en-US" dirty="0"/>
            </a:br>
            <a:r>
              <a:rPr lang="en-US" dirty="0"/>
              <a:t>ADD TITLE</a:t>
            </a:r>
          </a:p>
        </p:txBody>
      </p:sp>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4419600" y="3493825"/>
            <a:ext cx="4636246" cy="237267"/>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2B992057-DE82-CE83-1048-D406B6B802A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81800" y="4476750"/>
            <a:ext cx="2222550" cy="555638"/>
          </a:xfrm>
          <a:prstGeom prst="rect">
            <a:avLst/>
          </a:prstGeom>
        </p:spPr>
      </p:pic>
    </p:spTree>
    <p:extLst>
      <p:ext uri="{BB962C8B-B14F-4D97-AF65-F5344CB8AC3E}">
        <p14:creationId xmlns:p14="http://schemas.microsoft.com/office/powerpoint/2010/main" val="24539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8B616AF2-B50E-3695-3202-2807D9E8415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556932" y="2453116"/>
            <a:ext cx="4776788" cy="237267"/>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7" name="Picture 6">
            <a:extLst>
              <a:ext uri="{FF2B5EF4-FFF2-40B4-BE49-F238E27FC236}">
                <a16:creationId xmlns:a16="http://schemas.microsoft.com/office/drawing/2014/main" id="{EB072FD1-11DC-C3F0-BEF8-DEA504D87A8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584" y="4741279"/>
            <a:ext cx="1308161" cy="327040"/>
          </a:xfrm>
          <a:prstGeom prst="rect">
            <a:avLst/>
          </a:prstGeom>
        </p:spPr>
      </p:pic>
      <p:sp>
        <p:nvSpPr>
          <p:cNvPr id="4" name="Title 18">
            <a:extLst>
              <a:ext uri="{FF2B5EF4-FFF2-40B4-BE49-F238E27FC236}">
                <a16:creationId xmlns:a16="http://schemas.microsoft.com/office/drawing/2014/main" id="{8774439B-E540-A3C9-F5AB-C5827B98C12C}"/>
              </a:ext>
            </a:extLst>
          </p:cNvPr>
          <p:cNvSpPr>
            <a:spLocks noGrp="1"/>
          </p:cNvSpPr>
          <p:nvPr>
            <p:ph type="title" hasCustomPrompt="1"/>
          </p:nvPr>
        </p:nvSpPr>
        <p:spPr>
          <a:xfrm>
            <a:off x="457200" y="1073867"/>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135129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C36B8583-0A6D-62A6-1B8E-14D260904DA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335124"/>
            <a:ext cx="4853268" cy="146594"/>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2495550"/>
            <a:ext cx="3886200" cy="1219200"/>
          </a:xfrm>
        </p:spPr>
        <p:txBody>
          <a:bodyPr>
            <a:normAutofit/>
          </a:bodyPr>
          <a:lstStyle>
            <a:lvl1pPr marL="0" indent="0">
              <a:buNone/>
              <a:defRPr sz="1600">
                <a:solidFill>
                  <a:srgbClr val="6F263D"/>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6" name="Picture 5">
            <a:extLst>
              <a:ext uri="{FF2B5EF4-FFF2-40B4-BE49-F238E27FC236}">
                <a16:creationId xmlns:a16="http://schemas.microsoft.com/office/drawing/2014/main" id="{55A0BC8E-CD1F-52F8-E4E2-24C1A8AE2D9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
        <p:nvSpPr>
          <p:cNvPr id="3" name="Title 18">
            <a:extLst>
              <a:ext uri="{FF2B5EF4-FFF2-40B4-BE49-F238E27FC236}">
                <a16:creationId xmlns:a16="http://schemas.microsoft.com/office/drawing/2014/main" id="{407C83A9-FAC8-E1BE-B3A4-B02F8DD4F8D2}"/>
              </a:ext>
            </a:extLst>
          </p:cNvPr>
          <p:cNvSpPr>
            <a:spLocks noGrp="1"/>
          </p:cNvSpPr>
          <p:nvPr>
            <p:ph type="title" hasCustomPrompt="1"/>
          </p:nvPr>
        </p:nvSpPr>
        <p:spPr>
          <a:xfrm>
            <a:off x="457200" y="1073867"/>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319358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20751A4-6941-4516-68EF-5E69E91C2C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335124"/>
            <a:ext cx="4853268" cy="146594"/>
          </a:xfrm>
        </p:spPr>
        <p:txBody>
          <a:bodyPr lIns="182880" tIns="0" rIns="182880" bIns="0">
            <a:noAutofit/>
          </a:bodyPr>
          <a:lstStyle>
            <a:lvl1pPr marL="0" indent="0">
              <a:buNone/>
              <a:defRPr sz="1200" b="0" i="1">
                <a:solidFill>
                  <a:schemeClr val="bg1"/>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Title 18">
            <a:extLst>
              <a:ext uri="{FF2B5EF4-FFF2-40B4-BE49-F238E27FC236}">
                <a16:creationId xmlns:a16="http://schemas.microsoft.com/office/drawing/2014/main" id="{06A286E5-A71A-4747-97A6-551CA12D5FD5}"/>
              </a:ext>
            </a:extLst>
          </p:cNvPr>
          <p:cNvSpPr>
            <a:spLocks noGrp="1"/>
          </p:cNvSpPr>
          <p:nvPr>
            <p:ph type="title" hasCustomPrompt="1"/>
          </p:nvPr>
        </p:nvSpPr>
        <p:spPr>
          <a:xfrm>
            <a:off x="685801" y="1042785"/>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chemeClr val="bg1"/>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2495550"/>
            <a:ext cx="3886200" cy="1219200"/>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4" name="Picture 3">
            <a:extLst>
              <a:ext uri="{FF2B5EF4-FFF2-40B4-BE49-F238E27FC236}">
                <a16:creationId xmlns:a16="http://schemas.microsoft.com/office/drawing/2014/main" id="{72A34AAB-30B4-CB4B-FA96-3267639D5C0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584" y="4741279"/>
            <a:ext cx="1308161" cy="327040"/>
          </a:xfrm>
          <a:prstGeom prst="rect">
            <a:avLst/>
          </a:prstGeom>
        </p:spPr>
      </p:pic>
    </p:spTree>
    <p:extLst>
      <p:ext uri="{BB962C8B-B14F-4D97-AF65-F5344CB8AC3E}">
        <p14:creationId xmlns:p14="http://schemas.microsoft.com/office/powerpoint/2010/main" val="38614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2-A">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33757AE-E4B3-46EC-751F-C12EAAB84C5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36067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Slide 2-A">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885E96AC-401F-A15C-3BEB-A2545FF545C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327953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2-A">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C80A7B26-E9DE-4D5B-716A-C77938E07FD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90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390013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8B616AF2-B50E-3695-3202-2807D9E8415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556932" y="2453116"/>
            <a:ext cx="4776788" cy="237267"/>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7" name="Picture 6">
            <a:extLst>
              <a:ext uri="{FF2B5EF4-FFF2-40B4-BE49-F238E27FC236}">
                <a16:creationId xmlns:a16="http://schemas.microsoft.com/office/drawing/2014/main" id="{EB072FD1-11DC-C3F0-BEF8-DEA504D87A8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584" y="4741279"/>
            <a:ext cx="1308161" cy="327040"/>
          </a:xfrm>
          <a:prstGeom prst="rect">
            <a:avLst/>
          </a:prstGeom>
        </p:spPr>
      </p:pic>
      <p:sp>
        <p:nvSpPr>
          <p:cNvPr id="4" name="Title 18">
            <a:extLst>
              <a:ext uri="{FF2B5EF4-FFF2-40B4-BE49-F238E27FC236}">
                <a16:creationId xmlns:a16="http://schemas.microsoft.com/office/drawing/2014/main" id="{8774439B-E540-A3C9-F5AB-C5827B98C12C}"/>
              </a:ext>
            </a:extLst>
          </p:cNvPr>
          <p:cNvSpPr>
            <a:spLocks noGrp="1"/>
          </p:cNvSpPr>
          <p:nvPr>
            <p:ph type="title" hasCustomPrompt="1"/>
          </p:nvPr>
        </p:nvSpPr>
        <p:spPr>
          <a:xfrm>
            <a:off x="457200" y="1073867"/>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2-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335284"/>
            <a:ext cx="8678863" cy="1381613"/>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38" name="Content Placeholder 7">
            <a:extLst>
              <a:ext uri="{FF2B5EF4-FFF2-40B4-BE49-F238E27FC236}">
                <a16:creationId xmlns:a16="http://schemas.microsoft.com/office/drawing/2014/main" id="{B1AD0FA1-5FC3-8249-A508-F34B30E27036}"/>
              </a:ext>
            </a:extLst>
          </p:cNvPr>
          <p:cNvSpPr>
            <a:spLocks noGrp="1"/>
          </p:cNvSpPr>
          <p:nvPr>
            <p:ph sz="quarter" idx="19" hasCustomPrompt="1"/>
          </p:nvPr>
        </p:nvSpPr>
        <p:spPr>
          <a:xfrm>
            <a:off x="236537" y="2800350"/>
            <a:ext cx="8678863" cy="1699023"/>
          </a:xfrm>
        </p:spPr>
        <p:txBody>
          <a:bodyPr anchor="ctr" anchorCtr="0"/>
          <a:lstStyle>
            <a:lvl1pPr marL="0" indent="0" algn="ctr">
              <a:buNone/>
              <a:defRPr/>
            </a:lvl1pPr>
          </a:lstStyle>
          <a:p>
            <a:pPr lvl="0"/>
            <a:r>
              <a:rPr lang="en-US" dirty="0"/>
              <a:t>Graphic</a:t>
            </a:r>
          </a:p>
        </p:txBody>
      </p:sp>
      <p:pic>
        <p:nvPicPr>
          <p:cNvPr id="5" name="Picture 4">
            <a:extLst>
              <a:ext uri="{FF2B5EF4-FFF2-40B4-BE49-F238E27FC236}">
                <a16:creationId xmlns:a16="http://schemas.microsoft.com/office/drawing/2014/main" id="{8FA4E044-CDAB-C101-E13D-D9A7A1D14D0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Tree>
    <p:extLst>
      <p:ext uri="{BB962C8B-B14F-4D97-AF65-F5344CB8AC3E}">
        <p14:creationId xmlns:p14="http://schemas.microsoft.com/office/powerpoint/2010/main" val="146397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3-C">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335284"/>
            <a:ext cx="4114800" cy="3141466"/>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Content Placeholder 7">
            <a:extLst>
              <a:ext uri="{FF2B5EF4-FFF2-40B4-BE49-F238E27FC236}">
                <a16:creationId xmlns:a16="http://schemas.microsoft.com/office/drawing/2014/main" id="{377193B1-5810-D74B-9153-FE9A079E21E8}"/>
              </a:ext>
            </a:extLst>
          </p:cNvPr>
          <p:cNvSpPr>
            <a:spLocks noGrp="1"/>
          </p:cNvSpPr>
          <p:nvPr>
            <p:ph sz="quarter" idx="19" hasCustomPrompt="1"/>
          </p:nvPr>
        </p:nvSpPr>
        <p:spPr>
          <a:xfrm>
            <a:off x="4572000" y="1335285"/>
            <a:ext cx="4343397" cy="3141465"/>
          </a:xfrm>
        </p:spPr>
        <p:txBody>
          <a:bodyPr anchor="ctr" anchorCtr="0"/>
          <a:lstStyle>
            <a:lvl1pPr marL="0" indent="0" algn="ctr">
              <a:buNone/>
              <a:defRPr/>
            </a:lvl1pPr>
          </a:lstStyle>
          <a:p>
            <a:pPr lvl="0"/>
            <a:r>
              <a:rPr lang="en-US" dirty="0"/>
              <a:t>Graphic</a:t>
            </a:r>
          </a:p>
        </p:txBody>
      </p:sp>
      <p:pic>
        <p:nvPicPr>
          <p:cNvPr id="2" name="Picture 1">
            <a:extLst>
              <a:ext uri="{FF2B5EF4-FFF2-40B4-BE49-F238E27FC236}">
                <a16:creationId xmlns:a16="http://schemas.microsoft.com/office/drawing/2014/main" id="{5BA02F25-630C-7583-53AA-F4D973C080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Tree>
    <p:extLst>
      <p:ext uri="{BB962C8B-B14F-4D97-AF65-F5344CB8AC3E}">
        <p14:creationId xmlns:p14="http://schemas.microsoft.com/office/powerpoint/2010/main" val="50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2-C">
    <p:spTree>
      <p:nvGrpSpPr>
        <p:cNvPr id="1" name=""/>
        <p:cNvGrpSpPr/>
        <p:nvPr/>
      </p:nvGrpSpPr>
      <p:grpSpPr>
        <a:xfrm>
          <a:off x="0" y="0"/>
          <a:ext cx="0" cy="0"/>
          <a:chOff x="0" y="0"/>
          <a:chExt cx="0" cy="0"/>
        </a:xfrm>
      </p:grpSpPr>
      <p:sp>
        <p:nvSpPr>
          <p:cNvPr id="20" name="Title 6">
            <a:extLst>
              <a:ext uri="{FF2B5EF4-FFF2-40B4-BE49-F238E27FC236}">
                <a16:creationId xmlns:a16="http://schemas.microsoft.com/office/drawing/2014/main" id="{98BFAF21-793F-BF4E-AA1E-663AE7868D86}"/>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7" name="Text Placeholder 2">
            <a:extLst>
              <a:ext uri="{FF2B5EF4-FFF2-40B4-BE49-F238E27FC236}">
                <a16:creationId xmlns:a16="http://schemas.microsoft.com/office/drawing/2014/main" id="{F32E85C9-4A0F-3542-A09C-EFE50EDB9359}"/>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6B0BEE35-66B7-30DA-2735-ED3B9991A83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
        <p:nvSpPr>
          <p:cNvPr id="3" name="Content Placeholder 7">
            <a:extLst>
              <a:ext uri="{FF2B5EF4-FFF2-40B4-BE49-F238E27FC236}">
                <a16:creationId xmlns:a16="http://schemas.microsoft.com/office/drawing/2014/main" id="{3E23EFCB-EE18-81B9-04E9-BF4EFA6E7F1D}"/>
              </a:ext>
            </a:extLst>
          </p:cNvPr>
          <p:cNvSpPr>
            <a:spLocks noGrp="1"/>
          </p:cNvSpPr>
          <p:nvPr>
            <p:ph sz="quarter" idx="19" hasCustomPrompt="1"/>
          </p:nvPr>
        </p:nvSpPr>
        <p:spPr>
          <a:xfrm>
            <a:off x="4642942" y="1335285"/>
            <a:ext cx="4272455" cy="3141465"/>
          </a:xfrm>
        </p:spPr>
        <p:txBody>
          <a:bodyPr anchor="ctr" anchorCtr="0"/>
          <a:lstStyle>
            <a:lvl1pPr marL="0" indent="0" algn="ctr">
              <a:buNone/>
              <a:defRPr/>
            </a:lvl1pPr>
          </a:lstStyle>
          <a:p>
            <a:pPr lvl="0"/>
            <a:r>
              <a:rPr lang="en-US" dirty="0"/>
              <a:t>Graphic</a:t>
            </a:r>
          </a:p>
        </p:txBody>
      </p:sp>
      <p:sp>
        <p:nvSpPr>
          <p:cNvPr id="4" name="Content Placeholder 7">
            <a:extLst>
              <a:ext uri="{FF2B5EF4-FFF2-40B4-BE49-F238E27FC236}">
                <a16:creationId xmlns:a16="http://schemas.microsoft.com/office/drawing/2014/main" id="{43B51056-A00D-E3CF-8028-05A8E7C96A2B}"/>
              </a:ext>
            </a:extLst>
          </p:cNvPr>
          <p:cNvSpPr>
            <a:spLocks noGrp="1"/>
          </p:cNvSpPr>
          <p:nvPr>
            <p:ph sz="quarter" idx="20" hasCustomPrompt="1"/>
          </p:nvPr>
        </p:nvSpPr>
        <p:spPr>
          <a:xfrm>
            <a:off x="223345" y="1335285"/>
            <a:ext cx="4272455" cy="3141465"/>
          </a:xfrm>
        </p:spPr>
        <p:txBody>
          <a:bodyPr anchor="ctr" anchorCtr="0"/>
          <a:lstStyle>
            <a:lvl1pPr marL="0" indent="0" algn="ctr">
              <a:buNone/>
              <a:defRPr/>
            </a:lvl1pPr>
          </a:lstStyle>
          <a:p>
            <a:pPr lvl="0"/>
            <a:r>
              <a:rPr lang="en-US" dirty="0"/>
              <a:t>Graphic</a:t>
            </a:r>
          </a:p>
        </p:txBody>
      </p:sp>
    </p:spTree>
    <p:extLst>
      <p:ext uri="{BB962C8B-B14F-4D97-AF65-F5344CB8AC3E}">
        <p14:creationId xmlns:p14="http://schemas.microsoft.com/office/powerpoint/2010/main" val="28304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C91AED3-4268-ECE5-4D79-7DB55222849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8">
            <a:extLst>
              <a:ext uri="{FF2B5EF4-FFF2-40B4-BE49-F238E27FC236}">
                <a16:creationId xmlns:a16="http://schemas.microsoft.com/office/drawing/2014/main" id="{B7DB02B7-5B63-2F41-A757-1DC44B15B767}"/>
              </a:ext>
            </a:extLst>
          </p:cNvPr>
          <p:cNvSpPr>
            <a:spLocks noGrp="1"/>
          </p:cNvSpPr>
          <p:nvPr>
            <p:ph type="title" hasCustomPrompt="1"/>
          </p:nvPr>
        </p:nvSpPr>
        <p:spPr>
          <a:xfrm>
            <a:off x="4038600" y="2491623"/>
            <a:ext cx="4800600" cy="1210533"/>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8D0DDD0E-906B-D31D-E005-FD702E298D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12334" y="4400550"/>
            <a:ext cx="2222550" cy="555638"/>
          </a:xfrm>
          <a:prstGeom prst="rect">
            <a:avLst/>
          </a:prstGeom>
        </p:spPr>
      </p:pic>
    </p:spTree>
    <p:extLst>
      <p:ext uri="{BB962C8B-B14F-4D97-AF65-F5344CB8AC3E}">
        <p14:creationId xmlns:p14="http://schemas.microsoft.com/office/powerpoint/2010/main" val="202004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716DC12-C22F-2EC7-952D-EAD5FAD49D3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8">
            <a:extLst>
              <a:ext uri="{FF2B5EF4-FFF2-40B4-BE49-F238E27FC236}">
                <a16:creationId xmlns:a16="http://schemas.microsoft.com/office/drawing/2014/main" id="{2AEEC7FA-C7A4-884B-9AEB-71DBAF3A35B5}"/>
              </a:ext>
            </a:extLst>
          </p:cNvPr>
          <p:cNvSpPr>
            <a:spLocks noGrp="1"/>
          </p:cNvSpPr>
          <p:nvPr>
            <p:ph type="title" hasCustomPrompt="1"/>
          </p:nvPr>
        </p:nvSpPr>
        <p:spPr>
          <a:xfrm>
            <a:off x="381000" y="2876550"/>
            <a:ext cx="6096000" cy="1210533"/>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6E8EA9F1-9F15-10BF-3C37-403A28DB916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781800" y="4476750"/>
            <a:ext cx="2222550" cy="555638"/>
          </a:xfrm>
          <a:prstGeom prst="rect">
            <a:avLst/>
          </a:prstGeom>
        </p:spPr>
      </p:pic>
    </p:spTree>
    <p:extLst>
      <p:ext uri="{BB962C8B-B14F-4D97-AF65-F5344CB8AC3E}">
        <p14:creationId xmlns:p14="http://schemas.microsoft.com/office/powerpoint/2010/main" val="37118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C36B8583-0A6D-62A6-1B8E-14D260904DA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335124"/>
            <a:ext cx="4853268" cy="146594"/>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2495550"/>
            <a:ext cx="3886200" cy="1219200"/>
          </a:xfrm>
        </p:spPr>
        <p:txBody>
          <a:bodyPr>
            <a:normAutofit/>
          </a:bodyPr>
          <a:lstStyle>
            <a:lvl1pPr marL="0" indent="0">
              <a:buNone/>
              <a:defRPr sz="1600">
                <a:solidFill>
                  <a:srgbClr val="6F263D"/>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6" name="Picture 5">
            <a:extLst>
              <a:ext uri="{FF2B5EF4-FFF2-40B4-BE49-F238E27FC236}">
                <a16:creationId xmlns:a16="http://schemas.microsoft.com/office/drawing/2014/main" id="{55A0BC8E-CD1F-52F8-E4E2-24C1A8AE2D9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
        <p:nvSpPr>
          <p:cNvPr id="3" name="Title 18">
            <a:extLst>
              <a:ext uri="{FF2B5EF4-FFF2-40B4-BE49-F238E27FC236}">
                <a16:creationId xmlns:a16="http://schemas.microsoft.com/office/drawing/2014/main" id="{407C83A9-FAC8-E1BE-B3A4-B02F8DD4F8D2}"/>
              </a:ext>
            </a:extLst>
          </p:cNvPr>
          <p:cNvSpPr>
            <a:spLocks noGrp="1"/>
          </p:cNvSpPr>
          <p:nvPr>
            <p:ph type="title" hasCustomPrompt="1"/>
          </p:nvPr>
        </p:nvSpPr>
        <p:spPr>
          <a:xfrm>
            <a:off x="457200" y="1073867"/>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16525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20751A4-6941-4516-68EF-5E69E91C2C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335124"/>
            <a:ext cx="4853268" cy="146594"/>
          </a:xfrm>
        </p:spPr>
        <p:txBody>
          <a:bodyPr lIns="182880" tIns="0" rIns="182880" bIns="0">
            <a:noAutofit/>
          </a:bodyPr>
          <a:lstStyle>
            <a:lvl1pPr marL="0" indent="0">
              <a:buNone/>
              <a:defRPr sz="1200" b="0" i="1">
                <a:solidFill>
                  <a:schemeClr val="bg1"/>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Title 18">
            <a:extLst>
              <a:ext uri="{FF2B5EF4-FFF2-40B4-BE49-F238E27FC236}">
                <a16:creationId xmlns:a16="http://schemas.microsoft.com/office/drawing/2014/main" id="{06A286E5-A71A-4747-97A6-551CA12D5FD5}"/>
              </a:ext>
            </a:extLst>
          </p:cNvPr>
          <p:cNvSpPr>
            <a:spLocks noGrp="1"/>
          </p:cNvSpPr>
          <p:nvPr>
            <p:ph type="title" hasCustomPrompt="1"/>
          </p:nvPr>
        </p:nvSpPr>
        <p:spPr>
          <a:xfrm>
            <a:off x="685801" y="1042785"/>
            <a:ext cx="4853268" cy="829533"/>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chemeClr val="bg1"/>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2495550"/>
            <a:ext cx="3886200" cy="1219200"/>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4" name="Picture 3">
            <a:extLst>
              <a:ext uri="{FF2B5EF4-FFF2-40B4-BE49-F238E27FC236}">
                <a16:creationId xmlns:a16="http://schemas.microsoft.com/office/drawing/2014/main" id="{72A34AAB-30B4-CB4B-FA96-3267639D5C0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584" y="4741279"/>
            <a:ext cx="1308161" cy="327040"/>
          </a:xfrm>
          <a:prstGeom prst="rect">
            <a:avLst/>
          </a:prstGeom>
        </p:spPr>
      </p:pic>
    </p:spTree>
    <p:extLst>
      <p:ext uri="{BB962C8B-B14F-4D97-AF65-F5344CB8AC3E}">
        <p14:creationId xmlns:p14="http://schemas.microsoft.com/office/powerpoint/2010/main" val="16507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2-A">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33757AE-E4B3-46EC-751F-C12EAAB84C5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23929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 2-A">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885E96AC-401F-A15C-3BEB-A2545FF545C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34563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A">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C80A7B26-E9DE-4D5B-716A-C77938E07FD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900"/>
            <a:ext cx="9144000" cy="51435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7" y="1335284"/>
            <a:ext cx="8678863" cy="2884887"/>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893" y="4741279"/>
            <a:ext cx="1305543" cy="327040"/>
          </a:xfrm>
          <a:prstGeom prst="rect">
            <a:avLst/>
          </a:prstGeom>
        </p:spPr>
      </p:pic>
    </p:spTree>
    <p:extLst>
      <p:ext uri="{BB962C8B-B14F-4D97-AF65-F5344CB8AC3E}">
        <p14:creationId xmlns:p14="http://schemas.microsoft.com/office/powerpoint/2010/main" val="7789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2-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335284"/>
            <a:ext cx="8678863" cy="1381613"/>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38" name="Content Placeholder 7">
            <a:extLst>
              <a:ext uri="{FF2B5EF4-FFF2-40B4-BE49-F238E27FC236}">
                <a16:creationId xmlns:a16="http://schemas.microsoft.com/office/drawing/2014/main" id="{B1AD0FA1-5FC3-8249-A508-F34B30E27036}"/>
              </a:ext>
            </a:extLst>
          </p:cNvPr>
          <p:cNvSpPr>
            <a:spLocks noGrp="1"/>
          </p:cNvSpPr>
          <p:nvPr>
            <p:ph sz="quarter" idx="19" hasCustomPrompt="1"/>
          </p:nvPr>
        </p:nvSpPr>
        <p:spPr>
          <a:xfrm>
            <a:off x="236537" y="2800350"/>
            <a:ext cx="8678863" cy="1699023"/>
          </a:xfrm>
        </p:spPr>
        <p:txBody>
          <a:bodyPr anchor="ctr" anchorCtr="0"/>
          <a:lstStyle>
            <a:lvl1pPr marL="0" indent="0" algn="ctr">
              <a:buNone/>
              <a:defRPr/>
            </a:lvl1pPr>
          </a:lstStyle>
          <a:p>
            <a:pPr lvl="0"/>
            <a:r>
              <a:rPr lang="en-US" dirty="0"/>
              <a:t>Graphic</a:t>
            </a:r>
          </a:p>
        </p:txBody>
      </p:sp>
      <p:pic>
        <p:nvPicPr>
          <p:cNvPr id="5" name="Picture 4">
            <a:extLst>
              <a:ext uri="{FF2B5EF4-FFF2-40B4-BE49-F238E27FC236}">
                <a16:creationId xmlns:a16="http://schemas.microsoft.com/office/drawing/2014/main" id="{8FA4E044-CDAB-C101-E13D-D9A7A1D14D0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Tree>
    <p:extLst>
      <p:ext uri="{BB962C8B-B14F-4D97-AF65-F5344CB8AC3E}">
        <p14:creationId xmlns:p14="http://schemas.microsoft.com/office/powerpoint/2010/main" val="7878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3-C">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335284"/>
            <a:ext cx="4114800" cy="3141466"/>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706634"/>
            <a:ext cx="6724650" cy="51435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09" y="499987"/>
            <a:ext cx="6800841" cy="149497"/>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Content Placeholder 7">
            <a:extLst>
              <a:ext uri="{FF2B5EF4-FFF2-40B4-BE49-F238E27FC236}">
                <a16:creationId xmlns:a16="http://schemas.microsoft.com/office/drawing/2014/main" id="{377193B1-5810-D74B-9153-FE9A079E21E8}"/>
              </a:ext>
            </a:extLst>
          </p:cNvPr>
          <p:cNvSpPr>
            <a:spLocks noGrp="1"/>
          </p:cNvSpPr>
          <p:nvPr>
            <p:ph sz="quarter" idx="19" hasCustomPrompt="1"/>
          </p:nvPr>
        </p:nvSpPr>
        <p:spPr>
          <a:xfrm>
            <a:off x="4572000" y="1335285"/>
            <a:ext cx="4343397" cy="3141465"/>
          </a:xfrm>
        </p:spPr>
        <p:txBody>
          <a:bodyPr anchor="ctr" anchorCtr="0"/>
          <a:lstStyle>
            <a:lvl1pPr marL="0" indent="0" algn="ctr">
              <a:buNone/>
              <a:defRPr/>
            </a:lvl1pPr>
          </a:lstStyle>
          <a:p>
            <a:pPr lvl="0"/>
            <a:r>
              <a:rPr lang="en-US" dirty="0"/>
              <a:t>Graphic</a:t>
            </a:r>
          </a:p>
        </p:txBody>
      </p:sp>
      <p:pic>
        <p:nvPicPr>
          <p:cNvPr id="2" name="Picture 1">
            <a:extLst>
              <a:ext uri="{FF2B5EF4-FFF2-40B4-BE49-F238E27FC236}">
                <a16:creationId xmlns:a16="http://schemas.microsoft.com/office/drawing/2014/main" id="{5BA02F25-630C-7583-53AA-F4D973C080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919228" y="4705350"/>
            <a:ext cx="1305543" cy="327040"/>
          </a:xfrm>
          <a:prstGeom prst="rect">
            <a:avLst/>
          </a:prstGeom>
        </p:spPr>
      </p:pic>
    </p:spTree>
    <p:extLst>
      <p:ext uri="{BB962C8B-B14F-4D97-AF65-F5344CB8AC3E}">
        <p14:creationId xmlns:p14="http://schemas.microsoft.com/office/powerpoint/2010/main" val="415972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494" y="199406"/>
            <a:ext cx="877190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3494" y="1200151"/>
            <a:ext cx="8771906" cy="28193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70" r:id="rId3"/>
    <p:sldLayoutId id="2147483677" r:id="rId4"/>
    <p:sldLayoutId id="2147483689" r:id="rId5"/>
    <p:sldLayoutId id="2147483690" r:id="rId6"/>
    <p:sldLayoutId id="2147483679" r:id="rId7"/>
    <p:sldLayoutId id="2147483681" r:id="rId8"/>
    <p:sldLayoutId id="2147483686" r:id="rId9"/>
    <p:sldLayoutId id="2147483682" r:id="rId10"/>
    <p:sldLayoutId id="2147483687" r:id="rId11"/>
    <p:sldLayoutId id="214748368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Clr>
          <a:srgbClr val="F938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F9382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F9382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44" userDrawn="1">
          <p15:clr>
            <a:srgbClr val="F26B43"/>
          </p15:clr>
        </p15:guide>
        <p15:guide id="4" pos="5616" userDrawn="1">
          <p15:clr>
            <a:srgbClr val="F26B43"/>
          </p15:clr>
        </p15:guide>
        <p15:guide id="5" orient="horz" pos="132" userDrawn="1">
          <p15:clr>
            <a:srgbClr val="F26B43"/>
          </p15:clr>
        </p15:guide>
        <p15:guide id="6" orient="horz" pos="2964" userDrawn="1">
          <p15:clr>
            <a:srgbClr val="F26B43"/>
          </p15:clr>
        </p15:guide>
        <p15:guide id="7" pos="4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494" y="199406"/>
            <a:ext cx="877190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3494" y="1200151"/>
            <a:ext cx="8771906" cy="28193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0090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Clr>
          <a:srgbClr val="F938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F9382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F9382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5616">
          <p15:clr>
            <a:srgbClr val="F26B43"/>
          </p15:clr>
        </p15:guide>
        <p15:guide id="5" orient="horz" pos="132">
          <p15:clr>
            <a:srgbClr val="F26B43"/>
          </p15:clr>
        </p15:guide>
        <p15:guide id="6" orient="horz" pos="2964">
          <p15:clr>
            <a:srgbClr val="F26B43"/>
          </p15:clr>
        </p15:guide>
        <p15:guide id="7" pos="4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548B-AE45-98CE-1990-E0387413997D}"/>
              </a:ext>
            </a:extLst>
          </p:cNvPr>
          <p:cNvSpPr>
            <a:spLocks noGrp="1"/>
          </p:cNvSpPr>
          <p:nvPr>
            <p:ph type="title"/>
          </p:nvPr>
        </p:nvSpPr>
        <p:spPr>
          <a:xfrm>
            <a:off x="4038600" y="1649675"/>
            <a:ext cx="4899102" cy="1218208"/>
          </a:xfrm>
        </p:spPr>
        <p:txBody>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Intro to Prompt Engineering for Generative AI</a:t>
            </a:r>
            <a:endParaRPr lang="en-US" dirty="0"/>
          </a:p>
        </p:txBody>
      </p:sp>
      <p:sp>
        <p:nvSpPr>
          <p:cNvPr id="3" name="Text Placeholder 2">
            <a:extLst>
              <a:ext uri="{FF2B5EF4-FFF2-40B4-BE49-F238E27FC236}">
                <a16:creationId xmlns:a16="http://schemas.microsoft.com/office/drawing/2014/main" id="{C154A064-21AA-A300-28C8-2FBFE81D344F}"/>
              </a:ext>
            </a:extLst>
          </p:cNvPr>
          <p:cNvSpPr>
            <a:spLocks noGrp="1"/>
          </p:cNvSpPr>
          <p:nvPr>
            <p:ph type="body" sz="quarter" idx="13"/>
          </p:nvPr>
        </p:nvSpPr>
        <p:spPr/>
        <p:txBody>
          <a:bodyPr/>
          <a:lstStyle/>
          <a:p>
            <a:r>
              <a:rPr lang="en-US" b="1" i="0" dirty="0">
                <a:effectLst/>
                <a:latin typeface="Söhne"/>
              </a:rPr>
              <a:t>Learning to Converse with Robots</a:t>
            </a:r>
          </a:p>
        </p:txBody>
      </p:sp>
    </p:spTree>
    <p:extLst>
      <p:ext uri="{BB962C8B-B14F-4D97-AF65-F5344CB8AC3E}">
        <p14:creationId xmlns:p14="http://schemas.microsoft.com/office/powerpoint/2010/main" val="401132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EDE7-D966-4D1D-A1DB-744F0C96FECE}"/>
              </a:ext>
            </a:extLst>
          </p:cNvPr>
          <p:cNvSpPr>
            <a:spLocks noGrp="1"/>
          </p:cNvSpPr>
          <p:nvPr>
            <p:ph type="title"/>
          </p:nvPr>
        </p:nvSpPr>
        <p:spPr/>
        <p:txBody>
          <a:bodyPr/>
          <a:lstStyle/>
          <a:p>
            <a:r>
              <a:rPr lang="en-US" dirty="0"/>
              <a:t>Practice 3</a:t>
            </a:r>
          </a:p>
        </p:txBody>
      </p:sp>
      <p:sp>
        <p:nvSpPr>
          <p:cNvPr id="4" name="Text Placeholder 3">
            <a:extLst>
              <a:ext uri="{FF2B5EF4-FFF2-40B4-BE49-F238E27FC236}">
                <a16:creationId xmlns:a16="http://schemas.microsoft.com/office/drawing/2014/main" id="{A3104608-C513-4573-BE9C-7F5EBBD002B6}"/>
              </a:ext>
            </a:extLst>
          </p:cNvPr>
          <p:cNvSpPr>
            <a:spLocks noGrp="1"/>
          </p:cNvSpPr>
          <p:nvPr>
            <p:ph type="body" sz="quarter" idx="13"/>
          </p:nvPr>
        </p:nvSpPr>
        <p:spPr/>
        <p:txBody>
          <a:bodyPr/>
          <a:lstStyle/>
          <a:p>
            <a:r>
              <a:rPr lang="en-US" sz="1800" dirty="0">
                <a:effectLst/>
                <a:latin typeface="Calibri" panose="020F0502020204030204" pitchFamily="34" charset="0"/>
                <a:ea typeface="Calibri" panose="020F0502020204030204" pitchFamily="34" charset="0"/>
              </a:rPr>
              <a:t>You are planning to update a policy/procedure in your department. How might you use Generative AI to help update the document? </a:t>
            </a:r>
          </a:p>
        </p:txBody>
      </p:sp>
    </p:spTree>
    <p:extLst>
      <p:ext uri="{BB962C8B-B14F-4D97-AF65-F5344CB8AC3E}">
        <p14:creationId xmlns:p14="http://schemas.microsoft.com/office/powerpoint/2010/main" val="5179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7CD6-A59F-4720-B6A6-930687B23455}"/>
              </a:ext>
            </a:extLst>
          </p:cNvPr>
          <p:cNvSpPr>
            <a:spLocks noGrp="1"/>
          </p:cNvSpPr>
          <p:nvPr>
            <p:ph type="title"/>
          </p:nvPr>
        </p:nvSpPr>
        <p:spPr/>
        <p:txBody>
          <a:bodyPr/>
          <a:lstStyle/>
          <a:p>
            <a:r>
              <a:rPr lang="en-US" dirty="0"/>
              <a:t>Practice 4</a:t>
            </a:r>
          </a:p>
        </p:txBody>
      </p:sp>
      <p:sp>
        <p:nvSpPr>
          <p:cNvPr id="4" name="Text Placeholder 3">
            <a:extLst>
              <a:ext uri="{FF2B5EF4-FFF2-40B4-BE49-F238E27FC236}">
                <a16:creationId xmlns:a16="http://schemas.microsoft.com/office/drawing/2014/main" id="{8C89F22F-3B74-40FF-B44A-B466D7E1DE02}"/>
              </a:ext>
            </a:extLst>
          </p:cNvPr>
          <p:cNvSpPr>
            <a:spLocks noGrp="1"/>
          </p:cNvSpPr>
          <p:nvPr>
            <p:ph type="body" sz="quarter" idx="13"/>
          </p:nvPr>
        </p:nvSpPr>
        <p:spPr/>
        <p:txBody>
          <a:bodyPr/>
          <a:lstStyle/>
          <a:p>
            <a:r>
              <a:rPr lang="en-US" sz="1800" dirty="0">
                <a:effectLst/>
                <a:latin typeface="Calibri" panose="020F0502020204030204" pitchFamily="34" charset="0"/>
                <a:ea typeface="Calibri" panose="020F0502020204030204" pitchFamily="34" charset="0"/>
              </a:rPr>
              <a:t>You are using a survey to solicit feedback from people who attended a workshop. How can you utilize Generative AI to create the survey?</a:t>
            </a:r>
            <a:endParaRPr lang="en-US" dirty="0"/>
          </a:p>
        </p:txBody>
      </p:sp>
    </p:spTree>
    <p:extLst>
      <p:ext uri="{BB962C8B-B14F-4D97-AF65-F5344CB8AC3E}">
        <p14:creationId xmlns:p14="http://schemas.microsoft.com/office/powerpoint/2010/main" val="32648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F870-C144-4042-B839-C0ACADC8FD1F}"/>
              </a:ext>
            </a:extLst>
          </p:cNvPr>
          <p:cNvSpPr>
            <a:spLocks noGrp="1"/>
          </p:cNvSpPr>
          <p:nvPr>
            <p:ph type="title"/>
          </p:nvPr>
        </p:nvSpPr>
        <p:spPr/>
        <p:txBody>
          <a:bodyPr/>
          <a:lstStyle/>
          <a:p>
            <a:r>
              <a:rPr lang="en-US" sz="2800" b="0" i="0" dirty="0">
                <a:effectLst/>
                <a:latin typeface="Söhne"/>
              </a:rPr>
              <a:t>What Else Are We Using AI For?</a:t>
            </a:r>
            <a:endParaRPr lang="en-US" dirty="0"/>
          </a:p>
        </p:txBody>
      </p:sp>
      <p:sp>
        <p:nvSpPr>
          <p:cNvPr id="4" name="Text Placeholder 3">
            <a:extLst>
              <a:ext uri="{FF2B5EF4-FFF2-40B4-BE49-F238E27FC236}">
                <a16:creationId xmlns:a16="http://schemas.microsoft.com/office/drawing/2014/main" id="{7825A784-5DB9-411A-AE5B-C67134636CC8}"/>
              </a:ext>
            </a:extLst>
          </p:cNvPr>
          <p:cNvSpPr>
            <a:spLocks noGrp="1"/>
          </p:cNvSpPr>
          <p:nvPr>
            <p:ph type="body" sz="quarter" idx="13"/>
          </p:nvPr>
        </p:nvSpPr>
        <p:spPr/>
        <p:txBody>
          <a:bodyPr/>
          <a:lstStyle/>
          <a:p>
            <a:r>
              <a:rPr lang="en-US" dirty="0"/>
              <a:t>What are some other things you currently use (or have ideas about using) Generative AI for?</a:t>
            </a:r>
          </a:p>
          <a:p>
            <a:endParaRPr lang="en-US" dirty="0"/>
          </a:p>
        </p:txBody>
      </p:sp>
    </p:spTree>
    <p:extLst>
      <p:ext uri="{BB962C8B-B14F-4D97-AF65-F5344CB8AC3E}">
        <p14:creationId xmlns:p14="http://schemas.microsoft.com/office/powerpoint/2010/main" val="16596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dirty="0"/>
              <a:t>Conclusion</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Prompt Engineering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is like any other skill,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takes practice.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AI </a:t>
            </a:r>
            <a:r>
              <a:rPr lang="en-US" sz="1800" b="0" dirty="0">
                <a:latin typeface="Calibri" panose="020F0502020204030204" pitchFamily="34" charset="0"/>
                <a:ea typeface="Calibri" panose="020F0502020204030204" pitchFamily="34" charset="0"/>
                <a:cs typeface="Times New Roman" panose="02020603050405020304" pitchFamily="18" charset="0"/>
              </a:rPr>
              <a:t>is not perfect, </a:t>
            </a:r>
            <a:r>
              <a:rPr lang="en-US" sz="1800" dirty="0">
                <a:latin typeface="Calibri" panose="020F0502020204030204" pitchFamily="34" charset="0"/>
                <a:ea typeface="Calibri" panose="020F0502020204030204" pitchFamily="34" charset="0"/>
                <a:cs typeface="Times New Roman" panose="02020603050405020304" pitchFamily="18" charset="0"/>
              </a:rPr>
              <a:t>it will make mistakes. Attention to detail </a:t>
            </a:r>
            <a:r>
              <a:rPr lang="en-US" sz="1800" b="0" dirty="0">
                <a:latin typeface="Calibri" panose="020F0502020204030204" pitchFamily="34" charset="0"/>
                <a:ea typeface="Calibri" panose="020F0502020204030204" pitchFamily="34" charset="0"/>
                <a:cs typeface="Times New Roman" panose="02020603050405020304" pitchFamily="18" charset="0"/>
              </a:rPr>
              <a:t>and </a:t>
            </a:r>
            <a:r>
              <a:rPr lang="en-US" sz="1800" dirty="0">
                <a:latin typeface="Calibri" panose="020F0502020204030204" pitchFamily="34" charset="0"/>
                <a:ea typeface="Calibri" panose="020F0502020204030204" pitchFamily="34" charset="0"/>
                <a:cs typeface="Times New Roman" panose="02020603050405020304" pitchFamily="18" charset="0"/>
              </a:rPr>
              <a:t>specific prompting </a:t>
            </a:r>
            <a:r>
              <a:rPr lang="en-US" sz="1800" b="0" dirty="0">
                <a:latin typeface="Calibri" panose="020F0502020204030204" pitchFamily="34" charset="0"/>
                <a:ea typeface="Calibri" panose="020F0502020204030204" pitchFamily="34" charset="0"/>
                <a:cs typeface="Times New Roman" panose="02020603050405020304" pitchFamily="18" charset="0"/>
              </a:rPr>
              <a:t>will help minimize these errors.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Talk about it! </a:t>
            </a:r>
            <a:r>
              <a:rPr lang="en-US" sz="1800" b="0" dirty="0">
                <a:latin typeface="Calibri" panose="020F0502020204030204" pitchFamily="34" charset="0"/>
                <a:ea typeface="Calibri" panose="020F0502020204030204" pitchFamily="34" charset="0"/>
                <a:cs typeface="Times New Roman" panose="02020603050405020304" pitchFamily="18" charset="0"/>
              </a:rPr>
              <a:t>Ask other people in your department and in your life what they are using it for. You may come across new ideas or ways of using AI that you have not thought of!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421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Q&amp;A</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dirty="0"/>
              <a:t>Does anyone have any questions about what we have covered today? </a:t>
            </a:r>
          </a:p>
          <a:p>
            <a:pPr marL="0" indent="0">
              <a:buNone/>
            </a:pPr>
            <a:endParaRPr lang="en-US" b="0" dirty="0"/>
          </a:p>
        </p:txBody>
      </p:sp>
    </p:spTree>
    <p:extLst>
      <p:ext uri="{BB962C8B-B14F-4D97-AF65-F5344CB8AC3E}">
        <p14:creationId xmlns:p14="http://schemas.microsoft.com/office/powerpoint/2010/main" val="32702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F7C8B-E23F-3C06-C07C-CEC6CC7FBF33}"/>
              </a:ext>
            </a:extLst>
          </p:cNvPr>
          <p:cNvSpPr>
            <a:spLocks noGrp="1"/>
          </p:cNvSpPr>
          <p:nvPr>
            <p:ph type="title"/>
          </p:nvPr>
        </p:nvSpPr>
        <p:spPr>
          <a:xfrm>
            <a:off x="533400" y="590550"/>
            <a:ext cx="4853268" cy="829533"/>
          </a:xfrm>
        </p:spPr>
        <p:txBody>
          <a:bodyPr/>
          <a:lstStyle/>
          <a:p>
            <a:r>
              <a:rPr lang="en-US" dirty="0"/>
              <a:t>Thank You! </a:t>
            </a:r>
          </a:p>
        </p:txBody>
      </p:sp>
      <p:sp>
        <p:nvSpPr>
          <p:cNvPr id="4" name="Text Placeholder 3">
            <a:extLst>
              <a:ext uri="{FF2B5EF4-FFF2-40B4-BE49-F238E27FC236}">
                <a16:creationId xmlns:a16="http://schemas.microsoft.com/office/drawing/2014/main" id="{21A550B8-8AE5-3F1B-1CFC-56E1D620C868}"/>
              </a:ext>
            </a:extLst>
          </p:cNvPr>
          <p:cNvSpPr>
            <a:spLocks noGrp="1"/>
          </p:cNvSpPr>
          <p:nvPr>
            <p:ph type="body" sz="quarter" idx="19"/>
          </p:nvPr>
        </p:nvSpPr>
        <p:spPr>
          <a:xfrm>
            <a:off x="657224" y="1581150"/>
            <a:ext cx="7191376" cy="3048000"/>
          </a:xfrm>
        </p:spPr>
        <p:txBody>
          <a:bodyPr>
            <a:normAutofit/>
          </a:bodyPr>
          <a:lstStyle/>
          <a:p>
            <a:pPr algn="l">
              <a:buFont typeface="Arial" panose="020B0604020202020204" pitchFamily="34" charset="0"/>
              <a:buChar char="•"/>
            </a:pPr>
            <a:r>
              <a:rPr lang="en-US" sz="1800" b="0" i="0" dirty="0">
                <a:effectLst/>
                <a:latin typeface="Söhne"/>
              </a:rPr>
              <a:t>I appreciate all of you taking the time to come learn with me today </a:t>
            </a:r>
            <a:r>
              <a:rPr lang="en-US" sz="1800" b="0" i="0" dirty="0">
                <a:effectLst/>
                <a:latin typeface="Söhne"/>
                <a:sym typeface="Wingdings" panose="05000000000000000000" pitchFamily="2" charset="2"/>
              </a:rPr>
              <a:t>!</a:t>
            </a:r>
            <a:endParaRPr lang="en-US" sz="1800" b="0" i="0" dirty="0">
              <a:effectLst/>
              <a:latin typeface="Söhne"/>
            </a:endParaRPr>
          </a:p>
          <a:p>
            <a:pPr algn="l">
              <a:buFont typeface="Arial" panose="020B0604020202020204" pitchFamily="34" charset="0"/>
              <a:buChar char="•"/>
            </a:pPr>
            <a:endParaRPr lang="en-US" sz="1800" b="0" i="0" dirty="0">
              <a:effectLst/>
              <a:latin typeface="Söhne"/>
            </a:endParaRPr>
          </a:p>
          <a:p>
            <a:pPr algn="l">
              <a:buFont typeface="Arial" panose="020B0604020202020204" pitchFamily="34" charset="0"/>
              <a:buChar char="•"/>
            </a:pPr>
            <a:r>
              <a:rPr lang="en-US" sz="1800" b="0" i="0" dirty="0">
                <a:effectLst/>
                <a:latin typeface="Söhne"/>
              </a:rPr>
              <a:t>Please feel free to reach out to me with any other questions you may have! </a:t>
            </a:r>
          </a:p>
          <a:p>
            <a:pPr algn="l"/>
            <a:endParaRPr lang="en-US" sz="1800" dirty="0">
              <a:latin typeface="Söhne"/>
            </a:endParaRPr>
          </a:p>
          <a:p>
            <a:pPr algn="l">
              <a:buFont typeface="Arial" panose="020B0604020202020204" pitchFamily="34" charset="0"/>
              <a:buChar char="•"/>
            </a:pPr>
            <a:r>
              <a:rPr lang="en-US" sz="1800" b="0" i="0" dirty="0">
                <a:effectLst/>
                <a:latin typeface="Söhne"/>
              </a:rPr>
              <a:t>Tanner Dodd, Sr. Auditor, Internal Audit Dept. </a:t>
            </a:r>
          </a:p>
          <a:p>
            <a:pPr algn="l">
              <a:buFont typeface="Arial" panose="020B0604020202020204" pitchFamily="34" charset="0"/>
              <a:buChar char="•"/>
            </a:pPr>
            <a:r>
              <a:rPr lang="en-US" sz="1800" dirty="0">
                <a:latin typeface="Söhne"/>
              </a:rPr>
              <a:t>Tanner.Dodd@umt.edu</a:t>
            </a:r>
          </a:p>
          <a:p>
            <a:pPr algn="l">
              <a:buFont typeface="Arial" panose="020B0604020202020204" pitchFamily="34" charset="0"/>
              <a:buChar char="•"/>
            </a:pPr>
            <a:r>
              <a:rPr lang="en-US" sz="1800" b="0" i="0" dirty="0">
                <a:effectLst/>
                <a:latin typeface="Söhne"/>
              </a:rPr>
              <a:t>(406) 243-2553</a:t>
            </a:r>
          </a:p>
          <a:p>
            <a:endParaRPr lang="en-US" dirty="0"/>
          </a:p>
        </p:txBody>
      </p:sp>
    </p:spTree>
    <p:extLst>
      <p:ext uri="{BB962C8B-B14F-4D97-AF65-F5344CB8AC3E}">
        <p14:creationId xmlns:p14="http://schemas.microsoft.com/office/powerpoint/2010/main" val="16219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D75EC2-3100-1231-68BB-A8BCFCCB933D}"/>
              </a:ext>
            </a:extLst>
          </p:cNvPr>
          <p:cNvSpPr>
            <a:spLocks noGrp="1"/>
          </p:cNvSpPr>
          <p:nvPr>
            <p:ph type="body" sz="quarter" idx="19"/>
          </p:nvPr>
        </p:nvSpPr>
        <p:spPr>
          <a:xfrm>
            <a:off x="533400" y="1504950"/>
            <a:ext cx="7162800" cy="3048000"/>
          </a:xfrm>
        </p:spPr>
        <p:txBody>
          <a:bodyPr numCol="1">
            <a:normAutofit fontScale="85000" lnSpcReduction="20000"/>
          </a:bodyPr>
          <a:lstStyle/>
          <a:p>
            <a:pPr marL="285750" indent="-285750">
              <a:buFont typeface="Arial" panose="020B0604020202020204" pitchFamily="34" charset="0"/>
              <a:buChar char="•"/>
            </a:pPr>
            <a:r>
              <a:rPr lang="en-US" sz="2200" dirty="0">
                <a:latin typeface="Söhne"/>
              </a:rPr>
              <a:t>Introduction</a:t>
            </a:r>
            <a:endParaRPr lang="en-US" sz="2200" b="0" i="0" dirty="0">
              <a:effectLst/>
              <a:latin typeface="Söhne"/>
            </a:endParaRPr>
          </a:p>
          <a:p>
            <a:pPr marL="285750" indent="-285750">
              <a:buFont typeface="Arial" panose="020B0604020202020204" pitchFamily="34" charset="0"/>
              <a:buChar char="•"/>
            </a:pPr>
            <a:r>
              <a:rPr lang="en-US" sz="2200" b="0" i="0" dirty="0">
                <a:effectLst/>
                <a:latin typeface="Söhne"/>
              </a:rPr>
              <a:t>Understanding Prompt Engineering</a:t>
            </a:r>
          </a:p>
          <a:p>
            <a:pPr marL="285750" indent="-285750">
              <a:buFont typeface="Arial" panose="020B0604020202020204" pitchFamily="34" charset="0"/>
              <a:buChar char="•"/>
            </a:pPr>
            <a:r>
              <a:rPr lang="en-US" sz="2200" dirty="0">
                <a:latin typeface="Söhne"/>
              </a:rPr>
              <a:t>Practice Exercise 1</a:t>
            </a:r>
            <a:endParaRPr lang="en-US" sz="2200" b="0" i="0" dirty="0">
              <a:effectLst/>
              <a:latin typeface="Söhne"/>
            </a:endParaRPr>
          </a:p>
          <a:p>
            <a:pPr marL="285750" indent="-285750">
              <a:buFont typeface="Arial" panose="020B0604020202020204" pitchFamily="34" charset="0"/>
              <a:buChar char="•"/>
            </a:pPr>
            <a:r>
              <a:rPr lang="en-US" sz="2200" dirty="0">
                <a:latin typeface="Söhne"/>
              </a:rPr>
              <a:t>Practice Exercise 2</a:t>
            </a:r>
          </a:p>
          <a:p>
            <a:pPr marL="285750" indent="-285750">
              <a:buFont typeface="Arial" panose="020B0604020202020204" pitchFamily="34" charset="0"/>
              <a:buChar char="•"/>
            </a:pPr>
            <a:r>
              <a:rPr lang="en-US" sz="2200" b="0" i="0" dirty="0">
                <a:effectLst/>
                <a:latin typeface="Söhne"/>
              </a:rPr>
              <a:t>Limitations of Generative AI</a:t>
            </a:r>
          </a:p>
          <a:p>
            <a:pPr marL="285750" indent="-285750">
              <a:buFont typeface="Arial" panose="020B0604020202020204" pitchFamily="34" charset="0"/>
              <a:buChar char="•"/>
            </a:pPr>
            <a:r>
              <a:rPr lang="en-US" sz="2200" b="0" i="0" dirty="0">
                <a:effectLst/>
                <a:latin typeface="Söhne"/>
              </a:rPr>
              <a:t>Practice Exercise 3</a:t>
            </a:r>
          </a:p>
          <a:p>
            <a:pPr marL="285750" indent="-285750">
              <a:buFont typeface="Arial" panose="020B0604020202020204" pitchFamily="34" charset="0"/>
              <a:buChar char="•"/>
            </a:pPr>
            <a:r>
              <a:rPr lang="en-US" sz="2200" b="0" i="0" dirty="0">
                <a:effectLst/>
                <a:latin typeface="Söhne"/>
              </a:rPr>
              <a:t>Practice Exercise 4</a:t>
            </a:r>
          </a:p>
          <a:p>
            <a:pPr marL="285750" indent="-285750">
              <a:buFont typeface="Arial" panose="020B0604020202020204" pitchFamily="34" charset="0"/>
              <a:buChar char="•"/>
            </a:pPr>
            <a:r>
              <a:rPr lang="en-US" sz="2200" b="0" i="0" dirty="0">
                <a:effectLst/>
                <a:latin typeface="Söhne"/>
              </a:rPr>
              <a:t>What Else Are We Using AI For?</a:t>
            </a:r>
          </a:p>
          <a:p>
            <a:pPr marL="285750" indent="-285750">
              <a:buFont typeface="Arial" panose="020B0604020202020204" pitchFamily="34" charset="0"/>
              <a:buChar char="•"/>
            </a:pPr>
            <a:r>
              <a:rPr lang="en-US" sz="2200" dirty="0">
                <a:latin typeface="Söhne"/>
              </a:rPr>
              <a:t>Conclusion</a:t>
            </a:r>
          </a:p>
          <a:p>
            <a:pPr>
              <a:buFont typeface="Arial" panose="020B0604020202020204" pitchFamily="34" charset="0"/>
              <a:buChar char="•"/>
            </a:pPr>
            <a:r>
              <a:rPr lang="en-US" sz="2200" dirty="0">
                <a:latin typeface="Söhne"/>
              </a:rPr>
              <a:t>   Q&amp;A</a:t>
            </a:r>
            <a:endParaRPr lang="en-US" sz="2200" b="0" i="0" dirty="0">
              <a:effectLst/>
              <a:highlight>
                <a:srgbClr val="FFFF00"/>
              </a:highlight>
              <a:latin typeface="Söhne"/>
            </a:endParaRPr>
          </a:p>
          <a:p>
            <a:endParaRPr lang="en-US" dirty="0"/>
          </a:p>
        </p:txBody>
      </p:sp>
      <p:sp>
        <p:nvSpPr>
          <p:cNvPr id="4" name="Title 3">
            <a:extLst>
              <a:ext uri="{FF2B5EF4-FFF2-40B4-BE49-F238E27FC236}">
                <a16:creationId xmlns:a16="http://schemas.microsoft.com/office/drawing/2014/main" id="{3BCC6CFD-B9C9-8827-5BA9-170B6E8CCCDC}"/>
              </a:ext>
            </a:extLst>
          </p:cNvPr>
          <p:cNvSpPr>
            <a:spLocks noGrp="1"/>
          </p:cNvSpPr>
          <p:nvPr>
            <p:ph type="title"/>
          </p:nvPr>
        </p:nvSpPr>
        <p:spPr>
          <a:xfrm>
            <a:off x="457200" y="590550"/>
            <a:ext cx="4853268" cy="829533"/>
          </a:xfrm>
        </p:spPr>
        <p:txBody>
          <a:bodyPr/>
          <a:lstStyle/>
          <a:p>
            <a:r>
              <a:rPr lang="en-US" sz="4000" dirty="0"/>
              <a:t>Agenda</a:t>
            </a:r>
          </a:p>
        </p:txBody>
      </p:sp>
    </p:spTree>
    <p:extLst>
      <p:ext uri="{BB962C8B-B14F-4D97-AF65-F5344CB8AC3E}">
        <p14:creationId xmlns:p14="http://schemas.microsoft.com/office/powerpoint/2010/main" val="36284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lvl="0"/>
            <a:r>
              <a:rPr lang="en-US" sz="1800" dirty="0"/>
              <a:t>Workshop goals and agenda:</a:t>
            </a:r>
          </a:p>
          <a:p>
            <a:pPr lvl="1"/>
            <a:r>
              <a:rPr lang="en-US" sz="1600" dirty="0"/>
              <a:t>Get into the details of </a:t>
            </a:r>
            <a:r>
              <a:rPr lang="en-US" sz="1600" b="1" dirty="0"/>
              <a:t>what prompts are and how they function</a:t>
            </a:r>
            <a:r>
              <a:rPr lang="en-US" sz="1600" dirty="0"/>
              <a:t>.</a:t>
            </a:r>
          </a:p>
          <a:p>
            <a:pPr lvl="1"/>
            <a:endParaRPr lang="en-US" sz="1600" dirty="0"/>
          </a:p>
          <a:p>
            <a:pPr lvl="1"/>
            <a:r>
              <a:rPr lang="en-US" sz="1600" dirty="0"/>
              <a:t>Understanding </a:t>
            </a:r>
            <a:r>
              <a:rPr lang="en-US" sz="1600" b="1" dirty="0"/>
              <a:t>how to craft prompts safely.</a:t>
            </a:r>
          </a:p>
          <a:p>
            <a:pPr lvl="1"/>
            <a:endParaRPr lang="en-US" sz="1600" dirty="0"/>
          </a:p>
          <a:p>
            <a:pPr lvl="1"/>
            <a:r>
              <a:rPr lang="en-US" sz="1600" b="1" dirty="0"/>
              <a:t>Practice</a:t>
            </a:r>
            <a:r>
              <a:rPr lang="en-US" sz="1600" dirty="0"/>
              <a:t> crafting prompts.</a:t>
            </a:r>
          </a:p>
        </p:txBody>
      </p:sp>
    </p:spTree>
    <p:extLst>
      <p:ext uri="{BB962C8B-B14F-4D97-AF65-F5344CB8AC3E}">
        <p14:creationId xmlns:p14="http://schemas.microsoft.com/office/powerpoint/2010/main" val="298401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9882-1387-4706-BEB3-66346429CB04}"/>
              </a:ext>
            </a:extLst>
          </p:cNvPr>
          <p:cNvSpPr>
            <a:spLocks noGrp="1"/>
          </p:cNvSpPr>
          <p:nvPr>
            <p:ph type="title"/>
          </p:nvPr>
        </p:nvSpPr>
        <p:spPr/>
        <p:txBody>
          <a:bodyPr/>
          <a:lstStyle/>
          <a:p>
            <a:r>
              <a:rPr lang="en-US" dirty="0"/>
              <a:t>Ai, What is it?</a:t>
            </a:r>
            <a:br>
              <a:rPr lang="en-US" dirty="0"/>
            </a:br>
            <a:endParaRPr lang="en-US" dirty="0"/>
          </a:p>
        </p:txBody>
      </p:sp>
      <p:sp>
        <p:nvSpPr>
          <p:cNvPr id="4" name="Text Placeholder 3">
            <a:extLst>
              <a:ext uri="{FF2B5EF4-FFF2-40B4-BE49-F238E27FC236}">
                <a16:creationId xmlns:a16="http://schemas.microsoft.com/office/drawing/2014/main" id="{F1A4A2A6-7952-43F7-9C2D-4432E1E65CBA}"/>
              </a:ext>
            </a:extLst>
          </p:cNvPr>
          <p:cNvSpPr>
            <a:spLocks noGrp="1"/>
          </p:cNvSpPr>
          <p:nvPr>
            <p:ph type="body" sz="quarter" idx="13"/>
          </p:nvPr>
        </p:nvSpPr>
        <p:spPr/>
        <p:txBody>
          <a:bodyPr/>
          <a:lstStyle/>
          <a:p>
            <a:r>
              <a:rPr lang="en-US" sz="1800" b="0" dirty="0">
                <a:latin typeface="Söhne"/>
              </a:rPr>
              <a:t>Ai is defined as “</a:t>
            </a:r>
            <a:r>
              <a:rPr lang="en-US" sz="1800" b="1" dirty="0">
                <a:latin typeface="Söhne"/>
              </a:rPr>
              <a:t>A system that shows behavior that could be interpreted as human intelligence</a:t>
            </a:r>
            <a:r>
              <a:rPr lang="en-US" sz="1800" b="1" dirty="0">
                <a:solidFill>
                  <a:srgbClr val="374151"/>
                </a:solidFill>
                <a:latin typeface="Söhne"/>
              </a:rPr>
              <a:t>.</a:t>
            </a:r>
            <a:r>
              <a:rPr lang="en-US" sz="1800" b="0" dirty="0">
                <a:solidFill>
                  <a:srgbClr val="374151"/>
                </a:solidFill>
                <a:latin typeface="Söhne"/>
              </a:rPr>
              <a:t>”  </a:t>
            </a:r>
            <a:r>
              <a:rPr lang="en-US" sz="1800" dirty="0">
                <a:latin typeface="Söhne"/>
              </a:rPr>
              <a:t>- </a:t>
            </a:r>
            <a:r>
              <a:rPr lang="en-US" sz="1800" b="0" dirty="0">
                <a:latin typeface="Söhne"/>
              </a:rPr>
              <a:t>Doug Rose</a:t>
            </a:r>
          </a:p>
          <a:p>
            <a:pPr lvl="1"/>
            <a:endParaRPr lang="en-US" sz="1600" b="0" dirty="0">
              <a:latin typeface="Söhne"/>
            </a:endParaRPr>
          </a:p>
          <a:p>
            <a:r>
              <a:rPr lang="en-US" sz="1800" b="0" dirty="0">
                <a:latin typeface="Söhne"/>
              </a:rPr>
              <a:t>Ai thrives in an environment where there are </a:t>
            </a:r>
            <a:r>
              <a:rPr lang="en-US" sz="1800" b="1" dirty="0">
                <a:latin typeface="Söhne"/>
              </a:rPr>
              <a:t>defined rules and patterns that it can work with</a:t>
            </a:r>
            <a:r>
              <a:rPr lang="en-US" sz="1800" b="0" dirty="0">
                <a:latin typeface="Söhne"/>
              </a:rPr>
              <a:t>. This is where AI will seem the most “Intelligent”.</a:t>
            </a:r>
          </a:p>
          <a:p>
            <a:pPr lvl="1"/>
            <a:endParaRPr lang="en-US" sz="1600" dirty="0"/>
          </a:p>
          <a:p>
            <a:r>
              <a:rPr lang="en-US" sz="1800" b="0" dirty="0">
                <a:latin typeface="Söhne"/>
              </a:rPr>
              <a:t>If you have used </a:t>
            </a:r>
            <a:r>
              <a:rPr lang="en-US" sz="1800" b="1" dirty="0">
                <a:latin typeface="Söhne"/>
              </a:rPr>
              <a:t>any of the following</a:t>
            </a:r>
            <a:r>
              <a:rPr lang="en-US" sz="1800" b="0" dirty="0">
                <a:latin typeface="Söhne"/>
              </a:rPr>
              <a:t>, you have used Ai: </a:t>
            </a:r>
          </a:p>
          <a:p>
            <a:pPr lvl="1"/>
            <a:r>
              <a:rPr lang="en-US" sz="1800" b="0" dirty="0">
                <a:latin typeface="Söhne"/>
              </a:rPr>
              <a:t>T-9 Texting, Google Translate, Hulu, Alexa, </a:t>
            </a:r>
            <a:r>
              <a:rPr lang="en-US" sz="1800" b="0" dirty="0" err="1">
                <a:latin typeface="Söhne"/>
              </a:rPr>
              <a:t>ChatGPT</a:t>
            </a:r>
            <a:r>
              <a:rPr lang="en-US" sz="1800" b="0" dirty="0">
                <a:latin typeface="Söhne"/>
              </a:rPr>
              <a:t>, etc. </a:t>
            </a:r>
          </a:p>
          <a:p>
            <a:endParaRPr lang="en-US" dirty="0"/>
          </a:p>
        </p:txBody>
      </p:sp>
    </p:spTree>
    <p:extLst>
      <p:ext uri="{BB962C8B-B14F-4D97-AF65-F5344CB8AC3E}">
        <p14:creationId xmlns:p14="http://schemas.microsoft.com/office/powerpoint/2010/main" val="310397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b="1" i="0" dirty="0">
                <a:effectLst/>
                <a:latin typeface="Söhne"/>
              </a:rPr>
              <a:t>What is Prompt Engineering?</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a:xfrm>
            <a:off x="236537" y="1335285"/>
            <a:ext cx="8678863" cy="1236466"/>
          </a:xfrm>
        </p:spPr>
        <p:txBody>
          <a:bodyPr numCol="1"/>
          <a:lstStyle/>
          <a:p>
            <a:pPr algn="l">
              <a:buFont typeface="Arial" panose="020B0604020202020204" pitchFamily="34" charset="0"/>
              <a:buChar char="•"/>
            </a:pPr>
            <a:r>
              <a:rPr lang="en-US" b="1" i="0" dirty="0">
                <a:effectLst/>
                <a:latin typeface="Söhne"/>
              </a:rPr>
              <a:t>Prompt engineering </a:t>
            </a:r>
            <a:r>
              <a:rPr lang="en-US" i="0" dirty="0">
                <a:effectLst/>
                <a:latin typeface="Söhne"/>
              </a:rPr>
              <a:t>is the process of designing and crafting input prompts or queries to generative AI models to elicit desired outputs or responses. </a:t>
            </a:r>
            <a:r>
              <a:rPr lang="en-US" b="0" i="0" dirty="0">
                <a:effectLst/>
                <a:latin typeface="Söhne"/>
              </a:rPr>
              <a:t>The choice of words, format, and context in the prompt can significantly influence the generated content. </a:t>
            </a:r>
          </a:p>
          <a:p>
            <a:pPr algn="l">
              <a:buFont typeface="Arial" panose="020B0604020202020204" pitchFamily="34" charset="0"/>
              <a:buChar char="•"/>
            </a:pPr>
            <a:r>
              <a:rPr lang="en-US" b="0" i="0" dirty="0">
                <a:effectLst/>
                <a:latin typeface="Söhne"/>
              </a:rPr>
              <a:t>Tips for structuring prompts for desired outputs: </a:t>
            </a:r>
          </a:p>
        </p:txBody>
      </p:sp>
      <p:sp>
        <p:nvSpPr>
          <p:cNvPr id="6" name="Text Placeholder 3">
            <a:extLst>
              <a:ext uri="{FF2B5EF4-FFF2-40B4-BE49-F238E27FC236}">
                <a16:creationId xmlns:a16="http://schemas.microsoft.com/office/drawing/2014/main" id="{364726C2-A669-4C15-8505-B97385F3DCFE}"/>
              </a:ext>
            </a:extLst>
          </p:cNvPr>
          <p:cNvSpPr txBox="1">
            <a:spLocks/>
          </p:cNvSpPr>
          <p:nvPr/>
        </p:nvSpPr>
        <p:spPr>
          <a:xfrm>
            <a:off x="236537" y="2590800"/>
            <a:ext cx="8678863" cy="1236466"/>
          </a:xfrm>
          <a:prstGeom prst="rect">
            <a:avLst/>
          </a:prstGeom>
        </p:spPr>
        <p:txBody>
          <a:bodyPr vert="horz" lIns="91440" tIns="45720" rIns="91440" bIns="45720" numCol="2" rtlCol="0">
            <a:noAutofit/>
          </a:bodyPr>
          <a:lstStyle>
            <a:lvl1pPr marL="342891" indent="-342891" algn="l" defTabSz="914377" rtl="0" eaLnBrk="1" latinLnBrk="0" hangingPunct="1">
              <a:spcBef>
                <a:spcPct val="20000"/>
              </a:spcBef>
              <a:buClr>
                <a:srgbClr val="E17C00"/>
              </a:buClr>
              <a:buFont typeface="Arial" panose="020B0604020202020204" pitchFamily="34" charset="0"/>
              <a:buChar char="•"/>
              <a:defRPr sz="1600" b="1" i="0" kern="1200">
                <a:solidFill>
                  <a:srgbClr val="6F263D"/>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E17C00"/>
              </a:buClr>
              <a:buFont typeface="Arial" panose="020B0604020202020204" pitchFamily="34" charset="0"/>
              <a:buChar char="–"/>
              <a:defRPr sz="1400" kern="1200">
                <a:solidFill>
                  <a:srgbClr val="6F263D"/>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E17C00"/>
              </a:buClr>
              <a:buFont typeface="Arial" panose="020B0604020202020204" pitchFamily="34" charset="0"/>
              <a:buChar char="•"/>
              <a:defRPr sz="1200" kern="1200">
                <a:solidFill>
                  <a:srgbClr val="6F263D"/>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E17C00"/>
              </a:buClr>
              <a:buFont typeface="Arial" panose="020B0604020202020204" pitchFamily="34" charset="0"/>
              <a:buChar char="–"/>
              <a:defRPr sz="1100" kern="1200">
                <a:solidFill>
                  <a:srgbClr val="6F263D"/>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E17C00"/>
              </a:buClr>
              <a:buFont typeface="Arial" panose="020B0604020202020204" pitchFamily="34" charset="0"/>
              <a:buChar char="»"/>
              <a:defRPr sz="1100" kern="1200">
                <a:solidFill>
                  <a:srgbClr val="6F263D"/>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Be Clear and Specific</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Specify the Format</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Add Context</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Use Examples</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Control the Tone</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endParaRP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Ask the Model to Think Step by Step</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Use Keywords</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Provide Constraints</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Experiment</a:t>
            </a:r>
          </a:p>
          <a:p>
            <a:pPr marL="214313" marR="0" lvl="0" indent="-214313" algn="l" defTabSz="914377" rtl="0" eaLnBrk="1" fontAlgn="auto" latinLnBrk="0" hangingPunct="1">
              <a:lnSpc>
                <a:spcPct val="100000"/>
              </a:lnSpc>
              <a:spcBef>
                <a:spcPct val="20000"/>
              </a:spcBef>
              <a:spcAft>
                <a:spcPts val="0"/>
              </a:spcAft>
              <a:buClr>
                <a:srgbClr val="E17C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F263D"/>
                </a:solidFill>
                <a:effectLst/>
                <a:uLnTx/>
                <a:uFillTx/>
                <a:latin typeface="Söhne"/>
                <a:ea typeface="+mn-ea"/>
                <a:cs typeface="Arial" panose="020B0604020202020204" pitchFamily="34" charset="0"/>
              </a:rPr>
              <a:t>Iterate and Refine</a:t>
            </a:r>
          </a:p>
        </p:txBody>
      </p:sp>
    </p:spTree>
    <p:extLst>
      <p:ext uri="{BB962C8B-B14F-4D97-AF65-F5344CB8AC3E}">
        <p14:creationId xmlns:p14="http://schemas.microsoft.com/office/powerpoint/2010/main" val="163013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500"/>
                                        <p:tgtEl>
                                          <p:spTgt spid="6">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fade">
                                      <p:cBhvr>
                                        <p:cTn id="4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490F-6CD4-4923-813F-4F48D468566F}"/>
              </a:ext>
            </a:extLst>
          </p:cNvPr>
          <p:cNvSpPr>
            <a:spLocks noGrp="1"/>
          </p:cNvSpPr>
          <p:nvPr>
            <p:ph type="title"/>
          </p:nvPr>
        </p:nvSpPr>
        <p:spPr/>
        <p:txBody>
          <a:bodyPr/>
          <a:lstStyle/>
          <a:p>
            <a:r>
              <a:rPr lang="en-US" dirty="0"/>
              <a:t>Practice 1</a:t>
            </a:r>
          </a:p>
        </p:txBody>
      </p:sp>
      <p:sp>
        <p:nvSpPr>
          <p:cNvPr id="4" name="Text Placeholder 3">
            <a:extLst>
              <a:ext uri="{FF2B5EF4-FFF2-40B4-BE49-F238E27FC236}">
                <a16:creationId xmlns:a16="http://schemas.microsoft.com/office/drawing/2014/main" id="{97989394-A8FA-4EBB-96FF-9B730743BDB4}"/>
              </a:ext>
            </a:extLst>
          </p:cNvPr>
          <p:cNvSpPr>
            <a:spLocks noGrp="1"/>
          </p:cNvSpPr>
          <p:nvPr>
            <p:ph type="body" sz="quarter" idx="13"/>
          </p:nvPr>
        </p:nvSpPr>
        <p:spPr/>
        <p:txBody>
          <a:bodyPr/>
          <a:lstStyle/>
          <a:p>
            <a:r>
              <a:rPr lang="en-US" sz="1800" dirty="0">
                <a:effectLst/>
                <a:latin typeface="Calibri" panose="020F0502020204030204" pitchFamily="34" charset="0"/>
                <a:ea typeface="Calibri" panose="020F0502020204030204" pitchFamily="34" charset="0"/>
              </a:rPr>
              <a:t>You have an upcoming event you are coordinating that will include a lecture from an expert in your department’s field, followed by a panel with faculty and someone from the community. You would like to use Generative AI to help generate the title for your event as well as a blurb/description you can post on your website, </a:t>
            </a:r>
            <a:r>
              <a:rPr lang="en-US" sz="1800" dirty="0" err="1">
                <a:effectLst/>
                <a:latin typeface="Calibri" panose="020F0502020204030204" pitchFamily="34" charset="0"/>
                <a:ea typeface="Calibri" panose="020F0502020204030204" pitchFamily="34" charset="0"/>
              </a:rPr>
              <a:t>Griz</a:t>
            </a:r>
            <a:r>
              <a:rPr lang="en-US" sz="1800" dirty="0">
                <a:effectLst/>
                <a:latin typeface="Calibri" panose="020F0502020204030204" pitchFamily="34" charset="0"/>
                <a:ea typeface="Calibri" panose="020F0502020204030204" pitchFamily="34" charset="0"/>
              </a:rPr>
              <a:t> Hub, and email invitations. </a:t>
            </a:r>
          </a:p>
          <a:p>
            <a:endParaRPr lang="en-US" dirty="0"/>
          </a:p>
        </p:txBody>
      </p:sp>
    </p:spTree>
    <p:extLst>
      <p:ext uri="{BB962C8B-B14F-4D97-AF65-F5344CB8AC3E}">
        <p14:creationId xmlns:p14="http://schemas.microsoft.com/office/powerpoint/2010/main" val="338524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E259-824F-43BF-8452-07CC23CAEF99}"/>
              </a:ext>
            </a:extLst>
          </p:cNvPr>
          <p:cNvSpPr>
            <a:spLocks noGrp="1"/>
          </p:cNvSpPr>
          <p:nvPr>
            <p:ph type="title"/>
          </p:nvPr>
        </p:nvSpPr>
        <p:spPr/>
        <p:txBody>
          <a:bodyPr/>
          <a:lstStyle/>
          <a:p>
            <a:r>
              <a:rPr lang="en-US" dirty="0"/>
              <a:t>Practice 2</a:t>
            </a:r>
          </a:p>
        </p:txBody>
      </p:sp>
      <p:sp>
        <p:nvSpPr>
          <p:cNvPr id="4" name="Text Placeholder 3">
            <a:extLst>
              <a:ext uri="{FF2B5EF4-FFF2-40B4-BE49-F238E27FC236}">
                <a16:creationId xmlns:a16="http://schemas.microsoft.com/office/drawing/2014/main" id="{50FE80BD-BA16-4677-BAB0-DF2F30A3767E}"/>
              </a:ext>
            </a:extLst>
          </p:cNvPr>
          <p:cNvSpPr>
            <a:spLocks noGrp="1"/>
          </p:cNvSpPr>
          <p:nvPr>
            <p:ph type="body" sz="quarter" idx="13"/>
          </p:nvPr>
        </p:nvSpPr>
        <p:spPr/>
        <p:txBody>
          <a:bodyPr/>
          <a:lstStyle/>
          <a:p>
            <a:r>
              <a:rPr lang="en-US" sz="1800" dirty="0">
                <a:effectLst/>
                <a:latin typeface="Calibri" panose="020F0502020204030204" pitchFamily="34" charset="0"/>
                <a:ea typeface="Calibri" panose="020F0502020204030204" pitchFamily="34" charset="0"/>
              </a:rPr>
              <a:t>You are on a search committee working to hire a new employee. You would like to use Generative AI to help generate questions for your interviews and reference checks. </a:t>
            </a:r>
          </a:p>
          <a:p>
            <a:endParaRPr lang="en-US" sz="1800" dirty="0">
              <a:latin typeface="Calibri" panose="020F0502020204030204" pitchFamily="34" charset="0"/>
            </a:endParaRPr>
          </a:p>
          <a:p>
            <a:r>
              <a:rPr lang="en-US" sz="1800" dirty="0">
                <a:effectLst/>
                <a:latin typeface="Calibri" panose="020F0502020204030204" pitchFamily="34" charset="0"/>
                <a:ea typeface="Calibri" panose="020F0502020204030204" pitchFamily="34" charset="0"/>
              </a:rPr>
              <a:t>You are preparing for the new employee to start in your office next week. How can you use Generative AI to help put together a schedule for their first day/week? </a:t>
            </a:r>
          </a:p>
          <a:p>
            <a:endParaRPr lang="en-US" dirty="0"/>
          </a:p>
        </p:txBody>
      </p:sp>
    </p:spTree>
    <p:extLst>
      <p:ext uri="{BB962C8B-B14F-4D97-AF65-F5344CB8AC3E}">
        <p14:creationId xmlns:p14="http://schemas.microsoft.com/office/powerpoint/2010/main" val="18864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Limitations of Ai</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numCol="1"/>
          <a:lstStyle/>
          <a:p>
            <a:r>
              <a:rPr lang="en-US" dirty="0">
                <a:solidFill>
                  <a:srgbClr val="374151"/>
                </a:solidFill>
                <a:latin typeface="Söhne"/>
              </a:rPr>
              <a:t>Lack of Understanding:</a:t>
            </a:r>
            <a:r>
              <a:rPr lang="en-US" b="0" dirty="0">
                <a:solidFill>
                  <a:srgbClr val="374151"/>
                </a:solidFill>
                <a:latin typeface="Söhne"/>
              </a:rPr>
              <a:t> Generative models don't have true understanding of the text they generate. They generate responses based on statistical patterns, which means they can't answer questions that require deep understanding or common-sense reasoning.</a:t>
            </a:r>
          </a:p>
          <a:p>
            <a:endParaRPr lang="en-US" b="0" dirty="0">
              <a:solidFill>
                <a:srgbClr val="374151"/>
              </a:solidFill>
              <a:latin typeface="Söhne"/>
            </a:endParaRPr>
          </a:p>
          <a:p>
            <a:r>
              <a:rPr lang="en-US" dirty="0">
                <a:solidFill>
                  <a:srgbClr val="374151"/>
                </a:solidFill>
                <a:latin typeface="Söhne"/>
              </a:rPr>
              <a:t>Biases:</a:t>
            </a:r>
            <a:r>
              <a:rPr lang="en-US" b="0" dirty="0">
                <a:solidFill>
                  <a:srgbClr val="374151"/>
                </a:solidFill>
                <a:latin typeface="Söhne"/>
              </a:rPr>
              <a:t> Generative AI can inadvertently perpetuate biases present in the training data. This can result in biased or discriminatory content. Efforts are ongoing to reduce bias, but it remains a challenge.</a:t>
            </a:r>
          </a:p>
          <a:p>
            <a:endParaRPr lang="en-US" b="0" dirty="0">
              <a:solidFill>
                <a:srgbClr val="374151"/>
              </a:solidFill>
              <a:latin typeface="Söhne"/>
            </a:endParaRPr>
          </a:p>
          <a:p>
            <a:r>
              <a:rPr lang="en-US" dirty="0">
                <a:solidFill>
                  <a:srgbClr val="374151"/>
                </a:solidFill>
                <a:latin typeface="Söhne"/>
              </a:rPr>
              <a:t>Safety and Privacy:</a:t>
            </a:r>
            <a:r>
              <a:rPr lang="en-US" b="0" dirty="0">
                <a:solidFill>
                  <a:srgbClr val="374151"/>
                </a:solidFill>
                <a:latin typeface="Söhne"/>
              </a:rPr>
              <a:t> Be aware of what data is collected through your use of Ai. If a service is free, you are the product. </a:t>
            </a:r>
            <a:r>
              <a:rPr lang="en-US" b="0" dirty="0" err="1">
                <a:solidFill>
                  <a:srgbClr val="374151"/>
                </a:solidFill>
                <a:latin typeface="Söhne"/>
              </a:rPr>
              <a:t>ChatGPT</a:t>
            </a:r>
            <a:r>
              <a:rPr lang="en-US" b="0" dirty="0">
                <a:solidFill>
                  <a:srgbClr val="374151"/>
                </a:solidFill>
                <a:latin typeface="Söhne"/>
              </a:rPr>
              <a:t> for example collects all data you give it from its browser app in the free tier. </a:t>
            </a:r>
          </a:p>
        </p:txBody>
      </p:sp>
    </p:spTree>
    <p:extLst>
      <p:ext uri="{BB962C8B-B14F-4D97-AF65-F5344CB8AC3E}">
        <p14:creationId xmlns:p14="http://schemas.microsoft.com/office/powerpoint/2010/main" val="116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Limitations of Ai</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a:xfrm>
            <a:off x="247828" y="1276350"/>
            <a:ext cx="8678863" cy="2884887"/>
          </a:xfrm>
        </p:spPr>
        <p:txBody>
          <a:bodyPr numCol="1"/>
          <a:lstStyle/>
          <a:p>
            <a:r>
              <a:rPr lang="en-US" dirty="0">
                <a:solidFill>
                  <a:srgbClr val="374151"/>
                </a:solidFill>
                <a:latin typeface="Söhne"/>
              </a:rPr>
              <a:t>Overgeneration:</a:t>
            </a:r>
            <a:r>
              <a:rPr lang="en-US" b="0" dirty="0">
                <a:solidFill>
                  <a:srgbClr val="374151"/>
                </a:solidFill>
                <a:latin typeface="Söhne"/>
              </a:rPr>
              <a:t> Generative models can be verbose and tend to over generate content. They may produce longer responses than necessary, affecting readability. </a:t>
            </a:r>
          </a:p>
          <a:p>
            <a:endParaRPr lang="en-US" b="0" dirty="0">
              <a:solidFill>
                <a:srgbClr val="374151"/>
              </a:solidFill>
              <a:latin typeface="Söhne"/>
            </a:endParaRPr>
          </a:p>
          <a:p>
            <a:r>
              <a:rPr lang="en-US" dirty="0">
                <a:solidFill>
                  <a:srgbClr val="374151"/>
                </a:solidFill>
                <a:latin typeface="Söhne"/>
              </a:rPr>
              <a:t>Inconsistency:</a:t>
            </a:r>
            <a:r>
              <a:rPr lang="en-US" b="0" dirty="0">
                <a:solidFill>
                  <a:srgbClr val="374151"/>
                </a:solidFill>
                <a:latin typeface="Söhne"/>
              </a:rPr>
              <a:t> The same prompt given to a generative model may produce different responses at different times. While it’s useful for creativity, it can result in inconsistent/contradictory answers.</a:t>
            </a:r>
          </a:p>
          <a:p>
            <a:endParaRPr lang="en-US" b="0" dirty="0">
              <a:solidFill>
                <a:srgbClr val="374151"/>
              </a:solidFill>
              <a:latin typeface="Söhne"/>
            </a:endParaRPr>
          </a:p>
          <a:p>
            <a:r>
              <a:rPr lang="en-US" dirty="0">
                <a:solidFill>
                  <a:srgbClr val="374151"/>
                </a:solidFill>
                <a:latin typeface="Söhne"/>
              </a:rPr>
              <a:t>Data Dependency:</a:t>
            </a:r>
            <a:r>
              <a:rPr lang="en-US" b="0" dirty="0">
                <a:solidFill>
                  <a:srgbClr val="374151"/>
                </a:solidFill>
                <a:latin typeface="Söhne"/>
              </a:rPr>
              <a:t> Quality of the generated text depends on the quality and diversity of the training data. Limited or biased training data can result in poor performance. ChatGPT3.5 for example only has data up to January 2022.</a:t>
            </a:r>
          </a:p>
          <a:p>
            <a:endParaRPr lang="en-US" b="0" dirty="0">
              <a:solidFill>
                <a:srgbClr val="374151"/>
              </a:solidFill>
              <a:latin typeface="Söhne"/>
            </a:endParaRPr>
          </a:p>
          <a:p>
            <a:r>
              <a:rPr lang="en-US" dirty="0">
                <a:solidFill>
                  <a:srgbClr val="374151"/>
                </a:solidFill>
                <a:latin typeface="Söhne"/>
              </a:rPr>
              <a:t>Prompt Sensitivity</a:t>
            </a:r>
            <a:r>
              <a:rPr lang="en-US" dirty="0">
                <a:latin typeface="Söhne"/>
              </a:rPr>
              <a:t>:</a:t>
            </a:r>
            <a:r>
              <a:rPr lang="en-US" b="0" dirty="0">
                <a:solidFill>
                  <a:srgbClr val="374151"/>
                </a:solidFill>
                <a:latin typeface="Söhne"/>
              </a:rPr>
              <a:t> The way a prompt is framed can significantly impact the output. Crafting effective prompts requires practice and experimentation</a:t>
            </a:r>
            <a:r>
              <a:rPr lang="en-US" sz="1500" b="0" dirty="0">
                <a:solidFill>
                  <a:srgbClr val="374151"/>
                </a:solidFill>
                <a:latin typeface="Söhne"/>
              </a:rPr>
              <a:t>.</a:t>
            </a:r>
          </a:p>
          <a:p>
            <a:endParaRPr lang="en-US" b="0" dirty="0">
              <a:solidFill>
                <a:srgbClr val="374151"/>
              </a:solidFill>
              <a:latin typeface="Söhne"/>
            </a:endParaRPr>
          </a:p>
        </p:txBody>
      </p:sp>
    </p:spTree>
    <p:extLst>
      <p:ext uri="{BB962C8B-B14F-4D97-AF65-F5344CB8AC3E}">
        <p14:creationId xmlns:p14="http://schemas.microsoft.com/office/powerpoint/2010/main" val="14111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9102808-967D-7C45-B952-F50DCD98AF33}" vid="{CF8696D2-C8CE-2B49-849F-4350B185046B}"/>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9102808-967D-7C45-B952-F50DCD98AF33}" vid="{CF8696D2-C8CE-2B49-849F-4350B18504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1" ma:contentTypeDescription="Create a new document." ma:contentTypeScope="" ma:versionID="3614ce1bb16ec63bf293f189bde7aefe">
  <xsd:schema xmlns:xsd="http://www.w3.org/2001/XMLSchema" xmlns:xs="http://www.w3.org/2001/XMLSchema" xmlns:p="http://schemas.microsoft.com/office/2006/metadata/properties" xmlns:ns3="e4c1ce05-e5f0-4c81-a246-c4d1ac965303" targetNamespace="http://schemas.microsoft.com/office/2006/metadata/properties" ma:root="true" ma:fieldsID="4f49565d3251dd9cea50611ca027943f" ns3:_="">
    <xsd:import namespace="e4c1ce05-e5f0-4c81-a246-c4d1ac96530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69373-594B-497F-B29F-9AD96F02CA3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111076-6C93-404C-A722-C485E711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93153</TotalTime>
  <Words>2217</Words>
  <Application>Microsoft Office PowerPoint</Application>
  <PresentationFormat>On-screen Show (16:9)</PresentationFormat>
  <Paragraphs>138</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Söhne</vt:lpstr>
      <vt:lpstr>Georgia</vt:lpstr>
      <vt:lpstr>Arial</vt:lpstr>
      <vt:lpstr>Symbol</vt:lpstr>
      <vt:lpstr>Office Theme</vt:lpstr>
      <vt:lpstr>1_Office Theme</vt:lpstr>
      <vt:lpstr>Intro to Prompt Engineering for Generative AI</vt:lpstr>
      <vt:lpstr>Agenda</vt:lpstr>
      <vt:lpstr>Introduction</vt:lpstr>
      <vt:lpstr>Ai, What is it? </vt:lpstr>
      <vt:lpstr>What is Prompt Engineering?</vt:lpstr>
      <vt:lpstr>Practice 1</vt:lpstr>
      <vt:lpstr>Practice 2</vt:lpstr>
      <vt:lpstr>Limitations of Ai</vt:lpstr>
      <vt:lpstr>Limitations of Ai</vt:lpstr>
      <vt:lpstr>Practice 3</vt:lpstr>
      <vt:lpstr>Practice 4</vt:lpstr>
      <vt:lpstr>What Else Are We Using AI For?</vt:lpstr>
      <vt:lpstr>Conclusion</vt:lpstr>
      <vt:lpstr>Q&amp;A</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D. Howard</dc:creator>
  <cp:lastModifiedBy>Dodd, Tanner</cp:lastModifiedBy>
  <cp:revision>135</cp:revision>
  <dcterms:created xsi:type="dcterms:W3CDTF">2020-01-14T16:59:52Z</dcterms:created>
  <dcterms:modified xsi:type="dcterms:W3CDTF">2024-01-24T15:44:45Z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