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35"/>
  </p:notesMasterIdLst>
  <p:sldIdLst>
    <p:sldId id="256" r:id="rId4"/>
    <p:sldId id="269" r:id="rId5"/>
    <p:sldId id="260" r:id="rId6"/>
    <p:sldId id="271" r:id="rId7"/>
    <p:sldId id="261" r:id="rId8"/>
    <p:sldId id="272" r:id="rId9"/>
    <p:sldId id="273" r:id="rId10"/>
    <p:sldId id="274" r:id="rId11"/>
    <p:sldId id="275" r:id="rId12"/>
    <p:sldId id="264" r:id="rId13"/>
    <p:sldId id="276" r:id="rId14"/>
    <p:sldId id="277" r:id="rId15"/>
    <p:sldId id="278" r:id="rId16"/>
    <p:sldId id="279" r:id="rId17"/>
    <p:sldId id="282" r:id="rId18"/>
    <p:sldId id="286" r:id="rId19"/>
    <p:sldId id="287" r:id="rId20"/>
    <p:sldId id="295" r:id="rId21"/>
    <p:sldId id="300" r:id="rId22"/>
    <p:sldId id="288" r:id="rId23"/>
    <p:sldId id="289" r:id="rId24"/>
    <p:sldId id="291" r:id="rId25"/>
    <p:sldId id="292" r:id="rId26"/>
    <p:sldId id="293" r:id="rId27"/>
    <p:sldId id="294" r:id="rId28"/>
    <p:sldId id="284" r:id="rId29"/>
    <p:sldId id="265" r:id="rId30"/>
    <p:sldId id="296" r:id="rId31"/>
    <p:sldId id="298" r:id="rId32"/>
    <p:sldId id="297" r:id="rId33"/>
    <p:sldId id="259"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63D"/>
    <a:srgbClr val="72243D"/>
    <a:srgbClr val="ED8B00"/>
    <a:srgbClr val="641E34"/>
    <a:srgbClr val="1C3D34"/>
    <a:srgbClr val="E17C00"/>
    <a:srgbClr val="FF4438"/>
    <a:srgbClr val="BBDDE8"/>
    <a:srgbClr val="E0D0A6"/>
    <a:srgbClr val="063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75558" autoAdjust="0"/>
  </p:normalViewPr>
  <p:slideViewPr>
    <p:cSldViewPr>
      <p:cViewPr varScale="1">
        <p:scale>
          <a:sx n="114" d="100"/>
          <a:sy n="114" d="100"/>
        </p:scale>
        <p:origin x="2010"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377869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what they currently use it for and/or what they think it can be used for</a:t>
            </a:r>
          </a:p>
        </p:txBody>
      </p:sp>
      <p:sp>
        <p:nvSpPr>
          <p:cNvPr id="4" name="Slide Number Placeholder 3"/>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204453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32723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240066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ways that we initially see that generative AI could help cut down on workload or time spent on tasks?</a:t>
            </a:r>
          </a:p>
          <a:p>
            <a:endParaRPr lang="en-US" dirty="0"/>
          </a:p>
          <a:p>
            <a:r>
              <a:rPr lang="en-US" dirty="0"/>
              <a:t>A: </a:t>
            </a:r>
          </a:p>
          <a:p>
            <a:r>
              <a:rPr lang="en-US" dirty="0"/>
              <a:t>PM: write emails, summarize transcripts, average planning times to get a more accurate representation of the life of the project</a:t>
            </a:r>
          </a:p>
          <a:p>
            <a:r>
              <a:rPr lang="en-US" dirty="0"/>
              <a:t>BA: write and edit user stories, generate reports/presentations or demos</a:t>
            </a:r>
          </a:p>
          <a:p>
            <a:r>
              <a:rPr lang="en-US" dirty="0"/>
              <a:t>Dev: write boilerplate code or generate an outline, explain a difficult concept or find an error, can go line-by-line to walk through a code snippet</a:t>
            </a:r>
          </a:p>
          <a:p>
            <a:r>
              <a:rPr lang="en-US" dirty="0"/>
              <a:t>QA: write unit tests, upgrade old unit tests, etc.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89449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15</a:t>
            </a:fld>
            <a:endParaRPr lang="en-US"/>
          </a:p>
        </p:txBody>
      </p:sp>
    </p:spTree>
    <p:extLst>
      <p:ext uri="{BB962C8B-B14F-4D97-AF65-F5344CB8AC3E}">
        <p14:creationId xmlns:p14="http://schemas.microsoft.com/office/powerpoint/2010/main" val="369980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Be Clear and Specific:</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Clearly state your request or question in the prompt. Avoid ambiguity to ensure the model understands your intent.</a:t>
            </a:r>
          </a:p>
          <a:p>
            <a:pPr algn="l">
              <a:buFont typeface="+mj-lt"/>
              <a:buAutoNum type="arabicPeriod"/>
            </a:pPr>
            <a:r>
              <a:rPr lang="en-US" b="1" i="0" dirty="0">
                <a:solidFill>
                  <a:srgbClr val="374151"/>
                </a:solidFill>
                <a:effectLst/>
                <a:latin typeface="Söhne"/>
              </a:rPr>
              <a:t>Specify the Format: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If you want a specific format for the response (e.g., a summary, list, or paragraph), mention it explicitly in the prompt.</a:t>
            </a:r>
          </a:p>
          <a:p>
            <a:pPr algn="l">
              <a:buFont typeface="+mj-lt"/>
              <a:buAutoNum type="arabicPeriod"/>
            </a:pPr>
            <a:r>
              <a:rPr lang="en-US" b="1" i="0" dirty="0">
                <a:solidFill>
                  <a:srgbClr val="374151"/>
                </a:solidFill>
                <a:effectLst/>
                <a:latin typeface="Söhne"/>
              </a:rPr>
              <a:t>Add Context: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Provide relevant context or background information to help the model understand the topic or task better.</a:t>
            </a:r>
          </a:p>
          <a:p>
            <a:pPr algn="l">
              <a:buFont typeface="+mj-lt"/>
              <a:buAutoNum type="arabicPeriod"/>
            </a:pPr>
            <a:r>
              <a:rPr lang="en-US" b="1" i="0" dirty="0">
                <a:solidFill>
                  <a:srgbClr val="374151"/>
                </a:solidFill>
                <a:effectLst/>
                <a:latin typeface="Söhne"/>
              </a:rPr>
              <a:t>Use Examples: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Include examples or precede the main request with illustrative sentences to guide the model's understanding.</a:t>
            </a:r>
          </a:p>
          <a:p>
            <a:pPr algn="l">
              <a:buFont typeface="+mj-lt"/>
              <a:buAutoNum type="arabicPeriod"/>
            </a:pPr>
            <a:r>
              <a:rPr lang="en-US" b="1" i="0" dirty="0">
                <a:solidFill>
                  <a:srgbClr val="374151"/>
                </a:solidFill>
                <a:effectLst/>
                <a:latin typeface="Söhne"/>
              </a:rPr>
              <a:t>Control the Tone: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Specify the tone or style you want for the response, whether it's formal, casual, persuasive, or informative.</a:t>
            </a:r>
          </a:p>
          <a:p>
            <a:pPr algn="l">
              <a:buFont typeface="+mj-lt"/>
              <a:buAutoNum type="arabicPeriod"/>
            </a:pPr>
            <a:r>
              <a:rPr lang="en-US" b="1" i="0" dirty="0">
                <a:solidFill>
                  <a:srgbClr val="374151"/>
                </a:solidFill>
                <a:effectLst/>
                <a:latin typeface="Söhne"/>
              </a:rPr>
              <a:t>Experiment: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Don't hesitate to experiment with different phrasings, structures, or prompt variations to find the most effective way to get the desired output.</a:t>
            </a:r>
          </a:p>
          <a:p>
            <a:pPr algn="l">
              <a:buFont typeface="+mj-lt"/>
              <a:buAutoNum type="arabicPeriod"/>
            </a:pPr>
            <a:r>
              <a:rPr lang="en-US" b="1" i="0" dirty="0">
                <a:solidFill>
                  <a:srgbClr val="374151"/>
                </a:solidFill>
                <a:effectLst/>
                <a:latin typeface="Söhne"/>
              </a:rPr>
              <a:t>Ask the Model to Think Step by Step:</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For complex tasks, instruct the model to think step by step or provide reasoning for its answers. This can lead to more detailed and informative responses.</a:t>
            </a:r>
          </a:p>
          <a:p>
            <a:pPr algn="l">
              <a:buFont typeface="+mj-lt"/>
              <a:buAutoNum type="arabicPeriod"/>
            </a:pPr>
            <a:r>
              <a:rPr lang="en-US" b="1" i="0" dirty="0">
                <a:solidFill>
                  <a:srgbClr val="374151"/>
                </a:solidFill>
                <a:effectLst/>
                <a:latin typeface="Söhne"/>
              </a:rPr>
              <a:t>Use Keywords: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Include keywords related to the topic or task to guide the model's attention and focus.</a:t>
            </a:r>
          </a:p>
          <a:p>
            <a:pPr algn="l">
              <a:buFont typeface="+mj-lt"/>
              <a:buAutoNum type="arabicPeriod"/>
            </a:pPr>
            <a:r>
              <a:rPr lang="en-US" b="1" i="0" dirty="0">
                <a:solidFill>
                  <a:srgbClr val="374151"/>
                </a:solidFill>
                <a:effectLst/>
                <a:latin typeface="Söhne"/>
              </a:rPr>
              <a:t>Provide Constraints: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Set constraints or limitations if necessary. For instance, you can specify word limits, request the model not to include certain types of content, or ask for a specific viewpoint.</a:t>
            </a:r>
          </a:p>
          <a:p>
            <a:pPr algn="l">
              <a:buFont typeface="+mj-lt"/>
              <a:buAutoNum type="arabicPeriod"/>
            </a:pPr>
            <a:r>
              <a:rPr lang="en-US" b="1" i="0" dirty="0">
                <a:solidFill>
                  <a:srgbClr val="374151"/>
                </a:solidFill>
                <a:effectLst/>
                <a:latin typeface="Söhne"/>
              </a:rPr>
              <a:t>Iterate and Refine: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After generating a response, review it and, if needed, adjust the prompt or request clarification to get the desired outcome.</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16</a:t>
            </a:fld>
            <a:endParaRPr lang="en-US"/>
          </a:p>
        </p:txBody>
      </p:sp>
    </p:spTree>
    <p:extLst>
      <p:ext uri="{BB962C8B-B14F-4D97-AF65-F5344CB8AC3E}">
        <p14:creationId xmlns:p14="http://schemas.microsoft.com/office/powerpoint/2010/main" val="3764225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17</a:t>
            </a:fld>
            <a:endParaRPr lang="en-US"/>
          </a:p>
        </p:txBody>
      </p:sp>
    </p:spTree>
    <p:extLst>
      <p:ext uri="{BB962C8B-B14F-4D97-AF65-F5344CB8AC3E}">
        <p14:creationId xmlns:p14="http://schemas.microsoft.com/office/powerpoint/2010/main" val="1671465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 detailed email to the students about class registration and drop dates</a:t>
            </a:r>
          </a:p>
          <a:p>
            <a:r>
              <a:rPr lang="en-US" dirty="0"/>
              <a:t>Write a newsletter to students about essential student services here at the University that they may not be aware of</a:t>
            </a:r>
          </a:p>
          <a:p>
            <a:r>
              <a:rPr lang="en-US" dirty="0"/>
              <a:t>Write an advertisement for the University of Montana</a:t>
            </a:r>
          </a:p>
          <a:p>
            <a:r>
              <a:rPr lang="en-US" dirty="0"/>
              <a:t>Write an outline for a syllabus for [class]</a:t>
            </a:r>
          </a:p>
          <a:p>
            <a:r>
              <a:rPr lang="en-US" dirty="0"/>
              <a:t>Write policy surrounding responsible use of </a:t>
            </a:r>
            <a:r>
              <a:rPr lang="en-US" dirty="0" err="1"/>
              <a:t>ChatGPT</a:t>
            </a:r>
            <a:r>
              <a:rPr lang="en-US" dirty="0"/>
              <a:t> for a university</a:t>
            </a:r>
          </a:p>
          <a:p>
            <a:r>
              <a:rPr lang="en-US" dirty="0"/>
              <a:t>Write a rubric for grading college level Admissions essays</a:t>
            </a:r>
          </a:p>
          <a:p>
            <a:endParaRPr lang="en-US" dirty="0"/>
          </a:p>
          <a:p>
            <a:r>
              <a:rPr lang="en-US" dirty="0"/>
              <a:t>I do this one: Code a to-do list program in python, ask it to explain what it is doing line by line</a:t>
            </a:r>
          </a:p>
          <a:p>
            <a:r>
              <a:rPr lang="en-US" dirty="0"/>
              <a:t>Run it in the IDE</a:t>
            </a:r>
          </a:p>
          <a:p>
            <a:endParaRPr lang="en-US" dirty="0"/>
          </a:p>
          <a:p>
            <a:r>
              <a:rPr lang="en-US" dirty="0"/>
              <a:t>Tell them to all ask </a:t>
            </a:r>
            <a:r>
              <a:rPr lang="en-US" dirty="0" err="1"/>
              <a:t>chatGPT</a:t>
            </a:r>
            <a:r>
              <a:rPr lang="en-US" dirty="0"/>
              <a:t> to summarize their favorite movie</a:t>
            </a:r>
          </a:p>
          <a:p>
            <a:r>
              <a:rPr lang="en-US" dirty="0"/>
              <a:t>Ask them to have it summarize its summary</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18</a:t>
            </a:fld>
            <a:endParaRPr lang="en-US"/>
          </a:p>
        </p:txBody>
      </p:sp>
    </p:spTree>
    <p:extLst>
      <p:ext uri="{BB962C8B-B14F-4D97-AF65-F5344CB8AC3E}">
        <p14:creationId xmlns:p14="http://schemas.microsoft.com/office/powerpoint/2010/main" val="114439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 detailed email to the students about class registration and drop dates</a:t>
            </a:r>
          </a:p>
          <a:p>
            <a:r>
              <a:rPr lang="en-US" dirty="0"/>
              <a:t>Write a newsletter to students about essential student services here at the University that they may not be aware of</a:t>
            </a:r>
          </a:p>
          <a:p>
            <a:r>
              <a:rPr lang="en-US" dirty="0"/>
              <a:t>Write an advertisement for the University of Montana</a:t>
            </a:r>
          </a:p>
          <a:p>
            <a:r>
              <a:rPr lang="en-US" dirty="0"/>
              <a:t>Write an outline for a syllabus for [class]</a:t>
            </a:r>
          </a:p>
          <a:p>
            <a:r>
              <a:rPr lang="en-US" dirty="0"/>
              <a:t>Write policy surrounding responsible use of </a:t>
            </a:r>
            <a:r>
              <a:rPr lang="en-US" dirty="0" err="1"/>
              <a:t>ChatGPT</a:t>
            </a:r>
            <a:r>
              <a:rPr lang="en-US" dirty="0"/>
              <a:t> for a university</a:t>
            </a:r>
          </a:p>
          <a:p>
            <a:r>
              <a:rPr lang="en-US" dirty="0"/>
              <a:t>Write a rubric for grading college level Admissions essays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81753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203390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166594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Just because we technically CAN use some student information, does that mean we should? Are we all aware of each and every student who has opted out of the University being able to use this information? </a:t>
            </a:r>
          </a:p>
        </p:txBody>
      </p:sp>
      <p:sp>
        <p:nvSpPr>
          <p:cNvPr id="4" name="Slide Number Placeholder 3"/>
          <p:cNvSpPr>
            <a:spLocks noGrp="1"/>
          </p:cNvSpPr>
          <p:nvPr>
            <p:ph type="sldNum" sz="quarter" idx="5"/>
          </p:nvPr>
        </p:nvSpPr>
        <p:spPr/>
        <p:txBody>
          <a:bodyPr/>
          <a:lstStyle/>
          <a:p>
            <a:fld id="{3153D443-CBAC-934A-8506-FB4DF260D863}" type="slidenum">
              <a:rPr lang="en-US" smtClean="0"/>
              <a:t>21</a:t>
            </a:fld>
            <a:endParaRPr lang="en-US"/>
          </a:p>
        </p:txBody>
      </p:sp>
    </p:spTree>
    <p:extLst>
      <p:ext uri="{BB962C8B-B14F-4D97-AF65-F5344CB8AC3E}">
        <p14:creationId xmlns:p14="http://schemas.microsoft.com/office/powerpoint/2010/main" val="226865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22</a:t>
            </a:fld>
            <a:endParaRPr lang="en-US"/>
          </a:p>
        </p:txBody>
      </p:sp>
    </p:spTree>
    <p:extLst>
      <p:ext uri="{BB962C8B-B14F-4D97-AF65-F5344CB8AC3E}">
        <p14:creationId xmlns:p14="http://schemas.microsoft.com/office/powerpoint/2010/main" val="223648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23</a:t>
            </a:fld>
            <a:endParaRPr lang="en-US"/>
          </a:p>
        </p:txBody>
      </p:sp>
    </p:spTree>
    <p:extLst>
      <p:ext uri="{BB962C8B-B14F-4D97-AF65-F5344CB8AC3E}">
        <p14:creationId xmlns:p14="http://schemas.microsoft.com/office/powerpoint/2010/main" val="379830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24</a:t>
            </a:fld>
            <a:endParaRPr lang="en-US"/>
          </a:p>
        </p:txBody>
      </p:sp>
    </p:spTree>
    <p:extLst>
      <p:ext uri="{BB962C8B-B14F-4D97-AF65-F5344CB8AC3E}">
        <p14:creationId xmlns:p14="http://schemas.microsoft.com/office/powerpoint/2010/main" val="55758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25</a:t>
            </a:fld>
            <a:endParaRPr lang="en-US"/>
          </a:p>
        </p:txBody>
      </p:sp>
    </p:spTree>
    <p:extLst>
      <p:ext uri="{BB962C8B-B14F-4D97-AF65-F5344CB8AC3E}">
        <p14:creationId xmlns:p14="http://schemas.microsoft.com/office/powerpoint/2010/main" val="2160779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Microsoft Copilot can generate first drafts in word, rewrite things or offer tips, it can generate entire </a:t>
            </a:r>
            <a:r>
              <a:rPr lang="en-US" dirty="0" err="1"/>
              <a:t>powerpoint</a:t>
            </a:r>
            <a:r>
              <a:rPr lang="en-US" dirty="0"/>
              <a:t> presentations off of simple prompts, it can analyze trends in excel, clear your inbox in outlook. Automate repetitive tasks etc.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26</a:t>
            </a:fld>
            <a:endParaRPr lang="en-US"/>
          </a:p>
        </p:txBody>
      </p:sp>
    </p:spTree>
    <p:extLst>
      <p:ext uri="{BB962C8B-B14F-4D97-AF65-F5344CB8AC3E}">
        <p14:creationId xmlns:p14="http://schemas.microsoft.com/office/powerpoint/2010/main" val="287374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29</a:t>
            </a:fld>
            <a:endParaRPr lang="en-US"/>
          </a:p>
        </p:txBody>
      </p:sp>
    </p:spTree>
    <p:extLst>
      <p:ext uri="{BB962C8B-B14F-4D97-AF65-F5344CB8AC3E}">
        <p14:creationId xmlns:p14="http://schemas.microsoft.com/office/powerpoint/2010/main" val="1537307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30</a:t>
            </a:fld>
            <a:endParaRPr lang="en-US"/>
          </a:p>
        </p:txBody>
      </p:sp>
    </p:spTree>
    <p:extLst>
      <p:ext uri="{BB962C8B-B14F-4D97-AF65-F5344CB8AC3E}">
        <p14:creationId xmlns:p14="http://schemas.microsoft.com/office/powerpoint/2010/main" val="17591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is defined as “A system that shows behavior that could be interpreted as human intelligence</a:t>
            </a:r>
            <a:r>
              <a:rPr lang="en-US" b="0" i="0" dirty="0">
                <a:solidFill>
                  <a:srgbClr val="374151"/>
                </a:solidFill>
                <a:effectLst/>
                <a:latin typeface="Söhne"/>
              </a:rPr>
              <a:t>.” and it thrives in an environment where there are defined rules and patterns.</a:t>
            </a:r>
          </a:p>
          <a:p>
            <a:endParaRPr lang="en-US" b="0" i="0" dirty="0">
              <a:solidFill>
                <a:srgbClr val="374151"/>
              </a:solidFill>
              <a:effectLst/>
              <a:latin typeface="Söhne"/>
            </a:endParaRPr>
          </a:p>
          <a:p>
            <a:r>
              <a:rPr lang="en-US" b="0" i="0" dirty="0">
                <a:solidFill>
                  <a:srgbClr val="374151"/>
                </a:solidFill>
                <a:effectLst/>
                <a:latin typeface="Söhne"/>
              </a:rPr>
              <a:t>Most of us have been using AI for the majority of our lives, it just wasn’t such a buzzword until GPT3 came out. Remember T-9 Texting? Remember the 90s? That’s AI. </a:t>
            </a:r>
            <a:r>
              <a:rPr lang="en-US" b="0" i="0" u="none" dirty="0">
                <a:solidFill>
                  <a:srgbClr val="374151"/>
                </a:solidFill>
                <a:effectLst/>
                <a:latin typeface="Söhne"/>
              </a:rPr>
              <a:t>Using statistical patterns to predict the word you were trying to type.</a:t>
            </a:r>
          </a:p>
          <a:p>
            <a:endParaRPr lang="en-US" b="0" i="0" u="none" dirty="0">
              <a:solidFill>
                <a:srgbClr val="374151"/>
              </a:solidFill>
              <a:effectLst/>
              <a:latin typeface="Söhne"/>
            </a:endParaRPr>
          </a:p>
          <a:p>
            <a:r>
              <a:rPr lang="en-US" b="0" i="0" u="none" dirty="0">
                <a:solidFill>
                  <a:srgbClr val="374151"/>
                </a:solidFill>
                <a:effectLst/>
                <a:latin typeface="Söhne"/>
              </a:rPr>
              <a:t>Google Translate? Thank Georgetown-IBM in the 50’s. That’s Natural Language Processing, the first iteration of AI! </a:t>
            </a:r>
          </a:p>
          <a:p>
            <a:endParaRPr lang="en-US" b="0" i="0" u="none" dirty="0">
              <a:solidFill>
                <a:srgbClr val="374151"/>
              </a:solidFill>
              <a:effectLst/>
              <a:latin typeface="Söhne"/>
            </a:endParaRPr>
          </a:p>
          <a:p>
            <a:r>
              <a:rPr lang="en-US" b="0" i="0" u="none" dirty="0">
                <a:solidFill>
                  <a:srgbClr val="374151"/>
                </a:solidFill>
                <a:effectLst/>
                <a:latin typeface="Söhne"/>
              </a:rPr>
              <a:t>Hulu? Who do you think curates those “picked for you” categories? It’s not some person cross referencing the shows you watch with others that share similar traits. It’s a machine, its AI. </a:t>
            </a:r>
          </a:p>
          <a:p>
            <a:endParaRPr lang="en-US" b="0" i="0" u="none" dirty="0">
              <a:solidFill>
                <a:srgbClr val="374151"/>
              </a:solidFill>
              <a:effectLst/>
              <a:latin typeface="Söhne"/>
            </a:endParaRPr>
          </a:p>
          <a:p>
            <a:r>
              <a:rPr lang="en-US" b="0" i="0" u="none" dirty="0">
                <a:solidFill>
                  <a:srgbClr val="374151"/>
                </a:solidFill>
                <a:effectLst/>
                <a:latin typeface="Söhne"/>
              </a:rPr>
              <a:t>Now we have to ask ourselves though, are these really intelligent? John Searle had an interesting view on the topic.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40865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Siri, Siri listens to your input and then converts your language into something that the computer recognizes. Then, Siri, matches a response to what  is in her database and outputs it back to you. </a:t>
            </a:r>
          </a:p>
          <a:p>
            <a:r>
              <a:rPr lang="en-US" dirty="0" err="1"/>
              <a:t>ChatGPT</a:t>
            </a:r>
            <a:r>
              <a:rPr lang="en-US" dirty="0"/>
              <a:t> works the same way, as does most Generative AI. So there is no need to fear it, robots and AI taking over the world or brainwashing you are at least 10 years off.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337404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Quality and Coherence:</a:t>
            </a:r>
            <a:r>
              <a:rPr lang="en-US" b="0" i="0" dirty="0">
                <a:solidFill>
                  <a:srgbClr val="374151"/>
                </a:solidFill>
                <a:effectLst/>
                <a:latin typeface="Söhne"/>
              </a:rPr>
              <a:t> Generative AI models like GPT-3 can sometimes produce content that is factually incorrect or incoherent. They generate text based on patterns in training data, and if the data contains errors or inconsistencies, the model may reproduce them.</a:t>
            </a:r>
          </a:p>
          <a:p>
            <a:pPr algn="l">
              <a:buFont typeface="+mj-lt"/>
              <a:buAutoNum type="arabicPeriod"/>
            </a:pPr>
            <a:r>
              <a:rPr lang="en-US" b="1" i="0" dirty="0">
                <a:solidFill>
                  <a:srgbClr val="374151"/>
                </a:solidFill>
                <a:effectLst/>
                <a:latin typeface="Söhne"/>
              </a:rPr>
              <a:t>Lack of Understanding:</a:t>
            </a:r>
            <a:r>
              <a:rPr lang="en-US" b="0" i="0" dirty="0">
                <a:solidFill>
                  <a:srgbClr val="374151"/>
                </a:solidFill>
                <a:effectLst/>
                <a:latin typeface="Söhne"/>
              </a:rPr>
              <a:t> Generative models don't have true understanding of the text they generate. They generate responses based on statistical patterns rather than comprehension, which means they can't answer questions that require deep understanding or common-sense reasoning.</a:t>
            </a:r>
          </a:p>
          <a:p>
            <a:pPr algn="l">
              <a:buFont typeface="+mj-lt"/>
              <a:buAutoNum type="arabicPeriod"/>
            </a:pPr>
            <a:r>
              <a:rPr lang="en-US" b="1" i="0" dirty="0">
                <a:solidFill>
                  <a:srgbClr val="374151"/>
                </a:solidFill>
                <a:effectLst/>
                <a:latin typeface="Söhne"/>
              </a:rPr>
              <a:t>Biases:</a:t>
            </a:r>
            <a:r>
              <a:rPr lang="en-US" b="0" i="0" dirty="0">
                <a:solidFill>
                  <a:srgbClr val="374151"/>
                </a:solidFill>
                <a:effectLst/>
                <a:latin typeface="Söhne"/>
              </a:rPr>
              <a:t> Generative AI can inadvertently perpetuate biases present in the training data. This can result in the generation of biased or discriminatory content. Efforts are ongoing to reduce bias, but it remains a challenge.</a:t>
            </a:r>
          </a:p>
          <a:p>
            <a:pPr algn="l">
              <a:buFont typeface="+mj-lt"/>
              <a:buAutoNum type="arabicPeriod"/>
            </a:pPr>
            <a:r>
              <a:rPr lang="en-US" b="1" i="0" dirty="0">
                <a:solidFill>
                  <a:srgbClr val="374151"/>
                </a:solidFill>
                <a:effectLst/>
                <a:latin typeface="Söhne"/>
              </a:rPr>
              <a:t>Safety and Privacy:</a:t>
            </a:r>
            <a:r>
              <a:rPr lang="en-US" b="0" i="0" dirty="0">
                <a:solidFill>
                  <a:srgbClr val="374151"/>
                </a:solidFill>
                <a:effectLst/>
                <a:latin typeface="Söhne"/>
              </a:rPr>
              <a:t> In some cases, generative AI can generate harmful or inappropriate content. Ensuring the safety and ethical use of AI-generated text is a significant concern, especially in applications like content moderation.</a:t>
            </a:r>
          </a:p>
          <a:p>
            <a:pPr algn="l">
              <a:buFont typeface="+mj-lt"/>
              <a:buAutoNum type="arabicPeriod"/>
            </a:pPr>
            <a:r>
              <a:rPr lang="en-US" b="1" i="0" dirty="0">
                <a:solidFill>
                  <a:srgbClr val="374151"/>
                </a:solidFill>
                <a:effectLst/>
                <a:latin typeface="Söhne"/>
              </a:rPr>
              <a:t>Overgeneration:</a:t>
            </a:r>
            <a:r>
              <a:rPr lang="en-US" b="0" i="0" dirty="0">
                <a:solidFill>
                  <a:srgbClr val="374151"/>
                </a:solidFill>
                <a:effectLst/>
                <a:latin typeface="Söhne"/>
              </a:rPr>
              <a:t> Generative models can be verbose and tend to over generate content. They may produce longer responses than necessary, which can affect readability and user experience.</a:t>
            </a:r>
          </a:p>
          <a:p>
            <a:pPr algn="l">
              <a:buFont typeface="+mj-lt"/>
              <a:buAutoNum type="arabicPeriod"/>
            </a:pPr>
            <a:r>
              <a:rPr lang="en-US" b="1" i="0" dirty="0">
                <a:solidFill>
                  <a:srgbClr val="374151"/>
                </a:solidFill>
                <a:effectLst/>
                <a:latin typeface="Söhne"/>
              </a:rPr>
              <a:t>Inconsistency:</a:t>
            </a:r>
            <a:r>
              <a:rPr lang="en-US" b="0" i="0" dirty="0">
                <a:solidFill>
                  <a:srgbClr val="374151"/>
                </a:solidFill>
                <a:effectLst/>
                <a:latin typeface="Söhne"/>
              </a:rPr>
              <a:t> The same prompt given to a generative model may produce different responses at different times. While this can be useful for creativity, it can also result in inconsistent or contradictory answers.</a:t>
            </a:r>
          </a:p>
          <a:p>
            <a:pPr algn="l">
              <a:buFont typeface="+mj-lt"/>
              <a:buAutoNum type="arabicPeriod"/>
            </a:pPr>
            <a:r>
              <a:rPr lang="en-US" b="1" i="0" dirty="0">
                <a:solidFill>
                  <a:srgbClr val="374151"/>
                </a:solidFill>
                <a:effectLst/>
                <a:latin typeface="Söhne"/>
              </a:rPr>
              <a:t>Data Dependency:</a:t>
            </a:r>
            <a:r>
              <a:rPr lang="en-US" b="0" i="0" dirty="0">
                <a:solidFill>
                  <a:srgbClr val="374151"/>
                </a:solidFill>
                <a:effectLst/>
                <a:latin typeface="Söhne"/>
              </a:rPr>
              <a:t> The quality of the generated text depends on the quality and diversity of the training data. Limited or biased training data can result in poor performance. ChatGPT3.5 for example only has data up to September 2021</a:t>
            </a:r>
          </a:p>
          <a:p>
            <a:r>
              <a:rPr lang="en-US" b="1" i="0" dirty="0">
                <a:effectLst/>
                <a:latin typeface="Söhne"/>
              </a:rPr>
              <a:t>8.Prompt Sensitivity:</a:t>
            </a:r>
            <a:r>
              <a:rPr lang="en-US" b="0" i="0" dirty="0">
                <a:solidFill>
                  <a:srgbClr val="374151"/>
                </a:solidFill>
                <a:effectLst/>
                <a:latin typeface="Söhne"/>
              </a:rPr>
              <a:t> The way a prompt is framed can significantly impact the output. Crafting effective prompts requires skill and experimentation.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101030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Quality and Coherence:</a:t>
            </a:r>
            <a:r>
              <a:rPr lang="en-US" b="0" i="0" dirty="0">
                <a:solidFill>
                  <a:srgbClr val="374151"/>
                </a:solidFill>
                <a:effectLst/>
                <a:latin typeface="Söhne"/>
              </a:rPr>
              <a:t> Generative AI models like GPT-3 can sometimes produce content that is factually incorrect or incoherent. They generate text based on patterns in training data, and if the data contains errors or inconsistencies, the model may reproduce them.</a:t>
            </a:r>
          </a:p>
          <a:p>
            <a:pPr algn="l">
              <a:buFont typeface="+mj-lt"/>
              <a:buAutoNum type="arabicPeriod"/>
            </a:pPr>
            <a:r>
              <a:rPr lang="en-US" b="1" i="0" dirty="0">
                <a:solidFill>
                  <a:srgbClr val="374151"/>
                </a:solidFill>
                <a:effectLst/>
                <a:latin typeface="Söhne"/>
              </a:rPr>
              <a:t>Lack of Understanding:</a:t>
            </a:r>
            <a:r>
              <a:rPr lang="en-US" b="0" i="0" dirty="0">
                <a:solidFill>
                  <a:srgbClr val="374151"/>
                </a:solidFill>
                <a:effectLst/>
                <a:latin typeface="Söhne"/>
              </a:rPr>
              <a:t> Generative models don't have true understanding of the text they generate. They generate responses based on statistical patterns rather than comprehension, which means they can't answer questions that require deep understanding or common-sense reasoning.</a:t>
            </a:r>
          </a:p>
          <a:p>
            <a:pPr algn="l">
              <a:buFont typeface="+mj-lt"/>
              <a:buAutoNum type="arabicPeriod"/>
            </a:pPr>
            <a:r>
              <a:rPr lang="en-US" b="1" i="0" dirty="0">
                <a:solidFill>
                  <a:srgbClr val="374151"/>
                </a:solidFill>
                <a:effectLst/>
                <a:latin typeface="Söhne"/>
              </a:rPr>
              <a:t>Biases:</a:t>
            </a:r>
            <a:r>
              <a:rPr lang="en-US" b="0" i="0" dirty="0">
                <a:solidFill>
                  <a:srgbClr val="374151"/>
                </a:solidFill>
                <a:effectLst/>
                <a:latin typeface="Söhne"/>
              </a:rPr>
              <a:t> Generative AI can inadvertently perpetuate biases present in the training data. This can result in the generation of biased or discriminatory content. Efforts are ongoing to reduce bias, but it remains a challenge.</a:t>
            </a:r>
          </a:p>
          <a:p>
            <a:pPr algn="l">
              <a:buFont typeface="+mj-lt"/>
              <a:buAutoNum type="arabicPeriod"/>
            </a:pPr>
            <a:r>
              <a:rPr lang="en-US" b="1" i="0" dirty="0">
                <a:solidFill>
                  <a:srgbClr val="374151"/>
                </a:solidFill>
                <a:effectLst/>
                <a:latin typeface="Söhne"/>
              </a:rPr>
              <a:t>Safety and Privacy:</a:t>
            </a:r>
            <a:r>
              <a:rPr lang="en-US" b="0" i="0" dirty="0">
                <a:solidFill>
                  <a:srgbClr val="374151"/>
                </a:solidFill>
                <a:effectLst/>
                <a:latin typeface="Söhne"/>
              </a:rPr>
              <a:t> In some cases, generative AI can generate harmful or inappropriate content. Ensuring the safety and ethical use of AI-generated text is a significant concern, especially in applications like content moderation.</a:t>
            </a:r>
          </a:p>
          <a:p>
            <a:pPr algn="l">
              <a:buFont typeface="+mj-lt"/>
              <a:buAutoNum type="arabicPeriod"/>
            </a:pPr>
            <a:r>
              <a:rPr lang="en-US" b="1" i="0" dirty="0">
                <a:solidFill>
                  <a:srgbClr val="374151"/>
                </a:solidFill>
                <a:effectLst/>
                <a:latin typeface="Söhne"/>
              </a:rPr>
              <a:t>Overgeneration:</a:t>
            </a:r>
            <a:r>
              <a:rPr lang="en-US" b="0" i="0" dirty="0">
                <a:solidFill>
                  <a:srgbClr val="374151"/>
                </a:solidFill>
                <a:effectLst/>
                <a:latin typeface="Söhne"/>
              </a:rPr>
              <a:t> Generative models can be verbose and tend to over generate content. They may produce longer responses than necessary, which can affect readability and user experience.</a:t>
            </a:r>
          </a:p>
          <a:p>
            <a:pPr algn="l">
              <a:buFont typeface="+mj-lt"/>
              <a:buAutoNum type="arabicPeriod"/>
            </a:pPr>
            <a:r>
              <a:rPr lang="en-US" b="1" i="0" dirty="0">
                <a:solidFill>
                  <a:srgbClr val="374151"/>
                </a:solidFill>
                <a:effectLst/>
                <a:latin typeface="Söhne"/>
              </a:rPr>
              <a:t>Inconsistency:</a:t>
            </a:r>
            <a:r>
              <a:rPr lang="en-US" b="0" i="0" dirty="0">
                <a:solidFill>
                  <a:srgbClr val="374151"/>
                </a:solidFill>
                <a:effectLst/>
                <a:latin typeface="Söhne"/>
              </a:rPr>
              <a:t> The same prompt given to a generative model may produce different responses at different times. While this can be useful for creativity, it can also result in inconsistent or contradictory answers.</a:t>
            </a:r>
          </a:p>
          <a:p>
            <a:pPr algn="l">
              <a:buFont typeface="+mj-lt"/>
              <a:buAutoNum type="arabicPeriod"/>
            </a:pPr>
            <a:r>
              <a:rPr lang="en-US" b="1" i="0" dirty="0">
                <a:solidFill>
                  <a:srgbClr val="374151"/>
                </a:solidFill>
                <a:effectLst/>
                <a:latin typeface="Söhne"/>
              </a:rPr>
              <a:t>Data Dependency:</a:t>
            </a:r>
            <a:r>
              <a:rPr lang="en-US" b="0" i="0" dirty="0">
                <a:solidFill>
                  <a:srgbClr val="374151"/>
                </a:solidFill>
                <a:effectLst/>
                <a:latin typeface="Söhne"/>
              </a:rPr>
              <a:t> The quality of the generated text depends on the quality and diversity of the training data. Limited or biased training data can result in poor performance. ChatGPT3.5 for example only has data up to September 2021</a:t>
            </a:r>
          </a:p>
          <a:p>
            <a:r>
              <a:rPr lang="en-US" b="1" i="0" dirty="0">
                <a:effectLst/>
                <a:latin typeface="Söhne"/>
              </a:rPr>
              <a:t>8.Prompt Sensitivity:</a:t>
            </a:r>
            <a:r>
              <a:rPr lang="en-US" b="0" i="0" dirty="0">
                <a:solidFill>
                  <a:srgbClr val="374151"/>
                </a:solidFill>
                <a:effectLst/>
                <a:latin typeface="Söhne"/>
              </a:rPr>
              <a:t> The way a prompt is framed can significantly impact the output. Crafting effective prompts requires skill and experimentation.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27158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Quality and Coherence:</a:t>
            </a:r>
            <a:r>
              <a:rPr lang="en-US" b="0" i="0" dirty="0">
                <a:solidFill>
                  <a:srgbClr val="374151"/>
                </a:solidFill>
                <a:effectLst/>
                <a:latin typeface="Söhne"/>
              </a:rPr>
              <a:t> Generative AI models like GPT-3 can sometimes produce content that is factually incorrect or incoherent. They generate text based on patterns in training data, and if the data contains errors or inconsistencies, the model may reproduce them.</a:t>
            </a:r>
          </a:p>
          <a:p>
            <a:pPr algn="l">
              <a:buFont typeface="+mj-lt"/>
              <a:buAutoNum type="arabicPeriod"/>
            </a:pPr>
            <a:r>
              <a:rPr lang="en-US" b="1" i="0" dirty="0">
                <a:solidFill>
                  <a:srgbClr val="374151"/>
                </a:solidFill>
                <a:effectLst/>
                <a:latin typeface="Söhne"/>
              </a:rPr>
              <a:t>Lack of Understanding:</a:t>
            </a:r>
            <a:r>
              <a:rPr lang="en-US" b="0" i="0" dirty="0">
                <a:solidFill>
                  <a:srgbClr val="374151"/>
                </a:solidFill>
                <a:effectLst/>
                <a:latin typeface="Söhne"/>
              </a:rPr>
              <a:t> Generative models don't have true understanding of the text they generate. They generate responses based on statistical patterns rather than comprehension, which means they can't answer questions that require deep understanding or common-sense reasoning.</a:t>
            </a:r>
          </a:p>
          <a:p>
            <a:pPr algn="l">
              <a:buFont typeface="+mj-lt"/>
              <a:buAutoNum type="arabicPeriod"/>
            </a:pPr>
            <a:r>
              <a:rPr lang="en-US" b="1" i="0" dirty="0">
                <a:solidFill>
                  <a:srgbClr val="374151"/>
                </a:solidFill>
                <a:effectLst/>
                <a:latin typeface="Söhne"/>
              </a:rPr>
              <a:t>Biases:</a:t>
            </a:r>
            <a:r>
              <a:rPr lang="en-US" b="0" i="0" dirty="0">
                <a:solidFill>
                  <a:srgbClr val="374151"/>
                </a:solidFill>
                <a:effectLst/>
                <a:latin typeface="Söhne"/>
              </a:rPr>
              <a:t> Generative AI can inadvertently perpetuate biases present in the training data. This can result in the generation of biased or discriminatory content. Efforts are ongoing to reduce bias, but it remains a challenge.</a:t>
            </a:r>
          </a:p>
          <a:p>
            <a:pPr algn="l">
              <a:buFont typeface="+mj-lt"/>
              <a:buAutoNum type="arabicPeriod"/>
            </a:pPr>
            <a:r>
              <a:rPr lang="en-US" b="1" i="0" dirty="0">
                <a:solidFill>
                  <a:srgbClr val="374151"/>
                </a:solidFill>
                <a:effectLst/>
                <a:latin typeface="Söhne"/>
              </a:rPr>
              <a:t>Safety and Privacy:</a:t>
            </a:r>
            <a:r>
              <a:rPr lang="en-US" b="0" i="0" dirty="0">
                <a:solidFill>
                  <a:srgbClr val="374151"/>
                </a:solidFill>
                <a:effectLst/>
                <a:latin typeface="Söhne"/>
              </a:rPr>
              <a:t> In some cases, generative AI can generate harmful or inappropriate content. Ensuring the safety and ethical use of AI-generated text is a significant concern, especially in applications like content moderation.</a:t>
            </a:r>
          </a:p>
          <a:p>
            <a:pPr algn="l">
              <a:buFont typeface="+mj-lt"/>
              <a:buAutoNum type="arabicPeriod"/>
            </a:pPr>
            <a:r>
              <a:rPr lang="en-US" b="1" i="0" dirty="0">
                <a:solidFill>
                  <a:srgbClr val="374151"/>
                </a:solidFill>
                <a:effectLst/>
                <a:latin typeface="Söhne"/>
              </a:rPr>
              <a:t>Overgeneration:</a:t>
            </a:r>
            <a:r>
              <a:rPr lang="en-US" b="0" i="0" dirty="0">
                <a:solidFill>
                  <a:srgbClr val="374151"/>
                </a:solidFill>
                <a:effectLst/>
                <a:latin typeface="Söhne"/>
              </a:rPr>
              <a:t> Generative models can be verbose and tend to over generate content. They may produce longer responses than necessary, which can affect readability and user experience.</a:t>
            </a:r>
          </a:p>
          <a:p>
            <a:pPr algn="l">
              <a:buFont typeface="+mj-lt"/>
              <a:buAutoNum type="arabicPeriod"/>
            </a:pPr>
            <a:r>
              <a:rPr lang="en-US" b="1" i="0" dirty="0">
                <a:solidFill>
                  <a:srgbClr val="374151"/>
                </a:solidFill>
                <a:effectLst/>
                <a:latin typeface="Söhne"/>
              </a:rPr>
              <a:t>Inconsistency:</a:t>
            </a:r>
            <a:r>
              <a:rPr lang="en-US" b="0" i="0" dirty="0">
                <a:solidFill>
                  <a:srgbClr val="374151"/>
                </a:solidFill>
                <a:effectLst/>
                <a:latin typeface="Söhne"/>
              </a:rPr>
              <a:t> The same prompt given to a generative model may produce different responses at different times. While this can be useful for creativity, it can also result in inconsistent or contradictory answers.</a:t>
            </a:r>
          </a:p>
          <a:p>
            <a:pPr algn="l">
              <a:buFont typeface="+mj-lt"/>
              <a:buAutoNum type="arabicPeriod"/>
            </a:pPr>
            <a:r>
              <a:rPr lang="en-US" b="1" i="0" dirty="0">
                <a:solidFill>
                  <a:srgbClr val="374151"/>
                </a:solidFill>
                <a:effectLst/>
                <a:latin typeface="Söhne"/>
              </a:rPr>
              <a:t>Data Dependency:</a:t>
            </a:r>
            <a:r>
              <a:rPr lang="en-US" b="0" i="0" dirty="0">
                <a:solidFill>
                  <a:srgbClr val="374151"/>
                </a:solidFill>
                <a:effectLst/>
                <a:latin typeface="Söhne"/>
              </a:rPr>
              <a:t> The quality of the generated text depends on the quality and diversity of the training data. Limited or biased training data can result in poor performance. ChatGPT3.5 for example only has data up to September 2021</a:t>
            </a:r>
          </a:p>
          <a:p>
            <a:r>
              <a:rPr lang="en-US" b="1" i="0" dirty="0">
                <a:effectLst/>
                <a:latin typeface="Söhne"/>
              </a:rPr>
              <a:t>8.Prompt Sensitivity:</a:t>
            </a:r>
            <a:r>
              <a:rPr lang="en-US" b="0" i="0" dirty="0">
                <a:solidFill>
                  <a:srgbClr val="374151"/>
                </a:solidFill>
                <a:effectLst/>
                <a:latin typeface="Söhne"/>
              </a:rPr>
              <a:t> The way a prompt is framed can significantly impact the output. Crafting effective prompts requires skill and experimentation.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42545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39435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what they think students are using it for</a:t>
            </a:r>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1909226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879AAEF-E912-6B61-3D33-267C007D37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4419600" y="2038350"/>
            <a:ext cx="4365702" cy="829533"/>
          </a:xfrm>
          <a:noFill/>
        </p:spPr>
        <p:txBody>
          <a:bodyPr lIns="182880" tIns="182880" rIns="182880" anchor="ctr">
            <a:noAutofit/>
          </a:bodyPr>
          <a:lstStyle>
            <a:lvl1pPr algn="l">
              <a:lnSpc>
                <a:spcPct val="75000"/>
              </a:lnSpc>
              <a:defRPr sz="5400" b="1" i="1" spc="0" baseline="0">
                <a:solidFill>
                  <a:schemeClr val="bg1"/>
                </a:solidFill>
                <a:latin typeface="Arial" panose="020B0604020202020204" pitchFamily="34" charset="0"/>
                <a:cs typeface="Arial" panose="020B0604020202020204" pitchFamily="34" charset="0"/>
              </a:defRPr>
            </a:lvl1pPr>
          </a:lstStyle>
          <a:p>
            <a:r>
              <a:rPr lang="en-US" dirty="0"/>
              <a:t>CLICK TO </a:t>
            </a:r>
            <a:br>
              <a:rPr lang="en-US" dirty="0"/>
            </a:br>
            <a:r>
              <a:rPr lang="en-US" dirty="0"/>
              <a:t>ADD TITLE</a:t>
            </a:r>
          </a:p>
        </p:txBody>
      </p:sp>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4419600" y="3493825"/>
            <a:ext cx="4636246" cy="237267"/>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2B992057-DE82-CE83-1048-D406B6B802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4476750"/>
            <a:ext cx="2222550" cy="555638"/>
          </a:xfrm>
          <a:prstGeom prst="rect">
            <a:avLst/>
          </a:prstGeom>
        </p:spPr>
      </p:pic>
    </p:spTree>
    <p:extLst>
      <p:ext uri="{BB962C8B-B14F-4D97-AF65-F5344CB8AC3E}">
        <p14:creationId xmlns:p14="http://schemas.microsoft.com/office/powerpoint/2010/main" val="26997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C">
    <p:spTree>
      <p:nvGrpSpPr>
        <p:cNvPr id="1" name=""/>
        <p:cNvGrpSpPr/>
        <p:nvPr/>
      </p:nvGrpSpPr>
      <p:grpSpPr>
        <a:xfrm>
          <a:off x="0" y="0"/>
          <a:ext cx="0" cy="0"/>
          <a:chOff x="0" y="0"/>
          <a:chExt cx="0" cy="0"/>
        </a:xfrm>
      </p:grpSpPr>
      <p:sp>
        <p:nvSpPr>
          <p:cNvPr id="20" name="Title 6">
            <a:extLst>
              <a:ext uri="{FF2B5EF4-FFF2-40B4-BE49-F238E27FC236}">
                <a16:creationId xmlns:a16="http://schemas.microsoft.com/office/drawing/2014/main" id="{98BFAF21-793F-BF4E-AA1E-663AE7868D86}"/>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7" name="Text Placeholder 2">
            <a:extLst>
              <a:ext uri="{FF2B5EF4-FFF2-40B4-BE49-F238E27FC236}">
                <a16:creationId xmlns:a16="http://schemas.microsoft.com/office/drawing/2014/main" id="{F32E85C9-4A0F-3542-A09C-EFE50EDB9359}"/>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6B0BEE35-66B7-30DA-2735-ED3B9991A8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
        <p:nvSpPr>
          <p:cNvPr id="3" name="Content Placeholder 7">
            <a:extLst>
              <a:ext uri="{FF2B5EF4-FFF2-40B4-BE49-F238E27FC236}">
                <a16:creationId xmlns:a16="http://schemas.microsoft.com/office/drawing/2014/main" id="{3E23EFCB-EE18-81B9-04E9-BF4EFA6E7F1D}"/>
              </a:ext>
            </a:extLst>
          </p:cNvPr>
          <p:cNvSpPr>
            <a:spLocks noGrp="1"/>
          </p:cNvSpPr>
          <p:nvPr>
            <p:ph sz="quarter" idx="19" hasCustomPrompt="1"/>
          </p:nvPr>
        </p:nvSpPr>
        <p:spPr>
          <a:xfrm>
            <a:off x="4642942" y="1335285"/>
            <a:ext cx="4272455" cy="3141465"/>
          </a:xfrm>
        </p:spPr>
        <p:txBody>
          <a:bodyPr anchor="ctr" anchorCtr="0"/>
          <a:lstStyle>
            <a:lvl1pPr marL="0" indent="0" algn="ctr">
              <a:buNone/>
              <a:defRPr/>
            </a:lvl1pPr>
          </a:lstStyle>
          <a:p>
            <a:pPr lvl="0"/>
            <a:r>
              <a:rPr lang="en-US" dirty="0"/>
              <a:t>Graphic</a:t>
            </a:r>
          </a:p>
        </p:txBody>
      </p:sp>
      <p:sp>
        <p:nvSpPr>
          <p:cNvPr id="4" name="Content Placeholder 7">
            <a:extLst>
              <a:ext uri="{FF2B5EF4-FFF2-40B4-BE49-F238E27FC236}">
                <a16:creationId xmlns:a16="http://schemas.microsoft.com/office/drawing/2014/main" id="{43B51056-A00D-E3CF-8028-05A8E7C96A2B}"/>
              </a:ext>
            </a:extLst>
          </p:cNvPr>
          <p:cNvSpPr>
            <a:spLocks noGrp="1"/>
          </p:cNvSpPr>
          <p:nvPr>
            <p:ph sz="quarter" idx="20" hasCustomPrompt="1"/>
          </p:nvPr>
        </p:nvSpPr>
        <p:spPr>
          <a:xfrm>
            <a:off x="223345" y="1335285"/>
            <a:ext cx="4272455" cy="3141465"/>
          </a:xfrm>
        </p:spPr>
        <p:txBody>
          <a:bodyPr anchor="ctr" anchorCtr="0"/>
          <a:lstStyle>
            <a:lvl1pPr marL="0" indent="0" algn="ctr">
              <a:buNone/>
              <a:defRPr/>
            </a:lvl1pPr>
          </a:lstStyle>
          <a:p>
            <a:pPr lvl="0"/>
            <a:r>
              <a:rPr lang="en-US" dirty="0"/>
              <a:t>Graphic</a:t>
            </a:r>
          </a:p>
        </p:txBody>
      </p:sp>
    </p:spTree>
    <p:extLst>
      <p:ext uri="{BB962C8B-B14F-4D97-AF65-F5344CB8AC3E}">
        <p14:creationId xmlns:p14="http://schemas.microsoft.com/office/powerpoint/2010/main" val="35346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C91AED3-4268-ECE5-4D79-7DB5522284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8">
            <a:extLst>
              <a:ext uri="{FF2B5EF4-FFF2-40B4-BE49-F238E27FC236}">
                <a16:creationId xmlns:a16="http://schemas.microsoft.com/office/drawing/2014/main" id="{B7DB02B7-5B63-2F41-A757-1DC44B15B767}"/>
              </a:ext>
            </a:extLst>
          </p:cNvPr>
          <p:cNvSpPr>
            <a:spLocks noGrp="1"/>
          </p:cNvSpPr>
          <p:nvPr>
            <p:ph type="title" hasCustomPrompt="1"/>
          </p:nvPr>
        </p:nvSpPr>
        <p:spPr>
          <a:xfrm>
            <a:off x="4038600" y="2491623"/>
            <a:ext cx="4800600" cy="1210533"/>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8D0DDD0E-906B-D31D-E005-FD702E298D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12334" y="4400550"/>
            <a:ext cx="2222550" cy="555638"/>
          </a:xfrm>
          <a:prstGeom prst="rect">
            <a:avLst/>
          </a:prstGeom>
        </p:spPr>
      </p:pic>
    </p:spTree>
    <p:extLst>
      <p:ext uri="{BB962C8B-B14F-4D97-AF65-F5344CB8AC3E}">
        <p14:creationId xmlns:p14="http://schemas.microsoft.com/office/powerpoint/2010/main" val="45004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716DC12-C22F-2EC7-952D-EAD5FAD49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8">
            <a:extLst>
              <a:ext uri="{FF2B5EF4-FFF2-40B4-BE49-F238E27FC236}">
                <a16:creationId xmlns:a16="http://schemas.microsoft.com/office/drawing/2014/main" id="{2AEEC7FA-C7A4-884B-9AEB-71DBAF3A35B5}"/>
              </a:ext>
            </a:extLst>
          </p:cNvPr>
          <p:cNvSpPr>
            <a:spLocks noGrp="1"/>
          </p:cNvSpPr>
          <p:nvPr>
            <p:ph type="title" hasCustomPrompt="1"/>
          </p:nvPr>
        </p:nvSpPr>
        <p:spPr>
          <a:xfrm>
            <a:off x="381000" y="2876550"/>
            <a:ext cx="6096000" cy="1210533"/>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6E8EA9F1-9F15-10BF-3C37-403A28DB91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4476750"/>
            <a:ext cx="2222550" cy="555638"/>
          </a:xfrm>
          <a:prstGeom prst="rect">
            <a:avLst/>
          </a:prstGeom>
        </p:spPr>
      </p:pic>
    </p:spTree>
    <p:extLst>
      <p:ext uri="{BB962C8B-B14F-4D97-AF65-F5344CB8AC3E}">
        <p14:creationId xmlns:p14="http://schemas.microsoft.com/office/powerpoint/2010/main" val="41893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8B616AF2-B50E-3695-3202-2807D9E84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556932" y="2453116"/>
            <a:ext cx="4776788" cy="237267"/>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7" name="Picture 6">
            <a:extLst>
              <a:ext uri="{FF2B5EF4-FFF2-40B4-BE49-F238E27FC236}">
                <a16:creationId xmlns:a16="http://schemas.microsoft.com/office/drawing/2014/main" id="{EB072FD1-11DC-C3F0-BEF8-DEA504D87A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84" y="4741279"/>
            <a:ext cx="1308161" cy="327040"/>
          </a:xfrm>
          <a:prstGeom prst="rect">
            <a:avLst/>
          </a:prstGeom>
        </p:spPr>
      </p:pic>
      <p:sp>
        <p:nvSpPr>
          <p:cNvPr id="4" name="Title 18">
            <a:extLst>
              <a:ext uri="{FF2B5EF4-FFF2-40B4-BE49-F238E27FC236}">
                <a16:creationId xmlns:a16="http://schemas.microsoft.com/office/drawing/2014/main" id="{8774439B-E540-A3C9-F5AB-C5827B98C12C}"/>
              </a:ext>
            </a:extLst>
          </p:cNvPr>
          <p:cNvSpPr>
            <a:spLocks noGrp="1"/>
          </p:cNvSpPr>
          <p:nvPr>
            <p:ph type="title" hasCustomPrompt="1"/>
          </p:nvPr>
        </p:nvSpPr>
        <p:spPr>
          <a:xfrm>
            <a:off x="457200" y="1073867"/>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C36B8583-0A6D-62A6-1B8E-14D260904D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335124"/>
            <a:ext cx="4853268" cy="146594"/>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2495550"/>
            <a:ext cx="3886200" cy="1219200"/>
          </a:xfrm>
        </p:spPr>
        <p:txBody>
          <a:bodyPr>
            <a:normAutofit/>
          </a:bodyPr>
          <a:lstStyle>
            <a:lvl1pPr marL="0" indent="0">
              <a:buNone/>
              <a:defRPr sz="1600">
                <a:solidFill>
                  <a:srgbClr val="6F263D"/>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6" name="Picture 5">
            <a:extLst>
              <a:ext uri="{FF2B5EF4-FFF2-40B4-BE49-F238E27FC236}">
                <a16:creationId xmlns:a16="http://schemas.microsoft.com/office/drawing/2014/main" id="{55A0BC8E-CD1F-52F8-E4E2-24C1A8AE2D9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
        <p:nvSpPr>
          <p:cNvPr id="3" name="Title 18">
            <a:extLst>
              <a:ext uri="{FF2B5EF4-FFF2-40B4-BE49-F238E27FC236}">
                <a16:creationId xmlns:a16="http://schemas.microsoft.com/office/drawing/2014/main" id="{407C83A9-FAC8-E1BE-B3A4-B02F8DD4F8D2}"/>
              </a:ext>
            </a:extLst>
          </p:cNvPr>
          <p:cNvSpPr>
            <a:spLocks noGrp="1"/>
          </p:cNvSpPr>
          <p:nvPr>
            <p:ph type="title" hasCustomPrompt="1"/>
          </p:nvPr>
        </p:nvSpPr>
        <p:spPr>
          <a:xfrm>
            <a:off x="457200" y="1073867"/>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16525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20751A4-6941-4516-68EF-5E69E91C2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335124"/>
            <a:ext cx="4853268" cy="146594"/>
          </a:xfrm>
        </p:spPr>
        <p:txBody>
          <a:bodyPr lIns="182880" tIns="0" rIns="182880" bIns="0">
            <a:noAutofit/>
          </a:bodyPr>
          <a:lstStyle>
            <a:lvl1pPr marL="0" indent="0">
              <a:buNone/>
              <a:defRPr sz="1200" b="0" i="1">
                <a:solidFill>
                  <a:schemeClr val="bg1"/>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Title 18">
            <a:extLst>
              <a:ext uri="{FF2B5EF4-FFF2-40B4-BE49-F238E27FC236}">
                <a16:creationId xmlns:a16="http://schemas.microsoft.com/office/drawing/2014/main" id="{06A286E5-A71A-4747-97A6-551CA12D5FD5}"/>
              </a:ext>
            </a:extLst>
          </p:cNvPr>
          <p:cNvSpPr>
            <a:spLocks noGrp="1"/>
          </p:cNvSpPr>
          <p:nvPr>
            <p:ph type="title" hasCustomPrompt="1"/>
          </p:nvPr>
        </p:nvSpPr>
        <p:spPr>
          <a:xfrm>
            <a:off x="685801" y="1042785"/>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chemeClr val="bg1"/>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2495550"/>
            <a:ext cx="3886200" cy="1219200"/>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4" name="Picture 3">
            <a:extLst>
              <a:ext uri="{FF2B5EF4-FFF2-40B4-BE49-F238E27FC236}">
                <a16:creationId xmlns:a16="http://schemas.microsoft.com/office/drawing/2014/main" id="{72A34AAB-30B4-CB4B-FA96-3267639D5C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84" y="4741279"/>
            <a:ext cx="1308161" cy="327040"/>
          </a:xfrm>
          <a:prstGeom prst="rect">
            <a:avLst/>
          </a:prstGeom>
        </p:spPr>
      </p:pic>
    </p:spTree>
    <p:extLst>
      <p:ext uri="{BB962C8B-B14F-4D97-AF65-F5344CB8AC3E}">
        <p14:creationId xmlns:p14="http://schemas.microsoft.com/office/powerpoint/2010/main" val="16507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2-A">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33757AE-E4B3-46EC-751F-C12EAAB84C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23929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 2-A">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885E96AC-401F-A15C-3BEB-A2545FF545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34563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A">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C80A7B26-E9DE-4D5B-716A-C77938E07F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0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7789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2-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335284"/>
            <a:ext cx="8678863" cy="1381613"/>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38" name="Content Placeholder 7">
            <a:extLst>
              <a:ext uri="{FF2B5EF4-FFF2-40B4-BE49-F238E27FC236}">
                <a16:creationId xmlns:a16="http://schemas.microsoft.com/office/drawing/2014/main" id="{B1AD0FA1-5FC3-8249-A508-F34B30E27036}"/>
              </a:ext>
            </a:extLst>
          </p:cNvPr>
          <p:cNvSpPr>
            <a:spLocks noGrp="1"/>
          </p:cNvSpPr>
          <p:nvPr>
            <p:ph sz="quarter" idx="19" hasCustomPrompt="1"/>
          </p:nvPr>
        </p:nvSpPr>
        <p:spPr>
          <a:xfrm>
            <a:off x="236537" y="2800350"/>
            <a:ext cx="8678863" cy="1699023"/>
          </a:xfrm>
        </p:spPr>
        <p:txBody>
          <a:bodyPr anchor="ctr" anchorCtr="0"/>
          <a:lstStyle>
            <a:lvl1pPr marL="0" indent="0" algn="ctr">
              <a:buNone/>
              <a:defRPr/>
            </a:lvl1pPr>
          </a:lstStyle>
          <a:p>
            <a:pPr lvl="0"/>
            <a:r>
              <a:rPr lang="en-US" dirty="0"/>
              <a:t>Graphic</a:t>
            </a:r>
          </a:p>
        </p:txBody>
      </p:sp>
      <p:pic>
        <p:nvPicPr>
          <p:cNvPr id="5" name="Picture 4">
            <a:extLst>
              <a:ext uri="{FF2B5EF4-FFF2-40B4-BE49-F238E27FC236}">
                <a16:creationId xmlns:a16="http://schemas.microsoft.com/office/drawing/2014/main" id="{8FA4E044-CDAB-C101-E13D-D9A7A1D14D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Tree>
    <p:extLst>
      <p:ext uri="{BB962C8B-B14F-4D97-AF65-F5344CB8AC3E}">
        <p14:creationId xmlns:p14="http://schemas.microsoft.com/office/powerpoint/2010/main" val="7878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3-C">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335284"/>
            <a:ext cx="4114800" cy="3141466"/>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Content Placeholder 7">
            <a:extLst>
              <a:ext uri="{FF2B5EF4-FFF2-40B4-BE49-F238E27FC236}">
                <a16:creationId xmlns:a16="http://schemas.microsoft.com/office/drawing/2014/main" id="{377193B1-5810-D74B-9153-FE9A079E21E8}"/>
              </a:ext>
            </a:extLst>
          </p:cNvPr>
          <p:cNvSpPr>
            <a:spLocks noGrp="1"/>
          </p:cNvSpPr>
          <p:nvPr>
            <p:ph sz="quarter" idx="19" hasCustomPrompt="1"/>
          </p:nvPr>
        </p:nvSpPr>
        <p:spPr>
          <a:xfrm>
            <a:off x="4572000" y="1335285"/>
            <a:ext cx="4343397" cy="3141465"/>
          </a:xfrm>
        </p:spPr>
        <p:txBody>
          <a:bodyPr anchor="ctr" anchorCtr="0"/>
          <a:lstStyle>
            <a:lvl1pPr marL="0" indent="0" algn="ctr">
              <a:buNone/>
              <a:defRPr/>
            </a:lvl1pPr>
          </a:lstStyle>
          <a:p>
            <a:pPr lvl="0"/>
            <a:r>
              <a:rPr lang="en-US" dirty="0"/>
              <a:t>Graphic</a:t>
            </a:r>
          </a:p>
        </p:txBody>
      </p:sp>
      <p:pic>
        <p:nvPicPr>
          <p:cNvPr id="2" name="Picture 1">
            <a:extLst>
              <a:ext uri="{FF2B5EF4-FFF2-40B4-BE49-F238E27FC236}">
                <a16:creationId xmlns:a16="http://schemas.microsoft.com/office/drawing/2014/main" id="{5BA02F25-630C-7583-53AA-F4D973C080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Tree>
    <p:extLst>
      <p:ext uri="{BB962C8B-B14F-4D97-AF65-F5344CB8AC3E}">
        <p14:creationId xmlns:p14="http://schemas.microsoft.com/office/powerpoint/2010/main" val="415972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494" y="199406"/>
            <a:ext cx="877190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3494" y="1200151"/>
            <a:ext cx="8771906" cy="28193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70" r:id="rId3"/>
    <p:sldLayoutId id="2147483677" r:id="rId4"/>
    <p:sldLayoutId id="2147483689" r:id="rId5"/>
    <p:sldLayoutId id="2147483690" r:id="rId6"/>
    <p:sldLayoutId id="2147483679" r:id="rId7"/>
    <p:sldLayoutId id="2147483681" r:id="rId8"/>
    <p:sldLayoutId id="2147483686" r:id="rId9"/>
    <p:sldLayoutId id="2147483682" r:id="rId10"/>
    <p:sldLayoutId id="2147483687" r:id="rId11"/>
    <p:sldLayoutId id="214748368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Clr>
          <a:srgbClr val="F938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F9382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F9382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44" userDrawn="1">
          <p15:clr>
            <a:srgbClr val="F26B43"/>
          </p15:clr>
        </p15:guide>
        <p15:guide id="4" pos="5616" userDrawn="1">
          <p15:clr>
            <a:srgbClr val="F26B43"/>
          </p15:clr>
        </p15:guide>
        <p15:guide id="5" orient="horz" pos="132" userDrawn="1">
          <p15:clr>
            <a:srgbClr val="F26B43"/>
          </p15:clr>
        </p15:guide>
        <p15:guide id="6" orient="horz" pos="2964" userDrawn="1">
          <p15:clr>
            <a:srgbClr val="F26B43"/>
          </p15:clr>
        </p15:guide>
        <p15:guide id="7" pos="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548B-AE45-98CE-1990-E0387413997D}"/>
              </a:ext>
            </a:extLst>
          </p:cNvPr>
          <p:cNvSpPr>
            <a:spLocks noGrp="1"/>
          </p:cNvSpPr>
          <p:nvPr>
            <p:ph type="title"/>
          </p:nvPr>
        </p:nvSpPr>
        <p:spPr/>
        <p:txBody>
          <a:bodyPr/>
          <a:lstStyle/>
          <a:p>
            <a:r>
              <a:rPr lang="en-US" b="1" i="0" dirty="0">
                <a:effectLst/>
                <a:latin typeface="Söhne"/>
              </a:rPr>
              <a:t>Leveraging AI for Enhanced Efficiency</a:t>
            </a:r>
            <a:endParaRPr lang="en-US" dirty="0"/>
          </a:p>
        </p:txBody>
      </p:sp>
      <p:sp>
        <p:nvSpPr>
          <p:cNvPr id="3" name="Text Placeholder 2">
            <a:extLst>
              <a:ext uri="{FF2B5EF4-FFF2-40B4-BE49-F238E27FC236}">
                <a16:creationId xmlns:a16="http://schemas.microsoft.com/office/drawing/2014/main" id="{C154A064-21AA-A300-28C8-2FBFE81D344F}"/>
              </a:ext>
            </a:extLst>
          </p:cNvPr>
          <p:cNvSpPr>
            <a:spLocks noGrp="1"/>
          </p:cNvSpPr>
          <p:nvPr>
            <p:ph type="body" sz="quarter" idx="13"/>
          </p:nvPr>
        </p:nvSpPr>
        <p:spPr/>
        <p:txBody>
          <a:bodyPr/>
          <a:lstStyle/>
          <a:p>
            <a:r>
              <a:rPr lang="en-US" b="1" i="0" dirty="0">
                <a:effectLst/>
                <a:latin typeface="Söhne"/>
              </a:rPr>
              <a:t>Applications in Higher Education</a:t>
            </a:r>
          </a:p>
        </p:txBody>
      </p:sp>
    </p:spTree>
    <p:extLst>
      <p:ext uri="{BB962C8B-B14F-4D97-AF65-F5344CB8AC3E}">
        <p14:creationId xmlns:p14="http://schemas.microsoft.com/office/powerpoint/2010/main" val="401132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6498FD-7EAA-1686-D131-ECE6696A93E0}"/>
              </a:ext>
            </a:extLst>
          </p:cNvPr>
          <p:cNvSpPr>
            <a:spLocks noGrp="1"/>
          </p:cNvSpPr>
          <p:nvPr>
            <p:ph type="body" sz="quarter" idx="13"/>
          </p:nvPr>
        </p:nvSpPr>
        <p:spPr>
          <a:xfrm>
            <a:off x="236537" y="725685"/>
            <a:ext cx="4114800" cy="3141466"/>
          </a:xfrm>
        </p:spPr>
        <p:txBody>
          <a:bodyPr/>
          <a:lstStyle/>
          <a:p>
            <a:pPr marL="0" indent="0">
              <a:buNone/>
            </a:pPr>
            <a:r>
              <a:rPr lang="en-US" sz="1400" b="1" i="0" dirty="0">
                <a:effectLst/>
                <a:latin typeface="Söhne"/>
              </a:rPr>
              <a:t>Study and Homework Assistance:</a:t>
            </a:r>
          </a:p>
          <a:p>
            <a:r>
              <a:rPr lang="en-US" sz="1400" b="0" i="0" dirty="0">
                <a:effectLst/>
                <a:latin typeface="Söhne"/>
              </a:rPr>
              <a:t>Generating explanations and solutions for homework problems.</a:t>
            </a:r>
          </a:p>
          <a:p>
            <a:r>
              <a:rPr lang="en-US" sz="1400" b="0" i="0" dirty="0">
                <a:effectLst/>
                <a:latin typeface="Söhne"/>
              </a:rPr>
              <a:t>Providing study tips and summaries of course materials.</a:t>
            </a:r>
          </a:p>
          <a:p>
            <a:r>
              <a:rPr lang="en-US" sz="1400" b="0" i="0" dirty="0">
                <a:effectLst/>
                <a:latin typeface="Söhne"/>
              </a:rPr>
              <a:t>Offering virtual tutors for a wide range of subjects.</a:t>
            </a:r>
          </a:p>
          <a:p>
            <a:r>
              <a:rPr lang="en-US" sz="1400" b="0" i="0" dirty="0">
                <a:effectLst/>
                <a:latin typeface="Söhne"/>
              </a:rPr>
              <a:t>Explaining complex concepts and answering questions.</a:t>
            </a:r>
          </a:p>
          <a:p>
            <a:r>
              <a:rPr lang="en-US" sz="1400" b="0" i="0" dirty="0">
                <a:effectLst/>
                <a:latin typeface="Söhne"/>
              </a:rPr>
              <a:t>Creating exercises, quizzes, and pronunciation guides.</a:t>
            </a:r>
          </a:p>
          <a:p>
            <a:r>
              <a:rPr lang="en-US" sz="1400" b="0" i="0" dirty="0">
                <a:effectLst/>
                <a:latin typeface="Söhne"/>
              </a:rPr>
              <a:t>Helping students improve their essays, reports, and creative writing.</a:t>
            </a:r>
          </a:p>
          <a:p>
            <a:pPr marL="0" indent="0">
              <a:buNone/>
            </a:pPr>
            <a:r>
              <a:rPr lang="en-US" sz="1400" b="1" i="0" dirty="0">
                <a:effectLst/>
                <a:latin typeface="Söhne"/>
              </a:rPr>
              <a:t>Personalized Learning Plans:</a:t>
            </a:r>
          </a:p>
          <a:p>
            <a:r>
              <a:rPr lang="en-US" sz="1400" b="0" i="0" dirty="0">
                <a:effectLst/>
                <a:latin typeface="Söhne"/>
              </a:rPr>
              <a:t>Analyzing students' performance data to recommend customized study plans.</a:t>
            </a:r>
          </a:p>
          <a:p>
            <a:r>
              <a:rPr lang="en-US" sz="1400" b="0" i="0" dirty="0">
                <a:effectLst/>
                <a:latin typeface="Söhne"/>
              </a:rPr>
              <a:t>Suggesting additional reading materials and resources</a:t>
            </a:r>
            <a:r>
              <a:rPr lang="en-US" sz="1400" b="0" i="0" dirty="0">
                <a:solidFill>
                  <a:srgbClr val="374151"/>
                </a:solidFill>
                <a:effectLst/>
                <a:latin typeface="Söhne"/>
              </a:rPr>
              <a:t>.</a:t>
            </a:r>
          </a:p>
          <a:p>
            <a:endParaRPr lang="en-US" dirty="0"/>
          </a:p>
        </p:txBody>
      </p:sp>
      <p:sp>
        <p:nvSpPr>
          <p:cNvPr id="3" name="Title 2">
            <a:extLst>
              <a:ext uri="{FF2B5EF4-FFF2-40B4-BE49-F238E27FC236}">
                <a16:creationId xmlns:a16="http://schemas.microsoft.com/office/drawing/2014/main" id="{15240788-C60D-0C12-03F7-3A4249EFA47B}"/>
              </a:ext>
            </a:extLst>
          </p:cNvPr>
          <p:cNvSpPr>
            <a:spLocks noGrp="1"/>
          </p:cNvSpPr>
          <p:nvPr>
            <p:ph type="title"/>
          </p:nvPr>
        </p:nvSpPr>
        <p:spPr>
          <a:xfrm>
            <a:off x="236537" y="209550"/>
            <a:ext cx="7239000" cy="514350"/>
          </a:xfrm>
        </p:spPr>
        <p:txBody>
          <a:bodyPr/>
          <a:lstStyle/>
          <a:p>
            <a:r>
              <a:rPr lang="en-US" b="1" i="0" dirty="0">
                <a:effectLst/>
                <a:latin typeface="Söhne"/>
              </a:rPr>
              <a:t>Real-World Applications in Universities </a:t>
            </a:r>
            <a:r>
              <a:rPr lang="en-US" sz="1400" b="1" i="0" dirty="0">
                <a:effectLst/>
                <a:latin typeface="Söhne"/>
              </a:rPr>
              <a:t>(Students)</a:t>
            </a:r>
            <a:endParaRPr lang="en-US" dirty="0"/>
          </a:p>
        </p:txBody>
      </p:sp>
      <p:sp>
        <p:nvSpPr>
          <p:cNvPr id="5" name="Content Placeholder 4">
            <a:extLst>
              <a:ext uri="{FF2B5EF4-FFF2-40B4-BE49-F238E27FC236}">
                <a16:creationId xmlns:a16="http://schemas.microsoft.com/office/drawing/2014/main" id="{C9807FCE-A6CF-09CD-4509-5D6B1BFB376A}"/>
              </a:ext>
            </a:extLst>
          </p:cNvPr>
          <p:cNvSpPr>
            <a:spLocks noGrp="1"/>
          </p:cNvSpPr>
          <p:nvPr>
            <p:ph sz="quarter" idx="19"/>
          </p:nvPr>
        </p:nvSpPr>
        <p:spPr>
          <a:xfrm>
            <a:off x="4564066" y="725685"/>
            <a:ext cx="4343397" cy="4417815"/>
          </a:xfrm>
        </p:spPr>
        <p:txBody>
          <a:bodyPr>
            <a:normAutofit/>
          </a:bodyPr>
          <a:lstStyle/>
          <a:p>
            <a:pPr algn="l"/>
            <a:r>
              <a:rPr lang="en-US" sz="1400" b="1" dirty="0">
                <a:solidFill>
                  <a:srgbClr val="6F263D"/>
                </a:solidFill>
                <a:latin typeface="Söhne"/>
              </a:rPr>
              <a:t>Career Guidance:</a:t>
            </a:r>
          </a:p>
          <a:p>
            <a:pPr marL="285750" indent="-285750" algn="l">
              <a:buFont typeface="Arial" panose="020B0604020202020204" pitchFamily="34" charset="0"/>
              <a:buChar char="•"/>
            </a:pPr>
            <a:r>
              <a:rPr lang="en-US" sz="1400" dirty="0">
                <a:solidFill>
                  <a:srgbClr val="6F263D"/>
                </a:solidFill>
                <a:latin typeface="Söhne"/>
              </a:rPr>
              <a:t>Providing advice on choosing majors and career paths based on students' interests and skills.</a:t>
            </a:r>
          </a:p>
          <a:p>
            <a:pPr marL="285750" indent="-285750" algn="l">
              <a:buFont typeface="Arial" panose="020B0604020202020204" pitchFamily="34" charset="0"/>
              <a:buChar char="•"/>
            </a:pPr>
            <a:r>
              <a:rPr lang="en-US" sz="1400" dirty="0">
                <a:solidFill>
                  <a:srgbClr val="6F263D"/>
                </a:solidFill>
                <a:latin typeface="Söhne"/>
              </a:rPr>
              <a:t>Assisting in resume and cover letter writing.</a:t>
            </a:r>
          </a:p>
          <a:p>
            <a:pPr algn="l"/>
            <a:r>
              <a:rPr lang="en-US" sz="1400" b="1" dirty="0">
                <a:solidFill>
                  <a:srgbClr val="6F263D"/>
                </a:solidFill>
                <a:latin typeface="Söhne"/>
              </a:rPr>
              <a:t>Research Assistance:</a:t>
            </a:r>
          </a:p>
          <a:p>
            <a:pPr marL="285750" indent="-285750" algn="l">
              <a:buFont typeface="Arial" panose="020B0604020202020204" pitchFamily="34" charset="0"/>
              <a:buChar char="•"/>
            </a:pPr>
            <a:r>
              <a:rPr lang="en-US" sz="1400" dirty="0">
                <a:solidFill>
                  <a:srgbClr val="6F263D"/>
                </a:solidFill>
                <a:latin typeface="Söhne"/>
              </a:rPr>
              <a:t>Assisting in gathering preliminary research data and suggesting relevant sources.</a:t>
            </a:r>
          </a:p>
          <a:p>
            <a:pPr marL="285750" indent="-285750" algn="l">
              <a:buFont typeface="Arial" panose="020B0604020202020204" pitchFamily="34" charset="0"/>
              <a:buChar char="•"/>
            </a:pPr>
            <a:r>
              <a:rPr lang="en-US" sz="1400" dirty="0">
                <a:solidFill>
                  <a:srgbClr val="6F263D"/>
                </a:solidFill>
                <a:latin typeface="Söhne"/>
              </a:rPr>
              <a:t>Generating citations and bibliographies.</a:t>
            </a:r>
          </a:p>
          <a:p>
            <a:pPr algn="l"/>
            <a:r>
              <a:rPr lang="en-US" sz="1400" b="1" dirty="0">
                <a:solidFill>
                  <a:srgbClr val="6F263D"/>
                </a:solidFill>
                <a:latin typeface="Söhne"/>
              </a:rPr>
              <a:t>Language Translation:</a:t>
            </a:r>
          </a:p>
          <a:p>
            <a:pPr marL="285750" indent="-285750" algn="l">
              <a:buFont typeface="Arial" panose="020B0604020202020204" pitchFamily="34" charset="0"/>
              <a:buChar char="•"/>
            </a:pPr>
            <a:r>
              <a:rPr lang="en-US" sz="1400" dirty="0">
                <a:solidFill>
                  <a:srgbClr val="6F263D"/>
                </a:solidFill>
                <a:latin typeface="Söhne"/>
              </a:rPr>
              <a:t>Translating foreign language texts and documents for international students.</a:t>
            </a:r>
          </a:p>
          <a:p>
            <a:pPr marL="285750" indent="-285750" algn="l">
              <a:buFont typeface="Arial" panose="020B0604020202020204" pitchFamily="34" charset="0"/>
              <a:buChar char="•"/>
            </a:pPr>
            <a:r>
              <a:rPr lang="en-US" sz="1400" dirty="0">
                <a:solidFill>
                  <a:srgbClr val="6F263D"/>
                </a:solidFill>
                <a:latin typeface="Söhne"/>
              </a:rPr>
              <a:t>Supporting international exchange programs.</a:t>
            </a:r>
          </a:p>
          <a:p>
            <a:pPr algn="l"/>
            <a:r>
              <a:rPr lang="en-US" sz="1400" b="1" dirty="0">
                <a:solidFill>
                  <a:srgbClr val="6F263D"/>
                </a:solidFill>
                <a:latin typeface="Söhne"/>
              </a:rPr>
              <a:t>Time Management and Organization:</a:t>
            </a:r>
          </a:p>
          <a:p>
            <a:pPr marL="285750" indent="-285750" algn="l">
              <a:buFont typeface="Arial" panose="020B0604020202020204" pitchFamily="34" charset="0"/>
              <a:buChar char="•"/>
            </a:pPr>
            <a:r>
              <a:rPr lang="en-US" sz="1400" dirty="0">
                <a:solidFill>
                  <a:srgbClr val="6F263D"/>
                </a:solidFill>
                <a:latin typeface="Söhne"/>
              </a:rPr>
              <a:t>Creating personalized schedules and reminders for classes and assignments.</a:t>
            </a:r>
          </a:p>
          <a:p>
            <a:pPr marL="285750" indent="-285750" algn="l">
              <a:buFont typeface="Arial" panose="020B0604020202020204" pitchFamily="34" charset="0"/>
              <a:buChar char="•"/>
            </a:pPr>
            <a:r>
              <a:rPr lang="en-US" sz="1400" dirty="0">
                <a:solidFill>
                  <a:srgbClr val="6F263D"/>
                </a:solidFill>
                <a:latin typeface="Söhne"/>
              </a:rPr>
              <a:t>Offering productivity tips and techniques.</a:t>
            </a:r>
          </a:p>
          <a:p>
            <a:endParaRPr lang="en-US" dirty="0"/>
          </a:p>
        </p:txBody>
      </p:sp>
    </p:spTree>
    <p:extLst>
      <p:ext uri="{BB962C8B-B14F-4D97-AF65-F5344CB8AC3E}">
        <p14:creationId xmlns:p14="http://schemas.microsoft.com/office/powerpoint/2010/main" val="5090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500"/>
                                        <p:tgtEl>
                                          <p:spTgt spid="5">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500"/>
                                        <p:tgtEl>
                                          <p:spTgt spid="5">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500"/>
                                        <p:tgtEl>
                                          <p:spTgt spid="5">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500"/>
                                        <p:tgtEl>
                                          <p:spTgt spid="5">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500"/>
                                        <p:tgtEl>
                                          <p:spTgt spid="5">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500"/>
                                        <p:tgtEl>
                                          <p:spTgt spid="5">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500"/>
                                        <p:tgtEl>
                                          <p:spTgt spid="5">
                                            <p:txEl>
                                              <p:pRg st="7" end="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Effect transition="in" filter="fade">
                                      <p:cBhvr>
                                        <p:cTn id="66" dur="500"/>
                                        <p:tgtEl>
                                          <p:spTgt spid="5">
                                            <p:txEl>
                                              <p:pRg st="9" end="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Effect transition="in" filter="fade">
                                      <p:cBhvr>
                                        <p:cTn id="69" dur="500"/>
                                        <p:tgtEl>
                                          <p:spTgt spid="5">
                                            <p:txEl>
                                              <p:pRg st="10" end="1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11" end="11"/>
                                            </p:txEl>
                                          </p:spTgt>
                                        </p:tgtEl>
                                        <p:attrNameLst>
                                          <p:attrName>style.visibility</p:attrName>
                                        </p:attrNameLst>
                                      </p:cBhvr>
                                      <p:to>
                                        <p:strVal val="visible"/>
                                      </p:to>
                                    </p:set>
                                    <p:animEffect transition="in" filter="fade">
                                      <p:cBhvr>
                                        <p:cTn id="7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6498FD-7EAA-1686-D131-ECE6696A93E0}"/>
              </a:ext>
            </a:extLst>
          </p:cNvPr>
          <p:cNvSpPr>
            <a:spLocks noGrp="1"/>
          </p:cNvSpPr>
          <p:nvPr>
            <p:ph type="body" sz="quarter" idx="13"/>
          </p:nvPr>
        </p:nvSpPr>
        <p:spPr>
          <a:xfrm>
            <a:off x="236537" y="725685"/>
            <a:ext cx="4114800" cy="3141466"/>
          </a:xfrm>
        </p:spPr>
        <p:txBody>
          <a:bodyPr/>
          <a:lstStyle/>
          <a:p>
            <a:pPr marL="0" indent="0">
              <a:lnSpc>
                <a:spcPct val="100000"/>
              </a:lnSpc>
              <a:spcBef>
                <a:spcPts val="0"/>
              </a:spcBef>
              <a:buNone/>
            </a:pPr>
            <a:r>
              <a:rPr lang="en-US" sz="1300" b="1" dirty="0">
                <a:latin typeface="Söhne"/>
              </a:rPr>
              <a:t>Content Generation:</a:t>
            </a:r>
          </a:p>
          <a:p>
            <a:pPr>
              <a:lnSpc>
                <a:spcPct val="100000"/>
              </a:lnSpc>
              <a:spcBef>
                <a:spcPts val="0"/>
              </a:spcBef>
            </a:pPr>
            <a:r>
              <a:rPr lang="en-US" sz="1300" b="0" dirty="0">
                <a:latin typeface="Söhne"/>
              </a:rPr>
              <a:t>Automating the creation of course materials, lecture notes, and assessments.</a:t>
            </a:r>
          </a:p>
          <a:p>
            <a:pPr>
              <a:lnSpc>
                <a:spcPct val="100000"/>
              </a:lnSpc>
              <a:spcBef>
                <a:spcPts val="0"/>
              </a:spcBef>
            </a:pPr>
            <a:r>
              <a:rPr lang="en-US" sz="1300" b="0" dirty="0">
                <a:latin typeface="Söhne"/>
              </a:rPr>
              <a:t>Generating content for university publications and marketing materials</a:t>
            </a:r>
          </a:p>
          <a:p>
            <a:pPr marL="0" indent="0">
              <a:lnSpc>
                <a:spcPct val="100000"/>
              </a:lnSpc>
              <a:spcBef>
                <a:spcPts val="0"/>
              </a:spcBef>
              <a:buNone/>
            </a:pPr>
            <a:r>
              <a:rPr lang="en-US" sz="1300" b="1" dirty="0">
                <a:latin typeface="Söhne"/>
              </a:rPr>
              <a:t>Administrative Support:</a:t>
            </a:r>
          </a:p>
          <a:p>
            <a:pPr>
              <a:lnSpc>
                <a:spcPct val="100000"/>
              </a:lnSpc>
              <a:spcBef>
                <a:spcPts val="0"/>
              </a:spcBef>
            </a:pPr>
            <a:r>
              <a:rPr lang="en-US" sz="1300" b="0" dirty="0">
                <a:latin typeface="Söhne"/>
              </a:rPr>
              <a:t>Assisting in scheduling meetings, managing emails, and handling routine administrative tasks.</a:t>
            </a:r>
          </a:p>
          <a:p>
            <a:pPr>
              <a:lnSpc>
                <a:spcPct val="100000"/>
              </a:lnSpc>
              <a:spcBef>
                <a:spcPts val="0"/>
              </a:spcBef>
            </a:pPr>
            <a:r>
              <a:rPr lang="en-US" sz="1300" b="0" dirty="0">
                <a:latin typeface="Söhne"/>
              </a:rPr>
              <a:t>Answering frequently asked questions for staff and faculty.</a:t>
            </a:r>
          </a:p>
          <a:p>
            <a:pPr marL="0" indent="0">
              <a:lnSpc>
                <a:spcPct val="100000"/>
              </a:lnSpc>
              <a:spcBef>
                <a:spcPts val="0"/>
              </a:spcBef>
              <a:buNone/>
            </a:pPr>
            <a:r>
              <a:rPr lang="en-US" sz="1300" b="1" dirty="0">
                <a:latin typeface="Söhne"/>
              </a:rPr>
              <a:t>Research Assistance:</a:t>
            </a:r>
          </a:p>
          <a:p>
            <a:pPr>
              <a:lnSpc>
                <a:spcPct val="100000"/>
              </a:lnSpc>
              <a:spcBef>
                <a:spcPts val="0"/>
              </a:spcBef>
            </a:pPr>
            <a:r>
              <a:rPr lang="en-US" sz="1300" b="0" dirty="0">
                <a:latin typeface="Söhne"/>
              </a:rPr>
              <a:t>Analyzing and summarizing research papers and articles.</a:t>
            </a:r>
          </a:p>
          <a:p>
            <a:pPr>
              <a:lnSpc>
                <a:spcPct val="100000"/>
              </a:lnSpc>
              <a:spcBef>
                <a:spcPts val="0"/>
              </a:spcBef>
            </a:pPr>
            <a:r>
              <a:rPr lang="en-US" sz="1300" b="0" dirty="0">
                <a:latin typeface="Söhne"/>
              </a:rPr>
              <a:t>Assisting in data analysis and visualization.</a:t>
            </a:r>
          </a:p>
          <a:p>
            <a:pPr marL="0" indent="0">
              <a:lnSpc>
                <a:spcPct val="100000"/>
              </a:lnSpc>
              <a:spcBef>
                <a:spcPts val="0"/>
              </a:spcBef>
              <a:buNone/>
            </a:pPr>
            <a:r>
              <a:rPr lang="en-US" sz="1300" b="1" dirty="0">
                <a:latin typeface="Söhne"/>
              </a:rPr>
              <a:t>Admissions and Enrollment:</a:t>
            </a:r>
          </a:p>
          <a:p>
            <a:pPr>
              <a:lnSpc>
                <a:spcPct val="100000"/>
              </a:lnSpc>
              <a:spcBef>
                <a:spcPts val="0"/>
              </a:spcBef>
            </a:pPr>
            <a:r>
              <a:rPr lang="en-US" sz="1300" b="0" dirty="0">
                <a:latin typeface="Söhne"/>
              </a:rPr>
              <a:t>Managing inquiries from prospective students.</a:t>
            </a:r>
          </a:p>
          <a:p>
            <a:pPr>
              <a:lnSpc>
                <a:spcPct val="100000"/>
              </a:lnSpc>
              <a:spcBef>
                <a:spcPts val="0"/>
              </a:spcBef>
            </a:pPr>
            <a:r>
              <a:rPr lang="en-US" sz="1300" b="0" dirty="0">
                <a:latin typeface="Söhne"/>
              </a:rPr>
              <a:t>Automating admissions and enrollment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effectLst/>
                <a:uLnTx/>
                <a:uFillTx/>
                <a:latin typeface="Söhne"/>
                <a:ea typeface="+mn-ea"/>
                <a:cs typeface="+mn-cs"/>
              </a:rPr>
              <a:t>Emergency Response and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Söhne"/>
                <a:ea typeface="+mn-ea"/>
                <a:cs typeface="+mn-cs"/>
              </a:rPr>
              <a:t>Providing automated alerts and communication during campus emergencies.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Söhne"/>
                <a:ea typeface="+mn-ea"/>
                <a:cs typeface="+mn-cs"/>
              </a:rPr>
              <a:t>Offering guidance on emergency protocols and procedures.</a:t>
            </a:r>
          </a:p>
        </p:txBody>
      </p:sp>
      <p:sp>
        <p:nvSpPr>
          <p:cNvPr id="3" name="Title 2">
            <a:extLst>
              <a:ext uri="{FF2B5EF4-FFF2-40B4-BE49-F238E27FC236}">
                <a16:creationId xmlns:a16="http://schemas.microsoft.com/office/drawing/2014/main" id="{15240788-C60D-0C12-03F7-3A4249EFA47B}"/>
              </a:ext>
            </a:extLst>
          </p:cNvPr>
          <p:cNvSpPr>
            <a:spLocks noGrp="1"/>
          </p:cNvSpPr>
          <p:nvPr>
            <p:ph type="title"/>
          </p:nvPr>
        </p:nvSpPr>
        <p:spPr>
          <a:xfrm>
            <a:off x="236537" y="209550"/>
            <a:ext cx="7239000" cy="514350"/>
          </a:xfrm>
        </p:spPr>
        <p:txBody>
          <a:bodyPr/>
          <a:lstStyle/>
          <a:p>
            <a:r>
              <a:rPr lang="en-US" b="1" i="0" dirty="0">
                <a:effectLst/>
                <a:latin typeface="Söhne"/>
              </a:rPr>
              <a:t>Real-World Applications in Universities </a:t>
            </a:r>
            <a:r>
              <a:rPr lang="en-US" sz="1400" b="1" i="0" dirty="0">
                <a:effectLst/>
                <a:latin typeface="Söhne"/>
              </a:rPr>
              <a:t>(Staff)</a:t>
            </a:r>
            <a:endParaRPr lang="en-US" dirty="0"/>
          </a:p>
        </p:txBody>
      </p:sp>
      <p:sp>
        <p:nvSpPr>
          <p:cNvPr id="5" name="Content Placeholder 4">
            <a:extLst>
              <a:ext uri="{FF2B5EF4-FFF2-40B4-BE49-F238E27FC236}">
                <a16:creationId xmlns:a16="http://schemas.microsoft.com/office/drawing/2014/main" id="{C9807FCE-A6CF-09CD-4509-5D6B1BFB376A}"/>
              </a:ext>
            </a:extLst>
          </p:cNvPr>
          <p:cNvSpPr>
            <a:spLocks noGrp="1"/>
          </p:cNvSpPr>
          <p:nvPr>
            <p:ph sz="quarter" idx="19"/>
          </p:nvPr>
        </p:nvSpPr>
        <p:spPr>
          <a:xfrm>
            <a:off x="4564066" y="725685"/>
            <a:ext cx="4343397" cy="441781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F263D"/>
                </a:solidFill>
                <a:effectLst/>
                <a:uLnTx/>
                <a:uFillTx/>
                <a:latin typeface="Söhne"/>
                <a:ea typeface="+mn-ea"/>
                <a:cs typeface="+mn-cs"/>
              </a:rPr>
              <a:t>Student Support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Providing automated responses to student inquiries related to registration, financial aid, and campus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Offering career counseling and internship 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F263D"/>
                </a:solidFill>
                <a:effectLst/>
                <a:uLnTx/>
                <a:uFillTx/>
                <a:latin typeface="Söhne"/>
                <a:ea typeface="+mn-ea"/>
                <a:cs typeface="+mn-cs"/>
              </a:rPr>
              <a:t>Website and Social Media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Generating content for university websites, blogs, and social media platforms.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Monitoring and responding to online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F263D"/>
                </a:solidFill>
                <a:effectLst/>
                <a:uLnTx/>
                <a:uFillTx/>
                <a:latin typeface="Söhne"/>
                <a:ea typeface="+mn-ea"/>
                <a:cs typeface="+mn-cs"/>
              </a:rPr>
              <a:t>Grading and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Assisting in grading assignments and exams.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Analyzing student performance data to identify areas for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F263D"/>
                </a:solidFill>
                <a:effectLst/>
                <a:uLnTx/>
                <a:uFillTx/>
                <a:latin typeface="Söhne"/>
                <a:ea typeface="+mn-ea"/>
                <a:cs typeface="+mn-cs"/>
              </a:rPr>
              <a:t>Library and Information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Assisting in information retrieval and research assistance for both faculty and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F263D"/>
                </a:solidFill>
                <a:effectLst/>
                <a:uLnTx/>
                <a:uFillTx/>
                <a:latin typeface="Söhne"/>
                <a:ea typeface="+mn-ea"/>
                <a:cs typeface="+mn-cs"/>
              </a:rPr>
              <a:t>Automating library cataloging and resource recommendations.</a:t>
            </a:r>
          </a:p>
          <a:p>
            <a:endParaRPr lang="en-US" dirty="0"/>
          </a:p>
        </p:txBody>
      </p:sp>
    </p:spTree>
    <p:extLst>
      <p:ext uri="{BB962C8B-B14F-4D97-AF65-F5344CB8AC3E}">
        <p14:creationId xmlns:p14="http://schemas.microsoft.com/office/powerpoint/2010/main" val="21192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500"/>
                                        <p:tgtEl>
                                          <p:spTgt spid="5">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500"/>
                                        <p:tgtEl>
                                          <p:spTgt spid="5">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500"/>
                                        <p:tgtEl>
                                          <p:spTgt spid="5">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fade">
                                      <p:cBhvr>
                                        <p:cTn id="66" dur="500"/>
                                        <p:tgtEl>
                                          <p:spTgt spid="5">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fade">
                                      <p:cBhvr>
                                        <p:cTn id="69" dur="500"/>
                                        <p:tgtEl>
                                          <p:spTgt spid="5">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fade">
                                      <p:cBhvr>
                                        <p:cTn id="72" dur="500"/>
                                        <p:tgtEl>
                                          <p:spTgt spid="5">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animEffect transition="in" filter="fade">
                                      <p:cBhvr>
                                        <p:cTn id="75" dur="500"/>
                                        <p:tgtEl>
                                          <p:spTgt spid="5">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
                                            <p:txEl>
                                              <p:pRg st="8" end="8"/>
                                            </p:txEl>
                                          </p:spTgt>
                                        </p:tgtEl>
                                        <p:attrNameLst>
                                          <p:attrName>style.visibility</p:attrName>
                                        </p:attrNameLst>
                                      </p:cBhvr>
                                      <p:to>
                                        <p:strVal val="visible"/>
                                      </p:to>
                                    </p:set>
                                    <p:animEffect transition="in" filter="fade">
                                      <p:cBhvr>
                                        <p:cTn id="78" dur="500"/>
                                        <p:tgtEl>
                                          <p:spTgt spid="5">
                                            <p:txEl>
                                              <p:pRg st="8" end="8"/>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Effect transition="in" filter="fade">
                                      <p:cBhvr>
                                        <p:cTn id="81" dur="500"/>
                                        <p:tgtEl>
                                          <p:spTgt spid="5">
                                            <p:txEl>
                                              <p:pRg st="9" end="9"/>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5">
                                            <p:txEl>
                                              <p:pRg st="10" end="10"/>
                                            </p:txEl>
                                          </p:spTgt>
                                        </p:tgtEl>
                                        <p:attrNameLst>
                                          <p:attrName>style.visibility</p:attrName>
                                        </p:attrNameLst>
                                      </p:cBhvr>
                                      <p:to>
                                        <p:strVal val="visible"/>
                                      </p:to>
                                    </p:set>
                                    <p:animEffect transition="in" filter="fade">
                                      <p:cBhvr>
                                        <p:cTn id="84" dur="500"/>
                                        <p:tgtEl>
                                          <p:spTgt spid="5">
                                            <p:txEl>
                                              <p:pRg st="10" end="10"/>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5">
                                            <p:txEl>
                                              <p:pRg st="11" end="11"/>
                                            </p:txEl>
                                          </p:spTgt>
                                        </p:tgtEl>
                                        <p:attrNameLst>
                                          <p:attrName>style.visibility</p:attrName>
                                        </p:attrNameLst>
                                      </p:cBhvr>
                                      <p:to>
                                        <p:strVal val="visible"/>
                                      </p:to>
                                    </p:set>
                                    <p:animEffect transition="in" filter="fade">
                                      <p:cBhvr>
                                        <p:cTn id="8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36537" y="514350"/>
            <a:ext cx="8153400" cy="514350"/>
          </a:xfrm>
        </p:spPr>
        <p:txBody>
          <a:bodyPr/>
          <a:lstStyle/>
          <a:p>
            <a:r>
              <a:rPr lang="en-US" b="1" dirty="0"/>
              <a:t>Case Study #1: Admissions</a:t>
            </a:r>
            <a:endParaRPr lang="en-US" dirty="0"/>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algn="l"/>
            <a:r>
              <a:rPr lang="en-US" sz="1800" b="0" i="0" dirty="0">
                <a:effectLst/>
                <a:latin typeface="Söhne"/>
              </a:rPr>
              <a:t>Elite University, a renowned higher education institution, has a highly competitive college admissions department that receives thousands of applications each year. To improve their efficiency and provide a better experience for applicants, Elite University decided to implement generative AI solutions. This case study details how the college admissions department leveraged generative AI to enhance their performance.</a:t>
            </a:r>
          </a:p>
          <a:p>
            <a:pPr marL="0" indent="0">
              <a:buNone/>
            </a:pPr>
            <a:endParaRPr lang="en-US" dirty="0"/>
          </a:p>
        </p:txBody>
      </p:sp>
    </p:spTree>
    <p:extLst>
      <p:ext uri="{BB962C8B-B14F-4D97-AF65-F5344CB8AC3E}">
        <p14:creationId xmlns:p14="http://schemas.microsoft.com/office/powerpoint/2010/main" val="394001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36537" y="408979"/>
            <a:ext cx="8153400" cy="514350"/>
          </a:xfrm>
        </p:spPr>
        <p:txBody>
          <a:bodyPr/>
          <a:lstStyle/>
          <a:p>
            <a:r>
              <a:rPr lang="en-US" sz="2800" b="1" i="0" dirty="0">
                <a:effectLst/>
                <a:latin typeface="Söhne"/>
              </a:rPr>
              <a:t>Challenges:</a:t>
            </a:r>
            <a:endParaRPr lang="en-US" dirty="0"/>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6537" y="961429"/>
            <a:ext cx="8678863" cy="2884887"/>
          </a:xfrm>
        </p:spPr>
        <p:txBody>
          <a:bodyPr/>
          <a:lstStyle/>
          <a:p>
            <a:pPr algn="l">
              <a:buFont typeface="+mj-lt"/>
              <a:buAutoNum type="arabicPeriod"/>
            </a:pPr>
            <a:r>
              <a:rPr lang="en-US" sz="1800" b="1" i="0" dirty="0">
                <a:effectLst/>
                <a:latin typeface="Söhne"/>
              </a:rPr>
              <a:t>Application Processing</a:t>
            </a:r>
            <a:r>
              <a:rPr lang="en-US" sz="1800" b="0" i="0" dirty="0">
                <a:effectLst/>
                <a:latin typeface="Söhne"/>
              </a:rPr>
              <a:t>: Reviewing and processing a large volume of applications was a time-consuming and labor-intensive task, often leading to bottlenecks and delays.</a:t>
            </a:r>
          </a:p>
          <a:p>
            <a:pPr algn="l">
              <a:buFont typeface="+mj-lt"/>
              <a:buAutoNum type="arabicPeriod"/>
            </a:pPr>
            <a:r>
              <a:rPr lang="en-US" sz="1800" b="1" i="0" dirty="0">
                <a:effectLst/>
                <a:latin typeface="Söhne"/>
              </a:rPr>
              <a:t>Essay Assessment</a:t>
            </a:r>
            <a:r>
              <a:rPr lang="en-US" sz="1800" b="0" i="0" dirty="0">
                <a:effectLst/>
                <a:latin typeface="Söhne"/>
              </a:rPr>
              <a:t>: Assessing essays and personal statements for admissions required significant manual effort. It was difficult to ensure consistency and fairness in evaluations.</a:t>
            </a:r>
          </a:p>
          <a:p>
            <a:pPr algn="l">
              <a:buFont typeface="+mj-lt"/>
              <a:buAutoNum type="arabicPeriod"/>
            </a:pPr>
            <a:r>
              <a:rPr lang="en-US" sz="1800" b="1" i="0" dirty="0">
                <a:effectLst/>
                <a:latin typeface="Söhne"/>
              </a:rPr>
              <a:t>Applicant Support</a:t>
            </a:r>
            <a:r>
              <a:rPr lang="en-US" sz="1800" b="0" i="0" dirty="0">
                <a:effectLst/>
                <a:latin typeface="Söhne"/>
              </a:rPr>
              <a:t>: Applicants often had questions about the application process, requirements, and deadlines. Providing timely and accurate responses to these inquiries was a challenge.</a:t>
            </a:r>
          </a:p>
        </p:txBody>
      </p:sp>
    </p:spTree>
    <p:extLst>
      <p:ext uri="{BB962C8B-B14F-4D97-AF65-F5344CB8AC3E}">
        <p14:creationId xmlns:p14="http://schemas.microsoft.com/office/powerpoint/2010/main" val="12925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36537" y="408979"/>
            <a:ext cx="8153400" cy="514350"/>
          </a:xfrm>
        </p:spPr>
        <p:txBody>
          <a:bodyPr/>
          <a:lstStyle/>
          <a:p>
            <a:r>
              <a:rPr lang="en-US" b="1" dirty="0"/>
              <a:t>Solution:</a:t>
            </a:r>
            <a:endParaRPr lang="en-US" dirty="0"/>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6537" y="961429"/>
            <a:ext cx="8678863" cy="2884887"/>
          </a:xfrm>
        </p:spPr>
        <p:txBody>
          <a:bodyPr/>
          <a:lstStyle/>
          <a:p>
            <a:r>
              <a:rPr lang="en-US" b="1" i="0" dirty="0">
                <a:solidFill>
                  <a:srgbClr val="374151"/>
                </a:solidFill>
                <a:effectLst/>
                <a:latin typeface="Söhne"/>
              </a:rPr>
              <a:t>Automated Application Screening</a:t>
            </a:r>
            <a:r>
              <a:rPr lang="en-US" b="0" i="0" dirty="0">
                <a:solidFill>
                  <a:srgbClr val="374151"/>
                </a:solidFill>
                <a:effectLst/>
                <a:latin typeface="Söhne"/>
              </a:rPr>
              <a:t>:</a:t>
            </a:r>
          </a:p>
          <a:p>
            <a:pPr marL="742950" lvl="1" indent="-285750"/>
            <a:r>
              <a:rPr lang="en-US" b="0" i="0" dirty="0">
                <a:solidFill>
                  <a:srgbClr val="374151"/>
                </a:solidFill>
                <a:effectLst/>
                <a:latin typeface="Söhne"/>
              </a:rPr>
              <a:t>Integrated AI algorithms to automatically screen and categorize applications based on predefined criteria. This allowed the admissions team to prioritize applications that met minimum requirements.</a:t>
            </a:r>
          </a:p>
          <a:p>
            <a:pPr marL="742950" lvl="1" indent="-285750"/>
            <a:r>
              <a:rPr lang="en-US" b="0" i="0" dirty="0">
                <a:solidFill>
                  <a:srgbClr val="374151"/>
                </a:solidFill>
                <a:effectLst/>
                <a:latin typeface="Söhne"/>
              </a:rPr>
              <a:t>The generative AI system learned from historical admissions data to continuously refine its screening criteria.</a:t>
            </a:r>
          </a:p>
          <a:p>
            <a:r>
              <a:rPr lang="en-US" b="1" i="0" dirty="0">
                <a:solidFill>
                  <a:srgbClr val="374151"/>
                </a:solidFill>
                <a:effectLst/>
                <a:latin typeface="Söhne"/>
              </a:rPr>
              <a:t>AI-Enhanced Essay Assessment</a:t>
            </a:r>
            <a:r>
              <a:rPr lang="en-US" b="0" i="0" dirty="0">
                <a:solidFill>
                  <a:srgbClr val="374151"/>
                </a:solidFill>
                <a:effectLst/>
                <a:latin typeface="Söhne"/>
              </a:rPr>
              <a:t>:</a:t>
            </a:r>
          </a:p>
          <a:p>
            <a:pPr marL="742950" lvl="1" indent="-285750"/>
            <a:r>
              <a:rPr lang="en-US" b="0" i="0" dirty="0">
                <a:solidFill>
                  <a:srgbClr val="374151"/>
                </a:solidFill>
                <a:effectLst/>
                <a:latin typeface="Söhne"/>
              </a:rPr>
              <a:t>Employed generative AI to assist in the assessment of essays and personal statements. The system provided initial evaluations, highlighting key strengths and areas for improvement.</a:t>
            </a:r>
          </a:p>
          <a:p>
            <a:pPr marL="742950" lvl="1" indent="-285750"/>
            <a:r>
              <a:rPr lang="en-US" b="0" i="0" dirty="0">
                <a:solidFill>
                  <a:srgbClr val="374151"/>
                </a:solidFill>
                <a:effectLst/>
                <a:latin typeface="Söhne"/>
              </a:rPr>
              <a:t>Admissions officers could use the AI-generated assessments as a starting point, saving time while ensuring a standardized review process.</a:t>
            </a:r>
          </a:p>
          <a:p>
            <a:r>
              <a:rPr lang="en-US" b="1" i="0" dirty="0">
                <a:solidFill>
                  <a:srgbClr val="374151"/>
                </a:solidFill>
                <a:effectLst/>
                <a:latin typeface="Söhne"/>
              </a:rPr>
              <a:t>AI-Powered Applicant Support</a:t>
            </a:r>
            <a:r>
              <a:rPr lang="en-US" b="0" i="0" dirty="0">
                <a:solidFill>
                  <a:srgbClr val="374151"/>
                </a:solidFill>
                <a:effectLst/>
                <a:latin typeface="Söhne"/>
              </a:rPr>
              <a:t>:</a:t>
            </a:r>
          </a:p>
          <a:p>
            <a:pPr marL="742950" lvl="1" indent="-285750"/>
            <a:r>
              <a:rPr lang="en-US" b="0" i="0" dirty="0">
                <a:solidFill>
                  <a:srgbClr val="374151"/>
                </a:solidFill>
                <a:effectLst/>
                <a:latin typeface="Söhne"/>
              </a:rPr>
              <a:t>Implemented AI-powered chatbots on the university's admissions website and application portal. These chatbots answered applicant inquiries regarding deadlines, requirements, and procedures.</a:t>
            </a:r>
          </a:p>
          <a:p>
            <a:pPr marL="742950" lvl="1" indent="-285750"/>
            <a:r>
              <a:rPr lang="en-US" b="0" i="0" dirty="0">
                <a:solidFill>
                  <a:srgbClr val="374151"/>
                </a:solidFill>
                <a:effectLst/>
                <a:latin typeface="Söhne"/>
              </a:rPr>
              <a:t>Chatbots were trained using frequently asked questions and were designed to provide accurate and up-to-date information.</a:t>
            </a:r>
          </a:p>
          <a:p>
            <a:pPr marL="0" indent="0">
              <a:buNone/>
            </a:pPr>
            <a:endParaRPr lang="en-US" dirty="0"/>
          </a:p>
        </p:txBody>
      </p:sp>
    </p:spTree>
    <p:extLst>
      <p:ext uri="{BB962C8B-B14F-4D97-AF65-F5344CB8AC3E}">
        <p14:creationId xmlns:p14="http://schemas.microsoft.com/office/powerpoint/2010/main" val="188585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36537" y="209550"/>
            <a:ext cx="8153400" cy="514350"/>
          </a:xfrm>
        </p:spPr>
        <p:txBody>
          <a:bodyPr/>
          <a:lstStyle/>
          <a:p>
            <a:r>
              <a:rPr lang="en-US" b="1" dirty="0"/>
              <a:t>Results:</a:t>
            </a:r>
            <a:endParaRPr lang="en-US" dirty="0"/>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2568" y="755883"/>
            <a:ext cx="8678863" cy="2884887"/>
          </a:xfrm>
        </p:spPr>
        <p:txBody>
          <a:bodyPr/>
          <a:lstStyle/>
          <a:p>
            <a:r>
              <a:rPr lang="en-US" sz="1400" b="1" i="0" dirty="0">
                <a:effectLst/>
                <a:latin typeface="Söhne"/>
              </a:rPr>
              <a:t>Faster Application Processing</a:t>
            </a:r>
            <a:r>
              <a:rPr lang="en-US" sz="1400" b="0" i="0" dirty="0">
                <a:effectLst/>
                <a:latin typeface="Söhne"/>
              </a:rPr>
              <a:t>:</a:t>
            </a:r>
          </a:p>
          <a:p>
            <a:pPr marL="742950" lvl="1" indent="-285750"/>
            <a:r>
              <a:rPr lang="en-US" b="0" i="0" dirty="0">
                <a:effectLst/>
                <a:latin typeface="Söhne"/>
              </a:rPr>
              <a:t>Automated application screening </a:t>
            </a:r>
            <a:r>
              <a:rPr lang="en-US" b="1" i="0" dirty="0">
                <a:effectLst/>
                <a:latin typeface="Söhne"/>
              </a:rPr>
              <a:t>reduced the time required to process applications</a:t>
            </a:r>
            <a:r>
              <a:rPr lang="en-US" b="0" i="0" dirty="0">
                <a:effectLst/>
                <a:latin typeface="Söhne"/>
              </a:rPr>
              <a:t>, ensuring that qualified applicants progressed to the next stages more quickly.</a:t>
            </a:r>
          </a:p>
          <a:p>
            <a:r>
              <a:rPr lang="en-US" sz="1400" b="1" i="0" dirty="0">
                <a:effectLst/>
                <a:latin typeface="Söhne"/>
              </a:rPr>
              <a:t>Improved Essay Assessment</a:t>
            </a:r>
            <a:r>
              <a:rPr lang="en-US" sz="1400" b="0" i="0" dirty="0">
                <a:effectLst/>
                <a:latin typeface="Söhne"/>
              </a:rPr>
              <a:t>:</a:t>
            </a:r>
          </a:p>
          <a:p>
            <a:pPr marL="742950" lvl="1" indent="-285750"/>
            <a:r>
              <a:rPr lang="en-US" b="0" i="0" dirty="0">
                <a:effectLst/>
                <a:latin typeface="Söhne"/>
              </a:rPr>
              <a:t>AI-assisted essay assessments provided consistent evaluations, reducing bias and ensuring fairness in the admissions process.</a:t>
            </a:r>
          </a:p>
          <a:p>
            <a:pPr marL="742950" lvl="1" indent="-285750"/>
            <a:r>
              <a:rPr lang="en-US" b="1" i="0" dirty="0">
                <a:effectLst/>
                <a:latin typeface="Söhne"/>
              </a:rPr>
              <a:t>Admissions officers had more time to focus on nuanced evaluations of applicant essays</a:t>
            </a:r>
            <a:r>
              <a:rPr lang="en-US" b="0" i="0" dirty="0">
                <a:effectLst/>
                <a:latin typeface="Söhne"/>
              </a:rPr>
              <a:t>.</a:t>
            </a:r>
          </a:p>
          <a:p>
            <a:r>
              <a:rPr lang="en-US" sz="1400" b="1" i="0" dirty="0">
                <a:effectLst/>
                <a:latin typeface="Söhne"/>
              </a:rPr>
              <a:t>Enhanced Applicant Experience</a:t>
            </a:r>
            <a:r>
              <a:rPr lang="en-US" sz="1400" b="0" i="0" dirty="0">
                <a:effectLst/>
                <a:latin typeface="Söhne"/>
              </a:rPr>
              <a:t>:</a:t>
            </a:r>
          </a:p>
          <a:p>
            <a:pPr marL="742950" lvl="1" indent="-285750"/>
            <a:r>
              <a:rPr lang="en-US" b="0" i="0" dirty="0">
                <a:effectLst/>
                <a:latin typeface="Söhne"/>
              </a:rPr>
              <a:t>AI-powered chatbots provided </a:t>
            </a:r>
            <a:r>
              <a:rPr lang="en-US" b="1" i="0" dirty="0">
                <a:effectLst/>
                <a:latin typeface="Söhne"/>
              </a:rPr>
              <a:t>quick and accurate responses</a:t>
            </a:r>
            <a:r>
              <a:rPr lang="en-US" b="0" i="0" dirty="0">
                <a:effectLst/>
                <a:latin typeface="Söhne"/>
              </a:rPr>
              <a:t> to applicant inquiries, improving the overall applicant experience.</a:t>
            </a:r>
          </a:p>
          <a:p>
            <a:r>
              <a:rPr lang="en-US" sz="1400" b="1" i="0" dirty="0">
                <a:effectLst/>
                <a:latin typeface="Söhne"/>
              </a:rPr>
              <a:t>Increased Efficiency</a:t>
            </a:r>
            <a:r>
              <a:rPr lang="en-US" sz="1400" b="0" i="0" dirty="0">
                <a:effectLst/>
                <a:latin typeface="Söhne"/>
              </a:rPr>
              <a:t>:</a:t>
            </a:r>
          </a:p>
          <a:p>
            <a:pPr marL="742950" lvl="1" indent="-285750"/>
            <a:r>
              <a:rPr lang="en-US" b="0" i="0" dirty="0">
                <a:effectLst/>
                <a:latin typeface="Söhne"/>
              </a:rPr>
              <a:t>Admissions staff experienced increased efficiency as routine tasks were automated, </a:t>
            </a:r>
            <a:r>
              <a:rPr lang="en-US" b="1" i="0" dirty="0">
                <a:effectLst/>
                <a:latin typeface="Söhne"/>
              </a:rPr>
              <a:t>allowing them to allocate more time to strategic decision-making.</a:t>
            </a:r>
          </a:p>
          <a:p>
            <a:r>
              <a:rPr lang="en-US" sz="1400" b="1" i="0" dirty="0">
                <a:effectLst/>
                <a:latin typeface="Söhne"/>
              </a:rPr>
              <a:t>Data-Driven Insights</a:t>
            </a:r>
            <a:r>
              <a:rPr lang="en-US" sz="1400" b="0" i="0" dirty="0">
                <a:effectLst/>
                <a:latin typeface="Söhne"/>
              </a:rPr>
              <a:t>:</a:t>
            </a:r>
          </a:p>
          <a:p>
            <a:pPr marL="742950" lvl="1" indent="-285750"/>
            <a:r>
              <a:rPr lang="en-US" b="0" i="0" dirty="0">
                <a:effectLst/>
                <a:latin typeface="Söhne"/>
              </a:rPr>
              <a:t>The generative AI system collected and analyzed data on applicant behavior, providing valuable insights into the admissions process and applicant preferences.</a:t>
            </a:r>
          </a:p>
        </p:txBody>
      </p:sp>
    </p:spTree>
    <p:extLst>
      <p:ext uri="{BB962C8B-B14F-4D97-AF65-F5344CB8AC3E}">
        <p14:creationId xmlns:p14="http://schemas.microsoft.com/office/powerpoint/2010/main" val="201896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What is Prompt Engineering?</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a:xfrm>
            <a:off x="236537" y="1335285"/>
            <a:ext cx="8678863" cy="1236466"/>
          </a:xfrm>
        </p:spPr>
        <p:txBody>
          <a:bodyPr numCol="1"/>
          <a:lstStyle/>
          <a:p>
            <a:pPr algn="l">
              <a:buFont typeface="Arial" panose="020B0604020202020204" pitchFamily="34" charset="0"/>
              <a:buChar char="•"/>
            </a:pPr>
            <a:r>
              <a:rPr lang="en-US" b="1" i="0" dirty="0">
                <a:effectLst/>
                <a:latin typeface="Söhne"/>
              </a:rPr>
              <a:t>Prompt engineering </a:t>
            </a:r>
            <a:r>
              <a:rPr lang="en-US" i="0" dirty="0">
                <a:effectLst/>
                <a:latin typeface="Söhne"/>
              </a:rPr>
              <a:t>is the process of designing and crafting input prompts or queries to generative AI models to elicit desired outputs or responses. </a:t>
            </a:r>
            <a:r>
              <a:rPr lang="en-US" b="0" i="0" dirty="0">
                <a:effectLst/>
                <a:latin typeface="Söhne"/>
              </a:rPr>
              <a:t>The choice of words, format, and context in the prompt can significantly influence the generated content. </a:t>
            </a:r>
          </a:p>
          <a:p>
            <a:pPr algn="l">
              <a:buFont typeface="Arial" panose="020B0604020202020204" pitchFamily="34" charset="0"/>
              <a:buChar char="•"/>
            </a:pPr>
            <a:r>
              <a:rPr lang="en-US" b="0" i="0" dirty="0">
                <a:effectLst/>
                <a:latin typeface="Söhne"/>
              </a:rPr>
              <a:t>How to structure prompts for desired outputs: </a:t>
            </a:r>
          </a:p>
        </p:txBody>
      </p:sp>
      <p:sp>
        <p:nvSpPr>
          <p:cNvPr id="6" name="Text Placeholder 3">
            <a:extLst>
              <a:ext uri="{FF2B5EF4-FFF2-40B4-BE49-F238E27FC236}">
                <a16:creationId xmlns:a16="http://schemas.microsoft.com/office/drawing/2014/main" id="{364726C2-A669-4C15-8505-B97385F3DCFE}"/>
              </a:ext>
            </a:extLst>
          </p:cNvPr>
          <p:cNvSpPr txBox="1">
            <a:spLocks/>
          </p:cNvSpPr>
          <p:nvPr/>
        </p:nvSpPr>
        <p:spPr>
          <a:xfrm>
            <a:off x="236537" y="2590800"/>
            <a:ext cx="8678863" cy="1236466"/>
          </a:xfrm>
          <a:prstGeom prst="rect">
            <a:avLst/>
          </a:prstGeom>
        </p:spPr>
        <p:txBody>
          <a:bodyPr vert="horz" lIns="91440" tIns="45720" rIns="91440" bIns="45720" numCol="2" rtlCol="0">
            <a:noAutofit/>
          </a:bodyPr>
          <a:lstStyle>
            <a:lvl1pPr marL="342891" indent="-342891" algn="l" defTabSz="914377" rtl="0" eaLnBrk="1" latinLnBrk="0" hangingPunct="1">
              <a:spcBef>
                <a:spcPct val="20000"/>
              </a:spcBef>
              <a:buClr>
                <a:srgbClr val="E17C00"/>
              </a:buClr>
              <a:buFont typeface="Arial" panose="020B0604020202020204" pitchFamily="34" charset="0"/>
              <a:buChar char="•"/>
              <a:defRPr sz="1600" b="1" i="0" kern="1200">
                <a:solidFill>
                  <a:srgbClr val="6F263D"/>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E17C00"/>
              </a:buClr>
              <a:buFont typeface="Arial" panose="020B0604020202020204" pitchFamily="34" charset="0"/>
              <a:buChar char="–"/>
              <a:defRPr sz="1400" kern="1200">
                <a:solidFill>
                  <a:srgbClr val="6F263D"/>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E17C00"/>
              </a:buClr>
              <a:buFont typeface="Arial" panose="020B0604020202020204" pitchFamily="34" charset="0"/>
              <a:buChar char="•"/>
              <a:defRPr sz="1200" kern="1200">
                <a:solidFill>
                  <a:srgbClr val="6F263D"/>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E17C00"/>
              </a:buClr>
              <a:buFont typeface="Arial" panose="020B0604020202020204" pitchFamily="34" charset="0"/>
              <a:buChar char="–"/>
              <a:defRPr sz="1100" kern="1200">
                <a:solidFill>
                  <a:srgbClr val="6F263D"/>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E17C00"/>
              </a:buClr>
              <a:buFont typeface="Arial" panose="020B0604020202020204" pitchFamily="34" charset="0"/>
              <a:buChar char="»"/>
              <a:defRPr sz="1100" kern="1200">
                <a:solidFill>
                  <a:srgbClr val="6F263D"/>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indent="-214313">
              <a:buFont typeface="Arial" panose="020B0604020202020204" pitchFamily="34" charset="0"/>
              <a:buChar char="•"/>
            </a:pPr>
            <a:r>
              <a:rPr lang="en-US" sz="1600" b="0" dirty="0">
                <a:solidFill>
                  <a:srgbClr val="6F263D"/>
                </a:solidFill>
                <a:latin typeface="Söhne"/>
              </a:rPr>
              <a:t>Be Clear and Specific</a:t>
            </a:r>
          </a:p>
          <a:p>
            <a:pPr marL="214313" indent="-214313">
              <a:buFont typeface="Arial" panose="020B0604020202020204" pitchFamily="34" charset="0"/>
              <a:buChar char="•"/>
            </a:pPr>
            <a:r>
              <a:rPr lang="en-US" sz="1600" b="0" dirty="0">
                <a:solidFill>
                  <a:srgbClr val="6F263D"/>
                </a:solidFill>
                <a:latin typeface="Söhne"/>
              </a:rPr>
              <a:t>Specify the Format</a:t>
            </a:r>
          </a:p>
          <a:p>
            <a:pPr marL="214313" indent="-214313">
              <a:buFont typeface="Arial" panose="020B0604020202020204" pitchFamily="34" charset="0"/>
              <a:buChar char="•"/>
            </a:pPr>
            <a:r>
              <a:rPr lang="en-US" sz="1600" b="0" dirty="0">
                <a:solidFill>
                  <a:srgbClr val="6F263D"/>
                </a:solidFill>
                <a:latin typeface="Söhne"/>
              </a:rPr>
              <a:t>Add Context</a:t>
            </a:r>
          </a:p>
          <a:p>
            <a:pPr marL="214313" indent="-214313">
              <a:buFont typeface="Arial" panose="020B0604020202020204" pitchFamily="34" charset="0"/>
              <a:buChar char="•"/>
            </a:pPr>
            <a:r>
              <a:rPr lang="en-US" sz="1600" b="0" dirty="0">
                <a:solidFill>
                  <a:srgbClr val="6F263D"/>
                </a:solidFill>
                <a:latin typeface="Söhne"/>
              </a:rPr>
              <a:t>Use Examples</a:t>
            </a:r>
          </a:p>
          <a:p>
            <a:pPr marL="214313" indent="-214313">
              <a:buFont typeface="Arial" panose="020B0604020202020204" pitchFamily="34" charset="0"/>
              <a:buChar char="•"/>
            </a:pPr>
            <a:r>
              <a:rPr lang="en-US" sz="1600" b="0" dirty="0">
                <a:solidFill>
                  <a:srgbClr val="6F263D"/>
                </a:solidFill>
                <a:latin typeface="Söhne"/>
              </a:rPr>
              <a:t>Control the Tone</a:t>
            </a:r>
          </a:p>
          <a:p>
            <a:pPr marL="214313" indent="-214313">
              <a:buFont typeface="Arial" panose="020B0604020202020204" pitchFamily="34" charset="0"/>
              <a:buChar char="•"/>
            </a:pPr>
            <a:endParaRPr lang="en-US" sz="1600" b="0" dirty="0">
              <a:solidFill>
                <a:srgbClr val="6F263D"/>
              </a:solidFill>
              <a:latin typeface="Söhne"/>
            </a:endParaRPr>
          </a:p>
          <a:p>
            <a:pPr marL="214313" indent="-214313">
              <a:buFont typeface="Arial" panose="020B0604020202020204" pitchFamily="34" charset="0"/>
              <a:buChar char="•"/>
            </a:pPr>
            <a:r>
              <a:rPr lang="en-US" sz="1600" b="0" dirty="0">
                <a:solidFill>
                  <a:srgbClr val="6F263D"/>
                </a:solidFill>
                <a:latin typeface="Söhne"/>
              </a:rPr>
              <a:t>Ask the Model to Think Step by Step</a:t>
            </a:r>
          </a:p>
          <a:p>
            <a:pPr marL="214313" indent="-214313">
              <a:buFont typeface="Arial" panose="020B0604020202020204" pitchFamily="34" charset="0"/>
              <a:buChar char="•"/>
            </a:pPr>
            <a:r>
              <a:rPr lang="en-US" sz="1600" b="0" dirty="0">
                <a:solidFill>
                  <a:srgbClr val="6F263D"/>
                </a:solidFill>
                <a:latin typeface="Söhne"/>
              </a:rPr>
              <a:t>Use Keywords</a:t>
            </a:r>
          </a:p>
          <a:p>
            <a:pPr marL="214313" indent="-214313">
              <a:buFont typeface="Arial" panose="020B0604020202020204" pitchFamily="34" charset="0"/>
              <a:buChar char="•"/>
            </a:pPr>
            <a:r>
              <a:rPr lang="en-US" sz="1600" b="0" dirty="0">
                <a:solidFill>
                  <a:srgbClr val="6F263D"/>
                </a:solidFill>
                <a:latin typeface="Söhne"/>
              </a:rPr>
              <a:t>Provide Constraints</a:t>
            </a:r>
          </a:p>
          <a:p>
            <a:pPr marL="214313" indent="-214313">
              <a:buFont typeface="Arial" panose="020B0604020202020204" pitchFamily="34" charset="0"/>
              <a:buChar char="•"/>
            </a:pPr>
            <a:r>
              <a:rPr lang="en-US" sz="1600" b="0" dirty="0">
                <a:solidFill>
                  <a:srgbClr val="6F263D"/>
                </a:solidFill>
                <a:latin typeface="Söhne"/>
              </a:rPr>
              <a:t>Experiment</a:t>
            </a:r>
          </a:p>
          <a:p>
            <a:pPr marL="214313" indent="-214313">
              <a:buFont typeface="Arial" panose="020B0604020202020204" pitchFamily="34" charset="0"/>
              <a:buChar char="•"/>
            </a:pPr>
            <a:r>
              <a:rPr lang="en-US" sz="1600" b="0" dirty="0">
                <a:solidFill>
                  <a:srgbClr val="6F263D"/>
                </a:solidFill>
                <a:latin typeface="Söhne"/>
              </a:rPr>
              <a:t>Iterate and Refine</a:t>
            </a:r>
          </a:p>
        </p:txBody>
      </p:sp>
    </p:spTree>
    <p:extLst>
      <p:ext uri="{BB962C8B-B14F-4D97-AF65-F5344CB8AC3E}">
        <p14:creationId xmlns:p14="http://schemas.microsoft.com/office/powerpoint/2010/main" val="163013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500"/>
                                        <p:tgtEl>
                                          <p:spTgt spid="6">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fade">
                                      <p:cBhvr>
                                        <p:cTn id="4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t>Prompt Engineering Examples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pPr algn="l">
              <a:buFont typeface="Arial" panose="020B0604020202020204" pitchFamily="34" charset="0"/>
              <a:buChar char="•"/>
            </a:pPr>
            <a:r>
              <a:rPr lang="en-US" b="1" i="0" dirty="0">
                <a:effectLst/>
                <a:latin typeface="Söhne"/>
              </a:rPr>
              <a:t>Task: Summarize a </a:t>
            </a:r>
            <a:r>
              <a:rPr lang="en-US" dirty="0">
                <a:latin typeface="Söhne"/>
              </a:rPr>
              <a:t>Report</a:t>
            </a:r>
            <a:endParaRPr lang="en-US" b="0" i="0" dirty="0">
              <a:effectLst/>
              <a:latin typeface="Söhne"/>
            </a:endParaRPr>
          </a:p>
          <a:p>
            <a:pPr marL="742950" lvl="1" indent="-285750" algn="l">
              <a:buFont typeface="Arial" panose="020B0604020202020204" pitchFamily="34" charset="0"/>
              <a:buChar char="•"/>
            </a:pPr>
            <a:r>
              <a:rPr lang="en-US" b="0" i="0" dirty="0">
                <a:effectLst/>
                <a:latin typeface="Söhne"/>
              </a:rPr>
              <a:t>Ineffective Prompt: "Summarize this </a:t>
            </a:r>
            <a:r>
              <a:rPr lang="en-US" dirty="0">
                <a:latin typeface="Söhne"/>
              </a:rPr>
              <a:t>report</a:t>
            </a:r>
            <a:r>
              <a:rPr lang="en-US" b="0" i="0" dirty="0">
                <a:effectLst/>
                <a:latin typeface="Söhne"/>
              </a:rPr>
              <a:t>."</a:t>
            </a:r>
          </a:p>
          <a:p>
            <a:pPr marL="742950" lvl="1" indent="-285750" algn="l">
              <a:buFont typeface="Arial" panose="020B0604020202020204" pitchFamily="34" charset="0"/>
              <a:buChar char="•"/>
            </a:pPr>
            <a:r>
              <a:rPr lang="en-US" b="0" i="0" dirty="0">
                <a:effectLst/>
                <a:latin typeface="Söhne"/>
              </a:rPr>
              <a:t>Effective Prompt: "Provide a concise summary of the key findings and overarching messages of the GLBA Audit Findings: [paste report here]. "</a:t>
            </a:r>
          </a:p>
          <a:p>
            <a:pPr algn="l">
              <a:buFont typeface="Arial" panose="020B0604020202020204" pitchFamily="34" charset="0"/>
              <a:buChar char="•"/>
            </a:pPr>
            <a:r>
              <a:rPr lang="en-US" b="1" i="0" dirty="0">
                <a:effectLst/>
                <a:latin typeface="Söhne"/>
              </a:rPr>
              <a:t>Task: Creative Writing</a:t>
            </a:r>
            <a:endParaRPr lang="en-US" b="0" i="0" dirty="0">
              <a:effectLst/>
              <a:latin typeface="Söhne"/>
            </a:endParaRPr>
          </a:p>
          <a:p>
            <a:pPr marL="742950" lvl="1" indent="-285750" algn="l">
              <a:buFont typeface="Arial" panose="020B0604020202020204" pitchFamily="34" charset="0"/>
              <a:buChar char="•"/>
            </a:pPr>
            <a:r>
              <a:rPr lang="en-US" b="0" i="0" dirty="0">
                <a:effectLst/>
                <a:latin typeface="Söhne"/>
              </a:rPr>
              <a:t>Ineffective Prompt: "Write a story."</a:t>
            </a:r>
          </a:p>
          <a:p>
            <a:pPr marL="742950" lvl="1" indent="-285750" algn="l">
              <a:buFont typeface="Arial" panose="020B0604020202020204" pitchFamily="34" charset="0"/>
              <a:buChar char="•"/>
            </a:pPr>
            <a:r>
              <a:rPr lang="en-US" b="0" i="0" dirty="0">
                <a:effectLst/>
                <a:latin typeface="Söhne"/>
              </a:rPr>
              <a:t>Effective Prompt: "Create an engaging short story about a time traveler who finds themselves in a parallel universe where gravity behaves differently."</a:t>
            </a:r>
          </a:p>
          <a:p>
            <a:pPr algn="l">
              <a:buFont typeface="Arial" panose="020B0604020202020204" pitchFamily="34" charset="0"/>
              <a:buChar char="•"/>
            </a:pPr>
            <a:r>
              <a:rPr lang="en-US" b="1" i="0" dirty="0">
                <a:effectLst/>
                <a:latin typeface="Söhne"/>
              </a:rPr>
              <a:t>Task: Language Translation</a:t>
            </a:r>
            <a:endParaRPr lang="en-US" b="0" i="0" dirty="0">
              <a:effectLst/>
              <a:latin typeface="Söhne"/>
            </a:endParaRPr>
          </a:p>
          <a:p>
            <a:pPr marL="742950" lvl="1" indent="-285750" algn="l">
              <a:buFont typeface="Arial" panose="020B0604020202020204" pitchFamily="34" charset="0"/>
              <a:buChar char="•"/>
            </a:pPr>
            <a:r>
              <a:rPr lang="en-US" b="0" i="0" dirty="0">
                <a:effectLst/>
                <a:latin typeface="Söhne"/>
              </a:rPr>
              <a:t>Ineffective Prompt: "Translate this sentence."</a:t>
            </a:r>
          </a:p>
          <a:p>
            <a:pPr marL="742950" lvl="1" indent="-285750" algn="l">
              <a:buFont typeface="Arial" panose="020B0604020202020204" pitchFamily="34" charset="0"/>
              <a:buChar char="•"/>
            </a:pPr>
            <a:r>
              <a:rPr lang="en-US" b="0" i="0" dirty="0">
                <a:effectLst/>
                <a:latin typeface="Söhne"/>
              </a:rPr>
              <a:t>Effective Prompt: "Translate the following English sentence into French: 'The quick brown fox jumps over the lazy dog.'"</a:t>
            </a:r>
          </a:p>
          <a:p>
            <a:pPr marL="0" indent="0">
              <a:buNone/>
            </a:pPr>
            <a:endParaRPr lang="en-US" b="0" dirty="0"/>
          </a:p>
        </p:txBody>
      </p:sp>
    </p:spTree>
    <p:extLst>
      <p:ext uri="{BB962C8B-B14F-4D97-AF65-F5344CB8AC3E}">
        <p14:creationId xmlns:p14="http://schemas.microsoft.com/office/powerpoint/2010/main" val="42661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Group Activity</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pPr marL="0" indent="0">
              <a:buNone/>
            </a:pPr>
            <a:r>
              <a:rPr lang="en-US" b="0" dirty="0"/>
              <a:t>We are going to test </a:t>
            </a:r>
            <a:r>
              <a:rPr lang="en-US" b="0" dirty="0" err="1"/>
              <a:t>chatGPT’s</a:t>
            </a:r>
            <a:r>
              <a:rPr lang="en-US" b="0" dirty="0"/>
              <a:t> effectiveness on some real-world scenarios. </a:t>
            </a:r>
          </a:p>
          <a:p>
            <a:pPr marL="0" indent="0">
              <a:buNone/>
            </a:pPr>
            <a:endParaRPr lang="en-US" b="0" dirty="0"/>
          </a:p>
          <a:p>
            <a:r>
              <a:rPr lang="en-US" sz="1600" b="0" dirty="0"/>
              <a:t>Warm up: </a:t>
            </a:r>
            <a:r>
              <a:rPr lang="en-US" dirty="0">
                <a:latin typeface="Calibri" panose="020F0502020204030204" pitchFamily="34" charset="0"/>
              </a:rPr>
              <a:t>C</a:t>
            </a:r>
            <a:r>
              <a:rPr lang="en-US" sz="1600" dirty="0">
                <a:effectLst/>
                <a:latin typeface="Calibri" panose="020F0502020204030204" pitchFamily="34" charset="0"/>
                <a:ea typeface="Calibri" panose="020F0502020204030204" pitchFamily="34" charset="0"/>
              </a:rPr>
              <a:t>onsider what aspects of your work could be enhanced or made easier by using Generative AI.</a:t>
            </a:r>
            <a:endParaRPr lang="en-US" b="0" dirty="0"/>
          </a:p>
          <a:p>
            <a:pPr marL="0" indent="0">
              <a:buNone/>
            </a:pPr>
            <a:endParaRPr lang="en-US" b="0" dirty="0"/>
          </a:p>
          <a:p>
            <a:r>
              <a:rPr lang="en-US" dirty="0"/>
              <a:t>Questions to ask yourself:</a:t>
            </a:r>
          </a:p>
          <a:p>
            <a:pPr lvl="1"/>
            <a:r>
              <a:rPr lang="en-US" sz="1800" dirty="0">
                <a:effectLst/>
                <a:latin typeface="Calibri" panose="020F0502020204030204" pitchFamily="34" charset="0"/>
                <a:ea typeface="Calibri" panose="020F0502020204030204" pitchFamily="34" charset="0"/>
              </a:rPr>
              <a:t>what tasks are repetitive in my job?</a:t>
            </a:r>
          </a:p>
          <a:p>
            <a:pPr lvl="1"/>
            <a:r>
              <a:rPr lang="en-US" sz="1800" dirty="0">
                <a:effectLst/>
                <a:latin typeface="Calibri" panose="020F0502020204030204" pitchFamily="34" charset="0"/>
                <a:ea typeface="Calibri" panose="020F0502020204030204" pitchFamily="34" charset="0"/>
              </a:rPr>
              <a:t> what kind of writing do you do that could be done by AI?</a:t>
            </a:r>
          </a:p>
          <a:p>
            <a:pPr lvl="1"/>
            <a:r>
              <a:rPr lang="en-US" sz="1800" dirty="0">
                <a:effectLst/>
                <a:latin typeface="Calibri" panose="020F0502020204030204" pitchFamily="34" charset="0"/>
                <a:ea typeface="Calibri" panose="020F0502020204030204" pitchFamily="34" charset="0"/>
              </a:rPr>
              <a:t> what projects could you use help organizing or starting?</a:t>
            </a:r>
            <a:endParaRPr lang="en-US" dirty="0"/>
          </a:p>
          <a:p>
            <a:pPr marL="0" indent="0">
              <a:buNone/>
            </a:pPr>
            <a:endParaRPr lang="en-US" b="0" dirty="0"/>
          </a:p>
        </p:txBody>
      </p:sp>
    </p:spTree>
    <p:extLst>
      <p:ext uri="{BB962C8B-B14F-4D97-AF65-F5344CB8AC3E}">
        <p14:creationId xmlns:p14="http://schemas.microsoft.com/office/powerpoint/2010/main" val="26363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6190-54E8-4002-B16B-C952DB9AEA74}"/>
              </a:ext>
            </a:extLst>
          </p:cNvPr>
          <p:cNvSpPr>
            <a:spLocks noGrp="1"/>
          </p:cNvSpPr>
          <p:nvPr>
            <p:ph type="title"/>
          </p:nvPr>
        </p:nvSpPr>
        <p:spPr/>
        <p:txBody>
          <a:bodyPr/>
          <a:lstStyle/>
          <a:p>
            <a:r>
              <a:rPr lang="en-US" dirty="0"/>
              <a:t>Group Activity </a:t>
            </a:r>
          </a:p>
        </p:txBody>
      </p:sp>
      <p:sp>
        <p:nvSpPr>
          <p:cNvPr id="4" name="Text Placeholder 3">
            <a:extLst>
              <a:ext uri="{FF2B5EF4-FFF2-40B4-BE49-F238E27FC236}">
                <a16:creationId xmlns:a16="http://schemas.microsoft.com/office/drawing/2014/main" id="{DF8D92E0-86E2-403B-989D-5616C2E01BE9}"/>
              </a:ext>
            </a:extLst>
          </p:cNvPr>
          <p:cNvSpPr>
            <a:spLocks noGrp="1"/>
          </p:cNvSpPr>
          <p:nvPr>
            <p:ph type="body" sz="quarter" idx="13"/>
          </p:nvPr>
        </p:nvSpPr>
        <p:spPr/>
        <p:txBody>
          <a:bodyPr/>
          <a:lstStyle/>
          <a:p>
            <a:pPr marL="0" indent="0">
              <a:buNone/>
            </a:pPr>
            <a:r>
              <a:rPr lang="en-US" b="0" dirty="0"/>
              <a:t>Now that we have thought of a few things that we can use generative AI for in our jobs, let’s practice! </a:t>
            </a:r>
            <a:r>
              <a:rPr lang="en-US" dirty="0"/>
              <a:t>Try to get </a:t>
            </a:r>
            <a:r>
              <a:rPr lang="en-US" dirty="0" err="1"/>
              <a:t>ChatGPT</a:t>
            </a:r>
            <a:r>
              <a:rPr lang="en-US" dirty="0"/>
              <a:t> to perform some of the tasks you have thought of. </a:t>
            </a:r>
          </a:p>
          <a:p>
            <a:pPr marL="0" indent="0">
              <a:buNone/>
            </a:pPr>
            <a:endParaRPr lang="en-US" dirty="0"/>
          </a:p>
          <a:p>
            <a:pPr marL="0" indent="0">
              <a:buNone/>
            </a:pPr>
            <a:r>
              <a:rPr lang="en-US" dirty="0"/>
              <a:t>Some examples if you need somewhere to get started: </a:t>
            </a:r>
          </a:p>
          <a:p>
            <a:r>
              <a:rPr lang="en-US" b="0" dirty="0"/>
              <a:t>Write a newsletter to students about essential student services here at the University</a:t>
            </a:r>
          </a:p>
          <a:p>
            <a:r>
              <a:rPr lang="en-US" b="0" dirty="0"/>
              <a:t>Write a social media post about the University of Montana</a:t>
            </a:r>
          </a:p>
          <a:p>
            <a:r>
              <a:rPr lang="en-US" b="0" dirty="0"/>
              <a:t>Write a project plan/outline </a:t>
            </a:r>
          </a:p>
          <a:p>
            <a:r>
              <a:rPr lang="en-US" b="0" dirty="0"/>
              <a:t>Draft an email you normally have trouble starting</a:t>
            </a:r>
          </a:p>
          <a:p>
            <a:endParaRPr lang="en-US" b="0" dirty="0"/>
          </a:p>
        </p:txBody>
      </p:sp>
    </p:spTree>
    <p:extLst>
      <p:ext uri="{BB962C8B-B14F-4D97-AF65-F5344CB8AC3E}">
        <p14:creationId xmlns:p14="http://schemas.microsoft.com/office/powerpoint/2010/main" val="122854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D75EC2-3100-1231-68BB-A8BCFCCB933D}"/>
              </a:ext>
            </a:extLst>
          </p:cNvPr>
          <p:cNvSpPr>
            <a:spLocks noGrp="1"/>
          </p:cNvSpPr>
          <p:nvPr>
            <p:ph type="body" sz="quarter" idx="19"/>
          </p:nvPr>
        </p:nvSpPr>
        <p:spPr>
          <a:xfrm>
            <a:off x="533400" y="1504950"/>
            <a:ext cx="7010400" cy="2971800"/>
          </a:xfrm>
        </p:spPr>
        <p:txBody>
          <a:bodyPr numCol="2">
            <a:normAutofit/>
          </a:bodyPr>
          <a:lstStyle/>
          <a:p>
            <a:pPr marL="285750" indent="-285750" algn="l">
              <a:buFont typeface="Arial" panose="020B0604020202020204" pitchFamily="34" charset="0"/>
              <a:buChar char="•"/>
            </a:pPr>
            <a:r>
              <a:rPr lang="en-US" sz="1600" b="0" i="0" dirty="0">
                <a:effectLst/>
                <a:latin typeface="Söhne"/>
              </a:rPr>
              <a:t>Introduction to Generative AI</a:t>
            </a:r>
          </a:p>
          <a:p>
            <a:pPr marL="285750" indent="-285750" algn="l">
              <a:buFont typeface="Arial" panose="020B0604020202020204" pitchFamily="34" charset="0"/>
              <a:buChar char="•"/>
            </a:pPr>
            <a:r>
              <a:rPr lang="en-US" sz="1600" b="0" i="0" dirty="0">
                <a:effectLst/>
                <a:latin typeface="Söhne"/>
              </a:rPr>
              <a:t>Opportunities and Applications</a:t>
            </a:r>
          </a:p>
          <a:p>
            <a:pPr marL="285750" indent="-285750">
              <a:buFont typeface="Arial" panose="020B0604020202020204" pitchFamily="34" charset="0"/>
              <a:buChar char="•"/>
            </a:pPr>
            <a:r>
              <a:rPr lang="en-US" sz="1600" dirty="0">
                <a:latin typeface="Söhne"/>
              </a:rPr>
              <a:t>Case Study: Admissions</a:t>
            </a:r>
          </a:p>
          <a:p>
            <a:pPr marL="285750" indent="-285750" algn="l">
              <a:buFont typeface="Arial" panose="020B0604020202020204" pitchFamily="34" charset="0"/>
              <a:buChar char="•"/>
            </a:pPr>
            <a:r>
              <a:rPr lang="en-US" sz="1600" b="0" i="0" dirty="0">
                <a:effectLst/>
                <a:latin typeface="Söhne"/>
              </a:rPr>
              <a:t>What is Prompt Engineering?</a:t>
            </a:r>
          </a:p>
          <a:p>
            <a:pPr marL="285750" indent="-285750">
              <a:buFont typeface="Arial" panose="020B0604020202020204" pitchFamily="34" charset="0"/>
              <a:buChar char="•"/>
            </a:pPr>
            <a:r>
              <a:rPr lang="en-US" dirty="0">
                <a:latin typeface="Söhne"/>
              </a:rPr>
              <a:t>Group Activity</a:t>
            </a:r>
            <a:endParaRPr lang="en-US" sz="1600" b="0" i="0" dirty="0">
              <a:effectLst/>
              <a:latin typeface="Söhne"/>
            </a:endParaRPr>
          </a:p>
          <a:p>
            <a:pPr marL="285750" indent="-285750" algn="l">
              <a:buFont typeface="Arial" panose="020B0604020202020204" pitchFamily="34" charset="0"/>
              <a:buChar char="•"/>
            </a:pPr>
            <a:r>
              <a:rPr lang="en-US" sz="1600" b="0" i="0" dirty="0">
                <a:effectLst/>
                <a:latin typeface="Söhne"/>
              </a:rPr>
              <a:t>Information Security, Privacy, and Ethics</a:t>
            </a:r>
          </a:p>
          <a:p>
            <a:pPr marL="285750" indent="-285750">
              <a:buFont typeface="Arial" panose="020B0604020202020204" pitchFamily="34" charset="0"/>
              <a:buChar char="•"/>
            </a:pPr>
            <a:endParaRPr lang="en-US" sz="1600" b="0" i="0" dirty="0">
              <a:effectLst/>
              <a:latin typeface="Söhne"/>
            </a:endParaRPr>
          </a:p>
          <a:p>
            <a:pPr marL="285750" indent="-285750">
              <a:buFont typeface="Arial" panose="020B0604020202020204" pitchFamily="34" charset="0"/>
              <a:buChar char="•"/>
            </a:pPr>
            <a:endParaRPr lang="en-US" dirty="0">
              <a:latin typeface="Söhne"/>
            </a:endParaRPr>
          </a:p>
          <a:p>
            <a:pPr marL="285750" indent="-285750">
              <a:buFont typeface="Arial" panose="020B0604020202020204" pitchFamily="34" charset="0"/>
              <a:buChar char="•"/>
            </a:pPr>
            <a:endParaRPr lang="en-US" sz="1600" b="0" i="0" dirty="0">
              <a:effectLst/>
              <a:latin typeface="Söhne"/>
            </a:endParaRPr>
          </a:p>
          <a:p>
            <a:pPr marL="285750" indent="-285750" algn="l">
              <a:buFont typeface="Arial" panose="020B0604020202020204" pitchFamily="34" charset="0"/>
              <a:buChar char="•"/>
            </a:pPr>
            <a:r>
              <a:rPr lang="en-US" sz="1600" b="0" i="0" dirty="0">
                <a:effectLst/>
                <a:latin typeface="Söhne"/>
              </a:rPr>
              <a:t>Guidelines for Leveraging Generative AI</a:t>
            </a:r>
          </a:p>
          <a:p>
            <a:pPr marL="285750" indent="-285750" algn="l">
              <a:buFont typeface="Arial" panose="020B0604020202020204" pitchFamily="34" charset="0"/>
              <a:buChar char="•"/>
            </a:pPr>
            <a:r>
              <a:rPr lang="en-US" sz="1600" b="0" i="0" dirty="0">
                <a:effectLst/>
                <a:latin typeface="Söhne"/>
              </a:rPr>
              <a:t>Future Trends</a:t>
            </a:r>
          </a:p>
          <a:p>
            <a:pPr>
              <a:buFont typeface="Arial" panose="020B0604020202020204" pitchFamily="34" charset="0"/>
              <a:buChar char="•"/>
            </a:pPr>
            <a:r>
              <a:rPr lang="en-US" sz="1600" dirty="0">
                <a:latin typeface="Söhne"/>
              </a:rPr>
              <a:t>     Conclusion</a:t>
            </a:r>
          </a:p>
          <a:p>
            <a:pPr algn="l">
              <a:buFont typeface="Arial" panose="020B0604020202020204" pitchFamily="34" charset="0"/>
              <a:buChar char="•"/>
            </a:pPr>
            <a:r>
              <a:rPr lang="en-US" sz="1600" dirty="0">
                <a:latin typeface="Söhne"/>
              </a:rPr>
              <a:t>     Q&amp;A</a:t>
            </a:r>
          </a:p>
        </p:txBody>
      </p:sp>
      <p:sp>
        <p:nvSpPr>
          <p:cNvPr id="4" name="Title 3">
            <a:extLst>
              <a:ext uri="{FF2B5EF4-FFF2-40B4-BE49-F238E27FC236}">
                <a16:creationId xmlns:a16="http://schemas.microsoft.com/office/drawing/2014/main" id="{3BCC6CFD-B9C9-8827-5BA9-170B6E8CCCDC}"/>
              </a:ext>
            </a:extLst>
          </p:cNvPr>
          <p:cNvSpPr>
            <a:spLocks noGrp="1"/>
          </p:cNvSpPr>
          <p:nvPr>
            <p:ph type="title"/>
          </p:nvPr>
        </p:nvSpPr>
        <p:spPr>
          <a:xfrm>
            <a:off x="457200" y="590550"/>
            <a:ext cx="4853268" cy="829533"/>
          </a:xfrm>
        </p:spPr>
        <p:txBody>
          <a:bodyPr/>
          <a:lstStyle/>
          <a:p>
            <a:r>
              <a:rPr lang="en-US" sz="4000" dirty="0"/>
              <a:t>Agenda</a:t>
            </a:r>
          </a:p>
        </p:txBody>
      </p:sp>
    </p:spTree>
    <p:extLst>
      <p:ext uri="{BB962C8B-B14F-4D97-AF65-F5344CB8AC3E}">
        <p14:creationId xmlns:p14="http://schemas.microsoft.com/office/powerpoint/2010/main" val="36284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Information Security, Privacy, and Ethics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pPr algn="l">
              <a:buFont typeface="Arial" panose="020B0604020202020204" pitchFamily="34" charset="0"/>
              <a:buChar char="•"/>
            </a:pPr>
            <a:r>
              <a:rPr lang="en-US" i="0" dirty="0">
                <a:effectLst/>
                <a:latin typeface="Söhne"/>
              </a:rPr>
              <a:t>Do tools and platforms like </a:t>
            </a:r>
            <a:r>
              <a:rPr lang="en-US" i="0" dirty="0" err="1">
                <a:effectLst/>
                <a:latin typeface="Söhne"/>
              </a:rPr>
              <a:t>ChatGPT</a:t>
            </a:r>
            <a:r>
              <a:rPr lang="en-US" i="0" dirty="0">
                <a:effectLst/>
                <a:latin typeface="Söhne"/>
              </a:rPr>
              <a:t> present an inherent security risk?</a:t>
            </a:r>
          </a:p>
          <a:p>
            <a:pPr lvl="1"/>
            <a:r>
              <a:rPr lang="en-US" b="0" i="0" dirty="0">
                <a:effectLst/>
                <a:latin typeface="Söhne"/>
              </a:rPr>
              <a:t>From their TOS: “Use of Content to Improve Services: We do not use Content that you provide to or receive from our API (“API Content”) to develop or improve our Services. </a:t>
            </a:r>
            <a:r>
              <a:rPr lang="en-US" b="1" i="0" dirty="0">
                <a:effectLst/>
                <a:latin typeface="Söhne"/>
              </a:rPr>
              <a:t>We may use Content from Services other than our API (“Non-API Content”) to help develop and improve our Services</a:t>
            </a:r>
            <a:r>
              <a:rPr lang="en-US" b="0" i="0" dirty="0">
                <a:effectLst/>
                <a:latin typeface="Söhne"/>
              </a:rPr>
              <a:t>.”</a:t>
            </a:r>
          </a:p>
          <a:p>
            <a:pPr lvl="1"/>
            <a:r>
              <a:rPr lang="en-US" dirty="0" err="1">
                <a:latin typeface="Söhne"/>
              </a:rPr>
              <a:t>OpenAI</a:t>
            </a:r>
            <a:r>
              <a:rPr lang="en-US" dirty="0">
                <a:latin typeface="Söhne"/>
              </a:rPr>
              <a:t> Recommends using fake names or pseudonyms when interacting with </a:t>
            </a:r>
            <a:r>
              <a:rPr lang="en-US" dirty="0" err="1">
                <a:latin typeface="Söhne"/>
              </a:rPr>
              <a:t>ChatGPT</a:t>
            </a:r>
            <a:r>
              <a:rPr lang="en-US" dirty="0">
                <a:latin typeface="Söhne"/>
              </a:rPr>
              <a:t>, and to avoid public wi-fi, instead using secured private networks. </a:t>
            </a:r>
          </a:p>
          <a:p>
            <a:r>
              <a:rPr lang="en-US" dirty="0">
                <a:latin typeface="Söhne"/>
              </a:rPr>
              <a:t>Not all platforms follow the same or even similar guidelines</a:t>
            </a:r>
            <a:endParaRPr lang="en-US" dirty="0"/>
          </a:p>
          <a:p>
            <a:pPr lvl="1"/>
            <a:r>
              <a:rPr lang="en-US" b="0" i="0" dirty="0">
                <a:effectLst/>
                <a:latin typeface="Söhne"/>
              </a:rPr>
              <a:t>“Copilot seamlessly integrates into Microsoft 365, </a:t>
            </a:r>
            <a:r>
              <a:rPr lang="en-US" b="1" i="0" dirty="0">
                <a:effectLst/>
                <a:latin typeface="Söhne"/>
              </a:rPr>
              <a:t>inheriting your organization's security, compliance, and privacy policies, It utilizes advanced encryption, access control, and permissions to prevent data leakage and maintain compliance with security and privacy policies</a:t>
            </a:r>
            <a:r>
              <a:rPr lang="en-US" b="0" i="0" dirty="0">
                <a:effectLst/>
                <a:latin typeface="Söhne"/>
              </a:rPr>
              <a:t>. Microsoft Copilot places a high emphasis on data security and privacy within Microsoft 365.” - Microsoft</a:t>
            </a:r>
            <a:endParaRPr lang="en-US" dirty="0"/>
          </a:p>
          <a:p>
            <a:pPr marL="0" indent="0">
              <a:buNone/>
            </a:pPr>
            <a:endParaRPr lang="en-US" b="0" dirty="0"/>
          </a:p>
        </p:txBody>
      </p:sp>
    </p:spTree>
    <p:extLst>
      <p:ext uri="{BB962C8B-B14F-4D97-AF65-F5344CB8AC3E}">
        <p14:creationId xmlns:p14="http://schemas.microsoft.com/office/powerpoint/2010/main" val="14184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i="0" dirty="0">
                <a:effectLst/>
                <a:latin typeface="Söhne"/>
              </a:rPr>
              <a:t>University policies on data privacy</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b="0" dirty="0">
                <a:latin typeface="Söhne"/>
              </a:rPr>
              <a:t>The University is bound to HIPAA and FERPA guidelines. There is a large crossover between FERPA and HIPAA and what data is considered to fall under which category depends heavily on what department you are employed under and what the relationship that department has to the University. </a:t>
            </a:r>
          </a:p>
          <a:p>
            <a:r>
              <a:rPr lang="en-US" dirty="0">
                <a:latin typeface="Söhne"/>
              </a:rPr>
              <a:t>The easy answer is, if you think it might be HIPAA, or FERPA </a:t>
            </a:r>
            <a:r>
              <a:rPr lang="en-US" u="sng" dirty="0">
                <a:latin typeface="Söhne"/>
              </a:rPr>
              <a:t>don’t use it</a:t>
            </a:r>
            <a:r>
              <a:rPr lang="en-US" dirty="0">
                <a:latin typeface="Söhne"/>
              </a:rPr>
              <a:t>! </a:t>
            </a:r>
          </a:p>
          <a:p>
            <a:pPr algn="l"/>
            <a:endParaRPr lang="en-US" b="0" dirty="0"/>
          </a:p>
        </p:txBody>
      </p:sp>
    </p:spTree>
    <p:extLst>
      <p:ext uri="{BB962C8B-B14F-4D97-AF65-F5344CB8AC3E}">
        <p14:creationId xmlns:p14="http://schemas.microsoft.com/office/powerpoint/2010/main" val="412224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Ethical Concerns</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b="1" i="0" dirty="0">
                <a:effectLst/>
                <a:latin typeface="Söhne"/>
              </a:rPr>
              <a:t>Bias and Fairness</a:t>
            </a:r>
            <a:r>
              <a:rPr lang="en-US" b="0" i="0" dirty="0">
                <a:effectLst/>
                <a:latin typeface="Söhne"/>
              </a:rPr>
              <a:t>: AI systems can inherit biases from the data they are trained on, potentially leading to </a:t>
            </a:r>
            <a:r>
              <a:rPr lang="en-US" i="0" dirty="0">
                <a:effectLst/>
                <a:latin typeface="Söhne"/>
              </a:rPr>
              <a:t>discrimination in areas like admissions, hiring, or grading</a:t>
            </a:r>
            <a:r>
              <a:rPr lang="en-US" b="0" i="0" dirty="0">
                <a:effectLst/>
                <a:latin typeface="Söhne"/>
              </a:rPr>
              <a:t>.</a:t>
            </a:r>
          </a:p>
          <a:p>
            <a:pPr marL="0" indent="0">
              <a:buNone/>
            </a:pPr>
            <a:endParaRPr lang="en-US" b="0" i="0" dirty="0">
              <a:effectLst/>
              <a:latin typeface="Söhne"/>
            </a:endParaRPr>
          </a:p>
          <a:p>
            <a:r>
              <a:rPr lang="en-US" b="1" dirty="0">
                <a:latin typeface="Söhne"/>
              </a:rPr>
              <a:t>Privacy</a:t>
            </a:r>
            <a:r>
              <a:rPr lang="en-US" dirty="0">
                <a:latin typeface="Söhne"/>
              </a:rPr>
              <a:t>: </a:t>
            </a:r>
            <a:r>
              <a:rPr lang="en-US" b="0" dirty="0">
                <a:latin typeface="Söhne"/>
              </a:rPr>
              <a:t>AI may </a:t>
            </a:r>
            <a:r>
              <a:rPr lang="en-US" dirty="0">
                <a:latin typeface="Söhne"/>
              </a:rPr>
              <a:t>process and store sensitive student or faculty data</a:t>
            </a:r>
            <a:r>
              <a:rPr lang="en-US" b="0" dirty="0">
                <a:latin typeface="Söhne"/>
              </a:rPr>
              <a:t>, raising concerns about data security and privacy violations.</a:t>
            </a:r>
          </a:p>
          <a:p>
            <a:pPr marL="0" indent="0">
              <a:buNone/>
            </a:pPr>
            <a:endParaRPr lang="en-US" dirty="0">
              <a:latin typeface="Söhne"/>
            </a:endParaRPr>
          </a:p>
          <a:p>
            <a:r>
              <a:rPr lang="en-US" b="1" dirty="0">
                <a:latin typeface="Söhne"/>
              </a:rPr>
              <a:t>Transparency</a:t>
            </a:r>
            <a:r>
              <a:rPr lang="en-US" dirty="0">
                <a:latin typeface="Söhne"/>
              </a:rPr>
              <a:t>: </a:t>
            </a:r>
            <a:r>
              <a:rPr lang="en-US" b="0" i="0" dirty="0">
                <a:solidFill>
                  <a:srgbClr val="374151"/>
                </a:solidFill>
                <a:effectLst/>
                <a:latin typeface="Söhne"/>
              </a:rPr>
              <a:t>The opacity of some AI algorithms makes it difficult to understand how decisions are reached. </a:t>
            </a:r>
            <a:r>
              <a:rPr lang="en-US" i="0" dirty="0">
                <a:solidFill>
                  <a:srgbClr val="374151"/>
                </a:solidFill>
                <a:effectLst/>
                <a:latin typeface="Söhne"/>
              </a:rPr>
              <a:t>This lack of transparency can raise ethical questions about accountability and trust</a:t>
            </a:r>
            <a:r>
              <a:rPr lang="en-US" b="0" i="0" dirty="0">
                <a:solidFill>
                  <a:srgbClr val="374151"/>
                </a:solidFill>
                <a:effectLst/>
                <a:latin typeface="Söhne"/>
              </a:rPr>
              <a:t>.</a:t>
            </a:r>
            <a:endParaRPr lang="en-US" b="1" i="0" dirty="0">
              <a:effectLst/>
              <a:latin typeface="Söhne"/>
            </a:endParaRPr>
          </a:p>
          <a:p>
            <a:pPr marL="0" indent="0">
              <a:buNone/>
            </a:pPr>
            <a:endParaRPr lang="en-US" b="0" dirty="0"/>
          </a:p>
        </p:txBody>
      </p:sp>
    </p:spTree>
    <p:extLst>
      <p:ext uri="{BB962C8B-B14F-4D97-AF65-F5344CB8AC3E}">
        <p14:creationId xmlns:p14="http://schemas.microsoft.com/office/powerpoint/2010/main" val="52406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Ethical Concerns</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b="1" i="0" dirty="0">
                <a:effectLst/>
                <a:latin typeface="Söhne"/>
              </a:rPr>
              <a:t>Accountability</a:t>
            </a:r>
            <a:r>
              <a:rPr lang="en-US" b="0" i="0" dirty="0">
                <a:effectLst/>
                <a:latin typeface="Söhne"/>
              </a:rPr>
              <a:t>: It can be challenging to assign responsibility when AI is used in decision-making processes. </a:t>
            </a:r>
            <a:r>
              <a:rPr lang="en-US" i="0" dirty="0">
                <a:effectLst/>
                <a:latin typeface="Söhne"/>
              </a:rPr>
              <a:t>Determining who is accountable for AI-related outcomes or errors is an important ethical consideration.</a:t>
            </a:r>
          </a:p>
          <a:p>
            <a:endParaRPr lang="en-US" b="1" i="0" dirty="0">
              <a:effectLst/>
              <a:latin typeface="Söhne"/>
            </a:endParaRPr>
          </a:p>
          <a:p>
            <a:r>
              <a:rPr lang="en-US" b="1" i="0" dirty="0">
                <a:effectLst/>
                <a:latin typeface="Söhne"/>
              </a:rPr>
              <a:t>Data Quality</a:t>
            </a:r>
            <a:r>
              <a:rPr lang="en-US" b="0" i="0" dirty="0">
                <a:effectLst/>
                <a:latin typeface="Söhne"/>
              </a:rPr>
              <a:t>: </a:t>
            </a:r>
            <a:r>
              <a:rPr lang="en-US" sz="1600" i="0" dirty="0">
                <a:effectLst/>
                <a:latin typeface="Söhne"/>
              </a:rPr>
              <a:t>Garbage in, garbage out</a:t>
            </a:r>
            <a:r>
              <a:rPr lang="en-US" sz="1600" b="0" i="0" dirty="0">
                <a:effectLst/>
                <a:latin typeface="Söhne"/>
              </a:rPr>
              <a:t>: If AI systems are fed with poor-quality or biased data, the ethical integrity of the resulting decisions is compromised.</a:t>
            </a:r>
          </a:p>
          <a:p>
            <a:endParaRPr lang="en-US" sz="1600" b="0" i="0" dirty="0">
              <a:effectLst/>
              <a:latin typeface="Söhne"/>
            </a:endParaRPr>
          </a:p>
          <a:p>
            <a:r>
              <a:rPr lang="en-US" b="1" i="0" dirty="0">
                <a:effectLst/>
                <a:latin typeface="Söhne"/>
              </a:rPr>
              <a:t>Consent</a:t>
            </a:r>
            <a:r>
              <a:rPr lang="en-US" b="0" i="0" dirty="0">
                <a:effectLst/>
                <a:latin typeface="Söhne"/>
              </a:rPr>
              <a:t>: </a:t>
            </a:r>
            <a:r>
              <a:rPr lang="en-US" sz="1600" b="0" i="0" dirty="0">
                <a:effectLst/>
                <a:latin typeface="Söhne"/>
              </a:rPr>
              <a:t>Collecting and using personal data for AI applications should involve informed consent. </a:t>
            </a:r>
            <a:r>
              <a:rPr lang="en-US" sz="1600" i="0" dirty="0">
                <a:effectLst/>
                <a:latin typeface="Söhne"/>
              </a:rPr>
              <a:t>Universities must be transparent about data usage and give individuals the option to opt in or out.</a:t>
            </a:r>
          </a:p>
          <a:p>
            <a:pPr marL="0" indent="0">
              <a:buNone/>
            </a:pPr>
            <a:endParaRPr lang="en-US" b="0" dirty="0"/>
          </a:p>
        </p:txBody>
      </p:sp>
    </p:spTree>
    <p:extLst>
      <p:ext uri="{BB962C8B-B14F-4D97-AF65-F5344CB8AC3E}">
        <p14:creationId xmlns:p14="http://schemas.microsoft.com/office/powerpoint/2010/main" val="34882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Guidelines for Leveraging Generative AI</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pPr algn="l">
              <a:buFont typeface="Arial" panose="020B0604020202020204" pitchFamily="34" charset="0"/>
              <a:buChar char="•"/>
            </a:pPr>
            <a:r>
              <a:rPr lang="en-US" i="0" dirty="0">
                <a:effectLst/>
                <a:latin typeface="Söhne"/>
              </a:rPr>
              <a:t>Understand the Technology</a:t>
            </a:r>
          </a:p>
          <a:p>
            <a:pPr lvl="1"/>
            <a:r>
              <a:rPr lang="en-US" sz="1500" b="0" i="0" dirty="0">
                <a:solidFill>
                  <a:srgbClr val="374151"/>
                </a:solidFill>
                <a:effectLst/>
                <a:latin typeface="Söhne"/>
              </a:rPr>
              <a:t>Ensure that you and your team have a deep understanding of how generative AI works, its capabilities, and its limitations. This understanding is crucial for responsible use.</a:t>
            </a:r>
          </a:p>
          <a:p>
            <a:pPr marL="457188" lvl="1" indent="0">
              <a:buNone/>
            </a:pPr>
            <a:endParaRPr lang="en-US" b="0" i="0" dirty="0">
              <a:effectLst/>
              <a:latin typeface="Söhne"/>
            </a:endParaRPr>
          </a:p>
          <a:p>
            <a:pPr algn="l">
              <a:buFont typeface="Arial" panose="020B0604020202020204" pitchFamily="34" charset="0"/>
              <a:buChar char="•"/>
            </a:pPr>
            <a:r>
              <a:rPr lang="en-US" dirty="0">
                <a:latin typeface="Söhne"/>
              </a:rPr>
              <a:t>Data Ethics</a:t>
            </a:r>
          </a:p>
          <a:p>
            <a:pPr lvl="1"/>
            <a:r>
              <a:rPr lang="en-US" sz="1500" b="0" i="0" dirty="0">
                <a:solidFill>
                  <a:srgbClr val="374151"/>
                </a:solidFill>
                <a:effectLst/>
                <a:latin typeface="Söhne"/>
              </a:rPr>
              <a:t>Use high-quality and diverse training data that is free from bias and sensitive information. Be aware of the potential biases in your training data and take steps to mitigate them.</a:t>
            </a:r>
          </a:p>
          <a:p>
            <a:pPr marL="457188" lvl="1" indent="0">
              <a:buNone/>
            </a:pPr>
            <a:endParaRPr lang="en-US" dirty="0">
              <a:latin typeface="Söhne"/>
            </a:endParaRPr>
          </a:p>
          <a:p>
            <a:pPr algn="l">
              <a:buFont typeface="Arial" panose="020B0604020202020204" pitchFamily="34" charset="0"/>
              <a:buChar char="•"/>
            </a:pPr>
            <a:r>
              <a:rPr lang="en-US" dirty="0">
                <a:latin typeface="Söhne"/>
              </a:rPr>
              <a:t>Human Oversight</a:t>
            </a:r>
          </a:p>
          <a:p>
            <a:pPr lvl="1"/>
            <a:r>
              <a:rPr lang="en-US" sz="1500" b="0" i="0" dirty="0">
                <a:solidFill>
                  <a:srgbClr val="374151"/>
                </a:solidFill>
                <a:effectLst/>
                <a:latin typeface="Söhne"/>
              </a:rPr>
              <a:t>Maintain human oversight and control over AI systems. Fact-check your data and avoid plagiarism.</a:t>
            </a:r>
            <a:endParaRPr lang="en-US" sz="1500" dirty="0">
              <a:latin typeface="Söhne"/>
            </a:endParaRPr>
          </a:p>
          <a:p>
            <a:pPr marL="0" indent="0">
              <a:buNone/>
            </a:pPr>
            <a:endParaRPr lang="en-US" b="0" dirty="0"/>
          </a:p>
        </p:txBody>
      </p:sp>
    </p:spTree>
    <p:extLst>
      <p:ext uri="{BB962C8B-B14F-4D97-AF65-F5344CB8AC3E}">
        <p14:creationId xmlns:p14="http://schemas.microsoft.com/office/powerpoint/2010/main" val="5279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Guidelines for Leveraging Generative AI</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b="1" i="0" dirty="0">
                <a:effectLst/>
                <a:latin typeface="Söhne"/>
              </a:rPr>
              <a:t>Accountability</a:t>
            </a:r>
            <a:r>
              <a:rPr lang="en-US" b="0" i="0" dirty="0">
                <a:effectLst/>
                <a:latin typeface="Söhne"/>
              </a:rPr>
              <a:t>:</a:t>
            </a:r>
          </a:p>
          <a:p>
            <a:pPr marL="628650" lvl="1" indent="-171450"/>
            <a:r>
              <a:rPr lang="en-US" sz="1500" b="0" i="0" dirty="0">
                <a:effectLst/>
                <a:latin typeface="Söhne"/>
              </a:rPr>
              <a:t>Clearly define roles and responsibilities for AI development and deployment. Ensure accountability for the outcomes of AI systems, both positive and negative.</a:t>
            </a:r>
          </a:p>
          <a:p>
            <a:pPr marL="457200" lvl="1" indent="0">
              <a:buNone/>
            </a:pPr>
            <a:endParaRPr lang="en-US" b="0" i="0" dirty="0">
              <a:effectLst/>
              <a:latin typeface="Söhne"/>
            </a:endParaRPr>
          </a:p>
          <a:p>
            <a:r>
              <a:rPr lang="en-US" b="1" i="0" dirty="0">
                <a:effectLst/>
                <a:latin typeface="Söhne"/>
              </a:rPr>
              <a:t>Education and Training</a:t>
            </a:r>
            <a:r>
              <a:rPr lang="en-US" b="0" i="0" dirty="0">
                <a:effectLst/>
                <a:latin typeface="Söhne"/>
              </a:rPr>
              <a:t>:</a:t>
            </a:r>
          </a:p>
          <a:p>
            <a:pPr marL="628650" lvl="1" indent="-171450"/>
            <a:r>
              <a:rPr lang="en-US" sz="1500" b="0" i="0" dirty="0">
                <a:effectLst/>
                <a:latin typeface="Söhne"/>
              </a:rPr>
              <a:t>Provide training and guidelines to staff or users interacting with AI systems to promote responsible usage and ethical considerations.</a:t>
            </a:r>
          </a:p>
          <a:p>
            <a:pPr marL="457200" lvl="1" indent="0">
              <a:buNone/>
            </a:pPr>
            <a:endParaRPr lang="en-US" b="0" i="0" dirty="0">
              <a:effectLst/>
              <a:latin typeface="Söhne"/>
            </a:endParaRPr>
          </a:p>
          <a:p>
            <a:r>
              <a:rPr lang="en-US" b="1" i="0" dirty="0">
                <a:effectLst/>
                <a:latin typeface="Söhne"/>
              </a:rPr>
              <a:t>Continual Monitoring and Evaluation</a:t>
            </a:r>
            <a:r>
              <a:rPr lang="en-US" b="0" i="0" dirty="0">
                <a:effectLst/>
                <a:latin typeface="Söhne"/>
              </a:rPr>
              <a:t>:</a:t>
            </a:r>
          </a:p>
          <a:p>
            <a:pPr marL="628650" lvl="1" indent="-171450"/>
            <a:r>
              <a:rPr lang="en-US" sz="1500" b="0" i="0" dirty="0">
                <a:effectLst/>
                <a:latin typeface="Söhne"/>
              </a:rPr>
              <a:t>Continuously monitor the performance and impact of AI systems after deployment. Be prepared to make adjustments or take corrective actions as needed.</a:t>
            </a:r>
          </a:p>
          <a:p>
            <a:pPr marL="0" indent="0">
              <a:buNone/>
            </a:pPr>
            <a:endParaRPr lang="en-US" b="0" dirty="0"/>
          </a:p>
        </p:txBody>
      </p:sp>
    </p:spTree>
    <p:extLst>
      <p:ext uri="{BB962C8B-B14F-4D97-AF65-F5344CB8AC3E}">
        <p14:creationId xmlns:p14="http://schemas.microsoft.com/office/powerpoint/2010/main" val="206236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latin typeface="Söhne"/>
              </a:rPr>
              <a:t>Tools, Platforms, and Software</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dirty="0" err="1">
                <a:latin typeface="Söhne"/>
              </a:rPr>
              <a:t>ChatGPT</a:t>
            </a:r>
            <a:r>
              <a:rPr lang="en-US" b="0" dirty="0">
                <a:latin typeface="Söhne"/>
              </a:rPr>
              <a:t> – chatbot, text generator</a:t>
            </a:r>
          </a:p>
          <a:p>
            <a:r>
              <a:rPr lang="en-US" dirty="0" err="1">
                <a:latin typeface="Söhne"/>
              </a:rPr>
              <a:t>Midjourney</a:t>
            </a:r>
            <a:r>
              <a:rPr lang="en-US" dirty="0">
                <a:latin typeface="Söhne"/>
              </a:rPr>
              <a:t>/Dall-E2 </a:t>
            </a:r>
            <a:r>
              <a:rPr lang="en-US" b="0" dirty="0">
                <a:latin typeface="Söhne"/>
              </a:rPr>
              <a:t>–text to art</a:t>
            </a:r>
          </a:p>
          <a:p>
            <a:r>
              <a:rPr lang="en-US" dirty="0" err="1">
                <a:latin typeface="Söhne"/>
              </a:rPr>
              <a:t>Wisdolia</a:t>
            </a:r>
            <a:r>
              <a:rPr lang="en-US" dirty="0">
                <a:latin typeface="Söhne"/>
              </a:rPr>
              <a:t> </a:t>
            </a:r>
            <a:r>
              <a:rPr lang="en-US" b="0" dirty="0">
                <a:latin typeface="Söhne"/>
              </a:rPr>
              <a:t>– plugin, generate flash cards for any website, video, or PDF you are on. </a:t>
            </a:r>
          </a:p>
          <a:p>
            <a:r>
              <a:rPr lang="en-US" dirty="0" err="1">
                <a:latin typeface="Söhne"/>
              </a:rPr>
              <a:t>RunwayML</a:t>
            </a:r>
            <a:r>
              <a:rPr lang="en-US" b="0" dirty="0">
                <a:latin typeface="Söhne"/>
              </a:rPr>
              <a:t> – Extreme video/picture editing. </a:t>
            </a:r>
          </a:p>
          <a:p>
            <a:r>
              <a:rPr lang="en-US" dirty="0">
                <a:latin typeface="Söhne"/>
              </a:rPr>
              <a:t>Microsoft 365 copilot </a:t>
            </a:r>
            <a:r>
              <a:rPr lang="en-US" b="0" dirty="0">
                <a:latin typeface="Söhne"/>
              </a:rPr>
              <a:t>– brings AI across the entire Microsoft office suite </a:t>
            </a:r>
          </a:p>
          <a:p>
            <a:r>
              <a:rPr lang="en-US" dirty="0">
                <a:latin typeface="Söhne"/>
              </a:rPr>
              <a:t>Eleven Labs </a:t>
            </a:r>
            <a:r>
              <a:rPr lang="en-US" b="0" dirty="0">
                <a:latin typeface="Söhne"/>
              </a:rPr>
              <a:t>– voice recognition. You speak to it, then you can feed it scripts and it will read them in your voice and cadence. </a:t>
            </a:r>
          </a:p>
          <a:p>
            <a:r>
              <a:rPr lang="en-US" dirty="0" err="1">
                <a:latin typeface="Söhne"/>
              </a:rPr>
              <a:t>Synthesia</a:t>
            </a:r>
            <a:r>
              <a:rPr lang="en-US" dirty="0">
                <a:latin typeface="Söhne"/>
              </a:rPr>
              <a:t> </a:t>
            </a:r>
            <a:r>
              <a:rPr lang="en-US" b="0" dirty="0">
                <a:latin typeface="Söhne"/>
              </a:rPr>
              <a:t>– create a realistic avatar that can speak any script it is given.</a:t>
            </a:r>
          </a:p>
          <a:p>
            <a:r>
              <a:rPr lang="en-US" dirty="0" err="1">
                <a:latin typeface="Söhne"/>
              </a:rPr>
              <a:t>Mixo</a:t>
            </a:r>
            <a:r>
              <a:rPr lang="en-US" dirty="0">
                <a:latin typeface="Söhne"/>
              </a:rPr>
              <a:t>/</a:t>
            </a:r>
            <a:r>
              <a:rPr lang="en-US" dirty="0" err="1">
                <a:latin typeface="Söhne"/>
              </a:rPr>
              <a:t>Sitekick</a:t>
            </a:r>
            <a:r>
              <a:rPr lang="en-US" dirty="0">
                <a:latin typeface="Söhne"/>
              </a:rPr>
              <a:t> </a:t>
            </a:r>
            <a:r>
              <a:rPr lang="en-US" b="0" dirty="0">
                <a:latin typeface="Söhne"/>
              </a:rPr>
              <a:t>– type a product idea and it creates a full website. </a:t>
            </a:r>
          </a:p>
          <a:p>
            <a:r>
              <a:rPr lang="en-US" dirty="0">
                <a:latin typeface="Söhne"/>
              </a:rPr>
              <a:t>Tome</a:t>
            </a:r>
            <a:r>
              <a:rPr lang="en-US" b="0" dirty="0">
                <a:latin typeface="Söhne"/>
              </a:rPr>
              <a:t> – makes presentations from simple prompts.</a:t>
            </a:r>
          </a:p>
          <a:p>
            <a:r>
              <a:rPr lang="en-US" dirty="0">
                <a:latin typeface="Söhne"/>
              </a:rPr>
              <a:t>Tableau’s Ask Data </a:t>
            </a:r>
            <a:r>
              <a:rPr lang="en-US" b="0" dirty="0">
                <a:latin typeface="Söhne"/>
              </a:rPr>
              <a:t>– ask questions, receive data visualizations as responses. </a:t>
            </a:r>
          </a:p>
          <a:p>
            <a:pPr marL="0" indent="0">
              <a:buNone/>
            </a:pPr>
            <a:endParaRPr lang="en-US" b="0" dirty="0"/>
          </a:p>
        </p:txBody>
      </p:sp>
    </p:spTree>
    <p:extLst>
      <p:ext uri="{BB962C8B-B14F-4D97-AF65-F5344CB8AC3E}">
        <p14:creationId xmlns:p14="http://schemas.microsoft.com/office/powerpoint/2010/main" val="28290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ABA3-74C9-E2FD-A585-E5C1F11D9F14}"/>
              </a:ext>
            </a:extLst>
          </p:cNvPr>
          <p:cNvSpPr>
            <a:spLocks noGrp="1"/>
          </p:cNvSpPr>
          <p:nvPr>
            <p:ph type="title"/>
          </p:nvPr>
        </p:nvSpPr>
        <p:spPr>
          <a:xfrm>
            <a:off x="223345" y="285750"/>
            <a:ext cx="6724650" cy="514350"/>
          </a:xfrm>
        </p:spPr>
        <p:txBody>
          <a:bodyPr/>
          <a:lstStyle/>
          <a:p>
            <a:r>
              <a:rPr lang="en-US" dirty="0"/>
              <a:t>Future Trends</a:t>
            </a:r>
          </a:p>
        </p:txBody>
      </p:sp>
      <p:pic>
        <p:nvPicPr>
          <p:cNvPr id="6" name="Content Placeholder 5">
            <a:extLst>
              <a:ext uri="{FF2B5EF4-FFF2-40B4-BE49-F238E27FC236}">
                <a16:creationId xmlns:a16="http://schemas.microsoft.com/office/drawing/2014/main" id="{92E8A87A-D68B-495C-A602-9FB8A8AACCDA}"/>
              </a:ext>
            </a:extLst>
          </p:cNvPr>
          <p:cNvPicPr>
            <a:picLocks noGrp="1" noChangeAspect="1"/>
          </p:cNvPicPr>
          <p:nvPr>
            <p:ph sz="quarter" idx="19"/>
          </p:nvPr>
        </p:nvPicPr>
        <p:blipFill>
          <a:blip r:embed="rId2"/>
          <a:stretch>
            <a:fillRect/>
          </a:stretch>
        </p:blipFill>
        <p:spPr>
          <a:xfrm>
            <a:off x="3858016" y="438151"/>
            <a:ext cx="4780990" cy="4038600"/>
          </a:xfrm>
          <a:prstGeom prst="rect">
            <a:avLst/>
          </a:prstGeom>
        </p:spPr>
      </p:pic>
      <p:sp>
        <p:nvSpPr>
          <p:cNvPr id="5" name="Content Placeholder 4">
            <a:extLst>
              <a:ext uri="{FF2B5EF4-FFF2-40B4-BE49-F238E27FC236}">
                <a16:creationId xmlns:a16="http://schemas.microsoft.com/office/drawing/2014/main" id="{27668CE1-EB3F-49F3-4BED-5E2D3C96ABDC}"/>
              </a:ext>
            </a:extLst>
          </p:cNvPr>
          <p:cNvSpPr>
            <a:spLocks noGrp="1"/>
          </p:cNvSpPr>
          <p:nvPr>
            <p:ph sz="quarter" idx="20"/>
          </p:nvPr>
        </p:nvSpPr>
        <p:spPr>
          <a:xfrm>
            <a:off x="223345" y="895351"/>
            <a:ext cx="3434255" cy="3581400"/>
          </a:xfrm>
        </p:spPr>
        <p:txBody>
          <a:bodyPr/>
          <a:lstStyle/>
          <a:p>
            <a:r>
              <a:rPr lang="en-US" b="0" i="0" dirty="0">
                <a:solidFill>
                  <a:srgbClr val="6F263D"/>
                </a:solidFill>
                <a:effectLst/>
                <a:latin typeface="Söhne"/>
              </a:rPr>
              <a:t>For most of the technical capabilities shown in this chart, </a:t>
            </a:r>
            <a:r>
              <a:rPr lang="en-US" b="1" i="0" dirty="0">
                <a:solidFill>
                  <a:srgbClr val="6F263D"/>
                </a:solidFill>
                <a:effectLst/>
                <a:latin typeface="Söhne"/>
              </a:rPr>
              <a:t>gen AI will perform at a median level of human performance by the end of this decade</a:t>
            </a:r>
            <a:r>
              <a:rPr lang="en-US" b="0" i="0" dirty="0">
                <a:solidFill>
                  <a:srgbClr val="6F263D"/>
                </a:solidFill>
                <a:effectLst/>
                <a:latin typeface="Söhne"/>
              </a:rPr>
              <a:t>. And its performance will compete with the top 25 percent of people completing any and all of these tasks before 2040</a:t>
            </a:r>
            <a:r>
              <a:rPr lang="en-US" b="1" i="0" dirty="0">
                <a:solidFill>
                  <a:srgbClr val="6F263D"/>
                </a:solidFill>
                <a:effectLst/>
                <a:latin typeface="Söhne"/>
              </a:rPr>
              <a:t>. In some cases, that’s 40 years faster than experts previously thought</a:t>
            </a:r>
            <a:r>
              <a:rPr lang="en-US" b="0" i="0" dirty="0">
                <a:solidFill>
                  <a:srgbClr val="6F263D"/>
                </a:solidFill>
                <a:effectLst/>
                <a:latin typeface="Söhne"/>
              </a:rPr>
              <a:t>.</a:t>
            </a:r>
          </a:p>
          <a:p>
            <a:endParaRPr lang="en-US" dirty="0"/>
          </a:p>
        </p:txBody>
      </p:sp>
    </p:spTree>
    <p:extLst>
      <p:ext uri="{BB962C8B-B14F-4D97-AF65-F5344CB8AC3E}">
        <p14:creationId xmlns:p14="http://schemas.microsoft.com/office/powerpoint/2010/main" val="8405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ABA3-74C9-E2FD-A585-E5C1F11D9F14}"/>
              </a:ext>
            </a:extLst>
          </p:cNvPr>
          <p:cNvSpPr>
            <a:spLocks noGrp="1"/>
          </p:cNvSpPr>
          <p:nvPr>
            <p:ph type="title"/>
          </p:nvPr>
        </p:nvSpPr>
        <p:spPr>
          <a:xfrm>
            <a:off x="223345" y="285750"/>
            <a:ext cx="6724650" cy="514350"/>
          </a:xfrm>
        </p:spPr>
        <p:txBody>
          <a:bodyPr/>
          <a:lstStyle/>
          <a:p>
            <a:r>
              <a:rPr lang="en-US" dirty="0"/>
              <a:t>Future Trends</a:t>
            </a:r>
          </a:p>
        </p:txBody>
      </p:sp>
      <p:sp>
        <p:nvSpPr>
          <p:cNvPr id="5" name="Content Placeholder 4">
            <a:extLst>
              <a:ext uri="{FF2B5EF4-FFF2-40B4-BE49-F238E27FC236}">
                <a16:creationId xmlns:a16="http://schemas.microsoft.com/office/drawing/2014/main" id="{27668CE1-EB3F-49F3-4BED-5E2D3C96ABDC}"/>
              </a:ext>
            </a:extLst>
          </p:cNvPr>
          <p:cNvSpPr>
            <a:spLocks noGrp="1"/>
          </p:cNvSpPr>
          <p:nvPr>
            <p:ph sz="quarter" idx="20"/>
          </p:nvPr>
        </p:nvSpPr>
        <p:spPr>
          <a:xfrm>
            <a:off x="223345" y="895351"/>
            <a:ext cx="3434255" cy="3581400"/>
          </a:xfrm>
        </p:spPr>
        <p:txBody>
          <a:bodyPr>
            <a:normAutofit fontScale="92500" lnSpcReduction="20000"/>
          </a:bodyPr>
          <a:lstStyle/>
          <a:p>
            <a:pPr marL="285750" indent="-285750">
              <a:buFont typeface="Arial" panose="020B0604020202020204" pitchFamily="34" charset="0"/>
              <a:buChar char="•"/>
            </a:pPr>
            <a:r>
              <a:rPr lang="en-US" sz="1800" dirty="0">
                <a:solidFill>
                  <a:srgbClr val="6F263D"/>
                </a:solidFill>
                <a:latin typeface="Söhne"/>
              </a:rPr>
              <a:t>Previous waves of automation technology mostly affected physical work activities, but </a:t>
            </a:r>
            <a:r>
              <a:rPr lang="en-US" sz="1800" b="1" dirty="0">
                <a:solidFill>
                  <a:srgbClr val="6F263D"/>
                </a:solidFill>
                <a:latin typeface="Söhne"/>
              </a:rPr>
              <a:t>gen AI is likely to have the biggest impact on knowledge work—especially activities involving decision making and collaboration</a:t>
            </a:r>
            <a:r>
              <a:rPr lang="en-US" sz="1800" dirty="0">
                <a:solidFill>
                  <a:srgbClr val="6F263D"/>
                </a:solidFill>
                <a:latin typeface="Söhne"/>
              </a:rPr>
              <a:t>. Professionals in fields such as education, law, technology, and the arts are likely to see parts of their jobs automated sooner than previously expected. This is because of generative AI’s ability to predict patterns in natural language and use it dynamically.</a:t>
            </a:r>
          </a:p>
          <a:p>
            <a:endParaRPr lang="en-US" dirty="0"/>
          </a:p>
        </p:txBody>
      </p:sp>
      <p:pic>
        <p:nvPicPr>
          <p:cNvPr id="7" name="Content Placeholder 6">
            <a:extLst>
              <a:ext uri="{FF2B5EF4-FFF2-40B4-BE49-F238E27FC236}">
                <a16:creationId xmlns:a16="http://schemas.microsoft.com/office/drawing/2014/main" id="{CD60C930-C4D2-4AAD-965F-F66838761194}"/>
              </a:ext>
            </a:extLst>
          </p:cNvPr>
          <p:cNvPicPr>
            <a:picLocks noGrp="1" noChangeAspect="1"/>
          </p:cNvPicPr>
          <p:nvPr>
            <p:ph sz="quarter" idx="19"/>
          </p:nvPr>
        </p:nvPicPr>
        <p:blipFill>
          <a:blip r:embed="rId2"/>
          <a:stretch>
            <a:fillRect/>
          </a:stretch>
        </p:blipFill>
        <p:spPr>
          <a:xfrm>
            <a:off x="4114801" y="285749"/>
            <a:ext cx="4343400" cy="4497497"/>
          </a:xfrm>
          <a:prstGeom prst="rect">
            <a:avLst/>
          </a:prstGeom>
        </p:spPr>
      </p:pic>
    </p:spTree>
    <p:extLst>
      <p:ext uri="{BB962C8B-B14F-4D97-AF65-F5344CB8AC3E}">
        <p14:creationId xmlns:p14="http://schemas.microsoft.com/office/powerpoint/2010/main" val="221999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Conclusion</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pPr algn="l">
              <a:buFont typeface="Arial" panose="020B0604020202020204" pitchFamily="34" charset="0"/>
              <a:buChar char="•"/>
            </a:pPr>
            <a:r>
              <a:rPr lang="en-US" b="0" i="0" dirty="0">
                <a:effectLst/>
                <a:latin typeface="Söhne"/>
              </a:rPr>
              <a:t>AI is not going away, and learning how to use it appropriately is important</a:t>
            </a:r>
            <a:r>
              <a:rPr lang="en-US" dirty="0">
                <a:latin typeface="Söhne"/>
              </a:rPr>
              <a:t>. It is not coming for your job, but can make you much more productive. </a:t>
            </a:r>
          </a:p>
          <a:p>
            <a:pPr marL="0" indent="0" algn="l">
              <a:buNone/>
            </a:pPr>
            <a:endParaRPr lang="en-US" dirty="0">
              <a:latin typeface="Söhne"/>
            </a:endParaRPr>
          </a:p>
          <a:p>
            <a:pPr algn="l">
              <a:buFont typeface="Arial" panose="020B0604020202020204" pitchFamily="34" charset="0"/>
              <a:buChar char="•"/>
            </a:pPr>
            <a:r>
              <a:rPr lang="en-US" b="0" i="0" dirty="0">
                <a:effectLst/>
                <a:latin typeface="Söhne"/>
              </a:rPr>
              <a:t>Being mindful of how we use this new technology, and how we can shape our jobs with it will determine the future of its efficacy. </a:t>
            </a:r>
          </a:p>
          <a:p>
            <a:pPr marL="0" indent="0" algn="l">
              <a:buNone/>
            </a:pPr>
            <a:endParaRPr lang="en-US" b="0" i="0" dirty="0">
              <a:effectLst/>
              <a:latin typeface="Söhne"/>
            </a:endParaRPr>
          </a:p>
          <a:p>
            <a:pPr algn="l">
              <a:buFont typeface="Arial" panose="020B0604020202020204" pitchFamily="34" charset="0"/>
              <a:buChar char="•"/>
            </a:pPr>
            <a:r>
              <a:rPr lang="en-US" dirty="0">
                <a:latin typeface="Söhne"/>
              </a:rPr>
              <a:t>Through intentional </a:t>
            </a:r>
            <a:r>
              <a:rPr lang="en-US" i="0" dirty="0">
                <a:effectLst/>
                <a:latin typeface="Söhne"/>
              </a:rPr>
              <a:t>exploration</a:t>
            </a:r>
            <a:r>
              <a:rPr lang="en-US" b="0" i="0" dirty="0">
                <a:effectLst/>
                <a:latin typeface="Söhne"/>
              </a:rPr>
              <a:t> we can innovate in ways we have not dreamed of.</a:t>
            </a:r>
          </a:p>
          <a:p>
            <a:pPr marL="0" indent="0" algn="l">
              <a:buNone/>
            </a:pPr>
            <a:r>
              <a:rPr lang="en-US" b="0" i="0" dirty="0">
                <a:effectLst/>
                <a:latin typeface="Söhne"/>
              </a:rPr>
              <a:t> </a:t>
            </a:r>
          </a:p>
          <a:p>
            <a:pPr algn="l">
              <a:buFont typeface="Arial" panose="020B0604020202020204" pitchFamily="34" charset="0"/>
              <a:buChar char="•"/>
            </a:pPr>
            <a:r>
              <a:rPr lang="en-US" i="0" dirty="0">
                <a:effectLst/>
                <a:latin typeface="Söhne"/>
              </a:rPr>
              <a:t>Common sense will prevail in most situations. </a:t>
            </a:r>
          </a:p>
          <a:p>
            <a:pPr marL="0" indent="0">
              <a:buNone/>
            </a:pPr>
            <a:endParaRPr lang="en-US" b="0" dirty="0"/>
          </a:p>
        </p:txBody>
      </p:sp>
    </p:spTree>
    <p:extLst>
      <p:ext uri="{BB962C8B-B14F-4D97-AF65-F5344CB8AC3E}">
        <p14:creationId xmlns:p14="http://schemas.microsoft.com/office/powerpoint/2010/main" val="304754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Artificial Intelligence, What is it?</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r>
              <a:rPr lang="en-US" b="0" dirty="0"/>
              <a:t>AI is defined as “</a:t>
            </a:r>
            <a:r>
              <a:rPr lang="en-US" dirty="0"/>
              <a:t>A system that shows behavior that could be interpreted as human intelligence</a:t>
            </a:r>
            <a:r>
              <a:rPr lang="en-US" b="0" i="0" dirty="0">
                <a:solidFill>
                  <a:srgbClr val="374151"/>
                </a:solidFill>
                <a:effectLst/>
                <a:latin typeface="Söhne"/>
              </a:rPr>
              <a:t>.”  </a:t>
            </a:r>
            <a:r>
              <a:rPr lang="en-US" i="0" dirty="0">
                <a:effectLst/>
                <a:latin typeface="Söhne"/>
              </a:rPr>
              <a:t>- </a:t>
            </a:r>
            <a:r>
              <a:rPr lang="en-US" b="0" i="0" dirty="0">
                <a:effectLst/>
                <a:latin typeface="Söhne"/>
              </a:rPr>
              <a:t>Doug Rose</a:t>
            </a:r>
          </a:p>
          <a:p>
            <a:endParaRPr lang="en-US" b="0" i="0" dirty="0">
              <a:effectLst/>
              <a:latin typeface="Söhne"/>
            </a:endParaRPr>
          </a:p>
          <a:p>
            <a:r>
              <a:rPr lang="en-US" b="0" dirty="0">
                <a:latin typeface="Söhne"/>
              </a:rPr>
              <a:t>AI thrives in an environment where there are </a:t>
            </a:r>
            <a:r>
              <a:rPr lang="en-US" dirty="0">
                <a:latin typeface="Söhne"/>
              </a:rPr>
              <a:t>defined rules and patterns </a:t>
            </a:r>
            <a:r>
              <a:rPr lang="en-US" b="0" dirty="0">
                <a:latin typeface="Söhne"/>
              </a:rPr>
              <a:t>that it can work with. This is where AI will seem the most “Intelligent”.</a:t>
            </a:r>
          </a:p>
          <a:p>
            <a:endParaRPr lang="en-US" dirty="0"/>
          </a:p>
          <a:p>
            <a:r>
              <a:rPr lang="en-US" b="0" dirty="0">
                <a:latin typeface="Söhne"/>
              </a:rPr>
              <a:t>If you have used </a:t>
            </a:r>
            <a:r>
              <a:rPr lang="en-US" dirty="0">
                <a:latin typeface="Söhne"/>
              </a:rPr>
              <a:t>any of the following</a:t>
            </a:r>
            <a:r>
              <a:rPr lang="en-US" b="0" dirty="0">
                <a:latin typeface="Söhne"/>
              </a:rPr>
              <a:t>, you have used AI: </a:t>
            </a:r>
          </a:p>
          <a:p>
            <a:r>
              <a:rPr lang="en-US" b="0" dirty="0">
                <a:latin typeface="Söhne"/>
              </a:rPr>
              <a:t>T-9 Texting, Google Translate, Hulu, Alexa etc. </a:t>
            </a:r>
          </a:p>
          <a:p>
            <a:pPr marL="0" indent="0">
              <a:buNone/>
            </a:pPr>
            <a:endParaRPr lang="en-US" dirty="0"/>
          </a:p>
        </p:txBody>
      </p:sp>
    </p:spTree>
    <p:extLst>
      <p:ext uri="{BB962C8B-B14F-4D97-AF65-F5344CB8AC3E}">
        <p14:creationId xmlns:p14="http://schemas.microsoft.com/office/powerpoint/2010/main" val="298401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Q&amp;A</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dirty="0"/>
              <a:t>Does anyone have any questions about what we have covered today? </a:t>
            </a:r>
          </a:p>
          <a:p>
            <a:pPr marL="0" indent="0">
              <a:buNone/>
            </a:pPr>
            <a:endParaRPr lang="en-US" b="0" dirty="0"/>
          </a:p>
        </p:txBody>
      </p:sp>
    </p:spTree>
    <p:extLst>
      <p:ext uri="{BB962C8B-B14F-4D97-AF65-F5344CB8AC3E}">
        <p14:creationId xmlns:p14="http://schemas.microsoft.com/office/powerpoint/2010/main" val="32702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F7C8B-E23F-3C06-C07C-CEC6CC7FBF33}"/>
              </a:ext>
            </a:extLst>
          </p:cNvPr>
          <p:cNvSpPr>
            <a:spLocks noGrp="1"/>
          </p:cNvSpPr>
          <p:nvPr>
            <p:ph type="title"/>
          </p:nvPr>
        </p:nvSpPr>
        <p:spPr>
          <a:xfrm>
            <a:off x="533400" y="590550"/>
            <a:ext cx="4853268" cy="829533"/>
          </a:xfrm>
        </p:spPr>
        <p:txBody>
          <a:bodyPr/>
          <a:lstStyle/>
          <a:p>
            <a:r>
              <a:rPr lang="en-US" dirty="0"/>
              <a:t>Thank You! </a:t>
            </a:r>
          </a:p>
        </p:txBody>
      </p:sp>
      <p:sp>
        <p:nvSpPr>
          <p:cNvPr id="4" name="Text Placeholder 3">
            <a:extLst>
              <a:ext uri="{FF2B5EF4-FFF2-40B4-BE49-F238E27FC236}">
                <a16:creationId xmlns:a16="http://schemas.microsoft.com/office/drawing/2014/main" id="{21A550B8-8AE5-3F1B-1CFC-56E1D620C868}"/>
              </a:ext>
            </a:extLst>
          </p:cNvPr>
          <p:cNvSpPr>
            <a:spLocks noGrp="1"/>
          </p:cNvSpPr>
          <p:nvPr>
            <p:ph type="body" sz="quarter" idx="19"/>
          </p:nvPr>
        </p:nvSpPr>
        <p:spPr>
          <a:xfrm>
            <a:off x="657224" y="1962150"/>
            <a:ext cx="7191376" cy="2667000"/>
          </a:xfrm>
        </p:spPr>
        <p:txBody>
          <a:bodyPr>
            <a:normAutofit/>
          </a:bodyPr>
          <a:lstStyle/>
          <a:p>
            <a:pPr algn="l">
              <a:buFont typeface="Arial" panose="020B0604020202020204" pitchFamily="34" charset="0"/>
              <a:buChar char="•"/>
            </a:pPr>
            <a:r>
              <a:rPr lang="en-US" sz="1800" b="0" i="0" dirty="0">
                <a:effectLst/>
                <a:latin typeface="Söhne"/>
              </a:rPr>
              <a:t>I appreciate all of you taking the time to come learn with me today </a:t>
            </a:r>
            <a:r>
              <a:rPr lang="en-US" sz="1800" b="0" i="0" dirty="0">
                <a:effectLst/>
                <a:latin typeface="Söhne"/>
                <a:sym typeface="Wingdings" panose="05000000000000000000" pitchFamily="2" charset="2"/>
              </a:rPr>
              <a:t></a:t>
            </a:r>
            <a:endParaRPr lang="en-US" sz="1800" b="0" i="0" dirty="0">
              <a:effectLst/>
              <a:latin typeface="Söhne"/>
            </a:endParaRPr>
          </a:p>
          <a:p>
            <a:pPr algn="l">
              <a:buFont typeface="Arial" panose="020B0604020202020204" pitchFamily="34" charset="0"/>
              <a:buChar char="•"/>
            </a:pPr>
            <a:endParaRPr lang="en-US" sz="1800" b="0" i="0" dirty="0">
              <a:effectLst/>
              <a:latin typeface="Söhne"/>
            </a:endParaRPr>
          </a:p>
          <a:p>
            <a:pPr algn="l">
              <a:buFont typeface="Arial" panose="020B0604020202020204" pitchFamily="34" charset="0"/>
              <a:buChar char="•"/>
            </a:pPr>
            <a:r>
              <a:rPr lang="en-US" sz="1800" b="0" i="0" dirty="0">
                <a:effectLst/>
                <a:latin typeface="Söhne"/>
              </a:rPr>
              <a:t>Please feel free to reach out to me with any other questions you may have</a:t>
            </a:r>
            <a:r>
              <a:rPr lang="en-US" sz="1800" dirty="0">
                <a:latin typeface="Söhne"/>
              </a:rPr>
              <a:t>, and stay tuned to OOLD for future Generative AI workshops! </a:t>
            </a:r>
            <a:endParaRPr lang="en-US" sz="1800" b="0" i="0" dirty="0">
              <a:effectLst/>
              <a:latin typeface="Söhne"/>
            </a:endParaRPr>
          </a:p>
          <a:p>
            <a:pPr algn="l">
              <a:buFont typeface="Arial" panose="020B0604020202020204" pitchFamily="34" charset="0"/>
              <a:buChar char="•"/>
            </a:pPr>
            <a:endParaRPr lang="en-US" sz="1800" dirty="0">
              <a:latin typeface="Söhne"/>
            </a:endParaRPr>
          </a:p>
          <a:p>
            <a:pPr algn="l">
              <a:buFont typeface="Arial" panose="020B0604020202020204" pitchFamily="34" charset="0"/>
              <a:buChar char="•"/>
            </a:pPr>
            <a:r>
              <a:rPr lang="en-US" sz="1800" b="0" i="0" dirty="0">
                <a:effectLst/>
                <a:latin typeface="Söhne"/>
              </a:rPr>
              <a:t>Tanner Dodd, Sr. Auditor, Internal Audit Dept. </a:t>
            </a:r>
          </a:p>
          <a:p>
            <a:pPr algn="l">
              <a:buFont typeface="Arial" panose="020B0604020202020204" pitchFamily="34" charset="0"/>
              <a:buChar char="•"/>
            </a:pPr>
            <a:r>
              <a:rPr lang="en-US" sz="1800" dirty="0">
                <a:latin typeface="Söhne"/>
              </a:rPr>
              <a:t>Tanner.Dodd@umt.edu</a:t>
            </a:r>
          </a:p>
          <a:p>
            <a:pPr algn="l">
              <a:buFont typeface="Arial" panose="020B0604020202020204" pitchFamily="34" charset="0"/>
              <a:buChar char="•"/>
            </a:pPr>
            <a:r>
              <a:rPr lang="en-US" sz="1800" b="0" i="0" dirty="0">
                <a:effectLst/>
                <a:latin typeface="Söhne"/>
              </a:rPr>
              <a:t>(406) 243-2553</a:t>
            </a:r>
          </a:p>
          <a:p>
            <a:endParaRPr lang="en-US" dirty="0"/>
          </a:p>
        </p:txBody>
      </p:sp>
    </p:spTree>
    <p:extLst>
      <p:ext uri="{BB962C8B-B14F-4D97-AF65-F5344CB8AC3E}">
        <p14:creationId xmlns:p14="http://schemas.microsoft.com/office/powerpoint/2010/main" val="16219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Strong AI Vs. Weak AI</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r>
              <a:rPr lang="en-US" sz="1800" dirty="0"/>
              <a:t>Strong AI </a:t>
            </a:r>
            <a:r>
              <a:rPr lang="en-US" sz="1800" b="0" dirty="0"/>
              <a:t>is AI that acts exactly as a human would, think C-3PO, the Terminator or Commander Data. They exhibit emotions, real creativity, and can even have a sense of purpose.</a:t>
            </a:r>
          </a:p>
          <a:p>
            <a:pPr marL="0" indent="0">
              <a:buNone/>
            </a:pPr>
            <a:r>
              <a:rPr lang="en-US" sz="1800" b="0" dirty="0"/>
              <a:t> </a:t>
            </a:r>
          </a:p>
          <a:p>
            <a:r>
              <a:rPr lang="en-US" sz="1800" dirty="0"/>
              <a:t>Weak AI </a:t>
            </a:r>
            <a:r>
              <a:rPr lang="en-US" sz="1800" b="0" dirty="0"/>
              <a:t>is AI that is confined to a narrow task, like when a system processes language into text or sorts all the pictures on your pc. </a:t>
            </a:r>
          </a:p>
          <a:p>
            <a:pPr marL="0" indent="0">
              <a:buNone/>
            </a:pPr>
            <a:endParaRPr lang="en-US" sz="1800" b="0" dirty="0"/>
          </a:p>
          <a:p>
            <a:r>
              <a:rPr lang="en-US" sz="1800" b="0" dirty="0"/>
              <a:t>Examples of Weak AI include: Siri, Cortana, Bing, Netflix, and even </a:t>
            </a:r>
            <a:r>
              <a:rPr lang="en-US" sz="1800" b="0" dirty="0" err="1"/>
              <a:t>ChatGPT</a:t>
            </a:r>
            <a:r>
              <a:rPr lang="en-US" sz="1800" b="0" dirty="0"/>
              <a:t>. </a:t>
            </a:r>
          </a:p>
          <a:p>
            <a:endParaRPr lang="en-US" dirty="0"/>
          </a:p>
        </p:txBody>
      </p:sp>
    </p:spTree>
    <p:extLst>
      <p:ext uri="{BB962C8B-B14F-4D97-AF65-F5344CB8AC3E}">
        <p14:creationId xmlns:p14="http://schemas.microsoft.com/office/powerpoint/2010/main" val="231327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b="1" i="0" dirty="0">
                <a:effectLst/>
                <a:latin typeface="Söhne"/>
              </a:rPr>
              <a:t>Introduction to Generative AI</a:t>
            </a:r>
            <a:endParaRPr lang="en-US" dirty="0"/>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p:txBody>
          <a:bodyPr/>
          <a:lstStyle/>
          <a:p>
            <a:pPr algn="l">
              <a:buFont typeface="Arial" panose="020B0604020202020204" pitchFamily="34" charset="0"/>
              <a:buChar char="•"/>
            </a:pPr>
            <a:r>
              <a:rPr lang="en-US" sz="1800" i="0" dirty="0">
                <a:effectLst/>
                <a:latin typeface="Söhne"/>
              </a:rPr>
              <a:t>Generative AI </a:t>
            </a:r>
            <a:r>
              <a:rPr lang="en-US" sz="1800" b="0" i="0" dirty="0">
                <a:effectLst/>
                <a:latin typeface="Söhne"/>
              </a:rPr>
              <a:t>refers to a type of artificial intelligence that has the ability to generate content that is, in many cases, </a:t>
            </a:r>
            <a:r>
              <a:rPr lang="en-US" sz="1800" i="0" dirty="0">
                <a:effectLst/>
                <a:latin typeface="Söhne"/>
              </a:rPr>
              <a:t>indistinguishable from content created by humans</a:t>
            </a:r>
            <a:r>
              <a:rPr lang="en-US" sz="1800" b="0" i="0" dirty="0">
                <a:effectLst/>
                <a:latin typeface="Söhne"/>
              </a:rPr>
              <a:t>. This AI can produce text, images, audio, or even video, often in response to a given input or prompt.</a:t>
            </a:r>
          </a:p>
          <a:p>
            <a:pPr marL="0" indent="0" algn="l">
              <a:buNone/>
            </a:pPr>
            <a:endParaRPr lang="en-US" sz="1800" b="0" i="0" dirty="0">
              <a:effectLst/>
              <a:latin typeface="Söhne"/>
            </a:endParaRPr>
          </a:p>
          <a:p>
            <a:pPr algn="l">
              <a:buFont typeface="Arial" panose="020B0604020202020204" pitchFamily="34" charset="0"/>
              <a:buChar char="•"/>
            </a:pPr>
            <a:r>
              <a:rPr lang="en-US" sz="1800" i="0" dirty="0">
                <a:effectLst/>
                <a:latin typeface="Söhne"/>
              </a:rPr>
              <a:t>Generative AI </a:t>
            </a:r>
            <a:r>
              <a:rPr lang="en-US" sz="1800" b="0" i="0" dirty="0">
                <a:effectLst/>
                <a:latin typeface="Söhne"/>
              </a:rPr>
              <a:t>operates by </a:t>
            </a:r>
            <a:r>
              <a:rPr lang="en-US" sz="1800" i="0" dirty="0">
                <a:effectLst/>
                <a:latin typeface="Söhne"/>
              </a:rPr>
              <a:t>learning patterns and structures </a:t>
            </a:r>
            <a:r>
              <a:rPr lang="en-US" sz="1800" b="0" i="0" dirty="0">
                <a:effectLst/>
                <a:latin typeface="Söhne"/>
              </a:rPr>
              <a:t>from large datasets and </a:t>
            </a:r>
            <a:r>
              <a:rPr lang="en-US" sz="1800" i="0" dirty="0">
                <a:effectLst/>
                <a:latin typeface="Söhne"/>
              </a:rPr>
              <a:t>then using that knowledge to produce new content </a:t>
            </a:r>
            <a:r>
              <a:rPr lang="en-US" sz="1800" b="0" i="0" dirty="0">
                <a:effectLst/>
                <a:latin typeface="Söhne"/>
              </a:rPr>
              <a:t>that fits within those learned patterns. It's a type of machine learning where the AI model learns to understand and mimic the characteristics of the data it has been trained on.</a:t>
            </a:r>
          </a:p>
          <a:p>
            <a:endParaRPr lang="en-US" dirty="0"/>
          </a:p>
        </p:txBody>
      </p:sp>
    </p:spTree>
    <p:extLst>
      <p:ext uri="{BB962C8B-B14F-4D97-AF65-F5344CB8AC3E}">
        <p14:creationId xmlns:p14="http://schemas.microsoft.com/office/powerpoint/2010/main" val="6194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t>Generative AI Limitations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sz="1800" dirty="0"/>
              <a:t>Quality and Coherence</a:t>
            </a:r>
            <a:r>
              <a:rPr lang="en-US" sz="1800" i="0" dirty="0">
                <a:effectLst/>
                <a:latin typeface="Söhne"/>
              </a:rPr>
              <a:t> </a:t>
            </a:r>
            <a:r>
              <a:rPr lang="en-US" sz="1800" b="1" i="0" dirty="0">
                <a:effectLst/>
                <a:latin typeface="Söhne"/>
              </a:rPr>
              <a:t>:</a:t>
            </a:r>
            <a:r>
              <a:rPr lang="en-US" sz="1800" b="0" i="0" dirty="0">
                <a:effectLst/>
                <a:latin typeface="Söhne"/>
              </a:rPr>
              <a:t> Generative AI can sometimes produce content that is factually incorrect or incoherent.</a:t>
            </a:r>
          </a:p>
          <a:p>
            <a:pPr marL="0" indent="0">
              <a:buNone/>
            </a:pPr>
            <a:endParaRPr lang="en-US" sz="1800" b="0" dirty="0"/>
          </a:p>
          <a:p>
            <a:r>
              <a:rPr lang="en-US" sz="1800" dirty="0"/>
              <a:t>Lack of Understanding</a:t>
            </a:r>
            <a:r>
              <a:rPr lang="en-US" sz="1800" b="0" dirty="0"/>
              <a:t>:</a:t>
            </a:r>
            <a:r>
              <a:rPr lang="en-US" sz="1800" b="0" i="0" dirty="0">
                <a:effectLst/>
                <a:latin typeface="Söhne"/>
              </a:rPr>
              <a:t> Generative models don't have true understanding of the text they generate. They generate responses based on statistical patterns rather than comprehension, which means they can't answer questions that require deep understanding or common-sense reasoning.</a:t>
            </a:r>
          </a:p>
          <a:p>
            <a:pPr marL="0" indent="0">
              <a:buNone/>
            </a:pPr>
            <a:endParaRPr lang="en-US" sz="1800" b="0" dirty="0"/>
          </a:p>
          <a:p>
            <a:r>
              <a:rPr lang="en-US" sz="1800" dirty="0"/>
              <a:t>Biases</a:t>
            </a:r>
            <a:r>
              <a:rPr lang="en-US" sz="1800" b="0" dirty="0"/>
              <a:t>: </a:t>
            </a:r>
            <a:r>
              <a:rPr lang="en-US" sz="1800" b="0" i="0" dirty="0">
                <a:effectLst/>
                <a:latin typeface="Söhne"/>
              </a:rPr>
              <a:t>Generative AI can inadvertently perpetuate biases present in the training data. </a:t>
            </a:r>
            <a:endParaRPr lang="en-US" sz="1800" b="0" dirty="0"/>
          </a:p>
          <a:p>
            <a:pPr marL="0" indent="0">
              <a:buNone/>
            </a:pPr>
            <a:endParaRPr lang="en-US" b="0" dirty="0"/>
          </a:p>
        </p:txBody>
      </p:sp>
    </p:spTree>
    <p:extLst>
      <p:ext uri="{BB962C8B-B14F-4D97-AF65-F5344CB8AC3E}">
        <p14:creationId xmlns:p14="http://schemas.microsoft.com/office/powerpoint/2010/main" val="116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t>Generative AI Limitations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sz="1800" dirty="0"/>
              <a:t>Safety and Privacy</a:t>
            </a:r>
            <a:r>
              <a:rPr lang="en-US" sz="1800" b="0" dirty="0"/>
              <a:t>:</a:t>
            </a:r>
            <a:r>
              <a:rPr lang="en-US" sz="1800" b="0" i="0" dirty="0">
                <a:effectLst/>
                <a:latin typeface="Söhne"/>
              </a:rPr>
              <a:t> In some cases, generative AI can generate harmful or inappropriate content. Ensuring the safety and ethical use of AI-generated text is a significant concern.</a:t>
            </a:r>
          </a:p>
          <a:p>
            <a:endParaRPr lang="en-US" sz="1800" b="0" dirty="0"/>
          </a:p>
          <a:p>
            <a:r>
              <a:rPr lang="en-US" sz="1800" dirty="0"/>
              <a:t>Inconsistency</a:t>
            </a:r>
            <a:r>
              <a:rPr lang="en-US" sz="1800" b="0" dirty="0"/>
              <a:t>:</a:t>
            </a:r>
            <a:r>
              <a:rPr lang="en-US" sz="1800" b="0" i="0" dirty="0">
                <a:effectLst/>
                <a:latin typeface="Söhne"/>
              </a:rPr>
              <a:t> The same prompt given to a generative model may produce different responses at different times. While this can be useful for creativity, it can also result in inconsistent or contradictory answers.</a:t>
            </a:r>
            <a:endParaRPr lang="en-US" sz="1800" b="0" dirty="0"/>
          </a:p>
          <a:p>
            <a:endParaRPr lang="en-US" sz="1800" dirty="0"/>
          </a:p>
          <a:p>
            <a:r>
              <a:rPr lang="en-US" sz="1800" dirty="0"/>
              <a:t>Overgeneration</a:t>
            </a:r>
            <a:r>
              <a:rPr lang="en-US" sz="1800" b="0" dirty="0"/>
              <a:t>:</a:t>
            </a:r>
            <a:r>
              <a:rPr lang="en-US" sz="1800" b="0" i="0" dirty="0">
                <a:effectLst/>
                <a:latin typeface="Söhne"/>
              </a:rPr>
              <a:t> Generative models can be verbose and tend to over generate content.</a:t>
            </a:r>
          </a:p>
        </p:txBody>
      </p:sp>
    </p:spTree>
    <p:extLst>
      <p:ext uri="{BB962C8B-B14F-4D97-AF65-F5344CB8AC3E}">
        <p14:creationId xmlns:p14="http://schemas.microsoft.com/office/powerpoint/2010/main" val="155313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t>Generative AI Limitations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sz="1800" dirty="0"/>
              <a:t>Data Dependency</a:t>
            </a:r>
            <a:r>
              <a:rPr lang="en-US" sz="1800" b="0" dirty="0"/>
              <a:t>:</a:t>
            </a:r>
            <a:r>
              <a:rPr lang="en-US" sz="1800" b="0" i="0" dirty="0">
                <a:effectLst/>
                <a:latin typeface="Söhne"/>
              </a:rPr>
              <a:t> The quality of the generated text depends on the quality and diversity of the training data. Limited or biased training data can result in poor performance. ChatGPT3.5 for example only has data up to September 2021.</a:t>
            </a:r>
          </a:p>
          <a:p>
            <a:endParaRPr lang="en-US" sz="1800" b="0" dirty="0"/>
          </a:p>
          <a:p>
            <a:r>
              <a:rPr lang="en-US" sz="1800" dirty="0"/>
              <a:t>Prompt Sensitivity</a:t>
            </a:r>
            <a:r>
              <a:rPr lang="en-US" sz="1800" b="0" dirty="0"/>
              <a:t>: </a:t>
            </a:r>
            <a:r>
              <a:rPr lang="en-US" sz="1800" b="0" i="0" dirty="0">
                <a:effectLst/>
                <a:latin typeface="Söhne"/>
              </a:rPr>
              <a:t>The way a prompt is framed can significantly impact the output. Crafting effective prompts requires skill and experimentation.</a:t>
            </a:r>
          </a:p>
          <a:p>
            <a:pPr marL="0" indent="0">
              <a:buNone/>
            </a:pPr>
            <a:endParaRPr lang="en-US" sz="2000" b="0" dirty="0"/>
          </a:p>
        </p:txBody>
      </p:sp>
    </p:spTree>
    <p:extLst>
      <p:ext uri="{BB962C8B-B14F-4D97-AF65-F5344CB8AC3E}">
        <p14:creationId xmlns:p14="http://schemas.microsoft.com/office/powerpoint/2010/main" val="239714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t>Identifying Opportunities for AI</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sz="1800" dirty="0"/>
              <a:t>Nature of the Task: </a:t>
            </a:r>
            <a:r>
              <a:rPr lang="en-US" sz="1800" b="0" dirty="0">
                <a:latin typeface="Söhne"/>
              </a:rPr>
              <a:t>What are you trying to generate?</a:t>
            </a:r>
          </a:p>
          <a:p>
            <a:r>
              <a:rPr lang="en-US" sz="1800" dirty="0"/>
              <a:t>Complexity of the Task: </a:t>
            </a:r>
            <a:r>
              <a:rPr lang="en-US" sz="1800" b="0" dirty="0">
                <a:latin typeface="Söhne"/>
              </a:rPr>
              <a:t>Does it need to be broken into segments?</a:t>
            </a:r>
          </a:p>
          <a:p>
            <a:r>
              <a:rPr lang="en-US" sz="1800" dirty="0"/>
              <a:t>Data Availability: </a:t>
            </a:r>
            <a:r>
              <a:rPr lang="en-US" sz="1800" b="0" dirty="0">
                <a:latin typeface="Söhne"/>
              </a:rPr>
              <a:t>How recent/prevalent is the data for what you are trying to do?</a:t>
            </a:r>
          </a:p>
          <a:p>
            <a:r>
              <a:rPr lang="en-US" sz="1800" dirty="0"/>
              <a:t>Ethical Considerations: </a:t>
            </a:r>
            <a:r>
              <a:rPr lang="en-US" sz="1800" b="0" dirty="0">
                <a:latin typeface="Söhne"/>
              </a:rPr>
              <a:t>Use </a:t>
            </a:r>
            <a:r>
              <a:rPr lang="en-US" sz="1800" b="0" i="0" dirty="0">
                <a:effectLst/>
                <a:latin typeface="Söhne"/>
              </a:rPr>
              <a:t>ethical guidelines to avoid harmful or biased content.</a:t>
            </a:r>
            <a:endParaRPr lang="en-US" sz="1800" dirty="0"/>
          </a:p>
          <a:p>
            <a:r>
              <a:rPr lang="en-US" sz="1800" dirty="0"/>
              <a:t>Human Review/Monitoring: </a:t>
            </a:r>
            <a:r>
              <a:rPr lang="en-US" sz="1800" b="0" i="0" dirty="0">
                <a:effectLst/>
                <a:latin typeface="Söhne"/>
              </a:rPr>
              <a:t>Human oversight is needed to ensure no errors or biases are present. </a:t>
            </a:r>
            <a:endParaRPr lang="en-US" sz="1800" dirty="0"/>
          </a:p>
          <a:p>
            <a:r>
              <a:rPr lang="en-US" sz="1800" dirty="0"/>
              <a:t>Scalability: </a:t>
            </a:r>
            <a:r>
              <a:rPr lang="en-US" sz="1800" b="0" i="0" dirty="0">
                <a:effectLst/>
                <a:latin typeface="Söhne"/>
              </a:rPr>
              <a:t>Assess if the task can be handled efficiently with available computational resources.</a:t>
            </a:r>
            <a:endParaRPr lang="en-US" sz="1800" dirty="0">
              <a:latin typeface="Söhne"/>
            </a:endParaRPr>
          </a:p>
          <a:p>
            <a:pPr marL="0" indent="0">
              <a:buNone/>
            </a:pPr>
            <a:endParaRPr lang="en-US" sz="2000" b="0" dirty="0"/>
          </a:p>
        </p:txBody>
      </p:sp>
    </p:spTree>
    <p:extLst>
      <p:ext uri="{BB962C8B-B14F-4D97-AF65-F5344CB8AC3E}">
        <p14:creationId xmlns:p14="http://schemas.microsoft.com/office/powerpoint/2010/main" val="105421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9102808-967D-7C45-B952-F50DCD98AF33}" vid="{CF8696D2-C8CE-2B49-849F-4350B1850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1" ma:contentTypeDescription="Create a new document." ma:contentTypeScope="" ma:versionID="3614ce1bb16ec63bf293f189bde7aefe">
  <xsd:schema xmlns:xsd="http://www.w3.org/2001/XMLSchema" xmlns:xs="http://www.w3.org/2001/XMLSchema" xmlns:p="http://schemas.microsoft.com/office/2006/metadata/properties" xmlns:ns3="e4c1ce05-e5f0-4c81-a246-c4d1ac965303" targetNamespace="http://schemas.microsoft.com/office/2006/metadata/properties" ma:root="true" ma:fieldsID="4f49565d3251dd9cea50611ca027943f" ns3:_="">
    <xsd:import namespace="e4c1ce05-e5f0-4c81-a246-c4d1ac96530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1076-6C93-404C-A722-C485E711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60831</TotalTime>
  <Words>4715</Words>
  <Application>Microsoft Office PowerPoint</Application>
  <PresentationFormat>On-screen Show (16:9)</PresentationFormat>
  <Paragraphs>362</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Söhne</vt:lpstr>
      <vt:lpstr>Calibri</vt:lpstr>
      <vt:lpstr>Georgia</vt:lpstr>
      <vt:lpstr>Arial</vt:lpstr>
      <vt:lpstr>Office Theme</vt:lpstr>
      <vt:lpstr>Leveraging AI for Enhanced Efficiency</vt:lpstr>
      <vt:lpstr>Agenda</vt:lpstr>
      <vt:lpstr>Artificial Intelligence, What is it?</vt:lpstr>
      <vt:lpstr>Strong AI Vs. Weak AI</vt:lpstr>
      <vt:lpstr>Introduction to Generative AI</vt:lpstr>
      <vt:lpstr>Generative AI Limitations</vt:lpstr>
      <vt:lpstr>Generative AI Limitations</vt:lpstr>
      <vt:lpstr>Generative AI Limitations</vt:lpstr>
      <vt:lpstr>Identifying Opportunities for AI</vt:lpstr>
      <vt:lpstr>Real-World Applications in Universities (Students)</vt:lpstr>
      <vt:lpstr>Real-World Applications in Universities (Staff)</vt:lpstr>
      <vt:lpstr>Case Study #1: Admissions</vt:lpstr>
      <vt:lpstr>Challenges:</vt:lpstr>
      <vt:lpstr>Solution:</vt:lpstr>
      <vt:lpstr>Results:</vt:lpstr>
      <vt:lpstr>What is Prompt Engineering?</vt:lpstr>
      <vt:lpstr>Prompt Engineering Examples</vt:lpstr>
      <vt:lpstr>Group Activity</vt:lpstr>
      <vt:lpstr>Group Activity </vt:lpstr>
      <vt:lpstr>Information Security, Privacy, and Ethics</vt:lpstr>
      <vt:lpstr>University policies on data privacy</vt:lpstr>
      <vt:lpstr>Ethical Concerns</vt:lpstr>
      <vt:lpstr>Ethical Concerns</vt:lpstr>
      <vt:lpstr>Guidelines for Leveraging Generative AI</vt:lpstr>
      <vt:lpstr>Guidelines for Leveraging Generative AI</vt:lpstr>
      <vt:lpstr>Tools, Platforms, and Software</vt:lpstr>
      <vt:lpstr>Future Trends</vt:lpstr>
      <vt:lpstr>Future Trends</vt:lpstr>
      <vt:lpstr>Conclusion</vt:lpstr>
      <vt:lpstr>Q&amp;A</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D. Howard</dc:creator>
  <cp:lastModifiedBy>Dodd, Tanner</cp:lastModifiedBy>
  <cp:revision>107</cp:revision>
  <dcterms:created xsi:type="dcterms:W3CDTF">2020-01-14T16:59:52Z</dcterms:created>
  <dcterms:modified xsi:type="dcterms:W3CDTF">2023-10-19T22:19:02Z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