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30"/>
  </p:notesMasterIdLst>
  <p:sldIdLst>
    <p:sldId id="378" r:id="rId2"/>
    <p:sldId id="379" r:id="rId3"/>
    <p:sldId id="261" r:id="rId4"/>
    <p:sldId id="262" r:id="rId5"/>
    <p:sldId id="380" r:id="rId6"/>
    <p:sldId id="381" r:id="rId7"/>
    <p:sldId id="382" r:id="rId8"/>
    <p:sldId id="383" r:id="rId9"/>
    <p:sldId id="384" r:id="rId10"/>
    <p:sldId id="385" r:id="rId11"/>
    <p:sldId id="268" r:id="rId12"/>
    <p:sldId id="386" r:id="rId13"/>
    <p:sldId id="387" r:id="rId14"/>
    <p:sldId id="388" r:id="rId15"/>
    <p:sldId id="391" r:id="rId16"/>
    <p:sldId id="392" r:id="rId17"/>
    <p:sldId id="393" r:id="rId18"/>
    <p:sldId id="389" r:id="rId19"/>
    <p:sldId id="390" r:id="rId20"/>
    <p:sldId id="394" r:id="rId21"/>
    <p:sldId id="395" r:id="rId22"/>
    <p:sldId id="396" r:id="rId23"/>
    <p:sldId id="401" r:id="rId24"/>
    <p:sldId id="398" r:id="rId25"/>
    <p:sldId id="399" r:id="rId26"/>
    <p:sldId id="400" r:id="rId27"/>
    <p:sldId id="402" r:id="rId28"/>
    <p:sldId id="267"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2E"/>
    <a:srgbClr val="ED8B00"/>
    <a:srgbClr val="F942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7688" autoAdjust="0"/>
  </p:normalViewPr>
  <p:slideViewPr>
    <p:cSldViewPr snapToGrid="0">
      <p:cViewPr varScale="1">
        <p:scale>
          <a:sx n="82" d="100"/>
          <a:sy n="82" d="100"/>
        </p:scale>
        <p:origin x="18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E758FD7-2A6B-43FD-B897-190E1A2C8591}" type="datetimeFigureOut">
              <a:rPr lang="en-US" smtClean="0"/>
              <a:t>1/31/26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9A3470A-291C-4FBC-8A4D-02BB88583754}" type="slidenum">
              <a:rPr lang="en-US" smtClean="0"/>
              <a:t>‹#›</a:t>
            </a:fld>
            <a:endParaRPr lang="en-US"/>
          </a:p>
        </p:txBody>
      </p:sp>
    </p:spTree>
    <p:extLst>
      <p:ext uri="{BB962C8B-B14F-4D97-AF65-F5344CB8AC3E}">
        <p14:creationId xmlns:p14="http://schemas.microsoft.com/office/powerpoint/2010/main" val="1437679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1</a:t>
            </a:fld>
            <a:endParaRPr lang="en-US"/>
          </a:p>
        </p:txBody>
      </p:sp>
    </p:spTree>
    <p:extLst>
      <p:ext uri="{BB962C8B-B14F-4D97-AF65-F5344CB8AC3E}">
        <p14:creationId xmlns:p14="http://schemas.microsoft.com/office/powerpoint/2010/main" val="2105312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Establish responsibility and accountability</a:t>
            </a:r>
          </a:p>
          <a:p>
            <a:r>
              <a:rPr lang="en-US" b="0" dirty="0"/>
              <a:t>Segregate duties within reason – we’ll expand on that when we talk about the cost/benefit analysis of internal controls later on.</a:t>
            </a:r>
          </a:p>
        </p:txBody>
      </p:sp>
      <p:sp>
        <p:nvSpPr>
          <p:cNvPr id="4" name="Slide Number Placeholder 3"/>
          <p:cNvSpPr>
            <a:spLocks noGrp="1"/>
          </p:cNvSpPr>
          <p:nvPr>
            <p:ph type="sldNum" sz="quarter" idx="5"/>
          </p:nvPr>
        </p:nvSpPr>
        <p:spPr/>
        <p:txBody>
          <a:bodyPr/>
          <a:lstStyle/>
          <a:p>
            <a:fld id="{D9A3470A-291C-4FBC-8A4D-02BB88583754}" type="slidenum">
              <a:rPr lang="en-US" smtClean="0"/>
              <a:t>10</a:t>
            </a:fld>
            <a:endParaRPr lang="en-US"/>
          </a:p>
        </p:txBody>
      </p:sp>
    </p:spTree>
    <p:extLst>
      <p:ext uri="{BB962C8B-B14F-4D97-AF65-F5344CB8AC3E}">
        <p14:creationId xmlns:p14="http://schemas.microsoft.com/office/powerpoint/2010/main" val="3996411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Ben</a:t>
            </a:r>
          </a:p>
          <a:p>
            <a:pPr defTabSz="931774">
              <a:defRPr/>
            </a:pPr>
            <a:r>
              <a:rPr lang="en-US" dirty="0"/>
              <a:t>Try to get audience to throw out a few ideas before proceeding to next slide and answering the question</a:t>
            </a:r>
          </a:p>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11</a:t>
            </a:fld>
            <a:endParaRPr lang="en-US"/>
          </a:p>
        </p:txBody>
      </p:sp>
    </p:spTree>
    <p:extLst>
      <p:ext uri="{BB962C8B-B14F-4D97-AF65-F5344CB8AC3E}">
        <p14:creationId xmlns:p14="http://schemas.microsoft.com/office/powerpoint/2010/main" val="3214194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D9A3470A-291C-4FBC-8A4D-02BB88583754}" type="slidenum">
              <a:rPr lang="en-US" smtClean="0"/>
              <a:t>12</a:t>
            </a:fld>
            <a:endParaRPr lang="en-US"/>
          </a:p>
        </p:txBody>
      </p:sp>
    </p:spTree>
    <p:extLst>
      <p:ext uri="{BB962C8B-B14F-4D97-AF65-F5344CB8AC3E}">
        <p14:creationId xmlns:p14="http://schemas.microsoft.com/office/powerpoint/2010/main" val="994714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After reading first paragraph – Although the Board of Regents is ultimately responsible, it would be unfeasible for them to monitor controls at every individuals level.</a:t>
            </a:r>
          </a:p>
          <a:p>
            <a:endParaRPr lang="en-US" b="0" dirty="0"/>
          </a:p>
          <a:p>
            <a:r>
              <a:rPr lang="en-US" b="0" dirty="0"/>
              <a:t>Likewise, since supervisory personnel are responsible for oversight they are partially accountable for breakdowns of internal controls within their department.</a:t>
            </a:r>
          </a:p>
        </p:txBody>
      </p:sp>
      <p:sp>
        <p:nvSpPr>
          <p:cNvPr id="4" name="Slide Number Placeholder 3"/>
          <p:cNvSpPr>
            <a:spLocks noGrp="1"/>
          </p:cNvSpPr>
          <p:nvPr>
            <p:ph type="sldNum" sz="quarter" idx="5"/>
          </p:nvPr>
        </p:nvSpPr>
        <p:spPr/>
        <p:txBody>
          <a:bodyPr/>
          <a:lstStyle/>
          <a:p>
            <a:fld id="{D9A3470A-291C-4FBC-8A4D-02BB88583754}" type="slidenum">
              <a:rPr lang="en-US" smtClean="0"/>
              <a:t>13</a:t>
            </a:fld>
            <a:endParaRPr lang="en-US"/>
          </a:p>
        </p:txBody>
      </p:sp>
    </p:spTree>
    <p:extLst>
      <p:ext uri="{BB962C8B-B14F-4D97-AF65-F5344CB8AC3E}">
        <p14:creationId xmlns:p14="http://schemas.microsoft.com/office/powerpoint/2010/main" val="4153622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r>
              <a:rPr lang="en-US" dirty="0"/>
              <a:t>Internal control systems operate at different levels of effectiveness. </a:t>
            </a:r>
          </a:p>
          <a:p>
            <a:endParaRPr lang="en-US" dirty="0"/>
          </a:p>
          <a:p>
            <a:r>
              <a:rPr lang="en-US" dirty="0"/>
              <a:t>These five elements together can help create an effective internal control system:</a:t>
            </a:r>
          </a:p>
          <a:p>
            <a:pPr marL="934362" lvl="1" indent="-524123">
              <a:buFont typeface="+mj-lt"/>
              <a:buAutoNum type="arabicPeriod"/>
            </a:pPr>
            <a:r>
              <a:rPr lang="en-US" dirty="0"/>
              <a:t>Control Environment- Setting the tone at the top</a:t>
            </a:r>
          </a:p>
          <a:p>
            <a:pPr marL="934362" lvl="1" indent="-524123">
              <a:buFont typeface="+mj-lt"/>
              <a:buAutoNum type="arabicPeriod"/>
            </a:pPr>
            <a:r>
              <a:rPr lang="en-US" dirty="0"/>
              <a:t>Risk Assessment- Identification and analysis of relevant risks</a:t>
            </a:r>
          </a:p>
          <a:p>
            <a:pPr marL="934362" lvl="1" indent="-524123">
              <a:buFont typeface="+mj-lt"/>
              <a:buAutoNum type="arabicPeriod"/>
            </a:pPr>
            <a:r>
              <a:rPr lang="en-US" dirty="0"/>
              <a:t>Control Activities- Activities to address identified risks</a:t>
            </a:r>
          </a:p>
          <a:p>
            <a:pPr marL="934362" lvl="1" indent="-524123">
              <a:buFont typeface="+mj-lt"/>
              <a:buAutoNum type="arabicPeriod"/>
            </a:pPr>
            <a:r>
              <a:rPr lang="en-US" dirty="0"/>
              <a:t>Monitoring- Reviewing and managing control systems</a:t>
            </a:r>
          </a:p>
          <a:p>
            <a:pPr marL="934362" lvl="1" indent="-524123" defTabSz="931774">
              <a:buFont typeface="+mj-lt"/>
              <a:buAutoNum type="arabicPeriod"/>
              <a:defRPr/>
            </a:pPr>
            <a:r>
              <a:rPr lang="en-US" dirty="0"/>
              <a:t>Information and Communication- occurs throughout all the elements</a:t>
            </a:r>
          </a:p>
          <a:p>
            <a:endParaRPr lang="en-US" dirty="0"/>
          </a:p>
          <a:p>
            <a:r>
              <a:rPr lang="en-US" dirty="0"/>
              <a:t>Tie this into the title by directly stating that these are, in a way, the steps that should be followed in order to ‘create’ an effective control environment.</a:t>
            </a:r>
          </a:p>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14</a:t>
            </a:fld>
            <a:endParaRPr lang="en-US"/>
          </a:p>
        </p:txBody>
      </p:sp>
    </p:spTree>
    <p:extLst>
      <p:ext uri="{BB962C8B-B14F-4D97-AF65-F5344CB8AC3E}">
        <p14:creationId xmlns:p14="http://schemas.microsoft.com/office/powerpoint/2010/main" val="2212091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If your supervisor seems to not care much about being compliant with policies – why should you? This can result in a lot of mistakes being made when employees are executing their duties, and also be someone’s rationale when committing fraud.</a:t>
            </a:r>
          </a:p>
        </p:txBody>
      </p:sp>
      <p:sp>
        <p:nvSpPr>
          <p:cNvPr id="4" name="Slide Number Placeholder 3"/>
          <p:cNvSpPr>
            <a:spLocks noGrp="1"/>
          </p:cNvSpPr>
          <p:nvPr>
            <p:ph type="sldNum" sz="quarter" idx="5"/>
          </p:nvPr>
        </p:nvSpPr>
        <p:spPr/>
        <p:txBody>
          <a:bodyPr/>
          <a:lstStyle/>
          <a:p>
            <a:fld id="{D9A3470A-291C-4FBC-8A4D-02BB88583754}" type="slidenum">
              <a:rPr lang="en-US" smtClean="0"/>
              <a:t>15</a:t>
            </a:fld>
            <a:endParaRPr lang="en-US"/>
          </a:p>
        </p:txBody>
      </p:sp>
    </p:spTree>
    <p:extLst>
      <p:ext uri="{BB962C8B-B14F-4D97-AF65-F5344CB8AC3E}">
        <p14:creationId xmlns:p14="http://schemas.microsoft.com/office/powerpoint/2010/main" val="575344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r>
              <a:rPr lang="en-US" b="0" dirty="0"/>
              <a:t>1. A risk assessment is a systematic process that identifies, analyzes and controls risks that could negatively impact an entity’s ability to conduct business.</a:t>
            </a:r>
          </a:p>
          <a:p>
            <a:r>
              <a:rPr lang="en-US" b="0" dirty="0"/>
              <a:t>Identifying and analyzing risks is an on-going process.</a:t>
            </a:r>
          </a:p>
          <a:p>
            <a:endParaRPr lang="en-US" b="0" dirty="0"/>
          </a:p>
          <a:p>
            <a:r>
              <a:rPr lang="en-US" b="0" dirty="0"/>
              <a:t>2. After risks have been identified, they must be evaluated.</a:t>
            </a:r>
          </a:p>
          <a:p>
            <a:endParaRPr lang="en-US" b="0" dirty="0"/>
          </a:p>
          <a:p>
            <a:r>
              <a:rPr lang="en-US" b="0" dirty="0"/>
              <a:t>3. Attention must be given to risks at all levels and we must take action to manage those risks.</a:t>
            </a:r>
          </a:p>
          <a:p>
            <a:endParaRPr lang="en-US" b="0" dirty="0"/>
          </a:p>
          <a:p>
            <a:endParaRPr lang="en-US" b="0" dirty="0"/>
          </a:p>
        </p:txBody>
      </p:sp>
      <p:sp>
        <p:nvSpPr>
          <p:cNvPr id="4" name="Slide Number Placeholder 3"/>
          <p:cNvSpPr>
            <a:spLocks noGrp="1"/>
          </p:cNvSpPr>
          <p:nvPr>
            <p:ph type="sldNum" sz="quarter" idx="5"/>
          </p:nvPr>
        </p:nvSpPr>
        <p:spPr/>
        <p:txBody>
          <a:bodyPr/>
          <a:lstStyle/>
          <a:p>
            <a:fld id="{D9A3470A-291C-4FBC-8A4D-02BB88583754}" type="slidenum">
              <a:rPr lang="en-US" smtClean="0"/>
              <a:t>16</a:t>
            </a:fld>
            <a:endParaRPr lang="en-US"/>
          </a:p>
        </p:txBody>
      </p:sp>
    </p:spTree>
    <p:extLst>
      <p:ext uri="{BB962C8B-B14F-4D97-AF65-F5344CB8AC3E}">
        <p14:creationId xmlns:p14="http://schemas.microsoft.com/office/powerpoint/2010/main" val="4093109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Something to keep in mind that seems common on campus is the use of informal policies and undocumented procedures – and these can be much less effective than if they were formalized and accurately documented</a:t>
            </a:r>
          </a:p>
        </p:txBody>
      </p:sp>
      <p:sp>
        <p:nvSpPr>
          <p:cNvPr id="4" name="Slide Number Placeholder 3"/>
          <p:cNvSpPr>
            <a:spLocks noGrp="1"/>
          </p:cNvSpPr>
          <p:nvPr>
            <p:ph type="sldNum" sz="quarter" idx="5"/>
          </p:nvPr>
        </p:nvSpPr>
        <p:spPr/>
        <p:txBody>
          <a:bodyPr/>
          <a:lstStyle/>
          <a:p>
            <a:fld id="{D9A3470A-291C-4FBC-8A4D-02BB88583754}" type="slidenum">
              <a:rPr lang="en-US" smtClean="0"/>
              <a:t>17</a:t>
            </a:fld>
            <a:endParaRPr lang="en-US"/>
          </a:p>
        </p:txBody>
      </p:sp>
    </p:spTree>
    <p:extLst>
      <p:ext uri="{BB962C8B-B14F-4D97-AF65-F5344CB8AC3E}">
        <p14:creationId xmlns:p14="http://schemas.microsoft.com/office/powerpoint/2010/main" val="3658060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endParaRPr lang="en-US" dirty="0"/>
          </a:p>
          <a:p>
            <a:r>
              <a:rPr lang="en-US" b="1" dirty="0"/>
              <a:t>Preventative controls are designed to prevent errors and irregularities by helping to identify and address problems before they happen.- “first line of defense”</a:t>
            </a:r>
          </a:p>
          <a:p>
            <a:r>
              <a:rPr lang="en-US" dirty="0"/>
              <a:t>	Pre-approvals: </a:t>
            </a:r>
            <a:r>
              <a:rPr lang="en-US" dirty="0" err="1"/>
              <a:t>Uapprove</a:t>
            </a:r>
            <a:r>
              <a:rPr lang="en-US" dirty="0"/>
              <a:t>, supervisor signature</a:t>
            </a:r>
          </a:p>
          <a:p>
            <a:r>
              <a:rPr lang="en-US" dirty="0"/>
              <a:t>	Authorized Signers:</a:t>
            </a:r>
          </a:p>
          <a:p>
            <a:r>
              <a:rPr lang="en-US" dirty="0"/>
              <a:t>	Access Controls: Banner access, log-in credentials, Passwords, physical controls over assets, such as door locks</a:t>
            </a:r>
          </a:p>
          <a:p>
            <a:r>
              <a:rPr lang="en-US" dirty="0"/>
              <a:t>	Segregation of duties: </a:t>
            </a:r>
            <a:r>
              <a:rPr lang="en-US" dirty="0" err="1"/>
              <a:t>Procard</a:t>
            </a:r>
            <a:r>
              <a:rPr lang="en-US" dirty="0"/>
              <a:t> payments and redistributions</a:t>
            </a:r>
          </a:p>
          <a:p>
            <a:endParaRPr lang="en-US" dirty="0"/>
          </a:p>
          <a:p>
            <a:r>
              <a:rPr lang="en-US" b="1" dirty="0"/>
              <a:t>Detective controls are designed to detect errors or irregularities that may have occurred.</a:t>
            </a:r>
          </a:p>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18</a:t>
            </a:fld>
            <a:endParaRPr lang="en-US"/>
          </a:p>
        </p:txBody>
      </p:sp>
    </p:spTree>
    <p:extLst>
      <p:ext uri="{BB962C8B-B14F-4D97-AF65-F5344CB8AC3E}">
        <p14:creationId xmlns:p14="http://schemas.microsoft.com/office/powerpoint/2010/main" val="2319627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endParaRPr lang="en-US" dirty="0"/>
          </a:p>
          <a:p>
            <a:r>
              <a:rPr lang="en-US" dirty="0"/>
              <a:t>Directive controls are designed to direct actions to ensure a particular outcome is achieved.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Corrective controls are designed to correct errors or irregularities that have been detected.</a:t>
            </a:r>
          </a:p>
          <a:p>
            <a:endParaRPr lang="en-US" dirty="0"/>
          </a:p>
          <a:p>
            <a:r>
              <a:rPr lang="en-US" dirty="0"/>
              <a:t>Compensating controls are used to compensate for controls that are otherwise lacking- intended to be temporary.</a:t>
            </a:r>
          </a:p>
          <a:p>
            <a:endParaRPr lang="en-US" dirty="0"/>
          </a:p>
          <a:p>
            <a:r>
              <a:rPr lang="en-US" dirty="0"/>
              <a:t>All of these types of controls have their own unique benefits and none of them are always objectively better than the other, it all sort of just depends on the risk that you’re intending to mitigate.</a:t>
            </a:r>
          </a:p>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19</a:t>
            </a:fld>
            <a:endParaRPr lang="en-US"/>
          </a:p>
        </p:txBody>
      </p:sp>
    </p:spTree>
    <p:extLst>
      <p:ext uri="{BB962C8B-B14F-4D97-AF65-F5344CB8AC3E}">
        <p14:creationId xmlns:p14="http://schemas.microsoft.com/office/powerpoint/2010/main" val="334358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9A3470A-291C-4FBC-8A4D-02BB88583754}" type="slidenum">
              <a:rPr lang="en-US" smtClean="0"/>
              <a:t>2</a:t>
            </a:fld>
            <a:endParaRPr lang="en-US"/>
          </a:p>
        </p:txBody>
      </p:sp>
    </p:spTree>
    <p:extLst>
      <p:ext uri="{BB962C8B-B14F-4D97-AF65-F5344CB8AC3E}">
        <p14:creationId xmlns:p14="http://schemas.microsoft.com/office/powerpoint/2010/main" val="912538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r>
              <a:rPr lang="en-US" b="0" dirty="0"/>
              <a:t>Monitoring assures that proper control activities are being implemented and used during day-to-day operations.  Monitoring should be on-going and be regularly reviewed to verify that internal controls are functioning properly and identify any opportunities for improvement. (covers bullet 1 &amp; 2)</a:t>
            </a:r>
          </a:p>
        </p:txBody>
      </p:sp>
      <p:sp>
        <p:nvSpPr>
          <p:cNvPr id="4" name="Slide Number Placeholder 3"/>
          <p:cNvSpPr>
            <a:spLocks noGrp="1"/>
          </p:cNvSpPr>
          <p:nvPr>
            <p:ph type="sldNum" sz="quarter" idx="5"/>
          </p:nvPr>
        </p:nvSpPr>
        <p:spPr/>
        <p:txBody>
          <a:bodyPr/>
          <a:lstStyle/>
          <a:p>
            <a:fld id="{D9A3470A-291C-4FBC-8A4D-02BB88583754}" type="slidenum">
              <a:rPr lang="en-US" smtClean="0"/>
              <a:t>20</a:t>
            </a:fld>
            <a:endParaRPr lang="en-US"/>
          </a:p>
        </p:txBody>
      </p:sp>
    </p:spTree>
    <p:extLst>
      <p:ext uri="{BB962C8B-B14F-4D97-AF65-F5344CB8AC3E}">
        <p14:creationId xmlns:p14="http://schemas.microsoft.com/office/powerpoint/2010/main" val="2095879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All this is to say that anybody can identify risks regardless of their position, and they can identify weaknesses in the control system that’s being used. Someone down in the weeds with a complicated process may have a much clearer perspective than their supervisor, and the supervisor should be receptive to their subordinate’s feedback.</a:t>
            </a:r>
          </a:p>
        </p:txBody>
      </p:sp>
      <p:sp>
        <p:nvSpPr>
          <p:cNvPr id="4" name="Slide Number Placeholder 3"/>
          <p:cNvSpPr>
            <a:spLocks noGrp="1"/>
          </p:cNvSpPr>
          <p:nvPr>
            <p:ph type="sldNum" sz="quarter" idx="5"/>
          </p:nvPr>
        </p:nvSpPr>
        <p:spPr/>
        <p:txBody>
          <a:bodyPr/>
          <a:lstStyle/>
          <a:p>
            <a:fld id="{D9A3470A-291C-4FBC-8A4D-02BB88583754}" type="slidenum">
              <a:rPr lang="en-US" smtClean="0"/>
              <a:t>21</a:t>
            </a:fld>
            <a:endParaRPr lang="en-US"/>
          </a:p>
        </p:txBody>
      </p:sp>
    </p:spTree>
    <p:extLst>
      <p:ext uri="{BB962C8B-B14F-4D97-AF65-F5344CB8AC3E}">
        <p14:creationId xmlns:p14="http://schemas.microsoft.com/office/powerpoint/2010/main" val="2036965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r>
              <a:rPr lang="en-US" dirty="0"/>
              <a:t>Very open ended – Maybe that’s a good thing?</a:t>
            </a:r>
          </a:p>
          <a:p>
            <a:endParaRPr lang="en-US" dirty="0"/>
          </a:p>
          <a:p>
            <a:r>
              <a:rPr lang="en-US" dirty="0"/>
              <a:t>Should give the audience ~5 minutes to throw out ideas or get in small groups to discuss</a:t>
            </a:r>
          </a:p>
        </p:txBody>
      </p:sp>
      <p:sp>
        <p:nvSpPr>
          <p:cNvPr id="4" name="Slide Number Placeholder 3"/>
          <p:cNvSpPr>
            <a:spLocks noGrp="1"/>
          </p:cNvSpPr>
          <p:nvPr>
            <p:ph type="sldNum" sz="quarter" idx="5"/>
          </p:nvPr>
        </p:nvSpPr>
        <p:spPr/>
        <p:txBody>
          <a:bodyPr/>
          <a:lstStyle/>
          <a:p>
            <a:fld id="{D9A3470A-291C-4FBC-8A4D-02BB88583754}" type="slidenum">
              <a:rPr lang="en-US" smtClean="0"/>
              <a:t>22</a:t>
            </a:fld>
            <a:endParaRPr lang="en-US"/>
          </a:p>
        </p:txBody>
      </p:sp>
    </p:spTree>
    <p:extLst>
      <p:ext uri="{BB962C8B-B14F-4D97-AF65-F5344CB8AC3E}">
        <p14:creationId xmlns:p14="http://schemas.microsoft.com/office/powerpoint/2010/main" val="2206984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p:txBody>
      </p:sp>
      <p:sp>
        <p:nvSpPr>
          <p:cNvPr id="4" name="Slide Number Placeholder 3"/>
          <p:cNvSpPr>
            <a:spLocks noGrp="1"/>
          </p:cNvSpPr>
          <p:nvPr>
            <p:ph type="sldNum" sz="quarter" idx="5"/>
          </p:nvPr>
        </p:nvSpPr>
        <p:spPr/>
        <p:txBody>
          <a:bodyPr/>
          <a:lstStyle/>
          <a:p>
            <a:fld id="{D9A3470A-291C-4FBC-8A4D-02BB88583754}" type="slidenum">
              <a:rPr lang="en-US" smtClean="0"/>
              <a:t>23</a:t>
            </a:fld>
            <a:endParaRPr lang="en-US"/>
          </a:p>
        </p:txBody>
      </p:sp>
    </p:spTree>
    <p:extLst>
      <p:ext uri="{BB962C8B-B14F-4D97-AF65-F5344CB8AC3E}">
        <p14:creationId xmlns:p14="http://schemas.microsoft.com/office/powerpoint/2010/main" val="2334366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endParaRPr lang="en-US" b="1" dirty="0"/>
          </a:p>
          <a:p>
            <a:r>
              <a:rPr lang="en-US" b="0" dirty="0"/>
              <a:t>Bullet #2: Additional controls that can be added when segregation of duties does not exist:</a:t>
            </a:r>
          </a:p>
          <a:p>
            <a:r>
              <a:rPr lang="en-US" b="0" dirty="0"/>
              <a:t>-Supervisory reviews</a:t>
            </a:r>
          </a:p>
          <a:p>
            <a:r>
              <a:rPr lang="en-US" b="0" dirty="0"/>
              <a:t>-Independent reviews</a:t>
            </a:r>
          </a:p>
          <a:p>
            <a:r>
              <a:rPr lang="en-US" b="0" dirty="0"/>
              <a:t>-Reconciliations</a:t>
            </a:r>
          </a:p>
          <a:p>
            <a:r>
              <a:rPr lang="en-US" b="0" dirty="0"/>
              <a:t>-Exception reporting, irregularities are reviewed and signed off by management</a:t>
            </a:r>
          </a:p>
          <a:p>
            <a:r>
              <a:rPr lang="en-US" b="0" dirty="0"/>
              <a:t>-Transaction log is maintained to provide a record of all transactions processed whether it’s logged manually or automatically</a:t>
            </a:r>
          </a:p>
        </p:txBody>
      </p:sp>
      <p:sp>
        <p:nvSpPr>
          <p:cNvPr id="4" name="Slide Number Placeholder 3"/>
          <p:cNvSpPr>
            <a:spLocks noGrp="1"/>
          </p:cNvSpPr>
          <p:nvPr>
            <p:ph type="sldNum" sz="quarter" idx="5"/>
          </p:nvPr>
        </p:nvSpPr>
        <p:spPr/>
        <p:txBody>
          <a:bodyPr/>
          <a:lstStyle/>
          <a:p>
            <a:fld id="{D9A3470A-291C-4FBC-8A4D-02BB88583754}" type="slidenum">
              <a:rPr lang="en-US" smtClean="0"/>
              <a:t>24</a:t>
            </a:fld>
            <a:endParaRPr lang="en-US"/>
          </a:p>
        </p:txBody>
      </p:sp>
    </p:spTree>
    <p:extLst>
      <p:ext uri="{BB962C8B-B14F-4D97-AF65-F5344CB8AC3E}">
        <p14:creationId xmlns:p14="http://schemas.microsoft.com/office/powerpoint/2010/main" val="3271813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endParaRPr lang="en-US" b="1" dirty="0"/>
          </a:p>
          <a:p>
            <a:r>
              <a:rPr lang="en-US" b="0" dirty="0"/>
              <a:t>Example:  IT setting a limit on the number of minutes for the screen to lock</a:t>
            </a:r>
          </a:p>
          <a:p>
            <a:endParaRPr lang="en-US" b="0" dirty="0"/>
          </a:p>
          <a:p>
            <a:r>
              <a:rPr lang="en-US" b="0" dirty="0"/>
              <a:t>Another example would be that you wouldn’t want to require supervisor approval for everything that’s done in your department; sure it could reduce the risk of mistakes being made, but it would require a lot of time and effort that could be better spent elsewhere.</a:t>
            </a:r>
          </a:p>
        </p:txBody>
      </p:sp>
      <p:sp>
        <p:nvSpPr>
          <p:cNvPr id="4" name="Slide Number Placeholder 3"/>
          <p:cNvSpPr>
            <a:spLocks noGrp="1"/>
          </p:cNvSpPr>
          <p:nvPr>
            <p:ph type="sldNum" sz="quarter" idx="5"/>
          </p:nvPr>
        </p:nvSpPr>
        <p:spPr/>
        <p:txBody>
          <a:bodyPr/>
          <a:lstStyle/>
          <a:p>
            <a:fld id="{D9A3470A-291C-4FBC-8A4D-02BB88583754}" type="slidenum">
              <a:rPr lang="en-US" smtClean="0"/>
              <a:t>25</a:t>
            </a:fld>
            <a:endParaRPr lang="en-US"/>
          </a:p>
        </p:txBody>
      </p:sp>
    </p:spTree>
    <p:extLst>
      <p:ext uri="{BB962C8B-B14F-4D97-AF65-F5344CB8AC3E}">
        <p14:creationId xmlns:p14="http://schemas.microsoft.com/office/powerpoint/2010/main" val="3322010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p:txBody>
      </p:sp>
      <p:sp>
        <p:nvSpPr>
          <p:cNvPr id="4" name="Slide Number Placeholder 3"/>
          <p:cNvSpPr>
            <a:spLocks noGrp="1"/>
          </p:cNvSpPr>
          <p:nvPr>
            <p:ph type="sldNum" sz="quarter" idx="5"/>
          </p:nvPr>
        </p:nvSpPr>
        <p:spPr/>
        <p:txBody>
          <a:bodyPr/>
          <a:lstStyle/>
          <a:p>
            <a:fld id="{D9A3470A-291C-4FBC-8A4D-02BB88583754}" type="slidenum">
              <a:rPr lang="en-US" smtClean="0"/>
              <a:t>26</a:t>
            </a:fld>
            <a:endParaRPr lang="en-US"/>
          </a:p>
        </p:txBody>
      </p:sp>
    </p:spTree>
    <p:extLst>
      <p:ext uri="{BB962C8B-B14F-4D97-AF65-F5344CB8AC3E}">
        <p14:creationId xmlns:p14="http://schemas.microsoft.com/office/powerpoint/2010/main" val="3094249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that there are only 5 spots left for the Lunch and Learn.  Sign up is first come, </a:t>
            </a:r>
            <a:r>
              <a:rPr lang="en-US"/>
              <a:t>first serve</a:t>
            </a:r>
            <a:r>
              <a:rPr lang="en-US" dirty="0"/>
              <a:t>.</a:t>
            </a:r>
          </a:p>
        </p:txBody>
      </p:sp>
      <p:sp>
        <p:nvSpPr>
          <p:cNvPr id="4" name="Slide Number Placeholder 3"/>
          <p:cNvSpPr>
            <a:spLocks noGrp="1"/>
          </p:cNvSpPr>
          <p:nvPr>
            <p:ph type="sldNum" sz="quarter" idx="5"/>
          </p:nvPr>
        </p:nvSpPr>
        <p:spPr/>
        <p:txBody>
          <a:bodyPr/>
          <a:lstStyle/>
          <a:p>
            <a:fld id="{D9A3470A-291C-4FBC-8A4D-02BB88583754}" type="slidenum">
              <a:rPr lang="en-US" smtClean="0"/>
              <a:t>28</a:t>
            </a:fld>
            <a:endParaRPr lang="en-US"/>
          </a:p>
        </p:txBody>
      </p:sp>
    </p:spTree>
    <p:extLst>
      <p:ext uri="{BB962C8B-B14F-4D97-AF65-F5344CB8AC3E}">
        <p14:creationId xmlns:p14="http://schemas.microsoft.com/office/powerpoint/2010/main" val="896006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First off you can see that we’re a pretty small department.</a:t>
            </a:r>
          </a:p>
          <a:p>
            <a:endParaRPr lang="en-US" b="0" dirty="0"/>
          </a:p>
          <a:p>
            <a:r>
              <a:rPr lang="en-US" b="0" dirty="0"/>
              <a:t>The primary thing to note here is that Internal Audit is able to maintain its independence by reporting directly to the Board of Regents, and only functionally to the President. </a:t>
            </a:r>
          </a:p>
        </p:txBody>
      </p:sp>
      <p:sp>
        <p:nvSpPr>
          <p:cNvPr id="4" name="Slide Number Placeholder 3"/>
          <p:cNvSpPr>
            <a:spLocks noGrp="1"/>
          </p:cNvSpPr>
          <p:nvPr>
            <p:ph type="sldNum" sz="quarter" idx="5"/>
          </p:nvPr>
        </p:nvSpPr>
        <p:spPr/>
        <p:txBody>
          <a:bodyPr/>
          <a:lstStyle/>
          <a:p>
            <a:fld id="{D9A3470A-291C-4FBC-8A4D-02BB88583754}" type="slidenum">
              <a:rPr lang="en-US" smtClean="0"/>
              <a:t>3</a:t>
            </a:fld>
            <a:endParaRPr lang="en-US"/>
          </a:p>
        </p:txBody>
      </p:sp>
    </p:spTree>
    <p:extLst>
      <p:ext uri="{BB962C8B-B14F-4D97-AF65-F5344CB8AC3E}">
        <p14:creationId xmlns:p14="http://schemas.microsoft.com/office/powerpoint/2010/main" val="4270761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Jolene</a:t>
            </a:r>
          </a:p>
          <a:p>
            <a:r>
              <a:rPr lang="en-US" b="0" dirty="0">
                <a:solidFill>
                  <a:srgbClr val="FF0000"/>
                </a:solidFill>
              </a:rPr>
              <a:t>Internal Auditors are typically employed by the entity they audit.</a:t>
            </a:r>
          </a:p>
          <a:p>
            <a:r>
              <a:rPr lang="en-US" b="0" dirty="0">
                <a:solidFill>
                  <a:srgbClr val="FF0000"/>
                </a:solidFill>
              </a:rPr>
              <a:t>External Auditors are hired to complete audits/reviews.</a:t>
            </a:r>
          </a:p>
        </p:txBody>
      </p:sp>
      <p:sp>
        <p:nvSpPr>
          <p:cNvPr id="4" name="Slide Number Placeholder 3"/>
          <p:cNvSpPr>
            <a:spLocks noGrp="1"/>
          </p:cNvSpPr>
          <p:nvPr>
            <p:ph type="sldNum" sz="quarter" idx="5"/>
          </p:nvPr>
        </p:nvSpPr>
        <p:spPr/>
        <p:txBody>
          <a:bodyPr/>
          <a:lstStyle/>
          <a:p>
            <a:fld id="{D9A3470A-291C-4FBC-8A4D-02BB88583754}" type="slidenum">
              <a:rPr lang="en-US" smtClean="0"/>
              <a:t>4</a:t>
            </a:fld>
            <a:endParaRPr lang="en-US"/>
          </a:p>
        </p:txBody>
      </p:sp>
    </p:spTree>
    <p:extLst>
      <p:ext uri="{BB962C8B-B14F-4D97-AF65-F5344CB8AC3E}">
        <p14:creationId xmlns:p14="http://schemas.microsoft.com/office/powerpoint/2010/main" val="2574530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Ben</a:t>
            </a:r>
          </a:p>
          <a:p>
            <a:r>
              <a:rPr lang="en-US" b="0" dirty="0"/>
              <a:t>Special Projects are typically consulting engagements</a:t>
            </a:r>
          </a:p>
        </p:txBody>
      </p:sp>
      <p:sp>
        <p:nvSpPr>
          <p:cNvPr id="4" name="Slide Number Placeholder 3"/>
          <p:cNvSpPr>
            <a:spLocks noGrp="1"/>
          </p:cNvSpPr>
          <p:nvPr>
            <p:ph type="sldNum" sz="quarter" idx="5"/>
          </p:nvPr>
        </p:nvSpPr>
        <p:spPr/>
        <p:txBody>
          <a:bodyPr/>
          <a:lstStyle/>
          <a:p>
            <a:fld id="{D9A3470A-291C-4FBC-8A4D-02BB88583754}" type="slidenum">
              <a:rPr lang="en-US" smtClean="0"/>
              <a:t>5</a:t>
            </a:fld>
            <a:endParaRPr lang="en-US"/>
          </a:p>
        </p:txBody>
      </p:sp>
    </p:spTree>
    <p:extLst>
      <p:ext uri="{BB962C8B-B14F-4D97-AF65-F5344CB8AC3E}">
        <p14:creationId xmlns:p14="http://schemas.microsoft.com/office/powerpoint/2010/main" val="1281039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endParaRPr lang="en-US" b="1" dirty="0"/>
          </a:p>
          <a:p>
            <a:r>
              <a:rPr lang="en-US" b="0" dirty="0"/>
              <a:t>1. Our role is to review UM’s internal controls and make recommendations where improvements may be needed.</a:t>
            </a:r>
          </a:p>
          <a:p>
            <a:r>
              <a:rPr lang="en-US" b="0" dirty="0"/>
              <a:t>2. We must remain independent and objective, therefore we cannot have the responsibility to create and maintain internal controls.</a:t>
            </a:r>
          </a:p>
          <a:p>
            <a:r>
              <a:rPr lang="en-US" b="0" dirty="0"/>
              <a:t>3. We can help enhance the effectiveness of internal controls through reviews and recommendation.</a:t>
            </a:r>
          </a:p>
        </p:txBody>
      </p:sp>
      <p:sp>
        <p:nvSpPr>
          <p:cNvPr id="4" name="Slide Number Placeholder 3"/>
          <p:cNvSpPr>
            <a:spLocks noGrp="1"/>
          </p:cNvSpPr>
          <p:nvPr>
            <p:ph type="sldNum" sz="quarter" idx="5"/>
          </p:nvPr>
        </p:nvSpPr>
        <p:spPr/>
        <p:txBody>
          <a:bodyPr/>
          <a:lstStyle/>
          <a:p>
            <a:fld id="{D9A3470A-291C-4FBC-8A4D-02BB88583754}" type="slidenum">
              <a:rPr lang="en-US" smtClean="0"/>
              <a:t>6</a:t>
            </a:fld>
            <a:endParaRPr lang="en-US"/>
          </a:p>
        </p:txBody>
      </p:sp>
    </p:spTree>
    <p:extLst>
      <p:ext uri="{BB962C8B-B14F-4D97-AF65-F5344CB8AC3E}">
        <p14:creationId xmlns:p14="http://schemas.microsoft.com/office/powerpoint/2010/main" val="1844628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t>Ben</a:t>
            </a:r>
          </a:p>
          <a:p>
            <a:pPr defTabSz="931774">
              <a:defRPr/>
            </a:pPr>
            <a:r>
              <a:rPr lang="en-US" dirty="0"/>
              <a:t>We would like to take a couple minutes to have a brief discussion to gauge where everyone is at and hopefully get some more audience engagement before getting into the lecture-y bits.</a:t>
            </a:r>
          </a:p>
          <a:p>
            <a:pPr defTabSz="931774">
              <a:defRPr/>
            </a:pPr>
            <a:endParaRPr lang="en-US" dirty="0"/>
          </a:p>
          <a:p>
            <a:pPr defTabSz="931774">
              <a:defRPr/>
            </a:pPr>
            <a:r>
              <a:rPr lang="en-US" dirty="0"/>
              <a:t>When you hear “Internal Control” what comes to mind?</a:t>
            </a:r>
          </a:p>
          <a:p>
            <a:endParaRPr lang="en-US" dirty="0"/>
          </a:p>
        </p:txBody>
      </p:sp>
      <p:sp>
        <p:nvSpPr>
          <p:cNvPr id="4" name="Slide Number Placeholder 3"/>
          <p:cNvSpPr>
            <a:spLocks noGrp="1"/>
          </p:cNvSpPr>
          <p:nvPr>
            <p:ph type="sldNum" sz="quarter" idx="5"/>
          </p:nvPr>
        </p:nvSpPr>
        <p:spPr/>
        <p:txBody>
          <a:bodyPr/>
          <a:lstStyle/>
          <a:p>
            <a:fld id="{D9A3470A-291C-4FBC-8A4D-02BB88583754}" type="slidenum">
              <a:rPr lang="en-US" smtClean="0"/>
              <a:t>7</a:t>
            </a:fld>
            <a:endParaRPr lang="en-US"/>
          </a:p>
        </p:txBody>
      </p:sp>
    </p:spTree>
    <p:extLst>
      <p:ext uri="{BB962C8B-B14F-4D97-AF65-F5344CB8AC3E}">
        <p14:creationId xmlns:p14="http://schemas.microsoft.com/office/powerpoint/2010/main" val="3545537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a:p>
            <a:r>
              <a:rPr lang="en-US" b="0" dirty="0"/>
              <a:t>We all use internal controls in our everyday lives.  (Read examples)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We do these things to help reduce the risk from occurring. </a:t>
            </a:r>
          </a:p>
          <a:p>
            <a:endParaRPr lang="en-US" b="0" dirty="0"/>
          </a:p>
          <a:p>
            <a:r>
              <a:rPr lang="en-US" b="0" dirty="0"/>
              <a:t>Locking our cars/homes:  we are reducing the risk of theft</a:t>
            </a:r>
          </a:p>
          <a:p>
            <a:r>
              <a:rPr lang="en-US" b="0" dirty="0"/>
              <a:t>ATM: reducing the risk of unauthorized use</a:t>
            </a:r>
          </a:p>
          <a:p>
            <a:r>
              <a:rPr lang="en-US" b="0" dirty="0"/>
              <a:t>Reconciling: reducing the risk of overdrawing your account</a:t>
            </a:r>
          </a:p>
          <a:p>
            <a:r>
              <a:rPr lang="en-US" b="0" dirty="0"/>
              <a:t>Recipe:  by following the step by step instructions, reducing the risk of flat cake/burnt cake…</a:t>
            </a:r>
          </a:p>
          <a:p>
            <a:endParaRPr lang="en-US" b="0" dirty="0"/>
          </a:p>
        </p:txBody>
      </p:sp>
      <p:sp>
        <p:nvSpPr>
          <p:cNvPr id="4" name="Slide Number Placeholder 3"/>
          <p:cNvSpPr>
            <a:spLocks noGrp="1"/>
          </p:cNvSpPr>
          <p:nvPr>
            <p:ph type="sldNum" sz="quarter" idx="5"/>
          </p:nvPr>
        </p:nvSpPr>
        <p:spPr/>
        <p:txBody>
          <a:bodyPr/>
          <a:lstStyle/>
          <a:p>
            <a:fld id="{D9A3470A-291C-4FBC-8A4D-02BB88583754}" type="slidenum">
              <a:rPr lang="en-US" smtClean="0"/>
              <a:t>8</a:t>
            </a:fld>
            <a:endParaRPr lang="en-US"/>
          </a:p>
        </p:txBody>
      </p:sp>
    </p:spTree>
    <p:extLst>
      <p:ext uri="{BB962C8B-B14F-4D97-AF65-F5344CB8AC3E}">
        <p14:creationId xmlns:p14="http://schemas.microsoft.com/office/powerpoint/2010/main" val="4226944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Jolene</a:t>
            </a:r>
          </a:p>
        </p:txBody>
      </p:sp>
      <p:sp>
        <p:nvSpPr>
          <p:cNvPr id="4" name="Slide Number Placeholder 3"/>
          <p:cNvSpPr>
            <a:spLocks noGrp="1"/>
          </p:cNvSpPr>
          <p:nvPr>
            <p:ph type="sldNum" sz="quarter" idx="5"/>
          </p:nvPr>
        </p:nvSpPr>
        <p:spPr/>
        <p:txBody>
          <a:bodyPr/>
          <a:lstStyle/>
          <a:p>
            <a:fld id="{D9A3470A-291C-4FBC-8A4D-02BB88583754}" type="slidenum">
              <a:rPr lang="en-US" smtClean="0"/>
              <a:t>9</a:t>
            </a:fld>
            <a:endParaRPr lang="en-US"/>
          </a:p>
        </p:txBody>
      </p:sp>
    </p:spTree>
    <p:extLst>
      <p:ext uri="{BB962C8B-B14F-4D97-AF65-F5344CB8AC3E}">
        <p14:creationId xmlns:p14="http://schemas.microsoft.com/office/powerpoint/2010/main" val="330196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AAB2A-2962-4DF7-B65F-EBDE283074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94A685-42AB-4F5A-9765-7AA30298A2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8432B9-BEDC-45DD-B841-A627C2D7128B}"/>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8BF3B111-824A-48D6-B8FF-CE568BAF1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59400-B8D0-4440-911E-68FED4E0105F}"/>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2933163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8789E-7F89-4E12-A742-119699EAEC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C70902-30F8-4527-8A5E-2362177CFE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FD75CF-9D9F-4945-AD27-BCCB22F097A5}"/>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FC05A31B-FF88-4EBA-A92D-7510381E53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D26DD8-B96A-4967-99C5-0F86E727C1E4}"/>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19052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AAEAC8-B562-4835-B4FA-648386CC34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E14D8D-8B0C-4163-B64A-3F181B5237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3FE2DD-D0C9-440D-859D-3338F004478A}"/>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428873DA-00F9-4FBE-B3EC-7FFE69F8D9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C3E869-452C-4F75-8127-3A004DD2F00C}"/>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1814186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9879AAEF-E912-6B61-3D33-267C007D3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8">
            <a:extLst>
              <a:ext uri="{FF2B5EF4-FFF2-40B4-BE49-F238E27FC236}">
                <a16:creationId xmlns:a16="http://schemas.microsoft.com/office/drawing/2014/main" id="{DC0A9285-546C-824E-BB82-80DD4A7E5723}"/>
              </a:ext>
            </a:extLst>
          </p:cNvPr>
          <p:cNvSpPr>
            <a:spLocks noGrp="1"/>
          </p:cNvSpPr>
          <p:nvPr>
            <p:ph type="title" hasCustomPrompt="1"/>
          </p:nvPr>
        </p:nvSpPr>
        <p:spPr>
          <a:xfrm>
            <a:off x="5892800" y="2717801"/>
            <a:ext cx="5820936" cy="1106044"/>
          </a:xfrm>
          <a:noFill/>
        </p:spPr>
        <p:txBody>
          <a:bodyPr lIns="182880" tIns="182880" rIns="182880" anchor="ctr">
            <a:noAutofit/>
          </a:bodyPr>
          <a:lstStyle>
            <a:lvl1pPr algn="l">
              <a:lnSpc>
                <a:spcPct val="75000"/>
              </a:lnSpc>
              <a:defRPr sz="7200" b="1" i="1" spc="0" baseline="0">
                <a:solidFill>
                  <a:schemeClr val="bg1"/>
                </a:solidFill>
                <a:latin typeface="Arial" panose="020B0604020202020204" pitchFamily="34" charset="0"/>
                <a:cs typeface="Arial" panose="020B0604020202020204" pitchFamily="34" charset="0"/>
              </a:defRPr>
            </a:lvl1pPr>
          </a:lstStyle>
          <a:p>
            <a:r>
              <a:rPr lang="en-US" dirty="0"/>
              <a:t>CLICK TO </a:t>
            </a:r>
            <a:br>
              <a:rPr lang="en-US" dirty="0"/>
            </a:br>
            <a:r>
              <a:rPr lang="en-US" dirty="0"/>
              <a:t>ADD TITLE</a:t>
            </a:r>
          </a:p>
        </p:txBody>
      </p:sp>
      <p:sp>
        <p:nvSpPr>
          <p:cNvPr id="3" name="Text Placeholder 2">
            <a:extLst>
              <a:ext uri="{FF2B5EF4-FFF2-40B4-BE49-F238E27FC236}">
                <a16:creationId xmlns:a16="http://schemas.microsoft.com/office/drawing/2014/main" id="{47470F22-3D51-8D47-9BDC-3F4D49D359C4}"/>
              </a:ext>
            </a:extLst>
          </p:cNvPr>
          <p:cNvSpPr>
            <a:spLocks noGrp="1"/>
          </p:cNvSpPr>
          <p:nvPr>
            <p:ph type="body" sz="quarter" idx="13" hasCustomPrompt="1"/>
          </p:nvPr>
        </p:nvSpPr>
        <p:spPr>
          <a:xfrm>
            <a:off x="5892800" y="4658434"/>
            <a:ext cx="6181661" cy="316356"/>
          </a:xfrm>
        </p:spPr>
        <p:txBody>
          <a:bodyPr lIns="182880" tIns="0" rIns="182880" bIns="0">
            <a:noAutofit/>
          </a:bodyPr>
          <a:lstStyle>
            <a:lvl1pPr marL="0" indent="0">
              <a:buNone/>
              <a:defRPr sz="2400" b="0" i="1">
                <a:solidFill>
                  <a:srgbClr val="ED8B00"/>
                </a:solidFill>
                <a:latin typeface="Georgia" panose="02040502050405020303" pitchFamily="18" charset="0"/>
                <a:cs typeface="Arial" panose="020B0604020202020204" pitchFamily="34" charset="0"/>
              </a:defRPr>
            </a:lvl1pPr>
          </a:lstStyle>
          <a:p>
            <a:pPr lvl="0"/>
            <a:r>
              <a:rPr lang="en-US" dirty="0"/>
              <a:t>Click to add text</a:t>
            </a:r>
          </a:p>
        </p:txBody>
      </p:sp>
      <p:pic>
        <p:nvPicPr>
          <p:cNvPr id="2" name="Picture 1">
            <a:extLst>
              <a:ext uri="{FF2B5EF4-FFF2-40B4-BE49-F238E27FC236}">
                <a16:creationId xmlns:a16="http://schemas.microsoft.com/office/drawing/2014/main" id="{2B992057-DE82-CE83-1048-D406B6B802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2400" y="5969000"/>
            <a:ext cx="2963400" cy="740851"/>
          </a:xfrm>
          <a:prstGeom prst="rect">
            <a:avLst/>
          </a:prstGeom>
        </p:spPr>
      </p:pic>
    </p:spTree>
    <p:extLst>
      <p:ext uri="{BB962C8B-B14F-4D97-AF65-F5344CB8AC3E}">
        <p14:creationId xmlns:p14="http://schemas.microsoft.com/office/powerpoint/2010/main" val="258960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2-A">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C80A7B26-E9DE-4D5B-716A-C77938E07F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867"/>
            <a:ext cx="12192000" cy="6858000"/>
          </a:xfrm>
          <a:prstGeom prst="rect">
            <a:avLst/>
          </a:prstGeom>
        </p:spPr>
      </p:pic>
      <p:sp>
        <p:nvSpPr>
          <p:cNvPr id="22" name="Title 6">
            <a:extLst>
              <a:ext uri="{FF2B5EF4-FFF2-40B4-BE49-F238E27FC236}">
                <a16:creationId xmlns:a16="http://schemas.microsoft.com/office/drawing/2014/main" id="{E5CB47AD-DA9C-5F4C-A431-84FB4D547F0E}"/>
              </a:ext>
            </a:extLst>
          </p:cNvPr>
          <p:cNvSpPr>
            <a:spLocks noGrp="1"/>
          </p:cNvSpPr>
          <p:nvPr>
            <p:ph type="title" hasCustomPrompt="1"/>
          </p:nvPr>
        </p:nvSpPr>
        <p:spPr>
          <a:xfrm>
            <a:off x="304800" y="942179"/>
            <a:ext cx="8966200" cy="685800"/>
          </a:xfrm>
        </p:spPr>
        <p:txBody>
          <a:bodyPr>
            <a:noAutofit/>
          </a:bodyPr>
          <a:lstStyle>
            <a:lvl1pPr algn="l">
              <a:defRPr sz="3733" b="1" i="0">
                <a:solidFill>
                  <a:srgbClr val="ED8B00"/>
                </a:solidFill>
                <a:latin typeface="Arial" panose="020B0604020202020204" pitchFamily="34" charset="0"/>
                <a:cs typeface="Arial" panose="020B0604020202020204" pitchFamily="34" charset="0"/>
              </a:defRPr>
            </a:lvl1pPr>
          </a:lstStyle>
          <a:p>
            <a:r>
              <a:rPr lang="en-US" dirty="0"/>
              <a:t>CLICK TO ADD TEXT</a:t>
            </a:r>
          </a:p>
        </p:txBody>
      </p:sp>
      <p:sp>
        <p:nvSpPr>
          <p:cNvPr id="23" name="Text Placeholder 2">
            <a:extLst>
              <a:ext uri="{FF2B5EF4-FFF2-40B4-BE49-F238E27FC236}">
                <a16:creationId xmlns:a16="http://schemas.microsoft.com/office/drawing/2014/main" id="{33792010-366E-0840-BEF3-DA7A2C4985CE}"/>
              </a:ext>
            </a:extLst>
          </p:cNvPr>
          <p:cNvSpPr>
            <a:spLocks noGrp="1"/>
          </p:cNvSpPr>
          <p:nvPr>
            <p:ph type="body" sz="quarter" idx="18" hasCustomPrompt="1"/>
          </p:nvPr>
        </p:nvSpPr>
        <p:spPr>
          <a:xfrm>
            <a:off x="203213" y="666650"/>
            <a:ext cx="9067788" cy="199329"/>
          </a:xfrm>
        </p:spPr>
        <p:txBody>
          <a:bodyPr lIns="182880" tIns="0" rIns="182880" bIns="0">
            <a:noAutofit/>
          </a:bodyPr>
          <a:lstStyle>
            <a:lvl1pPr marL="0" indent="0">
              <a:buNone/>
              <a:defRPr sz="1600" b="0" i="1">
                <a:solidFill>
                  <a:srgbClr val="6F263D"/>
                </a:solidFill>
                <a:latin typeface="Georgia" panose="02040502050405020303" pitchFamily="18" charset="0"/>
                <a:cs typeface="Arial" panose="020B0604020202020204" pitchFamily="34" charset="0"/>
              </a:defRPr>
            </a:lvl1pPr>
          </a:lstStyle>
          <a:p>
            <a:pPr lvl="0"/>
            <a:r>
              <a:rPr lang="en-US" dirty="0"/>
              <a:t>Click to add text</a:t>
            </a:r>
          </a:p>
        </p:txBody>
      </p:sp>
      <p:sp>
        <p:nvSpPr>
          <p:cNvPr id="12" name="Text Placeholder 2">
            <a:extLst>
              <a:ext uri="{FF2B5EF4-FFF2-40B4-BE49-F238E27FC236}">
                <a16:creationId xmlns:a16="http://schemas.microsoft.com/office/drawing/2014/main" id="{649794A0-DDCB-D348-B6F9-30E0A824A3F4}"/>
              </a:ext>
            </a:extLst>
          </p:cNvPr>
          <p:cNvSpPr>
            <a:spLocks noGrp="1"/>
          </p:cNvSpPr>
          <p:nvPr>
            <p:ph type="body" sz="quarter" idx="13" hasCustomPrompt="1"/>
          </p:nvPr>
        </p:nvSpPr>
        <p:spPr>
          <a:xfrm>
            <a:off x="315384" y="1780379"/>
            <a:ext cx="11571817" cy="3846516"/>
          </a:xfrm>
        </p:spPr>
        <p:txBody>
          <a:bodyPr>
            <a:noAutofit/>
          </a:bodyPr>
          <a:lstStyle>
            <a:lvl1pPr>
              <a:buClr>
                <a:srgbClr val="E17C00"/>
              </a:buClr>
              <a:defRPr sz="2133" b="1" i="0">
                <a:solidFill>
                  <a:srgbClr val="6F263D"/>
                </a:solidFill>
                <a:latin typeface="Arial" panose="020B0604020202020204" pitchFamily="34" charset="0"/>
                <a:cs typeface="Arial" panose="020B0604020202020204" pitchFamily="34" charset="0"/>
              </a:defRPr>
            </a:lvl1pPr>
            <a:lvl2pPr>
              <a:buClr>
                <a:srgbClr val="E17C00"/>
              </a:buClr>
              <a:defRPr sz="1867">
                <a:solidFill>
                  <a:srgbClr val="6F263D"/>
                </a:solidFill>
                <a:latin typeface="Arial" panose="020B0604020202020204" pitchFamily="34" charset="0"/>
                <a:cs typeface="Arial" panose="020B0604020202020204" pitchFamily="34" charset="0"/>
              </a:defRPr>
            </a:lvl2pPr>
            <a:lvl3pPr>
              <a:buClr>
                <a:srgbClr val="E17C00"/>
              </a:buClr>
              <a:defRPr sz="1600">
                <a:solidFill>
                  <a:srgbClr val="6F263D"/>
                </a:solidFill>
                <a:latin typeface="Arial" panose="020B0604020202020204" pitchFamily="34" charset="0"/>
                <a:cs typeface="Arial" panose="020B0604020202020204" pitchFamily="34" charset="0"/>
              </a:defRPr>
            </a:lvl3pPr>
            <a:lvl4pPr>
              <a:buClr>
                <a:srgbClr val="E17C00"/>
              </a:buClr>
              <a:defRPr sz="1467">
                <a:solidFill>
                  <a:srgbClr val="6F263D"/>
                </a:solidFill>
                <a:latin typeface="Arial" panose="020B0604020202020204" pitchFamily="34" charset="0"/>
                <a:cs typeface="Arial" panose="020B0604020202020204" pitchFamily="34" charset="0"/>
              </a:defRPr>
            </a:lvl4pPr>
            <a:lvl5pPr>
              <a:buClr>
                <a:srgbClr val="E17C00"/>
              </a:buClr>
              <a:defRPr sz="1467">
                <a:solidFill>
                  <a:srgbClr val="6F263D"/>
                </a:solidFill>
                <a:latin typeface="Arial" panose="020B0604020202020204" pitchFamily="34" charset="0"/>
                <a:cs typeface="Arial" panose="020B0604020202020204" pitchFamily="34" charset="0"/>
              </a:defRPr>
            </a:lvl5pPr>
          </a:lstStyle>
          <a:p>
            <a:pPr lvl="0"/>
            <a:r>
              <a:rPr lang="en-US" dirty="0"/>
              <a:t>Click to add list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EB2F4A7B-C617-FC86-ACA8-F1B92AF1510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7191" y="6321706"/>
            <a:ext cx="1740724" cy="436053"/>
          </a:xfrm>
          <a:prstGeom prst="rect">
            <a:avLst/>
          </a:prstGeom>
        </p:spPr>
      </p:pic>
    </p:spTree>
    <p:extLst>
      <p:ext uri="{BB962C8B-B14F-4D97-AF65-F5344CB8AC3E}">
        <p14:creationId xmlns:p14="http://schemas.microsoft.com/office/powerpoint/2010/main" val="1035714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8B616AF2-B50E-3695-3202-2807D9E841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47470F22-3D51-8D47-9BDC-3F4D49D359C4}"/>
              </a:ext>
            </a:extLst>
          </p:cNvPr>
          <p:cNvSpPr>
            <a:spLocks noGrp="1"/>
          </p:cNvSpPr>
          <p:nvPr>
            <p:ph type="body" sz="quarter" idx="13" hasCustomPrompt="1"/>
          </p:nvPr>
        </p:nvSpPr>
        <p:spPr>
          <a:xfrm>
            <a:off x="742576" y="3270822"/>
            <a:ext cx="6369051" cy="316356"/>
          </a:xfrm>
        </p:spPr>
        <p:txBody>
          <a:bodyPr lIns="182880" tIns="0" rIns="182880" bIns="0">
            <a:noAutofit/>
          </a:bodyPr>
          <a:lstStyle>
            <a:lvl1pPr marL="0" indent="0">
              <a:buNone/>
              <a:defRPr sz="2400" b="0" i="1">
                <a:solidFill>
                  <a:srgbClr val="ED8B00"/>
                </a:solidFill>
                <a:latin typeface="Georgia" panose="02040502050405020303" pitchFamily="18" charset="0"/>
                <a:cs typeface="Arial" panose="020B0604020202020204" pitchFamily="34" charset="0"/>
              </a:defRPr>
            </a:lvl1pPr>
          </a:lstStyle>
          <a:p>
            <a:pPr lvl="0"/>
            <a:r>
              <a:rPr lang="en-US" dirty="0"/>
              <a:t>Click to add text</a:t>
            </a:r>
          </a:p>
        </p:txBody>
      </p:sp>
      <p:pic>
        <p:nvPicPr>
          <p:cNvPr id="7" name="Picture 6">
            <a:extLst>
              <a:ext uri="{FF2B5EF4-FFF2-40B4-BE49-F238E27FC236}">
                <a16:creationId xmlns:a16="http://schemas.microsoft.com/office/drawing/2014/main" id="{EB072FD1-11DC-C3F0-BEF8-DEA504D87A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46" y="6321706"/>
            <a:ext cx="1744215" cy="436053"/>
          </a:xfrm>
          <a:prstGeom prst="rect">
            <a:avLst/>
          </a:prstGeom>
        </p:spPr>
      </p:pic>
      <p:sp>
        <p:nvSpPr>
          <p:cNvPr id="4" name="Title 18">
            <a:extLst>
              <a:ext uri="{FF2B5EF4-FFF2-40B4-BE49-F238E27FC236}">
                <a16:creationId xmlns:a16="http://schemas.microsoft.com/office/drawing/2014/main" id="{8774439B-E540-A3C9-F5AB-C5827B98C12C}"/>
              </a:ext>
            </a:extLst>
          </p:cNvPr>
          <p:cNvSpPr>
            <a:spLocks noGrp="1"/>
          </p:cNvSpPr>
          <p:nvPr>
            <p:ph type="title" hasCustomPrompt="1"/>
          </p:nvPr>
        </p:nvSpPr>
        <p:spPr>
          <a:xfrm>
            <a:off x="609600" y="1431823"/>
            <a:ext cx="6471024" cy="1106044"/>
          </a:xfrm>
          <a:noFill/>
        </p:spPr>
        <p:txBody>
          <a:bodyPr lIns="182880" tIns="182880" rIns="182880" anchor="ctr">
            <a:noAutofit/>
          </a:bodyPr>
          <a:lstStyle>
            <a:lvl1pPr marL="0" indent="0" algn="l">
              <a:lnSpc>
                <a:spcPct val="75000"/>
              </a:lnSpc>
              <a:buFont typeface="Arial" panose="020B0604020202020204" pitchFamily="34" charset="0"/>
              <a:buNone/>
              <a:defRPr sz="8000" b="1" i="1" baseline="0">
                <a:solidFill>
                  <a:srgbClr val="6F263D"/>
                </a:solidFill>
                <a:latin typeface="Arial" panose="020B0604020202020204" pitchFamily="34" charset="0"/>
                <a:cs typeface="Arial" panose="020B0604020202020204" pitchFamily="34" charset="0"/>
              </a:defRPr>
            </a:lvl1pPr>
          </a:lstStyle>
          <a:p>
            <a:r>
              <a:rPr lang="en-US" dirty="0"/>
              <a:t>CLICK TO</a:t>
            </a:r>
            <a:br>
              <a:rPr lang="en-US" dirty="0"/>
            </a:br>
            <a:r>
              <a:rPr lang="en-US" dirty="0"/>
              <a:t>ADD TITLE</a:t>
            </a:r>
          </a:p>
        </p:txBody>
      </p:sp>
    </p:spTree>
    <p:extLst>
      <p:ext uri="{BB962C8B-B14F-4D97-AF65-F5344CB8AC3E}">
        <p14:creationId xmlns:p14="http://schemas.microsoft.com/office/powerpoint/2010/main" val="161988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249424"/>
            <a:ext cx="10972800" cy="3846576"/>
          </a:xfrm>
        </p:spPr>
        <p:txBody>
          <a:bodyPr/>
          <a:lstStyle>
            <a:lvl1pPr>
              <a:defRPr>
                <a:solidFill>
                  <a:schemeClr val="tx2"/>
                </a:solidFill>
                <a:latin typeface="+mn-lt"/>
              </a:defRPr>
            </a:lvl1pPr>
            <a:lvl2pPr>
              <a:defRPr>
                <a:latin typeface="+mn-lt"/>
              </a:defRPr>
            </a:lvl2pPr>
            <a:lvl3pPr>
              <a:defRPr>
                <a:latin typeface="+mn-lt"/>
              </a:defRPr>
            </a:lvl3pPr>
            <a:lvl4pPr>
              <a:defRPr>
                <a:latin typeface="+mn-lt"/>
              </a:defRPr>
            </a:lvl4pPr>
            <a:lvl5pPr>
              <a:defRPr>
                <a:latin typeface="+mn-lt"/>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Title 3"/>
          <p:cNvSpPr>
            <a:spLocks noGrp="1"/>
          </p:cNvSpPr>
          <p:nvPr>
            <p:ph type="title"/>
          </p:nvPr>
        </p:nvSpPr>
        <p:spPr/>
        <p:txBody>
          <a:bodyPr/>
          <a:lstStyle>
            <a:lvl1pPr>
              <a:defRPr>
                <a:solidFill>
                  <a:schemeClr val="tx2"/>
                </a:solidFill>
                <a:latin typeface="+mn-lt"/>
              </a:defRPr>
            </a:lvl1pPr>
          </a:lstStyle>
          <a:p>
            <a:r>
              <a:rPr lang="en-US" dirty="0"/>
              <a:t>Click to edit Master title style</a:t>
            </a:r>
          </a:p>
        </p:txBody>
      </p:sp>
    </p:spTree>
    <p:extLst>
      <p:ext uri="{BB962C8B-B14F-4D97-AF65-F5344CB8AC3E}">
        <p14:creationId xmlns:p14="http://schemas.microsoft.com/office/powerpoint/2010/main" val="328749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5257EFA-C3F4-4257-A43D-1FB869D9664C}" type="datetime1">
              <a:rPr lang="en-US" smtClean="0"/>
              <a:t>1/31/26</a:t>
            </a:fld>
            <a:endParaRPr lang="en-US" dirty="0"/>
          </a:p>
        </p:txBody>
      </p:sp>
      <p:sp>
        <p:nvSpPr>
          <p:cNvPr id="7" name="Slide Number Placeholder 6"/>
          <p:cNvSpPr>
            <a:spLocks noGrp="1"/>
          </p:cNvSpPr>
          <p:nvPr>
            <p:ph type="sldNum" sz="quarter" idx="12"/>
          </p:nvPr>
        </p:nvSpPr>
        <p:spPr/>
        <p:txBody>
          <a:bodyPr/>
          <a:lstStyle/>
          <a:p>
            <a:fld id="{D5150FDB-5C9A-4B86-97CC-8CA138DC124E}" type="slidenum">
              <a:rPr lang="en-US" smtClean="0"/>
              <a:t>‹#›</a:t>
            </a:fld>
            <a:endParaRPr lang="en-US" dirty="0"/>
          </a:p>
        </p:txBody>
      </p:sp>
    </p:spTree>
    <p:extLst>
      <p:ext uri="{BB962C8B-B14F-4D97-AF65-F5344CB8AC3E}">
        <p14:creationId xmlns:p14="http://schemas.microsoft.com/office/powerpoint/2010/main" val="654544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Content Slide 2-A">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885E96AC-401F-A15C-3BEB-A2545FF545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Title 6">
            <a:extLst>
              <a:ext uri="{FF2B5EF4-FFF2-40B4-BE49-F238E27FC236}">
                <a16:creationId xmlns:a16="http://schemas.microsoft.com/office/drawing/2014/main" id="{E5CB47AD-DA9C-5F4C-A431-84FB4D547F0E}"/>
              </a:ext>
            </a:extLst>
          </p:cNvPr>
          <p:cNvSpPr>
            <a:spLocks noGrp="1"/>
          </p:cNvSpPr>
          <p:nvPr>
            <p:ph type="title" hasCustomPrompt="1"/>
          </p:nvPr>
        </p:nvSpPr>
        <p:spPr>
          <a:xfrm>
            <a:off x="304800" y="942179"/>
            <a:ext cx="8966200" cy="685800"/>
          </a:xfrm>
        </p:spPr>
        <p:txBody>
          <a:bodyPr>
            <a:noAutofit/>
          </a:bodyPr>
          <a:lstStyle>
            <a:lvl1pPr algn="l">
              <a:defRPr sz="3733" b="1" i="0">
                <a:solidFill>
                  <a:srgbClr val="ED8B00"/>
                </a:solidFill>
                <a:latin typeface="Arial" panose="020B0604020202020204" pitchFamily="34" charset="0"/>
                <a:cs typeface="Arial" panose="020B0604020202020204" pitchFamily="34" charset="0"/>
              </a:defRPr>
            </a:lvl1pPr>
          </a:lstStyle>
          <a:p>
            <a:r>
              <a:rPr lang="en-US" dirty="0"/>
              <a:t>CLICK TO ADD TEXT</a:t>
            </a:r>
          </a:p>
        </p:txBody>
      </p:sp>
      <p:sp>
        <p:nvSpPr>
          <p:cNvPr id="23" name="Text Placeholder 2">
            <a:extLst>
              <a:ext uri="{FF2B5EF4-FFF2-40B4-BE49-F238E27FC236}">
                <a16:creationId xmlns:a16="http://schemas.microsoft.com/office/drawing/2014/main" id="{33792010-366E-0840-BEF3-DA7A2C4985CE}"/>
              </a:ext>
            </a:extLst>
          </p:cNvPr>
          <p:cNvSpPr>
            <a:spLocks noGrp="1"/>
          </p:cNvSpPr>
          <p:nvPr>
            <p:ph type="body" sz="quarter" idx="18" hasCustomPrompt="1"/>
          </p:nvPr>
        </p:nvSpPr>
        <p:spPr>
          <a:xfrm>
            <a:off x="203213" y="666650"/>
            <a:ext cx="9067788" cy="199329"/>
          </a:xfrm>
        </p:spPr>
        <p:txBody>
          <a:bodyPr lIns="182880" tIns="0" rIns="182880" bIns="0">
            <a:noAutofit/>
          </a:bodyPr>
          <a:lstStyle>
            <a:lvl1pPr marL="0" indent="0">
              <a:buNone/>
              <a:defRPr sz="1600" b="0" i="1">
                <a:solidFill>
                  <a:srgbClr val="6F263D"/>
                </a:solidFill>
                <a:latin typeface="Georgia" panose="02040502050405020303" pitchFamily="18" charset="0"/>
                <a:cs typeface="Arial" panose="020B0604020202020204" pitchFamily="34" charset="0"/>
              </a:defRPr>
            </a:lvl1pPr>
          </a:lstStyle>
          <a:p>
            <a:pPr lvl="0"/>
            <a:r>
              <a:rPr lang="en-US" dirty="0"/>
              <a:t>Click to add text</a:t>
            </a:r>
          </a:p>
        </p:txBody>
      </p:sp>
      <p:sp>
        <p:nvSpPr>
          <p:cNvPr id="12" name="Text Placeholder 2">
            <a:extLst>
              <a:ext uri="{FF2B5EF4-FFF2-40B4-BE49-F238E27FC236}">
                <a16:creationId xmlns:a16="http://schemas.microsoft.com/office/drawing/2014/main" id="{649794A0-DDCB-D348-B6F9-30E0A824A3F4}"/>
              </a:ext>
            </a:extLst>
          </p:cNvPr>
          <p:cNvSpPr>
            <a:spLocks noGrp="1"/>
          </p:cNvSpPr>
          <p:nvPr>
            <p:ph type="body" sz="quarter" idx="13" hasCustomPrompt="1"/>
          </p:nvPr>
        </p:nvSpPr>
        <p:spPr>
          <a:xfrm>
            <a:off x="315384" y="1780379"/>
            <a:ext cx="11571817" cy="3846516"/>
          </a:xfrm>
        </p:spPr>
        <p:txBody>
          <a:bodyPr>
            <a:noAutofit/>
          </a:bodyPr>
          <a:lstStyle>
            <a:lvl1pPr>
              <a:buClr>
                <a:srgbClr val="E17C00"/>
              </a:buClr>
              <a:defRPr sz="2133" b="1" i="0">
                <a:solidFill>
                  <a:srgbClr val="6F263D"/>
                </a:solidFill>
                <a:latin typeface="Arial" panose="020B0604020202020204" pitchFamily="34" charset="0"/>
                <a:cs typeface="Arial" panose="020B0604020202020204" pitchFamily="34" charset="0"/>
              </a:defRPr>
            </a:lvl1pPr>
            <a:lvl2pPr>
              <a:buClr>
                <a:srgbClr val="E17C00"/>
              </a:buClr>
              <a:defRPr sz="1867">
                <a:solidFill>
                  <a:srgbClr val="6F263D"/>
                </a:solidFill>
                <a:latin typeface="Arial" panose="020B0604020202020204" pitchFamily="34" charset="0"/>
                <a:cs typeface="Arial" panose="020B0604020202020204" pitchFamily="34" charset="0"/>
              </a:defRPr>
            </a:lvl2pPr>
            <a:lvl3pPr>
              <a:buClr>
                <a:srgbClr val="E17C00"/>
              </a:buClr>
              <a:defRPr sz="1600">
                <a:solidFill>
                  <a:srgbClr val="6F263D"/>
                </a:solidFill>
                <a:latin typeface="Arial" panose="020B0604020202020204" pitchFamily="34" charset="0"/>
                <a:cs typeface="Arial" panose="020B0604020202020204" pitchFamily="34" charset="0"/>
              </a:defRPr>
            </a:lvl3pPr>
            <a:lvl4pPr>
              <a:buClr>
                <a:srgbClr val="E17C00"/>
              </a:buClr>
              <a:defRPr sz="1467">
                <a:solidFill>
                  <a:srgbClr val="6F263D"/>
                </a:solidFill>
                <a:latin typeface="Arial" panose="020B0604020202020204" pitchFamily="34" charset="0"/>
                <a:cs typeface="Arial" panose="020B0604020202020204" pitchFamily="34" charset="0"/>
              </a:defRPr>
            </a:lvl4pPr>
            <a:lvl5pPr>
              <a:buClr>
                <a:srgbClr val="E17C00"/>
              </a:buClr>
              <a:defRPr sz="1467">
                <a:solidFill>
                  <a:srgbClr val="6F263D"/>
                </a:solidFill>
                <a:latin typeface="Arial" panose="020B0604020202020204" pitchFamily="34" charset="0"/>
                <a:cs typeface="Arial" panose="020B0604020202020204" pitchFamily="34" charset="0"/>
              </a:defRPr>
            </a:lvl5pPr>
          </a:lstStyle>
          <a:p>
            <a:pPr lvl="0"/>
            <a:r>
              <a:rPr lang="en-US" dirty="0"/>
              <a:t>Click to add list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EB2F4A7B-C617-FC86-ACA8-F1B92AF1510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37191" y="6321706"/>
            <a:ext cx="1740724" cy="436053"/>
          </a:xfrm>
          <a:prstGeom prst="rect">
            <a:avLst/>
          </a:prstGeom>
        </p:spPr>
      </p:pic>
    </p:spTree>
    <p:extLst>
      <p:ext uri="{BB962C8B-B14F-4D97-AF65-F5344CB8AC3E}">
        <p14:creationId xmlns:p14="http://schemas.microsoft.com/office/powerpoint/2010/main" val="84613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Slide 2">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9716DC12-C22F-2EC7-952D-EAD5FAD49D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8">
            <a:extLst>
              <a:ext uri="{FF2B5EF4-FFF2-40B4-BE49-F238E27FC236}">
                <a16:creationId xmlns:a16="http://schemas.microsoft.com/office/drawing/2014/main" id="{2AEEC7FA-C7A4-884B-9AEB-71DBAF3A35B5}"/>
              </a:ext>
            </a:extLst>
          </p:cNvPr>
          <p:cNvSpPr>
            <a:spLocks noGrp="1"/>
          </p:cNvSpPr>
          <p:nvPr>
            <p:ph type="title" hasCustomPrompt="1"/>
          </p:nvPr>
        </p:nvSpPr>
        <p:spPr>
          <a:xfrm>
            <a:off x="508000" y="3835401"/>
            <a:ext cx="8128000" cy="1614044"/>
          </a:xfrm>
          <a:noFill/>
        </p:spPr>
        <p:txBody>
          <a:bodyPr lIns="182880" tIns="182880" rIns="182880" anchor="ctr">
            <a:noAutofit/>
          </a:bodyPr>
          <a:lstStyle>
            <a:lvl1pPr algn="l">
              <a:defRPr sz="9600" b="0" i="1" baseline="0">
                <a:solidFill>
                  <a:schemeClr val="bg1"/>
                </a:solidFill>
                <a:latin typeface="Georgia" panose="02040502050405020303" pitchFamily="18" charset="0"/>
              </a:defRPr>
            </a:lvl1pPr>
          </a:lstStyle>
          <a:p>
            <a:r>
              <a:rPr lang="en-US" dirty="0"/>
              <a:t>Thank You</a:t>
            </a:r>
          </a:p>
        </p:txBody>
      </p:sp>
      <p:pic>
        <p:nvPicPr>
          <p:cNvPr id="2" name="Picture 1">
            <a:extLst>
              <a:ext uri="{FF2B5EF4-FFF2-40B4-BE49-F238E27FC236}">
                <a16:creationId xmlns:a16="http://schemas.microsoft.com/office/drawing/2014/main" id="{6E8EA9F1-9F15-10BF-3C37-403A28DB91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2400" y="5969000"/>
            <a:ext cx="2963400" cy="740851"/>
          </a:xfrm>
          <a:prstGeom prst="rect">
            <a:avLst/>
          </a:prstGeom>
        </p:spPr>
      </p:pic>
    </p:spTree>
    <p:extLst>
      <p:ext uri="{BB962C8B-B14F-4D97-AF65-F5344CB8AC3E}">
        <p14:creationId xmlns:p14="http://schemas.microsoft.com/office/powerpoint/2010/main" val="393848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423-1D58-44F0-A6E8-09FF1C63AB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F38F0A-CB74-4E0A-8E9B-A58ECD8596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05E04F-6EE7-4EA9-B28C-F70A9331CCF2}"/>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F3A6D0FF-A215-4255-9381-6412FB835D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076099-29B9-47FC-90B9-CFF150A34C36}"/>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1428711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B793-8891-4106-B248-84280F0089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510825-9A14-43A5-AE03-B023C56631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68315E-9737-47F2-A9C7-939F7A893CF0}"/>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7C0514D6-C20C-4CFA-9BD0-91685955D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2591E8-6BF8-4185-8C15-2E09DB02D079}"/>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3223565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4A6E9-A0E9-44E3-B356-D7F12BFBA0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31EF25-EFE9-4605-84D7-5DB35F54DB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014F1-8F75-4016-AF5E-C4BF911FC8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391334-6CC1-48C0-A567-9CC24F78DD3E}"/>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6" name="Footer Placeholder 5">
            <a:extLst>
              <a:ext uri="{FF2B5EF4-FFF2-40B4-BE49-F238E27FC236}">
                <a16:creationId xmlns:a16="http://schemas.microsoft.com/office/drawing/2014/main" id="{4F814776-5449-4628-A25E-348A3E2266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7A8113-7085-448A-B402-CDAF76ADE80F}"/>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1726638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51C63-399A-4BF3-8EA5-4129EE54B8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8E62D3-C05D-40C0-A644-95C1F05B41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C9C75A-B63D-4F1D-A8E6-5B9FC30A53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8354CF-52DC-4066-BFAE-FBA1F434B8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462E8D-7A30-4D8A-BAF8-AB3BB60008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C30CD5-CEAF-4165-BEE1-B1046C4A9D18}"/>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8" name="Footer Placeholder 7">
            <a:extLst>
              <a:ext uri="{FF2B5EF4-FFF2-40B4-BE49-F238E27FC236}">
                <a16:creationId xmlns:a16="http://schemas.microsoft.com/office/drawing/2014/main" id="{B183B413-F287-4E86-994E-941BDFE0E1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6EE072-56F0-4819-B23B-345F97A39844}"/>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1041154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11CEA-B8E2-4BD2-9145-423837AA69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5246B2-D33A-4460-AA14-1823DC09799C}"/>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4" name="Footer Placeholder 3">
            <a:extLst>
              <a:ext uri="{FF2B5EF4-FFF2-40B4-BE49-F238E27FC236}">
                <a16:creationId xmlns:a16="http://schemas.microsoft.com/office/drawing/2014/main" id="{057EE839-53EF-407A-B3FB-3A7FE202E6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35E5C1-B22E-4D34-B966-3A871AC9601B}"/>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2257298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B9AE18-8E25-4A1E-BD4A-9F4984DEA8CF}"/>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3" name="Footer Placeholder 2">
            <a:extLst>
              <a:ext uri="{FF2B5EF4-FFF2-40B4-BE49-F238E27FC236}">
                <a16:creationId xmlns:a16="http://schemas.microsoft.com/office/drawing/2014/main" id="{7F66D9ED-0567-426C-A0D9-148020E9B9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FCB1CF-452F-4C0F-8B51-6E986D5DE57B}"/>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344540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95CC-6F04-4427-BF87-1D4D28F9FF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8CCD87-58EA-4542-876F-F5D0C73A42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28A295-18EA-4FAE-A3E0-DCF8E72F6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A89604-C214-4448-A665-2EC2AC7A71C5}"/>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6" name="Footer Placeholder 5">
            <a:extLst>
              <a:ext uri="{FF2B5EF4-FFF2-40B4-BE49-F238E27FC236}">
                <a16:creationId xmlns:a16="http://schemas.microsoft.com/office/drawing/2014/main" id="{72442E30-4D07-40D4-B854-6B1E629560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34AC9-3A44-4C03-9868-5B953F87F715}"/>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365859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C5C0-04C5-4AD8-B294-5A7968D4D7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93CF67-83F4-47A9-8DE0-5B52980C2E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888C6D-4BF6-42A5-808B-A67C4F593A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D325AF-3A18-4ECE-B685-D810B1603B24}"/>
              </a:ext>
            </a:extLst>
          </p:cNvPr>
          <p:cNvSpPr>
            <a:spLocks noGrp="1"/>
          </p:cNvSpPr>
          <p:nvPr>
            <p:ph type="dt" sz="half" idx="10"/>
          </p:nvPr>
        </p:nvSpPr>
        <p:spPr/>
        <p:txBody>
          <a:bodyPr/>
          <a:lstStyle/>
          <a:p>
            <a:fld id="{05B32318-3B8B-45CA-AEEA-0FAA1A764BE1}" type="datetimeFigureOut">
              <a:rPr lang="en-US" smtClean="0"/>
              <a:t>1/31/26</a:t>
            </a:fld>
            <a:endParaRPr lang="en-US"/>
          </a:p>
        </p:txBody>
      </p:sp>
      <p:sp>
        <p:nvSpPr>
          <p:cNvPr id="6" name="Footer Placeholder 5">
            <a:extLst>
              <a:ext uri="{FF2B5EF4-FFF2-40B4-BE49-F238E27FC236}">
                <a16:creationId xmlns:a16="http://schemas.microsoft.com/office/drawing/2014/main" id="{B347131A-207D-4D9E-B026-51F4122CB2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926C1E-7A71-4660-A8F5-BC5C0512073C}"/>
              </a:ext>
            </a:extLst>
          </p:cNvPr>
          <p:cNvSpPr>
            <a:spLocks noGrp="1"/>
          </p:cNvSpPr>
          <p:nvPr>
            <p:ph type="sldNum" sz="quarter" idx="12"/>
          </p:nvPr>
        </p:nvSpPr>
        <p:spPr/>
        <p:txBody>
          <a:bodyPr/>
          <a:lstStyle/>
          <a:p>
            <a:fld id="{0B756880-E33F-4074-B71D-42E8EDDF5BBF}" type="slidenum">
              <a:rPr lang="en-US" smtClean="0"/>
              <a:t>‹#›</a:t>
            </a:fld>
            <a:endParaRPr lang="en-US"/>
          </a:p>
        </p:txBody>
      </p:sp>
    </p:spTree>
    <p:extLst>
      <p:ext uri="{BB962C8B-B14F-4D97-AF65-F5344CB8AC3E}">
        <p14:creationId xmlns:p14="http://schemas.microsoft.com/office/powerpoint/2010/main" val="3925617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F91DA7-2B4E-41F3-88C6-B6C32033C7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FDDC70-707B-488A-831A-31691DA773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C3367E-4B0C-44F6-98E5-927D6AEF94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32318-3B8B-45CA-AEEA-0FAA1A764BE1}" type="datetimeFigureOut">
              <a:rPr lang="en-US" smtClean="0"/>
              <a:t>1/31/26</a:t>
            </a:fld>
            <a:endParaRPr lang="en-US"/>
          </a:p>
        </p:txBody>
      </p:sp>
      <p:sp>
        <p:nvSpPr>
          <p:cNvPr id="5" name="Footer Placeholder 4">
            <a:extLst>
              <a:ext uri="{FF2B5EF4-FFF2-40B4-BE49-F238E27FC236}">
                <a16:creationId xmlns:a16="http://schemas.microsoft.com/office/drawing/2014/main" id="{B4212E81-5513-47A6-AFD2-BDA4E5BF1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E69CB0E-1D08-47AC-85CD-B3836384AD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756880-E33F-4074-B71D-42E8EDDF5BBF}" type="slidenum">
              <a:rPr lang="en-US" smtClean="0"/>
              <a:t>‹#›</a:t>
            </a:fld>
            <a:endParaRPr lang="en-US"/>
          </a:p>
        </p:txBody>
      </p:sp>
    </p:spTree>
    <p:extLst>
      <p:ext uri="{BB962C8B-B14F-4D97-AF65-F5344CB8AC3E}">
        <p14:creationId xmlns:p14="http://schemas.microsoft.com/office/powerpoint/2010/main" val="5146848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662" r:id="rId15"/>
    <p:sldLayoutId id="2147483669" r:id="rId16"/>
    <p:sldLayoutId id="2147483724" r:id="rId17"/>
    <p:sldLayoutId id="214748372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5548B-AE45-98CE-1990-E0387413997D}"/>
              </a:ext>
            </a:extLst>
          </p:cNvPr>
          <p:cNvSpPr>
            <a:spLocks noGrp="1"/>
          </p:cNvSpPr>
          <p:nvPr>
            <p:ph type="title"/>
          </p:nvPr>
        </p:nvSpPr>
        <p:spPr>
          <a:xfrm>
            <a:off x="5733126" y="2717800"/>
            <a:ext cx="6127570" cy="1681921"/>
          </a:xfrm>
        </p:spPr>
        <p:txBody>
          <a:bodyPr/>
          <a:lstStyle/>
          <a:p>
            <a:r>
              <a:rPr lang="en-US" sz="4100" dirty="0"/>
              <a:t>Understand and Manage Risks by Using Internal Controls</a:t>
            </a:r>
          </a:p>
        </p:txBody>
      </p:sp>
      <p:sp>
        <p:nvSpPr>
          <p:cNvPr id="3" name="Text Placeholder 2">
            <a:extLst>
              <a:ext uri="{FF2B5EF4-FFF2-40B4-BE49-F238E27FC236}">
                <a16:creationId xmlns:a16="http://schemas.microsoft.com/office/drawing/2014/main" id="{C154A064-21AA-A300-28C8-2FBFE81D344F}"/>
              </a:ext>
            </a:extLst>
          </p:cNvPr>
          <p:cNvSpPr>
            <a:spLocks noGrp="1"/>
          </p:cNvSpPr>
          <p:nvPr>
            <p:ph type="body" sz="quarter" idx="13"/>
          </p:nvPr>
        </p:nvSpPr>
        <p:spPr>
          <a:xfrm>
            <a:off x="5348614" y="4658434"/>
            <a:ext cx="6725847" cy="316356"/>
          </a:xfrm>
        </p:spPr>
        <p:txBody>
          <a:bodyPr/>
          <a:lstStyle/>
          <a:p>
            <a:r>
              <a:rPr lang="en-US" dirty="0"/>
              <a:t>Presented by Jolene Crist and Ben Froemming</a:t>
            </a:r>
          </a:p>
        </p:txBody>
      </p:sp>
    </p:spTree>
    <p:extLst>
      <p:ext uri="{BB962C8B-B14F-4D97-AF65-F5344CB8AC3E}">
        <p14:creationId xmlns:p14="http://schemas.microsoft.com/office/powerpoint/2010/main" val="401132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674B175-FE1B-4E76-AB4E-13CD649C30B9}"/>
              </a:ext>
            </a:extLst>
          </p:cNvPr>
          <p:cNvSpPr txBox="1">
            <a:spLocks/>
          </p:cNvSpPr>
          <p:nvPr/>
        </p:nvSpPr>
        <p:spPr>
          <a:xfrm>
            <a:off x="315384" y="374876"/>
            <a:ext cx="9793120" cy="11529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4000" dirty="0"/>
              <a:t>Common Internal Control Principles</a:t>
            </a:r>
            <a:endParaRPr lang="en-US" sz="3600" dirty="0">
              <a:latin typeface="Georgia" panose="02040502050405020303" pitchFamily="18" charset="0"/>
            </a:endParaRPr>
          </a:p>
        </p:txBody>
      </p:sp>
      <p:sp>
        <p:nvSpPr>
          <p:cNvPr id="6" name="Content Placeholder 2">
            <a:extLst>
              <a:ext uri="{FF2B5EF4-FFF2-40B4-BE49-F238E27FC236}">
                <a16:creationId xmlns:a16="http://schemas.microsoft.com/office/drawing/2014/main" id="{CBDDB6FC-AA5B-4E7E-AC29-81AED260B4EC}"/>
              </a:ext>
            </a:extLst>
          </p:cNvPr>
          <p:cNvSpPr txBox="1">
            <a:spLocks/>
          </p:cNvSpPr>
          <p:nvPr/>
        </p:nvSpPr>
        <p:spPr>
          <a:xfrm>
            <a:off x="677334" y="1527815"/>
            <a:ext cx="7963083" cy="427882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b="1">
                <a:solidFill>
                  <a:srgbClr val="70002E"/>
                </a:solidFill>
              </a:rPr>
              <a:t>Establish responsibility</a:t>
            </a:r>
            <a:endParaRPr lang="en-US" sz="2400" b="1" dirty="0">
              <a:solidFill>
                <a:srgbClr val="70002E"/>
              </a:solidFill>
            </a:endParaRPr>
          </a:p>
          <a:p>
            <a:pPr lvl="1"/>
            <a:r>
              <a:rPr lang="en-US" sz="2200" b="1" dirty="0">
                <a:solidFill>
                  <a:srgbClr val="70002E"/>
                </a:solidFill>
              </a:rPr>
              <a:t>Assign each task to only one employee</a:t>
            </a:r>
          </a:p>
          <a:p>
            <a:pPr>
              <a:buFont typeface="Wingdings" panose="05000000000000000000" pitchFamily="2" charset="2"/>
              <a:buChar char="Ø"/>
            </a:pPr>
            <a:r>
              <a:rPr lang="en-US" sz="2400" b="1" dirty="0">
                <a:solidFill>
                  <a:srgbClr val="70002E"/>
                </a:solidFill>
              </a:rPr>
              <a:t>Segregate duties</a:t>
            </a:r>
          </a:p>
          <a:p>
            <a:pPr lvl="1"/>
            <a:r>
              <a:rPr lang="en-US" sz="2200" b="1" dirty="0">
                <a:solidFill>
                  <a:srgbClr val="70002E"/>
                </a:solidFill>
              </a:rPr>
              <a:t>Do not make one employee responsible for all parts of the process</a:t>
            </a:r>
          </a:p>
          <a:p>
            <a:pPr>
              <a:buFont typeface="Wingdings" panose="05000000000000000000" pitchFamily="2" charset="2"/>
              <a:buChar char="Ø"/>
            </a:pPr>
            <a:r>
              <a:rPr lang="en-US" sz="2400" b="1" dirty="0">
                <a:solidFill>
                  <a:srgbClr val="70002E"/>
                </a:solidFill>
              </a:rPr>
              <a:t>Restrict access</a:t>
            </a:r>
          </a:p>
          <a:p>
            <a:pPr lvl="1"/>
            <a:r>
              <a:rPr lang="en-US" sz="2200" b="1" dirty="0">
                <a:solidFill>
                  <a:srgbClr val="70002E"/>
                </a:solidFill>
              </a:rPr>
              <a:t>Do not provide access to systems, information, assets, etc. unless it is truly needed to complete assigned responsibilities</a:t>
            </a:r>
          </a:p>
          <a:p>
            <a:pPr>
              <a:buFont typeface="Wingdings" panose="05000000000000000000" pitchFamily="2" charset="2"/>
              <a:buChar char="Ø"/>
            </a:pPr>
            <a:r>
              <a:rPr lang="en-US" sz="2400" b="1" dirty="0">
                <a:solidFill>
                  <a:srgbClr val="70002E"/>
                </a:solidFill>
              </a:rPr>
              <a:t>Document procedures and transactions</a:t>
            </a:r>
          </a:p>
          <a:p>
            <a:pPr lvl="1"/>
            <a:r>
              <a:rPr lang="en-US" sz="2200" b="1" dirty="0">
                <a:solidFill>
                  <a:srgbClr val="70002E"/>
                </a:solidFill>
              </a:rPr>
              <a:t>Prepare documents to show activities have occurred</a:t>
            </a:r>
          </a:p>
          <a:p>
            <a:pPr>
              <a:buFont typeface="Wingdings" panose="05000000000000000000" pitchFamily="2" charset="2"/>
              <a:buChar char="Ø"/>
            </a:pPr>
            <a:r>
              <a:rPr lang="en-US" sz="2400" b="1" dirty="0">
                <a:solidFill>
                  <a:srgbClr val="70002E"/>
                </a:solidFill>
              </a:rPr>
              <a:t>Independently verify</a:t>
            </a:r>
          </a:p>
          <a:p>
            <a:pPr lvl="1"/>
            <a:r>
              <a:rPr lang="en-US" sz="2200" b="1" dirty="0">
                <a:solidFill>
                  <a:srgbClr val="70002E"/>
                </a:solidFill>
              </a:rPr>
              <a:t>Check the work of others</a:t>
            </a:r>
          </a:p>
        </p:txBody>
      </p:sp>
      <p:pic>
        <p:nvPicPr>
          <p:cNvPr id="13318" name="Picture 6" descr="Image result for seperation of duties clip art">
            <a:extLst>
              <a:ext uri="{FF2B5EF4-FFF2-40B4-BE49-F238E27FC236}">
                <a16:creationId xmlns:a16="http://schemas.microsoft.com/office/drawing/2014/main" id="{5E1A62FA-25E9-4CBA-80C4-B2EEDFFEA3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0882" y="1665633"/>
            <a:ext cx="2495244" cy="2370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35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fade">
                                      <p:cBhvr>
                                        <p:cTn id="7" dur="500"/>
                                        <p:tgtEl>
                                          <p:spTgt spid="133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1000"/>
                                        <p:tgtEl>
                                          <p:spTgt spid="6">
                                            <p:txEl>
                                              <p:pRg st="4" end="4"/>
                                            </p:txEl>
                                          </p:spTgt>
                                        </p:tgtEl>
                                      </p:cBhvr>
                                    </p:animEffect>
                                    <p:anim calcmode="lin" valueType="num">
                                      <p:cBhvr>
                                        <p:cTn id="2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1000"/>
                                        <p:tgtEl>
                                          <p:spTgt spid="6">
                                            <p:txEl>
                                              <p:pRg st="5" end="5"/>
                                            </p:txEl>
                                          </p:spTgt>
                                        </p:tgtEl>
                                      </p:cBhvr>
                                    </p:animEffect>
                                    <p:anim calcmode="lin" valueType="num">
                                      <p:cBhvr>
                                        <p:cTn id="3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fade">
                                      <p:cBhvr>
                                        <p:cTn id="36" dur="1000"/>
                                        <p:tgtEl>
                                          <p:spTgt spid="6">
                                            <p:txEl>
                                              <p:pRg st="6" end="6"/>
                                            </p:txEl>
                                          </p:spTgt>
                                        </p:tgtEl>
                                      </p:cBhvr>
                                    </p:animEffect>
                                    <p:anim calcmode="lin" valueType="num">
                                      <p:cBhvr>
                                        <p:cTn id="37"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Effect transition="in" filter="fade">
                                      <p:cBhvr>
                                        <p:cTn id="41" dur="1000"/>
                                        <p:tgtEl>
                                          <p:spTgt spid="6">
                                            <p:txEl>
                                              <p:pRg st="7" end="7"/>
                                            </p:txEl>
                                          </p:spTgt>
                                        </p:tgtEl>
                                      </p:cBhvr>
                                    </p:animEffect>
                                    <p:anim calcmode="lin" valueType="num">
                                      <p:cBhvr>
                                        <p:cTn id="42"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6">
                                            <p:txEl>
                                              <p:pRg st="8" end="8"/>
                                            </p:txEl>
                                          </p:spTgt>
                                        </p:tgtEl>
                                        <p:attrNameLst>
                                          <p:attrName>style.visibility</p:attrName>
                                        </p:attrNameLst>
                                      </p:cBhvr>
                                      <p:to>
                                        <p:strVal val="visible"/>
                                      </p:to>
                                    </p:set>
                                    <p:animEffect transition="in" filter="fade">
                                      <p:cBhvr>
                                        <p:cTn id="48" dur="1000"/>
                                        <p:tgtEl>
                                          <p:spTgt spid="6">
                                            <p:txEl>
                                              <p:pRg st="8" end="8"/>
                                            </p:txEl>
                                          </p:spTgt>
                                        </p:tgtEl>
                                      </p:cBhvr>
                                    </p:animEffect>
                                    <p:anim calcmode="lin" valueType="num">
                                      <p:cBhvr>
                                        <p:cTn id="4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6">
                                            <p:txEl>
                                              <p:pRg st="9" end="9"/>
                                            </p:txEl>
                                          </p:spTgt>
                                        </p:tgtEl>
                                        <p:attrNameLst>
                                          <p:attrName>style.visibility</p:attrName>
                                        </p:attrNameLst>
                                      </p:cBhvr>
                                      <p:to>
                                        <p:strVal val="visible"/>
                                      </p:to>
                                    </p:set>
                                    <p:animEffect transition="in" filter="fade">
                                      <p:cBhvr>
                                        <p:cTn id="53" dur="1000"/>
                                        <p:tgtEl>
                                          <p:spTgt spid="6">
                                            <p:txEl>
                                              <p:pRg st="9" end="9"/>
                                            </p:txEl>
                                          </p:spTgt>
                                        </p:tgtEl>
                                      </p:cBhvr>
                                    </p:animEffect>
                                    <p:anim calcmode="lin" valueType="num">
                                      <p:cBhvr>
                                        <p:cTn id="54"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60975-C57D-DC10-7D2F-0EDBFDCF8972}"/>
              </a:ext>
            </a:extLst>
          </p:cNvPr>
          <p:cNvSpPr>
            <a:spLocks noGrp="1"/>
          </p:cNvSpPr>
          <p:nvPr>
            <p:ph type="title"/>
          </p:nvPr>
        </p:nvSpPr>
        <p:spPr>
          <a:xfrm>
            <a:off x="283922" y="1143724"/>
            <a:ext cx="9010389" cy="1106044"/>
          </a:xfrm>
        </p:spPr>
        <p:txBody>
          <a:bodyPr/>
          <a:lstStyle/>
          <a:p>
            <a:r>
              <a:rPr lang="en-US" dirty="0"/>
              <a:t>Why are internal controls important?</a:t>
            </a:r>
          </a:p>
        </p:txBody>
      </p:sp>
      <p:pic>
        <p:nvPicPr>
          <p:cNvPr id="4098" name="Picture 2" descr="Free Why Cliparts, Download Free Why Cliparts png images, Free ClipArts on Clipart Library">
            <a:extLst>
              <a:ext uri="{FF2B5EF4-FFF2-40B4-BE49-F238E27FC236}">
                <a16:creationId xmlns:a16="http://schemas.microsoft.com/office/drawing/2014/main" id="{8041F88E-41CA-4FC6-804A-7D79FDA7D2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8266" y="1143724"/>
            <a:ext cx="2666801" cy="2973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49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1F342A5-7B9D-48E3-810D-DEE87D303E64}"/>
              </a:ext>
            </a:extLst>
          </p:cNvPr>
          <p:cNvSpPr txBox="1">
            <a:spLocks/>
          </p:cNvSpPr>
          <p:nvPr/>
        </p:nvSpPr>
        <p:spPr>
          <a:xfrm>
            <a:off x="838200" y="36512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Why Internal </a:t>
            </a:r>
            <a:r>
              <a:rPr lang="en-US" sz="3600" dirty="0">
                <a:latin typeface="Georgia" panose="02040502050405020303" pitchFamily="18" charset="0"/>
              </a:rPr>
              <a:t>Controls</a:t>
            </a:r>
            <a:r>
              <a:rPr lang="en-US" dirty="0"/>
              <a:t>?</a:t>
            </a:r>
          </a:p>
        </p:txBody>
      </p:sp>
      <p:sp>
        <p:nvSpPr>
          <p:cNvPr id="6" name="Content Placeholder 1">
            <a:extLst>
              <a:ext uri="{FF2B5EF4-FFF2-40B4-BE49-F238E27FC236}">
                <a16:creationId xmlns:a16="http://schemas.microsoft.com/office/drawing/2014/main" id="{C089005F-DC79-4A4B-A8CC-FF5BB89292D3}"/>
              </a:ext>
            </a:extLst>
          </p:cNvPr>
          <p:cNvSpPr txBox="1">
            <a:spLocks/>
          </p:cNvSpPr>
          <p:nvPr/>
        </p:nvSpPr>
        <p:spPr>
          <a:xfrm>
            <a:off x="589652" y="1452693"/>
            <a:ext cx="8836680" cy="46101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Internal controls </a:t>
            </a:r>
            <a:r>
              <a:rPr lang="en-US" sz="2200" b="1" u="sng" dirty="0">
                <a:solidFill>
                  <a:srgbClr val="70002E"/>
                </a:solidFill>
              </a:rPr>
              <a:t>MUST</a:t>
            </a:r>
            <a:r>
              <a:rPr lang="en-US" sz="2200" b="1" dirty="0">
                <a:solidFill>
                  <a:srgbClr val="70002E"/>
                </a:solidFill>
              </a:rPr>
              <a:t> be an integral part of UM’s financial and business policies and procedures. </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Internal controls consist of all the measures taken by the University for the purpose of:</a:t>
            </a:r>
          </a:p>
          <a:p>
            <a:pPr marL="925830" lvl="1" indent="-514350">
              <a:buFont typeface="+mj-lt"/>
              <a:buAutoNum type="arabicPeriod"/>
            </a:pPr>
            <a:r>
              <a:rPr lang="en-US" sz="2200" b="1" dirty="0">
                <a:solidFill>
                  <a:srgbClr val="70002E"/>
                </a:solidFill>
              </a:rPr>
              <a:t>Protecting its resources against waste, fraud, and inefficiency </a:t>
            </a:r>
          </a:p>
          <a:p>
            <a:pPr marL="925830" lvl="1" indent="-514350">
              <a:buFont typeface="+mj-lt"/>
              <a:buAutoNum type="arabicPeriod"/>
            </a:pPr>
            <a:r>
              <a:rPr lang="en-US" sz="2200" b="1" dirty="0">
                <a:solidFill>
                  <a:srgbClr val="70002E"/>
                </a:solidFill>
              </a:rPr>
              <a:t>Ensuring accuracy/reliability in accounting and operating data </a:t>
            </a:r>
          </a:p>
          <a:p>
            <a:pPr marL="925830" lvl="1" indent="-514350">
              <a:buFont typeface="+mj-lt"/>
              <a:buAutoNum type="arabicPeriod"/>
            </a:pPr>
            <a:r>
              <a:rPr lang="en-US" sz="2200" b="1" dirty="0">
                <a:solidFill>
                  <a:srgbClr val="70002E"/>
                </a:solidFill>
              </a:rPr>
              <a:t>Securing compliance with University policies and procedures</a:t>
            </a:r>
          </a:p>
          <a:p>
            <a:pPr marL="925830" lvl="1" indent="-514350">
              <a:buFont typeface="+mj-lt"/>
              <a:buAutoNum type="arabicPeriod"/>
            </a:pPr>
            <a:r>
              <a:rPr lang="en-US" sz="2200" b="1" dirty="0">
                <a:solidFill>
                  <a:srgbClr val="70002E"/>
                </a:solidFill>
              </a:rPr>
              <a:t>Evaluating the level of performance in all University units </a:t>
            </a:r>
          </a:p>
          <a:p>
            <a:pPr marL="925830" lvl="1" indent="-514350">
              <a:buFont typeface="+mj-lt"/>
              <a:buAutoNum type="arabicPeriod"/>
            </a:pPr>
            <a:endParaRPr lang="en-US" dirty="0"/>
          </a:p>
        </p:txBody>
      </p:sp>
      <p:pic>
        <p:nvPicPr>
          <p:cNvPr id="21506" name="Picture 2" descr="Image result for waste fraud and abuse clip art">
            <a:extLst>
              <a:ext uri="{FF2B5EF4-FFF2-40B4-BE49-F238E27FC236}">
                <a16:creationId xmlns:a16="http://schemas.microsoft.com/office/drawing/2014/main" id="{C0F35D4A-DDA2-4C4C-B135-E69C90659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3179" y="3106185"/>
            <a:ext cx="2032885" cy="2022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55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fade">
                                      <p:cBhvr>
                                        <p:cTn id="10" dur="500"/>
                                        <p:tgtEl>
                                          <p:spTgt spid="6">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fade">
                                      <p:cBhvr>
                                        <p:cTn id="13" dur="500"/>
                                        <p:tgtEl>
                                          <p:spTgt spid="6">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5" end="5"/>
                                            </p:txEl>
                                          </p:spTgt>
                                        </p:tgtEl>
                                        <p:attrNameLst>
                                          <p:attrName>style.visibility</p:attrName>
                                        </p:attrNameLst>
                                      </p:cBhvr>
                                      <p:to>
                                        <p:strVal val="visible"/>
                                      </p:to>
                                    </p:set>
                                    <p:animEffect transition="in" filter="fade">
                                      <p:cBhvr>
                                        <p:cTn id="16" dur="500"/>
                                        <p:tgtEl>
                                          <p:spTgt spid="6">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fade">
                                      <p:cBhvr>
                                        <p:cTn id="19"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1F342A5-7B9D-48E3-810D-DEE87D303E64}"/>
              </a:ext>
            </a:extLst>
          </p:cNvPr>
          <p:cNvSpPr txBox="1">
            <a:spLocks/>
          </p:cNvSpPr>
          <p:nvPr/>
        </p:nvSpPr>
        <p:spPr>
          <a:xfrm>
            <a:off x="838200" y="36512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Who is Responsible?</a:t>
            </a:r>
          </a:p>
        </p:txBody>
      </p:sp>
      <p:sp>
        <p:nvSpPr>
          <p:cNvPr id="4" name="Content Placeholder 1">
            <a:extLst>
              <a:ext uri="{FF2B5EF4-FFF2-40B4-BE49-F238E27FC236}">
                <a16:creationId xmlns:a16="http://schemas.microsoft.com/office/drawing/2014/main" id="{6043CDBD-66E3-4FE2-898F-CD4E544C07D8}"/>
              </a:ext>
            </a:extLst>
          </p:cNvPr>
          <p:cNvSpPr txBox="1">
            <a:spLocks/>
          </p:cNvSpPr>
          <p:nvPr/>
        </p:nvSpPr>
        <p:spPr>
          <a:xfrm>
            <a:off x="677335" y="1378225"/>
            <a:ext cx="7101692" cy="483704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Board of Regents is ultimately responsible but they must delegate that responsibility down to the President who then delegates responsibilities throughout the University.</a:t>
            </a:r>
          </a:p>
          <a:p>
            <a:pPr marL="0" indent="0">
              <a:buNone/>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The Deans/Directors/Chairs have oversight responsibility for internal controls within their units.</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Managers and supervisory personnel have responsibility for executing control policies and procedures at the detail level within their specific unit.</a:t>
            </a:r>
          </a:p>
          <a:p>
            <a:pPr marL="0" indent="0">
              <a:buNone/>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Everyone - Each individual within a unit should be cognizant of proper internal control procedures associated with their specific job responsibilities.</a:t>
            </a:r>
          </a:p>
          <a:p>
            <a:pPr>
              <a:buFont typeface="Wingdings" panose="05000000000000000000" pitchFamily="2" charset="2"/>
              <a:buChar char="Ø"/>
            </a:pPr>
            <a:endParaRPr lang="en-US" sz="2200" b="1" dirty="0">
              <a:solidFill>
                <a:srgbClr val="70002E"/>
              </a:solidFill>
            </a:endParaRPr>
          </a:p>
        </p:txBody>
      </p:sp>
      <p:pic>
        <p:nvPicPr>
          <p:cNvPr id="19460" name="Picture 4" descr="Image result for responsible clip art">
            <a:extLst>
              <a:ext uri="{FF2B5EF4-FFF2-40B4-BE49-F238E27FC236}">
                <a16:creationId xmlns:a16="http://schemas.microsoft.com/office/drawing/2014/main" id="{806A910D-5D0F-4D21-AC49-7018F33E7A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9027" y="801624"/>
            <a:ext cx="3735638" cy="3636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1F342A5-7B9D-48E3-810D-DEE87D303E64}"/>
              </a:ext>
            </a:extLst>
          </p:cNvPr>
          <p:cNvSpPr txBox="1">
            <a:spLocks/>
          </p:cNvSpPr>
          <p:nvPr/>
        </p:nvSpPr>
        <p:spPr>
          <a:xfrm>
            <a:off x="434235" y="210818"/>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3600" dirty="0">
                <a:solidFill>
                  <a:srgbClr val="70002E"/>
                </a:solidFill>
                <a:latin typeface="Georgia" panose="02040502050405020303" pitchFamily="18" charset="0"/>
              </a:rPr>
              <a:t>Five Elements of Internal Control</a:t>
            </a:r>
          </a:p>
        </p:txBody>
      </p:sp>
      <p:pic>
        <p:nvPicPr>
          <p:cNvPr id="6" name="Picture 4" descr="ISO-27001:2013: Internal Control : Components and Principles">
            <a:extLst>
              <a:ext uri="{FF2B5EF4-FFF2-40B4-BE49-F238E27FC236}">
                <a16:creationId xmlns:a16="http://schemas.microsoft.com/office/drawing/2014/main" id="{9D25F213-C6AD-4B0E-9E22-D067FC376DD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4235" y="1245618"/>
            <a:ext cx="8227052" cy="4738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0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0B86DF0-7BD2-4D44-8C00-CDF110126A24}"/>
              </a:ext>
            </a:extLst>
          </p:cNvPr>
          <p:cNvSpPr txBox="1">
            <a:spLocks/>
          </p:cNvSpPr>
          <p:nvPr/>
        </p:nvSpPr>
        <p:spPr>
          <a:xfrm>
            <a:off x="315384" y="177234"/>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1. Control Environment</a:t>
            </a:r>
          </a:p>
        </p:txBody>
      </p:sp>
      <p:sp>
        <p:nvSpPr>
          <p:cNvPr id="6" name="Content Placeholder 1">
            <a:extLst>
              <a:ext uri="{FF2B5EF4-FFF2-40B4-BE49-F238E27FC236}">
                <a16:creationId xmlns:a16="http://schemas.microsoft.com/office/drawing/2014/main" id="{55A155F8-255F-43FF-8816-803DFF1F73F9}"/>
              </a:ext>
            </a:extLst>
          </p:cNvPr>
          <p:cNvSpPr txBox="1">
            <a:spLocks/>
          </p:cNvSpPr>
          <p:nvPr/>
        </p:nvSpPr>
        <p:spPr>
          <a:xfrm>
            <a:off x="984619" y="1502797"/>
            <a:ext cx="9177130" cy="457213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The control environment, as established by the company, sets the tone and influences the control consciousness of its people. </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Leaders of each department, area, or activity establish a local control environment.</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Control environment factors include:</a:t>
            </a:r>
          </a:p>
          <a:p>
            <a:pPr lvl="1"/>
            <a:r>
              <a:rPr lang="en-US" sz="2200" b="1" dirty="0">
                <a:solidFill>
                  <a:srgbClr val="70002E"/>
                </a:solidFill>
              </a:rPr>
              <a:t>Integrity and ethical values</a:t>
            </a:r>
          </a:p>
          <a:p>
            <a:pPr lvl="1"/>
            <a:r>
              <a:rPr lang="en-US" sz="2200" b="1" dirty="0">
                <a:solidFill>
                  <a:srgbClr val="70002E"/>
                </a:solidFill>
              </a:rPr>
              <a:t>The commitment to competence</a:t>
            </a:r>
          </a:p>
          <a:p>
            <a:pPr lvl="1"/>
            <a:r>
              <a:rPr lang="en-US" sz="2200" b="1" dirty="0">
                <a:solidFill>
                  <a:srgbClr val="70002E"/>
                </a:solidFill>
              </a:rPr>
              <a:t>Leadership philosophy and operating style</a:t>
            </a:r>
          </a:p>
          <a:p>
            <a:pPr lvl="1"/>
            <a:r>
              <a:rPr lang="en-US" sz="2200" b="1" dirty="0">
                <a:solidFill>
                  <a:srgbClr val="70002E"/>
                </a:solidFill>
              </a:rPr>
              <a:t>The way management assigns authority/responsibility and organizes/develops its people</a:t>
            </a:r>
          </a:p>
          <a:p>
            <a:endParaRPr lang="en-US" dirty="0"/>
          </a:p>
        </p:txBody>
      </p:sp>
      <p:pic>
        <p:nvPicPr>
          <p:cNvPr id="14342" name="Picture 6" descr="Image result for ethics clip art">
            <a:extLst>
              <a:ext uri="{FF2B5EF4-FFF2-40B4-BE49-F238E27FC236}">
                <a16:creationId xmlns:a16="http://schemas.microsoft.com/office/drawing/2014/main" id="{7279B348-F12C-40AC-BE3F-02102A003A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3374" y="3068750"/>
            <a:ext cx="2691202" cy="208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22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500"/>
                                        <p:tgtEl>
                                          <p:spTgt spid="143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xEl>
                                              <p:pRg st="5" end="5"/>
                                            </p:txEl>
                                          </p:spTgt>
                                        </p:tgtEl>
                                        <p:attrNameLst>
                                          <p:attrName>style.visibility</p:attrName>
                                        </p:attrNameLst>
                                      </p:cBhvr>
                                      <p:to>
                                        <p:strVal val="visible"/>
                                      </p:to>
                                    </p:set>
                                    <p:animEffect transition="in" filter="fade">
                                      <p:cBhvr>
                                        <p:cTn id="20" dur="500"/>
                                        <p:tgtEl>
                                          <p:spTgt spid="6">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fade">
                                      <p:cBhvr>
                                        <p:cTn id="23" dur="500"/>
                                        <p:tgtEl>
                                          <p:spTgt spid="6">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fade">
                                      <p:cBhvr>
                                        <p:cTn id="26" dur="500"/>
                                        <p:tgtEl>
                                          <p:spTgt spid="6">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Effect transition="in" filter="fade">
                                      <p:cBhvr>
                                        <p:cTn id="2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D78FF52-45BC-4246-9730-5E03EF375FA2}"/>
              </a:ext>
            </a:extLst>
          </p:cNvPr>
          <p:cNvSpPr txBox="1">
            <a:spLocks/>
          </p:cNvSpPr>
          <p:nvPr/>
        </p:nvSpPr>
        <p:spPr>
          <a:xfrm>
            <a:off x="315384" y="139656"/>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2. Risk Assessment</a:t>
            </a:r>
          </a:p>
        </p:txBody>
      </p:sp>
      <p:sp>
        <p:nvSpPr>
          <p:cNvPr id="6" name="Content Placeholder 1">
            <a:extLst>
              <a:ext uri="{FF2B5EF4-FFF2-40B4-BE49-F238E27FC236}">
                <a16:creationId xmlns:a16="http://schemas.microsoft.com/office/drawing/2014/main" id="{4C1680BA-BFC2-4EB2-BBFE-BE1BCB3636A0}"/>
              </a:ext>
            </a:extLst>
          </p:cNvPr>
          <p:cNvSpPr txBox="1">
            <a:spLocks/>
          </p:cNvSpPr>
          <p:nvPr/>
        </p:nvSpPr>
        <p:spPr>
          <a:xfrm>
            <a:off x="951489" y="1514997"/>
            <a:ext cx="7329464" cy="45986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The process of identifying and analyzing risk is an </a:t>
            </a:r>
            <a:r>
              <a:rPr lang="en-US" sz="2200" b="1" u="sng" dirty="0">
                <a:solidFill>
                  <a:srgbClr val="70002E"/>
                </a:solidFill>
              </a:rPr>
              <a:t>ongoing process</a:t>
            </a:r>
            <a:r>
              <a:rPr lang="en-US" sz="2200" b="1" dirty="0">
                <a:solidFill>
                  <a:srgbClr val="70002E"/>
                </a:solidFill>
              </a:rPr>
              <a:t> and is a critical component of an effective internal control system.</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After risks have been identified, they must be evaluated.</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Attention must be focused on risks, at all levels, and necessary actions must be taken to manage.</a:t>
            </a:r>
          </a:p>
          <a:p>
            <a:pPr>
              <a:buFont typeface="Wingdings" panose="05000000000000000000" pitchFamily="2" charset="2"/>
              <a:buChar char="Ø"/>
            </a:pPr>
            <a:endParaRPr lang="en-US" sz="2200" b="1" dirty="0">
              <a:solidFill>
                <a:srgbClr val="70002E"/>
              </a:solidFill>
            </a:endParaRPr>
          </a:p>
        </p:txBody>
      </p:sp>
      <p:pic>
        <p:nvPicPr>
          <p:cNvPr id="15362" name="Picture 2" descr="Image result for risk assessment clip art">
            <a:extLst>
              <a:ext uri="{FF2B5EF4-FFF2-40B4-BE49-F238E27FC236}">
                <a16:creationId xmlns:a16="http://schemas.microsoft.com/office/drawing/2014/main" id="{6B6A0B01-92F5-4886-8E21-68B840F918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423" y="1036039"/>
            <a:ext cx="2864126" cy="280186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risk assessment clip art">
            <a:extLst>
              <a:ext uri="{FF2B5EF4-FFF2-40B4-BE49-F238E27FC236}">
                <a16:creationId xmlns:a16="http://schemas.microsoft.com/office/drawing/2014/main" id="{B31F0AA0-ABDF-40EB-8821-851E21854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0788" y="3287525"/>
            <a:ext cx="2938047" cy="1868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5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364"/>
                                        </p:tgtEl>
                                        <p:attrNameLst>
                                          <p:attrName>style.visibility</p:attrName>
                                        </p:attrNameLst>
                                      </p:cBhvr>
                                      <p:to>
                                        <p:strVal val="visible"/>
                                      </p:to>
                                    </p:set>
                                    <p:animEffect transition="in" filter="fade">
                                      <p:cBhvr>
                                        <p:cTn id="10" dur="500"/>
                                        <p:tgtEl>
                                          <p:spTgt spid="1536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animEffect transition="in" filter="fade">
                                      <p:cBhvr>
                                        <p:cTn id="1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57B6CC7-BBB2-4545-B650-5D21D78B0BC0}"/>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3. Control Activities</a:t>
            </a:r>
          </a:p>
        </p:txBody>
      </p:sp>
      <p:sp>
        <p:nvSpPr>
          <p:cNvPr id="6" name="Content Placeholder 1">
            <a:extLst>
              <a:ext uri="{FF2B5EF4-FFF2-40B4-BE49-F238E27FC236}">
                <a16:creationId xmlns:a16="http://schemas.microsoft.com/office/drawing/2014/main" id="{2D55C96F-8B7C-4035-99DC-B805A6AB80EA}"/>
              </a:ext>
            </a:extLst>
          </p:cNvPr>
          <p:cNvSpPr txBox="1">
            <a:spLocks/>
          </p:cNvSpPr>
          <p:nvPr/>
        </p:nvSpPr>
        <p:spPr>
          <a:xfrm>
            <a:off x="1020418" y="1270000"/>
            <a:ext cx="9177130" cy="469140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1900" b="1" dirty="0">
                <a:solidFill>
                  <a:srgbClr val="70002E"/>
                </a:solidFill>
              </a:rPr>
              <a:t>Control activities are the policies and procedures that help ensure management directives are carried out. </a:t>
            </a:r>
          </a:p>
          <a:p>
            <a:pPr>
              <a:buFont typeface="Wingdings" panose="05000000000000000000" pitchFamily="2" charset="2"/>
              <a:buChar char="Ø"/>
            </a:pPr>
            <a:r>
              <a:rPr lang="en-US" sz="1900" b="1" dirty="0">
                <a:solidFill>
                  <a:srgbClr val="70002E"/>
                </a:solidFill>
              </a:rPr>
              <a:t>Control activities occur throughout the organization, at all levels, and in all functions. They include a range of activities such as:</a:t>
            </a:r>
          </a:p>
          <a:p>
            <a:pPr lvl="1"/>
            <a:r>
              <a:rPr lang="en-US" sz="1900" b="1" dirty="0">
                <a:solidFill>
                  <a:srgbClr val="70002E"/>
                </a:solidFill>
              </a:rPr>
              <a:t>Approvals/Authorizations</a:t>
            </a:r>
          </a:p>
          <a:p>
            <a:pPr lvl="1"/>
            <a:r>
              <a:rPr lang="en-US" sz="1900" b="1" dirty="0">
                <a:solidFill>
                  <a:srgbClr val="70002E"/>
                </a:solidFill>
              </a:rPr>
              <a:t>Security of assets</a:t>
            </a:r>
          </a:p>
          <a:p>
            <a:pPr lvl="1"/>
            <a:r>
              <a:rPr lang="en-US" sz="1900" b="1" dirty="0">
                <a:solidFill>
                  <a:srgbClr val="70002E"/>
                </a:solidFill>
              </a:rPr>
              <a:t>Segregation of duties</a:t>
            </a:r>
          </a:p>
          <a:p>
            <a:pPr lvl="1"/>
            <a:r>
              <a:rPr lang="en-US" sz="1900" b="1" dirty="0">
                <a:solidFill>
                  <a:srgbClr val="70002E"/>
                </a:solidFill>
              </a:rPr>
              <a:t>Verifications</a:t>
            </a:r>
          </a:p>
          <a:p>
            <a:pPr lvl="1"/>
            <a:r>
              <a:rPr lang="en-US" sz="1900" b="1" dirty="0">
                <a:solidFill>
                  <a:srgbClr val="70002E"/>
                </a:solidFill>
              </a:rPr>
              <a:t>Reconciliations</a:t>
            </a:r>
          </a:p>
          <a:p>
            <a:pPr lvl="1"/>
            <a:r>
              <a:rPr lang="en-US" sz="1900" b="1" dirty="0">
                <a:solidFill>
                  <a:srgbClr val="70002E"/>
                </a:solidFill>
              </a:rPr>
              <a:t>Reviews of operating performance</a:t>
            </a:r>
          </a:p>
          <a:p>
            <a:pPr>
              <a:buFont typeface="Wingdings" panose="05000000000000000000" pitchFamily="2" charset="2"/>
              <a:buChar char="Ø"/>
            </a:pPr>
            <a:r>
              <a:rPr lang="en-US" sz="1900" b="1" dirty="0">
                <a:solidFill>
                  <a:srgbClr val="70002E"/>
                </a:solidFill>
              </a:rPr>
              <a:t>Control activities usually involve two elements:</a:t>
            </a:r>
          </a:p>
          <a:p>
            <a:pPr lvl="1"/>
            <a:r>
              <a:rPr lang="en-US" sz="1900" b="1" dirty="0">
                <a:solidFill>
                  <a:srgbClr val="70002E"/>
                </a:solidFill>
              </a:rPr>
              <a:t>A policy establishing what should be done</a:t>
            </a:r>
          </a:p>
          <a:p>
            <a:pPr lvl="1"/>
            <a:r>
              <a:rPr lang="en-US" sz="1900" b="1" dirty="0">
                <a:solidFill>
                  <a:srgbClr val="70002E"/>
                </a:solidFill>
              </a:rPr>
              <a:t>Procedures to effect the policy</a:t>
            </a:r>
          </a:p>
        </p:txBody>
      </p:sp>
      <p:pic>
        <p:nvPicPr>
          <p:cNvPr id="16386" name="Picture 2" descr="Image result for control activities clip art">
            <a:extLst>
              <a:ext uri="{FF2B5EF4-FFF2-40B4-BE49-F238E27FC236}">
                <a16:creationId xmlns:a16="http://schemas.microsoft.com/office/drawing/2014/main" id="{8104772B-1E0A-4FD1-ACC2-33D3814E3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0521" y="2850045"/>
            <a:ext cx="3743739" cy="2339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15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fade">
                                      <p:cBhvr>
                                        <p:cTn id="19" dur="500"/>
                                        <p:tgtEl>
                                          <p:spTgt spid="6">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fade">
                                      <p:cBhvr>
                                        <p:cTn id="25" dur="500"/>
                                        <p:tgtEl>
                                          <p:spTgt spid="6">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fade">
                                      <p:cBhvr>
                                        <p:cTn id="30" dur="500"/>
                                        <p:tgtEl>
                                          <p:spTgt spid="6">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9" end="9"/>
                                            </p:txEl>
                                          </p:spTgt>
                                        </p:tgtEl>
                                        <p:attrNameLst>
                                          <p:attrName>style.visibility</p:attrName>
                                        </p:attrNameLst>
                                      </p:cBhvr>
                                      <p:to>
                                        <p:strVal val="visible"/>
                                      </p:to>
                                    </p:set>
                                    <p:animEffect transition="in" filter="fade">
                                      <p:cBhvr>
                                        <p:cTn id="33" dur="500"/>
                                        <p:tgtEl>
                                          <p:spTgt spid="6">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10" end="10"/>
                                            </p:txEl>
                                          </p:spTgt>
                                        </p:tgtEl>
                                        <p:attrNameLst>
                                          <p:attrName>style.visibility</p:attrName>
                                        </p:attrNameLst>
                                      </p:cBhvr>
                                      <p:to>
                                        <p:strVal val="visible"/>
                                      </p:to>
                                    </p:set>
                                    <p:animEffect transition="in" filter="fade">
                                      <p:cBhvr>
                                        <p:cTn id="36"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D6BBD21-3C9D-4E95-9A95-4237B6A4618F}"/>
              </a:ext>
            </a:extLst>
          </p:cNvPr>
          <p:cNvSpPr txBox="1">
            <a:spLocks/>
          </p:cNvSpPr>
          <p:nvPr/>
        </p:nvSpPr>
        <p:spPr>
          <a:xfrm>
            <a:off x="699925" y="316705"/>
            <a:ext cx="10792150"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pPr algn="ctr"/>
            <a:r>
              <a:rPr lang="en-US" sz="3600" dirty="0">
                <a:latin typeface="Georgia" panose="02040502050405020303" pitchFamily="18" charset="0"/>
              </a:rPr>
              <a:t>Control Activities- 5 Types of Controls</a:t>
            </a:r>
          </a:p>
        </p:txBody>
      </p:sp>
      <p:sp>
        <p:nvSpPr>
          <p:cNvPr id="6" name="Content Placeholder 1">
            <a:extLst>
              <a:ext uri="{FF2B5EF4-FFF2-40B4-BE49-F238E27FC236}">
                <a16:creationId xmlns:a16="http://schemas.microsoft.com/office/drawing/2014/main" id="{1862F4E6-8D58-41D1-8DA3-D31AD6E10722}"/>
              </a:ext>
            </a:extLst>
          </p:cNvPr>
          <p:cNvSpPr txBox="1">
            <a:spLocks/>
          </p:cNvSpPr>
          <p:nvPr/>
        </p:nvSpPr>
        <p:spPr>
          <a:xfrm>
            <a:off x="1320189" y="1550819"/>
            <a:ext cx="4154750" cy="477470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en-US" b="1" u="sng" dirty="0">
                <a:solidFill>
                  <a:srgbClr val="70002E"/>
                </a:solidFill>
              </a:rPr>
              <a:t>Preventative Controls:</a:t>
            </a:r>
          </a:p>
          <a:p>
            <a:pPr lvl="2">
              <a:spcBef>
                <a:spcPts val="0"/>
              </a:spcBef>
              <a:buFont typeface="Wingdings" panose="05000000000000000000" pitchFamily="2" charset="2"/>
              <a:buChar char="Ø"/>
            </a:pPr>
            <a:r>
              <a:rPr lang="en-US" b="1" dirty="0">
                <a:solidFill>
                  <a:srgbClr val="70002E"/>
                </a:solidFill>
              </a:rPr>
              <a:t>Pre-approvals</a:t>
            </a:r>
          </a:p>
          <a:p>
            <a:pPr lvl="2">
              <a:spcBef>
                <a:spcPts val="0"/>
              </a:spcBef>
              <a:buFont typeface="Wingdings" panose="05000000000000000000" pitchFamily="2" charset="2"/>
              <a:buChar char="Ø"/>
            </a:pPr>
            <a:r>
              <a:rPr lang="en-US" b="1" dirty="0">
                <a:solidFill>
                  <a:srgbClr val="70002E"/>
                </a:solidFill>
              </a:rPr>
              <a:t>Authorized Signers</a:t>
            </a:r>
          </a:p>
          <a:p>
            <a:pPr lvl="2">
              <a:spcBef>
                <a:spcPts val="0"/>
              </a:spcBef>
              <a:buFont typeface="Wingdings" panose="05000000000000000000" pitchFamily="2" charset="2"/>
              <a:buChar char="Ø"/>
            </a:pPr>
            <a:r>
              <a:rPr lang="en-US" b="1" dirty="0">
                <a:solidFill>
                  <a:srgbClr val="70002E"/>
                </a:solidFill>
              </a:rPr>
              <a:t>System access controls</a:t>
            </a:r>
          </a:p>
          <a:p>
            <a:pPr lvl="2">
              <a:spcBef>
                <a:spcPts val="0"/>
              </a:spcBef>
              <a:buFont typeface="Wingdings" panose="05000000000000000000" pitchFamily="2" charset="2"/>
              <a:buChar char="Ø"/>
            </a:pPr>
            <a:r>
              <a:rPr lang="en-US" b="1" dirty="0">
                <a:solidFill>
                  <a:srgbClr val="70002E"/>
                </a:solidFill>
              </a:rPr>
              <a:t>Segregation of duties</a:t>
            </a:r>
          </a:p>
          <a:p>
            <a:pPr lvl="2">
              <a:spcBef>
                <a:spcPts val="0"/>
              </a:spcBef>
              <a:buFont typeface="Wingdings" panose="05000000000000000000" pitchFamily="2" charset="2"/>
              <a:buChar char="Ø"/>
            </a:pPr>
            <a:r>
              <a:rPr lang="en-US" b="1" dirty="0">
                <a:solidFill>
                  <a:srgbClr val="70002E"/>
                </a:solidFill>
              </a:rPr>
              <a:t>Employee training</a:t>
            </a:r>
          </a:p>
          <a:p>
            <a:pPr lvl="2">
              <a:spcBef>
                <a:spcPts val="0"/>
              </a:spcBef>
              <a:buFont typeface="Wingdings" panose="05000000000000000000" pitchFamily="2" charset="2"/>
              <a:buChar char="Ø"/>
            </a:pPr>
            <a:r>
              <a:rPr lang="en-US" b="1" dirty="0">
                <a:solidFill>
                  <a:srgbClr val="70002E"/>
                </a:solidFill>
              </a:rPr>
              <a:t>Physical security controls</a:t>
            </a:r>
          </a:p>
          <a:p>
            <a:pPr marL="109855" indent="0">
              <a:buFont typeface="Arial" panose="020B0604020202020204" pitchFamily="34" charset="0"/>
              <a:buNone/>
            </a:pPr>
            <a:endParaRPr lang="en-US" dirty="0"/>
          </a:p>
        </p:txBody>
      </p:sp>
      <p:sp>
        <p:nvSpPr>
          <p:cNvPr id="7" name="Content Placeholder 1">
            <a:extLst>
              <a:ext uri="{FF2B5EF4-FFF2-40B4-BE49-F238E27FC236}">
                <a16:creationId xmlns:a16="http://schemas.microsoft.com/office/drawing/2014/main" id="{7BC6FD7A-3D21-416A-9E9C-9526873A49DE}"/>
              </a:ext>
            </a:extLst>
          </p:cNvPr>
          <p:cNvSpPr txBox="1">
            <a:spLocks/>
          </p:cNvSpPr>
          <p:nvPr/>
        </p:nvSpPr>
        <p:spPr>
          <a:xfrm>
            <a:off x="5474939" y="1550819"/>
            <a:ext cx="4154750" cy="4774706"/>
          </a:xfrm>
          <a:prstGeom prst="rect">
            <a:avLst/>
          </a:prstGeom>
        </p:spPr>
        <p:txBody>
          <a:bodyPr vert="horz">
            <a:normAutofit/>
          </a:bodyPr>
          <a:lstStyle>
            <a:lvl1pPr marL="365760" indent="-255905" algn="l" rtl="0" eaLnBrk="1" latinLnBrk="0" hangingPunct="1">
              <a:spcBef>
                <a:spcPts val="300"/>
              </a:spcBef>
              <a:buClr>
                <a:schemeClr val="accent3"/>
              </a:buClr>
              <a:buFont typeface="Georgia" panose="02040502050405020303"/>
              <a:buChar char="•"/>
              <a:defRPr kumimoji="0" sz="2800" kern="1200">
                <a:solidFill>
                  <a:schemeClr val="tx2"/>
                </a:solidFill>
                <a:latin typeface="+mn-lt"/>
                <a:ea typeface="+mn-ea"/>
                <a:cs typeface="+mn-cs"/>
              </a:defRPr>
            </a:lvl1pPr>
            <a:lvl2pPr marL="658495" indent="-247015" algn="l" rtl="0" eaLnBrk="1" latinLnBrk="0" hangingPunct="1">
              <a:spcBef>
                <a:spcPts val="300"/>
              </a:spcBef>
              <a:buClr>
                <a:schemeClr val="accent2"/>
              </a:buClr>
              <a:buFont typeface="Georgia" panose="02040502050405020303"/>
              <a:buChar char="▫"/>
              <a:defRPr kumimoji="0" sz="2600" kern="1200">
                <a:solidFill>
                  <a:schemeClr val="accent2"/>
                </a:solidFill>
                <a:latin typeface="+mn-lt"/>
                <a:ea typeface="+mn-ea"/>
                <a:cs typeface="+mn-cs"/>
              </a:defRPr>
            </a:lvl2pPr>
            <a:lvl3pPr marL="923290" indent="-219710" algn="l" rtl="0" eaLnBrk="1" latinLnBrk="0" hangingPunct="1">
              <a:spcBef>
                <a:spcPts val="300"/>
              </a:spcBef>
              <a:buClr>
                <a:schemeClr val="accent1"/>
              </a:buClr>
              <a:buFont typeface="Wingdings 2" panose="05020102010507070707"/>
              <a:buChar char=""/>
              <a:defRPr kumimoji="0" sz="2400" kern="1200">
                <a:solidFill>
                  <a:schemeClr val="accent1"/>
                </a:solidFill>
                <a:latin typeface="+mn-lt"/>
                <a:ea typeface="+mn-ea"/>
                <a:cs typeface="+mn-cs"/>
              </a:defRPr>
            </a:lvl3pPr>
            <a:lvl4pPr marL="1179830" indent="-201295" algn="l" rtl="0" eaLnBrk="1" latinLnBrk="0" hangingPunct="1">
              <a:spcBef>
                <a:spcPts val="300"/>
              </a:spcBef>
              <a:buClr>
                <a:schemeClr val="accent1"/>
              </a:buClr>
              <a:buFont typeface="Wingdings 2" panose="05020102010507070707"/>
              <a:buChar char=""/>
              <a:defRPr kumimoji="0" sz="2200" kern="1200">
                <a:solidFill>
                  <a:schemeClr val="accent1"/>
                </a:solidFill>
                <a:latin typeface="+mn-lt"/>
                <a:ea typeface="+mn-ea"/>
                <a:cs typeface="+mn-cs"/>
              </a:defRPr>
            </a:lvl4pPr>
            <a:lvl5pPr marL="1390015" indent="-182880" algn="l" rtl="0" eaLnBrk="1" latinLnBrk="0" hangingPunct="1">
              <a:spcBef>
                <a:spcPts val="300"/>
              </a:spcBef>
              <a:buClr>
                <a:schemeClr val="accent3"/>
              </a:buClr>
              <a:buFont typeface="Georgia" panose="02040502050405020303"/>
              <a:buChar char="▫"/>
              <a:defRPr kumimoji="0" sz="2000" kern="1200">
                <a:solidFill>
                  <a:schemeClr val="accent3"/>
                </a:solidFill>
                <a:latin typeface="+mn-lt"/>
                <a:ea typeface="+mn-ea"/>
                <a:cs typeface="+mn-cs"/>
              </a:defRPr>
            </a:lvl5pPr>
            <a:lvl6pPr marL="1609090" indent="-182880" algn="l" rtl="0" eaLnBrk="1" latinLnBrk="0" hangingPunct="1">
              <a:spcBef>
                <a:spcPts val="300"/>
              </a:spcBef>
              <a:buClr>
                <a:schemeClr val="accent3"/>
              </a:buClr>
              <a:buFont typeface="Georgia" panose="02040502050405020303"/>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panose="02040502050405020303"/>
              <a:buChar char="▫"/>
              <a:defRPr kumimoji="0" sz="1600" kern="1200">
                <a:solidFill>
                  <a:schemeClr val="accent3"/>
                </a:solidFill>
                <a:latin typeface="+mn-lt"/>
                <a:ea typeface="+mn-ea"/>
                <a:cs typeface="+mn-cs"/>
              </a:defRPr>
            </a:lvl7pPr>
            <a:lvl8pPr marL="2030095" indent="-182880" algn="l" rtl="0" eaLnBrk="1" latinLnBrk="0" hangingPunct="1">
              <a:spcBef>
                <a:spcPts val="300"/>
              </a:spcBef>
              <a:buClr>
                <a:schemeClr val="accent3"/>
              </a:buClr>
              <a:buFont typeface="Georgia" panose="02040502050405020303"/>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panose="02040502050405020303"/>
              <a:buChar char="◦"/>
              <a:defRPr kumimoji="0" sz="1400" kern="1200" baseline="0">
                <a:solidFill>
                  <a:schemeClr val="accent3"/>
                </a:solidFill>
                <a:latin typeface="+mn-lt"/>
                <a:ea typeface="+mn-ea"/>
                <a:cs typeface="+mn-cs"/>
              </a:defRPr>
            </a:lvl9pPr>
          </a:lstStyle>
          <a:p>
            <a:pPr marL="411480" lvl="1" indent="0">
              <a:spcBef>
                <a:spcPts val="1000"/>
              </a:spcBef>
              <a:buClrTx/>
              <a:buSzPct val="80000"/>
              <a:buNone/>
            </a:pPr>
            <a:r>
              <a:rPr lang="en-US" sz="2400" b="1" u="sng" dirty="0">
                <a:solidFill>
                  <a:srgbClr val="70002E"/>
                </a:solidFill>
              </a:rPr>
              <a:t>Detective Controls:</a:t>
            </a:r>
          </a:p>
          <a:p>
            <a:pPr lvl="2">
              <a:spcBef>
                <a:spcPts val="0"/>
              </a:spcBef>
              <a:buClrTx/>
              <a:buSzPct val="80000"/>
              <a:buFont typeface="Wingdings" panose="05000000000000000000" pitchFamily="2" charset="2"/>
              <a:buChar char="Ø"/>
            </a:pPr>
            <a:r>
              <a:rPr lang="en-US" sz="2000" b="1" dirty="0">
                <a:solidFill>
                  <a:srgbClr val="70002E"/>
                </a:solidFill>
              </a:rPr>
              <a:t>Physical inventories</a:t>
            </a:r>
          </a:p>
          <a:p>
            <a:pPr lvl="2">
              <a:spcBef>
                <a:spcPts val="0"/>
              </a:spcBef>
              <a:buClrTx/>
              <a:buSzPct val="80000"/>
              <a:buFont typeface="Wingdings" panose="05000000000000000000" pitchFamily="2" charset="2"/>
              <a:buChar char="Ø"/>
            </a:pPr>
            <a:r>
              <a:rPr lang="en-US" sz="2000" b="1" dirty="0">
                <a:solidFill>
                  <a:srgbClr val="70002E"/>
                </a:solidFill>
              </a:rPr>
              <a:t>Reconciliations</a:t>
            </a:r>
          </a:p>
          <a:p>
            <a:pPr lvl="2">
              <a:spcBef>
                <a:spcPts val="0"/>
              </a:spcBef>
              <a:buClrTx/>
              <a:buSzPct val="80000"/>
              <a:buFont typeface="Wingdings" panose="05000000000000000000" pitchFamily="2" charset="2"/>
              <a:buChar char="Ø"/>
            </a:pPr>
            <a:r>
              <a:rPr lang="en-US" sz="2000" b="1" dirty="0">
                <a:solidFill>
                  <a:srgbClr val="70002E"/>
                </a:solidFill>
              </a:rPr>
              <a:t>Performance reviews</a:t>
            </a:r>
          </a:p>
          <a:p>
            <a:pPr lvl="2">
              <a:spcBef>
                <a:spcPts val="0"/>
              </a:spcBef>
              <a:buClrTx/>
              <a:buSzPct val="80000"/>
              <a:buFont typeface="Wingdings" panose="05000000000000000000" pitchFamily="2" charset="2"/>
              <a:buChar char="Ø"/>
            </a:pPr>
            <a:r>
              <a:rPr lang="en-US" sz="2000" b="1" dirty="0">
                <a:solidFill>
                  <a:srgbClr val="70002E"/>
                </a:solidFill>
              </a:rPr>
              <a:t>Monthly transaction reconciliations</a:t>
            </a:r>
          </a:p>
          <a:p>
            <a:pPr>
              <a:buClrTx/>
              <a:buFont typeface="Wingdings" panose="05000000000000000000" pitchFamily="2" charset="2"/>
              <a:buChar char="Ø"/>
            </a:pPr>
            <a:endParaRPr lang="en-US" dirty="0"/>
          </a:p>
        </p:txBody>
      </p:sp>
      <p:pic>
        <p:nvPicPr>
          <p:cNvPr id="11268" name="Picture 4" descr="Image result for preapproval clip art">
            <a:extLst>
              <a:ext uri="{FF2B5EF4-FFF2-40B4-BE49-F238E27FC236}">
                <a16:creationId xmlns:a16="http://schemas.microsoft.com/office/drawing/2014/main" id="{2BD52AB7-F528-4EDA-8B45-16C74B271D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532" y="3935512"/>
            <a:ext cx="2242064" cy="1601474"/>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Image result for inventory clip art">
            <a:extLst>
              <a:ext uri="{FF2B5EF4-FFF2-40B4-BE49-F238E27FC236}">
                <a16:creationId xmlns:a16="http://schemas.microsoft.com/office/drawing/2014/main" id="{B7897219-20AC-48C0-AE88-2A177D8696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929" y="3935512"/>
            <a:ext cx="1536603" cy="1761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07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270"/>
                                        </p:tgtEl>
                                        <p:attrNameLst>
                                          <p:attrName>style.visibility</p:attrName>
                                        </p:attrNameLst>
                                      </p:cBhvr>
                                      <p:to>
                                        <p:strVal val="visible"/>
                                      </p:to>
                                    </p:set>
                                    <p:animEffect transition="in" filter="fade">
                                      <p:cBhvr>
                                        <p:cTn id="10"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D6BBD21-3C9D-4E95-9A95-4237B6A4618F}"/>
              </a:ext>
            </a:extLst>
          </p:cNvPr>
          <p:cNvSpPr txBox="1">
            <a:spLocks/>
          </p:cNvSpPr>
          <p:nvPr/>
        </p:nvSpPr>
        <p:spPr>
          <a:xfrm>
            <a:off x="699925" y="316705"/>
            <a:ext cx="10792150"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pPr algn="ctr"/>
            <a:r>
              <a:rPr lang="en-US" sz="3600" dirty="0">
                <a:latin typeface="Georgia" panose="02040502050405020303" pitchFamily="18" charset="0"/>
              </a:rPr>
              <a:t>Control Activities- 5 Types of Controls</a:t>
            </a:r>
          </a:p>
        </p:txBody>
      </p:sp>
      <p:sp>
        <p:nvSpPr>
          <p:cNvPr id="8" name="Content Placeholder 2">
            <a:extLst>
              <a:ext uri="{FF2B5EF4-FFF2-40B4-BE49-F238E27FC236}">
                <a16:creationId xmlns:a16="http://schemas.microsoft.com/office/drawing/2014/main" id="{76C98591-6925-4A96-A87D-33AA1E2EB537}"/>
              </a:ext>
            </a:extLst>
          </p:cNvPr>
          <p:cNvSpPr txBox="1">
            <a:spLocks/>
          </p:cNvSpPr>
          <p:nvPr/>
        </p:nvSpPr>
        <p:spPr>
          <a:xfrm>
            <a:off x="3827336" y="1590260"/>
            <a:ext cx="3298319" cy="39226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en-US" b="1" u="sng" dirty="0">
                <a:solidFill>
                  <a:srgbClr val="70002E"/>
                </a:solidFill>
              </a:rPr>
              <a:t>Corrective Controls:</a:t>
            </a:r>
          </a:p>
          <a:p>
            <a:pPr lvl="2">
              <a:buFont typeface="Wingdings" panose="05000000000000000000" pitchFamily="2" charset="2"/>
              <a:buChar char="Ø"/>
            </a:pPr>
            <a:r>
              <a:rPr lang="en-US" sz="1800" b="1" dirty="0">
                <a:solidFill>
                  <a:srgbClr val="70002E"/>
                </a:solidFill>
              </a:rPr>
              <a:t>Updating or creating new policies or procedures</a:t>
            </a:r>
          </a:p>
          <a:p>
            <a:pPr lvl="2">
              <a:buFont typeface="Wingdings" panose="05000000000000000000" pitchFamily="2" charset="2"/>
              <a:buChar char="Ø"/>
            </a:pPr>
            <a:r>
              <a:rPr lang="en-US" sz="1800" b="1" dirty="0">
                <a:solidFill>
                  <a:srgbClr val="70002E"/>
                </a:solidFill>
              </a:rPr>
              <a:t>Software patches or modifications</a:t>
            </a:r>
          </a:p>
          <a:p>
            <a:pPr lvl="2">
              <a:buFont typeface="Wingdings" panose="05000000000000000000" pitchFamily="2" charset="2"/>
              <a:buChar char="Ø"/>
            </a:pPr>
            <a:r>
              <a:rPr lang="en-US" sz="1800" b="1" dirty="0">
                <a:solidFill>
                  <a:srgbClr val="70002E"/>
                </a:solidFill>
              </a:rPr>
              <a:t>Error communication and reporting</a:t>
            </a:r>
          </a:p>
          <a:p>
            <a:endParaRPr lang="en-US" dirty="0"/>
          </a:p>
        </p:txBody>
      </p:sp>
      <p:sp>
        <p:nvSpPr>
          <p:cNvPr id="9" name="TextBox 8">
            <a:extLst>
              <a:ext uri="{FF2B5EF4-FFF2-40B4-BE49-F238E27FC236}">
                <a16:creationId xmlns:a16="http://schemas.microsoft.com/office/drawing/2014/main" id="{B64C93E3-CBC2-4CE6-851B-DAE48BBF2382}"/>
              </a:ext>
            </a:extLst>
          </p:cNvPr>
          <p:cNvSpPr txBox="1"/>
          <p:nvPr/>
        </p:nvSpPr>
        <p:spPr>
          <a:xfrm>
            <a:off x="859224" y="1460295"/>
            <a:ext cx="2729210" cy="2600712"/>
          </a:xfrm>
          <a:prstGeom prst="rect">
            <a:avLst/>
          </a:prstGeom>
          <a:noFill/>
        </p:spPr>
        <p:txBody>
          <a:bodyPr wrap="square" rtlCol="0">
            <a:spAutoFit/>
          </a:bodyPr>
          <a:lstStyle/>
          <a:p>
            <a:pPr>
              <a:lnSpc>
                <a:spcPct val="150000"/>
              </a:lnSpc>
            </a:pPr>
            <a:r>
              <a:rPr lang="en-US" sz="2400" b="1" u="sng" dirty="0">
                <a:solidFill>
                  <a:srgbClr val="70002E"/>
                </a:solidFill>
              </a:rPr>
              <a:t>Directive Controls: </a:t>
            </a:r>
          </a:p>
          <a:p>
            <a:pPr marL="342900" indent="-342900">
              <a:buFont typeface="Wingdings" panose="05000000000000000000" pitchFamily="2" charset="2"/>
              <a:buChar char="Ø"/>
            </a:pPr>
            <a:r>
              <a:rPr lang="en-US" b="1" dirty="0">
                <a:solidFill>
                  <a:srgbClr val="70002E"/>
                </a:solidFill>
              </a:rPr>
              <a:t>Policies and procedures</a:t>
            </a:r>
          </a:p>
          <a:p>
            <a:pPr marL="342900" indent="-342900">
              <a:buFont typeface="Wingdings" panose="05000000000000000000" pitchFamily="2" charset="2"/>
              <a:buChar char="Ø"/>
            </a:pPr>
            <a:r>
              <a:rPr lang="en-US" b="1" dirty="0">
                <a:solidFill>
                  <a:srgbClr val="70002E"/>
                </a:solidFill>
              </a:rPr>
              <a:t>Training</a:t>
            </a:r>
          </a:p>
          <a:p>
            <a:pPr marL="342900" indent="-342900">
              <a:buFont typeface="Wingdings" panose="05000000000000000000" pitchFamily="2" charset="2"/>
              <a:buChar char="Ø"/>
            </a:pPr>
            <a:r>
              <a:rPr lang="en-US" b="1" dirty="0">
                <a:solidFill>
                  <a:srgbClr val="70002E"/>
                </a:solidFill>
              </a:rPr>
              <a:t>Job descriptions</a:t>
            </a:r>
          </a:p>
          <a:p>
            <a:pPr marL="342900" indent="-342900">
              <a:buFont typeface="Wingdings" panose="05000000000000000000" pitchFamily="2" charset="2"/>
              <a:buChar char="Ø"/>
            </a:pPr>
            <a:r>
              <a:rPr lang="en-US" b="1" dirty="0">
                <a:solidFill>
                  <a:srgbClr val="70002E"/>
                </a:solidFill>
              </a:rPr>
              <a:t>Organizational structure</a:t>
            </a:r>
          </a:p>
          <a:p>
            <a:pPr marL="342900" indent="-342900">
              <a:buFont typeface="Wingdings" panose="05000000000000000000" pitchFamily="2" charset="2"/>
              <a:buChar char="Ø"/>
            </a:pPr>
            <a:endParaRPr lang="en-US" sz="1900" b="1" dirty="0"/>
          </a:p>
        </p:txBody>
      </p:sp>
      <p:sp>
        <p:nvSpPr>
          <p:cNvPr id="10" name="TextBox 9">
            <a:extLst>
              <a:ext uri="{FF2B5EF4-FFF2-40B4-BE49-F238E27FC236}">
                <a16:creationId xmlns:a16="http://schemas.microsoft.com/office/drawing/2014/main" id="{289AB01E-A33D-499E-91E3-422CE5261AAE}"/>
              </a:ext>
            </a:extLst>
          </p:cNvPr>
          <p:cNvSpPr txBox="1"/>
          <p:nvPr/>
        </p:nvSpPr>
        <p:spPr>
          <a:xfrm>
            <a:off x="8001772" y="1483836"/>
            <a:ext cx="2687672" cy="1938992"/>
          </a:xfrm>
          <a:prstGeom prst="rect">
            <a:avLst/>
          </a:prstGeom>
          <a:noFill/>
        </p:spPr>
        <p:txBody>
          <a:bodyPr wrap="square" rtlCol="0">
            <a:spAutoFit/>
          </a:bodyPr>
          <a:lstStyle/>
          <a:p>
            <a:r>
              <a:rPr lang="en-US" sz="2400" b="1" u="sng" dirty="0">
                <a:solidFill>
                  <a:srgbClr val="70002E"/>
                </a:solidFill>
              </a:rPr>
              <a:t>Compensating Controls:</a:t>
            </a:r>
          </a:p>
          <a:p>
            <a:pPr marL="342900" indent="-342900">
              <a:buFont typeface="Wingdings" panose="05000000000000000000" pitchFamily="2" charset="2"/>
              <a:buChar char="Ø"/>
            </a:pPr>
            <a:r>
              <a:rPr lang="en-US" b="1" i="1" dirty="0">
                <a:solidFill>
                  <a:srgbClr val="70002E"/>
                </a:solidFill>
              </a:rPr>
              <a:t> </a:t>
            </a:r>
            <a:r>
              <a:rPr lang="en-US" b="1" dirty="0">
                <a:solidFill>
                  <a:srgbClr val="70002E"/>
                </a:solidFill>
              </a:rPr>
              <a:t>Close supervision for improper segregation of duties</a:t>
            </a:r>
          </a:p>
          <a:p>
            <a:pPr marL="342900" indent="-342900">
              <a:buFont typeface="Wingdings" panose="05000000000000000000" pitchFamily="2" charset="2"/>
              <a:buChar char="Ø"/>
            </a:pPr>
            <a:r>
              <a:rPr lang="en-US" b="1" dirty="0">
                <a:solidFill>
                  <a:srgbClr val="70002E"/>
                </a:solidFill>
              </a:rPr>
              <a:t>Email encryption</a:t>
            </a:r>
          </a:p>
        </p:txBody>
      </p:sp>
      <p:pic>
        <p:nvPicPr>
          <p:cNvPr id="10246" name="Picture 6" descr="Image result for organizational structure clip art">
            <a:extLst>
              <a:ext uri="{FF2B5EF4-FFF2-40B4-BE49-F238E27FC236}">
                <a16:creationId xmlns:a16="http://schemas.microsoft.com/office/drawing/2014/main" id="{167381BE-1F66-45C5-9C7B-FE1995C3D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205" y="3915280"/>
            <a:ext cx="2233525" cy="165316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Encrypted Email Icon free download">
            <a:extLst>
              <a:ext uri="{FF2B5EF4-FFF2-40B4-BE49-F238E27FC236}">
                <a16:creationId xmlns:a16="http://schemas.microsoft.com/office/drawing/2014/main" id="{C62C3C09-CA85-4B46-8B78-4435CCB5E7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5789" y="3551581"/>
            <a:ext cx="1566299" cy="15662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policies clip art">
            <a:extLst>
              <a:ext uri="{FF2B5EF4-FFF2-40B4-BE49-F238E27FC236}">
                <a16:creationId xmlns:a16="http://schemas.microsoft.com/office/drawing/2014/main" id="{056E828A-761D-490B-80B3-F50BCB6098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7864" y="4480615"/>
            <a:ext cx="2877791" cy="108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216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0250"/>
                                        </p:tgtEl>
                                        <p:attrNameLst>
                                          <p:attrName>style.visibility</p:attrName>
                                        </p:attrNameLst>
                                      </p:cBhvr>
                                      <p:to>
                                        <p:strVal val="visible"/>
                                      </p:to>
                                    </p:set>
                                    <p:animEffect transition="in" filter="fade">
                                      <p:cBhvr>
                                        <p:cTn id="18"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F0E9D8-C3FF-A5BC-11CC-2432AFAAD780}"/>
              </a:ext>
            </a:extLst>
          </p:cNvPr>
          <p:cNvSpPr>
            <a:spLocks noGrp="1"/>
          </p:cNvSpPr>
          <p:nvPr>
            <p:ph type="body" sz="quarter" idx="13"/>
          </p:nvPr>
        </p:nvSpPr>
        <p:spPr>
          <a:xfrm>
            <a:off x="416900" y="1361434"/>
            <a:ext cx="9641500" cy="1576751"/>
          </a:xfrm>
        </p:spPr>
        <p:txBody>
          <a:bodyPr/>
          <a:lstStyle/>
          <a:p>
            <a:pPr marL="0" indent="0">
              <a:buNone/>
            </a:pPr>
            <a:r>
              <a:rPr lang="en-US" sz="2400" dirty="0"/>
              <a:t>Anta Coulibaly - Director of Internal Audit and Enterprise Risk </a:t>
            </a:r>
          </a:p>
          <a:p>
            <a:pPr marL="0" indent="0">
              <a:buNone/>
            </a:pPr>
            <a:r>
              <a:rPr lang="en-US" sz="2400" dirty="0"/>
              <a:t>Jolene Crist - Internal Audit Manager</a:t>
            </a:r>
          </a:p>
          <a:p>
            <a:pPr marL="0" indent="0">
              <a:buNone/>
            </a:pPr>
            <a:r>
              <a:rPr lang="en-US" sz="2400" dirty="0"/>
              <a:t>Ben </a:t>
            </a:r>
            <a:r>
              <a:rPr lang="en-US" dirty="0"/>
              <a:t>Froemming -</a:t>
            </a:r>
            <a:r>
              <a:rPr lang="en-US" sz="2400" dirty="0"/>
              <a:t> Senior Internal Auditor</a:t>
            </a:r>
          </a:p>
          <a:p>
            <a:pPr marL="0" indent="0">
              <a:buNone/>
            </a:pPr>
            <a:r>
              <a:rPr lang="en-US" sz="2400" dirty="0"/>
              <a:t>Ben Eckert - Internal Audit Intern</a:t>
            </a:r>
          </a:p>
          <a:p>
            <a:endParaRPr lang="en-US" dirty="0"/>
          </a:p>
        </p:txBody>
      </p:sp>
      <p:sp>
        <p:nvSpPr>
          <p:cNvPr id="4" name="Title 1">
            <a:extLst>
              <a:ext uri="{FF2B5EF4-FFF2-40B4-BE49-F238E27FC236}">
                <a16:creationId xmlns:a16="http://schemas.microsoft.com/office/drawing/2014/main" id="{B2B1773C-E30D-4B88-B9C6-04FADC90B03F}"/>
              </a:ext>
            </a:extLst>
          </p:cNvPr>
          <p:cNvSpPr txBox="1">
            <a:spLocks/>
          </p:cNvSpPr>
          <p:nvPr/>
        </p:nvSpPr>
        <p:spPr>
          <a:xfrm>
            <a:off x="742576" y="130131"/>
            <a:ext cx="8596668" cy="1320800"/>
          </a:xfrm>
          <a:prstGeom prst="rect">
            <a:avLst/>
          </a:prstGeom>
          <a:noFill/>
        </p:spPr>
        <p:txBody>
          <a:bodyPr vert="horz" lIns="182880" tIns="182880" rIns="182880" bIns="45720" rtlCol="0" anchor="ctr">
            <a:noAutofit/>
          </a:bodyPr>
          <a:lstStyle>
            <a:lvl1pPr marL="0" indent="0" algn="l" defTabSz="914400" rtl="0" eaLnBrk="1" latinLnBrk="0" hangingPunct="1">
              <a:lnSpc>
                <a:spcPct val="75000"/>
              </a:lnSpc>
              <a:spcBef>
                <a:spcPct val="0"/>
              </a:spcBef>
              <a:buFont typeface="Arial" panose="020B0604020202020204" pitchFamily="34" charset="0"/>
              <a:buNone/>
              <a:defRPr sz="8000" b="1" i="1" kern="1200" baseline="0">
                <a:solidFill>
                  <a:srgbClr val="6F263D"/>
                </a:solidFill>
                <a:latin typeface="Arial" panose="020B0604020202020204" pitchFamily="34" charset="0"/>
                <a:ea typeface="+mj-ea"/>
                <a:cs typeface="Arial" panose="020B0604020202020204" pitchFamily="34" charset="0"/>
              </a:defRPr>
            </a:lvl1pPr>
          </a:lstStyle>
          <a:p>
            <a:r>
              <a:rPr lang="en-US" sz="4400" dirty="0">
                <a:solidFill>
                  <a:srgbClr val="70002E"/>
                </a:solidFill>
                <a:latin typeface="Georgia" panose="02040502050405020303" pitchFamily="18" charset="0"/>
              </a:rPr>
              <a:t>Intro/Background</a:t>
            </a:r>
          </a:p>
        </p:txBody>
      </p:sp>
      <p:pic>
        <p:nvPicPr>
          <p:cNvPr id="5" name="Picture 6" descr="University of Montana: The College Tour">
            <a:extLst>
              <a:ext uri="{FF2B5EF4-FFF2-40B4-BE49-F238E27FC236}">
                <a16:creationId xmlns:a16="http://schemas.microsoft.com/office/drawing/2014/main" id="{11579453-493A-4D62-BA2A-94A3B91FF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46500"/>
            <a:ext cx="12192000" cy="311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65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010DCF8-A150-4116-B0AE-611ADC76BC56}"/>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4. Monitoring</a:t>
            </a:r>
          </a:p>
        </p:txBody>
      </p:sp>
      <p:sp>
        <p:nvSpPr>
          <p:cNvPr id="6" name="Content Placeholder 1">
            <a:extLst>
              <a:ext uri="{FF2B5EF4-FFF2-40B4-BE49-F238E27FC236}">
                <a16:creationId xmlns:a16="http://schemas.microsoft.com/office/drawing/2014/main" id="{E5B592A7-784D-494E-A701-27E4A95F6EC4}"/>
              </a:ext>
            </a:extLst>
          </p:cNvPr>
          <p:cNvSpPr txBox="1">
            <a:spLocks/>
          </p:cNvSpPr>
          <p:nvPr/>
        </p:nvSpPr>
        <p:spPr>
          <a:xfrm>
            <a:off x="938236" y="1325563"/>
            <a:ext cx="7622668" cy="450539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Internal control systems need to be monitored.</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Need to assess the quality of the internal control system's performance over time.</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The scope and frequency of separate evaluations depend primarily on an assessment of risks and the effectiveness of ongoing monitoring procedures.</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Internal control deficiencies should be reported upstream, with serious matters reported immediately to top administration and governing boards.</a:t>
            </a:r>
          </a:p>
          <a:p>
            <a:pPr>
              <a:buFont typeface="Wingdings" panose="05000000000000000000" pitchFamily="2" charset="2"/>
              <a:buChar char="Ø"/>
            </a:pPr>
            <a:endParaRPr lang="en-US" dirty="0"/>
          </a:p>
        </p:txBody>
      </p:sp>
      <p:pic>
        <p:nvPicPr>
          <p:cNvPr id="11" name="Picture 10" descr="Image result for systems monitoring clip art">
            <a:extLst>
              <a:ext uri="{FF2B5EF4-FFF2-40B4-BE49-F238E27FC236}">
                <a16:creationId xmlns:a16="http://schemas.microsoft.com/office/drawing/2014/main" id="{6D489D17-FD28-4972-B252-F4F22959B79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450100" y="1683372"/>
            <a:ext cx="2803664" cy="2742854"/>
          </a:xfrm>
          <a:prstGeom prst="rect">
            <a:avLst/>
          </a:prstGeom>
          <a:noFill/>
          <a:ln>
            <a:noFill/>
          </a:ln>
        </p:spPr>
      </p:pic>
    </p:spTree>
    <p:extLst>
      <p:ext uri="{BB962C8B-B14F-4D97-AF65-F5344CB8AC3E}">
        <p14:creationId xmlns:p14="http://schemas.microsoft.com/office/powerpoint/2010/main" val="42949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fade">
                                      <p:cBhvr>
                                        <p:cTn id="15" dur="500"/>
                                        <p:tgtEl>
                                          <p:spTgt spid="6">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Effect transition="in" filter="fade">
                                      <p:cBhvr>
                                        <p:cTn id="2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464FB40B-DDD8-4156-81B7-77F559228EEB}"/>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5. Information and Communication</a:t>
            </a:r>
          </a:p>
        </p:txBody>
      </p:sp>
      <p:sp>
        <p:nvSpPr>
          <p:cNvPr id="6" name="Content Placeholder 1">
            <a:extLst>
              <a:ext uri="{FF2B5EF4-FFF2-40B4-BE49-F238E27FC236}">
                <a16:creationId xmlns:a16="http://schemas.microsoft.com/office/drawing/2014/main" id="{118334C6-E084-4BBF-916E-FA4A5DBE851C}"/>
              </a:ext>
            </a:extLst>
          </p:cNvPr>
          <p:cNvSpPr txBox="1">
            <a:spLocks/>
          </p:cNvSpPr>
          <p:nvPr/>
        </p:nvSpPr>
        <p:spPr>
          <a:xfrm>
            <a:off x="944863" y="1325563"/>
            <a:ext cx="6953433" cy="470465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000" b="1" dirty="0">
                <a:solidFill>
                  <a:srgbClr val="70002E"/>
                </a:solidFill>
              </a:rPr>
              <a:t>Pertinent information must be identified, captured, and communicated in a form and time frame that enables people to carry out their responsibilities.</a:t>
            </a:r>
          </a:p>
          <a:p>
            <a:pPr marL="0" indent="0">
              <a:buNone/>
            </a:pPr>
            <a:endParaRPr lang="en-US" sz="2000" b="1" dirty="0">
              <a:solidFill>
                <a:srgbClr val="70002E"/>
              </a:solidFill>
            </a:endParaRPr>
          </a:p>
          <a:p>
            <a:pPr>
              <a:buFont typeface="Wingdings" panose="05000000000000000000" pitchFamily="2" charset="2"/>
              <a:buChar char="Ø"/>
            </a:pPr>
            <a:r>
              <a:rPr lang="en-US" sz="2000" b="1" dirty="0">
                <a:solidFill>
                  <a:srgbClr val="70002E"/>
                </a:solidFill>
              </a:rPr>
              <a:t>They must understand their own role in the internal control system as well as how individual activities relate to the work of others.</a:t>
            </a:r>
          </a:p>
          <a:p>
            <a:pPr marL="0" indent="0">
              <a:buNone/>
            </a:pPr>
            <a:endParaRPr lang="en-US" sz="2000" b="1" dirty="0">
              <a:solidFill>
                <a:srgbClr val="70002E"/>
              </a:solidFill>
            </a:endParaRPr>
          </a:p>
          <a:p>
            <a:pPr>
              <a:buFont typeface="Wingdings" panose="05000000000000000000" pitchFamily="2" charset="2"/>
              <a:buChar char="Ø"/>
            </a:pPr>
            <a:r>
              <a:rPr lang="en-US" sz="2000" b="1" dirty="0">
                <a:solidFill>
                  <a:srgbClr val="70002E"/>
                </a:solidFill>
              </a:rPr>
              <a:t>All personnel must receive a clear message from top management that control responsibilities must be taken seriously. </a:t>
            </a:r>
          </a:p>
          <a:p>
            <a:pPr>
              <a:buFont typeface="Wingdings" panose="05000000000000000000" pitchFamily="2" charset="2"/>
              <a:buChar char="Ø"/>
            </a:pPr>
            <a:endParaRPr lang="en-US" sz="2000" b="1" dirty="0">
              <a:solidFill>
                <a:srgbClr val="70002E"/>
              </a:solidFill>
            </a:endParaRPr>
          </a:p>
          <a:p>
            <a:pPr>
              <a:buFont typeface="Wingdings" panose="05000000000000000000" pitchFamily="2" charset="2"/>
              <a:buChar char="Ø"/>
            </a:pPr>
            <a:r>
              <a:rPr lang="en-US" sz="2000" b="1" dirty="0">
                <a:solidFill>
                  <a:srgbClr val="70002E"/>
                </a:solidFill>
              </a:rPr>
              <a:t>Effective communication must occur in a broad sense, flowing down, across, and up the organization. </a:t>
            </a:r>
          </a:p>
          <a:p>
            <a:pPr>
              <a:buFont typeface="Wingdings" panose="05000000000000000000" pitchFamily="2" charset="2"/>
              <a:buChar char="Ø"/>
            </a:pPr>
            <a:endParaRPr lang="en-US" sz="2000" b="1" dirty="0">
              <a:solidFill>
                <a:srgbClr val="70002E"/>
              </a:solidFill>
            </a:endParaRPr>
          </a:p>
        </p:txBody>
      </p:sp>
      <p:pic>
        <p:nvPicPr>
          <p:cNvPr id="18434" name="Picture 2" descr="Image result for organizational communication clip art">
            <a:extLst>
              <a:ext uri="{FF2B5EF4-FFF2-40B4-BE49-F238E27FC236}">
                <a16:creationId xmlns:a16="http://schemas.microsoft.com/office/drawing/2014/main" id="{B86189B3-95C1-44C4-91C3-D71E99959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562" y="2075478"/>
            <a:ext cx="3476836" cy="2158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0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A1DFC3E-ABA2-74EF-7907-90C207573888}"/>
              </a:ext>
            </a:extLst>
          </p:cNvPr>
          <p:cNvSpPr>
            <a:spLocks noGrp="1"/>
          </p:cNvSpPr>
          <p:nvPr>
            <p:ph type="body" sz="quarter" idx="13"/>
          </p:nvPr>
        </p:nvSpPr>
        <p:spPr>
          <a:xfrm>
            <a:off x="310091" y="2011019"/>
            <a:ext cx="11627213" cy="3872946"/>
          </a:xfrm>
        </p:spPr>
        <p:txBody>
          <a:bodyPr/>
          <a:lstStyle/>
          <a:p>
            <a:pPr>
              <a:buFont typeface="Wingdings" panose="05000000000000000000" pitchFamily="2" charset="2"/>
              <a:buChar char="Ø"/>
            </a:pPr>
            <a:r>
              <a:rPr lang="en-US" sz="2400" dirty="0"/>
              <a:t>You are the Financial Manager for a department and frequently make purchases on your </a:t>
            </a:r>
            <a:r>
              <a:rPr lang="en-US" sz="2400" dirty="0" err="1"/>
              <a:t>ProCard</a:t>
            </a:r>
            <a:r>
              <a:rPr lang="en-US" sz="2400" dirty="0"/>
              <a:t>. In order to maintain an effective control environment, you have your administrative assistant complete reconciliations and submit redistributions from the ProCard clearing account after they have verified the purchases with the receipts you have provided to them.</a:t>
            </a:r>
          </a:p>
        </p:txBody>
      </p:sp>
      <p:pic>
        <p:nvPicPr>
          <p:cNvPr id="7" name="Picture 6" descr="Image result for case study clip art">
            <a:extLst>
              <a:ext uri="{FF2B5EF4-FFF2-40B4-BE49-F238E27FC236}">
                <a16:creationId xmlns:a16="http://schemas.microsoft.com/office/drawing/2014/main" id="{F7AF0F31-8014-474B-BF7A-9B86C63A524F}"/>
              </a:ext>
            </a:extLst>
          </p:cNvPr>
          <p:cNvPicPr/>
          <p:nvPr/>
        </p:nvPicPr>
        <p:blipFill rotWithShape="1">
          <a:blip r:embed="rId3">
            <a:extLst>
              <a:ext uri="{28A0092B-C50C-407E-A947-70E740481C1C}">
                <a14:useLocalDpi xmlns:a14="http://schemas.microsoft.com/office/drawing/2010/main" val="0"/>
              </a:ext>
            </a:extLst>
          </a:blip>
          <a:srcRect t="8445" b="23556"/>
          <a:stretch/>
        </p:blipFill>
        <p:spPr bwMode="auto">
          <a:xfrm>
            <a:off x="3890299" y="0"/>
            <a:ext cx="3893991" cy="2011019"/>
          </a:xfrm>
          <a:prstGeom prst="rect">
            <a:avLst/>
          </a:prstGeom>
          <a:noFill/>
          <a:ln>
            <a:noFill/>
          </a:ln>
          <a:extLst>
            <a:ext uri="{53640926-AAD7-44D8-BBD7-CCE9431645EC}">
              <a14:shadowObscured xmlns:a14="http://schemas.microsoft.com/office/drawing/2010/main"/>
            </a:ext>
          </a:extLst>
        </p:spPr>
      </p:pic>
      <p:sp>
        <p:nvSpPr>
          <p:cNvPr id="5" name="Text Placeholder 3">
            <a:extLst>
              <a:ext uri="{FF2B5EF4-FFF2-40B4-BE49-F238E27FC236}">
                <a16:creationId xmlns:a16="http://schemas.microsoft.com/office/drawing/2014/main" id="{8ED5F0FD-0A12-4993-8914-2BE23F3A307C}"/>
              </a:ext>
            </a:extLst>
          </p:cNvPr>
          <p:cNvSpPr txBox="1">
            <a:spLocks/>
          </p:cNvSpPr>
          <p:nvPr/>
        </p:nvSpPr>
        <p:spPr>
          <a:xfrm>
            <a:off x="310091" y="4022038"/>
            <a:ext cx="9947092" cy="3872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E17C00"/>
              </a:buClr>
              <a:buFont typeface="Arial" panose="020B0604020202020204" pitchFamily="34" charset="0"/>
              <a:buChar char="•"/>
              <a:defRPr sz="2133" b="1" i="0" kern="1200">
                <a:solidFill>
                  <a:srgbClr val="6F263D"/>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E17C00"/>
              </a:buClr>
              <a:buFont typeface="Arial" panose="020B0604020202020204" pitchFamily="34" charset="0"/>
              <a:buChar char="•"/>
              <a:defRPr sz="1867" kern="1200">
                <a:solidFill>
                  <a:srgbClr val="6F263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E17C00"/>
              </a:buClr>
              <a:buFont typeface="Arial" panose="020B0604020202020204" pitchFamily="34" charset="0"/>
              <a:buChar char="•"/>
              <a:defRPr sz="1600" kern="1200">
                <a:solidFill>
                  <a:srgbClr val="6F263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E17C00"/>
              </a:buClr>
              <a:buFont typeface="Arial" panose="020B0604020202020204" pitchFamily="34" charset="0"/>
              <a:buChar char="•"/>
              <a:defRPr sz="1467" kern="1200">
                <a:solidFill>
                  <a:srgbClr val="6F263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E17C00"/>
              </a:buClr>
              <a:buFont typeface="Arial" panose="020B0604020202020204" pitchFamily="34" charset="0"/>
              <a:buChar char="•"/>
              <a:defRPr sz="1467" kern="1200">
                <a:solidFill>
                  <a:srgbClr val="6F263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dirty="0"/>
              <a:t>Unfortunately, your admin assistant is the only other person in your office and has just put in their two-week notice. At the current pay rate, you believe you will be unable to backfill for several months.</a:t>
            </a:r>
          </a:p>
          <a:p>
            <a:pPr>
              <a:buFont typeface="Wingdings" panose="05000000000000000000" pitchFamily="2" charset="2"/>
              <a:buChar char="Ø"/>
            </a:pPr>
            <a:r>
              <a:rPr lang="en-US" sz="2400" dirty="0"/>
              <a:t>What should you do?</a:t>
            </a:r>
          </a:p>
        </p:txBody>
      </p:sp>
    </p:spTree>
    <p:extLst>
      <p:ext uri="{BB962C8B-B14F-4D97-AF65-F5344CB8AC3E}">
        <p14:creationId xmlns:p14="http://schemas.microsoft.com/office/powerpoint/2010/main" val="219045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B463-93B4-4490-BFD0-79BB6A79987B}"/>
              </a:ext>
            </a:extLst>
          </p:cNvPr>
          <p:cNvSpPr>
            <a:spLocks noGrp="1"/>
          </p:cNvSpPr>
          <p:nvPr>
            <p:ph type="title"/>
          </p:nvPr>
        </p:nvSpPr>
        <p:spPr>
          <a:xfrm>
            <a:off x="315384" y="545305"/>
            <a:ext cx="8966200" cy="685800"/>
          </a:xfrm>
        </p:spPr>
        <p:txBody>
          <a:bodyPr/>
          <a:lstStyle/>
          <a:p>
            <a:r>
              <a:rPr lang="en-US" dirty="0"/>
              <a:t>Case Study #2</a:t>
            </a:r>
          </a:p>
        </p:txBody>
      </p:sp>
      <p:sp>
        <p:nvSpPr>
          <p:cNvPr id="4" name="Text Placeholder 3">
            <a:extLst>
              <a:ext uri="{FF2B5EF4-FFF2-40B4-BE49-F238E27FC236}">
                <a16:creationId xmlns:a16="http://schemas.microsoft.com/office/drawing/2014/main" id="{802AA015-C2EB-4EDD-AA0C-DD2537DACC50}"/>
              </a:ext>
            </a:extLst>
          </p:cNvPr>
          <p:cNvSpPr>
            <a:spLocks noGrp="1"/>
          </p:cNvSpPr>
          <p:nvPr>
            <p:ph type="body" sz="quarter" idx="13"/>
          </p:nvPr>
        </p:nvSpPr>
        <p:spPr/>
        <p:txBody>
          <a:bodyPr/>
          <a:lstStyle/>
          <a:p>
            <a:pPr>
              <a:buFont typeface="Wingdings" panose="05000000000000000000" pitchFamily="2" charset="2"/>
              <a:buChar char="Ø"/>
            </a:pPr>
            <a:r>
              <a:rPr lang="en-US" dirty="0"/>
              <a:t>You’re a supervisor for IT and you’re unable to find an adequate candidate to fill your computer support specialist position.</a:t>
            </a:r>
          </a:p>
          <a:p>
            <a:pPr>
              <a:buFont typeface="Wingdings" panose="05000000000000000000" pitchFamily="2" charset="2"/>
              <a:buChar char="Ø"/>
            </a:pPr>
            <a:r>
              <a:rPr lang="en-US" dirty="0"/>
              <a:t>You have a work-study student that seems interested in performing some of the support specialist’s duties, but would need to have </a:t>
            </a:r>
            <a:r>
              <a:rPr lang="en-US"/>
              <a:t>several permissions </a:t>
            </a:r>
            <a:r>
              <a:rPr lang="en-US" dirty="0"/>
              <a:t>granted in order to do so (administrator credentials, </a:t>
            </a:r>
            <a:r>
              <a:rPr lang="en-US" dirty="0" err="1"/>
              <a:t>GrizCard</a:t>
            </a:r>
            <a:r>
              <a:rPr lang="en-US" dirty="0"/>
              <a:t> door access, etc.).</a:t>
            </a:r>
          </a:p>
          <a:p>
            <a:pPr>
              <a:buFont typeface="Wingdings" panose="05000000000000000000" pitchFamily="2" charset="2"/>
              <a:buChar char="Ø"/>
            </a:pPr>
            <a:r>
              <a:rPr lang="en-US" dirty="0"/>
              <a:t>What could go wrong – What are the risks?</a:t>
            </a:r>
          </a:p>
          <a:p>
            <a:pPr>
              <a:buFont typeface="Wingdings" panose="05000000000000000000" pitchFamily="2" charset="2"/>
              <a:buChar char="Ø"/>
            </a:pPr>
            <a:r>
              <a:rPr lang="en-US" dirty="0"/>
              <a:t>What controls already exist, and what are your options for mitigating those risks?</a:t>
            </a:r>
          </a:p>
        </p:txBody>
      </p:sp>
      <p:pic>
        <p:nvPicPr>
          <p:cNvPr id="5" name="Picture 2" descr="Image result for case study clip art">
            <a:extLst>
              <a:ext uri="{FF2B5EF4-FFF2-40B4-BE49-F238E27FC236}">
                <a16:creationId xmlns:a16="http://schemas.microsoft.com/office/drawing/2014/main" id="{B584466D-BCAD-4FFF-97E0-34D3FADA1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3024" y="4517622"/>
            <a:ext cx="1495894" cy="1795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46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85E7D591-9567-4BC4-B00F-0FD8E4D6F190}"/>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Internal Control Limitations</a:t>
            </a:r>
          </a:p>
        </p:txBody>
      </p:sp>
      <p:sp>
        <p:nvSpPr>
          <p:cNvPr id="7" name="TextBox 6">
            <a:extLst>
              <a:ext uri="{FF2B5EF4-FFF2-40B4-BE49-F238E27FC236}">
                <a16:creationId xmlns:a16="http://schemas.microsoft.com/office/drawing/2014/main" id="{729D2519-2832-4662-A04A-C7E368242241}"/>
              </a:ext>
            </a:extLst>
          </p:cNvPr>
          <p:cNvSpPr txBox="1"/>
          <p:nvPr/>
        </p:nvSpPr>
        <p:spPr>
          <a:xfrm>
            <a:off x="1239180" y="1325563"/>
            <a:ext cx="7334978" cy="4832092"/>
          </a:xfrm>
          <a:prstGeom prst="rect">
            <a:avLst/>
          </a:prstGeom>
          <a:noFill/>
        </p:spPr>
        <p:txBody>
          <a:bodyPr wrap="square">
            <a:spAutoFit/>
          </a:bodyPr>
          <a:lstStyle/>
          <a:p>
            <a:pPr>
              <a:spcBef>
                <a:spcPts val="0"/>
              </a:spcBef>
              <a:buFont typeface="Wingdings" panose="05000000000000000000" pitchFamily="2" charset="2"/>
              <a:buChar char="Ø"/>
            </a:pPr>
            <a:r>
              <a:rPr lang="en-US" sz="2200" b="1" dirty="0">
                <a:solidFill>
                  <a:srgbClr val="70002E"/>
                </a:solidFill>
              </a:rPr>
              <a:t>There is no such thing as a perfect control system</a:t>
            </a:r>
          </a:p>
          <a:p>
            <a:pPr marL="800100" lvl="1" indent="-342900">
              <a:spcBef>
                <a:spcPts val="0"/>
              </a:spcBef>
              <a:buFont typeface="Arial" panose="020B0604020202020204" pitchFamily="34" charset="0"/>
              <a:buChar char="•"/>
            </a:pPr>
            <a:r>
              <a:rPr lang="en-US" sz="2200" b="1" dirty="0">
                <a:solidFill>
                  <a:srgbClr val="70002E"/>
                </a:solidFill>
              </a:rPr>
              <a:t>Often why Internal Audit says, “It depends!”</a:t>
            </a:r>
          </a:p>
          <a:p>
            <a:pPr>
              <a:spcBef>
                <a:spcPts val="0"/>
              </a:spcBef>
              <a:buFont typeface="Wingdings" panose="05000000000000000000" pitchFamily="2" charset="2"/>
              <a:buChar char="Ø"/>
            </a:pPr>
            <a:endParaRPr lang="en-US" sz="2200" b="1" dirty="0">
              <a:solidFill>
                <a:srgbClr val="70002E"/>
              </a:solidFill>
            </a:endParaRPr>
          </a:p>
          <a:p>
            <a:pPr>
              <a:spcBef>
                <a:spcPts val="0"/>
              </a:spcBef>
              <a:buFont typeface="Wingdings" panose="05000000000000000000" pitchFamily="2" charset="2"/>
              <a:buChar char="Ø"/>
            </a:pPr>
            <a:r>
              <a:rPr lang="en-US" sz="2200" b="1" dirty="0">
                <a:solidFill>
                  <a:srgbClr val="70002E"/>
                </a:solidFill>
              </a:rPr>
              <a:t>Staff size limitations may obstruct efforts to properly segregate duties, which requires the implementation of compensating controls to ensure that objectives are achieved.</a:t>
            </a:r>
          </a:p>
          <a:p>
            <a:pPr>
              <a:spcBef>
                <a:spcPts val="0"/>
              </a:spcBef>
              <a:buFont typeface="Wingdings" panose="05000000000000000000" pitchFamily="2" charset="2"/>
              <a:buChar char="Ø"/>
            </a:pPr>
            <a:endParaRPr lang="en-US" sz="2200" b="1" dirty="0">
              <a:solidFill>
                <a:srgbClr val="70002E"/>
              </a:solidFill>
            </a:endParaRPr>
          </a:p>
          <a:p>
            <a:pPr>
              <a:spcBef>
                <a:spcPts val="0"/>
              </a:spcBef>
              <a:buFont typeface="Wingdings" panose="05000000000000000000" pitchFamily="2" charset="2"/>
              <a:buChar char="Ø"/>
            </a:pPr>
            <a:r>
              <a:rPr lang="en-US" sz="2200" b="1" dirty="0">
                <a:solidFill>
                  <a:srgbClr val="70002E"/>
                </a:solidFill>
              </a:rPr>
              <a:t>A constraint in any system is the element of human error, misunderstandings, fatigue, and stress.</a:t>
            </a:r>
          </a:p>
          <a:p>
            <a:pPr marL="0" indent="0">
              <a:spcBef>
                <a:spcPts val="0"/>
              </a:spcBef>
              <a:buNone/>
            </a:pPr>
            <a:endParaRPr lang="en-US" sz="2200" b="1" dirty="0">
              <a:solidFill>
                <a:srgbClr val="70002E"/>
              </a:solidFill>
            </a:endParaRPr>
          </a:p>
          <a:p>
            <a:pPr>
              <a:spcBef>
                <a:spcPts val="0"/>
              </a:spcBef>
              <a:buFont typeface="Wingdings" panose="05000000000000000000" pitchFamily="2" charset="2"/>
              <a:buChar char="Ø"/>
            </a:pPr>
            <a:r>
              <a:rPr lang="en-US" sz="2200" b="1" dirty="0">
                <a:solidFill>
                  <a:srgbClr val="70002E"/>
                </a:solidFill>
              </a:rPr>
              <a:t>Encourage employees to take earned vacation time in order to improve operations through cross-training while enabling employees to overcome or avoid stress and fatigue.</a:t>
            </a:r>
          </a:p>
        </p:txBody>
      </p:sp>
      <p:pic>
        <p:nvPicPr>
          <p:cNvPr id="20482" name="Picture 2" descr="See related image detail">
            <a:extLst>
              <a:ext uri="{FF2B5EF4-FFF2-40B4-BE49-F238E27FC236}">
                <a16:creationId xmlns:a16="http://schemas.microsoft.com/office/drawing/2014/main" id="{C29BA98D-9071-4280-9720-A4A2B3752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1635" y="1438275"/>
            <a:ext cx="2657699" cy="2696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37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fade">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5" end="5"/>
                                            </p:txEl>
                                          </p:spTgt>
                                        </p:tgtEl>
                                        <p:attrNameLst>
                                          <p:attrName>style.visibility</p:attrName>
                                        </p:attrNameLst>
                                      </p:cBhvr>
                                      <p:to>
                                        <p:strVal val="visible"/>
                                      </p:to>
                                    </p:set>
                                    <p:animEffect transition="in" filter="fade">
                                      <p:cBhvr>
                                        <p:cTn id="12" dur="500"/>
                                        <p:tgtEl>
                                          <p:spTgt spid="7">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animEffect transition="in" filter="fade">
                                      <p:cBhvr>
                                        <p:cTn id="1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85E7D591-9567-4BC4-B00F-0FD8E4D6F190}"/>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Internal Control Limitations</a:t>
            </a:r>
          </a:p>
        </p:txBody>
      </p:sp>
      <p:sp>
        <p:nvSpPr>
          <p:cNvPr id="4" name="Content Placeholder 1">
            <a:extLst>
              <a:ext uri="{FF2B5EF4-FFF2-40B4-BE49-F238E27FC236}">
                <a16:creationId xmlns:a16="http://schemas.microsoft.com/office/drawing/2014/main" id="{47AFFD5E-E48E-4FC6-850A-49DD426E302D}"/>
              </a:ext>
            </a:extLst>
          </p:cNvPr>
          <p:cNvSpPr txBox="1">
            <a:spLocks/>
          </p:cNvSpPr>
          <p:nvPr/>
        </p:nvSpPr>
        <p:spPr>
          <a:xfrm>
            <a:off x="1274849" y="1461551"/>
            <a:ext cx="8596669" cy="47576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Wingdings" panose="05000000000000000000" pitchFamily="2" charset="2"/>
              <a:buChar char="Ø"/>
            </a:pPr>
            <a:r>
              <a:rPr lang="en-US" sz="2400" b="1" dirty="0">
                <a:solidFill>
                  <a:srgbClr val="70002E"/>
                </a:solidFill>
              </a:rPr>
              <a:t>The cost of implementing a specific control should not exceed the expected benefit of the control.</a:t>
            </a:r>
          </a:p>
          <a:p>
            <a:pPr>
              <a:spcBef>
                <a:spcPts val="0"/>
              </a:spcBef>
              <a:buFont typeface="Wingdings" panose="05000000000000000000" pitchFamily="2" charset="2"/>
              <a:buChar char="Ø"/>
            </a:pPr>
            <a:endParaRPr lang="en-US" sz="2400" b="1" dirty="0">
              <a:solidFill>
                <a:srgbClr val="70002E"/>
              </a:solidFill>
            </a:endParaRPr>
          </a:p>
          <a:p>
            <a:pPr lvl="1">
              <a:spcBef>
                <a:spcPts val="0"/>
              </a:spcBef>
            </a:pPr>
            <a:r>
              <a:rPr lang="en-US" sz="2000" b="1" dirty="0">
                <a:solidFill>
                  <a:srgbClr val="70002E"/>
                </a:solidFill>
              </a:rPr>
              <a:t>Sometimes there are no out-of-pocket costs to establish an adequate control.</a:t>
            </a:r>
          </a:p>
          <a:p>
            <a:pPr lvl="1">
              <a:spcBef>
                <a:spcPts val="0"/>
              </a:spcBef>
            </a:pPr>
            <a:endParaRPr lang="en-US" sz="2000" b="1" dirty="0">
              <a:solidFill>
                <a:srgbClr val="70002E"/>
              </a:solidFill>
            </a:endParaRPr>
          </a:p>
          <a:p>
            <a:pPr lvl="1">
              <a:spcBef>
                <a:spcPts val="0"/>
              </a:spcBef>
            </a:pPr>
            <a:r>
              <a:rPr lang="en-US" sz="2000" b="1" dirty="0">
                <a:solidFill>
                  <a:srgbClr val="70002E"/>
                </a:solidFill>
              </a:rPr>
              <a:t>A realignment of duty assignments may be all that is necessary to accomplish the objective.</a:t>
            </a:r>
          </a:p>
          <a:p>
            <a:pPr lvl="1">
              <a:spcBef>
                <a:spcPts val="0"/>
              </a:spcBef>
            </a:pPr>
            <a:endParaRPr lang="en-US" sz="2000" b="1" dirty="0">
              <a:solidFill>
                <a:srgbClr val="70002E"/>
              </a:solidFill>
            </a:endParaRPr>
          </a:p>
          <a:p>
            <a:pPr lvl="1">
              <a:spcBef>
                <a:spcPts val="0"/>
              </a:spcBef>
            </a:pPr>
            <a:r>
              <a:rPr lang="en-US" sz="2000" b="1" dirty="0">
                <a:solidFill>
                  <a:srgbClr val="70002E"/>
                </a:solidFill>
              </a:rPr>
              <a:t>In analyzing the pertinent costs and benefits, managers also need to consider the possible ramifications for the University at-large.</a:t>
            </a:r>
          </a:p>
        </p:txBody>
      </p:sp>
    </p:spTree>
    <p:extLst>
      <p:ext uri="{BB962C8B-B14F-4D97-AF65-F5344CB8AC3E}">
        <p14:creationId xmlns:p14="http://schemas.microsoft.com/office/powerpoint/2010/main" val="3634456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animEffect transition="in" filter="fade">
                                      <p:cBhvr>
                                        <p:cTn id="1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85E7D591-9567-4BC4-B00F-0FD8E4D6F190}"/>
              </a:ext>
            </a:extLst>
          </p:cNvPr>
          <p:cNvSpPr txBox="1">
            <a:spLocks/>
          </p:cNvSpPr>
          <p:nvPr/>
        </p:nvSpPr>
        <p:spPr>
          <a:xfrm>
            <a:off x="315384" y="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dirty="0"/>
              <a:t>Internal Control Limitations</a:t>
            </a:r>
          </a:p>
        </p:txBody>
      </p:sp>
      <p:sp>
        <p:nvSpPr>
          <p:cNvPr id="6" name="Content Placeholder 1">
            <a:extLst>
              <a:ext uri="{FF2B5EF4-FFF2-40B4-BE49-F238E27FC236}">
                <a16:creationId xmlns:a16="http://schemas.microsoft.com/office/drawing/2014/main" id="{7A29BFCA-B8E6-41D3-BBB1-A8BDB54E6B1A}"/>
              </a:ext>
            </a:extLst>
          </p:cNvPr>
          <p:cNvSpPr txBox="1">
            <a:spLocks/>
          </p:cNvSpPr>
          <p:nvPr/>
        </p:nvSpPr>
        <p:spPr>
          <a:xfrm>
            <a:off x="1431879" y="1471535"/>
            <a:ext cx="8282609" cy="434684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b="1" dirty="0">
                <a:solidFill>
                  <a:srgbClr val="70002E"/>
                </a:solidFill>
              </a:rPr>
              <a:t>Internal controls should reduce the risks associated with undetected errors or irregularities, but designing and establishing effective internal controls is not always a simple task and cannot always be accomplished through a short set of quick fixes. </a:t>
            </a:r>
          </a:p>
          <a:p>
            <a:endParaRPr lang="en-US" dirty="0"/>
          </a:p>
        </p:txBody>
      </p:sp>
      <p:pic>
        <p:nvPicPr>
          <p:cNvPr id="3076" name="Picture 4" descr="Image result for Study Limitations Clip Art">
            <a:extLst>
              <a:ext uri="{FF2B5EF4-FFF2-40B4-BE49-F238E27FC236}">
                <a16:creationId xmlns:a16="http://schemas.microsoft.com/office/drawing/2014/main" id="{806ECED0-9EFE-4D3F-97F6-E8572F75B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5693" y="3282909"/>
            <a:ext cx="5742934" cy="2681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63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ternal Controls What is Internal Control?">
            <a:extLst>
              <a:ext uri="{FF2B5EF4-FFF2-40B4-BE49-F238E27FC236}">
                <a16:creationId xmlns:a16="http://schemas.microsoft.com/office/drawing/2014/main" id="{EEAE6678-4DCF-4ACF-AFC6-B8B0A78D5B0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54017" y="1192695"/>
            <a:ext cx="5883965" cy="4200939"/>
          </a:xfrm>
          <a:prstGeom prst="rect">
            <a:avLst/>
          </a:prstGeom>
          <a:noFill/>
          <a:ln>
            <a:noFill/>
          </a:ln>
        </p:spPr>
      </p:pic>
    </p:spTree>
    <p:extLst>
      <p:ext uri="{BB962C8B-B14F-4D97-AF65-F5344CB8AC3E}">
        <p14:creationId xmlns:p14="http://schemas.microsoft.com/office/powerpoint/2010/main" val="47492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mage result for free clip art for questions">
            <a:extLst>
              <a:ext uri="{FF2B5EF4-FFF2-40B4-BE49-F238E27FC236}">
                <a16:creationId xmlns:a16="http://schemas.microsoft.com/office/drawing/2014/main" id="{51C800DE-6515-4EE4-90F6-7BDE12C5C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002" y="1972860"/>
            <a:ext cx="5567995" cy="35508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DB39C6-C56B-4AD1-967A-5A297F681C1F}"/>
              </a:ext>
            </a:extLst>
          </p:cNvPr>
          <p:cNvSpPr txBox="1"/>
          <p:nvPr/>
        </p:nvSpPr>
        <p:spPr>
          <a:xfrm>
            <a:off x="2531165" y="669235"/>
            <a:ext cx="7129670" cy="923330"/>
          </a:xfrm>
          <a:prstGeom prst="rect">
            <a:avLst/>
          </a:prstGeom>
          <a:noFill/>
        </p:spPr>
        <p:txBody>
          <a:bodyPr wrap="square" rtlCol="0">
            <a:spAutoFit/>
          </a:bodyPr>
          <a:lstStyle/>
          <a:p>
            <a:pPr algn="ctr"/>
            <a:r>
              <a:rPr lang="en-US" sz="5400" dirty="0">
                <a:solidFill>
                  <a:srgbClr val="70002E"/>
                </a:solidFill>
                <a:latin typeface="Arial Rounded MT Bold" panose="020F0704030504030204" pitchFamily="34" charset="0"/>
              </a:rPr>
              <a:t>Questions?</a:t>
            </a:r>
          </a:p>
        </p:txBody>
      </p:sp>
    </p:spTree>
    <p:extLst>
      <p:ext uri="{BB962C8B-B14F-4D97-AF65-F5344CB8AC3E}">
        <p14:creationId xmlns:p14="http://schemas.microsoft.com/office/powerpoint/2010/main" val="2066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6B0A6-4531-0D51-E451-95C6CBCA9C96}"/>
              </a:ext>
            </a:extLst>
          </p:cNvPr>
          <p:cNvSpPr>
            <a:spLocks noGrp="1"/>
          </p:cNvSpPr>
          <p:nvPr>
            <p:ph type="title"/>
          </p:nvPr>
        </p:nvSpPr>
        <p:spPr>
          <a:xfrm>
            <a:off x="304800" y="278427"/>
            <a:ext cx="8966200" cy="685800"/>
          </a:xfrm>
        </p:spPr>
        <p:txBody>
          <a:bodyPr/>
          <a:lstStyle/>
          <a:p>
            <a:r>
              <a:rPr lang="en-US" sz="3600" dirty="0">
                <a:latin typeface="Georgia" panose="02040502050405020303" pitchFamily="18" charset="0"/>
              </a:rPr>
              <a:t>UM’s Internal Audit Function</a:t>
            </a:r>
          </a:p>
        </p:txBody>
      </p:sp>
      <p:sp>
        <p:nvSpPr>
          <p:cNvPr id="3" name="Text Placeholder 2">
            <a:extLst>
              <a:ext uri="{FF2B5EF4-FFF2-40B4-BE49-F238E27FC236}">
                <a16:creationId xmlns:a16="http://schemas.microsoft.com/office/drawing/2014/main" id="{95A24473-91CB-4D96-A50C-A6C5E6F68E8F}"/>
              </a:ext>
            </a:extLst>
          </p:cNvPr>
          <p:cNvSpPr>
            <a:spLocks noGrp="1"/>
          </p:cNvSpPr>
          <p:nvPr>
            <p:ph type="body" sz="quarter" idx="18"/>
          </p:nvPr>
        </p:nvSpPr>
        <p:spPr>
          <a:xfrm>
            <a:off x="509133" y="957996"/>
            <a:ext cx="9067788" cy="199329"/>
          </a:xfrm>
        </p:spPr>
        <p:txBody>
          <a:bodyPr/>
          <a:lstStyle/>
          <a:p>
            <a:r>
              <a:rPr lang="en-US" dirty="0"/>
              <a:t>Personnel - Reporting</a:t>
            </a:r>
          </a:p>
        </p:txBody>
      </p:sp>
      <p:grpSp>
        <p:nvGrpSpPr>
          <p:cNvPr id="5" name="Group 1">
            <a:extLst>
              <a:ext uri="{FF2B5EF4-FFF2-40B4-BE49-F238E27FC236}">
                <a16:creationId xmlns:a16="http://schemas.microsoft.com/office/drawing/2014/main" id="{004C3792-8A3E-430F-956E-30667A4E4C4C}"/>
              </a:ext>
            </a:extLst>
          </p:cNvPr>
          <p:cNvGrpSpPr>
            <a:grpSpLocks noChangeAspect="1"/>
          </p:cNvGrpSpPr>
          <p:nvPr/>
        </p:nvGrpSpPr>
        <p:grpSpPr bwMode="auto">
          <a:xfrm>
            <a:off x="859507" y="164859"/>
            <a:ext cx="7485725" cy="8552586"/>
            <a:chOff x="1912" y="1257"/>
            <a:chExt cx="8136" cy="10183"/>
          </a:xfrm>
        </p:grpSpPr>
        <p:sp>
          <p:nvSpPr>
            <p:cNvPr id="6" name="AutoShape 18">
              <a:extLst>
                <a:ext uri="{FF2B5EF4-FFF2-40B4-BE49-F238E27FC236}">
                  <a16:creationId xmlns:a16="http://schemas.microsoft.com/office/drawing/2014/main" id="{C3F07549-25F4-45AC-AA37-F74778CB3D32}"/>
                </a:ext>
              </a:extLst>
            </p:cNvPr>
            <p:cNvSpPr>
              <a:spLocks noChangeAspect="1" noChangeArrowheads="1" noTextEdit="1"/>
            </p:cNvSpPr>
            <p:nvPr/>
          </p:nvSpPr>
          <p:spPr bwMode="auto">
            <a:xfrm>
              <a:off x="1912" y="1257"/>
              <a:ext cx="8136" cy="101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 Box 17">
              <a:extLst>
                <a:ext uri="{FF2B5EF4-FFF2-40B4-BE49-F238E27FC236}">
                  <a16:creationId xmlns:a16="http://schemas.microsoft.com/office/drawing/2014/main" id="{A6481E6B-6303-446C-881F-EE62C119D44D}"/>
                </a:ext>
              </a:extLst>
            </p:cNvPr>
            <p:cNvSpPr txBox="1">
              <a:spLocks noChangeArrowheads="1"/>
            </p:cNvSpPr>
            <p:nvPr/>
          </p:nvSpPr>
          <p:spPr bwMode="auto">
            <a:xfrm>
              <a:off x="4893" y="2298"/>
              <a:ext cx="2959" cy="80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n-US" altLang="en-US" sz="1100" dirty="0">
                <a:latin typeface="Verdan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1100" dirty="0">
                  <a:latin typeface="Verdana" pitchFamily="34" charset="0"/>
                  <a:cs typeface="Times New Roman" pitchFamily="18" charset="0"/>
                </a:rPr>
                <a:t>Board of Regents</a:t>
              </a:r>
              <a:endParaRPr kumimoji="0" lang="en-US" altLang="en-US" sz="1100" b="0" i="0" u="none" strike="noStrike" cap="none" normalizeH="0" baseline="0" dirty="0">
                <a:ln>
                  <a:noFill/>
                </a:ln>
                <a:solidFill>
                  <a:schemeClr val="tx1"/>
                </a:solidFill>
                <a:effectLst/>
                <a:latin typeface="Verdan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1100" dirty="0">
                  <a:latin typeface="Verdana" pitchFamily="34" charset="0"/>
                  <a:cs typeface="Times New Roman" pitchFamily="18" charset="0"/>
                </a:rPr>
                <a:t>OCHE</a:t>
              </a:r>
              <a:endParaRPr kumimoji="0" lang="en-US" altLang="en-US"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 name="Text Box 16">
              <a:extLst>
                <a:ext uri="{FF2B5EF4-FFF2-40B4-BE49-F238E27FC236}">
                  <a16:creationId xmlns:a16="http://schemas.microsoft.com/office/drawing/2014/main" id="{129F91AA-FD88-4714-BFFA-65DE53D78B59}"/>
                </a:ext>
              </a:extLst>
            </p:cNvPr>
            <p:cNvSpPr txBox="1">
              <a:spLocks noChangeArrowheads="1"/>
            </p:cNvSpPr>
            <p:nvPr/>
          </p:nvSpPr>
          <p:spPr bwMode="auto">
            <a:xfrm>
              <a:off x="4904" y="4578"/>
              <a:ext cx="2937" cy="79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600" b="0" i="0" u="none" strike="noStrike" cap="none" normalizeH="0" baseline="0" dirty="0">
                <a:ln>
                  <a:noFill/>
                </a:ln>
                <a:solidFill>
                  <a:schemeClr val="tx1"/>
                </a:solidFill>
                <a:effectLst/>
                <a:latin typeface="Arial" pitchFamily="34" charset="0"/>
                <a:cs typeface="Arial" pitchFamily="34" charset="0"/>
              </a:endParaRPr>
            </a:p>
            <a:p>
              <a:pPr algn="ctr" eaLnBrk="0" fontAlgn="base" hangingPunct="0">
                <a:spcBef>
                  <a:spcPct val="0"/>
                </a:spcBef>
                <a:spcAft>
                  <a:spcPct val="0"/>
                </a:spcAft>
              </a:pPr>
              <a:r>
                <a:rPr lang="en-US" altLang="en-US" sz="1100" dirty="0">
                  <a:latin typeface="Verdana" pitchFamily="34" charset="0"/>
                  <a:cs typeface="Times New Roman" pitchFamily="18" charset="0"/>
                </a:rPr>
                <a:t>Anta Coulibaly</a:t>
              </a:r>
            </a:p>
            <a:p>
              <a:pPr algn="ctr" eaLnBrk="0" fontAlgn="base" hangingPunct="0">
                <a:spcBef>
                  <a:spcPct val="0"/>
                </a:spcBef>
                <a:spcAft>
                  <a:spcPct val="0"/>
                </a:spcAft>
              </a:pPr>
              <a:r>
                <a:rPr lang="en-US" altLang="en-US" sz="1100" dirty="0">
                  <a:latin typeface="Verdana" pitchFamily="34" charset="0"/>
                  <a:cs typeface="Times New Roman" pitchFamily="18" charset="0"/>
                </a:rPr>
                <a:t>Director of Internal Audit and Enterprise Risk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15">
              <a:extLst>
                <a:ext uri="{FF2B5EF4-FFF2-40B4-BE49-F238E27FC236}">
                  <a16:creationId xmlns:a16="http://schemas.microsoft.com/office/drawing/2014/main" id="{0DDD75B5-2261-4A2C-9274-9C4106B85628}"/>
                </a:ext>
              </a:extLst>
            </p:cNvPr>
            <p:cNvSpPr txBox="1">
              <a:spLocks noChangeArrowheads="1"/>
            </p:cNvSpPr>
            <p:nvPr/>
          </p:nvSpPr>
          <p:spPr bwMode="auto">
            <a:xfrm>
              <a:off x="3278" y="6050"/>
              <a:ext cx="3033" cy="8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dirty="0">
                  <a:latin typeface="Verdana" pitchFamily="34" charset="0"/>
                  <a:ea typeface="Times New Roman" pitchFamily="18" charset="0"/>
                  <a:cs typeface="Times New Roman" pitchFamily="18" charset="0"/>
                </a:rPr>
                <a:t>Jolene Crist</a:t>
              </a:r>
              <a:endParaRPr kumimoji="0" lang="en-US" altLang="en-US" sz="11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Internal Audit Manager</a:t>
              </a:r>
              <a:endParaRPr kumimoji="0" lang="en-US" altLang="en-US"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Text Box 12">
              <a:extLst>
                <a:ext uri="{FF2B5EF4-FFF2-40B4-BE49-F238E27FC236}">
                  <a16:creationId xmlns:a16="http://schemas.microsoft.com/office/drawing/2014/main" id="{11FE5BED-10D3-48DF-96EB-0F963BBBB766}"/>
                </a:ext>
              </a:extLst>
            </p:cNvPr>
            <p:cNvSpPr txBox="1">
              <a:spLocks noChangeArrowheads="1"/>
            </p:cNvSpPr>
            <p:nvPr/>
          </p:nvSpPr>
          <p:spPr bwMode="auto">
            <a:xfrm>
              <a:off x="4894" y="3404"/>
              <a:ext cx="2937" cy="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President</a:t>
              </a:r>
              <a:endParaRPr kumimoji="0" lang="en-US" altLang="en-US" sz="600" b="0" i="0" u="none" strike="noStrike" cap="none" normalizeH="0" baseline="0" dirty="0">
                <a:ln>
                  <a:noFill/>
                </a:ln>
                <a:solidFill>
                  <a:schemeClr val="tx1"/>
                </a:solidFill>
                <a:effectLst/>
                <a:latin typeface="Arial" pitchFamily="34" charset="0"/>
                <a:cs typeface="Arial" pitchFamily="34" charset="0"/>
              </a:endParaRPr>
            </a:p>
          </p:txBody>
        </p:sp>
      </p:grpSp>
      <p:sp>
        <p:nvSpPr>
          <p:cNvPr id="16" name="Text Box 15">
            <a:extLst>
              <a:ext uri="{FF2B5EF4-FFF2-40B4-BE49-F238E27FC236}">
                <a16:creationId xmlns:a16="http://schemas.microsoft.com/office/drawing/2014/main" id="{DDE56BC4-4329-4F3A-A905-24922C87D5A3}"/>
              </a:ext>
            </a:extLst>
          </p:cNvPr>
          <p:cNvSpPr txBox="1">
            <a:spLocks noChangeArrowheads="1"/>
          </p:cNvSpPr>
          <p:nvPr/>
        </p:nvSpPr>
        <p:spPr bwMode="auto">
          <a:xfrm>
            <a:off x="793236" y="5450044"/>
            <a:ext cx="2543199" cy="776894"/>
          </a:xfrm>
          <a:prstGeom prst="rect">
            <a:avLst/>
          </a:prstGeom>
          <a:solidFill>
            <a:srgbClr val="FFFFFF"/>
          </a:solidFill>
          <a:ln w="9525">
            <a:solidFill>
              <a:srgbClr val="000000"/>
            </a:solidFill>
            <a:miter lim="800000"/>
            <a:headEnd/>
            <a:tailEnd/>
          </a:ln>
        </p:spPr>
        <p:txBody>
          <a:bodyPr vert="horz" wrap="square" lIns="91440" tIns="274320" rIns="91440" bIns="45720" numCol="1" anchor="ctr" anchorCtr="0" compatLnSpc="1">
            <a:prstTxWarp prst="textNoShape">
              <a:avLst/>
            </a:prstTxWarp>
          </a:bodyPr>
          <a:lstStyle/>
          <a:p>
            <a:pPr lvl="0" algn="ctr" fontAlgn="base">
              <a:spcBef>
                <a:spcPct val="0"/>
              </a:spcBef>
              <a:spcAft>
                <a:spcPct val="0"/>
              </a:spcAft>
            </a:pPr>
            <a:r>
              <a:rPr lang="en-US" altLang="en-US" sz="1100" dirty="0">
                <a:latin typeface="Verdana" pitchFamily="34" charset="0"/>
                <a:ea typeface="Times New Roman" pitchFamily="18" charset="0"/>
                <a:cs typeface="Times New Roman" pitchFamily="18" charset="0"/>
              </a:rPr>
              <a:t>Ben Froemming</a:t>
            </a:r>
          </a:p>
          <a:p>
            <a:pPr lvl="0" algn="ctr" eaLnBrk="0" fontAlgn="base" hangingPunct="0">
              <a:spcBef>
                <a:spcPct val="0"/>
              </a:spcBef>
              <a:spcAft>
                <a:spcPct val="0"/>
              </a:spcAft>
            </a:pPr>
            <a:r>
              <a:rPr lang="en-US" altLang="en-US" sz="1100" dirty="0">
                <a:latin typeface="Verdana" pitchFamily="34" charset="0"/>
                <a:ea typeface="Times New Roman" pitchFamily="18" charset="0"/>
                <a:cs typeface="Times New Roman" pitchFamily="18" charset="0"/>
              </a:rPr>
              <a:t>Senior Auditor</a:t>
            </a:r>
            <a:endParaRPr lang="en-US" altLang="en-US" sz="8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7" name="Text Box 15">
            <a:extLst>
              <a:ext uri="{FF2B5EF4-FFF2-40B4-BE49-F238E27FC236}">
                <a16:creationId xmlns:a16="http://schemas.microsoft.com/office/drawing/2014/main" id="{5EEBB1CB-F157-4627-B6DC-8E9085E4CB20}"/>
              </a:ext>
            </a:extLst>
          </p:cNvPr>
          <p:cNvSpPr txBox="1">
            <a:spLocks noChangeArrowheads="1"/>
          </p:cNvSpPr>
          <p:nvPr/>
        </p:nvSpPr>
        <p:spPr bwMode="auto">
          <a:xfrm>
            <a:off x="3682698" y="5450044"/>
            <a:ext cx="2543199" cy="776894"/>
          </a:xfrm>
          <a:prstGeom prst="rect">
            <a:avLst/>
          </a:prstGeom>
          <a:solidFill>
            <a:srgbClr val="FFFFFF"/>
          </a:solidFill>
          <a:ln w="9525">
            <a:solidFill>
              <a:srgbClr val="000000"/>
            </a:solidFill>
            <a:miter lim="800000"/>
            <a:headEnd/>
            <a:tailEnd/>
          </a:ln>
        </p:spPr>
        <p:txBody>
          <a:bodyPr vert="horz" wrap="square" lIns="91440" tIns="274320" rIns="91440" bIns="45720" numCol="1" anchor="ctr" anchorCtr="0" compatLnSpc="1">
            <a:prstTxWarp prst="textNoShape">
              <a:avLst/>
            </a:prstTxWarp>
          </a:bodyPr>
          <a:lstStyle/>
          <a:p>
            <a:pPr lvl="0" algn="ctr" fontAlgn="base">
              <a:spcBef>
                <a:spcPct val="0"/>
              </a:spcBef>
              <a:spcAft>
                <a:spcPct val="0"/>
              </a:spcAft>
            </a:pPr>
            <a:r>
              <a:rPr lang="en-US" altLang="en-US" sz="1100" dirty="0">
                <a:latin typeface="Verdana" pitchFamily="34" charset="0"/>
                <a:ea typeface="Times New Roman" pitchFamily="18" charset="0"/>
                <a:cs typeface="Times New Roman" pitchFamily="18" charset="0"/>
              </a:rPr>
              <a:t>Ben Eckert</a:t>
            </a:r>
          </a:p>
          <a:p>
            <a:pPr lvl="0" algn="ctr" eaLnBrk="0" fontAlgn="base" hangingPunct="0">
              <a:spcBef>
                <a:spcPct val="0"/>
              </a:spcBef>
              <a:spcAft>
                <a:spcPct val="0"/>
              </a:spcAft>
            </a:pPr>
            <a:r>
              <a:rPr lang="en-US" altLang="en-US" sz="1100" dirty="0">
                <a:latin typeface="Verdana" pitchFamily="34" charset="0"/>
                <a:ea typeface="Times New Roman" pitchFamily="18" charset="0"/>
                <a:cs typeface="Times New Roman" pitchFamily="18" charset="0"/>
              </a:rPr>
              <a:t>Intern</a:t>
            </a:r>
            <a:endParaRPr lang="en-US" altLang="en-US" sz="8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 name="Text Box 15">
            <a:extLst>
              <a:ext uri="{FF2B5EF4-FFF2-40B4-BE49-F238E27FC236}">
                <a16:creationId xmlns:a16="http://schemas.microsoft.com/office/drawing/2014/main" id="{D1585122-CEE1-4F00-86A4-42A6254534A1}"/>
              </a:ext>
            </a:extLst>
          </p:cNvPr>
          <p:cNvSpPr txBox="1">
            <a:spLocks noChangeArrowheads="1"/>
          </p:cNvSpPr>
          <p:nvPr/>
        </p:nvSpPr>
        <p:spPr bwMode="auto">
          <a:xfrm>
            <a:off x="5219665" y="4190078"/>
            <a:ext cx="2790586" cy="6937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100" dirty="0">
              <a:latin typeface="Verdana" panose="020B0604030504040204" pitchFamily="34" charset="0"/>
              <a:ea typeface="Verdana" panose="020B0604030504040204" pitchFamily="34" charset="0"/>
              <a:cs typeface="Arial" pitchFamily="34" charset="0"/>
            </a:endParaRPr>
          </a:p>
          <a:p>
            <a:pPr algn="ctr" eaLnBrk="0" fontAlgn="base" hangingPunct="0">
              <a:spcBef>
                <a:spcPct val="0"/>
              </a:spcBef>
              <a:spcAft>
                <a:spcPct val="0"/>
              </a:spcAft>
            </a:pPr>
            <a:r>
              <a:rPr lang="en-US" altLang="en-US" sz="1100" dirty="0">
                <a:latin typeface="Verdana" panose="020B0604030504040204" pitchFamily="34" charset="0"/>
                <a:ea typeface="Verdana" panose="020B0604030504040204" pitchFamily="34" charset="0"/>
                <a:cs typeface="Arial" pitchFamily="34" charset="0"/>
              </a:rPr>
              <a:t>(vacant)</a:t>
            </a:r>
            <a:endParaRPr kumimoji="0" lang="en-US" altLang="en-US" sz="11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itchFamily="34" charset="0"/>
              </a:rPr>
              <a:t>Enterprise Risk Analyst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itchFamily="34" charset="0"/>
            </a:endParaRPr>
          </a:p>
        </p:txBody>
      </p:sp>
      <p:cxnSp>
        <p:nvCxnSpPr>
          <p:cNvPr id="30" name="Straight Connector 29">
            <a:extLst>
              <a:ext uri="{FF2B5EF4-FFF2-40B4-BE49-F238E27FC236}">
                <a16:creationId xmlns:a16="http://schemas.microsoft.com/office/drawing/2014/main" id="{EB2BE963-CD17-4FE8-BB04-820863ACD9F5}"/>
              </a:ext>
            </a:extLst>
          </p:cNvPr>
          <p:cNvCxnSpPr>
            <a:cxnSpLocks/>
            <a:stCxn id="7" idx="2"/>
            <a:endCxn id="10" idx="0"/>
          </p:cNvCxnSpPr>
          <p:nvPr/>
        </p:nvCxnSpPr>
        <p:spPr>
          <a:xfrm flipH="1">
            <a:off x="4954298" y="1712774"/>
            <a:ext cx="9201" cy="255326"/>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337E2C15-711A-466B-9381-C1DB11876E5C}"/>
              </a:ext>
            </a:extLst>
          </p:cNvPr>
          <p:cNvCxnSpPr>
            <a:cxnSpLocks/>
            <a:stCxn id="10" idx="2"/>
            <a:endCxn id="8" idx="0"/>
          </p:cNvCxnSpPr>
          <p:nvPr/>
        </p:nvCxnSpPr>
        <p:spPr>
          <a:xfrm>
            <a:off x="4954298" y="2640011"/>
            <a:ext cx="9200" cy="31411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Straight Connector 51">
            <a:extLst>
              <a:ext uri="{FF2B5EF4-FFF2-40B4-BE49-F238E27FC236}">
                <a16:creationId xmlns:a16="http://schemas.microsoft.com/office/drawing/2014/main" id="{DFE40114-B047-45CB-ACE3-FFB55DA4751F}"/>
              </a:ext>
            </a:extLst>
          </p:cNvPr>
          <p:cNvCxnSpPr>
            <a:cxnSpLocks/>
          </p:cNvCxnSpPr>
          <p:nvPr/>
        </p:nvCxnSpPr>
        <p:spPr>
          <a:xfrm>
            <a:off x="6334869" y="1372257"/>
            <a:ext cx="280089" cy="1"/>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C1610BA7-A486-47CA-AE02-3281083985AF}"/>
              </a:ext>
            </a:extLst>
          </p:cNvPr>
          <p:cNvCxnSpPr>
            <a:stCxn id="8" idx="3"/>
          </p:cNvCxnSpPr>
          <p:nvPr/>
        </p:nvCxnSpPr>
        <p:spPr>
          <a:xfrm flipV="1">
            <a:off x="6314627" y="3286776"/>
            <a:ext cx="300331" cy="369"/>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99A75283-F155-41F2-9FC8-019912C9CF96}"/>
              </a:ext>
            </a:extLst>
          </p:cNvPr>
          <p:cNvCxnSpPr>
            <a:cxnSpLocks/>
          </p:cNvCxnSpPr>
          <p:nvPr/>
        </p:nvCxnSpPr>
        <p:spPr>
          <a:xfrm>
            <a:off x="6614958" y="1372257"/>
            <a:ext cx="0" cy="1914519"/>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53AE6E9C-52A5-4FBA-9A27-C2DE25847487}"/>
              </a:ext>
            </a:extLst>
          </p:cNvPr>
          <p:cNvCxnSpPr/>
          <p:nvPr/>
        </p:nvCxnSpPr>
        <p:spPr>
          <a:xfrm>
            <a:off x="3511826" y="3909391"/>
            <a:ext cx="3008244" cy="0"/>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E2ED397B-69F4-4857-8AFE-E87250FF90C7}"/>
              </a:ext>
            </a:extLst>
          </p:cNvPr>
          <p:cNvCxnSpPr>
            <a:stCxn id="8" idx="2"/>
          </p:cNvCxnSpPr>
          <p:nvPr/>
        </p:nvCxnSpPr>
        <p:spPr>
          <a:xfrm>
            <a:off x="4963498" y="3620161"/>
            <a:ext cx="0" cy="275978"/>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F68271D6-D12C-4975-B2A6-59BB9E58A05C}"/>
              </a:ext>
            </a:extLst>
          </p:cNvPr>
          <p:cNvCxnSpPr>
            <a:cxnSpLocks/>
            <a:endCxn id="9" idx="0"/>
          </p:cNvCxnSpPr>
          <p:nvPr/>
        </p:nvCxnSpPr>
        <p:spPr>
          <a:xfrm>
            <a:off x="3511826" y="3908799"/>
            <a:ext cx="0" cy="281279"/>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3FE7EA4F-7391-4438-B70F-5DDE5521912A}"/>
              </a:ext>
            </a:extLst>
          </p:cNvPr>
          <p:cNvCxnSpPr/>
          <p:nvPr/>
        </p:nvCxnSpPr>
        <p:spPr>
          <a:xfrm>
            <a:off x="6520070" y="3908799"/>
            <a:ext cx="0" cy="281279"/>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8AD25CDE-9F8E-41F7-8DE4-64EF0B7434B5}"/>
              </a:ext>
            </a:extLst>
          </p:cNvPr>
          <p:cNvCxnSpPr>
            <a:cxnSpLocks/>
          </p:cNvCxnSpPr>
          <p:nvPr/>
        </p:nvCxnSpPr>
        <p:spPr>
          <a:xfrm>
            <a:off x="2064835" y="5221357"/>
            <a:ext cx="2889462" cy="0"/>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E9DF661F-231C-4084-B711-A273656563E1}"/>
              </a:ext>
            </a:extLst>
          </p:cNvPr>
          <p:cNvCxnSpPr>
            <a:stCxn id="9" idx="2"/>
          </p:cNvCxnSpPr>
          <p:nvPr/>
        </p:nvCxnSpPr>
        <p:spPr>
          <a:xfrm>
            <a:off x="3511622" y="4884193"/>
            <a:ext cx="0" cy="350416"/>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CB59B21C-20C1-4BB6-92C9-22352C6ADBC7}"/>
              </a:ext>
            </a:extLst>
          </p:cNvPr>
          <p:cNvCxnSpPr>
            <a:endCxn id="16" idx="0"/>
          </p:cNvCxnSpPr>
          <p:nvPr/>
        </p:nvCxnSpPr>
        <p:spPr>
          <a:xfrm>
            <a:off x="2064835" y="5221357"/>
            <a:ext cx="1" cy="228687"/>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0D136856-62FD-455B-AD76-2C15872FE78E}"/>
              </a:ext>
            </a:extLst>
          </p:cNvPr>
          <p:cNvCxnSpPr>
            <a:cxnSpLocks/>
            <a:endCxn id="17" idx="0"/>
          </p:cNvCxnSpPr>
          <p:nvPr/>
        </p:nvCxnSpPr>
        <p:spPr>
          <a:xfrm>
            <a:off x="4954297" y="5221357"/>
            <a:ext cx="1" cy="22868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1940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DE646-4962-E254-50FA-B2806A8F5CBC}"/>
              </a:ext>
            </a:extLst>
          </p:cNvPr>
          <p:cNvSpPr>
            <a:spLocks noGrp="1"/>
          </p:cNvSpPr>
          <p:nvPr>
            <p:ph type="title"/>
          </p:nvPr>
        </p:nvSpPr>
        <p:spPr/>
        <p:txBody>
          <a:bodyPr/>
          <a:lstStyle/>
          <a:p>
            <a:r>
              <a:rPr lang="en-US" sz="3600" dirty="0">
                <a:latin typeface="Georgia" panose="02040502050405020303" pitchFamily="18" charset="0"/>
              </a:rPr>
              <a:t>How are Internal Auditors different from External Auditors?</a:t>
            </a:r>
            <a:endParaRPr lang="en-US" dirty="0"/>
          </a:p>
        </p:txBody>
      </p:sp>
      <p:sp>
        <p:nvSpPr>
          <p:cNvPr id="5" name="Text Placeholder 3">
            <a:extLst>
              <a:ext uri="{FF2B5EF4-FFF2-40B4-BE49-F238E27FC236}">
                <a16:creationId xmlns:a16="http://schemas.microsoft.com/office/drawing/2014/main" id="{101020CB-9B99-4147-A3C8-1E89F13EE8E2}"/>
              </a:ext>
            </a:extLst>
          </p:cNvPr>
          <p:cNvSpPr txBox="1">
            <a:spLocks/>
          </p:cNvSpPr>
          <p:nvPr/>
        </p:nvSpPr>
        <p:spPr>
          <a:xfrm>
            <a:off x="812953" y="1930398"/>
            <a:ext cx="5157787" cy="5717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dirty="0">
                <a:solidFill>
                  <a:srgbClr val="70002E"/>
                </a:solidFill>
              </a:rPr>
              <a:t>Internal Auditors</a:t>
            </a:r>
          </a:p>
        </p:txBody>
      </p:sp>
      <p:sp>
        <p:nvSpPr>
          <p:cNvPr id="7" name="Content Placeholder 4">
            <a:extLst>
              <a:ext uri="{FF2B5EF4-FFF2-40B4-BE49-F238E27FC236}">
                <a16:creationId xmlns:a16="http://schemas.microsoft.com/office/drawing/2014/main" id="{0DB8D500-759F-46F7-B376-98015BADC879}"/>
              </a:ext>
            </a:extLst>
          </p:cNvPr>
          <p:cNvSpPr txBox="1">
            <a:spLocks/>
          </p:cNvSpPr>
          <p:nvPr/>
        </p:nvSpPr>
        <p:spPr>
          <a:xfrm>
            <a:off x="304800" y="2502106"/>
            <a:ext cx="4580351" cy="3684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b="1" dirty="0">
                <a:solidFill>
                  <a:srgbClr val="70002E"/>
                </a:solidFill>
              </a:rPr>
              <a:t>Review of financial reporting, operations, processes, internal control systems, risk management, and fraud assessment</a:t>
            </a:r>
          </a:p>
          <a:p>
            <a:pPr>
              <a:buFont typeface="Wingdings" panose="05000000000000000000" pitchFamily="2" charset="2"/>
              <a:buChar char="Ø"/>
            </a:pPr>
            <a:r>
              <a:rPr lang="en-US" sz="2400" b="1" dirty="0">
                <a:solidFill>
                  <a:srgbClr val="70002E"/>
                </a:solidFill>
              </a:rPr>
              <a:t>IA’s focus is on continuous improvement</a:t>
            </a:r>
            <a:endParaRPr lang="en-US" sz="2400" dirty="0"/>
          </a:p>
        </p:txBody>
      </p:sp>
      <p:sp>
        <p:nvSpPr>
          <p:cNvPr id="8" name="Text Placeholder 5">
            <a:extLst>
              <a:ext uri="{FF2B5EF4-FFF2-40B4-BE49-F238E27FC236}">
                <a16:creationId xmlns:a16="http://schemas.microsoft.com/office/drawing/2014/main" id="{8B8DA5B3-77BC-4A32-A36B-3B23DCBB0A52}"/>
              </a:ext>
            </a:extLst>
          </p:cNvPr>
          <p:cNvSpPr txBox="1">
            <a:spLocks/>
          </p:cNvSpPr>
          <p:nvPr/>
        </p:nvSpPr>
        <p:spPr>
          <a:xfrm>
            <a:off x="5517998" y="1930398"/>
            <a:ext cx="5183188" cy="5717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u="sng" dirty="0">
                <a:solidFill>
                  <a:srgbClr val="70002E"/>
                </a:solidFill>
              </a:rPr>
              <a:t>External Auditors</a:t>
            </a:r>
          </a:p>
        </p:txBody>
      </p:sp>
      <p:sp>
        <p:nvSpPr>
          <p:cNvPr id="9" name="Content Placeholder 6">
            <a:extLst>
              <a:ext uri="{FF2B5EF4-FFF2-40B4-BE49-F238E27FC236}">
                <a16:creationId xmlns:a16="http://schemas.microsoft.com/office/drawing/2014/main" id="{3B578697-9DC7-4C6A-B357-F8F8F0BC0E97}"/>
              </a:ext>
            </a:extLst>
          </p:cNvPr>
          <p:cNvSpPr txBox="1">
            <a:spLocks/>
          </p:cNvSpPr>
          <p:nvPr/>
        </p:nvSpPr>
        <p:spPr>
          <a:xfrm>
            <a:off x="5075876" y="2502106"/>
            <a:ext cx="5183188" cy="3684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400" b="1" dirty="0">
                <a:solidFill>
                  <a:srgbClr val="70002E"/>
                </a:solidFill>
              </a:rPr>
              <a:t>Review of financial statements or other compliance matters</a:t>
            </a:r>
          </a:p>
          <a:p>
            <a:pPr>
              <a:buFont typeface="Wingdings" panose="05000000000000000000" pitchFamily="2" charset="2"/>
              <a:buChar char="Ø"/>
            </a:pPr>
            <a:r>
              <a:rPr lang="en-US" sz="2400" b="1" dirty="0">
                <a:solidFill>
                  <a:srgbClr val="70002E"/>
                </a:solidFill>
              </a:rPr>
              <a:t>EA’s focus is on fair reporting of financials or other compliance matters</a:t>
            </a:r>
          </a:p>
        </p:txBody>
      </p:sp>
      <p:pic>
        <p:nvPicPr>
          <p:cNvPr id="5124" name="Picture 4" descr="Image result for comparision clip art">
            <a:extLst>
              <a:ext uri="{FF2B5EF4-FFF2-40B4-BE49-F238E27FC236}">
                <a16:creationId xmlns:a16="http://schemas.microsoft.com/office/drawing/2014/main" id="{2C8ED50A-6039-40E2-8BDB-1761BE82B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7682" y="1581631"/>
            <a:ext cx="2179518" cy="2762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122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32588F8-EB31-4FF8-8083-637851A157BA}"/>
              </a:ext>
            </a:extLst>
          </p:cNvPr>
          <p:cNvSpPr txBox="1">
            <a:spLocks/>
          </p:cNvSpPr>
          <p:nvPr/>
        </p:nvSpPr>
        <p:spPr>
          <a:xfrm>
            <a:off x="327910" y="153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3600" dirty="0">
                <a:latin typeface="Georgia" panose="02040502050405020303" pitchFamily="18" charset="0"/>
              </a:rPr>
              <a:t>UM’s Internal Audit Function</a:t>
            </a:r>
          </a:p>
        </p:txBody>
      </p:sp>
      <p:sp>
        <p:nvSpPr>
          <p:cNvPr id="8" name="Content Placeholder 1">
            <a:extLst>
              <a:ext uri="{FF2B5EF4-FFF2-40B4-BE49-F238E27FC236}">
                <a16:creationId xmlns:a16="http://schemas.microsoft.com/office/drawing/2014/main" id="{98D89A68-56AA-4619-BE2A-1DD3FD2B8C77}"/>
              </a:ext>
            </a:extLst>
          </p:cNvPr>
          <p:cNvSpPr txBox="1">
            <a:spLocks/>
          </p:cNvSpPr>
          <p:nvPr/>
        </p:nvSpPr>
        <p:spPr>
          <a:xfrm>
            <a:off x="602178" y="1364974"/>
            <a:ext cx="8730663" cy="467638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solidFill>
                  <a:srgbClr val="70002E"/>
                </a:solidFill>
              </a:rPr>
              <a:t>Committed to improving the University by maintaining a balance between:</a:t>
            </a:r>
          </a:p>
          <a:p>
            <a:pPr lvl="1"/>
            <a:r>
              <a:rPr lang="en-US" sz="2600" b="1" dirty="0">
                <a:solidFill>
                  <a:srgbClr val="70002E"/>
                </a:solidFill>
              </a:rPr>
              <a:t>Scheduled audits</a:t>
            </a:r>
          </a:p>
          <a:p>
            <a:pPr lvl="1"/>
            <a:r>
              <a:rPr lang="en-US" sz="2600" b="1" dirty="0">
                <a:solidFill>
                  <a:srgbClr val="70002E"/>
                </a:solidFill>
              </a:rPr>
              <a:t>External audit liaison</a:t>
            </a:r>
          </a:p>
          <a:p>
            <a:pPr lvl="1"/>
            <a:r>
              <a:rPr lang="en-US" sz="2600" b="1" dirty="0">
                <a:solidFill>
                  <a:srgbClr val="70002E"/>
                </a:solidFill>
              </a:rPr>
              <a:t>Special projects</a:t>
            </a:r>
          </a:p>
          <a:p>
            <a:pPr lvl="1"/>
            <a:r>
              <a:rPr lang="en-US" sz="2600" b="1" dirty="0">
                <a:solidFill>
                  <a:srgbClr val="70002E"/>
                </a:solidFill>
              </a:rPr>
              <a:t>Investigations</a:t>
            </a:r>
          </a:p>
          <a:p>
            <a:pPr lvl="1"/>
            <a:r>
              <a:rPr lang="en-US" sz="2600" b="1" dirty="0">
                <a:solidFill>
                  <a:srgbClr val="70002E"/>
                </a:solidFill>
              </a:rPr>
              <a:t>Training services </a:t>
            </a:r>
          </a:p>
          <a:p>
            <a:pPr lvl="1"/>
            <a:endParaRPr lang="en-US" b="1" dirty="0">
              <a:solidFill>
                <a:srgbClr val="70002E"/>
              </a:solidFill>
            </a:endParaRPr>
          </a:p>
          <a:p>
            <a:pPr marL="109855" lvl="1" indent="0">
              <a:buClr>
                <a:schemeClr val="accent3"/>
              </a:buClr>
              <a:buFont typeface="Arial" panose="020B0604020202020204" pitchFamily="34" charset="0"/>
              <a:buNone/>
            </a:pPr>
            <a:r>
              <a:rPr lang="en-US" sz="2600" b="1" dirty="0">
                <a:solidFill>
                  <a:srgbClr val="70002E"/>
                </a:solidFill>
              </a:rPr>
              <a:t>Our services focus on compliance, departmental performance, information technology, and financial related controls that help ensure the excellence and integrity of the University's operations.</a:t>
            </a:r>
          </a:p>
        </p:txBody>
      </p:sp>
      <p:pic>
        <p:nvPicPr>
          <p:cNvPr id="6146" name="Picture 2" descr="Image result for Audit Internal audit first-party audit">
            <a:extLst>
              <a:ext uri="{FF2B5EF4-FFF2-40B4-BE49-F238E27FC236}">
                <a16:creationId xmlns:a16="http://schemas.microsoft.com/office/drawing/2014/main" id="{4F7F4749-F29B-4FDE-AADA-A5DD0539C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058657"/>
            <a:ext cx="4565269" cy="19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91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36F182F-664F-47EF-93FE-EE83CC4DF4FD}"/>
              </a:ext>
            </a:extLst>
          </p:cNvPr>
          <p:cNvSpPr txBox="1">
            <a:spLocks/>
          </p:cNvSpPr>
          <p:nvPr/>
        </p:nvSpPr>
        <p:spPr>
          <a:xfrm>
            <a:off x="327910" y="153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3600" dirty="0">
                <a:latin typeface="Georgia" panose="02040502050405020303" pitchFamily="18" charset="0"/>
              </a:rPr>
              <a:t>UM’s Internal Audit Function</a:t>
            </a:r>
          </a:p>
        </p:txBody>
      </p:sp>
      <p:sp>
        <p:nvSpPr>
          <p:cNvPr id="6" name="Content Placeholder 1">
            <a:extLst>
              <a:ext uri="{FF2B5EF4-FFF2-40B4-BE49-F238E27FC236}">
                <a16:creationId xmlns:a16="http://schemas.microsoft.com/office/drawing/2014/main" id="{AC4946F1-0AC1-4A35-AEAF-6D469131EE5D}"/>
              </a:ext>
            </a:extLst>
          </p:cNvPr>
          <p:cNvSpPr txBox="1">
            <a:spLocks/>
          </p:cNvSpPr>
          <p:nvPr/>
        </p:nvSpPr>
        <p:spPr>
          <a:xfrm>
            <a:off x="477079" y="1311965"/>
            <a:ext cx="8796924" cy="472939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2200" b="1" dirty="0">
                <a:solidFill>
                  <a:srgbClr val="70002E"/>
                </a:solidFill>
              </a:rPr>
              <a:t>The Internal Audit role is to examine the adequacy and effectiveness of  University internal controls and make recommendations where control improvements are needed. </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Internal Audit must remain independent and objective.</a:t>
            </a:r>
          </a:p>
          <a:p>
            <a:pPr lvl="1"/>
            <a:r>
              <a:rPr lang="en-US" sz="2200" b="1" dirty="0">
                <a:solidFill>
                  <a:srgbClr val="70002E"/>
                </a:solidFill>
              </a:rPr>
              <a:t>We cannot have the primary responsibility for establishing or maintaining internal controls. </a:t>
            </a:r>
          </a:p>
          <a:p>
            <a:pPr>
              <a:buFont typeface="Wingdings" panose="05000000000000000000" pitchFamily="2" charset="2"/>
              <a:buChar char="Ø"/>
            </a:pPr>
            <a:endParaRPr lang="en-US" sz="2200" b="1" dirty="0">
              <a:solidFill>
                <a:srgbClr val="70002E"/>
              </a:solidFill>
            </a:endParaRPr>
          </a:p>
          <a:p>
            <a:pPr>
              <a:buFont typeface="Wingdings" panose="05000000000000000000" pitchFamily="2" charset="2"/>
              <a:buChar char="Ø"/>
            </a:pPr>
            <a:r>
              <a:rPr lang="en-US" sz="2200" b="1" dirty="0">
                <a:solidFill>
                  <a:srgbClr val="70002E"/>
                </a:solidFill>
              </a:rPr>
              <a:t>The effectiveness of the internal controls are enhanced through the reviews performed and recommendations made by Internal Audit.</a:t>
            </a:r>
          </a:p>
        </p:txBody>
      </p:sp>
      <p:pic>
        <p:nvPicPr>
          <p:cNvPr id="7" name="Picture 6" descr="Image result for internal audit clip art">
            <a:extLst>
              <a:ext uri="{FF2B5EF4-FFF2-40B4-BE49-F238E27FC236}">
                <a16:creationId xmlns:a16="http://schemas.microsoft.com/office/drawing/2014/main" id="{7C8D9C54-A46C-41EC-BCB8-64435EBFD1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274003" y="2232660"/>
            <a:ext cx="1783080" cy="2034540"/>
          </a:xfrm>
          <a:prstGeom prst="rect">
            <a:avLst/>
          </a:prstGeom>
          <a:noFill/>
          <a:ln>
            <a:noFill/>
          </a:ln>
        </p:spPr>
      </p:pic>
    </p:spTree>
    <p:extLst>
      <p:ext uri="{BB962C8B-B14F-4D97-AF65-F5344CB8AC3E}">
        <p14:creationId xmlns:p14="http://schemas.microsoft.com/office/powerpoint/2010/main" val="22486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fade">
                                      <p:cBhvr>
                                        <p:cTn id="10" dur="500"/>
                                        <p:tgtEl>
                                          <p:spTgt spid="6">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animEffect transition="in" filter="fade">
                                      <p:cBhvr>
                                        <p:cTn id="15"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760975-C57D-DC10-7D2F-0EDBFDCF8972}"/>
              </a:ext>
            </a:extLst>
          </p:cNvPr>
          <p:cNvSpPr>
            <a:spLocks noGrp="1"/>
          </p:cNvSpPr>
          <p:nvPr>
            <p:ph type="title"/>
          </p:nvPr>
        </p:nvSpPr>
        <p:spPr>
          <a:xfrm>
            <a:off x="158661" y="1206355"/>
            <a:ext cx="8734817" cy="1106044"/>
          </a:xfrm>
        </p:spPr>
        <p:txBody>
          <a:bodyPr/>
          <a:lstStyle/>
          <a:p>
            <a:r>
              <a:rPr lang="en-US" dirty="0"/>
              <a:t>What do you think internal controls are?</a:t>
            </a:r>
          </a:p>
        </p:txBody>
      </p:sp>
      <p:pic>
        <p:nvPicPr>
          <p:cNvPr id="1026" name="Picture 2" descr="Image result for questions clip art">
            <a:extLst>
              <a:ext uri="{FF2B5EF4-FFF2-40B4-BE49-F238E27FC236}">
                <a16:creationId xmlns:a16="http://schemas.microsoft.com/office/drawing/2014/main" id="{6680F236-9783-4BE2-9386-785BAC05E8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5357" y="46973"/>
            <a:ext cx="1997007" cy="3382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546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674B175-FE1B-4E76-AB4E-13CD649C30B9}"/>
              </a:ext>
            </a:extLst>
          </p:cNvPr>
          <p:cNvSpPr txBox="1">
            <a:spLocks/>
          </p:cNvSpPr>
          <p:nvPr/>
        </p:nvSpPr>
        <p:spPr>
          <a:xfrm>
            <a:off x="315384" y="374876"/>
            <a:ext cx="8596668" cy="11529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3600" dirty="0">
                <a:latin typeface="Georgia" panose="02040502050405020303" pitchFamily="18" charset="0"/>
              </a:rPr>
              <a:t>What are Internal Controls?</a:t>
            </a:r>
          </a:p>
        </p:txBody>
      </p:sp>
      <p:sp>
        <p:nvSpPr>
          <p:cNvPr id="6" name="Content Placeholder 2">
            <a:extLst>
              <a:ext uri="{FF2B5EF4-FFF2-40B4-BE49-F238E27FC236}">
                <a16:creationId xmlns:a16="http://schemas.microsoft.com/office/drawing/2014/main" id="{CBDDB6FC-AA5B-4E7E-AC29-81AED260B4EC}"/>
              </a:ext>
            </a:extLst>
          </p:cNvPr>
          <p:cNvSpPr txBox="1">
            <a:spLocks/>
          </p:cNvSpPr>
          <p:nvPr/>
        </p:nvSpPr>
        <p:spPr>
          <a:xfrm>
            <a:off x="742567" y="1895061"/>
            <a:ext cx="6241329" cy="36294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70002E"/>
                </a:solidFill>
              </a:rPr>
              <a:t>Everyday Examples:</a:t>
            </a:r>
          </a:p>
          <a:p>
            <a:pPr>
              <a:buFont typeface="Wingdings" panose="05000000000000000000" pitchFamily="2" charset="2"/>
              <a:buChar char="Ø"/>
            </a:pPr>
            <a:r>
              <a:rPr lang="en-US" sz="2400" b="1" dirty="0">
                <a:solidFill>
                  <a:srgbClr val="70002E"/>
                </a:solidFill>
              </a:rPr>
              <a:t>Locking your home and vehicle </a:t>
            </a:r>
          </a:p>
          <a:p>
            <a:pPr>
              <a:buFont typeface="Wingdings" panose="05000000000000000000" pitchFamily="2" charset="2"/>
              <a:buChar char="Ø"/>
            </a:pPr>
            <a:r>
              <a:rPr lang="en-US" sz="2400" b="1" dirty="0">
                <a:solidFill>
                  <a:srgbClr val="70002E"/>
                </a:solidFill>
              </a:rPr>
              <a:t>Keeping your ATM/debit card pin number separate from your card</a:t>
            </a:r>
          </a:p>
          <a:p>
            <a:pPr>
              <a:buFont typeface="Wingdings" panose="05000000000000000000" pitchFamily="2" charset="2"/>
              <a:buChar char="Ø"/>
            </a:pPr>
            <a:r>
              <a:rPr lang="en-US" sz="2400" b="1" dirty="0">
                <a:solidFill>
                  <a:srgbClr val="70002E"/>
                </a:solidFill>
              </a:rPr>
              <a:t>Reconciling your checking account monthly</a:t>
            </a:r>
          </a:p>
          <a:p>
            <a:pPr>
              <a:buFont typeface="Wingdings" panose="05000000000000000000" pitchFamily="2" charset="2"/>
              <a:buChar char="Ø"/>
            </a:pPr>
            <a:r>
              <a:rPr lang="en-US" sz="2400" b="1" dirty="0">
                <a:solidFill>
                  <a:srgbClr val="70002E"/>
                </a:solidFill>
              </a:rPr>
              <a:t>Setting up instant alerts for your debit/credit cards</a:t>
            </a:r>
          </a:p>
          <a:p>
            <a:pPr>
              <a:buFont typeface="Wingdings" panose="05000000000000000000" pitchFamily="2" charset="2"/>
              <a:buChar char="Ø"/>
            </a:pPr>
            <a:r>
              <a:rPr lang="en-US" sz="2400" b="1" dirty="0">
                <a:solidFill>
                  <a:srgbClr val="70002E"/>
                </a:solidFill>
              </a:rPr>
              <a:t>Following a recipe to bake a cake</a:t>
            </a:r>
          </a:p>
        </p:txBody>
      </p:sp>
      <p:pic>
        <p:nvPicPr>
          <p:cNvPr id="7170" name="Picture 2" descr="Image result for locking  car clip art">
            <a:extLst>
              <a:ext uri="{FF2B5EF4-FFF2-40B4-BE49-F238E27FC236}">
                <a16:creationId xmlns:a16="http://schemas.microsoft.com/office/drawing/2014/main" id="{17CB1F13-F789-4E47-8046-9D032F5A8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932" y="1049220"/>
            <a:ext cx="2431362" cy="214531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alerts clip art images">
            <a:extLst>
              <a:ext uri="{FF2B5EF4-FFF2-40B4-BE49-F238E27FC236}">
                <a16:creationId xmlns:a16="http://schemas.microsoft.com/office/drawing/2014/main" id="{A26B93BA-9744-46C0-96B5-09D8BCE0C5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980" y="3663461"/>
            <a:ext cx="1514475"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40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674B175-FE1B-4E76-AB4E-13CD649C30B9}"/>
              </a:ext>
            </a:extLst>
          </p:cNvPr>
          <p:cNvSpPr txBox="1">
            <a:spLocks/>
          </p:cNvSpPr>
          <p:nvPr/>
        </p:nvSpPr>
        <p:spPr>
          <a:xfrm>
            <a:off x="315384" y="374876"/>
            <a:ext cx="8596668" cy="11529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733" b="1" i="0" kern="1200">
                <a:solidFill>
                  <a:srgbClr val="ED8B00"/>
                </a:solidFill>
                <a:latin typeface="Arial" panose="020B0604020202020204" pitchFamily="34" charset="0"/>
                <a:ea typeface="+mj-ea"/>
                <a:cs typeface="Arial" panose="020B0604020202020204" pitchFamily="34" charset="0"/>
              </a:defRPr>
            </a:lvl1pPr>
          </a:lstStyle>
          <a:p>
            <a:r>
              <a:rPr lang="en-US" sz="3600" dirty="0">
                <a:latin typeface="Georgia" panose="02040502050405020303" pitchFamily="18" charset="0"/>
              </a:rPr>
              <a:t>What are Internal Controls?</a:t>
            </a:r>
          </a:p>
        </p:txBody>
      </p:sp>
      <p:sp>
        <p:nvSpPr>
          <p:cNvPr id="6" name="Content Placeholder 2">
            <a:extLst>
              <a:ext uri="{FF2B5EF4-FFF2-40B4-BE49-F238E27FC236}">
                <a16:creationId xmlns:a16="http://schemas.microsoft.com/office/drawing/2014/main" id="{CBDDB6FC-AA5B-4E7E-AC29-81AED260B4EC}"/>
              </a:ext>
            </a:extLst>
          </p:cNvPr>
          <p:cNvSpPr txBox="1">
            <a:spLocks/>
          </p:cNvSpPr>
          <p:nvPr/>
        </p:nvSpPr>
        <p:spPr>
          <a:xfrm>
            <a:off x="677334" y="1527815"/>
            <a:ext cx="8596668" cy="42788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70002E"/>
                </a:solidFill>
              </a:rPr>
              <a:t>University Examples:</a:t>
            </a:r>
          </a:p>
          <a:p>
            <a:pPr>
              <a:buFont typeface="Wingdings" panose="05000000000000000000" pitchFamily="2" charset="2"/>
              <a:buChar char="Ø"/>
            </a:pPr>
            <a:r>
              <a:rPr lang="en-US" sz="2400" b="1" dirty="0">
                <a:solidFill>
                  <a:srgbClr val="70002E"/>
                </a:solidFill>
              </a:rPr>
              <a:t>Computer passwords are changed periodically and are not written down and left by the computer</a:t>
            </a:r>
          </a:p>
          <a:p>
            <a:pPr>
              <a:buFont typeface="Wingdings" panose="05000000000000000000" pitchFamily="2" charset="2"/>
              <a:buChar char="Ø"/>
            </a:pPr>
            <a:r>
              <a:rPr lang="en-US" sz="2400" b="1" dirty="0">
                <a:solidFill>
                  <a:srgbClr val="70002E"/>
                </a:solidFill>
              </a:rPr>
              <a:t>Authorizations required for certain activities (Travel authorizations)</a:t>
            </a:r>
          </a:p>
          <a:p>
            <a:pPr>
              <a:buFont typeface="Wingdings" panose="05000000000000000000" pitchFamily="2" charset="2"/>
              <a:buChar char="Ø"/>
            </a:pPr>
            <a:r>
              <a:rPr lang="en-US" sz="2400" b="1" dirty="0">
                <a:solidFill>
                  <a:srgbClr val="70002E"/>
                </a:solidFill>
              </a:rPr>
              <a:t>Documented policies</a:t>
            </a:r>
          </a:p>
          <a:p>
            <a:pPr>
              <a:buFont typeface="Wingdings" panose="05000000000000000000" pitchFamily="2" charset="2"/>
              <a:buChar char="Ø"/>
            </a:pPr>
            <a:r>
              <a:rPr lang="en-US" sz="2400" b="1" dirty="0">
                <a:solidFill>
                  <a:srgbClr val="70002E"/>
                </a:solidFill>
              </a:rPr>
              <a:t>Verifying charges on </a:t>
            </a:r>
            <a:r>
              <a:rPr lang="en-US" sz="2400" b="1" dirty="0" err="1">
                <a:solidFill>
                  <a:srgbClr val="70002E"/>
                </a:solidFill>
              </a:rPr>
              <a:t>Procard</a:t>
            </a:r>
            <a:r>
              <a:rPr lang="en-US" sz="2400" b="1" dirty="0">
                <a:solidFill>
                  <a:srgbClr val="70002E"/>
                </a:solidFill>
              </a:rPr>
              <a:t> statements against source documents (receipts, invoices, etc.)</a:t>
            </a:r>
          </a:p>
          <a:p>
            <a:pPr>
              <a:buFont typeface="Wingdings" panose="05000000000000000000" pitchFamily="2" charset="2"/>
              <a:buChar char="Ø"/>
            </a:pPr>
            <a:r>
              <a:rPr lang="en-US" sz="2400" b="1" dirty="0">
                <a:solidFill>
                  <a:srgbClr val="70002E"/>
                </a:solidFill>
              </a:rPr>
              <a:t>Separation of duties</a:t>
            </a:r>
          </a:p>
        </p:txBody>
      </p:sp>
      <p:pic>
        <p:nvPicPr>
          <p:cNvPr id="8194" name="Picture 2" descr="Image result for password clipart">
            <a:extLst>
              <a:ext uri="{FF2B5EF4-FFF2-40B4-BE49-F238E27FC236}">
                <a16:creationId xmlns:a16="http://schemas.microsoft.com/office/drawing/2014/main" id="{A6E71A3A-0EFD-4AA6-90BE-5E063911F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028" y="1051362"/>
            <a:ext cx="3131638" cy="2235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59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1000"/>
                                        <p:tgtEl>
                                          <p:spTgt spid="6">
                                            <p:txEl>
                                              <p:pRg st="3" end="3"/>
                                            </p:txEl>
                                          </p:spTgt>
                                        </p:tgtEl>
                                      </p:cBhvr>
                                    </p:animEffect>
                                    <p:anim calcmode="lin" valueType="num">
                                      <p:cBhvr>
                                        <p:cTn id="2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fade">
                                      <p:cBhvr>
                                        <p:cTn id="26" dur="1000"/>
                                        <p:tgtEl>
                                          <p:spTgt spid="6">
                                            <p:txEl>
                                              <p:pRg st="4" end="4"/>
                                            </p:txEl>
                                          </p:spTgt>
                                        </p:tgtEl>
                                      </p:cBhvr>
                                    </p:animEffect>
                                    <p:anim calcmode="lin" valueType="num">
                                      <p:cBhvr>
                                        <p:cTn id="2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Effect transition="in" filter="fade">
                                      <p:cBhvr>
                                        <p:cTn id="33" dur="1000"/>
                                        <p:tgtEl>
                                          <p:spTgt spid="6">
                                            <p:txEl>
                                              <p:pRg st="5" end="5"/>
                                            </p:txEl>
                                          </p:spTgt>
                                        </p:tgtEl>
                                      </p:cBhvr>
                                    </p:animEffect>
                                    <p:anim calcmode="lin" valueType="num">
                                      <p:cBhvr>
                                        <p:cTn id="3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3089</TotalTime>
  <Words>2532</Words>
  <Application>Microsoft Macintosh PowerPoint</Application>
  <PresentationFormat>Widescreen</PresentationFormat>
  <Paragraphs>324</Paragraphs>
  <Slides>28</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Arial Rounded MT Bold</vt:lpstr>
      <vt:lpstr>Calibri</vt:lpstr>
      <vt:lpstr>Calibri Light</vt:lpstr>
      <vt:lpstr>Georgia</vt:lpstr>
      <vt:lpstr>Verdana</vt:lpstr>
      <vt:lpstr>Wingdings</vt:lpstr>
      <vt:lpstr>Office Theme</vt:lpstr>
      <vt:lpstr>Understand and Manage Risks by Using Internal Controls</vt:lpstr>
      <vt:lpstr>PowerPoint Presentation</vt:lpstr>
      <vt:lpstr>UM’s Internal Audit Function</vt:lpstr>
      <vt:lpstr>How are Internal Auditors different from External Auditors?</vt:lpstr>
      <vt:lpstr>PowerPoint Presentation</vt:lpstr>
      <vt:lpstr>PowerPoint Presentation</vt:lpstr>
      <vt:lpstr>What do you think internal controls are?</vt:lpstr>
      <vt:lpstr>PowerPoint Presentation</vt:lpstr>
      <vt:lpstr>PowerPoint Presentation</vt:lpstr>
      <vt:lpstr>PowerPoint Presentation</vt:lpstr>
      <vt:lpstr>Why are internal controls important?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Froemming, Ben</dc:creator>
  <cp:lastModifiedBy>Lannen, Mark</cp:lastModifiedBy>
  <cp:revision>204</cp:revision>
  <cp:lastPrinted>2023-05-15T17:48:43Z</cp:lastPrinted>
  <dcterms:created xsi:type="dcterms:W3CDTF">2023-04-11T17:30:06Z</dcterms:created>
  <dcterms:modified xsi:type="dcterms:W3CDTF">2026-01-31T21:31:18Z</dcterms:modified>
</cp:coreProperties>
</file>