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Default Extension="wdp" ContentType="image/vnd.ms-photo"/>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handoutMasterIdLst>
    <p:handoutMasterId r:id="rId67"/>
  </p:handoutMasterIdLst>
  <p:sldIdLst>
    <p:sldId id="256" r:id="rId2"/>
    <p:sldId id="259" r:id="rId3"/>
    <p:sldId id="260" r:id="rId4"/>
    <p:sldId id="261" r:id="rId5"/>
    <p:sldId id="262" r:id="rId6"/>
    <p:sldId id="263" r:id="rId7"/>
    <p:sldId id="264" r:id="rId8"/>
    <p:sldId id="265" r:id="rId9"/>
    <p:sldId id="266" r:id="rId10"/>
    <p:sldId id="267" r:id="rId11"/>
    <p:sldId id="268" r:id="rId12"/>
    <p:sldId id="271" r:id="rId13"/>
    <p:sldId id="270" r:id="rId14"/>
    <p:sldId id="272" r:id="rId15"/>
    <p:sldId id="273" r:id="rId16"/>
    <p:sldId id="274" r:id="rId17"/>
    <p:sldId id="275" r:id="rId18"/>
    <p:sldId id="276" r:id="rId19"/>
    <p:sldId id="277" r:id="rId20"/>
    <p:sldId id="278" r:id="rId21"/>
    <p:sldId id="279" r:id="rId22"/>
    <p:sldId id="283" r:id="rId23"/>
    <p:sldId id="284" r:id="rId24"/>
    <p:sldId id="285" r:id="rId25"/>
    <p:sldId id="286" r:id="rId26"/>
    <p:sldId id="282" r:id="rId27"/>
    <p:sldId id="287" r:id="rId28"/>
    <p:sldId id="288" r:id="rId29"/>
    <p:sldId id="289" r:id="rId30"/>
    <p:sldId id="290" r:id="rId31"/>
    <p:sldId id="291" r:id="rId32"/>
    <p:sldId id="292" r:id="rId33"/>
    <p:sldId id="293" r:id="rId34"/>
    <p:sldId id="294" r:id="rId35"/>
    <p:sldId id="295" r:id="rId36"/>
    <p:sldId id="296" r:id="rId37"/>
    <p:sldId id="297" r:id="rId38"/>
    <p:sldId id="300" r:id="rId39"/>
    <p:sldId id="301"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325" r:id="rId63"/>
    <p:sldId id="326" r:id="rId64"/>
    <p:sldId id="327"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680014"/>
    <a:srgbClr val="760016"/>
    <a:srgbClr val="450303"/>
    <a:srgbClr val="9AA797"/>
    <a:srgbClr val="780606"/>
    <a:srgbClr val="C2CAC0"/>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3" autoAdjust="0"/>
    <p:restoredTop sz="90713" autoAdjust="0"/>
  </p:normalViewPr>
  <p:slideViewPr>
    <p:cSldViewPr>
      <p:cViewPr varScale="1">
        <p:scale>
          <a:sx n="34" d="100"/>
          <a:sy n="34" d="100"/>
        </p:scale>
        <p:origin x="-1338"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6B3864C-5366-4601-9CCE-60A628655CBF}" type="datetimeFigureOut">
              <a:rPr lang="en-US" smtClean="0"/>
              <a:pPr/>
              <a:t>6/17/2013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35CBF3-0265-41D8-8846-2DFAEEB74149}" type="slidenum">
              <a:rPr lang="en-US" smtClean="0"/>
              <a:pPr/>
              <a:t>‹#›</a:t>
            </a:fld>
            <a:endParaRPr lang="en-US"/>
          </a:p>
        </p:txBody>
      </p:sp>
    </p:spTree>
    <p:extLst>
      <p:ext uri="{BB962C8B-B14F-4D97-AF65-F5344CB8AC3E}">
        <p14:creationId xmlns="" xmlns:p14="http://schemas.microsoft.com/office/powerpoint/2010/main" val="4085106998"/>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25AF5F-1519-4CB6-B089-8829DBB378F6}" type="datetimeFigureOut">
              <a:rPr lang="en-US" smtClean="0"/>
              <a:pPr/>
              <a:t>6/17/2013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BDE032-87ED-4263-8C43-39602493D8F0}" type="slidenum">
              <a:rPr lang="en-US" smtClean="0"/>
              <a:pPr/>
              <a:t>‹#›</a:t>
            </a:fld>
            <a:endParaRPr lang="en-US"/>
          </a:p>
        </p:txBody>
      </p:sp>
    </p:spTree>
    <p:extLst>
      <p:ext uri="{BB962C8B-B14F-4D97-AF65-F5344CB8AC3E}">
        <p14:creationId xmlns="" xmlns:p14="http://schemas.microsoft.com/office/powerpoint/2010/main" val="4083134971"/>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 xmlns:p14="http://schemas.microsoft.com/office/powerpoint/2010/main" val="8726118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5C562D98-2EDA-4CC6-82B9-68A211808734}" type="slidenum">
              <a:rPr lang="en-US" b="0" smtClean="0"/>
              <a:pPr eaLnBrk="1" hangingPunct="1"/>
              <a:t>15</a:t>
            </a:fld>
            <a:endParaRPr lang="en-US" b="0"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p:spPr>
        <p:txBody>
          <a:bodyPr/>
          <a:lstStyle/>
          <a:p>
            <a:pPr eaLnBrk="1" hangingPunct="1"/>
            <a:r>
              <a:rPr lang="en-US" smtClean="0"/>
              <a:t>Notes:  For example, in the U.S. EPA and OSHA would be expected to require hazard pictograms/symbols on labels.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p:spPr>
        <p:txBody>
          <a:bodyPr/>
          <a:lstStyle/>
          <a:p>
            <a:r>
              <a:rPr lang="en-US" smtClean="0"/>
              <a:t>Chemicals classified based on the type, the degree and the severity of the hazard it poses.  Manufacturers under the revised HCS are required to re-evaluate chemicals according to the new criteria to make sure they are classified .  For physical hazards, new criteria are generally consistent with current DOT requirements, so this classification should already be done.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p:spPr>
        <p:txBody>
          <a:bodyPr/>
          <a:lstStyle/>
          <a:p>
            <a:r>
              <a:rPr lang="en-US" smtClean="0"/>
              <a:t>Hazard classes are subdivided into categories of hazard.  Example Carcinognicity: 1 – known or presumed human carcinogen; 2 – suspected human carcinogen.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p:spPr>
        <p:txBody>
          <a:bodyPr/>
          <a:lstStyle/>
          <a:p>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p:spPr>
        <p:txBody>
          <a:bodyPr/>
          <a:lstStyle/>
          <a:p>
            <a:r>
              <a:rPr lang="en-US" smtClean="0"/>
              <a:t>UN markings are required for outer packagings.</a:t>
            </a:r>
          </a:p>
        </p:txBody>
      </p:sp>
      <p:sp>
        <p:nvSpPr>
          <p:cNvPr id="89092"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E3E1767A-112C-4F44-9292-010056E0DE15}" type="slidenum">
              <a:rPr lang="en-US" b="0" smtClean="0"/>
              <a:pPr eaLnBrk="1" hangingPunct="1"/>
              <a:t>22</a:t>
            </a:fld>
            <a:endParaRPr lang="en-US" b="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p:spPr>
        <p:txBody>
          <a:bodyPr/>
          <a:lstStyle/>
          <a:p>
            <a:r>
              <a:rPr lang="en-US" smtClean="0"/>
              <a:t>Little perceived difference between Warning and Caution, so Caution was not adopted.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smtClean="0"/>
              <a:t>Hazard Statements are standard phrases assigned to a hazard class and category that concisely describe the nature of the hazard.</a:t>
            </a:r>
          </a:p>
        </p:txBody>
      </p:sp>
      <p:sp>
        <p:nvSpPr>
          <p:cNvPr id="9114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r" eaLnBrk="1" hangingPunct="1"/>
            <a:fld id="{DE68363D-6790-458D-A3B2-12EC761D5949}" type="slidenum">
              <a:rPr lang="en-US" sz="1200" b="0"/>
              <a:pPr algn="r" eaLnBrk="1" hangingPunct="1"/>
              <a:t>25</a:t>
            </a:fld>
            <a:endParaRPr lang="en-US" sz="1200" b="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smtClean="0"/>
              <a:t>Pictograms serve to attract attention to the hazard warnings.  One pictogram may be used to represent several hazards within a class.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p:spPr>
        <p:txBody>
          <a:bodyPr/>
          <a:lstStyle/>
          <a:p>
            <a:r>
              <a:rPr lang="en-US" smtClean="0"/>
              <a:t>Some of the pictograms included in the final rule are already widely recognized by a general audience.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b="1" dirty="0" smtClean="0"/>
              <a:t>Globally Harmonized System of Classification and Labeling of Chemicals</a:t>
            </a:r>
            <a:r>
              <a:rPr lang="en-US" dirty="0" smtClean="0"/>
              <a:t> or </a:t>
            </a:r>
            <a:r>
              <a:rPr lang="en-US" b="1" dirty="0" smtClean="0"/>
              <a:t>GHS</a:t>
            </a:r>
            <a:r>
              <a:rPr lang="en-US" dirty="0" smtClean="0"/>
              <a:t> is an internationally agreed-upon system, created by the United Nations.</a:t>
            </a:r>
            <a:r>
              <a:rPr lang="en-US" baseline="0" dirty="0" smtClean="0"/>
              <a:t> </a:t>
            </a:r>
            <a:r>
              <a:rPr lang="en-US" dirty="0" smtClean="0"/>
              <a:t> It is designed to replace the various classification and labeling standards used in different countries by using consistent criteria for classification and labeling on a global level.</a:t>
            </a:r>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 xmlns:p14="http://schemas.microsoft.com/office/powerpoint/2010/main" val="13351667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p:spPr>
        <p:txBody>
          <a:bodyPr/>
          <a:lstStyle/>
          <a:p>
            <a:r>
              <a:rPr lang="en-US" smtClean="0"/>
              <a:t>Precautionary statements have been codified (numbered) but they are not considered formally harmonized.  So different language can be used for the precautionary statements.  Precautionary statements are not harmonized like the hazard statements are.  May be considered harmonized in the future, but OSHA has required them as mandatory.</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a:noFill/>
        </p:spPr>
        <p:txBody>
          <a:bodyPr/>
          <a:lstStyle/>
          <a:p>
            <a:r>
              <a:rPr lang="en-US" smtClean="0"/>
              <a:t>The current standard allows employers to continue to use systems such as NFPA, HMIS.  The information supplied must be consistent with the revised HCS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NFPA hazard diamonds or HMIS labels can be used to indicate the appropriate hazard</a:t>
            </a:r>
            <a:r>
              <a:rPr lang="en-US" baseline="0" dirty="0" smtClean="0"/>
              <a:t> warnings</a:t>
            </a:r>
            <a:r>
              <a:rPr lang="en-US" dirty="0" smtClean="0"/>
              <a:t>.</a:t>
            </a:r>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 xmlns:p14="http://schemas.microsoft.com/office/powerpoint/2010/main" val="6617420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MSDS’s have been changed to Safety Data Sheets.</a:t>
            </a:r>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 xmlns:p14="http://schemas.microsoft.com/office/powerpoint/2010/main" val="17195258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p:spPr>
        <p:txBody>
          <a:bodyPr/>
          <a:lstStyle/>
          <a:p>
            <a:r>
              <a:rPr lang="en-US" dirty="0" smtClean="0"/>
              <a:t>Chemical Mfg. and importers following ANSI Z400.1 for safety data sheets should already have the appropriate format so will only be required to make small modifications.  Items of primary interest to exposed employees and emergency responders are presented at the beginning of the SDS; more technical information is presented in the later sections.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p:spPr>
        <p:txBody>
          <a:bodyPr/>
          <a:lstStyle/>
          <a:p>
            <a:endParaRPr lang="en-US" dirty="0" smtClean="0"/>
          </a:p>
        </p:txBody>
      </p:sp>
      <p:sp>
        <p:nvSpPr>
          <p:cNvPr id="99332"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2903E6D5-BB84-4031-98DA-3A7CC69868E5}" type="slidenum">
              <a:rPr lang="en-US" b="0" smtClean="0"/>
              <a:pPr eaLnBrk="1" hangingPunct="1"/>
              <a:t>50</a:t>
            </a:fld>
            <a:endParaRPr lang="en-US" b="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p:spPr>
        <p:txBody>
          <a:bodyPr/>
          <a:lstStyle/>
          <a:p>
            <a:r>
              <a:rPr lang="en-US" dirty="0" smtClean="0"/>
              <a:t> </a:t>
            </a:r>
          </a:p>
        </p:txBody>
      </p:sp>
      <p:sp>
        <p:nvSpPr>
          <p:cNvPr id="10035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A6FDCBC-065D-417A-8C73-D0047E647C62}" type="slidenum">
              <a:rPr lang="en-US" b="0" smtClean="0"/>
              <a:pPr eaLnBrk="1" hangingPunct="1"/>
              <a:t>51</a:t>
            </a:fld>
            <a:endParaRPr lang="en-US" b="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p:spPr>
        <p:txBody>
          <a:bodyPr/>
          <a:lstStyle/>
          <a:p>
            <a:endParaRPr lang="en-US" dirty="0" smtClean="0"/>
          </a:p>
        </p:txBody>
      </p:sp>
      <p:sp>
        <p:nvSpPr>
          <p:cNvPr id="101380"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83CD30D0-9056-496E-9183-A71A0271BB38}" type="slidenum">
              <a:rPr lang="en-US" b="0" smtClean="0"/>
              <a:pPr eaLnBrk="1" hangingPunct="1"/>
              <a:t>54</a:t>
            </a:fld>
            <a:endParaRPr lang="en-US" b="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p:spPr>
        <p:txBody>
          <a:bodyPr/>
          <a:lstStyle/>
          <a:p>
            <a:endParaRPr lang="en-US" dirty="0" smtClean="0"/>
          </a:p>
        </p:txBody>
      </p:sp>
      <p:sp>
        <p:nvSpPr>
          <p:cNvPr id="102404"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0FD477DD-6360-48D0-9208-B702F81B2AC8}" type="slidenum">
              <a:rPr lang="en-US" b="0" smtClean="0"/>
              <a:pPr eaLnBrk="1" hangingPunct="1"/>
              <a:t>59</a:t>
            </a:fld>
            <a:endParaRPr lang="en-US" b="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Effects on plants and animals, ultimate environmental disposition.  OSHA will not enforce the content of sections 12-15 because they concern matters handled by other agencies.</a:t>
            </a:r>
          </a:p>
          <a:p>
            <a:endParaRPr lang="en-US" dirty="0" smtClean="0"/>
          </a:p>
        </p:txBody>
      </p:sp>
      <p:sp>
        <p:nvSpPr>
          <p:cNvPr id="103428"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7FEAAE3B-13C9-4A0B-8CF6-4926C3A07300}" type="slidenum">
              <a:rPr lang="en-US" b="0" smtClean="0"/>
              <a:pPr eaLnBrk="1" hangingPunct="1"/>
              <a:t>60</a:t>
            </a:fld>
            <a:endParaRPr lang="en-US" b="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60346102-25A6-4795-9FC2-2E6187952D7D}" type="slidenum">
              <a:rPr lang="en-US" b="0" smtClean="0"/>
              <a:pPr eaLnBrk="1" hangingPunct="1"/>
              <a:t>4</a:t>
            </a:fld>
            <a:endParaRPr lang="en-US" b="0"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pPr eaLnBrk="1" hangingPunct="1"/>
            <a:r>
              <a:rPr lang="en-US" smtClean="0"/>
              <a:t>Notes:  In the United States (U.S.) there are requirements for classification and labelling of chemicals for the Consumer Product Safety Commission, the Department of Transportation, the Environmental Protection Agency, and the Occupational Safety and Health Administration.</a:t>
            </a:r>
            <a:br>
              <a:rPr lang="en-US" smtClean="0"/>
            </a:br>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p:spPr>
        <p:txBody>
          <a:bodyPr/>
          <a:lstStyle/>
          <a:p>
            <a:r>
              <a:rPr lang="en-US" smtClean="0"/>
              <a:t>Classification under federal, state and international regulations.  EU risk and safety phrases.</a:t>
            </a:r>
          </a:p>
        </p:txBody>
      </p:sp>
      <p:sp>
        <p:nvSpPr>
          <p:cNvPr id="104452"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29FCEA6B-73B5-41A2-A5AD-05A65144312C}" type="slidenum">
              <a:rPr lang="en-US" b="0" smtClean="0"/>
              <a:pPr eaLnBrk="1" hangingPunct="1"/>
              <a:t>63</a:t>
            </a:fld>
            <a:endParaRPr lang="en-US" b="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p:spPr>
        <p:txBody>
          <a:bodyPr/>
          <a:lstStyle/>
          <a:p>
            <a:r>
              <a:rPr lang="en-US" smtClean="0"/>
              <a:t>In preparing an SDS, the chemical mfg. when they become aware of any significant information regarding the hazards of a chemical, or ways to protect against the hazard, this new info must be added to the SDS within 3 months.; they get 6 months to update labels.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p:spPr>
        <p:txBody>
          <a:bodyPr/>
          <a:lstStyle/>
          <a:p>
            <a:r>
              <a:rPr lang="en-US" dirty="0" smtClean="0"/>
              <a:t>GHS A set of criteria and provisions that can be incorporated into existing systems, or used to develop new systems.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15A3D4E0-9F33-43FE-9B5A-5973C22D2DCC}" type="slidenum">
              <a:rPr lang="en-US" b="0" smtClean="0"/>
              <a:pPr eaLnBrk="1" hangingPunct="1"/>
              <a:t>6</a:t>
            </a:fld>
            <a:endParaRPr lang="en-US" b="0"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p:spPr>
        <p:txBody>
          <a:bodyPr/>
          <a:lstStyle/>
          <a:p>
            <a:pPr eaLnBrk="1" hangingPunct="1"/>
            <a:r>
              <a:rPr lang="en-US" dirty="0" smtClean="0"/>
              <a:t>Notes:  The widespread use of chemicals has resulted in the development of sector-specific regulations (transport, production, workplace, agriculture, trade, and consumer products).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p:spPr>
        <p:txBody>
          <a:bodyPr/>
          <a:lstStyle/>
          <a:p>
            <a:r>
              <a:rPr lang="en-US" smtClean="0"/>
              <a:t>UNCED issued a mandate calling for development of GHS.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p:spPr>
        <p:txBody>
          <a:bodyPr/>
          <a:lstStyle/>
          <a:p>
            <a:r>
              <a:rPr lang="en-US" smtClean="0"/>
              <a:t>ANPR - Advanced Notice of Proposed Rulemaking;  NPRM – Notice of Proposed Rulemaking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 xmlns:p14="http://schemas.microsoft.com/office/powerpoint/2010/main" val="2581436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1022794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3008895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207900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3914976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3315333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3194430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3094604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2675796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268442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2665290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2388039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D5913-98E1-4EE5-ABDF-61C0032170CD}" type="slidenum">
              <a:rPr lang="en-US" smtClean="0"/>
              <a:pPr/>
              <a:t>‹#›</a:t>
            </a:fld>
            <a:endParaRPr lang="en-US"/>
          </a:p>
        </p:txBody>
      </p:sp>
    </p:spTree>
    <p:extLst>
      <p:ext uri="{BB962C8B-B14F-4D97-AF65-F5344CB8AC3E}">
        <p14:creationId xmlns="" xmlns:p14="http://schemas.microsoft.com/office/powerpoint/2010/main" val="573450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m/url?sa=i&amp;rct=j&amp;q=&amp;esrc=s&amp;frm=1&amp;source=images&amp;cd=&amp;cad=rja&amp;docid=JNC_ip4HMs42kM&amp;tbnid=pRSgJgO3VQJShM:&amp;ved=0CAUQjRw&amp;url=http://whatsnew-riddhi.blogspot.com/2011/08/water-pollution-causes-and-effects.html&amp;ei=sV8mUZuPCuP1igKNsYHAAQ&amp;bvm=bv.42661473,d.cGE&amp;psig=AFQjCNFgSMaz17FJMbadRhWyOnuAKRMxTg&amp;ust=1361555739642611"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2.png"/><Relationship Id="rId4" Type="http://schemas.openxmlformats.org/officeDocument/2006/relationships/image" Target="../media/image14.png"/></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0.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772400" cy="1828800"/>
          </a:xfrm>
        </p:spPr>
        <p:txBody>
          <a:bodyPr>
            <a:normAutofit fontScale="90000"/>
          </a:bodyPr>
          <a:lstStyle/>
          <a:p>
            <a:r>
              <a:rPr lang="en-US" b="1" dirty="0">
                <a:solidFill>
                  <a:srgbClr val="008000"/>
                </a:solidFill>
              </a:rPr>
              <a:t>HAZARD COMMUNICATION</a:t>
            </a:r>
            <a:br>
              <a:rPr lang="en-US" b="1" dirty="0">
                <a:solidFill>
                  <a:srgbClr val="008000"/>
                </a:solidFill>
              </a:rPr>
            </a:br>
            <a:r>
              <a:rPr lang="en-US" b="1" dirty="0">
                <a:solidFill>
                  <a:srgbClr val="008000"/>
                </a:solidFill>
              </a:rPr>
              <a:t>&amp;</a:t>
            </a:r>
            <a:br>
              <a:rPr lang="en-US" b="1" dirty="0">
                <a:solidFill>
                  <a:srgbClr val="008000"/>
                </a:solidFill>
              </a:rPr>
            </a:br>
            <a:r>
              <a:rPr lang="en-US" b="1" dirty="0">
                <a:solidFill>
                  <a:srgbClr val="008000"/>
                </a:solidFill>
              </a:rPr>
              <a:t>GHS</a:t>
            </a:r>
            <a:endParaRPr lang="en-US" b="1" dirty="0"/>
          </a:p>
        </p:txBody>
      </p:sp>
      <p:sp>
        <p:nvSpPr>
          <p:cNvPr id="3" name="Subtitle 2"/>
          <p:cNvSpPr>
            <a:spLocks noGrp="1"/>
          </p:cNvSpPr>
          <p:nvPr>
            <p:ph type="subTitle" idx="1"/>
          </p:nvPr>
        </p:nvSpPr>
        <p:spPr/>
        <p:txBody>
          <a:bodyPr/>
          <a:lstStyle/>
          <a:p>
            <a:endParaRPr lang="en-US" dirty="0"/>
          </a:p>
        </p:txBody>
      </p:sp>
      <p:sp>
        <p:nvSpPr>
          <p:cNvPr id="4" name="TextBox 3"/>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
        <p:nvSpPr>
          <p:cNvPr id="10" name="TextBox 9"/>
          <p:cNvSpPr txBox="1"/>
          <p:nvPr/>
        </p:nvSpPr>
        <p:spPr>
          <a:xfrm>
            <a:off x="3048000" y="381000"/>
            <a:ext cx="5562600" cy="954107"/>
          </a:xfrm>
          <a:prstGeom prst="rect">
            <a:avLst/>
          </a:prstGeom>
          <a:noFill/>
        </p:spPr>
        <p:txBody>
          <a:bodyPr wrap="square" rtlCol="0">
            <a:spAutoFit/>
          </a:bodyPr>
          <a:lstStyle/>
          <a:p>
            <a:r>
              <a:rPr lang="en-US" sz="2800" dirty="0" smtClean="0"/>
              <a:t>             Environmental Health &amp; Risk       	  Management  </a:t>
            </a:r>
            <a:endParaRPr lang="en-US" sz="2800" dirty="0"/>
          </a:p>
        </p:txBody>
      </p:sp>
      <p:pic>
        <p:nvPicPr>
          <p:cNvPr id="1036" name="Picture 12" descr="http://pace.dbs.umt.edu/Templates/images/UMlogo.gif"/>
          <p:cNvPicPr>
            <a:picLocks noChangeAspect="1" noChangeArrowheads="1"/>
          </p:cNvPicPr>
          <p:nvPr/>
        </p:nvPicPr>
        <p:blipFill>
          <a:blip r:embed="rId3" cstate="print">
            <a:extLst>
              <a:ext uri="{BEBA8EAE-BF5A-486C-A8C5-ECC9F3942E4B}">
                <a14:imgProps xmlns="" xmlns:a14="http://schemas.microsoft.com/office/drawing/2010/main">
                  <a14:imgLayer r:embed="rId4">
                    <a14:imgEffect>
                      <a14:sharpenSoften amount="50000"/>
                    </a14:imgEffect>
                    <a14:imgEffect>
                      <a14:brightnessContrast bright="-20000"/>
                    </a14:imgEffect>
                  </a14:imgLayer>
                </a14:imgProps>
              </a:ext>
              <a:ext uri="{28A0092B-C50C-407E-A947-70E740481C1C}">
                <a14:useLocalDpi xmlns="" xmlns:a14="http://schemas.microsoft.com/office/drawing/2010/main" val="0"/>
              </a:ext>
            </a:extLst>
          </a:blip>
          <a:srcRect/>
          <a:stretch>
            <a:fillRect/>
          </a:stretch>
        </p:blipFill>
        <p:spPr bwMode="auto">
          <a:xfrm>
            <a:off x="914400" y="533400"/>
            <a:ext cx="1933575" cy="458361"/>
          </a:xfrm>
          <a:prstGeom prst="rect">
            <a:avLst/>
          </a:prstGeom>
          <a:noFill/>
          <a:extLst>
            <a:ext uri="{909E8E84-426E-40DD-AFC4-6F175D3DCCD1}">
              <a14:hiddenFill xmlns="" xmlns:a14="http://schemas.microsoft.com/office/drawing/2010/main">
                <a:solidFill>
                  <a:srgbClr val="FFFFFF"/>
                </a:solidFill>
              </a14:hiddenFill>
            </a:ext>
          </a:extLst>
        </p:spPr>
      </p:pic>
      <p:pic>
        <p:nvPicPr>
          <p:cNvPr id="8" name="Picture 3" descr="600px-GHS-pictogram-pollu"/>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400175" y="3810000"/>
            <a:ext cx="2895600" cy="25336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9" name="Picture 4" descr="600px-GHS-pictogram-silhouete"/>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5181600" y="3886200"/>
            <a:ext cx="2743200" cy="2438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573682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mtClean="0"/>
              <a:t>Implementation</a:t>
            </a:r>
          </a:p>
        </p:txBody>
      </p:sp>
      <p:sp>
        <p:nvSpPr>
          <p:cNvPr id="11267" name="Rectangle 3"/>
          <p:cNvSpPr>
            <a:spLocks noGrp="1" noChangeArrowheads="1"/>
          </p:cNvSpPr>
          <p:nvPr>
            <p:ph type="body" idx="1"/>
          </p:nvPr>
        </p:nvSpPr>
        <p:spPr>
          <a:xfrm>
            <a:off x="914400" y="1600200"/>
            <a:ext cx="7772400" cy="4525963"/>
          </a:xfrm>
        </p:spPr>
        <p:txBody>
          <a:bodyPr/>
          <a:lstStyle/>
          <a:p>
            <a:r>
              <a:rPr lang="en-US" dirty="0" smtClean="0"/>
              <a:t>Employers must complete all training regarding new label elements and SDS format by Dec 1, 2013</a:t>
            </a:r>
          </a:p>
          <a:p>
            <a:r>
              <a:rPr lang="en-US" dirty="0" smtClean="0"/>
              <a:t>Requiring compliance with all provisions for preparation of new labels and SDS by June 1, 2015</a:t>
            </a: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30698819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mtClean="0"/>
              <a:t>Implementation</a:t>
            </a:r>
          </a:p>
        </p:txBody>
      </p:sp>
      <p:sp>
        <p:nvSpPr>
          <p:cNvPr id="12291" name="Rectangle 3"/>
          <p:cNvSpPr>
            <a:spLocks noGrp="1" noChangeArrowheads="1"/>
          </p:cNvSpPr>
          <p:nvPr>
            <p:ph type="body" idx="1"/>
          </p:nvPr>
        </p:nvSpPr>
        <p:spPr>
          <a:xfrm>
            <a:off x="762000" y="1600200"/>
            <a:ext cx="7924800" cy="4525963"/>
          </a:xfrm>
        </p:spPr>
        <p:txBody>
          <a:bodyPr/>
          <a:lstStyle/>
          <a:p>
            <a:r>
              <a:rPr lang="en-US" dirty="0" smtClean="0"/>
              <a:t>Distributors can’t ship containers unless they have a GHS label by Dec 1, 2015</a:t>
            </a:r>
          </a:p>
          <a:p>
            <a:r>
              <a:rPr lang="en-US" dirty="0" smtClean="0"/>
              <a:t>Employers given an additional year, June 1, 2016 to update their Hazard Communication programs or any other workplace signs, if applicable</a:t>
            </a: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8350083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p:txBody>
          <a:bodyPr/>
          <a:lstStyle/>
          <a:p>
            <a:pPr eaLnBrk="1" hangingPunct="1"/>
            <a:r>
              <a:rPr lang="en-US" smtClean="0"/>
              <a:t>Application of GHS</a:t>
            </a:r>
          </a:p>
        </p:txBody>
      </p:sp>
      <p:sp>
        <p:nvSpPr>
          <p:cNvPr id="15365" name="Rectangle 3"/>
          <p:cNvSpPr>
            <a:spLocks noGrp="1" noChangeArrowheads="1"/>
          </p:cNvSpPr>
          <p:nvPr>
            <p:ph type="body" idx="1"/>
          </p:nvPr>
        </p:nvSpPr>
        <p:spPr>
          <a:xfrm>
            <a:off x="1295400" y="1371600"/>
            <a:ext cx="7391400" cy="4754563"/>
          </a:xfrm>
        </p:spPr>
        <p:txBody>
          <a:bodyPr/>
          <a:lstStyle/>
          <a:p>
            <a:pPr eaLnBrk="1" hangingPunct="1">
              <a:lnSpc>
                <a:spcPct val="90000"/>
              </a:lnSpc>
            </a:pPr>
            <a:r>
              <a:rPr lang="en-US" sz="2800" dirty="0" smtClean="0"/>
              <a:t>Enhance the protection of human health and the environment by providing an internationally comprehensible system</a:t>
            </a:r>
          </a:p>
          <a:p>
            <a:pPr eaLnBrk="1" hangingPunct="1">
              <a:lnSpc>
                <a:spcPct val="90000"/>
              </a:lnSpc>
            </a:pPr>
            <a:r>
              <a:rPr lang="en-US" sz="2800" dirty="0" smtClean="0"/>
              <a:t>Provide a recognized framework to develop regulations for those countries without existing systems </a:t>
            </a:r>
          </a:p>
          <a:p>
            <a:pPr eaLnBrk="1" hangingPunct="1">
              <a:lnSpc>
                <a:spcPct val="90000"/>
              </a:lnSpc>
            </a:pPr>
            <a:r>
              <a:rPr lang="en-US" sz="2800" dirty="0" smtClean="0"/>
              <a:t>Facilitate international trade in chemicals whose hazards have been identified on an international basis </a:t>
            </a:r>
          </a:p>
          <a:p>
            <a:pPr eaLnBrk="1" hangingPunct="1">
              <a:lnSpc>
                <a:spcPct val="90000"/>
              </a:lnSpc>
            </a:pPr>
            <a:r>
              <a:rPr lang="en-US" sz="2800" dirty="0" smtClean="0"/>
              <a:t>Reduce the need for testing and evaluation against multiple classification systems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94846882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p:cNvSpPr>
            <a:spLocks noGrp="1" noChangeArrowheads="1"/>
          </p:cNvSpPr>
          <p:nvPr>
            <p:ph type="title"/>
          </p:nvPr>
        </p:nvSpPr>
        <p:spPr/>
        <p:txBody>
          <a:bodyPr/>
          <a:lstStyle/>
          <a:p>
            <a:pPr eaLnBrk="1" hangingPunct="1"/>
            <a:r>
              <a:rPr lang="en-US" smtClean="0"/>
              <a:t>Overall Benefits of GHS</a:t>
            </a:r>
          </a:p>
        </p:txBody>
      </p:sp>
      <p:sp>
        <p:nvSpPr>
          <p:cNvPr id="14341" name="Rectangle 3"/>
          <p:cNvSpPr>
            <a:spLocks noGrp="1" noChangeArrowheads="1"/>
          </p:cNvSpPr>
          <p:nvPr>
            <p:ph type="body" idx="1"/>
          </p:nvPr>
        </p:nvSpPr>
        <p:spPr>
          <a:xfrm>
            <a:off x="685800" y="1600200"/>
            <a:ext cx="8001000" cy="4525963"/>
          </a:xfrm>
        </p:spPr>
        <p:txBody>
          <a:bodyPr/>
          <a:lstStyle/>
          <a:p>
            <a:pPr eaLnBrk="1" hangingPunct="1"/>
            <a:r>
              <a:rPr lang="en-US" dirty="0" smtClean="0"/>
              <a:t>To ensure that employers, employees and the public are provided with adequate, practical, reliable and comprehensible information on the hazards of chemicals, so that they can take effective preventive and protective measure for their health and safety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92525132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p:txBody>
          <a:bodyPr/>
          <a:lstStyle/>
          <a:p>
            <a:pPr eaLnBrk="1" hangingPunct="1"/>
            <a:r>
              <a:rPr lang="en-US" smtClean="0"/>
              <a:t>Benefits to Workers/Public</a:t>
            </a:r>
          </a:p>
        </p:txBody>
      </p:sp>
      <p:sp>
        <p:nvSpPr>
          <p:cNvPr id="16389" name="Rectangle 3"/>
          <p:cNvSpPr>
            <a:spLocks noGrp="1" noChangeArrowheads="1"/>
          </p:cNvSpPr>
          <p:nvPr>
            <p:ph type="body" idx="1"/>
          </p:nvPr>
        </p:nvSpPr>
        <p:spPr>
          <a:xfrm>
            <a:off x="990600" y="1600200"/>
            <a:ext cx="7696200" cy="4525963"/>
          </a:xfrm>
        </p:spPr>
        <p:txBody>
          <a:bodyPr/>
          <a:lstStyle/>
          <a:p>
            <a:pPr eaLnBrk="1" hangingPunct="1"/>
            <a:r>
              <a:rPr lang="en-US" dirty="0" smtClean="0"/>
              <a:t>Improved safety for workers and others through consistent and simplified communications on chemical hazards and practices to follow for safe handling and use, </a:t>
            </a:r>
          </a:p>
          <a:p>
            <a:pPr eaLnBrk="1" hangingPunct="1"/>
            <a:r>
              <a:rPr lang="en-US" dirty="0" smtClean="0"/>
              <a:t>Greater awareness of hazards, resulting in safer use of chemicals in the workplace and in the home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482087549"/>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p:txBody>
          <a:bodyPr/>
          <a:lstStyle/>
          <a:p>
            <a:pPr eaLnBrk="1" hangingPunct="1"/>
            <a:r>
              <a:rPr lang="en-US" smtClean="0"/>
              <a:t>GHS &amp; Existing Regulations</a:t>
            </a:r>
          </a:p>
        </p:txBody>
      </p:sp>
      <p:sp>
        <p:nvSpPr>
          <p:cNvPr id="17413" name="Rectangle 3"/>
          <p:cNvSpPr>
            <a:spLocks noGrp="1" noChangeArrowheads="1"/>
          </p:cNvSpPr>
          <p:nvPr>
            <p:ph type="body" idx="1"/>
          </p:nvPr>
        </p:nvSpPr>
        <p:spPr>
          <a:xfrm>
            <a:off x="838200" y="1600200"/>
            <a:ext cx="7848600" cy="4525963"/>
          </a:xfrm>
        </p:spPr>
        <p:txBody>
          <a:bodyPr>
            <a:normAutofit/>
          </a:bodyPr>
          <a:lstStyle/>
          <a:p>
            <a:pPr eaLnBrk="1" hangingPunct="1"/>
            <a:r>
              <a:rPr lang="en-US" dirty="0" smtClean="0"/>
              <a:t>The specific hazard criteria, classification processes, label elements and SDS requirements within an existing regulation will need to be modified to be consistent with the harmonized elements of the GHS </a:t>
            </a:r>
          </a:p>
          <a:p>
            <a:pPr eaLnBrk="1" hangingPunct="1"/>
            <a:r>
              <a:rPr lang="en-US" b="1" dirty="0" smtClean="0"/>
              <a:t>ALL</a:t>
            </a:r>
            <a:r>
              <a:rPr lang="en-US" dirty="0" smtClean="0"/>
              <a:t> existing hazard communication systems will need to be changed in order to apply the GHS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96830428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pPr eaLnBrk="1" hangingPunct="1"/>
            <a:r>
              <a:rPr lang="en-US" smtClean="0"/>
              <a:t>Classification</a:t>
            </a:r>
          </a:p>
        </p:txBody>
      </p:sp>
      <p:sp>
        <p:nvSpPr>
          <p:cNvPr id="18437" name="Rectangle 3"/>
          <p:cNvSpPr>
            <a:spLocks noGrp="1" noChangeArrowheads="1"/>
          </p:cNvSpPr>
          <p:nvPr>
            <p:ph type="body" idx="1"/>
          </p:nvPr>
        </p:nvSpPr>
        <p:spPr>
          <a:xfrm>
            <a:off x="838200" y="1600200"/>
            <a:ext cx="7848600" cy="4525963"/>
          </a:xfrm>
        </p:spPr>
        <p:txBody>
          <a:bodyPr/>
          <a:lstStyle/>
          <a:p>
            <a:pPr eaLnBrk="1" hangingPunct="1"/>
            <a:r>
              <a:rPr lang="en-US" dirty="0" smtClean="0"/>
              <a:t>Classification is the starting point for hazard communication</a:t>
            </a:r>
          </a:p>
          <a:p>
            <a:pPr eaLnBrk="1" hangingPunct="1">
              <a:buFontTx/>
              <a:buNone/>
            </a:pPr>
            <a:r>
              <a:rPr lang="en-US" dirty="0" smtClean="0"/>
              <a:t> </a:t>
            </a:r>
          </a:p>
          <a:p>
            <a:pPr eaLnBrk="1" hangingPunct="1"/>
            <a:r>
              <a:rPr lang="en-US" dirty="0" smtClean="0"/>
              <a:t>Involves the identification of the hazard(s) of a chemical or mixture by assigning a category of hazard/danger using defined criteria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0932398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p:txBody>
          <a:bodyPr/>
          <a:lstStyle/>
          <a:p>
            <a:r>
              <a:rPr lang="en-US" smtClean="0"/>
              <a:t>Hazard Classes</a:t>
            </a:r>
          </a:p>
        </p:txBody>
      </p:sp>
      <p:sp>
        <p:nvSpPr>
          <p:cNvPr id="19459" name="Content Placeholder 2"/>
          <p:cNvSpPr>
            <a:spLocks noGrp="1"/>
          </p:cNvSpPr>
          <p:nvPr>
            <p:ph idx="4294967295"/>
          </p:nvPr>
        </p:nvSpPr>
        <p:spPr>
          <a:xfrm>
            <a:off x="914400" y="1600200"/>
            <a:ext cx="7772400" cy="4525963"/>
          </a:xfrm>
        </p:spPr>
        <p:txBody>
          <a:bodyPr/>
          <a:lstStyle/>
          <a:p>
            <a:r>
              <a:rPr lang="en-US" dirty="0" smtClean="0"/>
              <a:t>16 classes of physical hazards</a:t>
            </a:r>
          </a:p>
          <a:p>
            <a:r>
              <a:rPr lang="en-US" dirty="0" smtClean="0"/>
              <a:t>10 classes of health hazards</a:t>
            </a:r>
          </a:p>
          <a:p>
            <a:r>
              <a:rPr lang="en-US" dirty="0" smtClean="0"/>
              <a:t>  3 classes of environmental hazards</a:t>
            </a:r>
          </a:p>
        </p:txBody>
      </p:sp>
      <p:sp>
        <p:nvSpPr>
          <p:cNvPr id="19461"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6470988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20484" name="Rectangle 2"/>
          <p:cNvSpPr>
            <a:spLocks noGrp="1" noChangeArrowheads="1"/>
          </p:cNvSpPr>
          <p:nvPr>
            <p:ph type="title" idx="4294967295"/>
          </p:nvPr>
        </p:nvSpPr>
        <p:spPr/>
        <p:txBody>
          <a:bodyPr/>
          <a:lstStyle/>
          <a:p>
            <a:r>
              <a:rPr lang="en-US" smtClean="0"/>
              <a:t>GHS Physical Hazards</a:t>
            </a:r>
          </a:p>
        </p:txBody>
      </p:sp>
      <p:sp>
        <p:nvSpPr>
          <p:cNvPr id="20485" name="Rectangle 3"/>
          <p:cNvSpPr>
            <a:spLocks noGrp="1" noChangeArrowheads="1"/>
          </p:cNvSpPr>
          <p:nvPr>
            <p:ph type="body" idx="4294967295"/>
          </p:nvPr>
        </p:nvSpPr>
        <p:spPr>
          <a:xfrm>
            <a:off x="1752600" y="1447800"/>
            <a:ext cx="6934200" cy="4678363"/>
          </a:xfrm>
        </p:spPr>
        <p:txBody>
          <a:bodyPr/>
          <a:lstStyle/>
          <a:p>
            <a:pPr>
              <a:lnSpc>
                <a:spcPct val="80000"/>
              </a:lnSpc>
            </a:pPr>
            <a:r>
              <a:rPr lang="en-US" sz="1800" dirty="0" smtClean="0"/>
              <a:t>Explosives </a:t>
            </a:r>
          </a:p>
          <a:p>
            <a:pPr>
              <a:lnSpc>
                <a:spcPct val="80000"/>
              </a:lnSpc>
            </a:pPr>
            <a:r>
              <a:rPr lang="en-US" sz="1800" dirty="0" smtClean="0"/>
              <a:t>Flammable Gases </a:t>
            </a:r>
          </a:p>
          <a:p>
            <a:pPr>
              <a:lnSpc>
                <a:spcPct val="80000"/>
              </a:lnSpc>
            </a:pPr>
            <a:r>
              <a:rPr lang="en-US" sz="1800" dirty="0" smtClean="0"/>
              <a:t>Flammable Aerosols </a:t>
            </a:r>
          </a:p>
          <a:p>
            <a:pPr>
              <a:lnSpc>
                <a:spcPct val="80000"/>
              </a:lnSpc>
            </a:pPr>
            <a:r>
              <a:rPr lang="en-US" sz="1800" dirty="0" smtClean="0"/>
              <a:t>Oxidizing Gases </a:t>
            </a:r>
          </a:p>
          <a:p>
            <a:pPr>
              <a:lnSpc>
                <a:spcPct val="80000"/>
              </a:lnSpc>
            </a:pPr>
            <a:r>
              <a:rPr lang="en-US" sz="1800" dirty="0" smtClean="0"/>
              <a:t>Gases Under Pressure </a:t>
            </a:r>
          </a:p>
          <a:p>
            <a:pPr>
              <a:lnSpc>
                <a:spcPct val="80000"/>
              </a:lnSpc>
            </a:pPr>
            <a:r>
              <a:rPr lang="en-US" sz="1800" dirty="0" smtClean="0"/>
              <a:t>Flammable Liquids </a:t>
            </a:r>
          </a:p>
          <a:p>
            <a:pPr>
              <a:lnSpc>
                <a:spcPct val="80000"/>
              </a:lnSpc>
            </a:pPr>
            <a:r>
              <a:rPr lang="en-US" sz="1800" dirty="0" smtClean="0"/>
              <a:t>Flammable Solids </a:t>
            </a:r>
          </a:p>
          <a:p>
            <a:pPr>
              <a:lnSpc>
                <a:spcPct val="80000"/>
              </a:lnSpc>
            </a:pPr>
            <a:r>
              <a:rPr lang="en-US" sz="1800" dirty="0" smtClean="0"/>
              <a:t>Self-Reactive Substances </a:t>
            </a:r>
          </a:p>
          <a:p>
            <a:pPr>
              <a:lnSpc>
                <a:spcPct val="80000"/>
              </a:lnSpc>
            </a:pPr>
            <a:r>
              <a:rPr lang="en-US" sz="1800" dirty="0" smtClean="0"/>
              <a:t>Pyrophoric Liquids </a:t>
            </a:r>
          </a:p>
          <a:p>
            <a:pPr>
              <a:lnSpc>
                <a:spcPct val="80000"/>
              </a:lnSpc>
            </a:pPr>
            <a:r>
              <a:rPr lang="en-US" sz="1800" dirty="0" smtClean="0"/>
              <a:t>Pyrophoric Solids </a:t>
            </a:r>
          </a:p>
          <a:p>
            <a:pPr>
              <a:lnSpc>
                <a:spcPct val="80000"/>
              </a:lnSpc>
            </a:pPr>
            <a:r>
              <a:rPr lang="en-US" sz="1800" dirty="0" smtClean="0"/>
              <a:t>Self-Heating Substances </a:t>
            </a:r>
          </a:p>
          <a:p>
            <a:pPr>
              <a:lnSpc>
                <a:spcPct val="80000"/>
              </a:lnSpc>
            </a:pPr>
            <a:r>
              <a:rPr lang="en-US" sz="1800" dirty="0" smtClean="0"/>
              <a:t>Substances which, in contact </a:t>
            </a:r>
            <a:br>
              <a:rPr lang="en-US" sz="1800" dirty="0" smtClean="0"/>
            </a:br>
            <a:r>
              <a:rPr lang="en-US" sz="1800" dirty="0" smtClean="0"/>
              <a:t>with water emit flammable gases </a:t>
            </a:r>
          </a:p>
          <a:p>
            <a:pPr>
              <a:lnSpc>
                <a:spcPct val="80000"/>
              </a:lnSpc>
            </a:pPr>
            <a:r>
              <a:rPr lang="en-US" sz="1800" dirty="0" smtClean="0"/>
              <a:t>Oxidizing Liquids </a:t>
            </a:r>
          </a:p>
          <a:p>
            <a:pPr>
              <a:lnSpc>
                <a:spcPct val="80000"/>
              </a:lnSpc>
            </a:pPr>
            <a:r>
              <a:rPr lang="en-US" sz="1800" dirty="0" smtClean="0"/>
              <a:t>Oxidizing Solids </a:t>
            </a:r>
          </a:p>
          <a:p>
            <a:pPr>
              <a:lnSpc>
                <a:spcPct val="80000"/>
              </a:lnSpc>
            </a:pPr>
            <a:r>
              <a:rPr lang="en-US" sz="1800" dirty="0" smtClean="0"/>
              <a:t>Organic Peroxides </a:t>
            </a:r>
          </a:p>
          <a:p>
            <a:pPr>
              <a:lnSpc>
                <a:spcPct val="80000"/>
              </a:lnSpc>
            </a:pPr>
            <a:r>
              <a:rPr lang="en-US" sz="1800" dirty="0" smtClean="0"/>
              <a:t>Corrosive to Metals </a:t>
            </a:r>
          </a:p>
          <a:p>
            <a:pPr>
              <a:lnSpc>
                <a:spcPct val="80000"/>
              </a:lnSpc>
            </a:pPr>
            <a:endParaRPr lang="en-US" sz="1800" dirty="0" smtClean="0"/>
          </a:p>
        </p:txBody>
      </p:sp>
      <p:pic>
        <p:nvPicPr>
          <p:cNvPr id="20486" name="Picture 8" descr="IMG_0163thumb"/>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562600" y="1752600"/>
            <a:ext cx="2886075" cy="38481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972439586"/>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p:txBody>
          <a:bodyPr/>
          <a:lstStyle/>
          <a:p>
            <a:pPr eaLnBrk="1" hangingPunct="1"/>
            <a:r>
              <a:rPr lang="en-US" smtClean="0"/>
              <a:t>GHS Health Hazards</a:t>
            </a:r>
          </a:p>
        </p:txBody>
      </p:sp>
      <p:sp>
        <p:nvSpPr>
          <p:cNvPr id="21509" name="Rectangle 3"/>
          <p:cNvSpPr>
            <a:spLocks noGrp="1" noChangeArrowheads="1"/>
          </p:cNvSpPr>
          <p:nvPr>
            <p:ph type="body" idx="1"/>
          </p:nvPr>
        </p:nvSpPr>
        <p:spPr>
          <a:xfrm>
            <a:off x="1752600" y="1371600"/>
            <a:ext cx="6934200" cy="4754563"/>
          </a:xfrm>
        </p:spPr>
        <p:txBody>
          <a:bodyPr>
            <a:normAutofit lnSpcReduction="10000"/>
          </a:bodyPr>
          <a:lstStyle/>
          <a:p>
            <a:pPr eaLnBrk="1" hangingPunct="1">
              <a:lnSpc>
                <a:spcPct val="80000"/>
              </a:lnSpc>
            </a:pPr>
            <a:r>
              <a:rPr lang="en-US" sz="2800" smtClean="0"/>
              <a:t>Acute Toxicity </a:t>
            </a:r>
          </a:p>
          <a:p>
            <a:pPr eaLnBrk="1" hangingPunct="1">
              <a:lnSpc>
                <a:spcPct val="80000"/>
              </a:lnSpc>
            </a:pPr>
            <a:r>
              <a:rPr lang="en-US" sz="2800" smtClean="0"/>
              <a:t>Skin Corrosion/Irritation </a:t>
            </a:r>
          </a:p>
          <a:p>
            <a:pPr eaLnBrk="1" hangingPunct="1">
              <a:lnSpc>
                <a:spcPct val="80000"/>
              </a:lnSpc>
            </a:pPr>
            <a:r>
              <a:rPr lang="en-US" sz="2800" smtClean="0"/>
              <a:t>Serious Eye Damage/Eye Irritation </a:t>
            </a:r>
          </a:p>
          <a:p>
            <a:pPr eaLnBrk="1" hangingPunct="1">
              <a:lnSpc>
                <a:spcPct val="80000"/>
              </a:lnSpc>
            </a:pPr>
            <a:r>
              <a:rPr lang="en-US" sz="2800" smtClean="0"/>
              <a:t>Respiratory or Skin Sensitization </a:t>
            </a:r>
          </a:p>
          <a:p>
            <a:pPr eaLnBrk="1" hangingPunct="1">
              <a:lnSpc>
                <a:spcPct val="80000"/>
              </a:lnSpc>
            </a:pPr>
            <a:r>
              <a:rPr lang="en-US" sz="2800" smtClean="0"/>
              <a:t>Germ Cell Mutagenicity </a:t>
            </a:r>
          </a:p>
          <a:p>
            <a:pPr eaLnBrk="1" hangingPunct="1">
              <a:lnSpc>
                <a:spcPct val="80000"/>
              </a:lnSpc>
            </a:pPr>
            <a:r>
              <a:rPr lang="en-US" sz="2800" smtClean="0"/>
              <a:t>Carcinogenicity </a:t>
            </a:r>
          </a:p>
          <a:p>
            <a:pPr eaLnBrk="1" hangingPunct="1">
              <a:lnSpc>
                <a:spcPct val="80000"/>
              </a:lnSpc>
            </a:pPr>
            <a:r>
              <a:rPr lang="en-US" sz="2800" smtClean="0"/>
              <a:t>Reproductive Toxicology </a:t>
            </a:r>
          </a:p>
          <a:p>
            <a:pPr eaLnBrk="1" hangingPunct="1">
              <a:lnSpc>
                <a:spcPct val="80000"/>
              </a:lnSpc>
            </a:pPr>
            <a:r>
              <a:rPr lang="en-US" sz="2800" smtClean="0"/>
              <a:t>Target Organ Systemic Toxicity - Single Exposure </a:t>
            </a:r>
          </a:p>
          <a:p>
            <a:pPr eaLnBrk="1" hangingPunct="1">
              <a:lnSpc>
                <a:spcPct val="80000"/>
              </a:lnSpc>
            </a:pPr>
            <a:r>
              <a:rPr lang="en-US" sz="2800" smtClean="0"/>
              <a:t>Target Organ Systemic Toxicity - Repeated Exposure </a:t>
            </a:r>
          </a:p>
          <a:p>
            <a:pPr eaLnBrk="1" hangingPunct="1">
              <a:lnSpc>
                <a:spcPct val="80000"/>
              </a:lnSpc>
            </a:pPr>
            <a:r>
              <a:rPr lang="en-US" sz="2800" smtClean="0"/>
              <a:t>Aspiration Toxicity </a:t>
            </a:r>
          </a:p>
          <a:p>
            <a:pPr eaLnBrk="1" hangingPunct="1">
              <a:lnSpc>
                <a:spcPct val="80000"/>
              </a:lnSpc>
              <a:buFontTx/>
              <a:buNone/>
            </a:pPr>
            <a:endParaRPr lang="en-US" sz="2800" smtClean="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307107334"/>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p:txBody>
          <a:bodyPr/>
          <a:lstStyle/>
          <a:p>
            <a:pPr eaLnBrk="1" hangingPunct="1"/>
            <a:r>
              <a:rPr lang="en-US" smtClean="0"/>
              <a:t>GHS</a:t>
            </a:r>
          </a:p>
        </p:txBody>
      </p:sp>
      <p:sp>
        <p:nvSpPr>
          <p:cNvPr id="3077" name="Rectangle 3"/>
          <p:cNvSpPr>
            <a:spLocks noGrp="1" noChangeArrowheads="1"/>
          </p:cNvSpPr>
          <p:nvPr>
            <p:ph type="body" idx="1"/>
          </p:nvPr>
        </p:nvSpPr>
        <p:spPr/>
        <p:txBody>
          <a:bodyPr/>
          <a:lstStyle/>
          <a:p>
            <a:pPr algn="ctr" eaLnBrk="1" hangingPunct="1"/>
            <a:r>
              <a:rPr lang="en-US" dirty="0" smtClean="0">
                <a:solidFill>
                  <a:srgbClr val="008000"/>
                </a:solidFill>
              </a:rPr>
              <a:t>G</a:t>
            </a:r>
            <a:r>
              <a:rPr lang="en-US" dirty="0" smtClean="0"/>
              <a:t>lobally </a:t>
            </a:r>
            <a:r>
              <a:rPr lang="en-US" dirty="0" smtClean="0">
                <a:solidFill>
                  <a:srgbClr val="008000"/>
                </a:solidFill>
              </a:rPr>
              <a:t>H</a:t>
            </a:r>
            <a:r>
              <a:rPr lang="en-US" dirty="0" smtClean="0"/>
              <a:t>armonized </a:t>
            </a:r>
            <a:r>
              <a:rPr lang="en-US" dirty="0" smtClean="0">
                <a:solidFill>
                  <a:srgbClr val="008000"/>
                </a:solidFill>
              </a:rPr>
              <a:t>S</a:t>
            </a:r>
            <a:r>
              <a:rPr lang="en-US" dirty="0" smtClean="0"/>
              <a:t>ystem of Classification &amp; Labeling of Chemicals</a:t>
            </a:r>
          </a:p>
        </p:txBody>
      </p:sp>
      <p:pic>
        <p:nvPicPr>
          <p:cNvPr id="3078" name="Picture 4" descr="Globally Harmonized System (GHS) of Chemical Classification and Labelli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505200" y="2819400"/>
            <a:ext cx="2438400" cy="3581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4104677938"/>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pPr eaLnBrk="1" hangingPunct="1"/>
            <a:r>
              <a:rPr lang="en-US" smtClean="0"/>
              <a:t>GHS Environmental Hazards</a:t>
            </a:r>
          </a:p>
        </p:txBody>
      </p:sp>
      <p:sp>
        <p:nvSpPr>
          <p:cNvPr id="22533" name="Rectangle 3"/>
          <p:cNvSpPr>
            <a:spLocks noGrp="1" noChangeArrowheads="1"/>
          </p:cNvSpPr>
          <p:nvPr>
            <p:ph type="body" idx="1"/>
          </p:nvPr>
        </p:nvSpPr>
        <p:spPr>
          <a:xfrm>
            <a:off x="1066800" y="1600200"/>
            <a:ext cx="7620000" cy="4525963"/>
          </a:xfrm>
        </p:spPr>
        <p:txBody>
          <a:bodyPr/>
          <a:lstStyle/>
          <a:p>
            <a:pPr eaLnBrk="1" hangingPunct="1"/>
            <a:r>
              <a:rPr lang="en-US" dirty="0" smtClean="0"/>
              <a:t>Hazardous to the Aquatic Environment </a:t>
            </a:r>
          </a:p>
          <a:p>
            <a:pPr eaLnBrk="1" hangingPunct="1"/>
            <a:r>
              <a:rPr lang="en-US" dirty="0" smtClean="0"/>
              <a:t>Acute aquatic toxicity </a:t>
            </a:r>
          </a:p>
          <a:p>
            <a:pPr eaLnBrk="1" hangingPunct="1"/>
            <a:r>
              <a:rPr lang="en-US" dirty="0" smtClean="0"/>
              <a:t>Chronic aquatic toxicity </a:t>
            </a:r>
          </a:p>
          <a:p>
            <a:pPr lvl="1" eaLnBrk="1" hangingPunct="1"/>
            <a:r>
              <a:rPr lang="en-US" dirty="0" smtClean="0"/>
              <a:t>Bioaccumulation potential </a:t>
            </a:r>
          </a:p>
          <a:p>
            <a:pPr lvl="1" eaLnBrk="1" hangingPunct="1"/>
            <a:r>
              <a:rPr lang="en-US" dirty="0" smtClean="0"/>
              <a:t>Rapid degradability </a:t>
            </a:r>
          </a:p>
          <a:p>
            <a:pPr eaLnBrk="1" hangingPunct="1">
              <a:buFontTx/>
              <a:buNone/>
            </a:pPr>
            <a:endParaRPr lang="en-US" dirty="0" smtClean="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pic>
        <p:nvPicPr>
          <p:cNvPr id="1026" name="Picture 2" descr="http://library.thinkquest.org/07aug/01628/P8243592.JPG">
            <a:hlinkClick r:id="rId2"/>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257800" y="3962400"/>
            <a:ext cx="3362325" cy="27432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18987352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p:txBody>
          <a:bodyPr/>
          <a:lstStyle/>
          <a:p>
            <a:pPr eaLnBrk="1" hangingPunct="1"/>
            <a:r>
              <a:rPr lang="en-US" smtClean="0"/>
              <a:t>GHS Hazard Communication</a:t>
            </a:r>
          </a:p>
        </p:txBody>
      </p:sp>
      <p:sp>
        <p:nvSpPr>
          <p:cNvPr id="23557" name="Rectangle 3"/>
          <p:cNvSpPr>
            <a:spLocks noGrp="1" noChangeArrowheads="1"/>
          </p:cNvSpPr>
          <p:nvPr>
            <p:ph type="body" idx="1"/>
          </p:nvPr>
        </p:nvSpPr>
        <p:spPr>
          <a:xfrm>
            <a:off x="838200" y="1600200"/>
            <a:ext cx="7848600" cy="4525963"/>
          </a:xfrm>
        </p:spPr>
        <p:txBody>
          <a:bodyPr/>
          <a:lstStyle/>
          <a:p>
            <a:pPr eaLnBrk="1" hangingPunct="1"/>
            <a:r>
              <a:rPr lang="en-US" dirty="0" smtClean="0"/>
              <a:t>Once a chemical has been classified, the hazard(s) must be communicated to target audiences </a:t>
            </a:r>
          </a:p>
          <a:p>
            <a:pPr eaLnBrk="1" hangingPunct="1"/>
            <a:endParaRPr lang="en-US" dirty="0" smtClean="0"/>
          </a:p>
          <a:p>
            <a:pPr eaLnBrk="1" hangingPunct="1"/>
            <a:r>
              <a:rPr lang="en-US" dirty="0" smtClean="0"/>
              <a:t>Labels and Safety Data Sheets are the main tools for chemical hazard communication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60240111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a:xfrm>
            <a:off x="1752600" y="381000"/>
            <a:ext cx="6934200" cy="990600"/>
          </a:xfrm>
        </p:spPr>
        <p:txBody>
          <a:bodyPr/>
          <a:lstStyle/>
          <a:p>
            <a:r>
              <a:rPr lang="en-US" dirty="0" smtClean="0"/>
              <a:t>GHS Label Elements</a:t>
            </a:r>
          </a:p>
        </p:txBody>
      </p:sp>
      <p:sp>
        <p:nvSpPr>
          <p:cNvPr id="27651" name="Content Placeholder 2"/>
          <p:cNvSpPr>
            <a:spLocks noGrp="1"/>
          </p:cNvSpPr>
          <p:nvPr>
            <p:ph idx="4294967295"/>
          </p:nvPr>
        </p:nvSpPr>
        <p:spPr>
          <a:xfrm>
            <a:off x="1752600" y="1295400"/>
            <a:ext cx="6934200" cy="4830763"/>
          </a:xfrm>
        </p:spPr>
        <p:txBody>
          <a:bodyPr>
            <a:normAutofit lnSpcReduction="10000"/>
          </a:bodyPr>
          <a:lstStyle/>
          <a:p>
            <a:r>
              <a:rPr lang="en-US" smtClean="0"/>
              <a:t>Product Identifier</a:t>
            </a:r>
          </a:p>
          <a:p>
            <a:r>
              <a:rPr lang="en-US" smtClean="0"/>
              <a:t>Signal Word (Danger, Warning)</a:t>
            </a:r>
          </a:p>
          <a:p>
            <a:r>
              <a:rPr lang="en-US" smtClean="0"/>
              <a:t>Hazard Statement (for each hazard class and category)</a:t>
            </a:r>
          </a:p>
          <a:p>
            <a:r>
              <a:rPr lang="en-US" smtClean="0"/>
              <a:t>Pictogram(s)</a:t>
            </a:r>
          </a:p>
          <a:p>
            <a:r>
              <a:rPr lang="en-US" smtClean="0"/>
              <a:t>Precautionary Statement (for each hazard class and category)</a:t>
            </a:r>
          </a:p>
          <a:p>
            <a:r>
              <a:rPr lang="en-US" smtClean="0"/>
              <a:t>Name, Address and Tele. # of chemical manufacturer</a:t>
            </a:r>
          </a:p>
          <a:p>
            <a:endParaRPr lang="en-US" smtClean="0"/>
          </a:p>
        </p:txBody>
      </p:sp>
      <p:sp>
        <p:nvSpPr>
          <p:cNvPr id="2765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8535947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a:xfrm>
            <a:off x="1752600" y="381000"/>
            <a:ext cx="6934200" cy="1066800"/>
          </a:xfrm>
        </p:spPr>
        <p:txBody>
          <a:bodyPr/>
          <a:lstStyle/>
          <a:p>
            <a:pPr eaLnBrk="1" hangingPunct="1"/>
            <a:r>
              <a:rPr lang="en-US" dirty="0" smtClean="0"/>
              <a:t>Signal Words</a:t>
            </a:r>
          </a:p>
        </p:txBody>
      </p:sp>
      <p:sp>
        <p:nvSpPr>
          <p:cNvPr id="28677" name="Rectangle 3"/>
          <p:cNvSpPr>
            <a:spLocks noGrp="1" noChangeArrowheads="1"/>
          </p:cNvSpPr>
          <p:nvPr>
            <p:ph type="body" idx="1"/>
          </p:nvPr>
        </p:nvSpPr>
        <p:spPr>
          <a:xfrm>
            <a:off x="1295400" y="1447800"/>
            <a:ext cx="7391400" cy="4678363"/>
          </a:xfrm>
        </p:spPr>
        <p:txBody>
          <a:bodyPr>
            <a:normAutofit fontScale="92500" lnSpcReduction="10000"/>
          </a:bodyPr>
          <a:lstStyle/>
          <a:p>
            <a:pPr marL="0" indent="0">
              <a:buNone/>
            </a:pPr>
            <a:r>
              <a:rPr lang="en-US" dirty="0"/>
              <a:t>"Danger" or "Warning" are used to emphasize hazards and indicate the relative level of severity of the hazard, assigned to a GHS hazard class and category. </a:t>
            </a:r>
          </a:p>
          <a:p>
            <a:pPr marL="0" indent="0" eaLnBrk="1" hangingPunct="1">
              <a:buNone/>
            </a:pPr>
            <a:endParaRPr lang="en-US" dirty="0" smtClean="0"/>
          </a:p>
          <a:p>
            <a:pPr eaLnBrk="1" hangingPunct="1"/>
            <a:r>
              <a:rPr lang="en-US" b="1" dirty="0" smtClean="0"/>
              <a:t>"Danger"</a:t>
            </a:r>
            <a:r>
              <a:rPr lang="en-US" dirty="0" smtClean="0"/>
              <a:t>  for the more severe hazards</a:t>
            </a:r>
            <a:endParaRPr lang="en-US" dirty="0"/>
          </a:p>
          <a:p>
            <a:pPr eaLnBrk="1" hangingPunct="1"/>
            <a:endParaRPr lang="en-US" dirty="0" smtClean="0"/>
          </a:p>
          <a:p>
            <a:pPr eaLnBrk="1" hangingPunct="1"/>
            <a:r>
              <a:rPr lang="en-US" b="1" dirty="0" smtClean="0"/>
              <a:t>"Warning"</a:t>
            </a:r>
            <a:r>
              <a:rPr lang="en-US" dirty="0" smtClean="0"/>
              <a:t> for the less severe hazards.</a:t>
            </a:r>
            <a:br>
              <a:rPr lang="en-US" dirty="0" smtClean="0"/>
            </a:br>
            <a:r>
              <a:rPr lang="en-US" dirty="0" smtClean="0"/>
              <a:t/>
            </a:r>
            <a:br>
              <a:rPr lang="en-US" dirty="0" smtClean="0"/>
            </a:br>
            <a:endParaRPr lang="en-US" dirty="0" smtClean="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232018797"/>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p:txBody>
          <a:bodyPr/>
          <a:lstStyle/>
          <a:p>
            <a:pPr eaLnBrk="1" hangingPunct="1"/>
            <a:r>
              <a:rPr lang="en-US" smtClean="0"/>
              <a:t>Hazard Statements</a:t>
            </a:r>
          </a:p>
        </p:txBody>
      </p:sp>
      <p:sp>
        <p:nvSpPr>
          <p:cNvPr id="29701" name="Rectangle 3"/>
          <p:cNvSpPr>
            <a:spLocks noGrp="1" noChangeArrowheads="1"/>
          </p:cNvSpPr>
          <p:nvPr>
            <p:ph type="body" idx="1"/>
          </p:nvPr>
        </p:nvSpPr>
        <p:spPr>
          <a:xfrm>
            <a:off x="914400" y="1600200"/>
            <a:ext cx="7772400" cy="4525963"/>
          </a:xfrm>
        </p:spPr>
        <p:txBody>
          <a:bodyPr/>
          <a:lstStyle/>
          <a:p>
            <a:pPr eaLnBrk="1" hangingPunct="1"/>
            <a:r>
              <a:rPr lang="en-US" dirty="0" smtClean="0"/>
              <a:t>Hazard statements are standardized and assigned phrases that describe the hazard(s) as determined by hazard classification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40178494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idx="4294967295"/>
          </p:nvPr>
        </p:nvSpPr>
        <p:spPr/>
        <p:txBody>
          <a:bodyPr/>
          <a:lstStyle/>
          <a:p>
            <a:r>
              <a:rPr lang="en-US" dirty="0" smtClean="0"/>
              <a:t>Hazard Statement Examples</a:t>
            </a:r>
          </a:p>
        </p:txBody>
      </p:sp>
      <p:sp>
        <p:nvSpPr>
          <p:cNvPr id="30723" name="Content Placeholder 2"/>
          <p:cNvSpPr>
            <a:spLocks noGrp="1"/>
          </p:cNvSpPr>
          <p:nvPr>
            <p:ph idx="4294967295"/>
          </p:nvPr>
        </p:nvSpPr>
        <p:spPr>
          <a:xfrm>
            <a:off x="762000" y="1524000"/>
            <a:ext cx="7924800" cy="4602163"/>
          </a:xfrm>
        </p:spPr>
        <p:txBody>
          <a:bodyPr/>
          <a:lstStyle/>
          <a:p>
            <a:r>
              <a:rPr lang="en-US" dirty="0" smtClean="0"/>
              <a:t>“Causes eye irritation”</a:t>
            </a:r>
          </a:p>
          <a:p>
            <a:r>
              <a:rPr lang="en-US" dirty="0" smtClean="0"/>
              <a:t>“Toxic if inhaled”</a:t>
            </a:r>
          </a:p>
          <a:p>
            <a:r>
              <a:rPr lang="en-US" dirty="0"/>
              <a:t>“Flammable </a:t>
            </a:r>
            <a:r>
              <a:rPr lang="en-US" dirty="0" smtClean="0"/>
              <a:t>aerosol”</a:t>
            </a:r>
          </a:p>
          <a:p>
            <a:r>
              <a:rPr lang="en-US" dirty="0" smtClean="0"/>
              <a:t>“</a:t>
            </a:r>
            <a:r>
              <a:rPr lang="en-US" dirty="0"/>
              <a:t>May cause </a:t>
            </a:r>
            <a:r>
              <a:rPr lang="en-US" dirty="0" smtClean="0"/>
              <a:t>cancer”</a:t>
            </a:r>
          </a:p>
          <a:p>
            <a:r>
              <a:rPr lang="en-US" dirty="0" smtClean="0"/>
              <a:t>“</a:t>
            </a:r>
            <a:r>
              <a:rPr lang="en-US" dirty="0"/>
              <a:t>May cause respiratory </a:t>
            </a:r>
            <a:r>
              <a:rPr lang="en-US" dirty="0" smtClean="0"/>
              <a:t>irritation”</a:t>
            </a:r>
          </a:p>
          <a:p>
            <a:r>
              <a:rPr lang="en-US" dirty="0" smtClean="0"/>
              <a:t>“</a:t>
            </a:r>
            <a:r>
              <a:rPr lang="en-US" dirty="0"/>
              <a:t>Harmful to aquatic </a:t>
            </a:r>
            <a:r>
              <a:rPr lang="en-US" dirty="0" smtClean="0"/>
              <a:t>life”</a:t>
            </a:r>
          </a:p>
          <a:p>
            <a:r>
              <a:rPr lang="en-US" dirty="0" smtClean="0"/>
              <a:t>“</a:t>
            </a:r>
            <a:r>
              <a:rPr lang="en-US" dirty="0"/>
              <a:t>Contains gas under pressure; may explode if </a:t>
            </a:r>
            <a:r>
              <a:rPr lang="en-US" dirty="0" smtClean="0"/>
              <a:t>heated”</a:t>
            </a:r>
          </a:p>
          <a:p>
            <a:pPr marL="0" indent="0">
              <a:buFontTx/>
              <a:buNone/>
            </a:pPr>
            <a:endParaRPr lang="en-US" dirty="0" smtClean="0"/>
          </a:p>
        </p:txBody>
      </p:sp>
      <p:sp>
        <p:nvSpPr>
          <p:cNvPr id="3072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6823233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p:txBody>
          <a:bodyPr/>
          <a:lstStyle/>
          <a:p>
            <a:pPr eaLnBrk="1" hangingPunct="1"/>
            <a:r>
              <a:rPr lang="en-US" dirty="0" smtClean="0"/>
              <a:t>Symbols/Pictograms</a:t>
            </a:r>
          </a:p>
        </p:txBody>
      </p:sp>
      <p:sp>
        <p:nvSpPr>
          <p:cNvPr id="26629" name="Rectangle 3"/>
          <p:cNvSpPr>
            <a:spLocks noGrp="1" noChangeArrowheads="1"/>
          </p:cNvSpPr>
          <p:nvPr>
            <p:ph type="body" idx="1"/>
          </p:nvPr>
        </p:nvSpPr>
        <p:spPr>
          <a:xfrm>
            <a:off x="990600" y="1600200"/>
            <a:ext cx="7696200" cy="4525963"/>
          </a:xfrm>
        </p:spPr>
        <p:txBody>
          <a:bodyPr>
            <a:normAutofit fontScale="92500" lnSpcReduction="10000"/>
          </a:bodyPr>
          <a:lstStyle/>
          <a:p>
            <a:r>
              <a:rPr lang="en-US" dirty="0"/>
              <a:t>Convey health, physical and environmental hazard information, assigned to a GHS hazard class and category. </a:t>
            </a:r>
          </a:p>
          <a:p>
            <a:pPr marL="0" indent="0" eaLnBrk="1" hangingPunct="1">
              <a:buNone/>
            </a:pPr>
            <a:endParaRPr lang="en-US" dirty="0"/>
          </a:p>
          <a:p>
            <a:pPr eaLnBrk="1" hangingPunct="1"/>
            <a:r>
              <a:rPr lang="en-US" dirty="0" smtClean="0"/>
              <a:t>The GHS symbols have been incorporated into pictograms for use on the GHS label </a:t>
            </a:r>
          </a:p>
          <a:p>
            <a:pPr eaLnBrk="1" hangingPunct="1"/>
            <a:endParaRPr lang="en-US" dirty="0" smtClean="0"/>
          </a:p>
          <a:p>
            <a:pPr eaLnBrk="1" hangingPunct="1"/>
            <a:r>
              <a:rPr lang="en-US" dirty="0" smtClean="0"/>
              <a:t>Pictograms will have a black symbol on a white background with a red diamond frame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554975490"/>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idx="4294967295"/>
          </p:nvPr>
        </p:nvSpPr>
        <p:spPr/>
        <p:txBody>
          <a:bodyPr/>
          <a:lstStyle/>
          <a:p>
            <a:r>
              <a:rPr lang="en-US" smtClean="0"/>
              <a:t>Health Hazard</a:t>
            </a:r>
          </a:p>
        </p:txBody>
      </p:sp>
      <p:sp>
        <p:nvSpPr>
          <p:cNvPr id="31748"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pic>
        <p:nvPicPr>
          <p:cNvPr id="31749" name="Picture 2" descr="Systemic Health Effects GHS Pictogram Label, 1&quot; x 1&quot;, Gloss Paper, Sheets of 80"/>
          <p:cNvPicPr>
            <a:picLocks noGrp="1" noChangeAspect="1" noChangeArrowheads="1"/>
          </p:cNvPicPr>
          <p:nvPr>
            <p:ph idx="4294967295"/>
          </p:nvPr>
        </p:nvPicPr>
        <p:blipFill>
          <a:blip r:embed="rId3" cstate="print">
            <a:extLst>
              <a:ext uri="{28A0092B-C50C-407E-A947-70E740481C1C}">
                <a14:useLocalDpi xmlns="" xmlns:a14="http://schemas.microsoft.com/office/drawing/2010/main" val="0"/>
              </a:ext>
            </a:extLst>
          </a:blip>
          <a:srcRect/>
          <a:stretch>
            <a:fillRect/>
          </a:stretch>
        </p:blipFill>
        <p:spPr>
          <a:xfrm>
            <a:off x="2057400" y="1981200"/>
            <a:ext cx="3352800" cy="33528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1750" name="TextBox 6"/>
          <p:cNvSpPr txBox="1">
            <a:spLocks noChangeArrowheads="1"/>
          </p:cNvSpPr>
          <p:nvPr/>
        </p:nvSpPr>
        <p:spPr bwMode="auto">
          <a:xfrm>
            <a:off x="5562600" y="2286000"/>
            <a:ext cx="3352800" cy="25860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400" b="0" dirty="0"/>
              <a:t>Carcinogen </a:t>
            </a:r>
          </a:p>
          <a:p>
            <a:pPr eaLnBrk="1" hangingPunct="1"/>
            <a:r>
              <a:rPr lang="en-US" sz="2400" b="0" dirty="0"/>
              <a:t>Mutagenicity </a:t>
            </a:r>
          </a:p>
          <a:p>
            <a:pPr eaLnBrk="1" hangingPunct="1"/>
            <a:r>
              <a:rPr lang="en-US" sz="2400" b="0" dirty="0"/>
              <a:t>Reproductive Toxicity </a:t>
            </a:r>
          </a:p>
          <a:p>
            <a:pPr eaLnBrk="1" hangingPunct="1"/>
            <a:r>
              <a:rPr lang="en-US" sz="2400" b="0" dirty="0"/>
              <a:t>Respiratory Sensitizer </a:t>
            </a:r>
          </a:p>
          <a:p>
            <a:pPr eaLnBrk="1" hangingPunct="1"/>
            <a:r>
              <a:rPr lang="en-US" sz="2400" b="0" dirty="0"/>
              <a:t>Target Organ Toxicity </a:t>
            </a:r>
          </a:p>
          <a:p>
            <a:pPr eaLnBrk="1" hangingPunct="1"/>
            <a:r>
              <a:rPr lang="en-US" sz="2400" b="0" dirty="0"/>
              <a:t>Aspiration Toxicity </a:t>
            </a:r>
          </a:p>
          <a:p>
            <a:pPr eaLnBrk="1" hangingPunct="1"/>
            <a:endParaRPr lang="en-US" b="0" dirty="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7267055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p:txBody>
          <a:bodyPr/>
          <a:lstStyle/>
          <a:p>
            <a:r>
              <a:rPr lang="en-US" smtClean="0"/>
              <a:t>Environment</a:t>
            </a:r>
          </a:p>
        </p:txBody>
      </p:sp>
      <p:sp>
        <p:nvSpPr>
          <p:cNvPr id="32772"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pic>
        <p:nvPicPr>
          <p:cNvPr id="32773" name="Picture 1" descr="Environmental Effects GHS Pictogram Label, 1&quot; x 1&quot;, Gloss Paper, Sheets of 80"/>
          <p:cNvPicPr>
            <a:picLocks noGrp="1" noChangeAspect="1" noChangeArrowheads="1"/>
          </p:cNvPicPr>
          <p:nvPr>
            <p:ph idx="4294967295"/>
          </p:nvPr>
        </p:nvPicPr>
        <p:blipFill>
          <a:blip r:embed="rId2" cstate="print">
            <a:extLst>
              <a:ext uri="{28A0092B-C50C-407E-A947-70E740481C1C}">
                <a14:useLocalDpi xmlns="" xmlns:a14="http://schemas.microsoft.com/office/drawing/2010/main" val="0"/>
              </a:ext>
            </a:extLst>
          </a:blip>
          <a:srcRect/>
          <a:stretch>
            <a:fillRect/>
          </a:stretch>
        </p:blipFill>
        <p:spPr>
          <a:xfrm>
            <a:off x="3048000" y="1893093"/>
            <a:ext cx="3071813" cy="3071813"/>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
        <p:nvSpPr>
          <p:cNvPr id="32774" name="TextBox 6"/>
          <p:cNvSpPr txBox="1">
            <a:spLocks noChangeArrowheads="1"/>
          </p:cNvSpPr>
          <p:nvPr/>
        </p:nvSpPr>
        <p:spPr bwMode="auto">
          <a:xfrm>
            <a:off x="3048000" y="5257800"/>
            <a:ext cx="304800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400" b="0" dirty="0"/>
              <a:t> </a:t>
            </a:r>
            <a:r>
              <a:rPr lang="en-US" sz="2400" b="0" dirty="0" smtClean="0"/>
              <a:t>    Aquatic </a:t>
            </a:r>
            <a:r>
              <a:rPr lang="en-US" sz="2400" b="0" dirty="0"/>
              <a:t>toxicity</a:t>
            </a:r>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6549949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33796" name="Rectangle 2"/>
          <p:cNvSpPr>
            <a:spLocks noGrp="1" noChangeArrowheads="1"/>
          </p:cNvSpPr>
          <p:nvPr>
            <p:ph type="title" idx="4294967295"/>
          </p:nvPr>
        </p:nvSpPr>
        <p:spPr/>
        <p:txBody>
          <a:bodyPr/>
          <a:lstStyle/>
          <a:p>
            <a:r>
              <a:rPr lang="en-US" smtClean="0"/>
              <a:t>Exclamation Mark</a:t>
            </a:r>
          </a:p>
        </p:txBody>
      </p:sp>
      <p:pic>
        <p:nvPicPr>
          <p:cNvPr id="33797" name="Picture 3" descr="Other Health Effects GHS Pictogram Label, 1&quot; x 1&quot;, Gloss Paper, Sheets of 80"/>
          <p:cNvPicPr>
            <a:picLocks noGrp="1" noChangeAspect="1" noChangeArrowheads="1"/>
          </p:cNvPicPr>
          <p:nvPr>
            <p:ph type="body" idx="4294967295"/>
          </p:nvPr>
        </p:nvPicPr>
        <p:blipFill>
          <a:blip r:embed="rId2" cstate="print">
            <a:extLst>
              <a:ext uri="{28A0092B-C50C-407E-A947-70E740481C1C}">
                <a14:useLocalDpi xmlns="" xmlns:a14="http://schemas.microsoft.com/office/drawing/2010/main" val="0"/>
              </a:ext>
            </a:extLst>
          </a:blip>
          <a:srcRect/>
          <a:stretch>
            <a:fillRect/>
          </a:stretch>
        </p:blipFill>
        <p:spPr>
          <a:xfrm>
            <a:off x="1804987" y="2006600"/>
            <a:ext cx="3095625" cy="30956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
        <p:nvSpPr>
          <p:cNvPr id="33798" name="TextBox 1"/>
          <p:cNvSpPr txBox="1">
            <a:spLocks noChangeArrowheads="1"/>
          </p:cNvSpPr>
          <p:nvPr/>
        </p:nvSpPr>
        <p:spPr bwMode="auto">
          <a:xfrm>
            <a:off x="5029200" y="1981200"/>
            <a:ext cx="3733800" cy="29543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400" b="0"/>
              <a:t>Irritant (skin and eye) </a:t>
            </a:r>
          </a:p>
          <a:p>
            <a:pPr eaLnBrk="1" hangingPunct="1"/>
            <a:r>
              <a:rPr lang="en-US" sz="2400" b="0"/>
              <a:t>Skin Sensitizer </a:t>
            </a:r>
          </a:p>
          <a:p>
            <a:pPr eaLnBrk="1" hangingPunct="1"/>
            <a:r>
              <a:rPr lang="en-US" sz="2400" b="0"/>
              <a:t>Acute Toxicity </a:t>
            </a:r>
          </a:p>
          <a:p>
            <a:pPr eaLnBrk="1" hangingPunct="1"/>
            <a:r>
              <a:rPr lang="en-US" sz="2400" b="0"/>
              <a:t>Narcotic Effects </a:t>
            </a:r>
          </a:p>
          <a:p>
            <a:pPr eaLnBrk="1" hangingPunct="1"/>
            <a:r>
              <a:rPr lang="en-US" sz="2400" b="0"/>
              <a:t>Respiratory Tract Irritant </a:t>
            </a:r>
          </a:p>
          <a:p>
            <a:pPr eaLnBrk="1" hangingPunct="1"/>
            <a:r>
              <a:rPr lang="en-US" sz="2400" b="0"/>
              <a:t>Hazardous to Ozone Layer (Non-Mandatory) </a:t>
            </a:r>
          </a:p>
          <a:p>
            <a:pPr eaLnBrk="1" hangingPunct="1"/>
            <a:endParaRPr lang="en-US" b="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758378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p:txBody>
          <a:bodyPr/>
          <a:lstStyle/>
          <a:p>
            <a:pPr eaLnBrk="1" hangingPunct="1"/>
            <a:r>
              <a:rPr lang="en-US" smtClean="0"/>
              <a:t>GHS</a:t>
            </a:r>
          </a:p>
        </p:txBody>
      </p:sp>
      <p:sp>
        <p:nvSpPr>
          <p:cNvPr id="4101" name="Rectangle 3"/>
          <p:cNvSpPr>
            <a:spLocks noGrp="1" noChangeArrowheads="1"/>
          </p:cNvSpPr>
          <p:nvPr>
            <p:ph type="body" idx="1"/>
          </p:nvPr>
        </p:nvSpPr>
        <p:spPr>
          <a:xfrm>
            <a:off x="1524000" y="1371600"/>
            <a:ext cx="6858000" cy="4754563"/>
          </a:xfrm>
        </p:spPr>
        <p:txBody>
          <a:bodyPr/>
          <a:lstStyle/>
          <a:p>
            <a:pPr eaLnBrk="1" hangingPunct="1">
              <a:lnSpc>
                <a:spcPct val="90000"/>
              </a:lnSpc>
            </a:pPr>
            <a:r>
              <a:rPr lang="en-US" dirty="0" smtClean="0"/>
              <a:t>A system for standardizing and harmonizing the classification and labeling of chemicals</a:t>
            </a:r>
          </a:p>
          <a:p>
            <a:pPr eaLnBrk="1" hangingPunct="1">
              <a:lnSpc>
                <a:spcPct val="90000"/>
              </a:lnSpc>
            </a:pPr>
            <a:r>
              <a:rPr lang="en-US" dirty="0" smtClean="0"/>
              <a:t>Defines health, physical and environmental hazards of chemicals</a:t>
            </a:r>
          </a:p>
          <a:p>
            <a:pPr eaLnBrk="1" hangingPunct="1">
              <a:lnSpc>
                <a:spcPct val="90000"/>
              </a:lnSpc>
            </a:pPr>
            <a:r>
              <a:rPr lang="en-US" dirty="0" smtClean="0"/>
              <a:t>Communicates hazard information, as well as protective measures, on labels and Safety Data Sheets (SDS).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956094176"/>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idx="4294967295"/>
          </p:nvPr>
        </p:nvSpPr>
        <p:spPr/>
        <p:txBody>
          <a:bodyPr/>
          <a:lstStyle/>
          <a:p>
            <a:r>
              <a:rPr lang="en-US" smtClean="0"/>
              <a:t>Skull &amp; Crossbones</a:t>
            </a:r>
          </a:p>
        </p:txBody>
      </p:sp>
      <p:sp>
        <p:nvSpPr>
          <p:cNvPr id="34820"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pic>
        <p:nvPicPr>
          <p:cNvPr id="34821" name="Picture 4" descr="Acute Toxicity GHS Pictogram Label, 1&quot; x 1&quot;, Gloss Paper, Sheets of 80"/>
          <p:cNvPicPr>
            <a:picLocks noGrp="1" noChangeAspect="1" noChangeArrowheads="1"/>
          </p:cNvPicPr>
          <p:nvPr>
            <p:ph idx="4294967295"/>
          </p:nvPr>
        </p:nvPicPr>
        <p:blipFill>
          <a:blip r:embed="rId3" cstate="print">
            <a:extLst>
              <a:ext uri="{28A0092B-C50C-407E-A947-70E740481C1C}">
                <a14:useLocalDpi xmlns="" xmlns:a14="http://schemas.microsoft.com/office/drawing/2010/main" val="0"/>
              </a:ext>
            </a:extLst>
          </a:blip>
          <a:srcRect/>
          <a:stretch>
            <a:fillRect/>
          </a:stretch>
        </p:blipFill>
        <p:spPr>
          <a:xfrm>
            <a:off x="2286000" y="2209800"/>
            <a:ext cx="3208338" cy="3208338"/>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4822" name="TextBox 6"/>
          <p:cNvSpPr txBox="1">
            <a:spLocks noChangeArrowheads="1"/>
          </p:cNvSpPr>
          <p:nvPr/>
        </p:nvSpPr>
        <p:spPr bwMode="auto">
          <a:xfrm>
            <a:off x="5867400" y="3200400"/>
            <a:ext cx="2590800" cy="82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400" b="0"/>
              <a:t>Acute toxicity (fatal or toxic)</a:t>
            </a:r>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35360078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35844" name="Rectangle 2"/>
          <p:cNvSpPr>
            <a:spLocks noGrp="1" noChangeArrowheads="1"/>
          </p:cNvSpPr>
          <p:nvPr>
            <p:ph type="title" idx="4294967295"/>
          </p:nvPr>
        </p:nvSpPr>
        <p:spPr/>
        <p:txBody>
          <a:bodyPr/>
          <a:lstStyle/>
          <a:p>
            <a:r>
              <a:rPr lang="en-US" smtClean="0"/>
              <a:t>Gas Cylinder</a:t>
            </a:r>
          </a:p>
        </p:txBody>
      </p:sp>
      <p:pic>
        <p:nvPicPr>
          <p:cNvPr id="35845" name="Picture 5" descr="Gases GHS Pictogram Label, 1&quot; x 1&quot;, Gloss Paper, Sheets of 80"/>
          <p:cNvPicPr>
            <a:picLocks noGrp="1" noChangeAspect="1" noChangeArrowheads="1"/>
          </p:cNvPicPr>
          <p:nvPr>
            <p:ph type="body" idx="4294967295"/>
          </p:nvPr>
        </p:nvPicPr>
        <p:blipFill>
          <a:blip r:embed="rId2" cstate="print">
            <a:extLst>
              <a:ext uri="{28A0092B-C50C-407E-A947-70E740481C1C}">
                <a14:useLocalDpi xmlns="" xmlns:a14="http://schemas.microsoft.com/office/drawing/2010/main" val="0"/>
              </a:ext>
            </a:extLst>
          </a:blip>
          <a:srcRect/>
          <a:stretch>
            <a:fillRect/>
          </a:stretch>
        </p:blipFill>
        <p:spPr>
          <a:xfrm>
            <a:off x="2270125" y="1924844"/>
            <a:ext cx="3095625" cy="30956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
        <p:nvSpPr>
          <p:cNvPr id="35846" name="Text Box 6"/>
          <p:cNvSpPr txBox="1">
            <a:spLocks noChangeArrowheads="1"/>
          </p:cNvSpPr>
          <p:nvPr/>
        </p:nvSpPr>
        <p:spPr bwMode="auto">
          <a:xfrm>
            <a:off x="2270125" y="4837113"/>
            <a:ext cx="1692275"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b="0"/>
              <a:t>           </a:t>
            </a:r>
          </a:p>
        </p:txBody>
      </p:sp>
      <p:sp>
        <p:nvSpPr>
          <p:cNvPr id="35847" name="Text Box 7"/>
          <p:cNvSpPr txBox="1">
            <a:spLocks noChangeArrowheads="1"/>
          </p:cNvSpPr>
          <p:nvPr/>
        </p:nvSpPr>
        <p:spPr bwMode="auto">
          <a:xfrm>
            <a:off x="5775325" y="4776788"/>
            <a:ext cx="2606675"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b="0"/>
              <a:t>        </a:t>
            </a:r>
          </a:p>
        </p:txBody>
      </p:sp>
      <p:sp>
        <p:nvSpPr>
          <p:cNvPr id="35848" name="TextBox 1"/>
          <p:cNvSpPr txBox="1">
            <a:spLocks noChangeArrowheads="1"/>
          </p:cNvSpPr>
          <p:nvPr/>
        </p:nvSpPr>
        <p:spPr bwMode="auto">
          <a:xfrm>
            <a:off x="5943600" y="3124200"/>
            <a:ext cx="2514600" cy="1096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400" b="0"/>
              <a:t>Gases Under Pressure </a:t>
            </a:r>
          </a:p>
          <a:p>
            <a:pPr eaLnBrk="1" hangingPunct="1"/>
            <a:endParaRPr lang="en-US" b="0"/>
          </a:p>
        </p:txBody>
      </p:sp>
      <p:sp>
        <p:nvSpPr>
          <p:cNvPr id="10" name="TextBox 9"/>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6247697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idx="4294967295"/>
          </p:nvPr>
        </p:nvSpPr>
        <p:spPr/>
        <p:txBody>
          <a:bodyPr/>
          <a:lstStyle/>
          <a:p>
            <a:r>
              <a:rPr lang="en-US" smtClean="0"/>
              <a:t>Corrosion</a:t>
            </a:r>
          </a:p>
        </p:txBody>
      </p:sp>
      <p:sp>
        <p:nvSpPr>
          <p:cNvPr id="36868"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pic>
        <p:nvPicPr>
          <p:cNvPr id="36869" name="Picture 6" descr="Corrosives GHS Pictogram Label, 1&quot; x 1&quot;, Gloss Paper, Sheets of 80"/>
          <p:cNvPicPr>
            <a:picLocks noGrp="1" noChangeAspect="1" noChangeArrowheads="1"/>
          </p:cNvPicPr>
          <p:nvPr>
            <p:ph idx="4294967295"/>
          </p:nvPr>
        </p:nvPicPr>
        <p:blipFill>
          <a:blip r:embed="rId2" cstate="print">
            <a:extLst>
              <a:ext uri="{28A0092B-C50C-407E-A947-70E740481C1C}">
                <a14:useLocalDpi xmlns="" xmlns:a14="http://schemas.microsoft.com/office/drawing/2010/main" val="0"/>
              </a:ext>
            </a:extLst>
          </a:blip>
          <a:srcRect/>
          <a:stretch>
            <a:fillRect/>
          </a:stretch>
        </p:blipFill>
        <p:spPr>
          <a:xfrm>
            <a:off x="1905000" y="2184400"/>
            <a:ext cx="3124200" cy="31242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6870" name="TextBox 6"/>
          <p:cNvSpPr txBox="1">
            <a:spLocks noChangeArrowheads="1"/>
          </p:cNvSpPr>
          <p:nvPr/>
        </p:nvSpPr>
        <p:spPr bwMode="auto">
          <a:xfrm>
            <a:off x="5334000" y="2514600"/>
            <a:ext cx="3276600" cy="2282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sz="2400" b="0"/>
          </a:p>
          <a:p>
            <a:pPr eaLnBrk="1" hangingPunct="1"/>
            <a:endParaRPr lang="en-US" sz="2400" b="0"/>
          </a:p>
          <a:p>
            <a:pPr eaLnBrk="1" hangingPunct="1"/>
            <a:r>
              <a:rPr lang="en-US" sz="2400" b="0"/>
              <a:t>Skin Corrosion/Burns </a:t>
            </a:r>
          </a:p>
          <a:p>
            <a:pPr eaLnBrk="1" hangingPunct="1"/>
            <a:r>
              <a:rPr lang="en-US" sz="2400" b="0"/>
              <a:t>Eye Damage </a:t>
            </a:r>
          </a:p>
          <a:p>
            <a:pPr eaLnBrk="1" hangingPunct="1"/>
            <a:r>
              <a:rPr lang="en-US" sz="2400" b="0"/>
              <a:t>Corrosive to Metals </a:t>
            </a:r>
          </a:p>
          <a:p>
            <a:pPr eaLnBrk="1" hangingPunct="1"/>
            <a:endParaRPr lang="en-US" sz="2400" b="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7992099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idx="4294967295"/>
          </p:nvPr>
        </p:nvSpPr>
        <p:spPr/>
        <p:txBody>
          <a:bodyPr/>
          <a:lstStyle/>
          <a:p>
            <a:r>
              <a:rPr lang="en-US" smtClean="0"/>
              <a:t>Exploding Bomb</a:t>
            </a:r>
          </a:p>
        </p:txBody>
      </p:sp>
      <p:sp>
        <p:nvSpPr>
          <p:cNvPr id="37892"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pic>
        <p:nvPicPr>
          <p:cNvPr id="37893" name="Picture 7" descr="Explosives GHS Pictogram Label, 1&quot; x 1&quot;, Gloss Paper, Sheets of 80"/>
          <p:cNvPicPr>
            <a:picLocks noGrp="1" noChangeAspect="1" noChangeArrowheads="1"/>
          </p:cNvPicPr>
          <p:nvPr>
            <p:ph idx="4294967295"/>
          </p:nvPr>
        </p:nvPicPr>
        <p:blipFill>
          <a:blip r:embed="rId2" cstate="print">
            <a:extLst>
              <a:ext uri="{28A0092B-C50C-407E-A947-70E740481C1C}">
                <a14:useLocalDpi xmlns="" xmlns:a14="http://schemas.microsoft.com/office/drawing/2010/main" val="0"/>
              </a:ext>
            </a:extLst>
          </a:blip>
          <a:srcRect/>
          <a:stretch>
            <a:fillRect/>
          </a:stretch>
        </p:blipFill>
        <p:spPr>
          <a:xfrm>
            <a:off x="1905000" y="1981200"/>
            <a:ext cx="3505200" cy="35052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
        <p:nvSpPr>
          <p:cNvPr id="37894" name="TextBox 6"/>
          <p:cNvSpPr txBox="1">
            <a:spLocks noChangeArrowheads="1"/>
          </p:cNvSpPr>
          <p:nvPr/>
        </p:nvSpPr>
        <p:spPr bwMode="auto">
          <a:xfrm>
            <a:off x="5943600" y="2133600"/>
            <a:ext cx="2971800" cy="2282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sz="2400" b="0"/>
          </a:p>
          <a:p>
            <a:pPr eaLnBrk="1" hangingPunct="1"/>
            <a:endParaRPr lang="en-US" sz="2400" b="0"/>
          </a:p>
          <a:p>
            <a:pPr eaLnBrk="1" hangingPunct="1"/>
            <a:r>
              <a:rPr lang="en-US" sz="2400" b="0"/>
              <a:t>Explosives </a:t>
            </a:r>
          </a:p>
          <a:p>
            <a:pPr eaLnBrk="1" hangingPunct="1"/>
            <a:r>
              <a:rPr lang="en-US" sz="2400" b="0"/>
              <a:t>Self-Reactives </a:t>
            </a:r>
          </a:p>
          <a:p>
            <a:pPr eaLnBrk="1" hangingPunct="1"/>
            <a:r>
              <a:rPr lang="en-US" sz="2400" b="0"/>
              <a:t>Organic Peroxides </a:t>
            </a:r>
          </a:p>
          <a:p>
            <a:pPr eaLnBrk="1" hangingPunct="1"/>
            <a:endParaRPr lang="en-US" sz="2400" b="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5082335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38916" name="Rectangle 2"/>
          <p:cNvSpPr>
            <a:spLocks noGrp="1" noChangeArrowheads="1"/>
          </p:cNvSpPr>
          <p:nvPr>
            <p:ph type="title" idx="4294967295"/>
          </p:nvPr>
        </p:nvSpPr>
        <p:spPr/>
        <p:txBody>
          <a:bodyPr/>
          <a:lstStyle/>
          <a:p>
            <a:r>
              <a:rPr lang="en-US" smtClean="0"/>
              <a:t>Flame Over Circle</a:t>
            </a:r>
          </a:p>
        </p:txBody>
      </p:sp>
      <p:pic>
        <p:nvPicPr>
          <p:cNvPr id="38917" name="Picture 8" descr="Oxidizing Substances GHS Pictogram Label, 1&quot; x 1&quot;, Gloss Paper, Sheets of 80"/>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981200" y="1841500"/>
            <a:ext cx="3092450" cy="3092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8918" name="Text Box 6"/>
          <p:cNvSpPr txBox="1">
            <a:spLocks noChangeArrowheads="1"/>
          </p:cNvSpPr>
          <p:nvPr/>
        </p:nvSpPr>
        <p:spPr bwMode="auto">
          <a:xfrm>
            <a:off x="2193925" y="4989513"/>
            <a:ext cx="2073275"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b="0"/>
              <a:t>         </a:t>
            </a:r>
          </a:p>
        </p:txBody>
      </p:sp>
      <p:sp>
        <p:nvSpPr>
          <p:cNvPr id="38919" name="TextBox 2"/>
          <p:cNvSpPr txBox="1">
            <a:spLocks noChangeArrowheads="1"/>
          </p:cNvSpPr>
          <p:nvPr/>
        </p:nvSpPr>
        <p:spPr bwMode="auto">
          <a:xfrm>
            <a:off x="5715000" y="2438400"/>
            <a:ext cx="2895600" cy="1462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sz="2400" b="0"/>
          </a:p>
          <a:p>
            <a:pPr eaLnBrk="1" hangingPunct="1"/>
            <a:endParaRPr lang="en-US" sz="2400" b="0"/>
          </a:p>
          <a:p>
            <a:pPr eaLnBrk="1" hangingPunct="1"/>
            <a:r>
              <a:rPr lang="en-US" sz="2400" b="0"/>
              <a:t>Oxidizers </a:t>
            </a:r>
          </a:p>
          <a:p>
            <a:pPr eaLnBrk="1" hangingPunct="1"/>
            <a:endParaRPr lang="en-US" b="0"/>
          </a:p>
        </p:txBody>
      </p:sp>
      <p:sp>
        <p:nvSpPr>
          <p:cNvPr id="9" name="TextBox 8"/>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3176166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39940" name="Rectangle 2"/>
          <p:cNvSpPr>
            <a:spLocks noGrp="1" noChangeArrowheads="1"/>
          </p:cNvSpPr>
          <p:nvPr>
            <p:ph type="title" idx="4294967295"/>
          </p:nvPr>
        </p:nvSpPr>
        <p:spPr/>
        <p:txBody>
          <a:bodyPr/>
          <a:lstStyle/>
          <a:p>
            <a:r>
              <a:rPr lang="en-US" smtClean="0"/>
              <a:t>Flame</a:t>
            </a:r>
          </a:p>
        </p:txBody>
      </p:sp>
      <p:pic>
        <p:nvPicPr>
          <p:cNvPr id="39941" name="Picture 9" descr="Flammable Substances GHS Pictogram Label, 1&quot; x 1&quot;, Gloss Paper, Sheets of 80"/>
          <p:cNvPicPr>
            <a:picLocks noGrp="1" noChangeAspect="1" noChangeArrowheads="1"/>
          </p:cNvPicPr>
          <p:nvPr>
            <p:ph type="body" idx="4294967295"/>
          </p:nvPr>
        </p:nvPicPr>
        <p:blipFill>
          <a:blip r:embed="rId2" cstate="print">
            <a:extLst>
              <a:ext uri="{28A0092B-C50C-407E-A947-70E740481C1C}">
                <a14:useLocalDpi xmlns="" xmlns:a14="http://schemas.microsoft.com/office/drawing/2010/main" val="0"/>
              </a:ext>
            </a:extLst>
          </a:blip>
          <a:srcRect/>
          <a:stretch>
            <a:fillRect/>
          </a:stretch>
        </p:blipFill>
        <p:spPr>
          <a:xfrm>
            <a:off x="1981200" y="2057400"/>
            <a:ext cx="3095625" cy="30956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
        <p:nvSpPr>
          <p:cNvPr id="39942" name="TextBox 2"/>
          <p:cNvSpPr txBox="1">
            <a:spLocks noChangeArrowheads="1"/>
          </p:cNvSpPr>
          <p:nvPr/>
        </p:nvSpPr>
        <p:spPr bwMode="auto">
          <a:xfrm>
            <a:off x="5410200" y="1981200"/>
            <a:ext cx="3505200" cy="29225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sz="2400" b="0"/>
          </a:p>
          <a:p>
            <a:pPr eaLnBrk="1" hangingPunct="1"/>
            <a:r>
              <a:rPr lang="en-US" sz="2400" b="0"/>
              <a:t>Flammables </a:t>
            </a:r>
          </a:p>
          <a:p>
            <a:pPr eaLnBrk="1" hangingPunct="1"/>
            <a:r>
              <a:rPr lang="en-US" sz="2400" b="0"/>
              <a:t>Pyrophorics </a:t>
            </a:r>
          </a:p>
          <a:p>
            <a:pPr eaLnBrk="1" hangingPunct="1"/>
            <a:r>
              <a:rPr lang="en-US" sz="2400" b="0"/>
              <a:t>Self-Heating </a:t>
            </a:r>
          </a:p>
          <a:p>
            <a:pPr eaLnBrk="1" hangingPunct="1"/>
            <a:r>
              <a:rPr lang="en-US" sz="2400" b="0"/>
              <a:t>Emits Flammable Gas </a:t>
            </a:r>
          </a:p>
          <a:p>
            <a:pPr eaLnBrk="1" hangingPunct="1"/>
            <a:r>
              <a:rPr lang="en-US" sz="2400" b="0"/>
              <a:t>Self-Reactives </a:t>
            </a:r>
          </a:p>
          <a:p>
            <a:pPr eaLnBrk="1" hangingPunct="1"/>
            <a:r>
              <a:rPr lang="en-US" sz="2400" b="0"/>
              <a:t>Organic Peroxides </a:t>
            </a:r>
          </a:p>
          <a:p>
            <a:pPr eaLnBrk="1" hangingPunct="1"/>
            <a:endParaRPr lang="en-US" b="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321153389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idx="4294967295"/>
          </p:nvPr>
        </p:nvSpPr>
        <p:spPr/>
        <p:txBody>
          <a:bodyPr/>
          <a:lstStyle/>
          <a:p>
            <a:r>
              <a:rPr lang="en-US" smtClean="0"/>
              <a:t>Physical Hazard Pictograms</a:t>
            </a:r>
          </a:p>
        </p:txBody>
      </p:sp>
      <p:sp>
        <p:nvSpPr>
          <p:cNvPr id="40964"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pic>
        <p:nvPicPr>
          <p:cNvPr id="40965" name="Picture 7" descr="Explosives GHS Pictogram Label, 1&quot; x 1&quot;, Gloss Paper, Sheets of 80"/>
          <p:cNvPicPr>
            <a:picLocks noGrp="1" noChangeAspect="1" noChangeArrowheads="1"/>
          </p:cNvPicPr>
          <p:nvPr>
            <p:ph idx="4294967295"/>
          </p:nvPr>
        </p:nvPicPr>
        <p:blipFill>
          <a:blip r:embed="rId2" cstate="print">
            <a:extLst>
              <a:ext uri="{28A0092B-C50C-407E-A947-70E740481C1C}">
                <a14:useLocalDpi xmlns="" xmlns:a14="http://schemas.microsoft.com/office/drawing/2010/main" val="0"/>
              </a:ext>
            </a:extLst>
          </a:blip>
          <a:srcRect/>
          <a:stretch>
            <a:fillRect/>
          </a:stretch>
        </p:blipFill>
        <p:spPr>
          <a:xfrm>
            <a:off x="1295400" y="1431925"/>
            <a:ext cx="2057400" cy="199707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pic>
        <p:nvPicPr>
          <p:cNvPr id="40966" name="Picture 9" descr="Flammable Substances GHS Pictogram Label, 1&quot; x 1&quot;, Gloss Paper, Sheets of 80"/>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172200" y="1371600"/>
            <a:ext cx="2133600" cy="188753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pic>
        <p:nvPicPr>
          <p:cNvPr id="40967" name="Picture 8" descr="Oxidizing Substances GHS Pictogram Label, 1&quot; x 1&quot;, Gloss Paper, Sheets of 80"/>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295400" y="3733800"/>
            <a:ext cx="2057400" cy="2133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0968" name="Picture 6" descr="Corrosives GHS Pictogram Label, 1&quot; x 1&quot;, Gloss Paper, Sheets of 80"/>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209506" y="3733800"/>
            <a:ext cx="2084387" cy="1981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0969" name="Picture 5" descr="Gases GHS Pictogram Label, 1&quot; x 1&quot;, Gloss Paper, Sheets of 80"/>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3890963" y="2475706"/>
            <a:ext cx="1885950" cy="202406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
        <p:nvSpPr>
          <p:cNvPr id="11" name="TextBox 10"/>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358578450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US" smtClean="0"/>
              <a:t>Health Hazard Pictograms</a:t>
            </a:r>
          </a:p>
        </p:txBody>
      </p:sp>
      <p:sp>
        <p:nvSpPr>
          <p:cNvPr id="41988"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pic>
        <p:nvPicPr>
          <p:cNvPr id="41989" name="Picture 2" descr="Systemic Health Effects GHS Pictogram Label, 1&quot; x 1&quot;, Gloss Paper, Sheets of 80"/>
          <p:cNvPicPr>
            <a:picLocks noGrp="1" noChangeAspect="1" noChangeArrowheads="1"/>
          </p:cNvPicPr>
          <p:nvPr>
            <p:ph idx="4294967295"/>
          </p:nvPr>
        </p:nvPicPr>
        <p:blipFill>
          <a:blip r:embed="rId2" cstate="print">
            <a:extLst>
              <a:ext uri="{28A0092B-C50C-407E-A947-70E740481C1C}">
                <a14:useLocalDpi xmlns="" xmlns:a14="http://schemas.microsoft.com/office/drawing/2010/main" val="0"/>
              </a:ext>
            </a:extLst>
          </a:blip>
          <a:srcRect/>
          <a:stretch>
            <a:fillRect/>
          </a:stretch>
        </p:blipFill>
        <p:spPr>
          <a:xfrm>
            <a:off x="1905000" y="1866900"/>
            <a:ext cx="1768475" cy="176847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990" name="Picture 3" descr="Other Health Effects GHS Pictogram Label, 1&quot; x 1&quot;, Gloss Paper, Sheets of 80"/>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562600" y="1828800"/>
            <a:ext cx="1752600" cy="1752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pic>
        <p:nvPicPr>
          <p:cNvPr id="41991" name="Picture 4" descr="Acute Toxicity GHS Pictogram Label, 1&quot; x 1&quot;, Gloss Paper, Sheets of 80"/>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905000" y="3962400"/>
            <a:ext cx="1828800" cy="182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1992" name="Picture 6" descr="Corrosives GHS Pictogram Label, 1&quot; x 1&quot;, Gloss Paper, Sheets of 80"/>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5600700" y="4076700"/>
            <a:ext cx="1714500" cy="17145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TextBox 9"/>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16272751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idx="4294967295"/>
          </p:nvPr>
        </p:nvSpPr>
        <p:spPr/>
        <p:txBody>
          <a:bodyPr/>
          <a:lstStyle/>
          <a:p>
            <a:r>
              <a:rPr lang="en-US" smtClean="0"/>
              <a:t>Precautionary Statements</a:t>
            </a:r>
          </a:p>
        </p:txBody>
      </p:sp>
      <p:sp>
        <p:nvSpPr>
          <p:cNvPr id="3" name="Content Placeholder 2"/>
          <p:cNvSpPr>
            <a:spLocks noGrp="1"/>
          </p:cNvSpPr>
          <p:nvPr>
            <p:ph idx="4294967295"/>
          </p:nvPr>
        </p:nvSpPr>
        <p:spPr>
          <a:xfrm>
            <a:off x="762000" y="1600200"/>
            <a:ext cx="7924800" cy="4525963"/>
          </a:xfrm>
        </p:spPr>
        <p:txBody>
          <a:bodyPr/>
          <a:lstStyle/>
          <a:p>
            <a:pPr>
              <a:defRPr/>
            </a:pPr>
            <a:r>
              <a:rPr lang="en-US" dirty="0"/>
              <a:t>Precautionary Statements are standardized explanations of the measures to be taken to minimize or prevent adverse </a:t>
            </a:r>
            <a:r>
              <a:rPr lang="en-US" dirty="0" smtClean="0"/>
              <a:t>effects</a:t>
            </a:r>
          </a:p>
          <a:p>
            <a:pPr marL="914400" lvl="1" indent="-457200">
              <a:buFontTx/>
              <a:buChar char="-"/>
              <a:defRPr/>
            </a:pPr>
            <a:r>
              <a:rPr lang="en-US" dirty="0" smtClean="0"/>
              <a:t>Prevention</a:t>
            </a:r>
          </a:p>
          <a:p>
            <a:pPr marL="914400" lvl="1" indent="-457200">
              <a:buFontTx/>
              <a:buChar char="-"/>
              <a:defRPr/>
            </a:pPr>
            <a:r>
              <a:rPr lang="en-US" dirty="0" smtClean="0"/>
              <a:t>Response</a:t>
            </a:r>
          </a:p>
          <a:p>
            <a:pPr marL="914400" lvl="1" indent="-457200">
              <a:buFontTx/>
              <a:buChar char="-"/>
              <a:defRPr/>
            </a:pPr>
            <a:r>
              <a:rPr lang="en-US" dirty="0" smtClean="0"/>
              <a:t>Storage</a:t>
            </a:r>
          </a:p>
          <a:p>
            <a:pPr marL="914400" lvl="1" indent="-457200">
              <a:buFontTx/>
              <a:buChar char="-"/>
              <a:defRPr/>
            </a:pPr>
            <a:r>
              <a:rPr lang="en-US" dirty="0" smtClean="0"/>
              <a:t>Disposal</a:t>
            </a:r>
          </a:p>
          <a:p>
            <a:pPr lvl="1">
              <a:defRPr/>
            </a:pPr>
            <a:endParaRPr lang="en-US" dirty="0"/>
          </a:p>
        </p:txBody>
      </p:sp>
      <p:sp>
        <p:nvSpPr>
          <p:cNvPr id="45061"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4491004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idx="4294967295"/>
          </p:nvPr>
        </p:nvSpPr>
        <p:spPr>
          <a:xfrm>
            <a:off x="685800" y="274638"/>
            <a:ext cx="8001000" cy="1143000"/>
          </a:xfrm>
        </p:spPr>
        <p:txBody>
          <a:bodyPr>
            <a:normAutofit fontScale="90000"/>
          </a:bodyPr>
          <a:lstStyle/>
          <a:p>
            <a:r>
              <a:rPr lang="en-US" dirty="0" smtClean="0"/>
              <a:t>Precautionary Statement Examples</a:t>
            </a:r>
          </a:p>
        </p:txBody>
      </p:sp>
      <p:sp>
        <p:nvSpPr>
          <p:cNvPr id="3" name="Content Placeholder 2"/>
          <p:cNvSpPr>
            <a:spLocks noGrp="1"/>
          </p:cNvSpPr>
          <p:nvPr>
            <p:ph idx="4294967295"/>
          </p:nvPr>
        </p:nvSpPr>
        <p:spPr>
          <a:xfrm>
            <a:off x="609600" y="1447800"/>
            <a:ext cx="8077200" cy="4678363"/>
          </a:xfrm>
        </p:spPr>
        <p:txBody>
          <a:bodyPr>
            <a:normAutofit lnSpcReduction="10000"/>
          </a:bodyPr>
          <a:lstStyle/>
          <a:p>
            <a:pPr>
              <a:defRPr/>
            </a:pPr>
            <a:r>
              <a:rPr lang="en-US" sz="2800" b="1" dirty="0" smtClean="0"/>
              <a:t>Prevention</a:t>
            </a:r>
            <a:r>
              <a:rPr lang="en-US" sz="2800" dirty="0" smtClean="0"/>
              <a:t>  </a:t>
            </a:r>
            <a:endParaRPr lang="en-US" sz="2800" dirty="0"/>
          </a:p>
          <a:p>
            <a:pPr marL="0" indent="0">
              <a:buFontTx/>
              <a:buNone/>
              <a:defRPr/>
            </a:pPr>
            <a:r>
              <a:rPr lang="en-US" sz="2800" dirty="0" smtClean="0"/>
              <a:t>	“</a:t>
            </a:r>
            <a:r>
              <a:rPr lang="en-US" sz="2800" dirty="0"/>
              <a:t>Wear protective </a:t>
            </a:r>
            <a:r>
              <a:rPr lang="en-US" sz="2800" dirty="0" smtClean="0"/>
              <a:t>gloves”</a:t>
            </a:r>
          </a:p>
          <a:p>
            <a:pPr>
              <a:defRPr/>
            </a:pPr>
            <a:r>
              <a:rPr lang="en-US" sz="2800" b="1" dirty="0" smtClean="0"/>
              <a:t>Response</a:t>
            </a:r>
            <a:r>
              <a:rPr lang="en-US" sz="2800" dirty="0" smtClean="0"/>
              <a:t>   </a:t>
            </a:r>
          </a:p>
          <a:p>
            <a:pPr marL="0" indent="0">
              <a:buFontTx/>
              <a:buNone/>
              <a:defRPr/>
            </a:pPr>
            <a:r>
              <a:rPr lang="en-US" sz="2800" dirty="0" smtClean="0"/>
              <a:t> 	“</a:t>
            </a:r>
            <a:r>
              <a:rPr lang="en-US" sz="2800" dirty="0"/>
              <a:t>If inhaled remove person to fresh </a:t>
            </a:r>
            <a:r>
              <a:rPr lang="en-US" sz="2800" dirty="0" smtClean="0"/>
              <a:t>air”</a:t>
            </a:r>
          </a:p>
          <a:p>
            <a:pPr>
              <a:defRPr/>
            </a:pPr>
            <a:r>
              <a:rPr lang="en-US" sz="2800" b="1" dirty="0" smtClean="0"/>
              <a:t>Storage </a:t>
            </a:r>
          </a:p>
          <a:p>
            <a:pPr marL="0" indent="0">
              <a:buFontTx/>
              <a:buNone/>
              <a:defRPr/>
            </a:pPr>
            <a:r>
              <a:rPr lang="en-US" sz="2800" dirty="0" smtClean="0"/>
              <a:t>	“</a:t>
            </a:r>
            <a:r>
              <a:rPr lang="en-US" sz="2800" dirty="0"/>
              <a:t>Store in well ventilated place</a:t>
            </a:r>
            <a:r>
              <a:rPr lang="en-US" sz="2800" dirty="0" smtClean="0"/>
              <a:t>”</a:t>
            </a:r>
          </a:p>
          <a:p>
            <a:pPr>
              <a:defRPr/>
            </a:pPr>
            <a:r>
              <a:rPr lang="en-US" sz="2800" b="1" dirty="0" smtClean="0"/>
              <a:t>Disposal</a:t>
            </a:r>
          </a:p>
          <a:p>
            <a:pPr>
              <a:buFontTx/>
              <a:buNone/>
            </a:pPr>
            <a:r>
              <a:rPr lang="en-US" sz="2800" b="1" dirty="0"/>
              <a:t>	</a:t>
            </a:r>
            <a:r>
              <a:rPr lang="en-US" sz="2800" b="1" dirty="0" smtClean="0"/>
              <a:t>	“</a:t>
            </a:r>
            <a:r>
              <a:rPr lang="en-US" sz="2800" dirty="0"/>
              <a:t>Waste must be disposed of in accordance with </a:t>
            </a:r>
            <a:r>
              <a:rPr lang="en-US" sz="2800" dirty="0" smtClean="0"/>
              <a:t>	federal</a:t>
            </a:r>
            <a:r>
              <a:rPr lang="en-US" sz="2800" dirty="0"/>
              <a:t>, state and local environmental</a:t>
            </a:r>
          </a:p>
          <a:p>
            <a:pPr>
              <a:buNone/>
            </a:pPr>
            <a:r>
              <a:rPr lang="en-US" sz="2800" dirty="0"/>
              <a:t>  </a:t>
            </a:r>
            <a:r>
              <a:rPr lang="en-US" sz="2800" dirty="0" smtClean="0"/>
              <a:t>		control </a:t>
            </a:r>
            <a:r>
              <a:rPr lang="en-US" sz="2800" dirty="0"/>
              <a:t>regulations”</a:t>
            </a:r>
            <a:endParaRPr lang="en-US" sz="2800" b="1" dirty="0"/>
          </a:p>
          <a:p>
            <a:pPr>
              <a:defRPr/>
            </a:pPr>
            <a:endParaRPr lang="en-US" dirty="0"/>
          </a:p>
        </p:txBody>
      </p:sp>
      <p:sp>
        <p:nvSpPr>
          <p:cNvPr id="4608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428653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p:txBody>
          <a:bodyPr/>
          <a:lstStyle/>
          <a:p>
            <a:pPr eaLnBrk="1" hangingPunct="1"/>
            <a:r>
              <a:rPr lang="en-US" smtClean="0"/>
              <a:t>Current Systems</a:t>
            </a:r>
          </a:p>
        </p:txBody>
      </p:sp>
      <p:sp>
        <p:nvSpPr>
          <p:cNvPr id="5125" name="Rectangle 3"/>
          <p:cNvSpPr>
            <a:spLocks noGrp="1" noChangeArrowheads="1"/>
          </p:cNvSpPr>
          <p:nvPr>
            <p:ph type="body" idx="1"/>
          </p:nvPr>
        </p:nvSpPr>
        <p:spPr>
          <a:xfrm>
            <a:off x="1371600" y="1447800"/>
            <a:ext cx="7162800" cy="4678363"/>
          </a:xfrm>
        </p:spPr>
        <p:txBody>
          <a:bodyPr/>
          <a:lstStyle/>
          <a:p>
            <a:pPr eaLnBrk="1" hangingPunct="1"/>
            <a:r>
              <a:rPr lang="en-US" dirty="0" smtClean="0"/>
              <a:t>Differences in systems within different countries and within different regulatory agencies within the same government leads to inconsistent protection for those potentially exposed to the chemicals as well as creating extensive regulatory burdens on companies producing chemicals</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44492558"/>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smtClean="0"/>
              <a:t>Label Example</a:t>
            </a:r>
          </a:p>
        </p:txBody>
      </p:sp>
      <p:sp>
        <p:nvSpPr>
          <p:cNvPr id="48131" name="Rectangle 3"/>
          <p:cNvSpPr>
            <a:spLocks noGrp="1" noChangeArrowheads="1"/>
          </p:cNvSpPr>
          <p:nvPr>
            <p:ph type="body" idx="1"/>
          </p:nvPr>
        </p:nvSpPr>
        <p:spPr>
          <a:xfrm>
            <a:off x="1752600" y="1219200"/>
            <a:ext cx="6934200" cy="4906963"/>
          </a:xfrm>
        </p:spPr>
        <p:txBody>
          <a:bodyPr/>
          <a:lstStyle/>
          <a:p>
            <a:pPr>
              <a:buFontTx/>
              <a:buNone/>
            </a:pPr>
            <a:endParaRPr lang="en-US" smtClean="0"/>
          </a:p>
        </p:txBody>
      </p:sp>
      <p:pic>
        <p:nvPicPr>
          <p:cNvPr id="48134" name="Picture 9" descr="Sulfuric-Label_3"/>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600200" y="1371600"/>
            <a:ext cx="6096000" cy="45624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69587001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49156" name="Rectangle 2"/>
          <p:cNvSpPr>
            <a:spLocks noGrp="1" noChangeArrowheads="1"/>
          </p:cNvSpPr>
          <p:nvPr>
            <p:ph type="title" idx="4294967295"/>
          </p:nvPr>
        </p:nvSpPr>
        <p:spPr/>
        <p:txBody>
          <a:bodyPr/>
          <a:lstStyle/>
          <a:p>
            <a:r>
              <a:rPr lang="en-US" smtClean="0"/>
              <a:t>Label Example</a:t>
            </a:r>
          </a:p>
        </p:txBody>
      </p:sp>
      <p:sp>
        <p:nvSpPr>
          <p:cNvPr id="49157" name="Rectangle 3"/>
          <p:cNvSpPr>
            <a:spLocks noGrp="1" noChangeArrowheads="1"/>
          </p:cNvSpPr>
          <p:nvPr>
            <p:ph type="body" idx="4294967295"/>
          </p:nvPr>
        </p:nvSpPr>
        <p:spPr/>
        <p:txBody>
          <a:bodyPr/>
          <a:lstStyle/>
          <a:p>
            <a:pPr>
              <a:buFontTx/>
              <a:buNone/>
            </a:pPr>
            <a:endParaRPr lang="en-US" smtClean="0"/>
          </a:p>
        </p:txBody>
      </p:sp>
      <p:pic>
        <p:nvPicPr>
          <p:cNvPr id="49158" name="Picture 5" descr="ghs_label"/>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371600" y="1522413"/>
            <a:ext cx="6629400" cy="445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417115307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50180" name="Rectangle 2"/>
          <p:cNvSpPr>
            <a:spLocks noGrp="1" noChangeArrowheads="1"/>
          </p:cNvSpPr>
          <p:nvPr>
            <p:ph type="title" idx="4294967295"/>
          </p:nvPr>
        </p:nvSpPr>
        <p:spPr/>
        <p:txBody>
          <a:bodyPr/>
          <a:lstStyle/>
          <a:p>
            <a:r>
              <a:rPr lang="en-US" smtClean="0"/>
              <a:t>Label Example</a:t>
            </a:r>
          </a:p>
        </p:txBody>
      </p:sp>
      <p:sp>
        <p:nvSpPr>
          <p:cNvPr id="50181" name="Rectangle 3"/>
          <p:cNvSpPr>
            <a:spLocks noGrp="1" noChangeArrowheads="1"/>
          </p:cNvSpPr>
          <p:nvPr>
            <p:ph type="body" idx="4294967295"/>
          </p:nvPr>
        </p:nvSpPr>
        <p:spPr/>
        <p:txBody>
          <a:bodyPr/>
          <a:lstStyle/>
          <a:p>
            <a:pPr>
              <a:buFontTx/>
              <a:buNone/>
            </a:pPr>
            <a:endParaRPr lang="en-US" smtClean="0"/>
          </a:p>
        </p:txBody>
      </p:sp>
      <p:pic>
        <p:nvPicPr>
          <p:cNvPr id="50182" name="Picture 7" descr="Supplier Label"/>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311400" y="1371600"/>
            <a:ext cx="4724400" cy="4895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70188216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smtClean="0"/>
              <a:t>Secondary Containers</a:t>
            </a:r>
          </a:p>
        </p:txBody>
      </p:sp>
      <p:sp>
        <p:nvSpPr>
          <p:cNvPr id="51203" name="Rectangle 3"/>
          <p:cNvSpPr>
            <a:spLocks noGrp="1" noChangeArrowheads="1"/>
          </p:cNvSpPr>
          <p:nvPr>
            <p:ph type="body" idx="1"/>
          </p:nvPr>
        </p:nvSpPr>
        <p:spPr>
          <a:xfrm>
            <a:off x="762000" y="1600200"/>
            <a:ext cx="7924800" cy="4525963"/>
          </a:xfrm>
        </p:spPr>
        <p:txBody>
          <a:bodyPr/>
          <a:lstStyle/>
          <a:p>
            <a:r>
              <a:rPr lang="en-US" dirty="0" smtClean="0"/>
              <a:t>Employers must ensure that each container of hazardous chemicals in the workplace is labeled, tagged, or marked with either the information specified under (</a:t>
            </a:r>
            <a:r>
              <a:rPr lang="en-US" dirty="0" err="1" smtClean="0"/>
              <a:t>i</a:t>
            </a:r>
            <a:r>
              <a:rPr lang="en-US" dirty="0" smtClean="0"/>
              <a:t>) through (v) for labels on shipped containers </a:t>
            </a: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9187869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mtClean="0"/>
              <a:t>Secondary Containers</a:t>
            </a:r>
          </a:p>
        </p:txBody>
      </p:sp>
      <p:sp>
        <p:nvSpPr>
          <p:cNvPr id="52227" name="Rectangle 3"/>
          <p:cNvSpPr>
            <a:spLocks noGrp="1" noChangeArrowheads="1"/>
          </p:cNvSpPr>
          <p:nvPr>
            <p:ph type="body" idx="1"/>
          </p:nvPr>
        </p:nvSpPr>
        <p:spPr>
          <a:xfrm>
            <a:off x="1066800" y="1600200"/>
            <a:ext cx="7620000" cy="4525963"/>
          </a:xfrm>
        </p:spPr>
        <p:txBody>
          <a:bodyPr/>
          <a:lstStyle/>
          <a:p>
            <a:r>
              <a:rPr lang="en-US" dirty="0" smtClean="0"/>
              <a:t>(</a:t>
            </a:r>
            <a:r>
              <a:rPr lang="en-US" dirty="0" err="1" smtClean="0"/>
              <a:t>i</a:t>
            </a:r>
            <a:r>
              <a:rPr lang="en-US" dirty="0" smtClean="0"/>
              <a:t>) Product identifier;</a:t>
            </a:r>
          </a:p>
          <a:p>
            <a:r>
              <a:rPr lang="en-US" dirty="0" smtClean="0"/>
              <a:t>(ii) Signal word;</a:t>
            </a:r>
          </a:p>
          <a:p>
            <a:r>
              <a:rPr lang="en-US" dirty="0" smtClean="0"/>
              <a:t>(iii) Hazard statement(s);</a:t>
            </a:r>
          </a:p>
          <a:p>
            <a:r>
              <a:rPr lang="en-US" dirty="0" smtClean="0"/>
              <a:t>(iv) Pictogram(s);</a:t>
            </a:r>
          </a:p>
          <a:p>
            <a:r>
              <a:rPr lang="en-US" dirty="0" smtClean="0"/>
              <a:t>(v) Precautionary statement(s);</a:t>
            </a:r>
          </a:p>
          <a:p>
            <a:pPr>
              <a:buFontTx/>
              <a:buNone/>
            </a:pPr>
            <a:endParaRPr lang="en-US" dirty="0" smtClean="0"/>
          </a:p>
          <a:p>
            <a:pPr algn="ctr">
              <a:buFontTx/>
              <a:buNone/>
            </a:pPr>
            <a:r>
              <a:rPr lang="en-US" dirty="0" smtClean="0"/>
              <a:t>OR</a:t>
            </a: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8752022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smtClean="0"/>
              <a:t>Secondary Containers</a:t>
            </a:r>
          </a:p>
        </p:txBody>
      </p:sp>
      <p:sp>
        <p:nvSpPr>
          <p:cNvPr id="53251" name="Rectangle 3"/>
          <p:cNvSpPr>
            <a:spLocks noGrp="1" noChangeArrowheads="1"/>
          </p:cNvSpPr>
          <p:nvPr>
            <p:ph type="body" idx="1"/>
          </p:nvPr>
        </p:nvSpPr>
        <p:spPr>
          <a:xfrm>
            <a:off x="990600" y="1447800"/>
            <a:ext cx="7696200" cy="4678363"/>
          </a:xfrm>
        </p:spPr>
        <p:txBody>
          <a:bodyPr/>
          <a:lstStyle/>
          <a:p>
            <a:pPr>
              <a:lnSpc>
                <a:spcPct val="90000"/>
              </a:lnSpc>
            </a:pPr>
            <a:r>
              <a:rPr lang="en-US" sz="2800" dirty="0" smtClean="0"/>
              <a:t>Product identifier and words, pictures, symbols, or combination thereof, which provide at least general information regarding the hazards of the chemicals, and which, in conjunction with the other information immediately available to employees under the hazard communication program, will provide employees with the specific information regarding the physical and health hazards of the hazardous chemical. </a:t>
            </a: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83748679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2"/>
          <p:cNvSpPr>
            <a:spLocks noGrp="1" noChangeArrowheads="1"/>
          </p:cNvSpPr>
          <p:nvPr>
            <p:ph type="title"/>
          </p:nvPr>
        </p:nvSpPr>
        <p:spPr/>
        <p:txBody>
          <a:bodyPr/>
          <a:lstStyle/>
          <a:p>
            <a:pPr eaLnBrk="1" hangingPunct="1"/>
            <a:r>
              <a:rPr lang="en-US" dirty="0" smtClean="0"/>
              <a:t>MSDS’s</a:t>
            </a:r>
          </a:p>
        </p:txBody>
      </p:sp>
      <p:sp>
        <p:nvSpPr>
          <p:cNvPr id="54277" name="Rectangle 3"/>
          <p:cNvSpPr>
            <a:spLocks noGrp="1" noChangeArrowheads="1"/>
          </p:cNvSpPr>
          <p:nvPr>
            <p:ph type="body" idx="1"/>
          </p:nvPr>
        </p:nvSpPr>
        <p:spPr>
          <a:xfrm>
            <a:off x="1295400" y="1219200"/>
            <a:ext cx="7391400" cy="4906963"/>
          </a:xfrm>
        </p:spPr>
        <p:txBody>
          <a:bodyPr>
            <a:normAutofit lnSpcReduction="10000"/>
          </a:bodyPr>
          <a:lstStyle/>
          <a:p>
            <a:pPr eaLnBrk="1" hangingPunct="1">
              <a:lnSpc>
                <a:spcPct val="80000"/>
              </a:lnSpc>
            </a:pPr>
            <a:r>
              <a:rPr lang="en-US" sz="2800" dirty="0" smtClean="0"/>
              <a:t>Information that is currently required on a MSDS:</a:t>
            </a:r>
          </a:p>
          <a:p>
            <a:pPr lvl="1" eaLnBrk="1" hangingPunct="1">
              <a:lnSpc>
                <a:spcPct val="80000"/>
              </a:lnSpc>
            </a:pPr>
            <a:r>
              <a:rPr lang="en-US" sz="2400" dirty="0" smtClean="0"/>
              <a:t>Identity used on the label</a:t>
            </a:r>
          </a:p>
          <a:p>
            <a:pPr lvl="1" eaLnBrk="1" hangingPunct="1">
              <a:lnSpc>
                <a:spcPct val="80000"/>
              </a:lnSpc>
            </a:pPr>
            <a:r>
              <a:rPr lang="en-US" sz="2400" dirty="0" smtClean="0"/>
              <a:t>Physical &amp; chemical characteristics</a:t>
            </a:r>
          </a:p>
          <a:p>
            <a:pPr lvl="1" eaLnBrk="1" hangingPunct="1">
              <a:lnSpc>
                <a:spcPct val="80000"/>
              </a:lnSpc>
            </a:pPr>
            <a:r>
              <a:rPr lang="en-US" sz="2400" dirty="0" smtClean="0"/>
              <a:t>Physical hazards</a:t>
            </a:r>
          </a:p>
          <a:p>
            <a:pPr lvl="1" eaLnBrk="1" hangingPunct="1">
              <a:lnSpc>
                <a:spcPct val="80000"/>
              </a:lnSpc>
            </a:pPr>
            <a:r>
              <a:rPr lang="en-US" sz="2400" dirty="0" smtClean="0"/>
              <a:t>Health hazards</a:t>
            </a:r>
          </a:p>
          <a:p>
            <a:pPr lvl="1" eaLnBrk="1" hangingPunct="1">
              <a:lnSpc>
                <a:spcPct val="80000"/>
              </a:lnSpc>
            </a:pPr>
            <a:r>
              <a:rPr lang="en-US" sz="2400" dirty="0" smtClean="0"/>
              <a:t>Primary routes of entry</a:t>
            </a:r>
          </a:p>
          <a:p>
            <a:pPr lvl="1" eaLnBrk="1" hangingPunct="1">
              <a:lnSpc>
                <a:spcPct val="80000"/>
              </a:lnSpc>
            </a:pPr>
            <a:r>
              <a:rPr lang="en-US" sz="2400" dirty="0" smtClean="0"/>
              <a:t>Exposure limits</a:t>
            </a:r>
          </a:p>
          <a:p>
            <a:pPr lvl="1" eaLnBrk="1" hangingPunct="1">
              <a:lnSpc>
                <a:spcPct val="80000"/>
              </a:lnSpc>
            </a:pPr>
            <a:r>
              <a:rPr lang="en-US" sz="2400" dirty="0" smtClean="0"/>
              <a:t>Carcinogenic information</a:t>
            </a:r>
          </a:p>
          <a:p>
            <a:pPr lvl="1" eaLnBrk="1" hangingPunct="1">
              <a:lnSpc>
                <a:spcPct val="80000"/>
              </a:lnSpc>
            </a:pPr>
            <a:r>
              <a:rPr lang="en-US" sz="2400" dirty="0" smtClean="0"/>
              <a:t>Safe handling</a:t>
            </a:r>
          </a:p>
          <a:p>
            <a:pPr lvl="1" eaLnBrk="1" hangingPunct="1">
              <a:lnSpc>
                <a:spcPct val="80000"/>
              </a:lnSpc>
            </a:pPr>
            <a:r>
              <a:rPr lang="en-US" sz="2400" dirty="0" smtClean="0"/>
              <a:t>Control measures (PPE)</a:t>
            </a:r>
          </a:p>
          <a:p>
            <a:pPr lvl="1" eaLnBrk="1" hangingPunct="1">
              <a:lnSpc>
                <a:spcPct val="80000"/>
              </a:lnSpc>
            </a:pPr>
            <a:r>
              <a:rPr lang="en-US" sz="2400" dirty="0" smtClean="0"/>
              <a:t>Emergency &amp; First Aid procedures</a:t>
            </a:r>
          </a:p>
          <a:p>
            <a:pPr lvl="1" eaLnBrk="1" hangingPunct="1">
              <a:lnSpc>
                <a:spcPct val="80000"/>
              </a:lnSpc>
            </a:pPr>
            <a:r>
              <a:rPr lang="en-US" sz="2400" dirty="0" smtClean="0"/>
              <a:t>Date of preparation</a:t>
            </a:r>
          </a:p>
          <a:p>
            <a:pPr lvl="1" eaLnBrk="1" hangingPunct="1">
              <a:lnSpc>
                <a:spcPct val="80000"/>
              </a:lnSpc>
            </a:pPr>
            <a:r>
              <a:rPr lang="en-US" sz="2400" dirty="0" smtClean="0"/>
              <a:t>Chemical mfg. contact info</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192672730"/>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2"/>
          <p:cNvSpPr>
            <a:spLocks noGrp="1" noChangeArrowheads="1"/>
          </p:cNvSpPr>
          <p:nvPr>
            <p:ph type="title"/>
          </p:nvPr>
        </p:nvSpPr>
        <p:spPr/>
        <p:txBody>
          <a:bodyPr/>
          <a:lstStyle/>
          <a:p>
            <a:pPr eaLnBrk="1" hangingPunct="1"/>
            <a:r>
              <a:rPr lang="en-US" smtClean="0"/>
              <a:t>Safety Data Sheets (SDS)</a:t>
            </a:r>
          </a:p>
        </p:txBody>
      </p:sp>
      <p:sp>
        <p:nvSpPr>
          <p:cNvPr id="55301" name="Rectangle 3"/>
          <p:cNvSpPr>
            <a:spLocks noGrp="1" noChangeArrowheads="1"/>
          </p:cNvSpPr>
          <p:nvPr>
            <p:ph type="body" idx="1"/>
          </p:nvPr>
        </p:nvSpPr>
        <p:spPr>
          <a:xfrm>
            <a:off x="1295400" y="1447800"/>
            <a:ext cx="7391400" cy="4678363"/>
          </a:xfrm>
        </p:spPr>
        <p:txBody>
          <a:bodyPr/>
          <a:lstStyle/>
          <a:p>
            <a:pPr marL="571500" indent="-571500" eaLnBrk="1" hangingPunct="1">
              <a:lnSpc>
                <a:spcPct val="80000"/>
              </a:lnSpc>
              <a:buFontTx/>
              <a:buNone/>
            </a:pPr>
            <a:r>
              <a:rPr lang="en-US" sz="3000" dirty="0" smtClean="0"/>
              <a:t>1.  Identification of the substance or mixture and of the supplier</a:t>
            </a:r>
          </a:p>
          <a:p>
            <a:pPr marL="571500" indent="-571500" eaLnBrk="1" hangingPunct="1">
              <a:lnSpc>
                <a:spcPct val="80000"/>
              </a:lnSpc>
              <a:buFontTx/>
              <a:buNone/>
            </a:pPr>
            <a:r>
              <a:rPr lang="en-US" sz="3000" dirty="0" smtClean="0"/>
              <a:t>2.  Hazards identification </a:t>
            </a:r>
          </a:p>
          <a:p>
            <a:pPr marL="571500" indent="-571500" eaLnBrk="1" hangingPunct="1">
              <a:lnSpc>
                <a:spcPct val="80000"/>
              </a:lnSpc>
              <a:buFontTx/>
              <a:buNone/>
            </a:pPr>
            <a:r>
              <a:rPr lang="en-US" sz="3000" dirty="0" smtClean="0"/>
              <a:t>3.  Composition/information on ingredients </a:t>
            </a:r>
          </a:p>
          <a:p>
            <a:pPr marL="571500" indent="-571500" eaLnBrk="1" hangingPunct="1">
              <a:lnSpc>
                <a:spcPct val="80000"/>
              </a:lnSpc>
              <a:buFontTx/>
              <a:buNone/>
            </a:pPr>
            <a:r>
              <a:rPr lang="en-US" sz="3000" dirty="0" smtClean="0"/>
              <a:t>4.  First aid measures </a:t>
            </a:r>
          </a:p>
          <a:p>
            <a:pPr marL="571500" indent="-571500" eaLnBrk="1" hangingPunct="1">
              <a:lnSpc>
                <a:spcPct val="80000"/>
              </a:lnSpc>
              <a:buFontTx/>
              <a:buNone/>
            </a:pPr>
            <a:r>
              <a:rPr lang="en-US" sz="3000" dirty="0" smtClean="0"/>
              <a:t>5.  Firefighting measures </a:t>
            </a:r>
          </a:p>
          <a:p>
            <a:pPr marL="571500" indent="-571500" eaLnBrk="1" hangingPunct="1">
              <a:lnSpc>
                <a:spcPct val="80000"/>
              </a:lnSpc>
              <a:buFontTx/>
              <a:buAutoNum type="arabicPeriod" startAt="6"/>
            </a:pPr>
            <a:r>
              <a:rPr lang="en-US" sz="3000" dirty="0" smtClean="0"/>
              <a:t>Accidental release measures</a:t>
            </a:r>
          </a:p>
          <a:p>
            <a:pPr marL="571500" indent="-571500" eaLnBrk="1" hangingPunct="1">
              <a:lnSpc>
                <a:spcPct val="80000"/>
              </a:lnSpc>
              <a:buFontTx/>
              <a:buNone/>
            </a:pPr>
            <a:r>
              <a:rPr lang="en-US" sz="3000" dirty="0" smtClean="0"/>
              <a:t>7. Handling and storage </a:t>
            </a:r>
          </a:p>
          <a:p>
            <a:pPr marL="571500" indent="-571500" eaLnBrk="1" hangingPunct="1">
              <a:lnSpc>
                <a:spcPct val="80000"/>
              </a:lnSpc>
              <a:buFontTx/>
              <a:buNone/>
            </a:pPr>
            <a:r>
              <a:rPr lang="en-US" sz="3000" dirty="0" smtClean="0"/>
              <a:t>8. Exposure controls/personal protection</a:t>
            </a:r>
            <a:endParaRPr lang="en-US" sz="2800" dirty="0" smtClean="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091910332"/>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2"/>
          <p:cNvSpPr>
            <a:spLocks noGrp="1" noChangeArrowheads="1"/>
          </p:cNvSpPr>
          <p:nvPr>
            <p:ph type="title"/>
          </p:nvPr>
        </p:nvSpPr>
        <p:spPr/>
        <p:txBody>
          <a:bodyPr/>
          <a:lstStyle/>
          <a:p>
            <a:pPr eaLnBrk="1" hangingPunct="1"/>
            <a:r>
              <a:rPr lang="en-US" smtClean="0"/>
              <a:t>Safety Data Sheets (SDS)</a:t>
            </a:r>
          </a:p>
        </p:txBody>
      </p:sp>
      <p:sp>
        <p:nvSpPr>
          <p:cNvPr id="56325" name="Rectangle 3"/>
          <p:cNvSpPr>
            <a:spLocks noGrp="1" noChangeArrowheads="1"/>
          </p:cNvSpPr>
          <p:nvPr>
            <p:ph type="body" idx="1"/>
          </p:nvPr>
        </p:nvSpPr>
        <p:spPr>
          <a:xfrm>
            <a:off x="1295400" y="1219200"/>
            <a:ext cx="7543800" cy="4906963"/>
          </a:xfrm>
        </p:spPr>
        <p:txBody>
          <a:bodyPr/>
          <a:lstStyle/>
          <a:p>
            <a:pPr eaLnBrk="1" hangingPunct="1">
              <a:buFontTx/>
              <a:buNone/>
            </a:pPr>
            <a:r>
              <a:rPr lang="en-US" sz="2800" dirty="0" smtClean="0"/>
              <a:t>9. Physical and chemical properties</a:t>
            </a:r>
          </a:p>
          <a:p>
            <a:pPr eaLnBrk="1" hangingPunct="1">
              <a:buFontTx/>
              <a:buNone/>
            </a:pPr>
            <a:r>
              <a:rPr lang="en-US" sz="2800" dirty="0" smtClean="0"/>
              <a:t>10. Stability and reactivity </a:t>
            </a:r>
          </a:p>
          <a:p>
            <a:pPr eaLnBrk="1" hangingPunct="1">
              <a:buFontTx/>
              <a:buNone/>
            </a:pPr>
            <a:r>
              <a:rPr lang="en-US" sz="2800" dirty="0" smtClean="0"/>
              <a:t>11. Toxicological information </a:t>
            </a:r>
          </a:p>
          <a:p>
            <a:pPr eaLnBrk="1" hangingPunct="1">
              <a:buFontTx/>
              <a:buNone/>
            </a:pPr>
            <a:r>
              <a:rPr lang="en-US" sz="2800" dirty="0" smtClean="0"/>
              <a:t>12. Ecological information </a:t>
            </a:r>
          </a:p>
          <a:p>
            <a:pPr eaLnBrk="1" hangingPunct="1">
              <a:buFontTx/>
              <a:buNone/>
            </a:pPr>
            <a:r>
              <a:rPr lang="en-US" sz="2800" dirty="0" smtClean="0"/>
              <a:t>13. Disposal considerations </a:t>
            </a:r>
          </a:p>
          <a:p>
            <a:pPr eaLnBrk="1" hangingPunct="1">
              <a:buFontTx/>
              <a:buNone/>
            </a:pPr>
            <a:r>
              <a:rPr lang="en-US" sz="2800" dirty="0" smtClean="0"/>
              <a:t>14. Transport information </a:t>
            </a:r>
          </a:p>
          <a:p>
            <a:pPr eaLnBrk="1" hangingPunct="1">
              <a:buFontTx/>
              <a:buNone/>
            </a:pPr>
            <a:r>
              <a:rPr lang="en-US" sz="2800" dirty="0" smtClean="0"/>
              <a:t>15. Regulatory information </a:t>
            </a:r>
          </a:p>
          <a:p>
            <a:pPr eaLnBrk="1" hangingPunct="1">
              <a:buFontTx/>
              <a:buNone/>
            </a:pPr>
            <a:r>
              <a:rPr lang="en-US" sz="2800" dirty="0" smtClean="0"/>
              <a:t>16. Other information including information on preparation and revision of the SDS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766922616"/>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57348" name="Rectangle 2"/>
          <p:cNvSpPr>
            <a:spLocks noGrp="1" noChangeArrowheads="1"/>
          </p:cNvSpPr>
          <p:nvPr>
            <p:ph type="title" idx="4294967295"/>
          </p:nvPr>
        </p:nvSpPr>
        <p:spPr>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normAutofit fontScale="90000"/>
          </a:bodyPr>
          <a:lstStyle/>
          <a:p>
            <a:pPr eaLnBrk="1" hangingPunct="1"/>
            <a:r>
              <a:rPr lang="en-US" smtClean="0">
                <a:solidFill>
                  <a:srgbClr val="33CC33"/>
                </a:solidFill>
              </a:rPr>
              <a:t>Section 1 – Substance &amp; Supplier Identification</a:t>
            </a:r>
          </a:p>
        </p:txBody>
      </p:sp>
      <p:sp>
        <p:nvSpPr>
          <p:cNvPr id="57349" name="Rectangle 3"/>
          <p:cNvSpPr>
            <a:spLocks noGrp="1" noChangeArrowheads="1"/>
          </p:cNvSpPr>
          <p:nvPr>
            <p:ph type="body" idx="4294967295"/>
          </p:nvPr>
        </p:nvSpPr>
        <p:spPr>
          <a:xfrm>
            <a:off x="685800" y="1600200"/>
            <a:ext cx="8001000" cy="4525963"/>
          </a:xfrm>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normAutofit lnSpcReduction="10000"/>
          </a:bodyPr>
          <a:lstStyle/>
          <a:p>
            <a:pPr marL="0" indent="0">
              <a:buNone/>
            </a:pPr>
            <a:r>
              <a:rPr lang="en-US" sz="2800" dirty="0"/>
              <a:t>I</a:t>
            </a:r>
            <a:r>
              <a:rPr lang="en-US" sz="2800" dirty="0" smtClean="0"/>
              <a:t>dentifies </a:t>
            </a:r>
            <a:r>
              <a:rPr lang="en-US" sz="2800" dirty="0"/>
              <a:t>the chemical on the SDS as well as the recommended uses. It also provides the essential contact information of the </a:t>
            </a:r>
            <a:r>
              <a:rPr lang="en-US" sz="2800" dirty="0" smtClean="0"/>
              <a:t>supplier:</a:t>
            </a:r>
          </a:p>
          <a:p>
            <a:endParaRPr lang="en-US" sz="2800" dirty="0"/>
          </a:p>
          <a:p>
            <a:r>
              <a:rPr lang="en-US" sz="2800" dirty="0" smtClean="0"/>
              <a:t>Product </a:t>
            </a:r>
            <a:r>
              <a:rPr lang="en-US" sz="2800" dirty="0"/>
              <a:t>identifier used on the label and any other common names or synonyms by which the substance is known. </a:t>
            </a:r>
          </a:p>
          <a:p>
            <a:r>
              <a:rPr lang="en-US" sz="2800" dirty="0"/>
              <a:t>Name, address, phone number of the manufacturer, importer, or other responsible party, and emergency phone number. </a:t>
            </a:r>
          </a:p>
          <a:p>
            <a:pPr eaLnBrk="1" hangingPunct="1">
              <a:buFontTx/>
              <a:buNone/>
            </a:pPr>
            <a:endParaRPr lang="en-US" sz="24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4976465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p:txBody>
          <a:bodyPr/>
          <a:lstStyle/>
          <a:p>
            <a:pPr eaLnBrk="1" hangingPunct="1"/>
            <a:r>
              <a:rPr lang="en-US" smtClean="0"/>
              <a:t>GHS</a:t>
            </a:r>
          </a:p>
        </p:txBody>
      </p:sp>
      <p:sp>
        <p:nvSpPr>
          <p:cNvPr id="6149" name="Rectangle 3"/>
          <p:cNvSpPr>
            <a:spLocks noGrp="1" noChangeArrowheads="1"/>
          </p:cNvSpPr>
          <p:nvPr>
            <p:ph type="body" idx="1"/>
          </p:nvPr>
        </p:nvSpPr>
        <p:spPr>
          <a:xfrm>
            <a:off x="1447800" y="1371600"/>
            <a:ext cx="7086600" cy="4754563"/>
          </a:xfrm>
        </p:spPr>
        <p:txBody>
          <a:bodyPr/>
          <a:lstStyle/>
          <a:p>
            <a:pPr eaLnBrk="1" hangingPunct="1"/>
            <a:r>
              <a:rPr lang="en-US" dirty="0" smtClean="0"/>
              <a:t>The GHS itself is not a regulation or a standard </a:t>
            </a:r>
          </a:p>
          <a:p>
            <a:pPr eaLnBrk="1" hangingPunct="1"/>
            <a:r>
              <a:rPr lang="en-US" dirty="0" smtClean="0"/>
              <a:t>Establishes agreed hazard classification and communication provisions with explanatory information on how to apply the system</a:t>
            </a:r>
          </a:p>
          <a:p>
            <a:pPr eaLnBrk="1" hangingPunct="1">
              <a:buFontTx/>
              <a:buNone/>
            </a:pPr>
            <a:r>
              <a:rPr lang="en-US" dirty="0" smtClean="0"/>
              <a:t/>
            </a:r>
            <a:br>
              <a:rPr lang="en-US" dirty="0" smtClean="0"/>
            </a:br>
            <a:r>
              <a:rPr lang="en-US" sz="3600" dirty="0" smtClean="0"/>
              <a:t>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682917996"/>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2"/>
          <p:cNvSpPr>
            <a:spLocks noGrp="1" noChangeArrowheads="1"/>
          </p:cNvSpPr>
          <p:nvPr>
            <p:ph type="title"/>
          </p:nvPr>
        </p:nvSpPr>
        <p:spPr>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dirty="0" smtClean="0">
                <a:solidFill>
                  <a:srgbClr val="33CC33"/>
                </a:solidFill>
              </a:rPr>
              <a:t>Section 2- Hazards Identification</a:t>
            </a:r>
          </a:p>
        </p:txBody>
      </p:sp>
      <p:sp>
        <p:nvSpPr>
          <p:cNvPr id="58373" name="Rectangle 3"/>
          <p:cNvSpPr>
            <a:spLocks noGrp="1" noChangeArrowheads="1"/>
          </p:cNvSpPr>
          <p:nvPr>
            <p:ph type="body" idx="1"/>
          </p:nvPr>
        </p:nvSpPr>
        <p:spPr>
          <a:xfrm>
            <a:off x="838200" y="1219200"/>
            <a:ext cx="7772400" cy="4906963"/>
          </a:xfrm>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normAutofit fontScale="92500" lnSpcReduction="10000"/>
          </a:bodyPr>
          <a:lstStyle/>
          <a:p>
            <a:pPr marL="0" indent="0">
              <a:buNone/>
            </a:pPr>
            <a:r>
              <a:rPr lang="en-US" dirty="0"/>
              <a:t>I</a:t>
            </a:r>
            <a:r>
              <a:rPr lang="en-US" dirty="0" smtClean="0"/>
              <a:t>dentifies </a:t>
            </a:r>
            <a:r>
              <a:rPr lang="en-US" dirty="0"/>
              <a:t>the hazards of the chemical presented on the SDS and the appropriate warning information associated with those </a:t>
            </a:r>
            <a:r>
              <a:rPr lang="en-US" dirty="0" smtClean="0"/>
              <a:t>hazards:</a:t>
            </a:r>
          </a:p>
          <a:p>
            <a:r>
              <a:rPr lang="en-US" dirty="0"/>
              <a:t>The hazard classification of the chemical </a:t>
            </a:r>
            <a:r>
              <a:rPr lang="en-US" dirty="0" smtClean="0"/>
              <a:t> </a:t>
            </a:r>
            <a:endParaRPr lang="en-US" dirty="0"/>
          </a:p>
          <a:p>
            <a:r>
              <a:rPr lang="en-US" dirty="0"/>
              <a:t>Signal word. </a:t>
            </a:r>
          </a:p>
          <a:p>
            <a:r>
              <a:rPr lang="en-US" dirty="0"/>
              <a:t>Hazard statement(s). </a:t>
            </a:r>
          </a:p>
          <a:p>
            <a:r>
              <a:rPr lang="en-US" dirty="0" smtClean="0"/>
              <a:t>Pictograms</a:t>
            </a:r>
          </a:p>
          <a:p>
            <a:r>
              <a:rPr lang="en-US" dirty="0"/>
              <a:t>Precautionary statement(s</a:t>
            </a:r>
            <a:r>
              <a:rPr lang="en-US" dirty="0" smtClean="0"/>
              <a:t>)</a:t>
            </a:r>
          </a:p>
          <a:p>
            <a:r>
              <a:rPr lang="en-US" dirty="0"/>
              <a:t>Description of any hazards not otherwise classified  </a:t>
            </a:r>
          </a:p>
          <a:p>
            <a:endParaRPr lang="en-US" dirty="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222090956"/>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2"/>
          <p:cNvSpPr>
            <a:spLocks noGrp="1" noChangeArrowheads="1"/>
          </p:cNvSpPr>
          <p:nvPr>
            <p:ph type="title"/>
          </p:nvPr>
        </p:nvSpPr>
        <p:spPr/>
        <p:txBody>
          <a:bodyPr>
            <a:normAutofit fontScale="90000"/>
          </a:bodyPr>
          <a:lstStyle/>
          <a:p>
            <a:r>
              <a:rPr lang="en-US" dirty="0" smtClean="0">
                <a:solidFill>
                  <a:srgbClr val="33CC33"/>
                </a:solidFill>
              </a:rPr>
              <a:t>Section 3 – Composition/Information on Ingredients</a:t>
            </a:r>
          </a:p>
        </p:txBody>
      </p:sp>
      <p:sp>
        <p:nvSpPr>
          <p:cNvPr id="59397" name="Rectangle 3"/>
          <p:cNvSpPr>
            <a:spLocks noGrp="1" noChangeArrowheads="1"/>
          </p:cNvSpPr>
          <p:nvPr>
            <p:ph type="body" idx="1"/>
          </p:nvPr>
        </p:nvSpPr>
        <p:spPr>
          <a:xfrm>
            <a:off x="838200" y="1600200"/>
            <a:ext cx="7848600" cy="4525963"/>
          </a:xfrm>
        </p:spPr>
        <p:txBody>
          <a:bodyPr>
            <a:normAutofit fontScale="85000" lnSpcReduction="10000"/>
          </a:bodyPr>
          <a:lstStyle/>
          <a:p>
            <a:pPr marL="0" indent="0">
              <a:buNone/>
            </a:pPr>
            <a:r>
              <a:rPr lang="en-US" dirty="0" smtClean="0"/>
              <a:t>Identifies the ingredient(s) contained in the product. This section includes information on substances, mixtures, and all chemicals where a trade secret is claimed:</a:t>
            </a:r>
          </a:p>
          <a:p>
            <a:r>
              <a:rPr lang="en-US" dirty="0" smtClean="0"/>
              <a:t>Chemical name </a:t>
            </a:r>
          </a:p>
          <a:p>
            <a:r>
              <a:rPr lang="en-US" dirty="0" smtClean="0"/>
              <a:t>Common name and synonyms</a:t>
            </a:r>
          </a:p>
          <a:p>
            <a:r>
              <a:rPr lang="en-US" dirty="0" smtClean="0"/>
              <a:t>For mixtures, the chemical name and concentration (i.e., exact percentage) of all ingredients which are classified as health hazards  </a:t>
            </a:r>
          </a:p>
          <a:p>
            <a:r>
              <a:rPr lang="en-US" dirty="0" smtClean="0"/>
              <a:t>Chemical Abstracts Service (CAS) number and other unique identifiers. </a:t>
            </a:r>
          </a:p>
          <a:p>
            <a:endParaRPr lang="en-US" dirty="0" smtClean="0"/>
          </a:p>
          <a:p>
            <a:endParaRPr lang="en-US" dirty="0" smtClean="0"/>
          </a:p>
          <a:p>
            <a:endParaRPr lang="en-US"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4089426860"/>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Footer Placeholder 4"/>
          <p:cNvSpPr txBox="1">
            <a:spLocks noGrp="1"/>
          </p:cNvSpPr>
          <p:nvPr/>
        </p:nvSpPr>
        <p:spPr bwMode="auto">
          <a:xfrm>
            <a:off x="33655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0420" name="Rectangle 2"/>
          <p:cNvSpPr>
            <a:spLocks noGrp="1" noChangeArrowheads="1"/>
          </p:cNvSpPr>
          <p:nvPr>
            <p:ph type="title" idx="4294967295"/>
          </p:nvPr>
        </p:nvSpPr>
        <p:spPr>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smtClean="0">
                <a:solidFill>
                  <a:srgbClr val="33CC33"/>
                </a:solidFill>
              </a:rPr>
              <a:t>Section 4 – First Aid Measures</a:t>
            </a:r>
          </a:p>
        </p:txBody>
      </p:sp>
      <p:sp>
        <p:nvSpPr>
          <p:cNvPr id="60421" name="Rectangle 3"/>
          <p:cNvSpPr>
            <a:spLocks noGrp="1" noChangeArrowheads="1"/>
          </p:cNvSpPr>
          <p:nvPr>
            <p:ph type="body" idx="4294967295"/>
          </p:nvPr>
        </p:nvSpPr>
        <p:spPr>
          <a:xfrm>
            <a:off x="1066800" y="1219200"/>
            <a:ext cx="7620000" cy="5502275"/>
          </a:xfrm>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lstStyle/>
          <a:p>
            <a:pPr>
              <a:lnSpc>
                <a:spcPct val="90000"/>
              </a:lnSpc>
              <a:buNone/>
            </a:pPr>
            <a:r>
              <a:rPr lang="en-US" sz="2800" dirty="0" smtClean="0"/>
              <a:t>    Describes </a:t>
            </a:r>
            <a:r>
              <a:rPr lang="en-US" sz="2800" dirty="0"/>
              <a:t>the initial care that should be given </a:t>
            </a:r>
            <a:r>
              <a:rPr lang="en-US" sz="2800" dirty="0" smtClean="0"/>
              <a:t>by untrained </a:t>
            </a:r>
            <a:r>
              <a:rPr lang="en-US" sz="2800" dirty="0"/>
              <a:t>responders to an individual who has been exposed to the </a:t>
            </a:r>
            <a:r>
              <a:rPr lang="en-US" sz="2800" dirty="0" smtClean="0"/>
              <a:t>chemical:</a:t>
            </a:r>
            <a:endParaRPr lang="en-US" sz="2800" dirty="0"/>
          </a:p>
          <a:p>
            <a:r>
              <a:rPr lang="en-US" sz="2800" dirty="0"/>
              <a:t>Necessary first-aid instructions by relevant routes of exposure (inhalation, skin and eye contact, and ingestion). </a:t>
            </a:r>
          </a:p>
          <a:p>
            <a:r>
              <a:rPr lang="en-US" sz="2800" dirty="0"/>
              <a:t>Description of the most important symptoms or effects, and any symptoms that are acute or delayed. </a:t>
            </a:r>
          </a:p>
          <a:p>
            <a:r>
              <a:rPr lang="en-US" sz="2800" dirty="0"/>
              <a:t>Recommendations for immediate medical care and special treatment needed, when necessary. </a:t>
            </a:r>
          </a:p>
          <a:p>
            <a:pPr>
              <a:lnSpc>
                <a:spcPct val="90000"/>
              </a:lnSpc>
            </a:pPr>
            <a:endParaRPr lang="en-US" sz="2800" dirty="0" smtClean="0"/>
          </a:p>
          <a:p>
            <a:pPr eaLnBrk="1" hangingPunct="1">
              <a:lnSpc>
                <a:spcPct val="90000"/>
              </a:lnSpc>
              <a:buFontTx/>
              <a:buNone/>
            </a:pPr>
            <a:endParaRPr lang="en-US" sz="2400" b="1"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3908924134"/>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1444" name="Rectangle 2"/>
          <p:cNvSpPr>
            <a:spLocks noGrp="1" noChangeArrowheads="1"/>
          </p:cNvSpPr>
          <p:nvPr>
            <p:ph type="title" idx="4294967295"/>
          </p:nvPr>
        </p:nvSpPr>
        <p:spPr>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sz="4000" smtClean="0">
                <a:solidFill>
                  <a:srgbClr val="33CC33"/>
                </a:solidFill>
              </a:rPr>
              <a:t>Section 5 – Fire Fighting Measures</a:t>
            </a:r>
          </a:p>
        </p:txBody>
      </p:sp>
      <p:sp>
        <p:nvSpPr>
          <p:cNvPr id="61445" name="Rectangle 3"/>
          <p:cNvSpPr>
            <a:spLocks noGrp="1" noChangeArrowheads="1"/>
          </p:cNvSpPr>
          <p:nvPr>
            <p:ph type="body" idx="4294967295"/>
          </p:nvPr>
        </p:nvSpPr>
        <p:spPr>
          <a:xfrm>
            <a:off x="685800" y="1143000"/>
            <a:ext cx="8001000" cy="5578475"/>
          </a:xfrm>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normAutofit lnSpcReduction="10000"/>
          </a:bodyPr>
          <a:lstStyle/>
          <a:p>
            <a:pPr>
              <a:buNone/>
            </a:pPr>
            <a:r>
              <a:rPr lang="en-US" sz="2800" dirty="0" smtClean="0"/>
              <a:t>	Provides </a:t>
            </a:r>
            <a:r>
              <a:rPr lang="en-US" sz="2800" dirty="0"/>
              <a:t>recommendations for fighting a fire </a:t>
            </a:r>
            <a:r>
              <a:rPr lang="en-US" sz="2800" dirty="0" smtClean="0"/>
              <a:t>caused by </a:t>
            </a:r>
            <a:r>
              <a:rPr lang="en-US" sz="2800" dirty="0"/>
              <a:t>the </a:t>
            </a:r>
            <a:r>
              <a:rPr lang="en-US" sz="2800" dirty="0" smtClean="0"/>
              <a:t>chemical:</a:t>
            </a:r>
          </a:p>
          <a:p>
            <a:pPr>
              <a:buNone/>
            </a:pPr>
            <a:endParaRPr lang="en-US" sz="2800" dirty="0"/>
          </a:p>
          <a:p>
            <a:r>
              <a:rPr lang="en-US" sz="2800" dirty="0"/>
              <a:t>Recommendations of suitable extinguishing equipment, and information about extinguishing equipment that is not appropriate for a particular situation. </a:t>
            </a:r>
          </a:p>
          <a:p>
            <a:r>
              <a:rPr lang="en-US" sz="2800" dirty="0"/>
              <a:t>Advice on specific hazards that develop from the chemical during the fire, such as any hazardous combustion products created when the chemical burns. </a:t>
            </a:r>
          </a:p>
          <a:p>
            <a:r>
              <a:rPr lang="en-US" sz="2800" dirty="0"/>
              <a:t>Recommendations on special protective equipment or precautions for firefighters. </a:t>
            </a:r>
          </a:p>
          <a:p>
            <a:endParaRPr lang="en-US" sz="24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778719795"/>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2"/>
          <p:cNvSpPr>
            <a:spLocks noGrp="1" noChangeArrowheads="1"/>
          </p:cNvSpPr>
          <p:nvPr>
            <p:ph type="title"/>
          </p:nvPr>
        </p:nvSpPr>
        <p:spPr>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normAutofit fontScale="90000"/>
          </a:bodyPr>
          <a:lstStyle/>
          <a:p>
            <a:pPr eaLnBrk="1" hangingPunct="1"/>
            <a:r>
              <a:rPr lang="en-US" sz="4000" smtClean="0">
                <a:solidFill>
                  <a:srgbClr val="33CC33"/>
                </a:solidFill>
              </a:rPr>
              <a:t>Section 6 – Accidental Release Measures</a:t>
            </a:r>
          </a:p>
        </p:txBody>
      </p:sp>
      <p:sp>
        <p:nvSpPr>
          <p:cNvPr id="59397" name="Rectangle 3"/>
          <p:cNvSpPr>
            <a:spLocks noGrp="1" noChangeArrowheads="1"/>
          </p:cNvSpPr>
          <p:nvPr>
            <p:ph type="body" idx="1"/>
          </p:nvPr>
        </p:nvSpPr>
        <p:spPr>
          <a:xfrm>
            <a:off x="838200" y="1295400"/>
            <a:ext cx="7848600" cy="5334000"/>
          </a:xfrm>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normAutofit/>
          </a:bodyPr>
          <a:lstStyle/>
          <a:p>
            <a:pPr>
              <a:buNone/>
              <a:defRPr/>
            </a:pPr>
            <a:r>
              <a:rPr lang="en-US" sz="2400" dirty="0" smtClean="0"/>
              <a:t>	Provides recommendations on the appropriate response to spills, leaks, or releases, including containment and cleanup practices to prevent or minimize exposure to people, properties, or the environment:</a:t>
            </a:r>
          </a:p>
          <a:p>
            <a:r>
              <a:rPr lang="en-US" sz="2400" dirty="0" smtClean="0"/>
              <a:t>Use of personal precautions and protective equipment</a:t>
            </a:r>
          </a:p>
          <a:p>
            <a:r>
              <a:rPr lang="en-US" sz="2400" dirty="0" smtClean="0"/>
              <a:t>Emergency </a:t>
            </a:r>
            <a:r>
              <a:rPr lang="en-US" sz="2400" dirty="0"/>
              <a:t>procedures, </a:t>
            </a:r>
            <a:r>
              <a:rPr lang="en-US" sz="2400" dirty="0" smtClean="0"/>
              <a:t>and </a:t>
            </a:r>
            <a:r>
              <a:rPr lang="en-US" sz="2400" dirty="0"/>
              <a:t>appropriate protective </a:t>
            </a:r>
            <a:r>
              <a:rPr lang="en-US" sz="2400" dirty="0" smtClean="0"/>
              <a:t>clothing</a:t>
            </a:r>
            <a:endParaRPr lang="en-US" sz="2400" dirty="0"/>
          </a:p>
          <a:p>
            <a:r>
              <a:rPr lang="en-US" sz="2400" dirty="0"/>
              <a:t>Methods and materials used for </a:t>
            </a:r>
            <a:r>
              <a:rPr lang="en-US" sz="2400" dirty="0" smtClean="0"/>
              <a:t>containment </a:t>
            </a:r>
            <a:endParaRPr lang="en-US" sz="2400" dirty="0"/>
          </a:p>
          <a:p>
            <a:r>
              <a:rPr lang="en-US" sz="2400" dirty="0"/>
              <a:t>Cleanup procedures (e.g., appropriate techniques for neutralization, decontamination, cleaning or vacuuming; adsorbent materials; and/or equipment required for containment/clean up) </a:t>
            </a:r>
          </a:p>
          <a:p>
            <a:pPr>
              <a:defRPr/>
            </a:pPr>
            <a:endParaRPr lang="en-US" sz="2400" b="1" dirty="0" smtClean="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962242285"/>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3492" name="Rectangle 2"/>
          <p:cNvSpPr>
            <a:spLocks noGrp="1" noChangeArrowheads="1"/>
          </p:cNvSpPr>
          <p:nvPr>
            <p:ph type="title" idx="4294967295"/>
          </p:nvPr>
        </p:nvSpPr>
        <p:spPr/>
        <p:txBody>
          <a:bodyPr/>
          <a:lstStyle/>
          <a:p>
            <a:pPr eaLnBrk="1" hangingPunct="1"/>
            <a:r>
              <a:rPr lang="en-US" sz="4000" dirty="0" smtClean="0">
                <a:solidFill>
                  <a:srgbClr val="33CC33"/>
                </a:solidFill>
              </a:rPr>
              <a:t>Section 7 – Handling &amp; Storage</a:t>
            </a:r>
          </a:p>
        </p:txBody>
      </p:sp>
      <p:sp>
        <p:nvSpPr>
          <p:cNvPr id="63493" name="Rectangle 3"/>
          <p:cNvSpPr>
            <a:spLocks noGrp="1" noChangeArrowheads="1"/>
          </p:cNvSpPr>
          <p:nvPr>
            <p:ph type="body" idx="4294967295"/>
          </p:nvPr>
        </p:nvSpPr>
        <p:spPr>
          <a:xfrm>
            <a:off x="914400" y="1447800"/>
            <a:ext cx="7772400" cy="5035550"/>
          </a:xfrm>
        </p:spPr>
        <p:txBody>
          <a:bodyPr>
            <a:noAutofit/>
          </a:bodyPr>
          <a:lstStyle/>
          <a:p>
            <a:pPr>
              <a:buNone/>
            </a:pPr>
            <a:r>
              <a:rPr lang="en-US" sz="2800" dirty="0" smtClean="0"/>
              <a:t>	Provides </a:t>
            </a:r>
            <a:r>
              <a:rPr lang="en-US" sz="2800" dirty="0"/>
              <a:t>guidance on the safe handling practices and conditions for safe storage of </a:t>
            </a:r>
            <a:r>
              <a:rPr lang="en-US" sz="2800" dirty="0" smtClean="0"/>
              <a:t>chemicals:</a:t>
            </a:r>
          </a:p>
          <a:p>
            <a:pPr>
              <a:buNone/>
            </a:pPr>
            <a:endParaRPr lang="en-US" sz="2800" dirty="0"/>
          </a:p>
          <a:p>
            <a:r>
              <a:rPr lang="en-US" sz="2800" dirty="0"/>
              <a:t>Precautions for safe handling, including recommendations for handling incompatible chemicals, minimizing the release of the chemical into the environment, and providing advice on general hygiene practices (e.g., eating, drinking, and smoking in work areas is prohibited</a:t>
            </a:r>
            <a:r>
              <a:rPr lang="en-US" sz="2800" dirty="0" smtClean="0"/>
              <a:t>) </a:t>
            </a:r>
            <a:endParaRPr lang="en-US" sz="2800" dirty="0"/>
          </a:p>
          <a:p>
            <a:r>
              <a:rPr lang="en-US" sz="2800" dirty="0"/>
              <a:t>Recommendations on the conditions for safe storage, including any </a:t>
            </a:r>
            <a:r>
              <a:rPr lang="en-US" sz="2800" dirty="0" smtClean="0"/>
              <a:t>incompatibilities</a:t>
            </a:r>
            <a:endParaRPr lang="en-US" sz="2800" dirty="0"/>
          </a:p>
          <a:p>
            <a:pPr marL="0" indent="0">
              <a:buNone/>
            </a:pPr>
            <a:r>
              <a:rPr lang="en-US" sz="2800" dirty="0" smtClean="0"/>
              <a:t> </a:t>
            </a: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872617643"/>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4516" name="Rectangle 2"/>
          <p:cNvSpPr>
            <a:spLocks noGrp="1" noChangeArrowheads="1"/>
          </p:cNvSpPr>
          <p:nvPr>
            <p:ph type="title" idx="4294967295"/>
          </p:nvPr>
        </p:nvSpPr>
        <p:spPr>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normAutofit fontScale="90000"/>
          </a:bodyPr>
          <a:lstStyle/>
          <a:p>
            <a:pPr eaLnBrk="1" hangingPunct="1"/>
            <a:r>
              <a:rPr lang="en-US" sz="4000" smtClean="0">
                <a:solidFill>
                  <a:srgbClr val="33CC33"/>
                </a:solidFill>
              </a:rPr>
              <a:t>Section 8 – Exposure Controls/Personal Protection</a:t>
            </a:r>
          </a:p>
        </p:txBody>
      </p:sp>
      <p:sp>
        <p:nvSpPr>
          <p:cNvPr id="64517" name="Rectangle 3"/>
          <p:cNvSpPr>
            <a:spLocks noGrp="1" noChangeArrowheads="1"/>
          </p:cNvSpPr>
          <p:nvPr>
            <p:ph type="body" idx="4294967295"/>
          </p:nvPr>
        </p:nvSpPr>
        <p:spPr>
          <a:xfrm>
            <a:off x="1143000" y="1447800"/>
            <a:ext cx="7543800" cy="5273675"/>
          </a:xfrm>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lstStyle/>
          <a:p>
            <a:pPr>
              <a:buNone/>
            </a:pPr>
            <a:r>
              <a:rPr lang="en-US" sz="2400" dirty="0" smtClean="0"/>
              <a:t>	Indicates </a:t>
            </a:r>
            <a:r>
              <a:rPr lang="en-US" sz="2400" dirty="0"/>
              <a:t>the exposure limits, engineering controls, and personal protective measures that can be used to minimize worker </a:t>
            </a:r>
            <a:r>
              <a:rPr lang="en-US" sz="2400" dirty="0" smtClean="0"/>
              <a:t>exposure:</a:t>
            </a:r>
          </a:p>
          <a:p>
            <a:r>
              <a:rPr lang="en-US" sz="2400" dirty="0"/>
              <a:t>OSHA Permissible Exposure Limits (PELs), American Conference of Governmental Industrial Hygienists (ACGIH) Threshold Limit Values (TLVs), and any other exposure limit used or recommended by the chemical </a:t>
            </a:r>
            <a:r>
              <a:rPr lang="en-US" sz="2400" dirty="0" smtClean="0"/>
              <a:t>manufacturer</a:t>
            </a:r>
          </a:p>
          <a:p>
            <a:r>
              <a:rPr lang="en-US" sz="2400" dirty="0"/>
              <a:t>Appropriate engineering controls </a:t>
            </a:r>
            <a:endParaRPr lang="en-US" sz="2400" dirty="0" smtClean="0"/>
          </a:p>
          <a:p>
            <a:r>
              <a:rPr lang="en-US" sz="2400" dirty="0"/>
              <a:t>Recommendations for personal protective measures to prevent illness or injury from exposure to </a:t>
            </a:r>
            <a:r>
              <a:rPr lang="en-US" sz="2400" dirty="0" smtClean="0"/>
              <a:t>chemicals</a:t>
            </a:r>
          </a:p>
          <a:p>
            <a:r>
              <a:rPr lang="en-US" sz="2400" dirty="0"/>
              <a:t>Any special requirements for PPE, protective clothing or respirators </a:t>
            </a:r>
            <a:endParaRPr lang="en-US" sz="24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837409713"/>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5540" name="Rectangle 2"/>
          <p:cNvSpPr>
            <a:spLocks noGrp="1" noChangeArrowheads="1"/>
          </p:cNvSpPr>
          <p:nvPr>
            <p:ph type="title" idx="4294967295"/>
          </p:nvPr>
        </p:nvSpPr>
        <p:spPr>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normAutofit fontScale="90000"/>
          </a:bodyPr>
          <a:lstStyle/>
          <a:p>
            <a:pPr eaLnBrk="1" hangingPunct="1"/>
            <a:r>
              <a:rPr lang="en-US" smtClean="0">
                <a:solidFill>
                  <a:srgbClr val="33CC33"/>
                </a:solidFill>
              </a:rPr>
              <a:t>Section 9 – Physical &amp; Chemical Properties</a:t>
            </a:r>
          </a:p>
        </p:txBody>
      </p:sp>
      <p:sp>
        <p:nvSpPr>
          <p:cNvPr id="65541" name="Rectangle 3"/>
          <p:cNvSpPr>
            <a:spLocks noGrp="1" noChangeArrowheads="1"/>
          </p:cNvSpPr>
          <p:nvPr>
            <p:ph type="body" idx="4294967295"/>
          </p:nvPr>
        </p:nvSpPr>
        <p:spPr>
          <a:xfrm>
            <a:off x="1447800" y="1600200"/>
            <a:ext cx="6400800" cy="4525963"/>
          </a:xfrm>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lstStyle/>
          <a:p>
            <a:pPr>
              <a:buNone/>
            </a:pPr>
            <a:r>
              <a:rPr lang="en-US" sz="2400" dirty="0" smtClean="0"/>
              <a:t>	Identifies </a:t>
            </a:r>
            <a:r>
              <a:rPr lang="en-US" sz="2400" dirty="0"/>
              <a:t>physical and chemical properties associated with the substance or </a:t>
            </a:r>
            <a:r>
              <a:rPr lang="en-US" sz="2400" dirty="0" smtClean="0"/>
              <a:t>mixture including but not limited to the following:</a:t>
            </a:r>
          </a:p>
          <a:p>
            <a:r>
              <a:rPr lang="en-US" sz="2400" dirty="0"/>
              <a:t>Appearance (physical state, color, etc</a:t>
            </a:r>
            <a:r>
              <a:rPr lang="en-US" sz="2400" dirty="0" smtClean="0"/>
              <a:t>.)</a:t>
            </a:r>
            <a:endParaRPr lang="en-US" sz="2400" dirty="0"/>
          </a:p>
          <a:p>
            <a:r>
              <a:rPr lang="en-US" sz="2400" dirty="0"/>
              <a:t>Upper/lower flammability or explosive </a:t>
            </a:r>
            <a:r>
              <a:rPr lang="en-US" sz="2400" dirty="0" smtClean="0"/>
              <a:t>limits </a:t>
            </a:r>
            <a:endParaRPr lang="en-US" sz="2400" dirty="0"/>
          </a:p>
          <a:p>
            <a:r>
              <a:rPr lang="en-US" sz="2400" dirty="0" smtClean="0"/>
              <a:t>Odor </a:t>
            </a:r>
            <a:endParaRPr lang="en-US" sz="2400" dirty="0"/>
          </a:p>
          <a:p>
            <a:r>
              <a:rPr lang="en-US" sz="2400" dirty="0"/>
              <a:t>Vapor </a:t>
            </a:r>
            <a:r>
              <a:rPr lang="en-US" sz="2400" dirty="0" smtClean="0"/>
              <a:t>pressure </a:t>
            </a:r>
          </a:p>
          <a:p>
            <a:r>
              <a:rPr lang="en-US" sz="2400" dirty="0" smtClean="0"/>
              <a:t>Vapor density </a:t>
            </a:r>
            <a:endParaRPr lang="en-US" sz="2400" dirty="0"/>
          </a:p>
          <a:p>
            <a:r>
              <a:rPr lang="en-US" sz="2400" dirty="0" smtClean="0"/>
              <a:t>pH</a:t>
            </a:r>
          </a:p>
          <a:p>
            <a:r>
              <a:rPr lang="en-US" sz="2400" dirty="0"/>
              <a:t>Flash point </a:t>
            </a:r>
          </a:p>
          <a:p>
            <a:endParaRPr lang="en-US" sz="24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1021334280"/>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6564" name="Rectangle 2"/>
          <p:cNvSpPr>
            <a:spLocks noGrp="1" noChangeArrowheads="1"/>
          </p:cNvSpPr>
          <p:nvPr>
            <p:ph type="title" idx="4294967295"/>
          </p:nvPr>
        </p:nvSpPr>
        <p:spPr>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smtClean="0">
                <a:solidFill>
                  <a:srgbClr val="33CC33"/>
                </a:solidFill>
              </a:rPr>
              <a:t>Section 10 – Stability &amp; Reactivity</a:t>
            </a:r>
          </a:p>
        </p:txBody>
      </p:sp>
      <p:sp>
        <p:nvSpPr>
          <p:cNvPr id="66565" name="Rectangle 3"/>
          <p:cNvSpPr>
            <a:spLocks noGrp="1" noChangeArrowheads="1"/>
          </p:cNvSpPr>
          <p:nvPr>
            <p:ph type="body" idx="4294967295"/>
          </p:nvPr>
        </p:nvSpPr>
        <p:spPr>
          <a:xfrm>
            <a:off x="1143000" y="1295401"/>
            <a:ext cx="7699375" cy="5426074"/>
          </a:xfrm>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normAutofit fontScale="92500" lnSpcReduction="20000"/>
          </a:bodyPr>
          <a:lstStyle/>
          <a:p>
            <a:pPr>
              <a:buNone/>
            </a:pPr>
            <a:r>
              <a:rPr lang="en-US" sz="3000" dirty="0" smtClean="0"/>
              <a:t>	Describes </a:t>
            </a:r>
            <a:r>
              <a:rPr lang="en-US" sz="3000" dirty="0"/>
              <a:t>the reactivity hazards of the chemical and the chemical stability </a:t>
            </a:r>
            <a:r>
              <a:rPr lang="en-US" sz="3000" dirty="0" smtClean="0"/>
              <a:t>information:</a:t>
            </a:r>
          </a:p>
          <a:p>
            <a:pPr marL="0" indent="0">
              <a:buNone/>
            </a:pPr>
            <a:endParaRPr lang="en-US" sz="3000" dirty="0"/>
          </a:p>
          <a:p>
            <a:r>
              <a:rPr lang="en-US" sz="3000" dirty="0"/>
              <a:t>Description of the specific test data for the chemical(s</a:t>
            </a:r>
            <a:r>
              <a:rPr lang="en-US" sz="3000" dirty="0" smtClean="0"/>
              <a:t>)</a:t>
            </a:r>
            <a:endParaRPr lang="en-US" sz="3000" dirty="0"/>
          </a:p>
          <a:p>
            <a:r>
              <a:rPr lang="en-US" sz="3000" dirty="0"/>
              <a:t>Indication of whether the chemical is stable or unstable under normal ambient temperature and conditions while in storage and being </a:t>
            </a:r>
            <a:r>
              <a:rPr lang="en-US" sz="3000" dirty="0" smtClean="0"/>
              <a:t>handled</a:t>
            </a:r>
          </a:p>
          <a:p>
            <a:r>
              <a:rPr lang="en-US" sz="3000" dirty="0"/>
              <a:t>List of all conditions that should be avoided and all classes of incompatible materials </a:t>
            </a:r>
            <a:r>
              <a:rPr lang="en-US" sz="3000" dirty="0" smtClean="0"/>
              <a:t>with </a:t>
            </a:r>
            <a:r>
              <a:rPr lang="en-US" sz="3000" dirty="0"/>
              <a:t>which the chemical could react to produce a hazardous situation. </a:t>
            </a:r>
            <a:endParaRPr lang="en-US" sz="3000" dirty="0" smtClean="0"/>
          </a:p>
          <a:p>
            <a:pPr marL="0" indent="0">
              <a:buNone/>
            </a:pPr>
            <a:endParaRPr lang="en-US" sz="2800" dirty="0"/>
          </a:p>
          <a:p>
            <a:pPr marL="0" indent="0">
              <a:buNone/>
            </a:pPr>
            <a:r>
              <a:rPr lang="en-US" sz="2800" dirty="0" smtClean="0"/>
              <a:t> </a:t>
            </a:r>
            <a:endParaRPr lang="en-US" sz="2800" dirty="0"/>
          </a:p>
          <a:p>
            <a:endParaRPr lang="en-US" sz="28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839838334"/>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7588" name="Rectangle 2"/>
          <p:cNvSpPr>
            <a:spLocks noGrp="1" noChangeArrowheads="1"/>
          </p:cNvSpPr>
          <p:nvPr>
            <p:ph type="title" idx="4294967295"/>
          </p:nvPr>
        </p:nvSpPr>
        <p:spPr>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normAutofit fontScale="90000"/>
          </a:bodyPr>
          <a:lstStyle/>
          <a:p>
            <a:pPr eaLnBrk="1" hangingPunct="1"/>
            <a:r>
              <a:rPr lang="en-US" smtClean="0">
                <a:solidFill>
                  <a:srgbClr val="33CC33"/>
                </a:solidFill>
              </a:rPr>
              <a:t>Section 11 – Toxicological Information</a:t>
            </a:r>
          </a:p>
        </p:txBody>
      </p:sp>
      <p:sp>
        <p:nvSpPr>
          <p:cNvPr id="67589" name="Rectangle 3"/>
          <p:cNvSpPr>
            <a:spLocks noGrp="1" noChangeArrowheads="1"/>
          </p:cNvSpPr>
          <p:nvPr>
            <p:ph type="body" idx="4294967295"/>
          </p:nvPr>
        </p:nvSpPr>
        <p:spPr>
          <a:xfrm>
            <a:off x="1066800" y="1447800"/>
            <a:ext cx="7620000" cy="5035550"/>
          </a:xfrm>
          <a:noFill/>
          <a:extLst>
            <a:ext uri="{91240B29-F687-4F45-9708-019B960494DF}">
              <a14:hiddenLine xmlns="" xmlns:a14="http://schemas.microsoft.com/office/drawing/2010/main" w="12700">
                <a:solidFill>
                  <a:schemeClr val="tx1"/>
                </a:solidFill>
                <a:miter lim="800000"/>
                <a:headEnd/>
                <a:tailEnd/>
              </a14:hiddenLine>
            </a:ext>
          </a:extLst>
        </p:spPr>
        <p:txBody>
          <a:bodyPr lIns="90488" tIns="44450" rIns="90488" bIns="44450">
            <a:normAutofit/>
          </a:bodyPr>
          <a:lstStyle/>
          <a:p>
            <a:pPr>
              <a:buNone/>
            </a:pPr>
            <a:r>
              <a:rPr lang="en-US" sz="2400" dirty="0" smtClean="0"/>
              <a:t>	Identifies </a:t>
            </a:r>
            <a:r>
              <a:rPr lang="en-US" sz="2400" dirty="0"/>
              <a:t>toxicological and health effects information or indicates that such data are not </a:t>
            </a:r>
            <a:r>
              <a:rPr lang="en-US" sz="2400" dirty="0" smtClean="0"/>
              <a:t>available:</a:t>
            </a:r>
          </a:p>
          <a:p>
            <a:r>
              <a:rPr lang="en-US" sz="2400" dirty="0"/>
              <a:t>Information on the likely routes of exposure </a:t>
            </a:r>
            <a:endParaRPr lang="en-US" sz="2400" dirty="0" smtClean="0"/>
          </a:p>
          <a:p>
            <a:r>
              <a:rPr lang="en-US" sz="2400" dirty="0"/>
              <a:t>Description of the delayed, immediate, or chronic effects from short- and long-term </a:t>
            </a:r>
            <a:r>
              <a:rPr lang="en-US" sz="2400" dirty="0" smtClean="0"/>
              <a:t>exposure</a:t>
            </a:r>
          </a:p>
          <a:p>
            <a:r>
              <a:rPr lang="en-US" sz="2400" dirty="0"/>
              <a:t>The numerical measures of toxicity (e.g., acute toxicity estimates such as the LD50 (median lethal dose)) </a:t>
            </a:r>
            <a:endParaRPr lang="en-US" sz="2400" dirty="0" smtClean="0"/>
          </a:p>
          <a:p>
            <a:r>
              <a:rPr lang="en-US" sz="2400" dirty="0"/>
              <a:t>Description of the </a:t>
            </a:r>
            <a:r>
              <a:rPr lang="en-US" sz="2400" dirty="0" smtClean="0"/>
              <a:t>symptoms</a:t>
            </a:r>
          </a:p>
          <a:p>
            <a:r>
              <a:rPr lang="en-US" sz="2400" dirty="0"/>
              <a:t>Indication of whether the chemical is listed in the National Toxicology Program (NTP</a:t>
            </a:r>
            <a:r>
              <a:rPr lang="en-US" sz="2400" dirty="0" smtClean="0"/>
              <a:t>), </a:t>
            </a:r>
            <a:r>
              <a:rPr lang="en-US" sz="2400" dirty="0"/>
              <a:t>International Agency for Research on Cancer (IARC) </a:t>
            </a:r>
            <a:r>
              <a:rPr lang="en-US" sz="2400" dirty="0" smtClean="0"/>
              <a:t>Monographs </a:t>
            </a:r>
            <a:r>
              <a:rPr lang="en-US" sz="2400" dirty="0"/>
              <a:t>or found to be a potential carcinogen by OSHA </a:t>
            </a:r>
          </a:p>
          <a:p>
            <a:endParaRPr lang="en-US" sz="24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92316818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p:txBody>
          <a:bodyPr/>
          <a:lstStyle/>
          <a:p>
            <a:pPr eaLnBrk="1" hangingPunct="1"/>
            <a:r>
              <a:rPr lang="en-US" smtClean="0"/>
              <a:t>Why Was GHS Developed?</a:t>
            </a:r>
          </a:p>
        </p:txBody>
      </p:sp>
      <p:sp>
        <p:nvSpPr>
          <p:cNvPr id="7173" name="Rectangle 3"/>
          <p:cNvSpPr>
            <a:spLocks noGrp="1" noChangeArrowheads="1"/>
          </p:cNvSpPr>
          <p:nvPr>
            <p:ph type="body" idx="1"/>
          </p:nvPr>
        </p:nvSpPr>
        <p:spPr>
          <a:xfrm>
            <a:off x="685800" y="1600200"/>
            <a:ext cx="8001000" cy="4525963"/>
          </a:xfrm>
        </p:spPr>
        <p:txBody>
          <a:bodyPr/>
          <a:lstStyle/>
          <a:p>
            <a:pPr eaLnBrk="1" hangingPunct="1">
              <a:lnSpc>
                <a:spcPct val="90000"/>
              </a:lnSpc>
            </a:pPr>
            <a:r>
              <a:rPr lang="en-US" dirty="0" smtClean="0"/>
              <a:t>To provide sound management of chemicals that includes a system through which chemical hazards are identified and communicated to all who are potentially exposed</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771680987"/>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8612" name="Rectangle 2"/>
          <p:cNvSpPr>
            <a:spLocks noGrp="1" noChangeArrowheads="1"/>
          </p:cNvSpPr>
          <p:nvPr>
            <p:ph type="title" idx="4294967295"/>
          </p:nvPr>
        </p:nvSpPr>
        <p:spPr/>
        <p:txBody>
          <a:bodyPr/>
          <a:lstStyle/>
          <a:p>
            <a:pPr eaLnBrk="1" hangingPunct="1"/>
            <a:r>
              <a:rPr lang="en-US" sz="4000" smtClean="0">
                <a:solidFill>
                  <a:srgbClr val="33CC33"/>
                </a:solidFill>
              </a:rPr>
              <a:t>Section 12 – Ecological Information</a:t>
            </a:r>
          </a:p>
        </p:txBody>
      </p:sp>
      <p:sp>
        <p:nvSpPr>
          <p:cNvPr id="68613" name="Rectangle 3"/>
          <p:cNvSpPr>
            <a:spLocks noGrp="1" noChangeArrowheads="1"/>
          </p:cNvSpPr>
          <p:nvPr>
            <p:ph type="body" idx="4294967295"/>
          </p:nvPr>
        </p:nvSpPr>
        <p:spPr>
          <a:xfrm>
            <a:off x="838200" y="1295400"/>
            <a:ext cx="7848600" cy="5334000"/>
          </a:xfrm>
        </p:spPr>
        <p:txBody>
          <a:bodyPr>
            <a:normAutofit/>
          </a:bodyPr>
          <a:lstStyle/>
          <a:p>
            <a:pPr>
              <a:buNone/>
            </a:pPr>
            <a:r>
              <a:rPr lang="en-US" sz="2800" dirty="0" smtClean="0"/>
              <a:t>	Provides </a:t>
            </a:r>
            <a:r>
              <a:rPr lang="en-US" sz="2800" dirty="0"/>
              <a:t>information to evaluate the environmental impact of the chemical(s) if it were released to the </a:t>
            </a:r>
            <a:r>
              <a:rPr lang="en-US" sz="2800" dirty="0" smtClean="0"/>
              <a:t>environment:</a:t>
            </a:r>
          </a:p>
          <a:p>
            <a:r>
              <a:rPr lang="en-US" sz="2800" dirty="0"/>
              <a:t>Data from toxicity tests performed on aquatic </a:t>
            </a:r>
            <a:r>
              <a:rPr lang="en-US" sz="2800" dirty="0" smtClean="0"/>
              <a:t>organisms</a:t>
            </a:r>
          </a:p>
          <a:p>
            <a:r>
              <a:rPr lang="en-US" sz="2800" dirty="0"/>
              <a:t>Whether there is a potential for the chemical to persist and degrade in the environment </a:t>
            </a:r>
            <a:endParaRPr lang="en-US" sz="2800" dirty="0" smtClean="0"/>
          </a:p>
          <a:p>
            <a:r>
              <a:rPr lang="en-US" sz="2800" dirty="0"/>
              <a:t>Results of tests of bioaccumulation </a:t>
            </a:r>
            <a:r>
              <a:rPr lang="en-US" sz="2800" dirty="0" smtClean="0"/>
              <a:t>potential</a:t>
            </a:r>
          </a:p>
          <a:p>
            <a:r>
              <a:rPr lang="en-US" sz="2800" dirty="0"/>
              <a:t>The potential for a substance to move from the soil to the groundwater </a:t>
            </a:r>
            <a:endParaRPr lang="en-US" sz="2800" dirty="0" smtClean="0"/>
          </a:p>
          <a:p>
            <a:r>
              <a:rPr lang="en-US" sz="2800" dirty="0"/>
              <a:t>Other adverse effects </a:t>
            </a:r>
            <a:endParaRPr lang="en-US" sz="28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3510968409"/>
      </p:ext>
    </p:extLst>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9636" name="Rectangle 2"/>
          <p:cNvSpPr>
            <a:spLocks noGrp="1" noChangeArrowheads="1"/>
          </p:cNvSpPr>
          <p:nvPr>
            <p:ph type="title" idx="4294967295"/>
          </p:nvPr>
        </p:nvSpPr>
        <p:spPr/>
        <p:txBody>
          <a:bodyPr/>
          <a:lstStyle/>
          <a:p>
            <a:pPr eaLnBrk="1" hangingPunct="1"/>
            <a:r>
              <a:rPr lang="en-US" sz="4000" smtClean="0">
                <a:solidFill>
                  <a:srgbClr val="33CC33"/>
                </a:solidFill>
              </a:rPr>
              <a:t>Section 13 – Disposal Considerations</a:t>
            </a:r>
          </a:p>
        </p:txBody>
      </p:sp>
      <p:sp>
        <p:nvSpPr>
          <p:cNvPr id="69637" name="Rectangle 3"/>
          <p:cNvSpPr>
            <a:spLocks noGrp="1" noChangeArrowheads="1"/>
          </p:cNvSpPr>
          <p:nvPr>
            <p:ph type="body" idx="4294967295"/>
          </p:nvPr>
        </p:nvSpPr>
        <p:spPr>
          <a:xfrm>
            <a:off x="685800" y="1371600"/>
            <a:ext cx="8001000" cy="5349875"/>
          </a:xfrm>
        </p:spPr>
        <p:txBody>
          <a:bodyPr>
            <a:normAutofit fontScale="92500" lnSpcReduction="20000"/>
          </a:bodyPr>
          <a:lstStyle/>
          <a:p>
            <a:pPr>
              <a:buNone/>
            </a:pPr>
            <a:r>
              <a:rPr lang="en-US" dirty="0" smtClean="0"/>
              <a:t>	Provides </a:t>
            </a:r>
            <a:r>
              <a:rPr lang="en-US" dirty="0"/>
              <a:t>guidance on proper disposal practices, recycling or reclamation of the chemical(s) or its container, and safe handling </a:t>
            </a:r>
            <a:r>
              <a:rPr lang="en-US" dirty="0" smtClean="0"/>
              <a:t>practices:</a:t>
            </a:r>
          </a:p>
          <a:p>
            <a:r>
              <a:rPr lang="en-US" dirty="0"/>
              <a:t>Description of appropriate disposal containers to use. </a:t>
            </a:r>
          </a:p>
          <a:p>
            <a:r>
              <a:rPr lang="en-US" dirty="0"/>
              <a:t>Recommendations of appropriate disposal methods to employ. </a:t>
            </a:r>
          </a:p>
          <a:p>
            <a:r>
              <a:rPr lang="en-US" dirty="0"/>
              <a:t>Description of the physical and chemical properties that may affect disposal activities. </a:t>
            </a:r>
          </a:p>
          <a:p>
            <a:r>
              <a:rPr lang="en-US" dirty="0"/>
              <a:t>Language discouraging sewage disposal. </a:t>
            </a:r>
          </a:p>
          <a:p>
            <a:r>
              <a:rPr lang="en-US" dirty="0"/>
              <a:t>Any special precautions for landfills or incineration activities </a:t>
            </a:r>
          </a:p>
          <a:p>
            <a:endParaRPr lang="en-US"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316275729"/>
      </p:ext>
    </p:extLst>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0660" name="Rectangle 2"/>
          <p:cNvSpPr>
            <a:spLocks noGrp="1" noChangeArrowheads="1"/>
          </p:cNvSpPr>
          <p:nvPr>
            <p:ph type="title" idx="4294967295"/>
          </p:nvPr>
        </p:nvSpPr>
        <p:spPr/>
        <p:txBody>
          <a:bodyPr/>
          <a:lstStyle/>
          <a:p>
            <a:pPr eaLnBrk="1" hangingPunct="1"/>
            <a:r>
              <a:rPr lang="en-US" sz="4000" smtClean="0">
                <a:solidFill>
                  <a:srgbClr val="33CC33"/>
                </a:solidFill>
              </a:rPr>
              <a:t>Section 14 – Transport Information</a:t>
            </a:r>
          </a:p>
        </p:txBody>
      </p:sp>
      <p:sp>
        <p:nvSpPr>
          <p:cNvPr id="70661" name="Rectangle 3"/>
          <p:cNvSpPr>
            <a:spLocks noGrp="1" noChangeArrowheads="1"/>
          </p:cNvSpPr>
          <p:nvPr>
            <p:ph type="body" idx="4294967295"/>
          </p:nvPr>
        </p:nvSpPr>
        <p:spPr>
          <a:xfrm>
            <a:off x="914400" y="1295400"/>
            <a:ext cx="7772400" cy="5334000"/>
          </a:xfrm>
        </p:spPr>
        <p:txBody>
          <a:bodyPr/>
          <a:lstStyle/>
          <a:p>
            <a:pPr>
              <a:buNone/>
            </a:pPr>
            <a:r>
              <a:rPr lang="en-US" sz="2400" dirty="0" smtClean="0"/>
              <a:t>	Provides </a:t>
            </a:r>
            <a:r>
              <a:rPr lang="en-US" sz="2400" dirty="0"/>
              <a:t>guidance on classification information for shipping and transporting of hazardous chemical(s) by road, air, rail, or </a:t>
            </a:r>
            <a:r>
              <a:rPr lang="en-US" sz="2400" dirty="0" smtClean="0"/>
              <a:t>sea:</a:t>
            </a:r>
          </a:p>
          <a:p>
            <a:r>
              <a:rPr lang="en-US" sz="2400" dirty="0"/>
              <a:t>UN number </a:t>
            </a:r>
            <a:endParaRPr lang="en-US" sz="2400" dirty="0" smtClean="0"/>
          </a:p>
          <a:p>
            <a:r>
              <a:rPr lang="en-US" sz="2400" dirty="0"/>
              <a:t>UN proper shipping </a:t>
            </a:r>
            <a:r>
              <a:rPr lang="en-US" sz="2400" dirty="0" smtClean="0"/>
              <a:t>name</a:t>
            </a:r>
            <a:endParaRPr lang="en-US" sz="2400" baseline="30000" dirty="0"/>
          </a:p>
          <a:p>
            <a:r>
              <a:rPr lang="en-US" sz="2400" dirty="0"/>
              <a:t>Transport hazard </a:t>
            </a:r>
            <a:r>
              <a:rPr lang="en-US" sz="2400" dirty="0" smtClean="0"/>
              <a:t>class(</a:t>
            </a:r>
            <a:r>
              <a:rPr lang="en-US" sz="2400" dirty="0" err="1" smtClean="0"/>
              <a:t>es</a:t>
            </a:r>
            <a:r>
              <a:rPr lang="en-US" sz="2400" dirty="0" smtClean="0"/>
              <a:t>)</a:t>
            </a:r>
            <a:endParaRPr lang="en-US" sz="2400" baseline="30000" dirty="0"/>
          </a:p>
          <a:p>
            <a:r>
              <a:rPr lang="en-US" sz="2400" dirty="0"/>
              <a:t>Packing group </a:t>
            </a:r>
            <a:r>
              <a:rPr lang="en-US" sz="2400" dirty="0" smtClean="0"/>
              <a:t>number</a:t>
            </a:r>
          </a:p>
          <a:p>
            <a:r>
              <a:rPr lang="en-US" sz="2400" dirty="0"/>
              <a:t>Any special precautions which an employee should be aware of or needs to comply with, in connection with transport or conveyance either within or outside their premises</a:t>
            </a:r>
            <a:endParaRPr lang="en-US" sz="2400" dirty="0" smtClean="0"/>
          </a:p>
          <a:p>
            <a:endParaRPr lang="en-US"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650797559"/>
      </p:ext>
    </p:extLst>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1684" name="Rectangle 2"/>
          <p:cNvSpPr>
            <a:spLocks noGrp="1" noChangeArrowheads="1"/>
          </p:cNvSpPr>
          <p:nvPr>
            <p:ph type="title" idx="4294967295"/>
          </p:nvPr>
        </p:nvSpPr>
        <p:spPr/>
        <p:txBody>
          <a:bodyPr/>
          <a:lstStyle/>
          <a:p>
            <a:pPr eaLnBrk="1" hangingPunct="1"/>
            <a:r>
              <a:rPr lang="en-US" sz="4000" smtClean="0">
                <a:solidFill>
                  <a:srgbClr val="33CC33"/>
                </a:solidFill>
              </a:rPr>
              <a:t>Section 15 – Regulatory information</a:t>
            </a:r>
          </a:p>
        </p:txBody>
      </p:sp>
      <p:sp>
        <p:nvSpPr>
          <p:cNvPr id="71685" name="Rectangle 3"/>
          <p:cNvSpPr>
            <a:spLocks noGrp="1" noChangeArrowheads="1"/>
          </p:cNvSpPr>
          <p:nvPr>
            <p:ph type="body" idx="4294967295"/>
          </p:nvPr>
        </p:nvSpPr>
        <p:spPr>
          <a:xfrm>
            <a:off x="914400" y="1600200"/>
            <a:ext cx="7772400" cy="5029200"/>
          </a:xfrm>
        </p:spPr>
        <p:txBody>
          <a:bodyPr>
            <a:normAutofit/>
          </a:bodyPr>
          <a:lstStyle/>
          <a:p>
            <a:pPr>
              <a:lnSpc>
                <a:spcPct val="90000"/>
              </a:lnSpc>
              <a:buNone/>
            </a:pPr>
            <a:r>
              <a:rPr lang="en-US" sz="2800" dirty="0" smtClean="0"/>
              <a:t>	Identifies </a:t>
            </a:r>
            <a:r>
              <a:rPr lang="en-US" sz="2800" dirty="0"/>
              <a:t>the safety, health, and environmental regulations specific for the product that is not indicated anywhere else on the </a:t>
            </a:r>
            <a:r>
              <a:rPr lang="en-US" sz="2800" dirty="0" smtClean="0"/>
              <a:t>SDS</a:t>
            </a:r>
          </a:p>
          <a:p>
            <a:pPr>
              <a:lnSpc>
                <a:spcPct val="90000"/>
              </a:lnSpc>
              <a:buNone/>
            </a:pPr>
            <a:endParaRPr lang="en-US" sz="2800" dirty="0"/>
          </a:p>
          <a:p>
            <a:pPr>
              <a:lnSpc>
                <a:spcPct val="90000"/>
              </a:lnSpc>
            </a:pPr>
            <a:r>
              <a:rPr lang="en-US" sz="2800" dirty="0"/>
              <a:t>Any national and/or regional regulatory information of the chemical or mixtures (including any OSHA, Department of Transportation, Environmental Protection Agency, or Consumer Product Safety Commission regulations) </a:t>
            </a:r>
          </a:p>
          <a:p>
            <a:pPr marL="0" indent="0">
              <a:lnSpc>
                <a:spcPct val="90000"/>
              </a:lnSpc>
              <a:buNone/>
            </a:pPr>
            <a:endParaRPr lang="en-US" sz="28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230669056"/>
      </p:ext>
    </p:extLst>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2708" name="Rectangle 2"/>
          <p:cNvSpPr>
            <a:spLocks noGrp="1" noChangeArrowheads="1"/>
          </p:cNvSpPr>
          <p:nvPr>
            <p:ph type="title" idx="4294967295"/>
          </p:nvPr>
        </p:nvSpPr>
        <p:spPr/>
        <p:txBody>
          <a:bodyPr/>
          <a:lstStyle/>
          <a:p>
            <a:pPr eaLnBrk="1" hangingPunct="1"/>
            <a:r>
              <a:rPr lang="en-US" smtClean="0">
                <a:solidFill>
                  <a:srgbClr val="33CC33"/>
                </a:solidFill>
              </a:rPr>
              <a:t>Section 16 - Other information</a:t>
            </a:r>
            <a:r>
              <a:rPr lang="en-US" smtClean="0"/>
              <a:t> </a:t>
            </a:r>
          </a:p>
        </p:txBody>
      </p:sp>
      <p:sp>
        <p:nvSpPr>
          <p:cNvPr id="72709" name="Rectangle 3"/>
          <p:cNvSpPr>
            <a:spLocks noGrp="1" noChangeArrowheads="1"/>
          </p:cNvSpPr>
          <p:nvPr>
            <p:ph type="body" idx="4294967295"/>
          </p:nvPr>
        </p:nvSpPr>
        <p:spPr>
          <a:xfrm>
            <a:off x="914400" y="1600200"/>
            <a:ext cx="7772400" cy="4525963"/>
          </a:xfrm>
        </p:spPr>
        <p:txBody>
          <a:bodyPr/>
          <a:lstStyle/>
          <a:p>
            <a:pPr>
              <a:buNone/>
            </a:pPr>
            <a:r>
              <a:rPr lang="en-US" sz="2800" dirty="0" smtClean="0"/>
              <a:t>	Indicates </a:t>
            </a:r>
            <a:r>
              <a:rPr lang="en-US" sz="2800" dirty="0"/>
              <a:t>when the SDS was prepared or when the last known revision was made. Other useful information also may be included here</a:t>
            </a:r>
            <a:endParaRPr lang="en-US" sz="2800" dirty="0" smtClean="0"/>
          </a:p>
          <a:p>
            <a:pPr marL="0" indent="0">
              <a:buNone/>
            </a:pPr>
            <a:r>
              <a:rPr lang="en-US" sz="2800" dirty="0" smtClean="0"/>
              <a:t> </a:t>
            </a:r>
            <a:endParaRPr lang="en-US" sz="2800" b="1"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37300752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p:txBody>
          <a:bodyPr/>
          <a:lstStyle/>
          <a:p>
            <a:pPr eaLnBrk="1" hangingPunct="1"/>
            <a:r>
              <a:rPr lang="en-US" dirty="0" smtClean="0"/>
              <a:t>International Mandate</a:t>
            </a:r>
          </a:p>
        </p:txBody>
      </p:sp>
      <p:sp>
        <p:nvSpPr>
          <p:cNvPr id="8197" name="Rectangle 3"/>
          <p:cNvSpPr>
            <a:spLocks noGrp="1" noChangeArrowheads="1"/>
          </p:cNvSpPr>
          <p:nvPr>
            <p:ph type="body" idx="1"/>
          </p:nvPr>
        </p:nvSpPr>
        <p:spPr>
          <a:xfrm>
            <a:off x="1371600" y="1371600"/>
            <a:ext cx="6934200" cy="4754563"/>
          </a:xfrm>
        </p:spPr>
        <p:txBody>
          <a:bodyPr>
            <a:noAutofit/>
          </a:bodyPr>
          <a:lstStyle/>
          <a:p>
            <a:pPr eaLnBrk="1" hangingPunct="1"/>
            <a:r>
              <a:rPr lang="en-US" sz="2800" dirty="0" smtClean="0"/>
              <a:t>Adopted in the 1992 United Nations Conference on Environment and Development (UNCED), often called the "Earth Summit". </a:t>
            </a:r>
          </a:p>
          <a:p>
            <a:pPr eaLnBrk="1" hangingPunct="1">
              <a:buFontTx/>
              <a:buNone/>
            </a:pPr>
            <a:endParaRPr lang="en-US" sz="2800" dirty="0" smtClean="0"/>
          </a:p>
          <a:p>
            <a:pPr eaLnBrk="1" hangingPunct="1"/>
            <a:r>
              <a:rPr lang="en-US" sz="2800" dirty="0" smtClean="0"/>
              <a:t>It was recognized that an internationally harmonized approach to classification and labeling would provide the foundation for all countries to develop comprehensive national programs to ensure the safe use of chemicals.</a:t>
            </a:r>
            <a:br>
              <a:rPr lang="en-US" sz="2800" dirty="0" smtClean="0"/>
            </a:br>
            <a:endParaRPr lang="en-US" sz="2800" dirty="0" smtClean="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2740790781"/>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mtClean="0"/>
              <a:t>GHS History </a:t>
            </a:r>
          </a:p>
        </p:txBody>
      </p:sp>
      <p:sp>
        <p:nvSpPr>
          <p:cNvPr id="9219" name="Rectangle 3"/>
          <p:cNvSpPr>
            <a:spLocks noGrp="1" noChangeArrowheads="1"/>
          </p:cNvSpPr>
          <p:nvPr>
            <p:ph type="body" idx="1"/>
          </p:nvPr>
        </p:nvSpPr>
        <p:spPr>
          <a:xfrm>
            <a:off x="990600" y="1600200"/>
            <a:ext cx="7696200" cy="4525963"/>
          </a:xfrm>
        </p:spPr>
        <p:txBody>
          <a:bodyPr/>
          <a:lstStyle/>
          <a:p>
            <a:r>
              <a:rPr lang="en-US" dirty="0" smtClean="0"/>
              <a:t>GHS formally adopted by the UN Committee of Experts -  The Transport of Dangerous Goods and GHS in December 2002</a:t>
            </a:r>
          </a:p>
          <a:p>
            <a:r>
              <a:rPr lang="en-US" dirty="0" smtClean="0"/>
              <a:t>OSHA ANPR on GHS 2006</a:t>
            </a:r>
          </a:p>
          <a:p>
            <a:r>
              <a:rPr lang="en-US" dirty="0" smtClean="0"/>
              <a:t>OSHA NPRM on GHS 2009</a:t>
            </a:r>
          </a:p>
        </p:txBody>
      </p:sp>
      <p:sp>
        <p:nvSpPr>
          <p:cNvPr id="9220" name="Rectangle 4"/>
          <p:cNvSpPr>
            <a:spLocks noChangeArrowheads="1"/>
          </p:cNvSpPr>
          <p:nvPr/>
        </p:nvSpPr>
        <p:spPr bwMode="auto">
          <a:xfrm>
            <a:off x="2587625" y="6019800"/>
            <a:ext cx="5184775"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US" dirty="0">
                <a:solidFill>
                  <a:srgbClr val="009900"/>
                </a:solidFill>
              </a:rPr>
              <a:t>    </a:t>
            </a:r>
            <a:endParaRPr lang="en-US" sz="1400" dirty="0">
              <a:solidFill>
                <a:srgbClr val="009900"/>
              </a:solidFill>
            </a:endParaRP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835586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mtClean="0"/>
              <a:t>GHS History</a:t>
            </a:r>
          </a:p>
        </p:txBody>
      </p:sp>
      <p:sp>
        <p:nvSpPr>
          <p:cNvPr id="10243" name="Rectangle 3"/>
          <p:cNvSpPr>
            <a:spLocks noGrp="1" noChangeArrowheads="1"/>
          </p:cNvSpPr>
          <p:nvPr>
            <p:ph type="body" idx="1"/>
          </p:nvPr>
        </p:nvSpPr>
        <p:spPr>
          <a:xfrm>
            <a:off x="1371600" y="1371600"/>
            <a:ext cx="7239000" cy="4754563"/>
          </a:xfrm>
        </p:spPr>
        <p:txBody>
          <a:bodyPr/>
          <a:lstStyle/>
          <a:p>
            <a:r>
              <a:rPr lang="en-US" dirty="0" smtClean="0"/>
              <a:t>OSHA revised the Hazard Communication </a:t>
            </a:r>
            <a:r>
              <a:rPr lang="en-US" dirty="0"/>
              <a:t>S</a:t>
            </a:r>
            <a:r>
              <a:rPr lang="en-US" dirty="0" smtClean="0"/>
              <a:t>tandard, aligning it with the GHS March 26, 2012</a:t>
            </a:r>
          </a:p>
          <a:p>
            <a:r>
              <a:rPr lang="en-US" dirty="0" smtClean="0"/>
              <a:t>Rule effective 60 days after publication in the Federal Register</a:t>
            </a:r>
          </a:p>
          <a:p>
            <a:r>
              <a:rPr lang="en-US" dirty="0" smtClean="0"/>
              <a:t>Estimated to prevent 43 fatalities and 521 injuries &amp; illnesses annually</a:t>
            </a:r>
          </a:p>
        </p:txBody>
      </p:sp>
      <p:sp>
        <p:nvSpPr>
          <p:cNvPr id="10245" name="Text Box 5"/>
          <p:cNvSpPr txBox="1">
            <a:spLocks noChangeArrowheads="1"/>
          </p:cNvSpPr>
          <p:nvPr/>
        </p:nvSpPr>
        <p:spPr bwMode="auto">
          <a:xfrm>
            <a:off x="1905000" y="6324600"/>
            <a:ext cx="990600" cy="244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endParaRPr lang="en-US" sz="1000" b="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 xmlns:p14="http://schemas.microsoft.com/office/powerpoint/2010/main" val="33640767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578</TotalTime>
  <Words>2300</Words>
  <Application>Microsoft Office PowerPoint</Application>
  <PresentationFormat>On-screen Show (4:3)</PresentationFormat>
  <Paragraphs>370</Paragraphs>
  <Slides>64</Slides>
  <Notes>31</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Office Theme</vt:lpstr>
      <vt:lpstr>HAZARD COMMUNICATION &amp; GHS</vt:lpstr>
      <vt:lpstr>GHS</vt:lpstr>
      <vt:lpstr>GHS</vt:lpstr>
      <vt:lpstr>Current Systems</vt:lpstr>
      <vt:lpstr>GHS</vt:lpstr>
      <vt:lpstr>Why Was GHS Developed?</vt:lpstr>
      <vt:lpstr>International Mandate</vt:lpstr>
      <vt:lpstr>GHS History </vt:lpstr>
      <vt:lpstr>GHS History</vt:lpstr>
      <vt:lpstr>Implementation</vt:lpstr>
      <vt:lpstr>Implementation</vt:lpstr>
      <vt:lpstr>Application of GHS</vt:lpstr>
      <vt:lpstr>Overall Benefits of GHS</vt:lpstr>
      <vt:lpstr>Benefits to Workers/Public</vt:lpstr>
      <vt:lpstr>GHS &amp; Existing Regulations</vt:lpstr>
      <vt:lpstr>Classification</vt:lpstr>
      <vt:lpstr>Hazard Classes</vt:lpstr>
      <vt:lpstr>GHS Physical Hazards</vt:lpstr>
      <vt:lpstr>GHS Health Hazards</vt:lpstr>
      <vt:lpstr>GHS Environmental Hazards</vt:lpstr>
      <vt:lpstr>GHS Hazard Communication</vt:lpstr>
      <vt:lpstr>GHS Label Elements</vt:lpstr>
      <vt:lpstr>Signal Words</vt:lpstr>
      <vt:lpstr>Hazard Statements</vt:lpstr>
      <vt:lpstr>Hazard Statement Examples</vt:lpstr>
      <vt:lpstr>Symbols/Pictograms</vt:lpstr>
      <vt:lpstr>Health Hazard</vt:lpstr>
      <vt:lpstr>Environment</vt:lpstr>
      <vt:lpstr>Exclamation Mark</vt:lpstr>
      <vt:lpstr>Skull &amp; Crossbones</vt:lpstr>
      <vt:lpstr>Gas Cylinder</vt:lpstr>
      <vt:lpstr>Corrosion</vt:lpstr>
      <vt:lpstr>Exploding Bomb</vt:lpstr>
      <vt:lpstr>Flame Over Circle</vt:lpstr>
      <vt:lpstr>Flame</vt:lpstr>
      <vt:lpstr>Physical Hazard Pictograms</vt:lpstr>
      <vt:lpstr>Health Hazard Pictograms</vt:lpstr>
      <vt:lpstr>Precautionary Statements</vt:lpstr>
      <vt:lpstr>Precautionary Statement Examples</vt:lpstr>
      <vt:lpstr>Label Example</vt:lpstr>
      <vt:lpstr>Label Example</vt:lpstr>
      <vt:lpstr>Label Example</vt:lpstr>
      <vt:lpstr>Secondary Containers</vt:lpstr>
      <vt:lpstr>Secondary Containers</vt:lpstr>
      <vt:lpstr>Secondary Containers</vt:lpstr>
      <vt:lpstr>MSDS’s</vt:lpstr>
      <vt:lpstr>Safety Data Sheets (SDS)</vt:lpstr>
      <vt:lpstr>Safety Data Sheets (SDS)</vt:lpstr>
      <vt:lpstr>Section 1 – Substance &amp; Supplier Identification</vt:lpstr>
      <vt:lpstr>Section 2- Hazards Identification</vt:lpstr>
      <vt:lpstr>Section 3 – Composition/Information on Ingredients</vt:lpstr>
      <vt:lpstr>Section 4 – First Aid Measures</vt:lpstr>
      <vt:lpstr>Section 5 – Fire Fighting Measures</vt:lpstr>
      <vt:lpstr>Section 6 – Accidental Release Measures</vt:lpstr>
      <vt:lpstr>Section 7 – Handling &amp; Storage</vt:lpstr>
      <vt:lpstr>Section 8 – Exposure Controls/Personal Protection</vt:lpstr>
      <vt:lpstr>Section 9 – Physical &amp; Chemical Properties</vt:lpstr>
      <vt:lpstr>Section 10 – Stability &amp; Reactivity</vt:lpstr>
      <vt:lpstr>Section 11 – Toxicological Information</vt:lpstr>
      <vt:lpstr>Section 12 – Ecological Information</vt:lpstr>
      <vt:lpstr>Section 13 – Disposal Considerations</vt:lpstr>
      <vt:lpstr>Section 14 – Transport Information</vt:lpstr>
      <vt:lpstr>Section 15 – Regulatory information</vt:lpstr>
      <vt:lpstr>Section 16 - Other information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Emnett, Chuck</dc:creator>
  <cp:lastModifiedBy>Mike.Panisko</cp:lastModifiedBy>
  <cp:revision>45</cp:revision>
  <dcterms:created xsi:type="dcterms:W3CDTF">2012-01-23T19:31:57Z</dcterms:created>
  <dcterms:modified xsi:type="dcterms:W3CDTF">2013-06-17T16:30:37Z</dcterms:modified>
</cp:coreProperties>
</file>