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73" r:id="rId2"/>
    <p:sldId id="281" r:id="rId3"/>
    <p:sldId id="282" r:id="rId4"/>
    <p:sldId id="283" r:id="rId5"/>
    <p:sldId id="284" r:id="rId6"/>
    <p:sldId id="285" r:id="rId7"/>
    <p:sldId id="286" r:id="rId8"/>
    <p:sldId id="287" r:id="rId9"/>
    <p:sldId id="288" r:id="rId10"/>
    <p:sldId id="289" r:id="rId11"/>
    <p:sldId id="261" r:id="rId12"/>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416" autoAdjust="0"/>
  </p:normalViewPr>
  <p:slideViewPr>
    <p:cSldViewPr snapToGrid="0">
      <p:cViewPr varScale="1">
        <p:scale>
          <a:sx n="138" d="100"/>
          <a:sy n="138" d="100"/>
        </p:scale>
        <p:origin x="672"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43EDE-D18C-4566-82E3-5057D25F383E}"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D84F6-5F05-4B08-9412-0E02F632F0BB}" type="slidenum">
              <a:rPr lang="en-US" smtClean="0"/>
              <a:t>‹#›</a:t>
            </a:fld>
            <a:endParaRPr lang="en-US"/>
          </a:p>
        </p:txBody>
      </p:sp>
    </p:spTree>
    <p:extLst>
      <p:ext uri="{BB962C8B-B14F-4D97-AF65-F5344CB8AC3E}">
        <p14:creationId xmlns:p14="http://schemas.microsoft.com/office/powerpoint/2010/main" val="315012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2</a:t>
            </a:fld>
            <a:endParaRPr lang="en-US"/>
          </a:p>
        </p:txBody>
      </p:sp>
    </p:spTree>
    <p:extLst>
      <p:ext uri="{BB962C8B-B14F-4D97-AF65-F5344CB8AC3E}">
        <p14:creationId xmlns:p14="http://schemas.microsoft.com/office/powerpoint/2010/main" val="113546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5</a:t>
            </a:fld>
            <a:endParaRPr lang="en-US"/>
          </a:p>
        </p:txBody>
      </p:sp>
    </p:spTree>
    <p:extLst>
      <p:ext uri="{BB962C8B-B14F-4D97-AF65-F5344CB8AC3E}">
        <p14:creationId xmlns:p14="http://schemas.microsoft.com/office/powerpoint/2010/main" val="61684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6</a:t>
            </a:fld>
            <a:endParaRPr lang="en-US"/>
          </a:p>
        </p:txBody>
      </p:sp>
    </p:spTree>
    <p:extLst>
      <p:ext uri="{BB962C8B-B14F-4D97-AF65-F5344CB8AC3E}">
        <p14:creationId xmlns:p14="http://schemas.microsoft.com/office/powerpoint/2010/main" val="130748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8</a:t>
            </a:fld>
            <a:endParaRPr lang="en-US"/>
          </a:p>
        </p:txBody>
      </p:sp>
    </p:spTree>
    <p:extLst>
      <p:ext uri="{BB962C8B-B14F-4D97-AF65-F5344CB8AC3E}">
        <p14:creationId xmlns:p14="http://schemas.microsoft.com/office/powerpoint/2010/main" val="45317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9</a:t>
            </a:fld>
            <a:endParaRPr lang="en-US"/>
          </a:p>
        </p:txBody>
      </p:sp>
    </p:spTree>
    <p:extLst>
      <p:ext uri="{BB962C8B-B14F-4D97-AF65-F5344CB8AC3E}">
        <p14:creationId xmlns:p14="http://schemas.microsoft.com/office/powerpoint/2010/main" val="206180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AD84F6-5F05-4B08-9412-0E02F632F0BB}" type="slidenum">
              <a:rPr lang="en-US" smtClean="0"/>
              <a:t>11</a:t>
            </a:fld>
            <a:endParaRPr lang="en-US"/>
          </a:p>
        </p:txBody>
      </p:sp>
    </p:spTree>
    <p:extLst>
      <p:ext uri="{BB962C8B-B14F-4D97-AF65-F5344CB8AC3E}">
        <p14:creationId xmlns:p14="http://schemas.microsoft.com/office/powerpoint/2010/main" val="220552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7232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Narrow">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24131" y="0"/>
            <a:ext cx="8073965"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C079DCD-7810-45E3-B945-E0C2B85055AA}" type="datetimeFigureOut">
              <a:rPr lang="en-US" smtClean="0"/>
              <a:t>4/25/2022</a:t>
            </a:fld>
            <a:endParaRPr lang="en-US"/>
          </a:p>
        </p:txBody>
      </p:sp>
      <p:sp>
        <p:nvSpPr>
          <p:cNvPr id="10" name="Slide Number Placeholder 9"/>
          <p:cNvSpPr>
            <a:spLocks noGrp="1"/>
          </p:cNvSpPr>
          <p:nvPr>
            <p:ph type="sldNum" sz="quarter" idx="12"/>
          </p:nvPr>
        </p:nvSpPr>
        <p:spPr/>
        <p:txBody>
          <a:bodyPr/>
          <a:lstStyle/>
          <a:p>
            <a:fld id="{7B1235E9-236D-4826-AF4E-D7B2639A980E}" type="slidenum">
              <a:rPr lang="en-US" smtClean="0"/>
              <a:t>‹#›</a:t>
            </a:fld>
            <a:endParaRPr lang="en-US"/>
          </a:p>
        </p:txBody>
      </p:sp>
      <p:sp>
        <p:nvSpPr>
          <p:cNvPr id="11" name="Title 1">
            <a:extLst>
              <a:ext uri="{FF2B5EF4-FFF2-40B4-BE49-F238E27FC236}">
                <a16:creationId xmlns:a16="http://schemas.microsoft.com/office/drawing/2014/main" id="{633AC430-1840-44E8-903C-46BEDFADF8BC}"/>
              </a:ext>
            </a:extLst>
          </p:cNvPr>
          <p:cNvSpPr>
            <a:spLocks noGrp="1"/>
          </p:cNvSpPr>
          <p:nvPr>
            <p:ph type="title"/>
          </p:nvPr>
        </p:nvSpPr>
        <p:spPr>
          <a:xfrm>
            <a:off x="177141" y="233923"/>
            <a:ext cx="3709059" cy="880123"/>
          </a:xfrm>
          <a:solidFill>
            <a:srgbClr val="FFFFFF"/>
          </a:solidFill>
          <a:ln>
            <a:solidFill>
              <a:srgbClr val="404040"/>
            </a:solidFill>
          </a:ln>
        </p:spPr>
        <p:txBody>
          <a:bodyPr anchor="ctr" anchorCtr="1">
            <a:noAutofit/>
          </a:bodyPr>
          <a:lstStyle>
            <a:lvl1pPr>
              <a:defRPr sz="2200">
                <a:solidFill>
                  <a:srgbClr val="70002E"/>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BFEACBF8-E0DA-4D0B-BF15-ACE832623EA4}"/>
              </a:ext>
            </a:extLst>
          </p:cNvPr>
          <p:cNvSpPr>
            <a:spLocks noGrp="1"/>
          </p:cNvSpPr>
          <p:nvPr>
            <p:ph type="body" sz="half" idx="2"/>
          </p:nvPr>
        </p:nvSpPr>
        <p:spPr>
          <a:xfrm>
            <a:off x="177141" y="1344706"/>
            <a:ext cx="3709059" cy="4708622"/>
          </a:xfrm>
        </p:spPr>
        <p:txBody>
          <a:bodyPr anchor="t" anchorCtr="0">
            <a:normAutofit/>
          </a:bodyPr>
          <a:lstStyle>
            <a:lvl1pPr marL="0" indent="0" algn="l">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Footer Placeholder 9">
            <a:extLst>
              <a:ext uri="{FF2B5EF4-FFF2-40B4-BE49-F238E27FC236}">
                <a16:creationId xmlns:a16="http://schemas.microsoft.com/office/drawing/2014/main" id="{055C4E9C-5CC6-439F-B7C6-477613501B54}"/>
              </a:ext>
            </a:extLst>
          </p:cNvPr>
          <p:cNvSpPr>
            <a:spLocks noGrp="1"/>
          </p:cNvSpPr>
          <p:nvPr>
            <p:ph type="ftr" sz="quarter" idx="11"/>
          </p:nvPr>
        </p:nvSpPr>
        <p:spPr>
          <a:xfrm>
            <a:off x="177142" y="6236208"/>
            <a:ext cx="3709058" cy="347472"/>
          </a:xfrm>
        </p:spPr>
        <p:txBody>
          <a:bodyPr/>
          <a:lstStyle>
            <a:lvl1pPr>
              <a:defRPr>
                <a:solidFill>
                  <a:schemeClr val="tx1">
                    <a:alpha val="70000"/>
                  </a:schemeClr>
                </a:solidFill>
              </a:defRPr>
            </a:lvl1pPr>
          </a:lstStyle>
          <a:p>
            <a:endParaRPr lang="en-US"/>
          </a:p>
        </p:txBody>
      </p:sp>
    </p:spTree>
    <p:extLst>
      <p:ext uri="{BB962C8B-B14F-4D97-AF65-F5344CB8AC3E}">
        <p14:creationId xmlns:p14="http://schemas.microsoft.com/office/powerpoint/2010/main" val="412270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12450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23669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79DCD-7810-45E3-B945-E0C2B85055AA}"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95588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43285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C079DCD-7810-45E3-B945-E0C2B85055AA}" type="datetimeFigureOut">
              <a:rPr lang="en-US" smtClean="0"/>
              <a:t>4/25/2022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256736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C079DCD-7810-45E3-B945-E0C2B85055AA}"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235E9-236D-4826-AF4E-D7B2639A980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6537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082" y="295216"/>
            <a:ext cx="11725835" cy="601255"/>
          </a:xfrm>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079DCD-7810-45E3-B945-E0C2B85055AA}"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263595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79DCD-7810-45E3-B945-E0C2B85055AA}"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18148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7141" y="233923"/>
            <a:ext cx="5752327" cy="880123"/>
          </a:xfrm>
          <a:solidFill>
            <a:srgbClr val="FFFFFF"/>
          </a:solidFill>
          <a:ln>
            <a:solidFill>
              <a:srgbClr val="404040"/>
            </a:solidFill>
          </a:ln>
        </p:spPr>
        <p:txBody>
          <a:bodyPr anchor="ctr" anchorCtr="1">
            <a:noAutofit/>
          </a:bodyPr>
          <a:lstStyle>
            <a:lvl1pPr>
              <a:defRPr sz="2200">
                <a:solidFill>
                  <a:srgbClr val="70002E"/>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41" y="1344706"/>
            <a:ext cx="5752327" cy="4708622"/>
          </a:xfrm>
        </p:spPr>
        <p:txBody>
          <a:bodyPr anchor="t" anchorCtr="0">
            <a:normAutofit/>
          </a:bodyPr>
          <a:lstStyle>
            <a:lvl1pPr marL="0" indent="0" algn="l">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C079DCD-7810-45E3-B945-E0C2B85055AA}" type="datetimeFigureOut">
              <a:rPr lang="en-US" smtClean="0"/>
              <a:t>4/25/2022</a:t>
            </a:fld>
            <a:endParaRPr lang="en-US"/>
          </a:p>
        </p:txBody>
      </p:sp>
      <p:sp>
        <p:nvSpPr>
          <p:cNvPr id="10" name="Footer Placeholder 9"/>
          <p:cNvSpPr>
            <a:spLocks noGrp="1"/>
          </p:cNvSpPr>
          <p:nvPr>
            <p:ph type="ftr" sz="quarter" idx="11"/>
          </p:nvPr>
        </p:nvSpPr>
        <p:spPr>
          <a:xfrm>
            <a:off x="177142" y="6236208"/>
            <a:ext cx="5752328" cy="347472"/>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79707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C079DCD-7810-45E3-B945-E0C2B85055AA}" type="datetimeFigureOut">
              <a:rPr lang="en-US" smtClean="0"/>
              <a:t>4/25/2022</a:t>
            </a:fld>
            <a:endParaRPr lang="en-US"/>
          </a:p>
        </p:txBody>
      </p:sp>
      <p:sp>
        <p:nvSpPr>
          <p:cNvPr id="10" name="Slide Number Placeholder 9"/>
          <p:cNvSpPr>
            <a:spLocks noGrp="1"/>
          </p:cNvSpPr>
          <p:nvPr>
            <p:ph type="sldNum" sz="quarter" idx="12"/>
          </p:nvPr>
        </p:nvSpPr>
        <p:spPr/>
        <p:txBody>
          <a:bodyPr/>
          <a:lstStyle/>
          <a:p>
            <a:fld id="{7B1235E9-236D-4826-AF4E-D7B2639A980E}" type="slidenum">
              <a:rPr lang="en-US" smtClean="0"/>
              <a:t>‹#›</a:t>
            </a:fld>
            <a:endParaRPr lang="en-US"/>
          </a:p>
        </p:txBody>
      </p:sp>
      <p:sp>
        <p:nvSpPr>
          <p:cNvPr id="11" name="Title 1">
            <a:extLst>
              <a:ext uri="{FF2B5EF4-FFF2-40B4-BE49-F238E27FC236}">
                <a16:creationId xmlns:a16="http://schemas.microsoft.com/office/drawing/2014/main" id="{633AC430-1840-44E8-903C-46BEDFADF8BC}"/>
              </a:ext>
            </a:extLst>
          </p:cNvPr>
          <p:cNvSpPr>
            <a:spLocks noGrp="1"/>
          </p:cNvSpPr>
          <p:nvPr>
            <p:ph type="title"/>
          </p:nvPr>
        </p:nvSpPr>
        <p:spPr>
          <a:xfrm>
            <a:off x="177141" y="233923"/>
            <a:ext cx="5752327" cy="880123"/>
          </a:xfrm>
          <a:solidFill>
            <a:srgbClr val="FFFFFF"/>
          </a:solidFill>
          <a:ln>
            <a:solidFill>
              <a:srgbClr val="404040"/>
            </a:solidFill>
          </a:ln>
        </p:spPr>
        <p:txBody>
          <a:bodyPr anchor="ctr" anchorCtr="1">
            <a:noAutofit/>
          </a:bodyPr>
          <a:lstStyle>
            <a:lvl1pPr>
              <a:defRPr sz="2200">
                <a:solidFill>
                  <a:srgbClr val="70002E"/>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BFEACBF8-E0DA-4D0B-BF15-ACE832623EA4}"/>
              </a:ext>
            </a:extLst>
          </p:cNvPr>
          <p:cNvSpPr>
            <a:spLocks noGrp="1"/>
          </p:cNvSpPr>
          <p:nvPr>
            <p:ph type="body" sz="half" idx="2"/>
          </p:nvPr>
        </p:nvSpPr>
        <p:spPr>
          <a:xfrm>
            <a:off x="177141" y="1344706"/>
            <a:ext cx="5752327" cy="4708622"/>
          </a:xfrm>
        </p:spPr>
        <p:txBody>
          <a:bodyPr anchor="t" anchorCtr="0">
            <a:normAutofit/>
          </a:bodyPr>
          <a:lstStyle>
            <a:lvl1pPr marL="0" indent="0" algn="l">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Footer Placeholder 9">
            <a:extLst>
              <a:ext uri="{FF2B5EF4-FFF2-40B4-BE49-F238E27FC236}">
                <a16:creationId xmlns:a16="http://schemas.microsoft.com/office/drawing/2014/main" id="{055C4E9C-5CC6-439F-B7C6-477613501B54}"/>
              </a:ext>
            </a:extLst>
          </p:cNvPr>
          <p:cNvSpPr>
            <a:spLocks noGrp="1"/>
          </p:cNvSpPr>
          <p:nvPr>
            <p:ph type="ftr" sz="quarter" idx="11"/>
          </p:nvPr>
        </p:nvSpPr>
        <p:spPr>
          <a:xfrm>
            <a:off x="177142" y="6236208"/>
            <a:ext cx="5752328" cy="347472"/>
          </a:xfrm>
        </p:spPr>
        <p:txBody>
          <a:bodyPr/>
          <a:lstStyle>
            <a:lvl1pPr>
              <a:defRPr>
                <a:solidFill>
                  <a:schemeClr val="tx1">
                    <a:alpha val="70000"/>
                  </a:schemeClr>
                </a:solidFill>
              </a:defRPr>
            </a:lvl1pPr>
          </a:lstStyle>
          <a:p>
            <a:endParaRPr lang="en-US"/>
          </a:p>
        </p:txBody>
      </p:sp>
    </p:spTree>
    <p:extLst>
      <p:ext uri="{BB962C8B-B14F-4D97-AF65-F5344CB8AC3E}">
        <p14:creationId xmlns:p14="http://schemas.microsoft.com/office/powerpoint/2010/main" val="308510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C079DCD-7810-45E3-B945-E0C2B85055AA}" type="datetimeFigureOut">
              <a:rPr lang="en-US" smtClean="0"/>
              <a:t>4/25/2022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B1235E9-236D-4826-AF4E-D7B2639A980E}" type="slidenum">
              <a:rPr lang="en-US" smtClean="0"/>
              <a:t>‹#›</a:t>
            </a:fld>
            <a:endParaRPr lang="en-US"/>
          </a:p>
        </p:txBody>
      </p:sp>
    </p:spTree>
    <p:extLst>
      <p:ext uri="{BB962C8B-B14F-4D97-AF65-F5344CB8AC3E}">
        <p14:creationId xmlns:p14="http://schemas.microsoft.com/office/powerpoint/2010/main" val="2158366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lnSpc>
          <a:spcPct val="90000"/>
        </a:lnSpc>
        <a:spcBef>
          <a:spcPct val="0"/>
        </a:spcBef>
        <a:buNone/>
        <a:defRPr sz="2800" kern="1200" cap="all" spc="200" baseline="0">
          <a:solidFill>
            <a:srgbClr val="70002E"/>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osstech@mso.umt.edu"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314-6387-4706-ADC5-DDEAC74BCDD2}"/>
              </a:ext>
            </a:extLst>
          </p:cNvPr>
          <p:cNvSpPr>
            <a:spLocks noGrp="1"/>
          </p:cNvSpPr>
          <p:nvPr>
            <p:ph type="title"/>
          </p:nvPr>
        </p:nvSpPr>
        <p:spPr/>
        <p:txBody>
          <a:bodyPr/>
          <a:lstStyle/>
          <a:p>
            <a:r>
              <a:rPr lang="en-US" dirty="0"/>
              <a:t>Navigate: Appointment summaries</a:t>
            </a:r>
          </a:p>
        </p:txBody>
      </p:sp>
      <p:sp>
        <p:nvSpPr>
          <p:cNvPr id="3" name="Content Placeholder 2">
            <a:extLst>
              <a:ext uri="{FF2B5EF4-FFF2-40B4-BE49-F238E27FC236}">
                <a16:creationId xmlns:a16="http://schemas.microsoft.com/office/drawing/2014/main" id="{D639ADBF-CC39-4996-9B05-7A07631522CC}"/>
              </a:ext>
            </a:extLst>
          </p:cNvPr>
          <p:cNvSpPr>
            <a:spLocks noGrp="1"/>
          </p:cNvSpPr>
          <p:nvPr>
            <p:ph idx="1"/>
          </p:nvPr>
        </p:nvSpPr>
        <p:spPr/>
        <p:txBody>
          <a:bodyPr/>
          <a:lstStyle/>
          <a:p>
            <a:pPr marL="0" indent="0">
              <a:buNone/>
            </a:pPr>
            <a:r>
              <a:rPr lang="en-US" dirty="0"/>
              <a:t>                                            Training for Faculty</a:t>
            </a:r>
          </a:p>
        </p:txBody>
      </p:sp>
    </p:spTree>
    <p:extLst>
      <p:ext uri="{BB962C8B-B14F-4D97-AF65-F5344CB8AC3E}">
        <p14:creationId xmlns:p14="http://schemas.microsoft.com/office/powerpoint/2010/main" val="12596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BDEC34-DA74-4D3D-96B3-939164BC46EF}"/>
              </a:ext>
            </a:extLst>
          </p:cNvPr>
          <p:cNvSpPr>
            <a:spLocks noGrp="1"/>
          </p:cNvSpPr>
          <p:nvPr>
            <p:ph type="title"/>
          </p:nvPr>
        </p:nvSpPr>
        <p:spPr/>
        <p:txBody>
          <a:bodyPr/>
          <a:lstStyle/>
          <a:p>
            <a:r>
              <a:rPr lang="en-US" dirty="0"/>
              <a:t>Reports Action menu</a:t>
            </a:r>
          </a:p>
        </p:txBody>
      </p:sp>
      <p:sp>
        <p:nvSpPr>
          <p:cNvPr id="4" name="Text Placeholder 3">
            <a:extLst>
              <a:ext uri="{FF2B5EF4-FFF2-40B4-BE49-F238E27FC236}">
                <a16:creationId xmlns:a16="http://schemas.microsoft.com/office/drawing/2014/main" id="{73C84D48-98F3-4AA0-87DF-D56AB513E2FB}"/>
              </a:ext>
            </a:extLst>
          </p:cNvPr>
          <p:cNvSpPr>
            <a:spLocks noGrp="1"/>
          </p:cNvSpPr>
          <p:nvPr>
            <p:ph type="body" sz="half" idx="2"/>
          </p:nvPr>
        </p:nvSpPr>
        <p:spPr/>
        <p:txBody>
          <a:bodyPr/>
          <a:lstStyle/>
          <a:p>
            <a:r>
              <a:rPr lang="en-US" dirty="0"/>
              <a:t>The actions menu associated with each report allows for users to utilize each report to message students or even export files to excel if need be.</a:t>
            </a:r>
          </a:p>
          <a:p>
            <a:r>
              <a:rPr lang="en-US" dirty="0"/>
              <a:t>We can even create an appointment campaign from the list that we created using filters.</a:t>
            </a:r>
          </a:p>
          <a:p>
            <a:r>
              <a:rPr lang="en-US" dirty="0"/>
              <a:t>The only thing in the actions menu that is not enabled across Navigate currently at the UM campus is the action item “To-Do’s”.</a:t>
            </a:r>
          </a:p>
          <a:p>
            <a:r>
              <a:rPr lang="en-US" dirty="0"/>
              <a:t>When viewing a report, if there is too much information, we can also edit the file using the Show/Hide columns.</a:t>
            </a:r>
          </a:p>
        </p:txBody>
      </p:sp>
      <p:pic>
        <p:nvPicPr>
          <p:cNvPr id="6" name="Picture 5" descr="Graphical user interface, text, application&#10;&#10;Description automatically generated">
            <a:extLst>
              <a:ext uri="{FF2B5EF4-FFF2-40B4-BE49-F238E27FC236}">
                <a16:creationId xmlns:a16="http://schemas.microsoft.com/office/drawing/2014/main" id="{C5DDB1D1-6669-47CC-B096-583DF8DC5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770" y="233923"/>
            <a:ext cx="4364868" cy="6251902"/>
          </a:xfrm>
          <a:prstGeom prst="rect">
            <a:avLst/>
          </a:prstGeom>
        </p:spPr>
      </p:pic>
    </p:spTree>
    <p:extLst>
      <p:ext uri="{BB962C8B-B14F-4D97-AF65-F5344CB8AC3E}">
        <p14:creationId xmlns:p14="http://schemas.microsoft.com/office/powerpoint/2010/main" val="243431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CB5A-6392-4A15-8E4A-5B18C2438648}"/>
              </a:ext>
            </a:extLst>
          </p:cNvPr>
          <p:cNvSpPr>
            <a:spLocks noGrp="1"/>
          </p:cNvSpPr>
          <p:nvPr>
            <p:ph type="title"/>
          </p:nvPr>
        </p:nvSpPr>
        <p:spPr/>
        <p:txBody>
          <a:bodyPr/>
          <a:lstStyle/>
          <a:p>
            <a:r>
              <a:rPr lang="en-US" dirty="0"/>
              <a:t>You have finished the lesson!</a:t>
            </a:r>
          </a:p>
        </p:txBody>
      </p:sp>
      <p:sp>
        <p:nvSpPr>
          <p:cNvPr id="5" name="Text Placeholder 3">
            <a:extLst>
              <a:ext uri="{FF2B5EF4-FFF2-40B4-BE49-F238E27FC236}">
                <a16:creationId xmlns:a16="http://schemas.microsoft.com/office/drawing/2014/main" id="{FF3AA925-1046-4585-81C2-8A5E7C05F26C}"/>
              </a:ext>
            </a:extLst>
          </p:cNvPr>
          <p:cNvSpPr txBox="1">
            <a:spLocks/>
          </p:cNvSpPr>
          <p:nvPr/>
        </p:nvSpPr>
        <p:spPr>
          <a:xfrm>
            <a:off x="177141" y="1967345"/>
            <a:ext cx="11725835" cy="4022638"/>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3200" b="1" dirty="0"/>
              <a:t>Questions on content? </a:t>
            </a:r>
          </a:p>
          <a:p>
            <a:pPr marL="0" indent="0" algn="ctr">
              <a:buNone/>
            </a:pPr>
            <a:r>
              <a:rPr lang="en-US" sz="3200" b="1" dirty="0"/>
              <a:t>Suggestions for improvements? </a:t>
            </a:r>
          </a:p>
          <a:p>
            <a:pPr marL="0" indent="0" algn="ctr">
              <a:buNone/>
            </a:pPr>
            <a:r>
              <a:rPr lang="en-US" sz="3200" b="1" dirty="0"/>
              <a:t>Any other thoughts?</a:t>
            </a:r>
          </a:p>
          <a:p>
            <a:pPr marL="0" indent="0" algn="ctr">
              <a:buNone/>
            </a:pPr>
            <a:endParaRPr lang="en-US" sz="3200" b="1" dirty="0"/>
          </a:p>
          <a:p>
            <a:pPr marL="0" indent="0" algn="ctr">
              <a:buNone/>
            </a:pPr>
            <a:r>
              <a:rPr lang="en-US" sz="3200" dirty="0"/>
              <a:t>For all of these, please email us at </a:t>
            </a:r>
            <a:r>
              <a:rPr lang="en-US" sz="3200" dirty="0">
                <a:hlinkClick r:id="rId3"/>
              </a:rPr>
              <a:t>osstech@mso.umt.edu</a:t>
            </a:r>
            <a:r>
              <a:rPr lang="en-US" sz="3200" dirty="0"/>
              <a:t>.</a:t>
            </a:r>
          </a:p>
          <a:p>
            <a:pPr marL="0" indent="0" algn="ctr">
              <a:buNone/>
            </a:pPr>
            <a:r>
              <a:rPr lang="en-US" sz="3200" dirty="0"/>
              <a:t>We would love to hear from you!</a:t>
            </a:r>
          </a:p>
        </p:txBody>
      </p:sp>
    </p:spTree>
    <p:extLst>
      <p:ext uri="{BB962C8B-B14F-4D97-AF65-F5344CB8AC3E}">
        <p14:creationId xmlns:p14="http://schemas.microsoft.com/office/powerpoint/2010/main" val="339392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BA3B0-58A9-462D-9BDA-8B5A01A52A58}"/>
              </a:ext>
            </a:extLst>
          </p:cNvPr>
          <p:cNvSpPr>
            <a:spLocks noGrp="1"/>
          </p:cNvSpPr>
          <p:nvPr>
            <p:ph type="title"/>
          </p:nvPr>
        </p:nvSpPr>
        <p:spPr/>
        <p:txBody>
          <a:bodyPr/>
          <a:lstStyle/>
          <a:p>
            <a:r>
              <a:rPr lang="en-US" dirty="0"/>
              <a:t>Appointment Summaries</a:t>
            </a:r>
          </a:p>
        </p:txBody>
      </p:sp>
      <p:sp>
        <p:nvSpPr>
          <p:cNvPr id="4" name="Text Placeholder 3">
            <a:extLst>
              <a:ext uri="{FF2B5EF4-FFF2-40B4-BE49-F238E27FC236}">
                <a16:creationId xmlns:a16="http://schemas.microsoft.com/office/drawing/2014/main" id="{3FF56C62-32AA-4A2B-8109-9C04D90DE8DC}"/>
              </a:ext>
            </a:extLst>
          </p:cNvPr>
          <p:cNvSpPr>
            <a:spLocks noGrp="1"/>
          </p:cNvSpPr>
          <p:nvPr>
            <p:ph type="body" sz="half" idx="2"/>
          </p:nvPr>
        </p:nvSpPr>
        <p:spPr>
          <a:xfrm>
            <a:off x="177141" y="1344705"/>
            <a:ext cx="3709059" cy="5279371"/>
          </a:xfrm>
        </p:spPr>
        <p:txBody>
          <a:bodyPr>
            <a:normAutofit/>
          </a:bodyPr>
          <a:lstStyle/>
          <a:p>
            <a:r>
              <a:rPr lang="en-US" sz="1400" dirty="0"/>
              <a:t>Appointment summaries allow us to dictate and document an appointment that you had with a student after an appointment.</a:t>
            </a:r>
          </a:p>
          <a:p>
            <a:r>
              <a:rPr lang="en-US" sz="1400" dirty="0"/>
              <a:t>Appointment summaries are created and stored in the Staff homepage, student profile and can also be found using the reporting tool.</a:t>
            </a:r>
          </a:p>
          <a:p>
            <a:r>
              <a:rPr lang="en-US" sz="1400" dirty="0"/>
              <a:t>Appointment Summaries are used by faculty and staff to record the interaction with the student during there scheduled appointment</a:t>
            </a:r>
          </a:p>
          <a:p>
            <a:r>
              <a:rPr lang="en-US" sz="1400" dirty="0"/>
              <a:t>Appointment Summaries can be made from drop-ins, appointments or whether the student was a no-show</a:t>
            </a:r>
          </a:p>
          <a:p>
            <a:r>
              <a:rPr lang="en-US" sz="1400" dirty="0"/>
              <a:t>Appointment Summaries can be made visible based on care unit.</a:t>
            </a:r>
          </a:p>
          <a:p>
            <a:r>
              <a:rPr lang="en-US" sz="1400" dirty="0"/>
              <a:t>Appointment summaries can also be made on behalf of other users.</a:t>
            </a:r>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427B0F8E-79DB-4421-B0B9-F3D59B75C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947" y="0"/>
            <a:ext cx="5570034" cy="68580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A717CE6-C6A0-4F6A-8E88-06B16A96F8B2}"/>
              </a:ext>
            </a:extLst>
          </p:cNvPr>
          <p:cNvPicPr>
            <a:picLocks noChangeAspect="1"/>
          </p:cNvPicPr>
          <p:nvPr/>
        </p:nvPicPr>
        <p:blipFill>
          <a:blip r:embed="rId4"/>
          <a:stretch>
            <a:fillRect/>
          </a:stretch>
        </p:blipFill>
        <p:spPr>
          <a:xfrm>
            <a:off x="3067484" y="2613801"/>
            <a:ext cx="212857" cy="219307"/>
          </a:xfrm>
          <a:prstGeom prst="rect">
            <a:avLst/>
          </a:prstGeom>
        </p:spPr>
      </p:pic>
    </p:spTree>
    <p:extLst>
      <p:ext uri="{BB962C8B-B14F-4D97-AF65-F5344CB8AC3E}">
        <p14:creationId xmlns:p14="http://schemas.microsoft.com/office/powerpoint/2010/main" val="271531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E46E3-D7D3-4631-B169-E74FD9817CC9}"/>
              </a:ext>
            </a:extLst>
          </p:cNvPr>
          <p:cNvSpPr>
            <a:spLocks noGrp="1"/>
          </p:cNvSpPr>
          <p:nvPr>
            <p:ph type="title"/>
          </p:nvPr>
        </p:nvSpPr>
        <p:spPr/>
        <p:txBody>
          <a:bodyPr/>
          <a:lstStyle/>
          <a:p>
            <a:r>
              <a:rPr lang="en-US" dirty="0"/>
              <a:t>Creating appointment summaries (ad-hoc)</a:t>
            </a:r>
          </a:p>
        </p:txBody>
      </p:sp>
      <p:sp>
        <p:nvSpPr>
          <p:cNvPr id="4" name="Text Placeholder 3">
            <a:extLst>
              <a:ext uri="{FF2B5EF4-FFF2-40B4-BE49-F238E27FC236}">
                <a16:creationId xmlns:a16="http://schemas.microsoft.com/office/drawing/2014/main" id="{8574787A-8AF8-4E1A-89C9-9A065078F25F}"/>
              </a:ext>
            </a:extLst>
          </p:cNvPr>
          <p:cNvSpPr>
            <a:spLocks noGrp="1"/>
          </p:cNvSpPr>
          <p:nvPr>
            <p:ph type="body" sz="half" idx="2"/>
          </p:nvPr>
        </p:nvSpPr>
        <p:spPr>
          <a:xfrm>
            <a:off x="177141" y="1344705"/>
            <a:ext cx="3709059" cy="5104585"/>
          </a:xfrm>
        </p:spPr>
        <p:txBody>
          <a:bodyPr>
            <a:normAutofit/>
          </a:bodyPr>
          <a:lstStyle/>
          <a:p>
            <a:r>
              <a:rPr lang="en-US" sz="1400" dirty="0"/>
              <a:t>When Creating Ad-Hoc appointment summaries there a few different ways we can do this.  We can access our student list, select an assigned student.  Using the actions menu, we select “create Ad hoc appointment summary”.</a:t>
            </a:r>
          </a:p>
          <a:p>
            <a:r>
              <a:rPr lang="en-US" sz="1400" dirty="0"/>
              <a:t>Another way to create an Ad-hoc appointment summary is viewing the student’s profile.  When the student's profile is pulled up, we have a couple options on the right hand of the screen.  The Ad-hoc selection “report on appointment” this will create an Ad-hoc appointment summary.</a:t>
            </a:r>
          </a:p>
          <a:p>
            <a:r>
              <a:rPr lang="en-US" sz="1400" dirty="0"/>
              <a:t>These two options will create an ad-hoc appointment summary and will add the appointment to your calendar in the past, for record keeping.</a:t>
            </a:r>
          </a:p>
          <a:p>
            <a:r>
              <a:rPr lang="en-US" sz="1400" dirty="0"/>
              <a:t>It is also very important to have your outlook synced up,  Navigate will create past appointments appear on your calendar which is vital for Appointment summary reports.</a:t>
            </a:r>
          </a:p>
          <a:p>
            <a:endParaRPr lang="en-US" sz="1400" dirty="0"/>
          </a:p>
        </p:txBody>
      </p:sp>
      <p:pic>
        <p:nvPicPr>
          <p:cNvPr id="6" name="Picture 5" descr="Graphical user interface, text&#10;&#10;Description automatically generated">
            <a:extLst>
              <a:ext uri="{FF2B5EF4-FFF2-40B4-BE49-F238E27FC236}">
                <a16:creationId xmlns:a16="http://schemas.microsoft.com/office/drawing/2014/main" id="{485238B8-E734-47FC-95F4-380D2FB01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032" y="126874"/>
            <a:ext cx="6360429" cy="2977661"/>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D2B75505-5DC9-497F-8919-A581F84CA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032" y="3210708"/>
            <a:ext cx="4358684" cy="2696022"/>
          </a:xfrm>
          <a:prstGeom prst="rect">
            <a:avLst/>
          </a:prstGeom>
        </p:spPr>
      </p:pic>
      <p:sp>
        <p:nvSpPr>
          <p:cNvPr id="9" name="Rectangle 8">
            <a:extLst>
              <a:ext uri="{FF2B5EF4-FFF2-40B4-BE49-F238E27FC236}">
                <a16:creationId xmlns:a16="http://schemas.microsoft.com/office/drawing/2014/main" id="{B4AEB423-D905-40DD-9081-6B9DB5EADCF1}"/>
              </a:ext>
            </a:extLst>
          </p:cNvPr>
          <p:cNvSpPr/>
          <p:nvPr/>
        </p:nvSpPr>
        <p:spPr>
          <a:xfrm>
            <a:off x="4461387" y="4586748"/>
            <a:ext cx="1157748" cy="2286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6B9AC5-969F-4D14-9E7B-010CE1703AA9}"/>
              </a:ext>
            </a:extLst>
          </p:cNvPr>
          <p:cNvSpPr/>
          <p:nvPr/>
        </p:nvSpPr>
        <p:spPr>
          <a:xfrm>
            <a:off x="4225859" y="1270645"/>
            <a:ext cx="1080432" cy="14812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58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57844A-5F72-4B5A-B14F-051867763165}"/>
              </a:ext>
            </a:extLst>
          </p:cNvPr>
          <p:cNvSpPr>
            <a:spLocks noGrp="1"/>
          </p:cNvSpPr>
          <p:nvPr>
            <p:ph type="title"/>
          </p:nvPr>
        </p:nvSpPr>
        <p:spPr>
          <a:xfrm>
            <a:off x="177141" y="0"/>
            <a:ext cx="3709059" cy="1114046"/>
          </a:xfrm>
        </p:spPr>
        <p:txBody>
          <a:bodyPr/>
          <a:lstStyle/>
          <a:p>
            <a:r>
              <a:rPr lang="en-US" sz="1800" dirty="0"/>
              <a:t>Creating appointment summaries (scheduled)</a:t>
            </a:r>
          </a:p>
        </p:txBody>
      </p:sp>
      <p:sp>
        <p:nvSpPr>
          <p:cNvPr id="4" name="Text Placeholder 3">
            <a:extLst>
              <a:ext uri="{FF2B5EF4-FFF2-40B4-BE49-F238E27FC236}">
                <a16:creationId xmlns:a16="http://schemas.microsoft.com/office/drawing/2014/main" id="{FC9FD604-DCCD-4A8F-9E30-F19E6173B71E}"/>
              </a:ext>
            </a:extLst>
          </p:cNvPr>
          <p:cNvSpPr>
            <a:spLocks noGrp="1"/>
          </p:cNvSpPr>
          <p:nvPr>
            <p:ph type="body" sz="half" idx="2"/>
          </p:nvPr>
        </p:nvSpPr>
        <p:spPr/>
        <p:txBody>
          <a:bodyPr>
            <a:normAutofit lnSpcReduction="10000"/>
          </a:bodyPr>
          <a:lstStyle/>
          <a:p>
            <a:r>
              <a:rPr lang="en-US" sz="1600" dirty="0"/>
              <a:t>The easiest way to create appointment summaries is from your staff appointments tab.  We can select recent appointments and using our actions menu create an appointment summary.</a:t>
            </a:r>
          </a:p>
          <a:p>
            <a:r>
              <a:rPr lang="en-US" sz="1600" dirty="0"/>
              <a:t>It is important to try and create appointment summaries from recent appointments rather than ad-hoc. This ensures that the appointment summary report is tied to that specific appointment.</a:t>
            </a:r>
          </a:p>
          <a:p>
            <a:r>
              <a:rPr lang="en-US" sz="1600" dirty="0"/>
              <a:t>It is very important that Appointment summaries must be at least five minutes long.  Anything less than five minutes will result in an error.</a:t>
            </a:r>
          </a:p>
          <a:p>
            <a:r>
              <a:rPr lang="en-US" sz="1600" dirty="0"/>
              <a:t>Appointment Summaries can also be made from your recent appointments tab below upcoming appointments using the actions menu as well just like the video.</a:t>
            </a:r>
          </a:p>
        </p:txBody>
      </p:sp>
      <p:pic>
        <p:nvPicPr>
          <p:cNvPr id="6" name="Picture 5" descr="Graphical user interface, application&#10;&#10;Description automatically generated">
            <a:extLst>
              <a:ext uri="{FF2B5EF4-FFF2-40B4-BE49-F238E27FC236}">
                <a16:creationId xmlns:a16="http://schemas.microsoft.com/office/drawing/2014/main" id="{1CB43BD5-443D-4BE5-8891-C3AC2CB91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757" y="1344706"/>
            <a:ext cx="7976102" cy="3938005"/>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1E0CB2C2-CF2D-4C7D-8303-32103F6DA468}"/>
              </a:ext>
            </a:extLst>
          </p:cNvPr>
          <p:cNvGrpSpPr/>
          <p:nvPr/>
        </p:nvGrpSpPr>
        <p:grpSpPr>
          <a:xfrm>
            <a:off x="4299530" y="5637430"/>
            <a:ext cx="189343" cy="188406"/>
            <a:chOff x="1460006" y="1642203"/>
            <a:chExt cx="479425" cy="479425"/>
          </a:xfrm>
        </p:grpSpPr>
        <p:sp>
          <p:nvSpPr>
            <p:cNvPr id="8" name="Oval 8">
              <a:extLst>
                <a:ext uri="{FF2B5EF4-FFF2-40B4-BE49-F238E27FC236}">
                  <a16:creationId xmlns:a16="http://schemas.microsoft.com/office/drawing/2014/main" id="{259A596C-12B9-43E2-9E91-B259AC8CD8B4}"/>
                </a:ext>
              </a:extLst>
            </p:cNvPr>
            <p:cNvSpPr>
              <a:spLocks noChangeArrowheads="1"/>
            </p:cNvSpPr>
            <p:nvPr/>
          </p:nvSpPr>
          <p:spPr bwMode="auto">
            <a:xfrm>
              <a:off x="1460006" y="1642203"/>
              <a:ext cx="479425" cy="479425"/>
            </a:xfrm>
            <a:prstGeom prst="ellipse">
              <a:avLst/>
            </a:prstGeom>
            <a:solidFill>
              <a:srgbClr val="FFFFFF"/>
            </a:solidFill>
            <a:ln w="17463"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3CBAA3BE-9EFE-4265-97E4-9767A4572C92}"/>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B15FD837-DDD5-46E3-8C27-1358AA4F5EB3}"/>
              </a:ext>
            </a:extLst>
          </p:cNvPr>
          <p:cNvSpPr txBox="1"/>
          <p:nvPr/>
        </p:nvSpPr>
        <p:spPr>
          <a:xfrm>
            <a:off x="4488873" y="5533241"/>
            <a:ext cx="5902036" cy="461665"/>
          </a:xfrm>
          <a:prstGeom prst="rect">
            <a:avLst/>
          </a:prstGeom>
          <a:noFill/>
        </p:spPr>
        <p:txBody>
          <a:bodyPr wrap="square" rtlCol="0">
            <a:spAutoFit/>
          </a:bodyPr>
          <a:lstStyle/>
          <a:p>
            <a:r>
              <a:rPr lang="en-US" sz="1200" dirty="0"/>
              <a:t>It is very import to understand that all appointment summaries are apart of the student's official record</a:t>
            </a:r>
          </a:p>
        </p:txBody>
      </p:sp>
      <p:grpSp>
        <p:nvGrpSpPr>
          <p:cNvPr id="11" name="Group 10">
            <a:extLst>
              <a:ext uri="{FF2B5EF4-FFF2-40B4-BE49-F238E27FC236}">
                <a16:creationId xmlns:a16="http://schemas.microsoft.com/office/drawing/2014/main" id="{B23C8BB5-F447-4342-9737-7A02C43AF33D}"/>
              </a:ext>
            </a:extLst>
          </p:cNvPr>
          <p:cNvGrpSpPr/>
          <p:nvPr/>
        </p:nvGrpSpPr>
        <p:grpSpPr>
          <a:xfrm>
            <a:off x="4299529" y="5992149"/>
            <a:ext cx="189343" cy="188406"/>
            <a:chOff x="1460006" y="1642203"/>
            <a:chExt cx="479425" cy="479425"/>
          </a:xfrm>
        </p:grpSpPr>
        <p:sp>
          <p:nvSpPr>
            <p:cNvPr id="12" name="Oval 8">
              <a:extLst>
                <a:ext uri="{FF2B5EF4-FFF2-40B4-BE49-F238E27FC236}">
                  <a16:creationId xmlns:a16="http://schemas.microsoft.com/office/drawing/2014/main" id="{43298227-5661-4FF4-92FF-12FA432A69A2}"/>
                </a:ext>
              </a:extLst>
            </p:cNvPr>
            <p:cNvSpPr>
              <a:spLocks noChangeArrowheads="1"/>
            </p:cNvSpPr>
            <p:nvPr/>
          </p:nvSpPr>
          <p:spPr bwMode="auto">
            <a:xfrm>
              <a:off x="1460006" y="1642203"/>
              <a:ext cx="479425" cy="479425"/>
            </a:xfrm>
            <a:prstGeom prst="ellipse">
              <a:avLst/>
            </a:prstGeom>
            <a:solidFill>
              <a:srgbClr val="FFFFFF"/>
            </a:solidFill>
            <a:ln w="17463"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6CE8D9D0-E5BC-46F2-9B15-AD68054D5393}"/>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805E26BE-A4F5-4FEE-BD44-BFF3CCC7AAC7}"/>
              </a:ext>
            </a:extLst>
          </p:cNvPr>
          <p:cNvSpPr txBox="1"/>
          <p:nvPr/>
        </p:nvSpPr>
        <p:spPr>
          <a:xfrm>
            <a:off x="4488872" y="5939563"/>
            <a:ext cx="5444837" cy="276999"/>
          </a:xfrm>
          <a:prstGeom prst="rect">
            <a:avLst/>
          </a:prstGeom>
          <a:noFill/>
        </p:spPr>
        <p:txBody>
          <a:bodyPr wrap="square" rtlCol="0">
            <a:spAutoFit/>
          </a:bodyPr>
          <a:lstStyle/>
          <a:p>
            <a:r>
              <a:rPr lang="en-US" sz="1200" dirty="0"/>
              <a:t>Appointment summaries cannot be marked private</a:t>
            </a:r>
          </a:p>
        </p:txBody>
      </p:sp>
    </p:spTree>
    <p:extLst>
      <p:ext uri="{BB962C8B-B14F-4D97-AF65-F5344CB8AC3E}">
        <p14:creationId xmlns:p14="http://schemas.microsoft.com/office/powerpoint/2010/main" val="165766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E639C-7543-4A01-AEC7-6C953F5A0877}"/>
              </a:ext>
            </a:extLst>
          </p:cNvPr>
          <p:cNvSpPr>
            <a:spLocks noGrp="1"/>
          </p:cNvSpPr>
          <p:nvPr>
            <p:ph type="title"/>
          </p:nvPr>
        </p:nvSpPr>
        <p:spPr/>
        <p:txBody>
          <a:bodyPr/>
          <a:lstStyle/>
          <a:p>
            <a:r>
              <a:rPr lang="en-US" sz="1800" dirty="0"/>
              <a:t>Creating Appointment summaries (no-show)</a:t>
            </a:r>
          </a:p>
        </p:txBody>
      </p:sp>
      <p:sp>
        <p:nvSpPr>
          <p:cNvPr id="4" name="Text Placeholder 3">
            <a:extLst>
              <a:ext uri="{FF2B5EF4-FFF2-40B4-BE49-F238E27FC236}">
                <a16:creationId xmlns:a16="http://schemas.microsoft.com/office/drawing/2014/main" id="{B12EC42D-41F0-4FFF-A847-BA1F488C3C50}"/>
              </a:ext>
            </a:extLst>
          </p:cNvPr>
          <p:cNvSpPr>
            <a:spLocks noGrp="1"/>
          </p:cNvSpPr>
          <p:nvPr>
            <p:ph type="body" sz="half" idx="2"/>
          </p:nvPr>
        </p:nvSpPr>
        <p:spPr/>
        <p:txBody>
          <a:bodyPr/>
          <a:lstStyle/>
          <a:p>
            <a:r>
              <a:rPr lang="en-US" dirty="0"/>
              <a:t>To mark a student as a no show, find your recent appointments tab under your appointments.  </a:t>
            </a:r>
          </a:p>
          <a:p>
            <a:r>
              <a:rPr lang="en-US" dirty="0"/>
              <a:t>Select the student that did not show up, using the actions menu select “no show”.  This will pull up an appointment report with the student's name uncheck in the bottom of the report.</a:t>
            </a:r>
          </a:p>
          <a:p>
            <a:r>
              <a:rPr lang="en-US" dirty="0"/>
              <a:t>Marking a student as a no show will still add an appointment summary.</a:t>
            </a:r>
          </a:p>
        </p:txBody>
      </p:sp>
      <p:pic>
        <p:nvPicPr>
          <p:cNvPr id="6" name="Picture 5" descr="A screenshot of a computer&#10;&#10;Description automatically generated">
            <a:extLst>
              <a:ext uri="{FF2B5EF4-FFF2-40B4-BE49-F238E27FC236}">
                <a16:creationId xmlns:a16="http://schemas.microsoft.com/office/drawing/2014/main" id="{32309BF0-A148-4EEC-991C-D871DE2A7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471" y="1344706"/>
            <a:ext cx="8172529" cy="4034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204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525BBD-BE59-4A60-8880-F4E89BDF31DA}"/>
              </a:ext>
            </a:extLst>
          </p:cNvPr>
          <p:cNvSpPr>
            <a:spLocks noGrp="1"/>
          </p:cNvSpPr>
          <p:nvPr>
            <p:ph type="title"/>
          </p:nvPr>
        </p:nvSpPr>
        <p:spPr/>
        <p:txBody>
          <a:bodyPr/>
          <a:lstStyle/>
          <a:p>
            <a:r>
              <a:rPr lang="en-US" dirty="0"/>
              <a:t>Appointment reporting</a:t>
            </a:r>
          </a:p>
        </p:txBody>
      </p:sp>
      <p:sp>
        <p:nvSpPr>
          <p:cNvPr id="4" name="Text Placeholder 3">
            <a:extLst>
              <a:ext uri="{FF2B5EF4-FFF2-40B4-BE49-F238E27FC236}">
                <a16:creationId xmlns:a16="http://schemas.microsoft.com/office/drawing/2014/main" id="{0C591F09-25DF-4DFE-A954-C08C0E10FCD9}"/>
              </a:ext>
            </a:extLst>
          </p:cNvPr>
          <p:cNvSpPr>
            <a:spLocks noGrp="1"/>
          </p:cNvSpPr>
          <p:nvPr>
            <p:ph type="body" sz="half" idx="2"/>
          </p:nvPr>
        </p:nvSpPr>
        <p:spPr/>
        <p:txBody>
          <a:bodyPr/>
          <a:lstStyle/>
          <a:p>
            <a:r>
              <a:rPr lang="en-US" dirty="0"/>
              <a:t>All appointment summaries are stored, and we can view them either daily or at the end of the year.</a:t>
            </a:r>
          </a:p>
          <a:p>
            <a:r>
              <a:rPr lang="en-US" dirty="0"/>
              <a:t>Utilizing the reporting tool in Navigate we can get a full list of all our appointments and appointment request.</a:t>
            </a:r>
          </a:p>
          <a:p>
            <a:r>
              <a:rPr lang="en-US" dirty="0"/>
              <a:t>The data in an appointments report is care-unit specific.</a:t>
            </a:r>
          </a:p>
          <a:p>
            <a:r>
              <a:rPr lang="en-US" dirty="0"/>
              <a:t>Each report allows for customization of date ranges, care units, services and more.  Let’s take a look.</a:t>
            </a:r>
          </a:p>
        </p:txBody>
      </p:sp>
      <p:pic>
        <p:nvPicPr>
          <p:cNvPr id="6" name="Picture 5" descr="Graphical user interface, text, application, email&#10;&#10;Description automatically generated">
            <a:extLst>
              <a:ext uri="{FF2B5EF4-FFF2-40B4-BE49-F238E27FC236}">
                <a16:creationId xmlns:a16="http://schemas.microsoft.com/office/drawing/2014/main" id="{C3C55DFB-BBA8-4B01-883B-6D0C19EBE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669" y="233922"/>
            <a:ext cx="7074780" cy="4220313"/>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B0091CFC-7DF4-418A-A091-7C0EC25E855C}"/>
              </a:ext>
            </a:extLst>
          </p:cNvPr>
          <p:cNvSpPr/>
          <p:nvPr/>
        </p:nvSpPr>
        <p:spPr>
          <a:xfrm>
            <a:off x="4516581" y="4003964"/>
            <a:ext cx="277091" cy="21474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9CA53D5-AD1D-4F74-8D6C-2FEF9EA8F47D}"/>
              </a:ext>
            </a:extLst>
          </p:cNvPr>
          <p:cNvCxnSpPr>
            <a:cxnSpLocks/>
          </p:cNvCxnSpPr>
          <p:nvPr/>
        </p:nvCxnSpPr>
        <p:spPr>
          <a:xfrm>
            <a:off x="5825837" y="2279073"/>
            <a:ext cx="8419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219287-9ED3-4722-98EA-22782A6FA812}"/>
              </a:ext>
            </a:extLst>
          </p:cNvPr>
          <p:cNvCxnSpPr>
            <a:cxnSpLocks/>
          </p:cNvCxnSpPr>
          <p:nvPr/>
        </p:nvCxnSpPr>
        <p:spPr>
          <a:xfrm>
            <a:off x="5825837" y="2937164"/>
            <a:ext cx="132310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73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F2B430-AAF8-46C8-AE33-58D0689AFD6A}"/>
              </a:ext>
            </a:extLst>
          </p:cNvPr>
          <p:cNvSpPr>
            <a:spLocks noGrp="1"/>
          </p:cNvSpPr>
          <p:nvPr>
            <p:ph type="title"/>
          </p:nvPr>
        </p:nvSpPr>
        <p:spPr/>
        <p:txBody>
          <a:bodyPr/>
          <a:lstStyle/>
          <a:p>
            <a:r>
              <a:rPr lang="en-US" dirty="0"/>
              <a:t>Appointment reports</a:t>
            </a:r>
          </a:p>
        </p:txBody>
      </p:sp>
      <p:sp>
        <p:nvSpPr>
          <p:cNvPr id="4" name="Text Placeholder 3">
            <a:extLst>
              <a:ext uri="{FF2B5EF4-FFF2-40B4-BE49-F238E27FC236}">
                <a16:creationId xmlns:a16="http://schemas.microsoft.com/office/drawing/2014/main" id="{246DF721-1359-4B6D-8C9F-E50EA26F156A}"/>
              </a:ext>
            </a:extLst>
          </p:cNvPr>
          <p:cNvSpPr>
            <a:spLocks noGrp="1"/>
          </p:cNvSpPr>
          <p:nvPr>
            <p:ph type="body" sz="half" idx="2"/>
          </p:nvPr>
        </p:nvSpPr>
        <p:spPr/>
        <p:txBody>
          <a:bodyPr>
            <a:normAutofit/>
          </a:bodyPr>
          <a:lstStyle/>
          <a:p>
            <a:r>
              <a:rPr lang="en-US" sz="1400" dirty="0"/>
              <a:t>When we generate a new appointment report we are taken to new screen.  At the top are Activity features. Activity Features; Time Frame, meeting type, care unit, location filter and service filter.  This allows us to narrow our search down to an exact type of cohort you're looking for.</a:t>
            </a:r>
          </a:p>
          <a:p>
            <a:r>
              <a:rPr lang="en-US" sz="1400" dirty="0"/>
              <a:t>We also have checkboxes at the bottom too further our narrowing of our searches.  Including cancelled appointments and no-shows.</a:t>
            </a:r>
          </a:p>
          <a:p>
            <a:r>
              <a:rPr lang="en-US" sz="1400" dirty="0"/>
              <a:t>Much like advanced search in Navigate we are given the same unique search abilities when creating our appointment reports.  </a:t>
            </a:r>
          </a:p>
          <a:p>
            <a:r>
              <a:rPr lang="en-US" sz="1400" dirty="0"/>
              <a:t>Student Filters allow us to define a specific cohort or even look for an individual student to see their appointment history.  We can even filter by just our students assigned to us using the check boxes down below student filters.</a:t>
            </a:r>
          </a:p>
        </p:txBody>
      </p:sp>
      <p:pic>
        <p:nvPicPr>
          <p:cNvPr id="6" name="Picture 5">
            <a:extLst>
              <a:ext uri="{FF2B5EF4-FFF2-40B4-BE49-F238E27FC236}">
                <a16:creationId xmlns:a16="http://schemas.microsoft.com/office/drawing/2014/main" id="{20F8A20C-0F5C-46FD-8F51-B362ED1BB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605" y="233923"/>
            <a:ext cx="8057254" cy="2531818"/>
          </a:xfrm>
          <a:prstGeom prst="rect">
            <a:avLst/>
          </a:prstGeom>
          <a:ln>
            <a:noFill/>
          </a:ln>
          <a:effectLst>
            <a:outerShdw blurRad="292100" dist="139700" dir="2700000" algn="tl" rotWithShape="0">
              <a:srgbClr val="333333">
                <a:alpha val="65000"/>
              </a:srgbClr>
            </a:outerShdw>
          </a:effectLst>
        </p:spPr>
      </p:pic>
      <p:pic>
        <p:nvPicPr>
          <p:cNvPr id="8" name="Picture 7" descr="Graphical user interface, text, application, email&#10;&#10;Description automatically generated">
            <a:extLst>
              <a:ext uri="{FF2B5EF4-FFF2-40B4-BE49-F238E27FC236}">
                <a16:creationId xmlns:a16="http://schemas.microsoft.com/office/drawing/2014/main" id="{6BDA1EA7-520A-4D64-A054-181BC1071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605" y="2976568"/>
            <a:ext cx="8057254" cy="2769363"/>
          </a:xfrm>
          <a:prstGeom prst="rect">
            <a:avLst/>
          </a:prstGeom>
          <a:ln>
            <a:noFill/>
          </a:ln>
          <a:effectLst>
            <a:outerShdw blurRad="292100" dist="139700" dir="2700000" algn="tl" rotWithShape="0">
              <a:srgbClr val="333333">
                <a:alpha val="65000"/>
              </a:srgbClr>
            </a:outerShdw>
          </a:effectLst>
        </p:spPr>
      </p:pic>
      <p:cxnSp>
        <p:nvCxnSpPr>
          <p:cNvPr id="10" name="Straight Connector 9">
            <a:extLst>
              <a:ext uri="{FF2B5EF4-FFF2-40B4-BE49-F238E27FC236}">
                <a16:creationId xmlns:a16="http://schemas.microsoft.com/office/drawing/2014/main" id="{905E4096-0954-4809-B308-8D650C5ECBFC}"/>
              </a:ext>
            </a:extLst>
          </p:cNvPr>
          <p:cNvCxnSpPr/>
          <p:nvPr/>
        </p:nvCxnSpPr>
        <p:spPr>
          <a:xfrm>
            <a:off x="3214255" y="5611091"/>
            <a:ext cx="0" cy="3879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594986-052C-4C05-B005-25DF8F197DA8}"/>
              </a:ext>
            </a:extLst>
          </p:cNvPr>
          <p:cNvCxnSpPr/>
          <p:nvPr/>
        </p:nvCxnSpPr>
        <p:spPr>
          <a:xfrm>
            <a:off x="3214255" y="5999018"/>
            <a:ext cx="19881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40B9AE-22A4-4041-A61B-82187C605908}"/>
              </a:ext>
            </a:extLst>
          </p:cNvPr>
          <p:cNvCxnSpPr/>
          <p:nvPr/>
        </p:nvCxnSpPr>
        <p:spPr>
          <a:xfrm flipV="1">
            <a:off x="5202382" y="5611091"/>
            <a:ext cx="0" cy="3879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15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8B3DE3-14F6-4436-BCD0-3C715CF315FD}"/>
              </a:ext>
            </a:extLst>
          </p:cNvPr>
          <p:cNvSpPr>
            <a:spLocks noGrp="1"/>
          </p:cNvSpPr>
          <p:nvPr>
            <p:ph type="title"/>
          </p:nvPr>
        </p:nvSpPr>
        <p:spPr/>
        <p:txBody>
          <a:bodyPr/>
          <a:lstStyle/>
          <a:p>
            <a:r>
              <a:rPr lang="en-US" dirty="0"/>
              <a:t>Appointment reports cont.</a:t>
            </a:r>
          </a:p>
        </p:txBody>
      </p:sp>
      <p:sp>
        <p:nvSpPr>
          <p:cNvPr id="4" name="Text Placeholder 3">
            <a:extLst>
              <a:ext uri="{FF2B5EF4-FFF2-40B4-BE49-F238E27FC236}">
                <a16:creationId xmlns:a16="http://schemas.microsoft.com/office/drawing/2014/main" id="{7F36B1D5-7A43-4F7E-A7BB-856D7AEDAD5C}"/>
              </a:ext>
            </a:extLst>
          </p:cNvPr>
          <p:cNvSpPr>
            <a:spLocks noGrp="1"/>
          </p:cNvSpPr>
          <p:nvPr>
            <p:ph type="body" sz="half" idx="2"/>
          </p:nvPr>
        </p:nvSpPr>
        <p:spPr>
          <a:xfrm>
            <a:off x="4700651" y="665812"/>
            <a:ext cx="7110349" cy="2146661"/>
          </a:xfrm>
        </p:spPr>
        <p:txBody>
          <a:bodyPr>
            <a:normAutofit/>
          </a:bodyPr>
          <a:lstStyle/>
          <a:p>
            <a:r>
              <a:rPr lang="en-US" dirty="0"/>
              <a:t>When we finally define our cohort or students we want to view.  We are given a list of students.  From here we are given details about each appointment.  </a:t>
            </a:r>
          </a:p>
          <a:p>
            <a:r>
              <a:rPr lang="en-US" dirty="0"/>
              <a:t>Each appointment is in one line and outlines every aspect of the appointment.  From the advisor, length of appointment, too even why the student scheduled the appointment.  This report will even show advising comments.</a:t>
            </a:r>
          </a:p>
        </p:txBody>
      </p:sp>
      <p:pic>
        <p:nvPicPr>
          <p:cNvPr id="8" name="Picture 7" descr="Graphical user interface, text&#10;&#10;Description automatically generated">
            <a:extLst>
              <a:ext uri="{FF2B5EF4-FFF2-40B4-BE49-F238E27FC236}">
                <a16:creationId xmlns:a16="http://schemas.microsoft.com/office/drawing/2014/main" id="{DAC617B8-C371-4347-B0FD-EF866AFF4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2545"/>
            <a:ext cx="12192000" cy="1787336"/>
          </a:xfrm>
          <a:prstGeom prst="rect">
            <a:avLst/>
          </a:prstGeom>
        </p:spPr>
      </p:pic>
    </p:spTree>
    <p:extLst>
      <p:ext uri="{BB962C8B-B14F-4D97-AF65-F5344CB8AC3E}">
        <p14:creationId xmlns:p14="http://schemas.microsoft.com/office/powerpoint/2010/main" val="298804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E02B0-57C0-4F40-9FB6-52B20B2EC5ED}"/>
              </a:ext>
            </a:extLst>
          </p:cNvPr>
          <p:cNvSpPr>
            <a:spLocks noGrp="1"/>
          </p:cNvSpPr>
          <p:nvPr>
            <p:ph type="title"/>
          </p:nvPr>
        </p:nvSpPr>
        <p:spPr/>
        <p:txBody>
          <a:bodyPr/>
          <a:lstStyle/>
          <a:p>
            <a:r>
              <a:rPr lang="en-US" dirty="0"/>
              <a:t>Appointment request report</a:t>
            </a:r>
          </a:p>
        </p:txBody>
      </p:sp>
      <p:sp>
        <p:nvSpPr>
          <p:cNvPr id="4" name="Text Placeholder 3">
            <a:extLst>
              <a:ext uri="{FF2B5EF4-FFF2-40B4-BE49-F238E27FC236}">
                <a16:creationId xmlns:a16="http://schemas.microsoft.com/office/drawing/2014/main" id="{9B4AB6A4-4310-4061-9004-FE319FE6EE23}"/>
              </a:ext>
            </a:extLst>
          </p:cNvPr>
          <p:cNvSpPr>
            <a:spLocks noGrp="1"/>
          </p:cNvSpPr>
          <p:nvPr>
            <p:ph type="body" sz="half" idx="2"/>
          </p:nvPr>
        </p:nvSpPr>
        <p:spPr/>
        <p:txBody>
          <a:bodyPr/>
          <a:lstStyle/>
          <a:p>
            <a:r>
              <a:rPr lang="en-US" dirty="0"/>
              <a:t>Like our appointments report we can use the appointment request report to find students who have requested appointments with advisor or faculty mentors.</a:t>
            </a:r>
          </a:p>
          <a:p>
            <a:r>
              <a:rPr lang="en-US" dirty="0"/>
              <a:t>Each report will appear like the appointments report in the previous slide.  Each report has a general theme that Navigate follows.</a:t>
            </a:r>
          </a:p>
          <a:p>
            <a:r>
              <a:rPr lang="en-US" dirty="0"/>
              <a:t>Each report also has an action menu that we can use to create Ad-hoc campaigns or even export to excel!</a:t>
            </a:r>
          </a:p>
          <a:p>
            <a:r>
              <a:rPr lang="en-US" dirty="0"/>
              <a:t>Lets take a look on the next slide.</a:t>
            </a:r>
          </a:p>
        </p:txBody>
      </p:sp>
      <p:pic>
        <p:nvPicPr>
          <p:cNvPr id="6" name="Picture 5" descr="Graphical user interface, text, application, email&#10;&#10;Description automatically generated">
            <a:extLst>
              <a:ext uri="{FF2B5EF4-FFF2-40B4-BE49-F238E27FC236}">
                <a16:creationId xmlns:a16="http://schemas.microsoft.com/office/drawing/2014/main" id="{9E0288F4-4344-46DB-8ED1-58295C268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187" y="1344706"/>
            <a:ext cx="8077200" cy="4008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1088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LMS_API_VERSION" val="SCORM 2004 (2nd edition)"/>
  <p:tag name="ISPRING_ULTRA_SCORM_COURSE_ID" val="E608661D-295C-422E-9095-BF92E5157321"/>
  <p:tag name="ISPRING_CMI5_LAUNCH_METHOD" val="any window"/>
  <p:tag name="ISPRING_SCORM_RATE_SLIDES" val="1"/>
  <p:tag name="ISPRINGCLOUDFOLDERID" val="1"/>
  <p:tag name="ISPRINGONLINEFOLDERID" val="1"/>
  <p:tag name="ISPRING_OUTPUT_FOLDER" val="[[&quot;P_\u0000){2B268894-06B3-418D-B4A8-781E8DE15215}&quot;,&quot;D:\\Documents\\OS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ULTRA_SCORM_COURCE_TITLE" val="Navigate - Getting Started"/>
  <p:tag name="ISPRING_SCORM_ENDPOINT" val="&lt;endpoint&gt;&lt;enable&gt;0&lt;/enable&gt;&lt;lrs&gt;http://&lt;/lrs&gt;&lt;auth&gt;0&lt;/auth&gt;&lt;login&gt;&lt;/login&gt;&lt;password&gt;&lt;/password&gt;&lt;key&gt;&lt;/key&gt;&lt;name&gt;&lt;/name&gt;&lt;email&gt;&lt;/email&gt;&lt;/endpoint&gt;&#10;"/>
  <p:tag name="ISPRING_PRESENTATION_TITLE" val="Navigate - Getting Started"/>
  <p:tag name="ISPRING_SCORM_RATE_QUIZZES" val="0"/>
</p:tagLst>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Navigate template.potx" id="{16E157E8-49CE-4103-B4B1-E979C51A763F}" vid="{83A5A10D-8B6A-4FEE-BA57-A7E244270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Navigate template</Template>
  <TotalTime>1470</TotalTime>
  <Words>992</Words>
  <Application>Microsoft Office PowerPoint</Application>
  <PresentationFormat>Widescreen</PresentationFormat>
  <Paragraphs>61</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Parcel</vt:lpstr>
      <vt:lpstr>Navigate: Appointment summaries</vt:lpstr>
      <vt:lpstr>Appointment Summaries</vt:lpstr>
      <vt:lpstr>Creating appointment summaries (ad-hoc)</vt:lpstr>
      <vt:lpstr>Creating appointment summaries (scheduled)</vt:lpstr>
      <vt:lpstr>Creating Appointment summaries (no-show)</vt:lpstr>
      <vt:lpstr>Appointment reporting</vt:lpstr>
      <vt:lpstr>Appointment reports</vt:lpstr>
      <vt:lpstr>Appointment reports cont.</vt:lpstr>
      <vt:lpstr>Appointment request report</vt:lpstr>
      <vt:lpstr>Reports Action menu</vt:lpstr>
      <vt:lpstr>You have finished the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Navigate - Getting Started</dc:title>
  <dc:creator>Laurie Toomey</dc:creator>
  <cp:lastModifiedBy>easton mcgreevey</cp:lastModifiedBy>
  <cp:revision>33</cp:revision>
  <dcterms:created xsi:type="dcterms:W3CDTF">2022-03-24T00:33:41Z</dcterms:created>
  <dcterms:modified xsi:type="dcterms:W3CDTF">2022-04-25T22:01:19Z</dcterms:modified>
</cp:coreProperties>
</file>