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</p:sldMasterIdLst>
  <p:notesMasterIdLst>
    <p:notesMasterId r:id="rId23"/>
  </p:notesMasterIdLst>
  <p:sldIdLst>
    <p:sldId id="256" r:id="rId4"/>
    <p:sldId id="268" r:id="rId5"/>
    <p:sldId id="277" r:id="rId6"/>
    <p:sldId id="279" r:id="rId7"/>
    <p:sldId id="281" r:id="rId8"/>
    <p:sldId id="288" r:id="rId9"/>
    <p:sldId id="289" r:id="rId10"/>
    <p:sldId id="259" r:id="rId11"/>
    <p:sldId id="269" r:id="rId12"/>
    <p:sldId id="261" r:id="rId13"/>
    <p:sldId id="296" r:id="rId14"/>
    <p:sldId id="290" r:id="rId15"/>
    <p:sldId id="291" r:id="rId16"/>
    <p:sldId id="297" r:id="rId17"/>
    <p:sldId id="292" r:id="rId18"/>
    <p:sldId id="294" r:id="rId19"/>
    <p:sldId id="295" r:id="rId20"/>
    <p:sldId id="270" r:id="rId21"/>
    <p:sldId id="267" r:id="rId22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Rockwell" panose="02060603020205020403" pitchFamily="18" charset="77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63D"/>
    <a:srgbClr val="72243D"/>
    <a:srgbClr val="ED8B00"/>
    <a:srgbClr val="641E34"/>
    <a:srgbClr val="1C3D34"/>
    <a:srgbClr val="E17C00"/>
    <a:srgbClr val="FF4438"/>
    <a:srgbClr val="BBDDE8"/>
    <a:srgbClr val="E0D0A6"/>
    <a:srgbClr val="063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62"/>
    <p:restoredTop sz="96327"/>
  </p:normalViewPr>
  <p:slideViewPr>
    <p:cSldViewPr>
      <p:cViewPr varScale="1">
        <p:scale>
          <a:sx n="171" d="100"/>
          <a:sy n="171" d="100"/>
        </p:scale>
        <p:origin x="95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879AAEF-E912-6B61-3D33-267C007D3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itle 18">
            <a:extLst>
              <a:ext uri="{FF2B5EF4-FFF2-40B4-BE49-F238E27FC236}">
                <a16:creationId xmlns:a16="http://schemas.microsoft.com/office/drawing/2014/main" id="{DC0A9285-546C-824E-BB82-80DD4A7E5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9600" y="2038350"/>
            <a:ext cx="4365702" cy="829533"/>
          </a:xfrm>
          <a:noFill/>
        </p:spPr>
        <p:txBody>
          <a:bodyPr lIns="182880" tIns="182880" rIns="182880" anchor="ctr">
            <a:noAutofit/>
          </a:bodyPr>
          <a:lstStyle>
            <a:lvl1pPr algn="l">
              <a:lnSpc>
                <a:spcPct val="75000"/>
              </a:lnSpc>
              <a:defRPr sz="5400" b="1" i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70F22-3D51-8D47-9BDC-3F4D49D359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9600" y="3493825"/>
            <a:ext cx="4636246" cy="23726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800" b="0" i="1">
                <a:solidFill>
                  <a:srgbClr val="ED8B00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992057-DE82-CE83-1048-D406B6B802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76750"/>
            <a:ext cx="2222550" cy="5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6">
            <a:extLst>
              <a:ext uri="{FF2B5EF4-FFF2-40B4-BE49-F238E27FC236}">
                <a16:creationId xmlns:a16="http://schemas.microsoft.com/office/drawing/2014/main" id="{98BFAF21-793F-BF4E-AA1E-663AE7868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706634"/>
            <a:ext cx="6724650" cy="514350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ED8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32E85C9-4A0F-3542-A09C-EFE50EDB93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9" y="499987"/>
            <a:ext cx="6800841" cy="14949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0" i="1">
                <a:solidFill>
                  <a:srgbClr val="6F263D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0BEE35-66B7-30DA-2735-ED3B9991A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228" y="4705350"/>
            <a:ext cx="1305543" cy="327040"/>
          </a:xfrm>
          <a:prstGeom prst="rect">
            <a:avLst/>
          </a:prstGeom>
        </p:spPr>
      </p:pic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3E23EFCB-EE18-81B9-04E9-BF4EFA6E7F1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2942" y="1335285"/>
            <a:ext cx="4272455" cy="314146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Graphic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43B51056-A00D-E3CF-8028-05A8E7C96A2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23345" y="1335285"/>
            <a:ext cx="4272455" cy="314146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Graphic</a:t>
            </a:r>
          </a:p>
        </p:txBody>
      </p:sp>
    </p:spTree>
    <p:extLst>
      <p:ext uri="{BB962C8B-B14F-4D97-AF65-F5344CB8AC3E}">
        <p14:creationId xmlns:p14="http://schemas.microsoft.com/office/powerpoint/2010/main" val="35346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C91AED3-4268-ECE5-4D79-7DB552228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8">
            <a:extLst>
              <a:ext uri="{FF2B5EF4-FFF2-40B4-BE49-F238E27FC236}">
                <a16:creationId xmlns:a16="http://schemas.microsoft.com/office/drawing/2014/main" id="{B7DB02B7-5B63-2F41-A757-1DC44B15B7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2491623"/>
            <a:ext cx="4800600" cy="1210533"/>
          </a:xfrm>
          <a:noFill/>
        </p:spPr>
        <p:txBody>
          <a:bodyPr lIns="182880" tIns="182880" rIns="182880" anchor="ctr">
            <a:noAutofit/>
          </a:bodyPr>
          <a:lstStyle>
            <a:lvl1pPr algn="l">
              <a:defRPr sz="7200" b="0" i="1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0DDD0E-906B-D31D-E005-FD702E298D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34" y="4400550"/>
            <a:ext cx="2222550" cy="5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4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716DC12-C22F-2EC7-952D-EAD5FAD49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8">
            <a:extLst>
              <a:ext uri="{FF2B5EF4-FFF2-40B4-BE49-F238E27FC236}">
                <a16:creationId xmlns:a16="http://schemas.microsoft.com/office/drawing/2014/main" id="{2AEEC7FA-C7A4-884B-9AEB-71DBAF3A3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76550"/>
            <a:ext cx="6096000" cy="1210533"/>
          </a:xfrm>
          <a:noFill/>
        </p:spPr>
        <p:txBody>
          <a:bodyPr lIns="182880" tIns="182880" rIns="182880" anchor="ctr">
            <a:noAutofit/>
          </a:bodyPr>
          <a:lstStyle>
            <a:lvl1pPr algn="l">
              <a:defRPr sz="7200" b="0" i="1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8EA9F1-9F15-10BF-3C37-403A28DB91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76750"/>
            <a:ext cx="2222550" cy="5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29" b="0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71" b="1" i="0">
                <a:solidFill>
                  <a:srgbClr val="333D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62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8B616AF2-B50E-3695-3202-2807D9E84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70F22-3D51-8D47-9BDC-3F4D49D359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932" y="2453116"/>
            <a:ext cx="4776788" cy="23726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800" b="0" i="1">
                <a:solidFill>
                  <a:srgbClr val="ED8B00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2FD1-11DC-C3F0-BEF8-DEA504D87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" y="4741279"/>
            <a:ext cx="1308161" cy="327040"/>
          </a:xfrm>
          <a:prstGeom prst="rect">
            <a:avLst/>
          </a:prstGeom>
        </p:spPr>
      </p:pic>
      <p:sp>
        <p:nvSpPr>
          <p:cNvPr id="4" name="Title 18">
            <a:extLst>
              <a:ext uri="{FF2B5EF4-FFF2-40B4-BE49-F238E27FC236}">
                <a16:creationId xmlns:a16="http://schemas.microsoft.com/office/drawing/2014/main" id="{8774439B-E540-A3C9-F5AB-C5827B98C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073867"/>
            <a:ext cx="4853268" cy="829533"/>
          </a:xfrm>
          <a:noFill/>
        </p:spPr>
        <p:txBody>
          <a:bodyPr lIns="182880" tIns="182880" rIns="182880" anchor="ctr">
            <a:noAutofit/>
          </a:bodyPr>
          <a:lstStyle>
            <a:lvl1pPr marL="0" indent="0" algn="l">
              <a:lnSpc>
                <a:spcPct val="75000"/>
              </a:lnSpc>
              <a:buFont typeface="Arial" panose="020B0604020202020204" pitchFamily="34" charset="0"/>
              <a:buNone/>
              <a:defRPr sz="6000" b="1" i="1" baseline="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C36B8583-0A6D-62A6-1B8E-14D260904D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25573FA-E3F0-C64D-917E-C53DF8013D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335124"/>
            <a:ext cx="4853268" cy="146594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0" i="1">
                <a:solidFill>
                  <a:srgbClr val="6F263D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B44DC17-4E1C-ED4C-89BB-3BC759DD3D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2495550"/>
            <a:ext cx="3886200" cy="1219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8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0BC8E-CD1F-52F8-E4E2-24C1A8AE2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93" y="4741279"/>
            <a:ext cx="1305543" cy="327040"/>
          </a:xfrm>
          <a:prstGeom prst="rect">
            <a:avLst/>
          </a:prstGeom>
        </p:spPr>
      </p:pic>
      <p:sp>
        <p:nvSpPr>
          <p:cNvPr id="3" name="Title 18">
            <a:extLst>
              <a:ext uri="{FF2B5EF4-FFF2-40B4-BE49-F238E27FC236}">
                <a16:creationId xmlns:a16="http://schemas.microsoft.com/office/drawing/2014/main" id="{407C83A9-FAC8-E1BE-B3A4-B02F8DD4F8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073867"/>
            <a:ext cx="4853268" cy="829533"/>
          </a:xfrm>
          <a:noFill/>
        </p:spPr>
        <p:txBody>
          <a:bodyPr lIns="182880" tIns="182880" rIns="182880" anchor="ctr">
            <a:noAutofit/>
          </a:bodyPr>
          <a:lstStyle>
            <a:lvl1pPr marL="0" indent="0" algn="l">
              <a:lnSpc>
                <a:spcPct val="75000"/>
              </a:lnSpc>
              <a:buFont typeface="Arial" panose="020B0604020202020204" pitchFamily="34" charset="0"/>
              <a:buNone/>
              <a:defRPr sz="6000" b="1" i="1" baseline="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6525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0751A4-6941-4516-68EF-5E69E91C2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25573FA-E3F0-C64D-917E-C53DF8013D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335124"/>
            <a:ext cx="4853268" cy="146594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itle 18">
            <a:extLst>
              <a:ext uri="{FF2B5EF4-FFF2-40B4-BE49-F238E27FC236}">
                <a16:creationId xmlns:a16="http://schemas.microsoft.com/office/drawing/2014/main" id="{06A286E5-A71A-4747-97A6-551CA12D5F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1042785"/>
            <a:ext cx="4853268" cy="829533"/>
          </a:xfrm>
          <a:noFill/>
        </p:spPr>
        <p:txBody>
          <a:bodyPr lIns="182880" tIns="182880" rIns="182880" anchor="ctr">
            <a:noAutofit/>
          </a:bodyPr>
          <a:lstStyle>
            <a:lvl1pPr marL="0" indent="0" algn="l">
              <a:lnSpc>
                <a:spcPct val="75000"/>
              </a:lnSpc>
              <a:buFont typeface="Arial" panose="020B0604020202020204" pitchFamily="34" charset="0"/>
              <a:buNone/>
              <a:defRPr sz="6000" b="1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B44DC17-4E1C-ED4C-89BB-3BC759DD3D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2495550"/>
            <a:ext cx="3886200" cy="1219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8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34AAB-30B4-CB4B-FA96-3267639D5C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" y="4741279"/>
            <a:ext cx="1308161" cy="3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2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2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3757AE-E4B3-46EC-751F-C12EAAB84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E5CB47AD-DA9C-5F4C-A431-84FB4D54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706634"/>
            <a:ext cx="6724650" cy="514350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ED8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3792010-366E-0840-BEF3-DA7A2C4985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9" y="499987"/>
            <a:ext cx="6800841" cy="14949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0" i="1">
                <a:solidFill>
                  <a:srgbClr val="6F263D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49794A0-DDCB-D348-B6F9-30E0A824A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537" y="1335284"/>
            <a:ext cx="8678863" cy="2884887"/>
          </a:xfrm>
        </p:spPr>
        <p:txBody>
          <a:bodyPr>
            <a:noAutofit/>
          </a:bodyPr>
          <a:lstStyle>
            <a:lvl1pPr>
              <a:buClr>
                <a:srgbClr val="E17C00"/>
              </a:buClr>
              <a:defRPr sz="1600" b="1" i="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17C00"/>
              </a:buClr>
              <a:defRPr sz="14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17C00"/>
              </a:buClr>
              <a:defRPr sz="12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17C00"/>
              </a:buClr>
              <a:defRPr sz="11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17C00"/>
              </a:buClr>
              <a:defRPr sz="11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2F4A7B-C617-FC86-ACA8-F1B92AF151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93" y="4741279"/>
            <a:ext cx="1305543" cy="3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2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5E96AC-401F-A15C-3BEB-A2545FF54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E5CB47AD-DA9C-5F4C-A431-84FB4D54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706634"/>
            <a:ext cx="6724650" cy="514350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ED8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3792010-366E-0840-BEF3-DA7A2C4985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9" y="499987"/>
            <a:ext cx="6800841" cy="14949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0" i="1">
                <a:solidFill>
                  <a:srgbClr val="6F263D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49794A0-DDCB-D348-B6F9-30E0A824A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537" y="1335284"/>
            <a:ext cx="8678863" cy="2884887"/>
          </a:xfrm>
        </p:spPr>
        <p:txBody>
          <a:bodyPr>
            <a:noAutofit/>
          </a:bodyPr>
          <a:lstStyle>
            <a:lvl1pPr>
              <a:buClr>
                <a:srgbClr val="E17C00"/>
              </a:buClr>
              <a:defRPr sz="1600" b="1" i="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17C00"/>
              </a:buClr>
              <a:defRPr sz="14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17C00"/>
              </a:buClr>
              <a:defRPr sz="12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17C00"/>
              </a:buClr>
              <a:defRPr sz="11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17C00"/>
              </a:buClr>
              <a:defRPr sz="11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2F4A7B-C617-FC86-ACA8-F1B92AF151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93" y="4741279"/>
            <a:ext cx="1305543" cy="3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80A7B26-E9DE-4D5B-716A-C77938E07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"/>
            <a:ext cx="9144000" cy="5143500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E5CB47AD-DA9C-5F4C-A431-84FB4D54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706634"/>
            <a:ext cx="6724650" cy="514350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ED8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3792010-366E-0840-BEF3-DA7A2C4985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9" y="499987"/>
            <a:ext cx="6800841" cy="14949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0" i="1">
                <a:solidFill>
                  <a:srgbClr val="6F263D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49794A0-DDCB-D348-B6F9-30E0A824A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537" y="1335284"/>
            <a:ext cx="8678863" cy="2884887"/>
          </a:xfrm>
        </p:spPr>
        <p:txBody>
          <a:bodyPr>
            <a:noAutofit/>
          </a:bodyPr>
          <a:lstStyle>
            <a:lvl1pPr>
              <a:buClr>
                <a:srgbClr val="E17C00"/>
              </a:buClr>
              <a:defRPr sz="1600" b="1" i="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17C00"/>
              </a:buClr>
              <a:defRPr sz="14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17C00"/>
              </a:buClr>
              <a:defRPr sz="12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17C00"/>
              </a:buClr>
              <a:defRPr sz="11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17C00"/>
              </a:buClr>
              <a:defRPr sz="11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2F4A7B-C617-FC86-ACA8-F1B92AF151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93" y="4741279"/>
            <a:ext cx="1305543" cy="3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1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A84C3F7-BB03-5D49-9A2E-979137BADE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537" y="1335284"/>
            <a:ext cx="8678863" cy="1381613"/>
          </a:xfrm>
        </p:spPr>
        <p:txBody>
          <a:bodyPr>
            <a:noAutofit/>
          </a:bodyPr>
          <a:lstStyle>
            <a:lvl1pPr>
              <a:buClr>
                <a:srgbClr val="E17C00"/>
              </a:buClr>
              <a:defRPr sz="1600" b="1" i="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17C00"/>
              </a:buClr>
              <a:defRPr sz="14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17C00"/>
              </a:buClr>
              <a:defRPr sz="12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17C00"/>
              </a:buClr>
              <a:defRPr sz="11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17C00"/>
              </a:buClr>
              <a:defRPr sz="11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3F270E63-EF19-EF43-941B-3BBB3C082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706634"/>
            <a:ext cx="6724650" cy="514350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ED8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5BBE4DE-A30A-B64E-9C2B-EAECE95D11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9" y="499987"/>
            <a:ext cx="6800841" cy="14949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0" i="1">
                <a:solidFill>
                  <a:srgbClr val="6F263D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B1AD0FA1-5FC3-8249-A508-F34B30E2703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36537" y="2800350"/>
            <a:ext cx="8678863" cy="169902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Graphic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4E044-CDAB-C101-E13D-D9A7A1D14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228" y="4705350"/>
            <a:ext cx="1305543" cy="3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7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A84C3F7-BB03-5D49-9A2E-979137BADE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537" y="1335284"/>
            <a:ext cx="4114800" cy="3141466"/>
          </a:xfrm>
        </p:spPr>
        <p:txBody>
          <a:bodyPr>
            <a:noAutofit/>
          </a:bodyPr>
          <a:lstStyle>
            <a:lvl1pPr>
              <a:buClr>
                <a:srgbClr val="E17C00"/>
              </a:buClr>
              <a:defRPr sz="1600" b="1" i="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17C00"/>
              </a:buClr>
              <a:defRPr sz="14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17C00"/>
              </a:buClr>
              <a:defRPr sz="12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17C00"/>
              </a:buClr>
              <a:defRPr sz="11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17C00"/>
              </a:buClr>
              <a:defRPr sz="11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3F270E63-EF19-EF43-941B-3BBB3C082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706634"/>
            <a:ext cx="6724650" cy="514350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ED8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5BBE4DE-A30A-B64E-9C2B-EAECE95D11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9" y="499987"/>
            <a:ext cx="6800841" cy="14949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0" i="1">
                <a:solidFill>
                  <a:srgbClr val="6F263D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377193B1-5810-D74B-9153-FE9A079E21E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2000" y="1335285"/>
            <a:ext cx="4343397" cy="314146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Graphic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A02F25-630C-7583-53AA-F4D973C080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228" y="4705350"/>
            <a:ext cx="1305543" cy="3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2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494" y="199406"/>
            <a:ext cx="87719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94" y="1200151"/>
            <a:ext cx="8771906" cy="2819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49" r:id="rId2"/>
    <p:sldLayoutId id="2147483670" r:id="rId3"/>
    <p:sldLayoutId id="2147483677" r:id="rId4"/>
    <p:sldLayoutId id="2147483689" r:id="rId5"/>
    <p:sldLayoutId id="2147483690" r:id="rId6"/>
    <p:sldLayoutId id="2147483679" r:id="rId7"/>
    <p:sldLayoutId id="2147483681" r:id="rId8"/>
    <p:sldLayoutId id="2147483686" r:id="rId9"/>
    <p:sldLayoutId id="2147483682" r:id="rId10"/>
    <p:sldLayoutId id="2147483687" r:id="rId11"/>
    <p:sldLayoutId id="2147483688" r:id="rId12"/>
    <p:sldLayoutId id="214748369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77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rgbClr val="F9382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F9382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9382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Clr>
          <a:srgbClr val="F93822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F93822"/>
        </a:buClr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44" userDrawn="1">
          <p15:clr>
            <a:srgbClr val="F26B43"/>
          </p15:clr>
        </p15:guide>
        <p15:guide id="4" pos="5616" userDrawn="1">
          <p15:clr>
            <a:srgbClr val="F26B43"/>
          </p15:clr>
        </p15:guide>
        <p15:guide id="5" orient="horz" pos="132" userDrawn="1">
          <p15:clr>
            <a:srgbClr val="F26B43"/>
          </p15:clr>
        </p15:guide>
        <p15:guide id="6" orient="horz" pos="2964" userDrawn="1">
          <p15:clr>
            <a:srgbClr val="F26B43"/>
          </p15:clr>
        </p15:guide>
        <p15:guide id="7" pos="4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entclearinghouse.org/" TargetMode="External"/><Relationship Id="rId7" Type="http://schemas.openxmlformats.org/officeDocument/2006/relationships/hyperlink" Target="https://www.eab.com/" TargetMode="External"/><Relationship Id="rId2" Type="http://schemas.openxmlformats.org/officeDocument/2006/relationships/hyperlink" Target="https://nces.ed.gov/ipeds/use-the-data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bls.gov/news.release/hsgec.nr0.ht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ghdx.healthdata.org/record/ihme-data/global-population-forecasts-2017-2100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eab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ewresearch.org/short-reads/2022/12/05/key-facts-about-chinas-declining-population/#%3A~%3Atext%3DIt%27s%20also%20roughly%20equivalent%20to%2Cin%20Africa%20(1.427%20billion).%26text%3DThe%20UN%20forecasts%20that%20China%27s%2Cof%2Dthe%2Droad%20projection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://dataexplorer.wittgensteincentre.org/wcde-v2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population.un.org/wpp/Download/Standard/MostUsed/" TargetMode="Externa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a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vizhub.healthdata.org/population-forecas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ipeds/use-the-data" TargetMode="External"/><Relationship Id="rId2" Type="http://schemas.openxmlformats.org/officeDocument/2006/relationships/hyperlink" Target="https://www.ea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highered.com/reports/2023/07/12/2023-survey-college-and-university-business-officers" TargetMode="External"/><Relationship Id="rId2" Type="http://schemas.openxmlformats.org/officeDocument/2006/relationships/hyperlink" Target="https://www.ea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548B-AE45-98CE-1990-E0387413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Portfolio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B07E6-80D7-AB2C-C550-5F1DB3DC10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March Update</a:t>
            </a:r>
          </a:p>
        </p:txBody>
      </p:sp>
    </p:spTree>
    <p:extLst>
      <p:ext uri="{BB962C8B-B14F-4D97-AF65-F5344CB8AC3E}">
        <p14:creationId xmlns:p14="http://schemas.microsoft.com/office/powerpoint/2010/main" val="40113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B0A6-4531-0D51-E451-95C6CBCA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6" y="57150"/>
            <a:ext cx="7096125" cy="1066800"/>
          </a:xfrm>
        </p:spPr>
        <p:txBody>
          <a:bodyPr/>
          <a:lstStyle/>
          <a:p>
            <a:pPr algn="ctr"/>
            <a:r>
              <a:rPr lang="en-US" dirty="0"/>
              <a:t>Qualitative Review | 66 Programs Total*</a:t>
            </a:r>
            <a:br>
              <a:rPr lang="en-US" dirty="0"/>
            </a:br>
            <a:r>
              <a:rPr lang="en-US" sz="800" dirty="0"/>
              <a:t>*Includes all Bachelors, Concentrations, Minors, and Certificates.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F0CB020-0FE2-3126-7F78-E188AA675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662543"/>
              </p:ext>
            </p:extLst>
          </p:nvPr>
        </p:nvGraphicFramePr>
        <p:xfrm>
          <a:off x="1600200" y="971550"/>
          <a:ext cx="5943599" cy="3473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8565">
                  <a:extLst>
                    <a:ext uri="{9D8B030D-6E8A-4147-A177-3AD203B41FA5}">
                      <a16:colId xmlns:a16="http://schemas.microsoft.com/office/drawing/2014/main" val="906863324"/>
                    </a:ext>
                  </a:extLst>
                </a:gridCol>
                <a:gridCol w="1262517">
                  <a:extLst>
                    <a:ext uri="{9D8B030D-6E8A-4147-A177-3AD203B41FA5}">
                      <a16:colId xmlns:a16="http://schemas.microsoft.com/office/drawing/2014/main" val="452345914"/>
                    </a:ext>
                  </a:extLst>
                </a:gridCol>
                <a:gridCol w="1262517">
                  <a:extLst>
                    <a:ext uri="{9D8B030D-6E8A-4147-A177-3AD203B41FA5}">
                      <a16:colId xmlns:a16="http://schemas.microsoft.com/office/drawing/2014/main" val="2802190054"/>
                    </a:ext>
                  </a:extLst>
                </a:gridCol>
              </a:tblGrid>
              <a:tr h="289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Degrees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Count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Percent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extLst>
                  <a:ext uri="{0D108BD9-81ED-4DB2-BD59-A6C34878D82A}">
                    <a16:rowId xmlns:a16="http://schemas.microsoft.com/office/drawing/2014/main" val="528369463"/>
                  </a:ext>
                </a:extLst>
              </a:tr>
              <a:tr h="289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Arts and Media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4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6%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extLst>
                  <a:ext uri="{0D108BD9-81ED-4DB2-BD59-A6C34878D82A}">
                    <a16:rowId xmlns:a16="http://schemas.microsoft.com/office/drawing/2014/main" val="1400704991"/>
                  </a:ext>
                </a:extLst>
              </a:tr>
              <a:tr h="289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Associates Degree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2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3%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extLst>
                  <a:ext uri="{0D108BD9-81ED-4DB2-BD59-A6C34878D82A}">
                    <a16:rowId xmlns:a16="http://schemas.microsoft.com/office/drawing/2014/main" val="1240888372"/>
                  </a:ext>
                </a:extLst>
              </a:tr>
              <a:tr h="289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Business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2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3%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extLst>
                  <a:ext uri="{0D108BD9-81ED-4DB2-BD59-A6C34878D82A}">
                    <a16:rowId xmlns:a16="http://schemas.microsoft.com/office/drawing/2014/main" val="432856525"/>
                  </a:ext>
                </a:extLst>
              </a:tr>
              <a:tr h="289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Environment and Sustainability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6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9%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extLst>
                  <a:ext uri="{0D108BD9-81ED-4DB2-BD59-A6C34878D82A}">
                    <a16:rowId xmlns:a16="http://schemas.microsoft.com/office/drawing/2014/main" val="2799570204"/>
                  </a:ext>
                </a:extLst>
              </a:tr>
              <a:tr h="289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Health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3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5%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extLst>
                  <a:ext uri="{0D108BD9-81ED-4DB2-BD59-A6C34878D82A}">
                    <a16:rowId xmlns:a16="http://schemas.microsoft.com/office/drawing/2014/main" val="2381051006"/>
                  </a:ext>
                </a:extLst>
              </a:tr>
              <a:tr h="289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Humanities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17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26%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extLst>
                  <a:ext uri="{0D108BD9-81ED-4DB2-BD59-A6C34878D82A}">
                    <a16:rowId xmlns:a16="http://schemas.microsoft.com/office/drawing/2014/main" val="2689603763"/>
                  </a:ext>
                </a:extLst>
              </a:tr>
              <a:tr h="289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Interdisciplinary Studies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7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11%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extLst>
                  <a:ext uri="{0D108BD9-81ED-4DB2-BD59-A6C34878D82A}">
                    <a16:rowId xmlns:a16="http://schemas.microsoft.com/office/drawing/2014/main" val="2624614285"/>
                  </a:ext>
                </a:extLst>
              </a:tr>
              <a:tr h="289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Law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1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2%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extLst>
                  <a:ext uri="{0D108BD9-81ED-4DB2-BD59-A6C34878D82A}">
                    <a16:rowId xmlns:a16="http://schemas.microsoft.com/office/drawing/2014/main" val="2171793775"/>
                  </a:ext>
                </a:extLst>
              </a:tr>
              <a:tr h="289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Missoula College Certificates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3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5%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extLst>
                  <a:ext uri="{0D108BD9-81ED-4DB2-BD59-A6C34878D82A}">
                    <a16:rowId xmlns:a16="http://schemas.microsoft.com/office/drawing/2014/main" val="3979385959"/>
                  </a:ext>
                </a:extLst>
              </a:tr>
              <a:tr h="289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Social Sciences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7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11%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extLst>
                  <a:ext uri="{0D108BD9-81ED-4DB2-BD59-A6C34878D82A}">
                    <a16:rowId xmlns:a16="http://schemas.microsoft.com/office/drawing/2014/main" val="2268490966"/>
                  </a:ext>
                </a:extLst>
              </a:tr>
              <a:tr h="289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STEM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14</a:t>
                      </a:r>
                      <a:endParaRPr lang="en-US" sz="17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21%</a:t>
                      </a:r>
                      <a:endParaRPr lang="en-US" sz="17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703" marR="97703" marT="0" marB="0" anchor="b"/>
                </a:tc>
                <a:extLst>
                  <a:ext uri="{0D108BD9-81ED-4DB2-BD59-A6C34878D82A}">
                    <a16:rowId xmlns:a16="http://schemas.microsoft.com/office/drawing/2014/main" val="2454835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4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B0A6-4531-0D51-E451-95C6CBCA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285750"/>
            <a:ext cx="6724650" cy="514350"/>
          </a:xfrm>
        </p:spPr>
        <p:txBody>
          <a:bodyPr/>
          <a:lstStyle/>
          <a:p>
            <a:pPr algn="ctr"/>
            <a:r>
              <a:rPr lang="en-US" dirty="0"/>
              <a:t>Qualitative Review | 27 Degrees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08B4B9E-BC16-344E-D559-4762C0EF5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42996"/>
              </p:ext>
            </p:extLst>
          </p:nvPr>
        </p:nvGraphicFramePr>
        <p:xfrm>
          <a:off x="1021556" y="1062990"/>
          <a:ext cx="7100888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4200">
                  <a:extLst>
                    <a:ext uri="{9D8B030D-6E8A-4147-A177-3AD203B41FA5}">
                      <a16:colId xmlns:a16="http://schemas.microsoft.com/office/drawing/2014/main" val="4036256452"/>
                    </a:ext>
                  </a:extLst>
                </a:gridCol>
                <a:gridCol w="1508344">
                  <a:extLst>
                    <a:ext uri="{9D8B030D-6E8A-4147-A177-3AD203B41FA5}">
                      <a16:colId xmlns:a16="http://schemas.microsoft.com/office/drawing/2014/main" val="3676526826"/>
                    </a:ext>
                  </a:extLst>
                </a:gridCol>
                <a:gridCol w="1508344">
                  <a:extLst>
                    <a:ext uri="{9D8B030D-6E8A-4147-A177-3AD203B41FA5}">
                      <a16:colId xmlns:a16="http://schemas.microsoft.com/office/drawing/2014/main" val="3410654222"/>
                    </a:ext>
                  </a:extLst>
                </a:gridCol>
              </a:tblGrid>
              <a:tr h="321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Degrees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Count</a:t>
                      </a:r>
                      <a:endParaRPr lang="en-US" sz="2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Percent</a:t>
                      </a:r>
                      <a:endParaRPr lang="en-US" sz="2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extLst>
                  <a:ext uri="{0D108BD9-81ED-4DB2-BD59-A6C34878D82A}">
                    <a16:rowId xmlns:a16="http://schemas.microsoft.com/office/drawing/2014/main" val="1469705435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Associates 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2</a:t>
                      </a:r>
                      <a:endParaRPr lang="en-US" sz="2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7%</a:t>
                      </a:r>
                      <a:endParaRPr lang="en-US" sz="2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extLst>
                  <a:ext uri="{0D108BD9-81ED-4DB2-BD59-A6C34878D82A}">
                    <a16:rowId xmlns:a16="http://schemas.microsoft.com/office/drawing/2014/main" val="3055463774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Arts and Media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2</a:t>
                      </a:r>
                      <a:endParaRPr lang="en-US" sz="2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7%</a:t>
                      </a:r>
                      <a:endParaRPr lang="en-US" sz="2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extLst>
                  <a:ext uri="{0D108BD9-81ED-4DB2-BD59-A6C34878D82A}">
                    <a16:rowId xmlns:a16="http://schemas.microsoft.com/office/drawing/2014/main" val="724079425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Business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</a:t>
                      </a:r>
                      <a:endParaRPr lang="en-US" sz="2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4%</a:t>
                      </a:r>
                      <a:endParaRPr lang="en-US" sz="2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extLst>
                  <a:ext uri="{0D108BD9-81ED-4DB2-BD59-A6C34878D82A}">
                    <a16:rowId xmlns:a16="http://schemas.microsoft.com/office/drawing/2014/main" val="946670309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Environment and Sustainability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2</a:t>
                      </a:r>
                      <a:endParaRPr lang="en-US" sz="2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7%</a:t>
                      </a:r>
                      <a:endParaRPr lang="en-US" sz="2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extLst>
                  <a:ext uri="{0D108BD9-81ED-4DB2-BD59-A6C34878D82A}">
                    <a16:rowId xmlns:a16="http://schemas.microsoft.com/office/drawing/2014/main" val="4291426031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Humanities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7</a:t>
                      </a:r>
                      <a:endParaRPr lang="en-US" sz="2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26%</a:t>
                      </a:r>
                      <a:endParaRPr lang="en-US" sz="2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extLst>
                  <a:ext uri="{0D108BD9-81ED-4DB2-BD59-A6C34878D82A}">
                    <a16:rowId xmlns:a16="http://schemas.microsoft.com/office/drawing/2014/main" val="1118255910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Interdisciplinary Studies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6</a:t>
                      </a:r>
                      <a:endParaRPr lang="en-US" sz="2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22%</a:t>
                      </a:r>
                      <a:endParaRPr lang="en-US" sz="2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extLst>
                  <a:ext uri="{0D108BD9-81ED-4DB2-BD59-A6C34878D82A}">
                    <a16:rowId xmlns:a16="http://schemas.microsoft.com/office/drawing/2014/main" val="4039335641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Social Sciences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</a:t>
                      </a:r>
                      <a:endParaRPr lang="en-US" sz="2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4%</a:t>
                      </a:r>
                      <a:endParaRPr lang="en-US" sz="2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extLst>
                  <a:ext uri="{0D108BD9-81ED-4DB2-BD59-A6C34878D82A}">
                    <a16:rowId xmlns:a16="http://schemas.microsoft.com/office/drawing/2014/main" val="1759728078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STEM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6</a:t>
                      </a:r>
                      <a:endParaRPr lang="en-US" sz="2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22%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 anchor="b"/>
                </a:tc>
                <a:extLst>
                  <a:ext uri="{0D108BD9-81ED-4DB2-BD59-A6C34878D82A}">
                    <a16:rowId xmlns:a16="http://schemas.microsoft.com/office/drawing/2014/main" val="4005510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49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B0A6-4531-0D51-E451-95C6CBCA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5750"/>
            <a:ext cx="8839200" cy="514350"/>
          </a:xfrm>
        </p:spPr>
        <p:txBody>
          <a:bodyPr/>
          <a:lstStyle/>
          <a:p>
            <a:pPr algn="ctr"/>
            <a:r>
              <a:rPr lang="en-US" dirty="0"/>
              <a:t>Qualitative Review | 24 Concentrations and Minors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CDD7F5-1C25-7AA0-C7FB-1F0917D8A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093332"/>
              </p:ext>
            </p:extLst>
          </p:nvPr>
        </p:nvGraphicFramePr>
        <p:xfrm>
          <a:off x="1039850" y="1195450"/>
          <a:ext cx="7064300" cy="2408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3156">
                  <a:extLst>
                    <a:ext uri="{9D8B030D-6E8A-4147-A177-3AD203B41FA5}">
                      <a16:colId xmlns:a16="http://schemas.microsoft.com/office/drawing/2014/main" val="1555899597"/>
                    </a:ext>
                  </a:extLst>
                </a:gridCol>
                <a:gridCol w="1500572">
                  <a:extLst>
                    <a:ext uri="{9D8B030D-6E8A-4147-A177-3AD203B41FA5}">
                      <a16:colId xmlns:a16="http://schemas.microsoft.com/office/drawing/2014/main" val="363914786"/>
                    </a:ext>
                  </a:extLst>
                </a:gridCol>
                <a:gridCol w="1500572">
                  <a:extLst>
                    <a:ext uri="{9D8B030D-6E8A-4147-A177-3AD203B41FA5}">
                      <a16:colId xmlns:a16="http://schemas.microsoft.com/office/drawing/2014/main" val="11763662"/>
                    </a:ext>
                  </a:extLst>
                </a:gridCol>
              </a:tblGrid>
              <a:tr h="344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Minors and Concentrations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Count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Percent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extLst>
                  <a:ext uri="{0D108BD9-81ED-4DB2-BD59-A6C34878D82A}">
                    <a16:rowId xmlns:a16="http://schemas.microsoft.com/office/drawing/2014/main" val="2680943109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Associates 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8%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extLst>
                  <a:ext uri="{0D108BD9-81ED-4DB2-BD59-A6C34878D82A}">
                    <a16:rowId xmlns:a16="http://schemas.microsoft.com/office/drawing/2014/main" val="2281311848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Environment and Sustainability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4%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extLst>
                  <a:ext uri="{0D108BD9-81ED-4DB2-BD59-A6C34878D82A}">
                    <a16:rowId xmlns:a16="http://schemas.microsoft.com/office/drawing/2014/main" val="2967597351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Health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8%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extLst>
                  <a:ext uri="{0D108BD9-81ED-4DB2-BD59-A6C34878D82A}">
                    <a16:rowId xmlns:a16="http://schemas.microsoft.com/office/drawing/2014/main" val="3658441950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Humanities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9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38%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extLst>
                  <a:ext uri="{0D108BD9-81ED-4DB2-BD59-A6C34878D82A}">
                    <a16:rowId xmlns:a16="http://schemas.microsoft.com/office/drawing/2014/main" val="3279800762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Social Sciences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13%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extLst>
                  <a:ext uri="{0D108BD9-81ED-4DB2-BD59-A6C34878D82A}">
                    <a16:rowId xmlns:a16="http://schemas.microsoft.com/office/drawing/2014/main" val="737680607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STEM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29%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25" marR="116125" marT="0" marB="0" anchor="b"/>
                </a:tc>
                <a:extLst>
                  <a:ext uri="{0D108BD9-81ED-4DB2-BD59-A6C34878D82A}">
                    <a16:rowId xmlns:a16="http://schemas.microsoft.com/office/drawing/2014/main" val="2294785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99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B0A6-4531-0D51-E451-95C6CBCA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5750"/>
            <a:ext cx="8839200" cy="514350"/>
          </a:xfrm>
        </p:spPr>
        <p:txBody>
          <a:bodyPr/>
          <a:lstStyle/>
          <a:p>
            <a:pPr algn="ctr"/>
            <a:r>
              <a:rPr lang="en-US" dirty="0"/>
              <a:t>Qualitative Review | 16 Certificates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5D9061-9262-B105-2D66-64486BCBB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112856"/>
              </p:ext>
            </p:extLst>
          </p:nvPr>
        </p:nvGraphicFramePr>
        <p:xfrm>
          <a:off x="990600" y="853979"/>
          <a:ext cx="7053590" cy="3435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6996">
                  <a:extLst>
                    <a:ext uri="{9D8B030D-6E8A-4147-A177-3AD203B41FA5}">
                      <a16:colId xmlns:a16="http://schemas.microsoft.com/office/drawing/2014/main" val="684585832"/>
                    </a:ext>
                  </a:extLst>
                </a:gridCol>
                <a:gridCol w="1498297">
                  <a:extLst>
                    <a:ext uri="{9D8B030D-6E8A-4147-A177-3AD203B41FA5}">
                      <a16:colId xmlns:a16="http://schemas.microsoft.com/office/drawing/2014/main" val="4161340737"/>
                    </a:ext>
                  </a:extLst>
                </a:gridCol>
                <a:gridCol w="1498297">
                  <a:extLst>
                    <a:ext uri="{9D8B030D-6E8A-4147-A177-3AD203B41FA5}">
                      <a16:colId xmlns:a16="http://schemas.microsoft.com/office/drawing/2014/main" val="462903259"/>
                    </a:ext>
                  </a:extLst>
                </a:gridCol>
              </a:tblGrid>
              <a:tr h="343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Certificates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Count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Percent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extLst>
                  <a:ext uri="{0D108BD9-81ED-4DB2-BD59-A6C34878D82A}">
                    <a16:rowId xmlns:a16="http://schemas.microsoft.com/office/drawing/2014/main" val="2912243524"/>
                  </a:ext>
                </a:extLst>
              </a:tr>
              <a:tr h="343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Business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6%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extLst>
                  <a:ext uri="{0D108BD9-81ED-4DB2-BD59-A6C34878D82A}">
                    <a16:rowId xmlns:a16="http://schemas.microsoft.com/office/drawing/2014/main" val="1381271581"/>
                  </a:ext>
                </a:extLst>
              </a:tr>
              <a:tr h="343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Environment and Sustainability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19%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extLst>
                  <a:ext uri="{0D108BD9-81ED-4DB2-BD59-A6C34878D82A}">
                    <a16:rowId xmlns:a16="http://schemas.microsoft.com/office/drawing/2014/main" val="905638952"/>
                  </a:ext>
                </a:extLst>
              </a:tr>
              <a:tr h="343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Health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19%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extLst>
                  <a:ext uri="{0D108BD9-81ED-4DB2-BD59-A6C34878D82A}">
                    <a16:rowId xmlns:a16="http://schemas.microsoft.com/office/drawing/2014/main" val="1937189227"/>
                  </a:ext>
                </a:extLst>
              </a:tr>
              <a:tr h="343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Humanities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6%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extLst>
                  <a:ext uri="{0D108BD9-81ED-4DB2-BD59-A6C34878D82A}">
                    <a16:rowId xmlns:a16="http://schemas.microsoft.com/office/drawing/2014/main" val="1482172219"/>
                  </a:ext>
                </a:extLst>
              </a:tr>
              <a:tr h="343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Interdisciplinary Studies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6%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extLst>
                  <a:ext uri="{0D108BD9-81ED-4DB2-BD59-A6C34878D82A}">
                    <a16:rowId xmlns:a16="http://schemas.microsoft.com/office/drawing/2014/main" val="909942586"/>
                  </a:ext>
                </a:extLst>
              </a:tr>
              <a:tr h="343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Law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6%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extLst>
                  <a:ext uri="{0D108BD9-81ED-4DB2-BD59-A6C34878D82A}">
                    <a16:rowId xmlns:a16="http://schemas.microsoft.com/office/drawing/2014/main" val="110652494"/>
                  </a:ext>
                </a:extLst>
              </a:tr>
              <a:tr h="343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Missoula College Certificate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19%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extLst>
                  <a:ext uri="{0D108BD9-81ED-4DB2-BD59-A6C34878D82A}">
                    <a16:rowId xmlns:a16="http://schemas.microsoft.com/office/drawing/2014/main" val="4100617225"/>
                  </a:ext>
                </a:extLst>
              </a:tr>
              <a:tr h="343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Social Sciences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13%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extLst>
                  <a:ext uri="{0D108BD9-81ED-4DB2-BD59-A6C34878D82A}">
                    <a16:rowId xmlns:a16="http://schemas.microsoft.com/office/drawing/2014/main" val="1617410912"/>
                  </a:ext>
                </a:extLst>
              </a:tr>
              <a:tr h="343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STEM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6%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949" marR="115949" marT="0" marB="0" anchor="b"/>
                </a:tc>
                <a:extLst>
                  <a:ext uri="{0D108BD9-81ED-4DB2-BD59-A6C34878D82A}">
                    <a16:rowId xmlns:a16="http://schemas.microsoft.com/office/drawing/2014/main" val="3237847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8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B0A6-4531-0D51-E451-95C6CBCA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361950"/>
            <a:ext cx="6724650" cy="514350"/>
          </a:xfrm>
        </p:spPr>
        <p:txBody>
          <a:bodyPr/>
          <a:lstStyle/>
          <a:p>
            <a:pPr algn="ctr"/>
            <a:r>
              <a:rPr lang="en-US" dirty="0"/>
              <a:t>Qualitative Review | Process Ongoing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8053C-DEF2-D3C5-D6C8-213C7E24F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876300"/>
            <a:ext cx="7993063" cy="3905250"/>
          </a:xfrm>
        </p:spPr>
        <p:txBody>
          <a:bodyPr/>
          <a:lstStyle/>
          <a:p>
            <a:r>
              <a:rPr lang="en-US" dirty="0"/>
              <a:t>Academic Unit and Program conversations continue.</a:t>
            </a:r>
          </a:p>
          <a:p>
            <a:r>
              <a:rPr lang="en-US" dirty="0"/>
              <a:t>Provost Office follow-up in writing.</a:t>
            </a:r>
          </a:p>
          <a:p>
            <a:r>
              <a:rPr lang="en-US" dirty="0"/>
              <a:t>Mutually agreeable next steps.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Qualitative Review of Program by Academic Officers and Executive 	Leadership to inform final recommendation by the Provost.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</a:t>
            </a:r>
          </a:p>
          <a:p>
            <a:endParaRPr lang="en-US" dirty="0"/>
          </a:p>
          <a:p>
            <a:r>
              <a:rPr lang="en-US" dirty="0"/>
              <a:t>Action taken through the Faculty Senate curriculum </a:t>
            </a:r>
          </a:p>
          <a:p>
            <a:pPr marL="0" indent="0">
              <a:buNone/>
            </a:pPr>
            <a:r>
              <a:rPr lang="en-US" dirty="0"/>
              <a:t>	process in Fall 2024.</a:t>
            </a:r>
          </a:p>
        </p:txBody>
      </p:sp>
    </p:spTree>
    <p:extLst>
      <p:ext uri="{BB962C8B-B14F-4D97-AF65-F5344CB8AC3E}">
        <p14:creationId xmlns:p14="http://schemas.microsoft.com/office/powerpoint/2010/main" val="181906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B0A6-4531-0D51-E451-95C6CBCA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5750"/>
            <a:ext cx="8839200" cy="514350"/>
          </a:xfrm>
        </p:spPr>
        <p:txBody>
          <a:bodyPr/>
          <a:lstStyle/>
          <a:p>
            <a:pPr algn="ctr"/>
            <a:r>
              <a:rPr lang="en-US" dirty="0"/>
              <a:t>Review for Duplication | 8 Programs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650464-831B-22C3-452B-97F280A39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952616"/>
              </p:ext>
            </p:extLst>
          </p:nvPr>
        </p:nvGraphicFramePr>
        <p:xfrm>
          <a:off x="990123" y="1695450"/>
          <a:ext cx="7163753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3592">
                  <a:extLst>
                    <a:ext uri="{9D8B030D-6E8A-4147-A177-3AD203B41FA5}">
                      <a16:colId xmlns:a16="http://schemas.microsoft.com/office/drawing/2014/main" val="2316830962"/>
                    </a:ext>
                  </a:extLst>
                </a:gridCol>
                <a:gridCol w="1769584">
                  <a:extLst>
                    <a:ext uri="{9D8B030D-6E8A-4147-A177-3AD203B41FA5}">
                      <a16:colId xmlns:a16="http://schemas.microsoft.com/office/drawing/2014/main" val="1896075701"/>
                    </a:ext>
                  </a:extLst>
                </a:gridCol>
                <a:gridCol w="1550577">
                  <a:extLst>
                    <a:ext uri="{9D8B030D-6E8A-4147-A177-3AD203B41FA5}">
                      <a16:colId xmlns:a16="http://schemas.microsoft.com/office/drawing/2014/main" val="137828591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Review for Duplication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01" marR="1183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Count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01" marR="1183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Percent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01" marR="118301" marT="0" marB="0" anchor="b"/>
                </a:tc>
                <a:extLst>
                  <a:ext uri="{0D108BD9-81ED-4DB2-BD59-A6C34878D82A}">
                    <a16:rowId xmlns:a16="http://schemas.microsoft.com/office/drawing/2014/main" val="409433136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Health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01" marR="1183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2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01" marR="1183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25%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01" marR="118301" marT="0" marB="0" anchor="b"/>
                </a:tc>
                <a:extLst>
                  <a:ext uri="{0D108BD9-81ED-4DB2-BD59-A6C34878D82A}">
                    <a16:rowId xmlns:a16="http://schemas.microsoft.com/office/drawing/2014/main" val="213855413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Humanities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01" marR="1183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4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01" marR="1183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50%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01" marR="118301" marT="0" marB="0" anchor="b"/>
                </a:tc>
                <a:extLst>
                  <a:ext uri="{0D108BD9-81ED-4DB2-BD59-A6C34878D82A}">
                    <a16:rowId xmlns:a16="http://schemas.microsoft.com/office/drawing/2014/main" val="221038646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Social Sciences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01" marR="1183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2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01" marR="1183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25%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01" marR="118301" marT="0" marB="0" anchor="b"/>
                </a:tc>
                <a:extLst>
                  <a:ext uri="{0D108BD9-81ED-4DB2-BD59-A6C34878D82A}">
                    <a16:rowId xmlns:a16="http://schemas.microsoft.com/office/drawing/2014/main" val="233029177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Total 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01" marR="1183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8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01" marR="1183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100%</a:t>
                      </a:r>
                      <a:endParaRPr lang="en-US" sz="2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01" marR="118301" marT="0" marB="0" anchor="b"/>
                </a:tc>
                <a:extLst>
                  <a:ext uri="{0D108BD9-81ED-4DB2-BD59-A6C34878D82A}">
                    <a16:rowId xmlns:a16="http://schemas.microsoft.com/office/drawing/2014/main" val="792836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0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B0A6-4531-0D51-E451-95C6CBCA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5750"/>
            <a:ext cx="8839200" cy="514350"/>
          </a:xfrm>
        </p:spPr>
        <p:txBody>
          <a:bodyPr/>
          <a:lstStyle/>
          <a:p>
            <a:pPr algn="ctr"/>
            <a:r>
              <a:rPr lang="en-US" dirty="0"/>
              <a:t>Review for Disuse | 15 Programs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148C2F-5697-91FA-BF35-139895627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3187"/>
              </p:ext>
            </p:extLst>
          </p:nvPr>
        </p:nvGraphicFramePr>
        <p:xfrm>
          <a:off x="984665" y="1194414"/>
          <a:ext cx="7168735" cy="2735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9966">
                  <a:extLst>
                    <a:ext uri="{9D8B030D-6E8A-4147-A177-3AD203B41FA5}">
                      <a16:colId xmlns:a16="http://schemas.microsoft.com/office/drawing/2014/main" val="3018897020"/>
                    </a:ext>
                  </a:extLst>
                </a:gridCol>
                <a:gridCol w="1763269">
                  <a:extLst>
                    <a:ext uri="{9D8B030D-6E8A-4147-A177-3AD203B41FA5}">
                      <a16:colId xmlns:a16="http://schemas.microsoft.com/office/drawing/2014/main" val="339972924"/>
                    </a:ext>
                  </a:extLst>
                </a:gridCol>
                <a:gridCol w="2005500">
                  <a:extLst>
                    <a:ext uri="{9D8B030D-6E8A-4147-A177-3AD203B41FA5}">
                      <a16:colId xmlns:a16="http://schemas.microsoft.com/office/drawing/2014/main" val="2990542367"/>
                    </a:ext>
                  </a:extLst>
                </a:gridCol>
              </a:tblGrid>
              <a:tr h="349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Review for Disuse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Count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Percent</a:t>
                      </a:r>
                      <a:endParaRPr lang="en-US" sz="2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extLst>
                  <a:ext uri="{0D108BD9-81ED-4DB2-BD59-A6C34878D82A}">
                    <a16:rowId xmlns:a16="http://schemas.microsoft.com/office/drawing/2014/main" val="1194564341"/>
                  </a:ext>
                </a:extLst>
              </a:tr>
              <a:tr h="349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Arts and Media</a:t>
                      </a:r>
                      <a:endParaRPr lang="en-US" sz="2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4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27%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extLst>
                  <a:ext uri="{0D108BD9-81ED-4DB2-BD59-A6C34878D82A}">
                    <a16:rowId xmlns:a16="http://schemas.microsoft.com/office/drawing/2014/main" val="2121769915"/>
                  </a:ext>
                </a:extLst>
              </a:tr>
              <a:tr h="349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Education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1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7%</a:t>
                      </a:r>
                      <a:endParaRPr lang="en-US" sz="2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extLst>
                  <a:ext uri="{0D108BD9-81ED-4DB2-BD59-A6C34878D82A}">
                    <a16:rowId xmlns:a16="http://schemas.microsoft.com/office/drawing/2014/main" val="1680980229"/>
                  </a:ext>
                </a:extLst>
              </a:tr>
              <a:tr h="349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Health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6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40%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extLst>
                  <a:ext uri="{0D108BD9-81ED-4DB2-BD59-A6C34878D82A}">
                    <a16:rowId xmlns:a16="http://schemas.microsoft.com/office/drawing/2014/main" val="3972297695"/>
                  </a:ext>
                </a:extLst>
              </a:tr>
              <a:tr h="349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Humanities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1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7%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extLst>
                  <a:ext uri="{0D108BD9-81ED-4DB2-BD59-A6C34878D82A}">
                    <a16:rowId xmlns:a16="http://schemas.microsoft.com/office/drawing/2014/main" val="2547085886"/>
                  </a:ext>
                </a:extLst>
              </a:tr>
              <a:tr h="349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Missoula College Certificate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1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7%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extLst>
                  <a:ext uri="{0D108BD9-81ED-4DB2-BD59-A6C34878D82A}">
                    <a16:rowId xmlns:a16="http://schemas.microsoft.com/office/drawing/2014/main" val="3384802154"/>
                  </a:ext>
                </a:extLst>
              </a:tr>
              <a:tr h="349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Social Sciences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</a:rPr>
                        <a:t>2</a:t>
                      </a:r>
                      <a:endParaRPr lang="en-US" sz="2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13%</a:t>
                      </a:r>
                      <a:endParaRPr lang="en-US" sz="2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42" marR="117842" marT="0" marB="0" anchor="b"/>
                </a:tc>
                <a:extLst>
                  <a:ext uri="{0D108BD9-81ED-4DB2-BD59-A6C34878D82A}">
                    <a16:rowId xmlns:a16="http://schemas.microsoft.com/office/drawing/2014/main" val="140766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7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B0A6-4531-0D51-E451-95C6CBCA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5750"/>
            <a:ext cx="8839200" cy="514350"/>
          </a:xfrm>
        </p:spPr>
        <p:txBody>
          <a:bodyPr/>
          <a:lstStyle/>
          <a:p>
            <a:pPr algn="ctr"/>
            <a:r>
              <a:rPr lang="en-US" dirty="0"/>
              <a:t>Monitor | 107 Programs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551CA0-AFFE-4E0C-AE4E-C778DAA6B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781696"/>
              </p:ext>
            </p:extLst>
          </p:nvPr>
        </p:nvGraphicFramePr>
        <p:xfrm>
          <a:off x="1524000" y="895350"/>
          <a:ext cx="5945437" cy="3713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3743">
                  <a:extLst>
                    <a:ext uri="{9D8B030D-6E8A-4147-A177-3AD203B41FA5}">
                      <a16:colId xmlns:a16="http://schemas.microsoft.com/office/drawing/2014/main" val="786257446"/>
                    </a:ext>
                  </a:extLst>
                </a:gridCol>
                <a:gridCol w="1245847">
                  <a:extLst>
                    <a:ext uri="{9D8B030D-6E8A-4147-A177-3AD203B41FA5}">
                      <a16:colId xmlns:a16="http://schemas.microsoft.com/office/drawing/2014/main" val="3819945184"/>
                    </a:ext>
                  </a:extLst>
                </a:gridCol>
                <a:gridCol w="1245847">
                  <a:extLst>
                    <a:ext uri="{9D8B030D-6E8A-4147-A177-3AD203B41FA5}">
                      <a16:colId xmlns:a16="http://schemas.microsoft.com/office/drawing/2014/main" val="2970596588"/>
                    </a:ext>
                  </a:extLst>
                </a:gridCol>
              </a:tblGrid>
              <a:tr h="285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Monitor for Improvement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Count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Percent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extLst>
                  <a:ext uri="{0D108BD9-81ED-4DB2-BD59-A6C34878D82A}">
                    <a16:rowId xmlns:a16="http://schemas.microsoft.com/office/drawing/2014/main" val="609335088"/>
                  </a:ext>
                </a:extLst>
              </a:tr>
              <a:tr h="285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Arts and Media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5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5%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extLst>
                  <a:ext uri="{0D108BD9-81ED-4DB2-BD59-A6C34878D82A}">
                    <a16:rowId xmlns:a16="http://schemas.microsoft.com/office/drawing/2014/main" val="2878801548"/>
                  </a:ext>
                </a:extLst>
              </a:tr>
              <a:tr h="285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Associates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10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9%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extLst>
                  <a:ext uri="{0D108BD9-81ED-4DB2-BD59-A6C34878D82A}">
                    <a16:rowId xmlns:a16="http://schemas.microsoft.com/office/drawing/2014/main" val="524077744"/>
                  </a:ext>
                </a:extLst>
              </a:tr>
              <a:tr h="285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Business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1%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extLst>
                  <a:ext uri="{0D108BD9-81ED-4DB2-BD59-A6C34878D82A}">
                    <a16:rowId xmlns:a16="http://schemas.microsoft.com/office/drawing/2014/main" val="2306497341"/>
                  </a:ext>
                </a:extLst>
              </a:tr>
              <a:tr h="285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Education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13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12%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extLst>
                  <a:ext uri="{0D108BD9-81ED-4DB2-BD59-A6C34878D82A}">
                    <a16:rowId xmlns:a16="http://schemas.microsoft.com/office/drawing/2014/main" val="4176675820"/>
                  </a:ext>
                </a:extLst>
              </a:tr>
              <a:tr h="285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Environment and Sustainability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8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7%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extLst>
                  <a:ext uri="{0D108BD9-81ED-4DB2-BD59-A6C34878D82A}">
                    <a16:rowId xmlns:a16="http://schemas.microsoft.com/office/drawing/2014/main" val="143009742"/>
                  </a:ext>
                </a:extLst>
              </a:tr>
              <a:tr h="285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Health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9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8%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extLst>
                  <a:ext uri="{0D108BD9-81ED-4DB2-BD59-A6C34878D82A}">
                    <a16:rowId xmlns:a16="http://schemas.microsoft.com/office/drawing/2014/main" val="711396462"/>
                  </a:ext>
                </a:extLst>
              </a:tr>
              <a:tr h="285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Humanities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14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13%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extLst>
                  <a:ext uri="{0D108BD9-81ED-4DB2-BD59-A6C34878D82A}">
                    <a16:rowId xmlns:a16="http://schemas.microsoft.com/office/drawing/2014/main" val="193763704"/>
                  </a:ext>
                </a:extLst>
              </a:tr>
              <a:tr h="285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Interdisciplinary Studies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7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7%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extLst>
                  <a:ext uri="{0D108BD9-81ED-4DB2-BD59-A6C34878D82A}">
                    <a16:rowId xmlns:a16="http://schemas.microsoft.com/office/drawing/2014/main" val="2734277904"/>
                  </a:ext>
                </a:extLst>
              </a:tr>
              <a:tr h="285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Law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1%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extLst>
                  <a:ext uri="{0D108BD9-81ED-4DB2-BD59-A6C34878D82A}">
                    <a16:rowId xmlns:a16="http://schemas.microsoft.com/office/drawing/2014/main" val="1517507250"/>
                  </a:ext>
                </a:extLst>
              </a:tr>
              <a:tr h="285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Missoula College Certificate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9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8%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extLst>
                  <a:ext uri="{0D108BD9-81ED-4DB2-BD59-A6C34878D82A}">
                    <a16:rowId xmlns:a16="http://schemas.microsoft.com/office/drawing/2014/main" val="3340069264"/>
                  </a:ext>
                </a:extLst>
              </a:tr>
              <a:tr h="285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Social Sciences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16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15%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extLst>
                  <a:ext uri="{0D108BD9-81ED-4DB2-BD59-A6C34878D82A}">
                    <a16:rowId xmlns:a16="http://schemas.microsoft.com/office/drawing/2014/main" val="3812169816"/>
                  </a:ext>
                </a:extLst>
              </a:tr>
              <a:tr h="285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STEM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14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13%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412" marR="96412" marT="0" marB="0" anchor="b"/>
                </a:tc>
                <a:extLst>
                  <a:ext uri="{0D108BD9-81ED-4DB2-BD59-A6C34878D82A}">
                    <a16:rowId xmlns:a16="http://schemas.microsoft.com/office/drawing/2014/main" val="2516350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9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BF7C8B-E23F-3C06-C07C-CEC6CC7F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550B8-8AE5-3F1B-1CFC-56E1D620C8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" y="1872318"/>
            <a:ext cx="5867400" cy="222839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Student Listening Session at Democracy Summit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Unit and Program Conversations Continuing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Comparing UM to National Completion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Reviewing Changes in FTE by Category and Academic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Academic Portfolio Review 23-24 Final Report and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Academic Portfolio Review 24-25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Aligning with 7-Year Program Review</a:t>
            </a:r>
          </a:p>
        </p:txBody>
      </p:sp>
    </p:spTree>
    <p:extLst>
      <p:ext uri="{BB962C8B-B14F-4D97-AF65-F5344CB8AC3E}">
        <p14:creationId xmlns:p14="http://schemas.microsoft.com/office/powerpoint/2010/main" val="32643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B78B-1E1F-5E1A-B18B-76D06836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F0E9D8-C3FF-A5BC-11CC-2432AFAAD7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932" y="2453116"/>
            <a:ext cx="4776788" cy="8295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Moving to a Sustainable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of the Sector - EAB Slides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760975-C57D-DC10-7D2F-0EDBFDCF8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Stage</a:t>
            </a:r>
          </a:p>
        </p:txBody>
      </p:sp>
    </p:spTree>
    <p:extLst>
      <p:ext uri="{BB962C8B-B14F-4D97-AF65-F5344CB8AC3E}">
        <p14:creationId xmlns:p14="http://schemas.microsoft.com/office/powerpoint/2010/main" val="391749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6858000" cy="5143500"/>
          </a:xfrm>
          <a:custGeom>
            <a:avLst/>
            <a:gdLst/>
            <a:ahLst/>
            <a:cxnLst/>
            <a:rect l="l" t="t" r="r" b="b"/>
            <a:pathLst>
              <a:path w="6400800" h="4800600">
                <a:moveTo>
                  <a:pt x="6400800" y="0"/>
                </a:moveTo>
                <a:lnTo>
                  <a:pt x="0" y="0"/>
                </a:lnTo>
                <a:lnTo>
                  <a:pt x="0" y="4800600"/>
                </a:lnTo>
                <a:lnTo>
                  <a:pt x="6400800" y="4800600"/>
                </a:lnTo>
                <a:lnTo>
                  <a:pt x="6400800" y="0"/>
                </a:lnTo>
                <a:close/>
              </a:path>
            </a:pathLst>
          </a:custGeom>
          <a:solidFill>
            <a:srgbClr val="00355F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" name="object 3"/>
          <p:cNvSpPr txBox="1"/>
          <p:nvPr/>
        </p:nvSpPr>
        <p:spPr>
          <a:xfrm>
            <a:off x="7844654" y="22315"/>
            <a:ext cx="122464" cy="120134"/>
          </a:xfrm>
          <a:prstGeom prst="rect">
            <a:avLst/>
          </a:prstGeom>
        </p:spPr>
        <p:txBody>
          <a:bodyPr vert="horz" wrap="square" lIns="0" tIns="12927" rIns="0" bIns="0" rtlCol="0">
            <a:spAutoFit/>
          </a:bodyPr>
          <a:lstStyle/>
          <a:p>
            <a:pPr marL="13607">
              <a:spcBef>
                <a:spcPts val="102"/>
              </a:spcBef>
            </a:pPr>
            <a:r>
              <a:rPr sz="696" spc="-27" dirty="0">
                <a:solidFill>
                  <a:srgbClr val="FFFFFF"/>
                </a:solidFill>
                <a:latin typeface="Rockwell"/>
                <a:cs typeface="Rockwell"/>
              </a:rPr>
              <a:t>22</a:t>
            </a:r>
            <a:endParaRPr sz="696">
              <a:latin typeface="Rockwell"/>
              <a:cs typeface="Rockwel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27226" y="207457"/>
            <a:ext cx="4176031" cy="310616"/>
          </a:xfrm>
          <a:prstGeom prst="rect">
            <a:avLst/>
          </a:prstGeom>
        </p:spPr>
        <p:txBody>
          <a:bodyPr vert="horz" wrap="square" lIns="0" tIns="13607" rIns="0" bIns="0" rtlCol="0" anchor="ctr">
            <a:spAutoFit/>
          </a:bodyPr>
          <a:lstStyle/>
          <a:p>
            <a:pPr marL="13607">
              <a:spcBef>
                <a:spcPts val="107"/>
              </a:spcBef>
            </a:pPr>
            <a:r>
              <a:rPr dirty="0"/>
              <a:t>Summary</a:t>
            </a:r>
            <a:r>
              <a:rPr spc="230" dirty="0"/>
              <a:t> </a:t>
            </a:r>
            <a:r>
              <a:rPr dirty="0"/>
              <a:t>of</a:t>
            </a:r>
            <a:r>
              <a:rPr spc="257" dirty="0"/>
              <a:t> </a:t>
            </a:r>
            <a:r>
              <a:rPr dirty="0"/>
              <a:t>Key</a:t>
            </a:r>
            <a:r>
              <a:rPr spc="262" dirty="0"/>
              <a:t> </a:t>
            </a:r>
            <a:r>
              <a:rPr dirty="0"/>
              <a:t>Enrollment</a:t>
            </a:r>
            <a:r>
              <a:rPr spc="187" dirty="0"/>
              <a:t> </a:t>
            </a:r>
            <a:r>
              <a:rPr spc="-11" dirty="0"/>
              <a:t>Trends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02519" y="4917621"/>
            <a:ext cx="1945821" cy="178657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spcBef>
                <a:spcPts val="107"/>
              </a:spcBef>
            </a:pPr>
            <a:r>
              <a:rPr sz="536" dirty="0">
                <a:solidFill>
                  <a:srgbClr val="C4C6C9"/>
                </a:solidFill>
                <a:latin typeface="Verdana"/>
                <a:cs typeface="Verdana"/>
              </a:rPr>
              <a:t>Source:</a:t>
            </a:r>
            <a:r>
              <a:rPr sz="536" spc="-37" dirty="0">
                <a:solidFill>
                  <a:srgbClr val="C4C6C9"/>
                </a:solidFill>
                <a:latin typeface="Verdana"/>
                <a:cs typeface="Verdana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2"/>
              </a:rPr>
              <a:t>IPEDS</a:t>
            </a:r>
            <a:r>
              <a:rPr sz="536" dirty="0">
                <a:solidFill>
                  <a:srgbClr val="C4C6C9"/>
                </a:solidFill>
                <a:latin typeface="Verdana"/>
                <a:cs typeface="Verdana"/>
              </a:rPr>
              <a:t>;</a:t>
            </a:r>
            <a:r>
              <a:rPr sz="536" spc="-27" dirty="0">
                <a:solidFill>
                  <a:srgbClr val="C4C6C9"/>
                </a:solidFill>
                <a:latin typeface="Verdana"/>
                <a:cs typeface="Verdana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National</a:t>
            </a:r>
            <a:r>
              <a:rPr sz="536" u="sng" spc="-32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Student</a:t>
            </a:r>
            <a:r>
              <a:rPr sz="536" u="sng" spc="-37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536" u="sng" spc="-1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Clearinghouse</a:t>
            </a:r>
            <a:r>
              <a:rPr sz="536" spc="-11" dirty="0">
                <a:solidFill>
                  <a:srgbClr val="C4C6C9"/>
                </a:solidFill>
                <a:latin typeface="Verdana"/>
                <a:cs typeface="Verdana"/>
              </a:rPr>
              <a:t>;</a:t>
            </a:r>
            <a:r>
              <a:rPr sz="536" spc="536" dirty="0">
                <a:solidFill>
                  <a:srgbClr val="C4C6C9"/>
                </a:solidFill>
                <a:latin typeface="Verdana"/>
                <a:cs typeface="Verdana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Bureau</a:t>
            </a:r>
            <a:r>
              <a:rPr sz="536" u="sng" spc="-37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of</a:t>
            </a:r>
            <a:r>
              <a:rPr sz="536" u="sng" spc="1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Labor Statistics</a:t>
            </a:r>
            <a:r>
              <a:rPr sz="536" dirty="0">
                <a:solidFill>
                  <a:srgbClr val="C4C6C9"/>
                </a:solidFill>
                <a:latin typeface="Verdana"/>
                <a:cs typeface="Verdana"/>
              </a:rPr>
              <a:t>;</a:t>
            </a:r>
            <a:r>
              <a:rPr sz="536" spc="-43" dirty="0">
                <a:solidFill>
                  <a:srgbClr val="C4C6C9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C4C6C9"/>
                </a:solidFill>
                <a:latin typeface="Verdana"/>
                <a:cs typeface="Verdana"/>
              </a:rPr>
              <a:t>EAB</a:t>
            </a:r>
            <a:r>
              <a:rPr sz="536" spc="-27" dirty="0">
                <a:solidFill>
                  <a:srgbClr val="C4C6C9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C4C6C9"/>
                </a:solidFill>
                <a:latin typeface="Verdana"/>
                <a:cs typeface="Verdana"/>
              </a:rPr>
              <a:t>interviews</a:t>
            </a:r>
            <a:r>
              <a:rPr sz="536" spc="-32" dirty="0">
                <a:solidFill>
                  <a:srgbClr val="C4C6C9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C4C6C9"/>
                </a:solidFill>
                <a:latin typeface="Verdana"/>
                <a:cs typeface="Verdana"/>
              </a:rPr>
              <a:t>and </a:t>
            </a:r>
            <a:r>
              <a:rPr sz="536" spc="-11" dirty="0">
                <a:solidFill>
                  <a:srgbClr val="C4C6C9"/>
                </a:solidFill>
                <a:latin typeface="Verdana"/>
                <a:cs typeface="Verdana"/>
              </a:rPr>
              <a:t>analysis.</a:t>
            </a:r>
            <a:endParaRPr sz="536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89116" y="710019"/>
            <a:ext cx="5388429" cy="458862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spcBef>
                <a:spcPts val="107"/>
              </a:spcBef>
            </a:pP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Grad</a:t>
            </a:r>
            <a:r>
              <a:rPr sz="964" b="1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market</a:t>
            </a:r>
            <a:r>
              <a:rPr sz="964" b="1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grows</a:t>
            </a:r>
            <a:r>
              <a:rPr sz="964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through</a:t>
            </a:r>
            <a:r>
              <a:rPr sz="964" b="1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pandemic,</a:t>
            </a:r>
            <a:r>
              <a:rPr sz="964" b="1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expanding</a:t>
            </a:r>
            <a:r>
              <a:rPr sz="964" b="1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again</a:t>
            </a:r>
            <a:r>
              <a:rPr sz="964" b="1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964" b="1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2023.</a:t>
            </a:r>
            <a:r>
              <a:rPr sz="964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Top</a:t>
            </a:r>
            <a:r>
              <a:rPr sz="964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964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market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964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stronger</a:t>
            </a:r>
            <a:r>
              <a:rPr sz="964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position,</a:t>
            </a:r>
            <a:r>
              <a:rPr sz="964" spc="-4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964" spc="-4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high-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ranking</a:t>
            </a:r>
            <a:r>
              <a:rPr sz="964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institutions</a:t>
            </a:r>
            <a:r>
              <a:rPr sz="964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964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low-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cost</a:t>
            </a:r>
            <a:r>
              <a:rPr sz="964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online</a:t>
            </a:r>
            <a:r>
              <a:rPr sz="964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options experiencing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largest</a:t>
            </a:r>
            <a:r>
              <a:rPr sz="964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gains.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Grad</a:t>
            </a:r>
            <a:r>
              <a:rPr sz="964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certificate</a:t>
            </a:r>
            <a:r>
              <a:rPr sz="964" spc="-4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programs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surge,</a:t>
            </a:r>
            <a:r>
              <a:rPr sz="964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growing</a:t>
            </a:r>
            <a:r>
              <a:rPr sz="964" spc="-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10%</a:t>
            </a:r>
            <a:r>
              <a:rPr sz="964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2021.</a:t>
            </a:r>
            <a:endParaRPr sz="964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4500" y="827858"/>
            <a:ext cx="244929" cy="24492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763595" y="799828"/>
            <a:ext cx="144916" cy="276843"/>
          </a:xfrm>
          <a:prstGeom prst="rect">
            <a:avLst/>
          </a:prstGeom>
        </p:spPr>
        <p:txBody>
          <a:bodyPr vert="horz" wrap="square" lIns="0" tIns="12927" rIns="0" bIns="0" rtlCol="0">
            <a:spAutoFit/>
          </a:bodyPr>
          <a:lstStyle/>
          <a:p>
            <a:pPr marL="13607">
              <a:spcBef>
                <a:spcPts val="102"/>
              </a:spcBef>
            </a:pPr>
            <a:r>
              <a:rPr sz="1714" spc="-54" dirty="0">
                <a:solidFill>
                  <a:srgbClr val="FFFFFF"/>
                </a:solidFill>
                <a:latin typeface="Rockwell"/>
                <a:cs typeface="Rockwell"/>
              </a:rPr>
              <a:t>1</a:t>
            </a:r>
            <a:endParaRPr sz="1714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89116" y="1553662"/>
            <a:ext cx="5376182" cy="755610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spcBef>
                <a:spcPts val="107"/>
              </a:spcBef>
            </a:pP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After</a:t>
            </a:r>
            <a:r>
              <a:rPr sz="964" b="1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persistent</a:t>
            </a:r>
            <a:r>
              <a:rPr sz="964" b="1" spc="-11" dirty="0">
                <a:solidFill>
                  <a:srgbClr val="FFFFFF"/>
                </a:solidFill>
                <a:latin typeface="Verdana"/>
                <a:cs typeface="Verdana"/>
              </a:rPr>
              <a:t> undergraduate</a:t>
            </a:r>
            <a:r>
              <a:rPr sz="964" b="1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declines,</a:t>
            </a:r>
            <a:r>
              <a:rPr sz="964" b="1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Fall</a:t>
            </a:r>
            <a:r>
              <a:rPr sz="964" b="1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2023</a:t>
            </a:r>
            <a:r>
              <a:rPr sz="964" b="1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brings</a:t>
            </a:r>
            <a:r>
              <a:rPr sz="964" b="1" spc="-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potential</a:t>
            </a:r>
            <a:r>
              <a:rPr sz="964" b="1" spc="-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spc="-11" dirty="0">
                <a:solidFill>
                  <a:srgbClr val="FFFFFF"/>
                </a:solidFill>
                <a:latin typeface="Verdana"/>
                <a:cs typeface="Verdana"/>
              </a:rPr>
              <a:t>optimism.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Most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market</a:t>
            </a:r>
            <a:r>
              <a:rPr sz="964" spc="-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shrunk</a:t>
            </a:r>
            <a:r>
              <a:rPr sz="964" spc="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2010-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2019,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964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nearly</a:t>
            </a:r>
            <a:r>
              <a:rPr sz="964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institutions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decline</a:t>
            </a:r>
            <a:r>
              <a:rPr sz="964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since,</a:t>
            </a:r>
            <a:r>
              <a:rPr sz="964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21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only</a:t>
            </a:r>
            <a:r>
              <a:rPr sz="964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highly</a:t>
            </a:r>
            <a:r>
              <a:rPr sz="964" spc="-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selective</a:t>
            </a:r>
            <a:r>
              <a:rPr sz="964" spc="-4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institutions</a:t>
            </a:r>
            <a:r>
              <a:rPr sz="964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growing</a:t>
            </a:r>
            <a:r>
              <a:rPr sz="964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z="964" spc="-4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2019-2022.</a:t>
            </a:r>
            <a:r>
              <a:rPr sz="964" spc="-4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However,</a:t>
            </a:r>
            <a:r>
              <a:rPr sz="964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total</a:t>
            </a:r>
            <a:r>
              <a:rPr sz="964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undergrad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grew</a:t>
            </a:r>
            <a:r>
              <a:rPr sz="964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964" spc="-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Fall</a:t>
            </a:r>
            <a:r>
              <a:rPr sz="964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2023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964" spc="-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first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time</a:t>
            </a:r>
            <a:r>
              <a:rPr sz="964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since start</a:t>
            </a:r>
            <a:r>
              <a:rPr sz="964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pandemic,</a:t>
            </a:r>
            <a:r>
              <a:rPr sz="964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964" spc="-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60%</a:t>
            </a:r>
            <a:r>
              <a:rPr sz="964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growth attributable</a:t>
            </a:r>
            <a:r>
              <a:rPr sz="964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964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community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colleges.</a:t>
            </a:r>
            <a:endParaRPr sz="964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4500" y="1817369"/>
            <a:ext cx="244929" cy="24492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763595" y="1789340"/>
            <a:ext cx="144916" cy="276843"/>
          </a:xfrm>
          <a:prstGeom prst="rect">
            <a:avLst/>
          </a:prstGeom>
        </p:spPr>
        <p:txBody>
          <a:bodyPr vert="horz" wrap="square" lIns="0" tIns="12927" rIns="0" bIns="0" rtlCol="0">
            <a:spAutoFit/>
          </a:bodyPr>
          <a:lstStyle/>
          <a:p>
            <a:pPr marL="13607">
              <a:spcBef>
                <a:spcPts val="102"/>
              </a:spcBef>
            </a:pPr>
            <a:r>
              <a:rPr sz="1714" spc="-54" dirty="0">
                <a:solidFill>
                  <a:srgbClr val="FFFFFF"/>
                </a:solidFill>
                <a:latin typeface="Rockwell"/>
                <a:cs typeface="Rockwell"/>
              </a:rPr>
              <a:t>2</a:t>
            </a:r>
            <a:endParaRPr sz="1714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89116" y="2694349"/>
            <a:ext cx="5348968" cy="458862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spcBef>
                <a:spcPts val="107"/>
              </a:spcBef>
            </a:pPr>
            <a:r>
              <a:rPr sz="964" b="1" spc="-11" dirty="0">
                <a:solidFill>
                  <a:srgbClr val="FFFFFF"/>
                </a:solidFill>
                <a:latin typeface="Verdana"/>
                <a:cs typeface="Verdana"/>
              </a:rPr>
              <a:t>Undergraduate</a:t>
            </a:r>
            <a:r>
              <a:rPr sz="964" b="1" spc="-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spc="-11" dirty="0">
                <a:solidFill>
                  <a:srgbClr val="FFFFFF"/>
                </a:solidFill>
                <a:latin typeface="Verdana"/>
                <a:cs typeface="Verdana"/>
              </a:rPr>
              <a:t>non-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degree</a:t>
            </a:r>
            <a:r>
              <a:rPr sz="964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enrollment</a:t>
            </a:r>
            <a:r>
              <a:rPr sz="964" b="1" spc="-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grew</a:t>
            </a:r>
            <a:r>
              <a:rPr sz="964" b="1" spc="-1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spc="-27" dirty="0">
                <a:solidFill>
                  <a:srgbClr val="FFFFFF"/>
                </a:solidFill>
                <a:latin typeface="Verdana"/>
                <a:cs typeface="Verdana"/>
              </a:rPr>
              <a:t>pre-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pandemic,</a:t>
            </a:r>
            <a:r>
              <a:rPr sz="964" b="1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proves</a:t>
            </a:r>
            <a:r>
              <a:rPr sz="964" b="1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volatile</a:t>
            </a:r>
            <a:r>
              <a:rPr sz="964" b="1" spc="-27" dirty="0">
                <a:solidFill>
                  <a:srgbClr val="FFFFFF"/>
                </a:solidFill>
                <a:latin typeface="Verdana"/>
                <a:cs typeface="Verdana"/>
              </a:rPr>
              <a:t> in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2020s.</a:t>
            </a:r>
            <a:r>
              <a:rPr sz="964" b="1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vast</a:t>
            </a:r>
            <a:r>
              <a:rPr sz="964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majority</a:t>
            </a:r>
            <a:r>
              <a:rPr sz="964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964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institutions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experienced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sharp</a:t>
            </a:r>
            <a:r>
              <a:rPr sz="964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declines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964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lower-level</a:t>
            </a:r>
            <a:r>
              <a:rPr sz="964" spc="53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21" dirty="0">
                <a:solidFill>
                  <a:srgbClr val="FFFFFF"/>
                </a:solidFill>
                <a:latin typeface="Verdana"/>
                <a:cs typeface="Verdana"/>
              </a:rPr>
              <a:t>non-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degree</a:t>
            </a:r>
            <a:r>
              <a:rPr sz="964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enrollment</a:t>
            </a:r>
            <a:r>
              <a:rPr sz="964" spc="-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964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decade,</a:t>
            </a:r>
            <a:r>
              <a:rPr sz="964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even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964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interest</a:t>
            </a:r>
            <a:r>
              <a:rPr sz="964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964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alternative</a:t>
            </a:r>
            <a:r>
              <a:rPr sz="964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credentials</a:t>
            </a:r>
            <a:r>
              <a:rPr sz="964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rose¹.</a:t>
            </a:r>
            <a:endParaRPr sz="964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4500" y="2785654"/>
            <a:ext cx="244929" cy="24492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763595" y="2758984"/>
            <a:ext cx="144916" cy="276843"/>
          </a:xfrm>
          <a:prstGeom prst="rect">
            <a:avLst/>
          </a:prstGeom>
        </p:spPr>
        <p:txBody>
          <a:bodyPr vert="horz" wrap="square" lIns="0" tIns="12927" rIns="0" bIns="0" rtlCol="0">
            <a:spAutoFit/>
          </a:bodyPr>
          <a:lstStyle/>
          <a:p>
            <a:pPr marL="13607">
              <a:spcBef>
                <a:spcPts val="102"/>
              </a:spcBef>
            </a:pPr>
            <a:r>
              <a:rPr sz="1714" spc="-54" dirty="0">
                <a:solidFill>
                  <a:srgbClr val="FFFFFF"/>
                </a:solidFill>
                <a:latin typeface="Rockwell"/>
                <a:cs typeface="Rockwell"/>
              </a:rPr>
              <a:t>3</a:t>
            </a:r>
            <a:endParaRPr sz="1714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89117" y="3537857"/>
            <a:ext cx="5482998" cy="310488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spcBef>
                <a:spcPts val="107"/>
              </a:spcBef>
            </a:pP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Large</a:t>
            </a:r>
            <a:r>
              <a:rPr sz="964" b="1" spc="-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964" b="1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selectives</a:t>
            </a:r>
            <a:r>
              <a:rPr sz="964" b="1" spc="-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win</a:t>
            </a:r>
            <a:r>
              <a:rPr sz="964" b="1" spc="-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out</a:t>
            </a:r>
            <a:r>
              <a:rPr sz="964" b="1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964" b="1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efficient</a:t>
            </a:r>
            <a:r>
              <a:rPr sz="964" b="1" spc="-4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student</a:t>
            </a:r>
            <a:r>
              <a:rPr sz="964" b="1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sorting</a:t>
            </a:r>
            <a:r>
              <a:rPr sz="964" b="1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grows.</a:t>
            </a:r>
            <a:r>
              <a:rPr sz="964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Students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sort</a:t>
            </a:r>
            <a:r>
              <a:rPr sz="964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up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through</a:t>
            </a:r>
            <a:r>
              <a:rPr sz="964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selectivity</a:t>
            </a:r>
            <a:r>
              <a:rPr sz="964" spc="-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pyramid</a:t>
            </a:r>
            <a:r>
              <a:rPr sz="964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964" spc="-5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institutions</a:t>
            </a:r>
            <a:r>
              <a:rPr sz="964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compete</a:t>
            </a:r>
            <a:r>
              <a:rPr sz="964" spc="-6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over</a:t>
            </a:r>
            <a:r>
              <a:rPr sz="964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smaller</a:t>
            </a:r>
            <a:r>
              <a:rPr sz="964" spc="-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population.</a:t>
            </a:r>
            <a:endParaRPr sz="964">
              <a:latin typeface="Verdana"/>
              <a:cs typeface="Verdan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4500" y="3577590"/>
            <a:ext cx="244929" cy="24492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763594" y="3550322"/>
            <a:ext cx="145596" cy="276843"/>
          </a:xfrm>
          <a:prstGeom prst="rect">
            <a:avLst/>
          </a:prstGeom>
        </p:spPr>
        <p:txBody>
          <a:bodyPr vert="horz" wrap="square" lIns="0" tIns="12927" rIns="0" bIns="0" rtlCol="0">
            <a:spAutoFit/>
          </a:bodyPr>
          <a:lstStyle/>
          <a:p>
            <a:pPr marL="13607">
              <a:spcBef>
                <a:spcPts val="102"/>
              </a:spcBef>
            </a:pPr>
            <a:r>
              <a:rPr sz="1714" spc="-54" dirty="0">
                <a:solidFill>
                  <a:srgbClr val="FFFFFF"/>
                </a:solidFill>
                <a:latin typeface="Rockwell"/>
                <a:cs typeface="Rockwell"/>
              </a:rPr>
              <a:t>4</a:t>
            </a:r>
            <a:endParaRPr sz="1714">
              <a:latin typeface="Rockwell"/>
              <a:cs typeface="Rockwel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89116" y="4233128"/>
            <a:ext cx="5241471" cy="310488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spcBef>
                <a:spcPts val="107"/>
              </a:spcBef>
            </a:pPr>
            <a:r>
              <a:rPr sz="964" b="1" spc="-11" dirty="0">
                <a:solidFill>
                  <a:srgbClr val="FFFFFF"/>
                </a:solidFill>
                <a:latin typeface="Verdana"/>
                <a:cs typeface="Verdana"/>
              </a:rPr>
              <a:t>Non-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consumption</a:t>
            </a:r>
            <a:r>
              <a:rPr sz="964" b="1" spc="-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964" b="1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964" b="1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FFFFFF"/>
                </a:solidFill>
                <a:latin typeface="Verdana"/>
                <a:cs typeface="Verdana"/>
              </a:rPr>
              <a:t>rise.</a:t>
            </a:r>
            <a:r>
              <a:rPr sz="964" b="1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College-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going</a:t>
            </a:r>
            <a:r>
              <a:rPr sz="964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rates</a:t>
            </a:r>
            <a:r>
              <a:rPr sz="964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high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school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grads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21" dirty="0">
                <a:solidFill>
                  <a:srgbClr val="FFFFFF"/>
                </a:solidFill>
                <a:latin typeface="Verdana"/>
                <a:cs typeface="Verdana"/>
              </a:rPr>
              <a:t>have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declined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964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~8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percentage</a:t>
            </a:r>
            <a:r>
              <a:rPr sz="964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points</a:t>
            </a:r>
            <a:r>
              <a:rPr sz="964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since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2016,</a:t>
            </a:r>
            <a:r>
              <a:rPr sz="964" spc="-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even</a:t>
            </a:r>
            <a:r>
              <a:rPr sz="964" spc="-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964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HS</a:t>
            </a:r>
            <a:r>
              <a:rPr sz="964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graduation</a:t>
            </a:r>
            <a:r>
              <a:rPr sz="964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rates</a:t>
            </a:r>
            <a:r>
              <a:rPr sz="964" spc="-4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improve.</a:t>
            </a:r>
            <a:endParaRPr sz="964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14500" y="4273187"/>
            <a:ext cx="244929" cy="24492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763595" y="4245864"/>
            <a:ext cx="144916" cy="276843"/>
          </a:xfrm>
          <a:prstGeom prst="rect">
            <a:avLst/>
          </a:prstGeom>
        </p:spPr>
        <p:txBody>
          <a:bodyPr vert="horz" wrap="square" lIns="0" tIns="12927" rIns="0" bIns="0" rtlCol="0">
            <a:spAutoFit/>
          </a:bodyPr>
          <a:lstStyle/>
          <a:p>
            <a:pPr marL="13607">
              <a:spcBef>
                <a:spcPts val="102"/>
              </a:spcBef>
            </a:pPr>
            <a:r>
              <a:rPr sz="1714" spc="-54" dirty="0">
                <a:solidFill>
                  <a:srgbClr val="FFFFFF"/>
                </a:solidFill>
                <a:latin typeface="Rockwell"/>
                <a:cs typeface="Rockwell"/>
              </a:rPr>
              <a:t>5</a:t>
            </a:r>
            <a:endParaRPr sz="1714">
              <a:latin typeface="Rockwell"/>
              <a:cs typeface="Rockwel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97972" y="4824222"/>
            <a:ext cx="3937227" cy="277356"/>
          </a:xfrm>
          <a:prstGeom prst="rect">
            <a:avLst/>
          </a:prstGeom>
        </p:spPr>
        <p:txBody>
          <a:bodyPr vert="horz" wrap="square" lIns="0" tIns="60552" rIns="0" bIns="0" rtlCol="0">
            <a:spAutoFit/>
          </a:bodyPr>
          <a:lstStyle/>
          <a:p>
            <a:pPr marL="13607">
              <a:spcBef>
                <a:spcPts val="477"/>
              </a:spcBef>
            </a:pPr>
            <a:r>
              <a:rPr sz="536" dirty="0">
                <a:solidFill>
                  <a:srgbClr val="C4C6C9"/>
                </a:solidFill>
                <a:latin typeface="Verdana"/>
                <a:cs typeface="Verdana"/>
              </a:rPr>
              <a:t>1)</a:t>
            </a:r>
            <a:r>
              <a:rPr sz="536" spc="204" dirty="0">
                <a:solidFill>
                  <a:srgbClr val="C4C6C9"/>
                </a:solidFill>
                <a:latin typeface="Verdana"/>
                <a:cs typeface="Verdana"/>
              </a:rPr>
              <a:t> </a:t>
            </a:r>
            <a:r>
              <a:rPr sz="536" spc="-11" dirty="0">
                <a:solidFill>
                  <a:srgbClr val="C4C6C9"/>
                </a:solidFill>
                <a:latin typeface="Verdana"/>
                <a:cs typeface="Verdana"/>
              </a:rPr>
              <a:t>Undergraduate</a:t>
            </a:r>
            <a:r>
              <a:rPr sz="536" spc="-27" dirty="0">
                <a:solidFill>
                  <a:srgbClr val="C4C6C9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C4C6C9"/>
                </a:solidFill>
                <a:latin typeface="Verdana"/>
                <a:cs typeface="Verdana"/>
              </a:rPr>
              <a:t>certificates</a:t>
            </a:r>
            <a:r>
              <a:rPr sz="536" spc="-32" dirty="0">
                <a:solidFill>
                  <a:srgbClr val="C4C6C9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C4C6C9"/>
                </a:solidFill>
                <a:latin typeface="Verdana"/>
                <a:cs typeface="Verdana"/>
              </a:rPr>
              <a:t>grew</a:t>
            </a:r>
            <a:r>
              <a:rPr sz="536" spc="11" dirty="0">
                <a:solidFill>
                  <a:srgbClr val="C4C6C9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C4C6C9"/>
                </a:solidFill>
                <a:latin typeface="Verdana"/>
                <a:cs typeface="Verdana"/>
              </a:rPr>
              <a:t>through</a:t>
            </a:r>
            <a:r>
              <a:rPr sz="536" spc="-37" dirty="0">
                <a:solidFill>
                  <a:srgbClr val="C4C6C9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C4C6C9"/>
                </a:solidFill>
                <a:latin typeface="Verdana"/>
                <a:cs typeface="Verdana"/>
              </a:rPr>
              <a:t>pandemic,</a:t>
            </a:r>
            <a:r>
              <a:rPr sz="536" spc="-16" dirty="0">
                <a:solidFill>
                  <a:srgbClr val="C4C6C9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C4C6C9"/>
                </a:solidFill>
                <a:latin typeface="Verdana"/>
                <a:cs typeface="Verdana"/>
              </a:rPr>
              <a:t>but</a:t>
            </a:r>
            <a:r>
              <a:rPr sz="536" spc="-5" dirty="0">
                <a:solidFill>
                  <a:srgbClr val="C4C6C9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C4C6C9"/>
                </a:solidFill>
                <a:latin typeface="Verdana"/>
                <a:cs typeface="Verdana"/>
              </a:rPr>
              <a:t>are</a:t>
            </a:r>
            <a:r>
              <a:rPr sz="536" spc="11" dirty="0">
                <a:solidFill>
                  <a:srgbClr val="C4C6C9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C4C6C9"/>
                </a:solidFill>
                <a:latin typeface="Verdana"/>
                <a:cs typeface="Verdana"/>
              </a:rPr>
              <a:t>counted</a:t>
            </a:r>
            <a:r>
              <a:rPr sz="536" spc="-27" dirty="0">
                <a:solidFill>
                  <a:srgbClr val="C4C6C9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C4C6C9"/>
                </a:solidFill>
                <a:latin typeface="Verdana"/>
                <a:cs typeface="Verdana"/>
              </a:rPr>
              <a:t>as degree-seeking</a:t>
            </a:r>
            <a:r>
              <a:rPr sz="536" spc="-16" dirty="0">
                <a:solidFill>
                  <a:srgbClr val="C4C6C9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C4C6C9"/>
                </a:solidFill>
                <a:latin typeface="Verdana"/>
                <a:cs typeface="Verdana"/>
              </a:rPr>
              <a:t>enrollments</a:t>
            </a:r>
            <a:r>
              <a:rPr sz="536" spc="-37" dirty="0">
                <a:solidFill>
                  <a:srgbClr val="C4C6C9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C4C6C9"/>
                </a:solidFill>
                <a:latin typeface="Verdana"/>
                <a:cs typeface="Verdana"/>
              </a:rPr>
              <a:t>by</a:t>
            </a:r>
            <a:r>
              <a:rPr sz="536" spc="11" dirty="0">
                <a:solidFill>
                  <a:srgbClr val="C4C6C9"/>
                </a:solidFill>
                <a:latin typeface="Verdana"/>
                <a:cs typeface="Verdana"/>
              </a:rPr>
              <a:t> </a:t>
            </a:r>
            <a:r>
              <a:rPr sz="536" spc="-11" dirty="0">
                <a:solidFill>
                  <a:srgbClr val="C4C6C9"/>
                </a:solidFill>
                <a:latin typeface="Verdana"/>
                <a:cs typeface="Verdana"/>
              </a:rPr>
              <a:t>IPEDS.</a:t>
            </a:r>
            <a:endParaRPr sz="536">
              <a:latin typeface="Verdana"/>
              <a:cs typeface="Verdana"/>
            </a:endParaRPr>
          </a:p>
          <a:p>
            <a:pPr marL="13607">
              <a:spcBef>
                <a:spcPts val="370"/>
              </a:spcBef>
            </a:pP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7"/>
              </a:rPr>
              <a:t>©2024</a:t>
            </a:r>
            <a:r>
              <a:rPr sz="536" spc="-59" dirty="0">
                <a:solidFill>
                  <a:srgbClr val="9DA1A7"/>
                </a:solidFill>
                <a:latin typeface="Verdana"/>
                <a:cs typeface="Verdana"/>
                <a:hlinkClick r:id="rId7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7"/>
              </a:rPr>
              <a:t>by</a:t>
            </a:r>
            <a:r>
              <a:rPr sz="536" spc="5" dirty="0">
                <a:solidFill>
                  <a:srgbClr val="9DA1A7"/>
                </a:solidFill>
                <a:latin typeface="Verdana"/>
                <a:cs typeface="Verdana"/>
                <a:hlinkClick r:id="rId7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7"/>
              </a:rPr>
              <a:t>EAB.</a:t>
            </a:r>
            <a:r>
              <a:rPr sz="536" spc="-16" dirty="0">
                <a:solidFill>
                  <a:srgbClr val="9DA1A7"/>
                </a:solidFill>
                <a:latin typeface="Verdana"/>
                <a:cs typeface="Verdana"/>
                <a:hlinkClick r:id="rId7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7"/>
              </a:rPr>
              <a:t>All</a:t>
            </a:r>
            <a:r>
              <a:rPr sz="536" spc="-27" dirty="0">
                <a:solidFill>
                  <a:srgbClr val="9DA1A7"/>
                </a:solidFill>
                <a:latin typeface="Verdana"/>
                <a:cs typeface="Verdana"/>
                <a:hlinkClick r:id="rId7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7"/>
              </a:rPr>
              <a:t>Rights</a:t>
            </a:r>
            <a:r>
              <a:rPr sz="536" spc="-16" dirty="0">
                <a:solidFill>
                  <a:srgbClr val="9DA1A7"/>
                </a:solidFill>
                <a:latin typeface="Verdana"/>
                <a:cs typeface="Verdana"/>
                <a:hlinkClick r:id="rId7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7"/>
              </a:rPr>
              <a:t>Reserved.</a:t>
            </a:r>
            <a:r>
              <a:rPr sz="536" spc="11" dirty="0">
                <a:solidFill>
                  <a:srgbClr val="9DA1A7"/>
                </a:solidFill>
                <a:latin typeface="Verdana"/>
                <a:cs typeface="Verdana"/>
                <a:hlinkClick r:id="rId7"/>
              </a:rPr>
              <a:t> </a:t>
            </a:r>
            <a:r>
              <a:rPr sz="536" b="1" spc="-11" dirty="0">
                <a:solidFill>
                  <a:srgbClr val="9DA1A7"/>
                </a:solidFill>
                <a:latin typeface="Verdana"/>
                <a:cs typeface="Verdana"/>
                <a:hlinkClick r:id="rId7"/>
              </a:rPr>
              <a:t>eab.com</a:t>
            </a:r>
            <a:endParaRPr sz="536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7972" y="4999264"/>
            <a:ext cx="1617209" cy="96198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©2024</a:t>
            </a:r>
            <a:r>
              <a:rPr sz="536" spc="-59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by</a:t>
            </a:r>
            <a:r>
              <a:rPr sz="536" spc="5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EAB.</a:t>
            </a:r>
            <a:r>
              <a:rPr sz="536" spc="-1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All</a:t>
            </a:r>
            <a:r>
              <a:rPr sz="536" spc="-27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Rights</a:t>
            </a:r>
            <a:r>
              <a:rPr sz="536" spc="-1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Reserved.</a:t>
            </a:r>
            <a:r>
              <a:rPr sz="536" spc="11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b="1" spc="-11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eab.com</a:t>
            </a:r>
            <a:endParaRPr sz="536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3000" y="1"/>
            <a:ext cx="6859361" cy="674234"/>
            <a:chOff x="0" y="0"/>
            <a:chExt cx="6402070" cy="6292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400800" cy="600710"/>
            </a:xfrm>
            <a:custGeom>
              <a:avLst/>
              <a:gdLst/>
              <a:ahLst/>
              <a:cxnLst/>
              <a:rect l="l" t="t" r="r" b="b"/>
              <a:pathLst>
                <a:path w="6400800" h="600710">
                  <a:moveTo>
                    <a:pt x="6400800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6400800" y="600455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00355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" name="object 5"/>
            <p:cNvSpPr/>
            <p:nvPr/>
          </p:nvSpPr>
          <p:spPr>
            <a:xfrm>
              <a:off x="5596128" y="0"/>
              <a:ext cx="751840" cy="600710"/>
            </a:xfrm>
            <a:custGeom>
              <a:avLst/>
              <a:gdLst/>
              <a:ahLst/>
              <a:cxnLst/>
              <a:rect l="l" t="t" r="r" b="b"/>
              <a:pathLst>
                <a:path w="751839" h="600710">
                  <a:moveTo>
                    <a:pt x="202692" y="600456"/>
                  </a:moveTo>
                  <a:lnTo>
                    <a:pt x="148170" y="547128"/>
                  </a:lnTo>
                  <a:lnTo>
                    <a:pt x="119303" y="508431"/>
                  </a:lnTo>
                  <a:lnTo>
                    <a:pt x="94869" y="467715"/>
                  </a:lnTo>
                  <a:lnTo>
                    <a:pt x="74891" y="425297"/>
                  </a:lnTo>
                  <a:lnTo>
                    <a:pt x="59347" y="381533"/>
                  </a:lnTo>
                  <a:lnTo>
                    <a:pt x="48234" y="336753"/>
                  </a:lnTo>
                  <a:lnTo>
                    <a:pt x="41579" y="291287"/>
                  </a:lnTo>
                  <a:lnTo>
                    <a:pt x="39357" y="245478"/>
                  </a:lnTo>
                  <a:lnTo>
                    <a:pt x="41579" y="199682"/>
                  </a:lnTo>
                  <a:lnTo>
                    <a:pt x="48247" y="154216"/>
                  </a:lnTo>
                  <a:lnTo>
                    <a:pt x="59359" y="109435"/>
                  </a:lnTo>
                  <a:lnTo>
                    <a:pt x="74930" y="65659"/>
                  </a:lnTo>
                  <a:lnTo>
                    <a:pt x="109982" y="0"/>
                  </a:lnTo>
                  <a:lnTo>
                    <a:pt x="65913" y="0"/>
                  </a:lnTo>
                  <a:lnTo>
                    <a:pt x="41275" y="44577"/>
                  </a:lnTo>
                  <a:lnTo>
                    <a:pt x="23622" y="92049"/>
                  </a:lnTo>
                  <a:lnTo>
                    <a:pt x="10680" y="141516"/>
                  </a:lnTo>
                  <a:lnTo>
                    <a:pt x="2705" y="192747"/>
                  </a:lnTo>
                  <a:lnTo>
                    <a:pt x="0" y="245491"/>
                  </a:lnTo>
                  <a:lnTo>
                    <a:pt x="2705" y="298234"/>
                  </a:lnTo>
                  <a:lnTo>
                    <a:pt x="10680" y="349465"/>
                  </a:lnTo>
                  <a:lnTo>
                    <a:pt x="23634" y="398932"/>
                  </a:lnTo>
                  <a:lnTo>
                    <a:pt x="41287" y="446379"/>
                  </a:lnTo>
                  <a:lnTo>
                    <a:pt x="63385" y="491540"/>
                  </a:lnTo>
                  <a:lnTo>
                    <a:pt x="89662" y="534162"/>
                  </a:lnTo>
                  <a:lnTo>
                    <a:pt x="145288" y="600456"/>
                  </a:lnTo>
                  <a:lnTo>
                    <a:pt x="202692" y="600456"/>
                  </a:lnTo>
                  <a:close/>
                </a:path>
                <a:path w="751839" h="600710">
                  <a:moveTo>
                    <a:pt x="339852" y="246888"/>
                  </a:moveTo>
                  <a:lnTo>
                    <a:pt x="292608" y="246888"/>
                  </a:lnTo>
                  <a:lnTo>
                    <a:pt x="292608" y="419100"/>
                  </a:lnTo>
                  <a:lnTo>
                    <a:pt x="339852" y="419100"/>
                  </a:lnTo>
                  <a:lnTo>
                    <a:pt x="339852" y="246888"/>
                  </a:lnTo>
                  <a:close/>
                </a:path>
                <a:path w="751839" h="600710">
                  <a:moveTo>
                    <a:pt x="468376" y="0"/>
                  </a:moveTo>
                  <a:lnTo>
                    <a:pt x="378587" y="0"/>
                  </a:lnTo>
                  <a:lnTo>
                    <a:pt x="358521" y="16256"/>
                  </a:lnTo>
                  <a:lnTo>
                    <a:pt x="337820" y="37084"/>
                  </a:lnTo>
                  <a:lnTo>
                    <a:pt x="319278" y="60833"/>
                  </a:lnTo>
                  <a:lnTo>
                    <a:pt x="303784" y="86106"/>
                  </a:lnTo>
                  <a:lnTo>
                    <a:pt x="292608" y="112776"/>
                  </a:lnTo>
                  <a:lnTo>
                    <a:pt x="348869" y="88265"/>
                  </a:lnTo>
                  <a:lnTo>
                    <a:pt x="364490" y="66802"/>
                  </a:lnTo>
                  <a:lnTo>
                    <a:pt x="381508" y="48895"/>
                  </a:lnTo>
                  <a:lnTo>
                    <a:pt x="401574" y="31877"/>
                  </a:lnTo>
                  <a:lnTo>
                    <a:pt x="423799" y="18415"/>
                  </a:lnTo>
                  <a:lnTo>
                    <a:pt x="446786" y="6604"/>
                  </a:lnTo>
                  <a:lnTo>
                    <a:pt x="468376" y="0"/>
                  </a:lnTo>
                  <a:close/>
                </a:path>
                <a:path w="751839" h="600710">
                  <a:moveTo>
                    <a:pt x="475488" y="246888"/>
                  </a:moveTo>
                  <a:lnTo>
                    <a:pt x="431292" y="246888"/>
                  </a:lnTo>
                  <a:lnTo>
                    <a:pt x="431292" y="419100"/>
                  </a:lnTo>
                  <a:lnTo>
                    <a:pt x="475488" y="419100"/>
                  </a:lnTo>
                  <a:lnTo>
                    <a:pt x="475488" y="246888"/>
                  </a:lnTo>
                  <a:close/>
                </a:path>
                <a:path w="751839" h="600710">
                  <a:moveTo>
                    <a:pt x="566928" y="469392"/>
                  </a:moveTo>
                  <a:lnTo>
                    <a:pt x="292608" y="469392"/>
                  </a:lnTo>
                  <a:lnTo>
                    <a:pt x="292608" y="507492"/>
                  </a:lnTo>
                  <a:lnTo>
                    <a:pt x="566928" y="507492"/>
                  </a:lnTo>
                  <a:lnTo>
                    <a:pt x="566928" y="469392"/>
                  </a:lnTo>
                  <a:close/>
                </a:path>
                <a:path w="751839" h="600710">
                  <a:moveTo>
                    <a:pt x="614172" y="246888"/>
                  </a:moveTo>
                  <a:lnTo>
                    <a:pt x="566928" y="246888"/>
                  </a:lnTo>
                  <a:lnTo>
                    <a:pt x="566928" y="419100"/>
                  </a:lnTo>
                  <a:lnTo>
                    <a:pt x="614172" y="419100"/>
                  </a:lnTo>
                  <a:lnTo>
                    <a:pt x="614172" y="246888"/>
                  </a:lnTo>
                  <a:close/>
                </a:path>
                <a:path w="751839" h="600710">
                  <a:moveTo>
                    <a:pt x="751319" y="246888"/>
                  </a:moveTo>
                  <a:lnTo>
                    <a:pt x="702564" y="246888"/>
                  </a:lnTo>
                  <a:lnTo>
                    <a:pt x="702564" y="419100"/>
                  </a:lnTo>
                  <a:lnTo>
                    <a:pt x="751319" y="419100"/>
                  </a:lnTo>
                  <a:lnTo>
                    <a:pt x="751319" y="246888"/>
                  </a:lnTo>
                  <a:close/>
                </a:path>
                <a:path w="751839" h="600710">
                  <a:moveTo>
                    <a:pt x="751332" y="164465"/>
                  </a:moveTo>
                  <a:lnTo>
                    <a:pt x="521589" y="64008"/>
                  </a:lnTo>
                  <a:lnTo>
                    <a:pt x="292608" y="164465"/>
                  </a:lnTo>
                  <a:lnTo>
                    <a:pt x="292608" y="205740"/>
                  </a:lnTo>
                  <a:lnTo>
                    <a:pt x="521589" y="105410"/>
                  </a:lnTo>
                  <a:lnTo>
                    <a:pt x="751332" y="205740"/>
                  </a:lnTo>
                  <a:lnTo>
                    <a:pt x="751332" y="164465"/>
                  </a:lnTo>
                  <a:close/>
                </a:path>
                <a:path w="751839" h="600710">
                  <a:moveTo>
                    <a:pt x="751332" y="114300"/>
                  </a:moveTo>
                  <a:lnTo>
                    <a:pt x="724662" y="61595"/>
                  </a:lnTo>
                  <a:lnTo>
                    <a:pt x="686181" y="17018"/>
                  </a:lnTo>
                  <a:lnTo>
                    <a:pt x="665099" y="0"/>
                  </a:lnTo>
                  <a:lnTo>
                    <a:pt x="576199" y="0"/>
                  </a:lnTo>
                  <a:lnTo>
                    <a:pt x="596392" y="6604"/>
                  </a:lnTo>
                  <a:lnTo>
                    <a:pt x="617982" y="16256"/>
                  </a:lnTo>
                  <a:lnTo>
                    <a:pt x="654939" y="43688"/>
                  </a:lnTo>
                  <a:lnTo>
                    <a:pt x="683895" y="74168"/>
                  </a:lnTo>
                  <a:lnTo>
                    <a:pt x="695706" y="89789"/>
                  </a:lnTo>
                  <a:lnTo>
                    <a:pt x="751332" y="114300"/>
                  </a:lnTo>
                  <a:close/>
                </a:path>
              </a:pathLst>
            </a:custGeom>
            <a:solidFill>
              <a:srgbClr val="004A86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600646"/>
              <a:ext cx="6400800" cy="28575"/>
            </a:xfrm>
            <a:custGeom>
              <a:avLst/>
              <a:gdLst/>
              <a:ahLst/>
              <a:cxnLst/>
              <a:rect l="l" t="t" r="r" b="b"/>
              <a:pathLst>
                <a:path w="6400800" h="28575">
                  <a:moveTo>
                    <a:pt x="0" y="28575"/>
                  </a:moveTo>
                  <a:lnTo>
                    <a:pt x="6400800" y="28575"/>
                  </a:lnTo>
                  <a:lnTo>
                    <a:pt x="6400800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00B0A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43973" y="459242"/>
            <a:ext cx="122464" cy="120134"/>
          </a:xfrm>
          <a:prstGeom prst="rect">
            <a:avLst/>
          </a:prstGeom>
        </p:spPr>
        <p:txBody>
          <a:bodyPr vert="horz" wrap="square" lIns="0" tIns="12927" rIns="0" bIns="0" rtlCol="0">
            <a:spAutoFit/>
          </a:bodyPr>
          <a:lstStyle/>
          <a:p>
            <a:pPr marL="13607">
              <a:spcBef>
                <a:spcPts val="102"/>
              </a:spcBef>
            </a:pPr>
            <a:r>
              <a:rPr sz="696" spc="-27" dirty="0">
                <a:solidFill>
                  <a:srgbClr val="FFFFFF"/>
                </a:solidFill>
                <a:latin typeface="Rockwell"/>
                <a:cs typeface="Rockwell"/>
              </a:rPr>
              <a:t>24</a:t>
            </a:r>
            <a:endParaRPr sz="696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9838" y="92528"/>
            <a:ext cx="4048125" cy="146323"/>
          </a:xfrm>
          <a:prstGeom prst="rect">
            <a:avLst/>
          </a:prstGeom>
        </p:spPr>
        <p:txBody>
          <a:bodyPr vert="horz" wrap="square" lIns="0" tIns="14288" rIns="0" bIns="0" rtlCol="0">
            <a:spAutoFit/>
          </a:bodyPr>
          <a:lstStyle/>
          <a:p>
            <a:pPr marL="13607">
              <a:spcBef>
                <a:spcPts val="112"/>
              </a:spcBef>
            </a:pPr>
            <a:r>
              <a:rPr sz="857" spc="-11" dirty="0">
                <a:solidFill>
                  <a:srgbClr val="FFFFFF"/>
                </a:solidFill>
                <a:latin typeface="Verdana"/>
                <a:cs typeface="Verdana"/>
              </a:rPr>
              <a:t>Long-</a:t>
            </a:r>
            <a:r>
              <a:rPr sz="857" dirty="0">
                <a:solidFill>
                  <a:srgbClr val="FFFFFF"/>
                </a:solidFill>
                <a:latin typeface="Verdana"/>
                <a:cs typeface="Verdana"/>
              </a:rPr>
              <a:t>Term</a:t>
            </a:r>
            <a:r>
              <a:rPr sz="857" spc="-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FFFFFF"/>
                </a:solidFill>
                <a:latin typeface="Verdana"/>
                <a:cs typeface="Verdana"/>
              </a:rPr>
              <a:t>Threat:</a:t>
            </a:r>
            <a:r>
              <a:rPr sz="857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FFFFFF"/>
                </a:solidFill>
                <a:latin typeface="Verdana"/>
                <a:cs typeface="Verdana"/>
              </a:rPr>
              <a:t>The Demographic</a:t>
            </a:r>
            <a:r>
              <a:rPr sz="857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FFFFFF"/>
                </a:solidFill>
                <a:latin typeface="Verdana"/>
                <a:cs typeface="Verdana"/>
              </a:rPr>
              <a:t>Cliff</a:t>
            </a:r>
            <a:r>
              <a:rPr sz="857" spc="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FFFFFF"/>
                </a:solidFill>
                <a:latin typeface="Verdana"/>
                <a:cs typeface="Verdana"/>
              </a:rPr>
              <a:t>“Levels</a:t>
            </a:r>
            <a:r>
              <a:rPr sz="857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FFFFFF"/>
                </a:solidFill>
                <a:latin typeface="Verdana"/>
                <a:cs typeface="Verdana"/>
              </a:rPr>
              <a:t>Up”</a:t>
            </a:r>
            <a:r>
              <a:rPr sz="857" spc="-1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857" spc="-1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FFFFFF"/>
                </a:solidFill>
                <a:latin typeface="Verdana"/>
                <a:cs typeface="Verdana"/>
              </a:rPr>
              <a:t>Peak </a:t>
            </a:r>
            <a:r>
              <a:rPr sz="857" spc="-11" dirty="0">
                <a:solidFill>
                  <a:srgbClr val="FFFFFF"/>
                </a:solidFill>
                <a:latin typeface="Verdana"/>
                <a:cs typeface="Verdana"/>
              </a:rPr>
              <a:t>Population</a:t>
            </a:r>
            <a:endParaRPr sz="857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97182" y="255807"/>
            <a:ext cx="9398471" cy="310616"/>
          </a:xfrm>
          <a:prstGeom prst="rect">
            <a:avLst/>
          </a:prstGeom>
        </p:spPr>
        <p:txBody>
          <a:bodyPr vert="horz" wrap="square" lIns="0" tIns="13607" rIns="0" bIns="0" rtlCol="0" anchor="ctr">
            <a:spAutoFit/>
          </a:bodyPr>
          <a:lstStyle/>
          <a:p>
            <a:pPr marL="22451">
              <a:spcBef>
                <a:spcPts val="107"/>
              </a:spcBef>
            </a:pPr>
            <a:r>
              <a:rPr dirty="0"/>
              <a:t>Population</a:t>
            </a:r>
            <a:r>
              <a:rPr spc="396" dirty="0"/>
              <a:t> </a:t>
            </a:r>
            <a:r>
              <a:rPr dirty="0"/>
              <a:t>Decline</a:t>
            </a:r>
            <a:r>
              <a:rPr spc="434" dirty="0"/>
              <a:t> </a:t>
            </a:r>
            <a:r>
              <a:rPr dirty="0"/>
              <a:t>Signals</a:t>
            </a:r>
            <a:r>
              <a:rPr spc="343" dirty="0"/>
              <a:t> </a:t>
            </a:r>
            <a:r>
              <a:rPr dirty="0"/>
              <a:t>Global</a:t>
            </a:r>
            <a:r>
              <a:rPr spc="279" dirty="0"/>
              <a:t> </a:t>
            </a:r>
            <a:r>
              <a:rPr spc="-11" dirty="0"/>
              <a:t>Transformation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89762" y="4754335"/>
            <a:ext cx="3853543" cy="343574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spcBef>
                <a:spcPts val="107"/>
              </a:spcBef>
            </a:pP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Source:</a:t>
            </a:r>
            <a:r>
              <a:rPr sz="536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Institute</a:t>
            </a:r>
            <a:r>
              <a:rPr sz="536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for</a:t>
            </a:r>
            <a:r>
              <a:rPr sz="536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Health</a:t>
            </a:r>
            <a:r>
              <a:rPr sz="536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Metrics</a:t>
            </a:r>
            <a:r>
              <a:rPr sz="536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536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Evaluation,</a:t>
            </a:r>
            <a:r>
              <a:rPr sz="536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“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Global</a:t>
            </a:r>
            <a:r>
              <a:rPr sz="536" u="sng" spc="-32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Fertility,</a:t>
            </a:r>
            <a:r>
              <a:rPr sz="536" u="sng" spc="-27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Mortality,</a:t>
            </a:r>
            <a:r>
              <a:rPr sz="536" u="sng" spc="-2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Migration,</a:t>
            </a:r>
            <a:r>
              <a:rPr sz="536" u="sng" spc="-27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and</a:t>
            </a:r>
            <a:r>
              <a:rPr sz="536" u="sng" spc="-27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536" u="sng" spc="-1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Population</a:t>
            </a:r>
            <a:r>
              <a:rPr sz="536" spc="536" dirty="0">
                <a:solidFill>
                  <a:srgbClr val="0071CE"/>
                </a:solidFill>
                <a:latin typeface="Verdana"/>
                <a:cs typeface="Verdana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Forecasts</a:t>
            </a:r>
            <a:r>
              <a:rPr sz="536" u="sng" spc="-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2017-</a:t>
            </a:r>
            <a:r>
              <a:rPr sz="536" u="sng" spc="-1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2100</a:t>
            </a:r>
            <a:r>
              <a:rPr sz="536" spc="-11" dirty="0">
                <a:solidFill>
                  <a:srgbClr val="333D47"/>
                </a:solidFill>
                <a:latin typeface="Verdana"/>
                <a:cs typeface="Verdana"/>
              </a:rPr>
              <a:t>,”</a:t>
            </a:r>
            <a:r>
              <a:rPr sz="536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2020;</a:t>
            </a:r>
            <a:r>
              <a:rPr sz="536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Department</a:t>
            </a:r>
            <a:r>
              <a:rPr sz="536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of</a:t>
            </a:r>
            <a:r>
              <a:rPr sz="536" spc="-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Economic</a:t>
            </a:r>
            <a:r>
              <a:rPr sz="536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536" spc="-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Social</a:t>
            </a:r>
            <a:r>
              <a:rPr sz="536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Affairs</a:t>
            </a:r>
            <a:r>
              <a:rPr sz="536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Population</a:t>
            </a:r>
            <a:r>
              <a:rPr sz="536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Division,</a:t>
            </a:r>
            <a:r>
              <a:rPr sz="536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“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World</a:t>
            </a:r>
            <a:r>
              <a:rPr sz="536" u="sng" spc="-2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536" u="sng" spc="-1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Population</a:t>
            </a:r>
            <a:r>
              <a:rPr sz="536" spc="536" dirty="0">
                <a:solidFill>
                  <a:srgbClr val="0071CE"/>
                </a:solidFill>
                <a:latin typeface="Verdana"/>
                <a:cs typeface="Verdana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Prospects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,”</a:t>
            </a:r>
            <a:r>
              <a:rPr sz="536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United</a:t>
            </a:r>
            <a:r>
              <a:rPr sz="536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Nations,</a:t>
            </a:r>
            <a:r>
              <a:rPr sz="536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2022;</a:t>
            </a:r>
            <a:r>
              <a:rPr sz="536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Human</a:t>
            </a:r>
            <a:r>
              <a:rPr sz="536" u="sng" spc="-27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Capital</a:t>
            </a:r>
            <a:r>
              <a:rPr sz="536" u="sng" spc="-1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Data</a:t>
            </a:r>
            <a:r>
              <a:rPr sz="536" u="sng" spc="-1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Explorer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,”</a:t>
            </a:r>
            <a:r>
              <a:rPr sz="536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Wittgenstein</a:t>
            </a:r>
            <a:r>
              <a:rPr sz="536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Centre,</a:t>
            </a:r>
            <a:r>
              <a:rPr sz="536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2018;</a:t>
            </a:r>
            <a:r>
              <a:rPr sz="536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Silver,</a:t>
            </a:r>
            <a:r>
              <a:rPr sz="536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spc="-11" dirty="0">
                <a:solidFill>
                  <a:srgbClr val="333D47"/>
                </a:solidFill>
                <a:latin typeface="Verdana"/>
                <a:cs typeface="Verdana"/>
              </a:rPr>
              <a:t>Huang,</a:t>
            </a:r>
            <a:r>
              <a:rPr sz="536" spc="5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“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6"/>
              </a:rPr>
              <a:t>Key</a:t>
            </a:r>
            <a:r>
              <a:rPr sz="536" u="sng" spc="-16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6"/>
              </a:rPr>
              <a:t>facts</a:t>
            </a:r>
            <a:r>
              <a:rPr sz="536" u="sng" spc="-1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6"/>
              </a:rPr>
              <a:t>about</a:t>
            </a:r>
            <a:r>
              <a:rPr sz="536" u="sng" spc="-16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6"/>
              </a:rPr>
              <a:t>China’s</a:t>
            </a:r>
            <a:r>
              <a:rPr sz="536" u="sng" spc="-2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6"/>
              </a:rPr>
              <a:t>declining</a:t>
            </a:r>
            <a:r>
              <a:rPr sz="536" u="sng" spc="-43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6"/>
              </a:rPr>
              <a:t>population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,”</a:t>
            </a:r>
            <a:r>
              <a:rPr sz="536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Dec. 5,</a:t>
            </a:r>
            <a:r>
              <a:rPr sz="536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Pew</a:t>
            </a:r>
            <a:r>
              <a:rPr sz="536" spc="-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Research</a:t>
            </a:r>
            <a:r>
              <a:rPr sz="536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Center2022;</a:t>
            </a:r>
            <a:r>
              <a:rPr sz="536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EAB</a:t>
            </a:r>
            <a:r>
              <a:rPr sz="536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interviews</a:t>
            </a:r>
            <a:r>
              <a:rPr sz="536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536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spc="-11" dirty="0">
                <a:solidFill>
                  <a:srgbClr val="333D47"/>
                </a:solidFill>
                <a:latin typeface="Verdana"/>
                <a:cs typeface="Verdana"/>
              </a:rPr>
              <a:t>analysis.</a:t>
            </a:r>
            <a:endParaRPr sz="536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5276" y="860946"/>
            <a:ext cx="2986088" cy="356215"/>
          </a:xfrm>
          <a:prstGeom prst="rect">
            <a:avLst/>
          </a:prstGeom>
        </p:spPr>
        <p:txBody>
          <a:bodyPr vert="horz" wrap="square" lIns="0" tIns="29936" rIns="0" bIns="0" rtlCol="0">
            <a:spAutoFit/>
          </a:bodyPr>
          <a:lstStyle/>
          <a:p>
            <a:pPr marL="13607">
              <a:spcBef>
                <a:spcPts val="236"/>
              </a:spcBef>
            </a:pPr>
            <a:r>
              <a:rPr sz="1071" b="1" dirty="0">
                <a:solidFill>
                  <a:srgbClr val="333D47"/>
                </a:solidFill>
                <a:latin typeface="Verdana"/>
                <a:cs typeface="Verdana"/>
              </a:rPr>
              <a:t>World</a:t>
            </a:r>
            <a:r>
              <a:rPr sz="1071" b="1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071" b="1" dirty="0">
                <a:solidFill>
                  <a:srgbClr val="333D47"/>
                </a:solidFill>
                <a:latin typeface="Verdana"/>
                <a:cs typeface="Verdana"/>
              </a:rPr>
              <a:t>Population</a:t>
            </a:r>
            <a:r>
              <a:rPr sz="1071" b="1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071" b="1" dirty="0">
                <a:solidFill>
                  <a:srgbClr val="333D47"/>
                </a:solidFill>
                <a:latin typeface="Verdana"/>
                <a:cs typeface="Verdana"/>
              </a:rPr>
              <a:t>Could</a:t>
            </a:r>
            <a:r>
              <a:rPr sz="1071" b="1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071" b="1" dirty="0">
                <a:solidFill>
                  <a:srgbClr val="333D47"/>
                </a:solidFill>
                <a:latin typeface="Verdana"/>
                <a:cs typeface="Verdana"/>
              </a:rPr>
              <a:t>Peak</a:t>
            </a:r>
            <a:r>
              <a:rPr sz="1071" b="1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071" b="1" dirty="0">
                <a:solidFill>
                  <a:srgbClr val="333D47"/>
                </a:solidFill>
                <a:latin typeface="Verdana"/>
                <a:cs typeface="Verdana"/>
              </a:rPr>
              <a:t>by</a:t>
            </a:r>
            <a:r>
              <a:rPr sz="1071" b="1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071" b="1" spc="-21" dirty="0">
                <a:solidFill>
                  <a:srgbClr val="333D47"/>
                </a:solidFill>
                <a:latin typeface="Verdana"/>
                <a:cs typeface="Verdana"/>
              </a:rPr>
              <a:t>2055</a:t>
            </a:r>
            <a:endParaRPr sz="1071">
              <a:latin typeface="Verdana"/>
              <a:cs typeface="Verdana"/>
            </a:endParaRPr>
          </a:p>
          <a:p>
            <a:pPr marL="21091">
              <a:spcBef>
                <a:spcPts val="118"/>
              </a:spcBef>
            </a:pP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Global</a:t>
            </a:r>
            <a:r>
              <a:rPr sz="964" i="1" spc="-5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Population</a:t>
            </a:r>
            <a:r>
              <a:rPr sz="964" i="1" spc="-6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964" i="1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Projections</a:t>
            </a:r>
            <a:r>
              <a:rPr sz="964" i="1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through</a:t>
            </a:r>
            <a:r>
              <a:rPr sz="964" i="1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spc="-21" dirty="0">
                <a:solidFill>
                  <a:srgbClr val="333D47"/>
                </a:solidFill>
                <a:latin typeface="Verdana"/>
                <a:cs typeface="Verdana"/>
              </a:rPr>
              <a:t>2100</a:t>
            </a:r>
            <a:endParaRPr sz="964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19743" y="813503"/>
            <a:ext cx="2590800" cy="3905250"/>
            <a:chOff x="3618293" y="759269"/>
            <a:chExt cx="2418080" cy="3644900"/>
          </a:xfrm>
        </p:grpSpPr>
        <p:sp>
          <p:nvSpPr>
            <p:cNvPr id="13" name="object 13"/>
            <p:cNvSpPr/>
            <p:nvPr/>
          </p:nvSpPr>
          <p:spPr>
            <a:xfrm>
              <a:off x="3629405" y="770381"/>
              <a:ext cx="2395855" cy="3622675"/>
            </a:xfrm>
            <a:custGeom>
              <a:avLst/>
              <a:gdLst/>
              <a:ahLst/>
              <a:cxnLst/>
              <a:rect l="l" t="t" r="r" b="b"/>
              <a:pathLst>
                <a:path w="2395854" h="3622675">
                  <a:moveTo>
                    <a:pt x="2395728" y="0"/>
                  </a:moveTo>
                  <a:lnTo>
                    <a:pt x="0" y="0"/>
                  </a:lnTo>
                  <a:lnTo>
                    <a:pt x="0" y="3622548"/>
                  </a:lnTo>
                  <a:lnTo>
                    <a:pt x="2395728" y="3622548"/>
                  </a:lnTo>
                  <a:lnTo>
                    <a:pt x="2395728" y="0"/>
                  </a:lnTo>
                  <a:close/>
                </a:path>
              </a:pathLst>
            </a:custGeom>
            <a:solidFill>
              <a:srgbClr val="00355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4" name="object 14"/>
            <p:cNvSpPr/>
            <p:nvPr/>
          </p:nvSpPr>
          <p:spPr>
            <a:xfrm>
              <a:off x="3629405" y="770381"/>
              <a:ext cx="2395855" cy="3622675"/>
            </a:xfrm>
            <a:custGeom>
              <a:avLst/>
              <a:gdLst/>
              <a:ahLst/>
              <a:cxnLst/>
              <a:rect l="l" t="t" r="r" b="b"/>
              <a:pathLst>
                <a:path w="2395854" h="3622675">
                  <a:moveTo>
                    <a:pt x="0" y="3622548"/>
                  </a:moveTo>
                  <a:lnTo>
                    <a:pt x="2395728" y="3622548"/>
                  </a:lnTo>
                  <a:lnTo>
                    <a:pt x="2395728" y="0"/>
                  </a:lnTo>
                  <a:lnTo>
                    <a:pt x="0" y="0"/>
                  </a:lnTo>
                  <a:lnTo>
                    <a:pt x="0" y="3622548"/>
                  </a:lnTo>
                  <a:close/>
                </a:path>
              </a:pathLst>
            </a:custGeom>
            <a:ln w="22225">
              <a:solidFill>
                <a:srgbClr val="00B0AF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5" name="object 15"/>
            <p:cNvSpPr/>
            <p:nvPr/>
          </p:nvSpPr>
          <p:spPr>
            <a:xfrm>
              <a:off x="4037075" y="2246376"/>
              <a:ext cx="457200" cy="353695"/>
            </a:xfrm>
            <a:custGeom>
              <a:avLst/>
              <a:gdLst/>
              <a:ahLst/>
              <a:cxnLst/>
              <a:rect l="l" t="t" r="r" b="b"/>
              <a:pathLst>
                <a:path w="457200" h="353694">
                  <a:moveTo>
                    <a:pt x="373252" y="0"/>
                  </a:moveTo>
                  <a:lnTo>
                    <a:pt x="346075" y="10794"/>
                  </a:lnTo>
                  <a:lnTo>
                    <a:pt x="351282" y="19050"/>
                  </a:lnTo>
                  <a:lnTo>
                    <a:pt x="340360" y="42291"/>
                  </a:lnTo>
                  <a:lnTo>
                    <a:pt x="329564" y="48641"/>
                  </a:lnTo>
                  <a:lnTo>
                    <a:pt x="318135" y="43053"/>
                  </a:lnTo>
                  <a:lnTo>
                    <a:pt x="313182" y="52578"/>
                  </a:lnTo>
                  <a:lnTo>
                    <a:pt x="313436" y="69850"/>
                  </a:lnTo>
                  <a:lnTo>
                    <a:pt x="332739" y="65531"/>
                  </a:lnTo>
                  <a:lnTo>
                    <a:pt x="342264" y="81153"/>
                  </a:lnTo>
                  <a:lnTo>
                    <a:pt x="322199" y="82550"/>
                  </a:lnTo>
                  <a:lnTo>
                    <a:pt x="297052" y="102869"/>
                  </a:lnTo>
                  <a:lnTo>
                    <a:pt x="285876" y="101346"/>
                  </a:lnTo>
                  <a:lnTo>
                    <a:pt x="285876" y="115569"/>
                  </a:lnTo>
                  <a:lnTo>
                    <a:pt x="273176" y="125603"/>
                  </a:lnTo>
                  <a:lnTo>
                    <a:pt x="232537" y="138556"/>
                  </a:lnTo>
                  <a:lnTo>
                    <a:pt x="201422" y="124587"/>
                  </a:lnTo>
                  <a:lnTo>
                    <a:pt x="174371" y="125603"/>
                  </a:lnTo>
                  <a:lnTo>
                    <a:pt x="160782" y="107568"/>
                  </a:lnTo>
                  <a:lnTo>
                    <a:pt x="127888" y="97536"/>
                  </a:lnTo>
                  <a:lnTo>
                    <a:pt x="123316" y="71374"/>
                  </a:lnTo>
                  <a:lnTo>
                    <a:pt x="113029" y="66929"/>
                  </a:lnTo>
                  <a:lnTo>
                    <a:pt x="105283" y="54482"/>
                  </a:lnTo>
                  <a:lnTo>
                    <a:pt x="90804" y="62103"/>
                  </a:lnTo>
                  <a:lnTo>
                    <a:pt x="88646" y="76454"/>
                  </a:lnTo>
                  <a:lnTo>
                    <a:pt x="69723" y="75311"/>
                  </a:lnTo>
                  <a:lnTo>
                    <a:pt x="64515" y="97536"/>
                  </a:lnTo>
                  <a:lnTo>
                    <a:pt x="46482" y="102362"/>
                  </a:lnTo>
                  <a:lnTo>
                    <a:pt x="52324" y="118744"/>
                  </a:lnTo>
                  <a:lnTo>
                    <a:pt x="48006" y="132969"/>
                  </a:lnTo>
                  <a:lnTo>
                    <a:pt x="19176" y="151765"/>
                  </a:lnTo>
                  <a:lnTo>
                    <a:pt x="2539" y="154686"/>
                  </a:lnTo>
                  <a:lnTo>
                    <a:pt x="0" y="168148"/>
                  </a:lnTo>
                  <a:lnTo>
                    <a:pt x="7747" y="172212"/>
                  </a:lnTo>
                  <a:lnTo>
                    <a:pt x="7493" y="184276"/>
                  </a:lnTo>
                  <a:lnTo>
                    <a:pt x="6731" y="186690"/>
                  </a:lnTo>
                  <a:lnTo>
                    <a:pt x="29718" y="203835"/>
                  </a:lnTo>
                  <a:lnTo>
                    <a:pt x="41275" y="198119"/>
                  </a:lnTo>
                  <a:lnTo>
                    <a:pt x="49529" y="203326"/>
                  </a:lnTo>
                  <a:lnTo>
                    <a:pt x="38988" y="218948"/>
                  </a:lnTo>
                  <a:lnTo>
                    <a:pt x="43941" y="231648"/>
                  </a:lnTo>
                  <a:lnTo>
                    <a:pt x="35687" y="233553"/>
                  </a:lnTo>
                  <a:lnTo>
                    <a:pt x="39370" y="249428"/>
                  </a:lnTo>
                  <a:lnTo>
                    <a:pt x="54863" y="256286"/>
                  </a:lnTo>
                  <a:lnTo>
                    <a:pt x="78612" y="265811"/>
                  </a:lnTo>
                  <a:lnTo>
                    <a:pt x="91312" y="280035"/>
                  </a:lnTo>
                  <a:lnTo>
                    <a:pt x="107441" y="280035"/>
                  </a:lnTo>
                  <a:lnTo>
                    <a:pt x="112395" y="278511"/>
                  </a:lnTo>
                  <a:lnTo>
                    <a:pt x="113411" y="285369"/>
                  </a:lnTo>
                  <a:lnTo>
                    <a:pt x="120776" y="275844"/>
                  </a:lnTo>
                  <a:lnTo>
                    <a:pt x="134747" y="280288"/>
                  </a:lnTo>
                  <a:lnTo>
                    <a:pt x="166877" y="263906"/>
                  </a:lnTo>
                  <a:lnTo>
                    <a:pt x="169163" y="273685"/>
                  </a:lnTo>
                  <a:lnTo>
                    <a:pt x="177164" y="277368"/>
                  </a:lnTo>
                  <a:lnTo>
                    <a:pt x="186436" y="282956"/>
                  </a:lnTo>
                  <a:lnTo>
                    <a:pt x="186562" y="291719"/>
                  </a:lnTo>
                  <a:lnTo>
                    <a:pt x="178435" y="318897"/>
                  </a:lnTo>
                  <a:lnTo>
                    <a:pt x="187071" y="316484"/>
                  </a:lnTo>
                  <a:lnTo>
                    <a:pt x="191388" y="335280"/>
                  </a:lnTo>
                  <a:lnTo>
                    <a:pt x="205612" y="340360"/>
                  </a:lnTo>
                  <a:lnTo>
                    <a:pt x="209041" y="342773"/>
                  </a:lnTo>
                  <a:lnTo>
                    <a:pt x="208407" y="332359"/>
                  </a:lnTo>
                  <a:lnTo>
                    <a:pt x="212851" y="332105"/>
                  </a:lnTo>
                  <a:lnTo>
                    <a:pt x="235076" y="325247"/>
                  </a:lnTo>
                  <a:lnTo>
                    <a:pt x="255524" y="341122"/>
                  </a:lnTo>
                  <a:lnTo>
                    <a:pt x="268604" y="340613"/>
                  </a:lnTo>
                  <a:lnTo>
                    <a:pt x="272034" y="353568"/>
                  </a:lnTo>
                  <a:lnTo>
                    <a:pt x="273431" y="342773"/>
                  </a:lnTo>
                  <a:lnTo>
                    <a:pt x="292988" y="337693"/>
                  </a:lnTo>
                  <a:lnTo>
                    <a:pt x="297052" y="328930"/>
                  </a:lnTo>
                  <a:lnTo>
                    <a:pt x="301371" y="331850"/>
                  </a:lnTo>
                  <a:lnTo>
                    <a:pt x="318770" y="326644"/>
                  </a:lnTo>
                  <a:lnTo>
                    <a:pt x="335534" y="311531"/>
                  </a:lnTo>
                  <a:lnTo>
                    <a:pt x="360807" y="259969"/>
                  </a:lnTo>
                  <a:lnTo>
                    <a:pt x="347218" y="257048"/>
                  </a:lnTo>
                  <a:lnTo>
                    <a:pt x="360299" y="249936"/>
                  </a:lnTo>
                  <a:lnTo>
                    <a:pt x="346963" y="239013"/>
                  </a:lnTo>
                  <a:lnTo>
                    <a:pt x="360299" y="241935"/>
                  </a:lnTo>
                  <a:lnTo>
                    <a:pt x="340487" y="209931"/>
                  </a:lnTo>
                  <a:lnTo>
                    <a:pt x="347472" y="195199"/>
                  </a:lnTo>
                  <a:lnTo>
                    <a:pt x="365887" y="184276"/>
                  </a:lnTo>
                  <a:lnTo>
                    <a:pt x="351916" y="179578"/>
                  </a:lnTo>
                  <a:lnTo>
                    <a:pt x="338836" y="185419"/>
                  </a:lnTo>
                  <a:lnTo>
                    <a:pt x="328675" y="171831"/>
                  </a:lnTo>
                  <a:lnTo>
                    <a:pt x="329564" y="166116"/>
                  </a:lnTo>
                  <a:lnTo>
                    <a:pt x="359918" y="145161"/>
                  </a:lnTo>
                  <a:lnTo>
                    <a:pt x="362965" y="151765"/>
                  </a:lnTo>
                  <a:lnTo>
                    <a:pt x="356488" y="169799"/>
                  </a:lnTo>
                  <a:lnTo>
                    <a:pt x="378460" y="156337"/>
                  </a:lnTo>
                  <a:lnTo>
                    <a:pt x="397383" y="139065"/>
                  </a:lnTo>
                  <a:lnTo>
                    <a:pt x="407670" y="140969"/>
                  </a:lnTo>
                  <a:lnTo>
                    <a:pt x="407670" y="134874"/>
                  </a:lnTo>
                  <a:lnTo>
                    <a:pt x="421894" y="124587"/>
                  </a:lnTo>
                  <a:lnTo>
                    <a:pt x="424941" y="127507"/>
                  </a:lnTo>
                  <a:lnTo>
                    <a:pt x="430022" y="118744"/>
                  </a:lnTo>
                  <a:lnTo>
                    <a:pt x="427863" y="104393"/>
                  </a:lnTo>
                  <a:lnTo>
                    <a:pt x="444246" y="98679"/>
                  </a:lnTo>
                  <a:lnTo>
                    <a:pt x="457200" y="60579"/>
                  </a:lnTo>
                  <a:lnTo>
                    <a:pt x="429260" y="69596"/>
                  </a:lnTo>
                  <a:lnTo>
                    <a:pt x="424941" y="55244"/>
                  </a:lnTo>
                  <a:lnTo>
                    <a:pt x="402082" y="46481"/>
                  </a:lnTo>
                  <a:lnTo>
                    <a:pt x="388365" y="7112"/>
                  </a:lnTo>
                  <a:lnTo>
                    <a:pt x="373252" y="0"/>
                  </a:lnTo>
                  <a:close/>
                </a:path>
              </a:pathLst>
            </a:custGeom>
            <a:solidFill>
              <a:srgbClr val="D5D7DA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6" name="object 16"/>
            <p:cNvSpPr/>
            <p:nvPr/>
          </p:nvSpPr>
          <p:spPr>
            <a:xfrm>
              <a:off x="4037075" y="2246376"/>
              <a:ext cx="457200" cy="353695"/>
            </a:xfrm>
            <a:custGeom>
              <a:avLst/>
              <a:gdLst/>
              <a:ahLst/>
              <a:cxnLst/>
              <a:rect l="l" t="t" r="r" b="b"/>
              <a:pathLst>
                <a:path w="457200" h="353694">
                  <a:moveTo>
                    <a:pt x="0" y="168148"/>
                  </a:moveTo>
                  <a:lnTo>
                    <a:pt x="2539" y="154686"/>
                  </a:lnTo>
                  <a:lnTo>
                    <a:pt x="19176" y="151765"/>
                  </a:lnTo>
                  <a:lnTo>
                    <a:pt x="48006" y="132969"/>
                  </a:lnTo>
                  <a:lnTo>
                    <a:pt x="52324" y="118744"/>
                  </a:lnTo>
                  <a:lnTo>
                    <a:pt x="46482" y="102362"/>
                  </a:lnTo>
                  <a:lnTo>
                    <a:pt x="64515" y="97536"/>
                  </a:lnTo>
                  <a:lnTo>
                    <a:pt x="69723" y="75311"/>
                  </a:lnTo>
                  <a:lnTo>
                    <a:pt x="88646" y="76454"/>
                  </a:lnTo>
                  <a:lnTo>
                    <a:pt x="90804" y="62103"/>
                  </a:lnTo>
                  <a:lnTo>
                    <a:pt x="105283" y="54482"/>
                  </a:lnTo>
                  <a:lnTo>
                    <a:pt x="113029" y="66929"/>
                  </a:lnTo>
                  <a:lnTo>
                    <a:pt x="123316" y="71374"/>
                  </a:lnTo>
                  <a:lnTo>
                    <a:pt x="127888" y="97536"/>
                  </a:lnTo>
                  <a:lnTo>
                    <a:pt x="160782" y="107568"/>
                  </a:lnTo>
                  <a:lnTo>
                    <a:pt x="174371" y="125603"/>
                  </a:lnTo>
                  <a:lnTo>
                    <a:pt x="201422" y="124587"/>
                  </a:lnTo>
                  <a:lnTo>
                    <a:pt x="232537" y="138556"/>
                  </a:lnTo>
                  <a:lnTo>
                    <a:pt x="273176" y="125603"/>
                  </a:lnTo>
                  <a:lnTo>
                    <a:pt x="285876" y="115569"/>
                  </a:lnTo>
                  <a:lnTo>
                    <a:pt x="285876" y="101346"/>
                  </a:lnTo>
                  <a:lnTo>
                    <a:pt x="297052" y="102869"/>
                  </a:lnTo>
                  <a:lnTo>
                    <a:pt x="322199" y="82550"/>
                  </a:lnTo>
                  <a:lnTo>
                    <a:pt x="342264" y="81153"/>
                  </a:lnTo>
                  <a:lnTo>
                    <a:pt x="332739" y="65531"/>
                  </a:lnTo>
                  <a:lnTo>
                    <a:pt x="313436" y="69850"/>
                  </a:lnTo>
                  <a:lnTo>
                    <a:pt x="313182" y="52578"/>
                  </a:lnTo>
                  <a:lnTo>
                    <a:pt x="318135" y="43053"/>
                  </a:lnTo>
                  <a:lnTo>
                    <a:pt x="329564" y="48641"/>
                  </a:lnTo>
                  <a:lnTo>
                    <a:pt x="340360" y="42291"/>
                  </a:lnTo>
                  <a:lnTo>
                    <a:pt x="351282" y="19050"/>
                  </a:lnTo>
                  <a:lnTo>
                    <a:pt x="346075" y="10794"/>
                  </a:lnTo>
                  <a:lnTo>
                    <a:pt x="373252" y="0"/>
                  </a:lnTo>
                  <a:lnTo>
                    <a:pt x="388365" y="7112"/>
                  </a:lnTo>
                  <a:lnTo>
                    <a:pt x="402082" y="46481"/>
                  </a:lnTo>
                  <a:lnTo>
                    <a:pt x="424941" y="55244"/>
                  </a:lnTo>
                  <a:lnTo>
                    <a:pt x="429260" y="69596"/>
                  </a:lnTo>
                  <a:lnTo>
                    <a:pt x="457200" y="60579"/>
                  </a:lnTo>
                  <a:lnTo>
                    <a:pt x="444246" y="98679"/>
                  </a:lnTo>
                  <a:lnTo>
                    <a:pt x="427863" y="104393"/>
                  </a:lnTo>
                  <a:lnTo>
                    <a:pt x="430022" y="118744"/>
                  </a:lnTo>
                  <a:lnTo>
                    <a:pt x="424941" y="127507"/>
                  </a:lnTo>
                  <a:lnTo>
                    <a:pt x="421894" y="124587"/>
                  </a:lnTo>
                  <a:lnTo>
                    <a:pt x="407670" y="134874"/>
                  </a:lnTo>
                  <a:lnTo>
                    <a:pt x="407670" y="140969"/>
                  </a:lnTo>
                  <a:lnTo>
                    <a:pt x="397383" y="139065"/>
                  </a:lnTo>
                  <a:lnTo>
                    <a:pt x="378460" y="156337"/>
                  </a:lnTo>
                  <a:lnTo>
                    <a:pt x="356488" y="169799"/>
                  </a:lnTo>
                  <a:lnTo>
                    <a:pt x="362965" y="151765"/>
                  </a:lnTo>
                  <a:lnTo>
                    <a:pt x="359918" y="145161"/>
                  </a:lnTo>
                  <a:lnTo>
                    <a:pt x="329564" y="166116"/>
                  </a:lnTo>
                  <a:lnTo>
                    <a:pt x="328675" y="171831"/>
                  </a:lnTo>
                  <a:lnTo>
                    <a:pt x="338836" y="185419"/>
                  </a:lnTo>
                  <a:lnTo>
                    <a:pt x="351916" y="179578"/>
                  </a:lnTo>
                  <a:lnTo>
                    <a:pt x="365887" y="184276"/>
                  </a:lnTo>
                  <a:lnTo>
                    <a:pt x="347472" y="195199"/>
                  </a:lnTo>
                  <a:lnTo>
                    <a:pt x="340487" y="209931"/>
                  </a:lnTo>
                  <a:lnTo>
                    <a:pt x="360299" y="241935"/>
                  </a:lnTo>
                  <a:lnTo>
                    <a:pt x="346963" y="239013"/>
                  </a:lnTo>
                  <a:lnTo>
                    <a:pt x="360299" y="249936"/>
                  </a:lnTo>
                  <a:lnTo>
                    <a:pt x="347218" y="257048"/>
                  </a:lnTo>
                  <a:lnTo>
                    <a:pt x="360807" y="259969"/>
                  </a:lnTo>
                  <a:lnTo>
                    <a:pt x="335534" y="311531"/>
                  </a:lnTo>
                  <a:lnTo>
                    <a:pt x="318770" y="326644"/>
                  </a:lnTo>
                  <a:lnTo>
                    <a:pt x="302387" y="331597"/>
                  </a:lnTo>
                  <a:lnTo>
                    <a:pt x="301371" y="331850"/>
                  </a:lnTo>
                  <a:lnTo>
                    <a:pt x="297052" y="328930"/>
                  </a:lnTo>
                  <a:lnTo>
                    <a:pt x="292988" y="337693"/>
                  </a:lnTo>
                  <a:lnTo>
                    <a:pt x="273431" y="342773"/>
                  </a:lnTo>
                  <a:lnTo>
                    <a:pt x="272034" y="353568"/>
                  </a:lnTo>
                  <a:lnTo>
                    <a:pt x="268604" y="340613"/>
                  </a:lnTo>
                  <a:lnTo>
                    <a:pt x="255524" y="341122"/>
                  </a:lnTo>
                  <a:lnTo>
                    <a:pt x="235076" y="325247"/>
                  </a:lnTo>
                  <a:lnTo>
                    <a:pt x="212851" y="332105"/>
                  </a:lnTo>
                  <a:lnTo>
                    <a:pt x="208407" y="332359"/>
                  </a:lnTo>
                  <a:lnTo>
                    <a:pt x="209041" y="342773"/>
                  </a:lnTo>
                  <a:lnTo>
                    <a:pt x="205612" y="340360"/>
                  </a:lnTo>
                  <a:lnTo>
                    <a:pt x="191388" y="335280"/>
                  </a:lnTo>
                  <a:lnTo>
                    <a:pt x="187071" y="316484"/>
                  </a:lnTo>
                  <a:lnTo>
                    <a:pt x="178435" y="318897"/>
                  </a:lnTo>
                  <a:lnTo>
                    <a:pt x="186562" y="291719"/>
                  </a:lnTo>
                  <a:lnTo>
                    <a:pt x="186436" y="282956"/>
                  </a:lnTo>
                  <a:lnTo>
                    <a:pt x="177164" y="277368"/>
                  </a:lnTo>
                  <a:lnTo>
                    <a:pt x="169163" y="273685"/>
                  </a:lnTo>
                  <a:lnTo>
                    <a:pt x="166877" y="263906"/>
                  </a:lnTo>
                  <a:lnTo>
                    <a:pt x="134747" y="280288"/>
                  </a:lnTo>
                  <a:lnTo>
                    <a:pt x="120776" y="275844"/>
                  </a:lnTo>
                  <a:lnTo>
                    <a:pt x="113411" y="285369"/>
                  </a:lnTo>
                  <a:lnTo>
                    <a:pt x="112395" y="278511"/>
                  </a:lnTo>
                  <a:lnTo>
                    <a:pt x="107441" y="280035"/>
                  </a:lnTo>
                  <a:lnTo>
                    <a:pt x="91312" y="280035"/>
                  </a:lnTo>
                  <a:lnTo>
                    <a:pt x="78612" y="265811"/>
                  </a:lnTo>
                  <a:lnTo>
                    <a:pt x="54863" y="256286"/>
                  </a:lnTo>
                  <a:lnTo>
                    <a:pt x="39370" y="249428"/>
                  </a:lnTo>
                  <a:lnTo>
                    <a:pt x="35687" y="233553"/>
                  </a:lnTo>
                  <a:lnTo>
                    <a:pt x="43941" y="231648"/>
                  </a:lnTo>
                  <a:lnTo>
                    <a:pt x="38988" y="218948"/>
                  </a:lnTo>
                  <a:lnTo>
                    <a:pt x="49529" y="203326"/>
                  </a:lnTo>
                  <a:lnTo>
                    <a:pt x="41275" y="198119"/>
                  </a:lnTo>
                  <a:lnTo>
                    <a:pt x="29718" y="203835"/>
                  </a:lnTo>
                  <a:lnTo>
                    <a:pt x="6731" y="186690"/>
                  </a:lnTo>
                  <a:lnTo>
                    <a:pt x="7493" y="184276"/>
                  </a:lnTo>
                  <a:lnTo>
                    <a:pt x="7747" y="172212"/>
                  </a:lnTo>
                  <a:lnTo>
                    <a:pt x="0" y="168148"/>
                  </a:lnTo>
                  <a:close/>
                </a:path>
              </a:pathLst>
            </a:custGeom>
            <a:ln w="9525">
              <a:solidFill>
                <a:srgbClr val="D5D7DA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32230" y="2792321"/>
            <a:ext cx="774927" cy="573591"/>
          </a:xfrm>
          <a:prstGeom prst="rect">
            <a:avLst/>
          </a:prstGeom>
        </p:spPr>
        <p:txBody>
          <a:bodyPr vert="horz" wrap="square" lIns="0" tIns="12927" rIns="0" bIns="0" rtlCol="0">
            <a:spAutoFit/>
          </a:bodyPr>
          <a:lstStyle/>
          <a:p>
            <a:pPr marR="3402" algn="ctr">
              <a:spcBef>
                <a:spcPts val="102"/>
              </a:spcBef>
            </a:pPr>
            <a:r>
              <a:rPr sz="1714" spc="-21" dirty="0">
                <a:solidFill>
                  <a:srgbClr val="00B0AF"/>
                </a:solidFill>
                <a:latin typeface="Rockwell"/>
                <a:cs typeface="Rockwell"/>
              </a:rPr>
              <a:t>2022</a:t>
            </a:r>
            <a:endParaRPr sz="1714">
              <a:latin typeface="Rockwell"/>
              <a:cs typeface="Rockwell"/>
            </a:endParaRPr>
          </a:p>
          <a:p>
            <a:pPr marR="5443" algn="ctr">
              <a:spcBef>
                <a:spcPts val="32"/>
              </a:spcBef>
            </a:pP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49%</a:t>
            </a:r>
            <a:r>
              <a:rPr sz="964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decline</a:t>
            </a:r>
            <a:endParaRPr sz="964">
              <a:latin typeface="Verdana"/>
              <a:cs typeface="Verdana"/>
            </a:endParaRPr>
          </a:p>
          <a:p>
            <a:pPr marR="2721" algn="ctr">
              <a:spcBef>
                <a:spcPts val="5"/>
              </a:spcBef>
            </a:pP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964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21" dirty="0">
                <a:solidFill>
                  <a:srgbClr val="FFFFFF"/>
                </a:solidFill>
                <a:latin typeface="Verdana"/>
                <a:cs typeface="Verdana"/>
              </a:rPr>
              <a:t>2100</a:t>
            </a:r>
            <a:endParaRPr sz="964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683080" y="2409892"/>
            <a:ext cx="320448" cy="387804"/>
            <a:chOff x="5170741" y="2249233"/>
            <a:chExt cx="299085" cy="361950"/>
          </a:xfrm>
        </p:grpSpPr>
        <p:sp>
          <p:nvSpPr>
            <p:cNvPr id="19" name="object 19"/>
            <p:cNvSpPr/>
            <p:nvPr/>
          </p:nvSpPr>
          <p:spPr>
            <a:xfrm>
              <a:off x="5175503" y="2253995"/>
              <a:ext cx="289560" cy="352425"/>
            </a:xfrm>
            <a:custGeom>
              <a:avLst/>
              <a:gdLst/>
              <a:ahLst/>
              <a:cxnLst/>
              <a:rect l="l" t="t" r="r" b="b"/>
              <a:pathLst>
                <a:path w="289560" h="352425">
                  <a:moveTo>
                    <a:pt x="110490" y="0"/>
                  </a:moveTo>
                  <a:lnTo>
                    <a:pt x="95123" y="7620"/>
                  </a:lnTo>
                  <a:lnTo>
                    <a:pt x="86613" y="17018"/>
                  </a:lnTo>
                  <a:lnTo>
                    <a:pt x="58420" y="17018"/>
                  </a:lnTo>
                  <a:lnTo>
                    <a:pt x="59055" y="36703"/>
                  </a:lnTo>
                  <a:lnTo>
                    <a:pt x="71882" y="48895"/>
                  </a:lnTo>
                  <a:lnTo>
                    <a:pt x="64135" y="55499"/>
                  </a:lnTo>
                  <a:lnTo>
                    <a:pt x="66167" y="66548"/>
                  </a:lnTo>
                  <a:lnTo>
                    <a:pt x="37211" y="106806"/>
                  </a:lnTo>
                  <a:lnTo>
                    <a:pt x="23875" y="105410"/>
                  </a:lnTo>
                  <a:lnTo>
                    <a:pt x="14986" y="115443"/>
                  </a:lnTo>
                  <a:lnTo>
                    <a:pt x="30353" y="152273"/>
                  </a:lnTo>
                  <a:lnTo>
                    <a:pt x="8255" y="152273"/>
                  </a:lnTo>
                  <a:lnTo>
                    <a:pt x="0" y="160274"/>
                  </a:lnTo>
                  <a:lnTo>
                    <a:pt x="8762" y="171323"/>
                  </a:lnTo>
                  <a:lnTo>
                    <a:pt x="22733" y="167512"/>
                  </a:lnTo>
                  <a:lnTo>
                    <a:pt x="8762" y="177546"/>
                  </a:lnTo>
                  <a:lnTo>
                    <a:pt x="23241" y="196596"/>
                  </a:lnTo>
                  <a:lnTo>
                    <a:pt x="37465" y="192531"/>
                  </a:lnTo>
                  <a:lnTo>
                    <a:pt x="40894" y="176149"/>
                  </a:lnTo>
                  <a:lnTo>
                    <a:pt x="45720" y="178943"/>
                  </a:lnTo>
                  <a:lnTo>
                    <a:pt x="51943" y="251841"/>
                  </a:lnTo>
                  <a:lnTo>
                    <a:pt x="59944" y="261112"/>
                  </a:lnTo>
                  <a:lnTo>
                    <a:pt x="68961" y="301371"/>
                  </a:lnTo>
                  <a:lnTo>
                    <a:pt x="91186" y="352044"/>
                  </a:lnTo>
                  <a:lnTo>
                    <a:pt x="116078" y="325628"/>
                  </a:lnTo>
                  <a:lnTo>
                    <a:pt x="120396" y="260096"/>
                  </a:lnTo>
                  <a:lnTo>
                    <a:pt x="179959" y="207391"/>
                  </a:lnTo>
                  <a:lnTo>
                    <a:pt x="196723" y="181102"/>
                  </a:lnTo>
                  <a:lnTo>
                    <a:pt x="205486" y="186562"/>
                  </a:lnTo>
                  <a:lnTo>
                    <a:pt x="201549" y="153289"/>
                  </a:lnTo>
                  <a:lnTo>
                    <a:pt x="195072" y="145669"/>
                  </a:lnTo>
                  <a:lnTo>
                    <a:pt x="201803" y="140843"/>
                  </a:lnTo>
                  <a:lnTo>
                    <a:pt x="196723" y="133477"/>
                  </a:lnTo>
                  <a:lnTo>
                    <a:pt x="201295" y="124460"/>
                  </a:lnTo>
                  <a:lnTo>
                    <a:pt x="215519" y="140843"/>
                  </a:lnTo>
                  <a:lnTo>
                    <a:pt x="237617" y="142875"/>
                  </a:lnTo>
                  <a:lnTo>
                    <a:pt x="226313" y="157099"/>
                  </a:lnTo>
                  <a:lnTo>
                    <a:pt x="232537" y="168529"/>
                  </a:lnTo>
                  <a:lnTo>
                    <a:pt x="236982" y="159893"/>
                  </a:lnTo>
                  <a:lnTo>
                    <a:pt x="242188" y="183134"/>
                  </a:lnTo>
                  <a:lnTo>
                    <a:pt x="267970" y="124841"/>
                  </a:lnTo>
                  <a:lnTo>
                    <a:pt x="285242" y="116840"/>
                  </a:lnTo>
                  <a:lnTo>
                    <a:pt x="289560" y="104012"/>
                  </a:lnTo>
                  <a:lnTo>
                    <a:pt x="279019" y="99187"/>
                  </a:lnTo>
                  <a:lnTo>
                    <a:pt x="275971" y="86360"/>
                  </a:lnTo>
                  <a:lnTo>
                    <a:pt x="233680" y="107823"/>
                  </a:lnTo>
                  <a:lnTo>
                    <a:pt x="235331" y="118999"/>
                  </a:lnTo>
                  <a:lnTo>
                    <a:pt x="209169" y="122428"/>
                  </a:lnTo>
                  <a:lnTo>
                    <a:pt x="205486" y="114427"/>
                  </a:lnTo>
                  <a:lnTo>
                    <a:pt x="204088" y="105410"/>
                  </a:lnTo>
                  <a:lnTo>
                    <a:pt x="197612" y="107568"/>
                  </a:lnTo>
                  <a:lnTo>
                    <a:pt x="196469" y="125856"/>
                  </a:lnTo>
                  <a:lnTo>
                    <a:pt x="145034" y="114173"/>
                  </a:lnTo>
                  <a:lnTo>
                    <a:pt x="118618" y="95758"/>
                  </a:lnTo>
                  <a:lnTo>
                    <a:pt x="128270" y="76327"/>
                  </a:lnTo>
                  <a:lnTo>
                    <a:pt x="107823" y="67310"/>
                  </a:lnTo>
                  <a:lnTo>
                    <a:pt x="102997" y="46481"/>
                  </a:lnTo>
                  <a:lnTo>
                    <a:pt x="113792" y="44068"/>
                  </a:lnTo>
                  <a:lnTo>
                    <a:pt x="107315" y="27431"/>
                  </a:lnTo>
                  <a:lnTo>
                    <a:pt x="121158" y="6985"/>
                  </a:lnTo>
                  <a:lnTo>
                    <a:pt x="110490" y="0"/>
                  </a:lnTo>
                  <a:close/>
                </a:path>
              </a:pathLst>
            </a:custGeom>
            <a:solidFill>
              <a:srgbClr val="D5D7DA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75503" y="2253995"/>
              <a:ext cx="289560" cy="352425"/>
            </a:xfrm>
            <a:custGeom>
              <a:avLst/>
              <a:gdLst/>
              <a:ahLst/>
              <a:cxnLst/>
              <a:rect l="l" t="t" r="r" b="b"/>
              <a:pathLst>
                <a:path w="289560" h="352425">
                  <a:moveTo>
                    <a:pt x="0" y="160274"/>
                  </a:moveTo>
                  <a:lnTo>
                    <a:pt x="8255" y="152273"/>
                  </a:lnTo>
                  <a:lnTo>
                    <a:pt x="30353" y="152273"/>
                  </a:lnTo>
                  <a:lnTo>
                    <a:pt x="14986" y="115443"/>
                  </a:lnTo>
                  <a:lnTo>
                    <a:pt x="23875" y="105410"/>
                  </a:lnTo>
                  <a:lnTo>
                    <a:pt x="37211" y="106806"/>
                  </a:lnTo>
                  <a:lnTo>
                    <a:pt x="66167" y="66548"/>
                  </a:lnTo>
                  <a:lnTo>
                    <a:pt x="64135" y="55499"/>
                  </a:lnTo>
                  <a:lnTo>
                    <a:pt x="71882" y="48895"/>
                  </a:lnTo>
                  <a:lnTo>
                    <a:pt x="59055" y="36703"/>
                  </a:lnTo>
                  <a:lnTo>
                    <a:pt x="58420" y="17018"/>
                  </a:lnTo>
                  <a:lnTo>
                    <a:pt x="86613" y="17018"/>
                  </a:lnTo>
                  <a:lnTo>
                    <a:pt x="95123" y="7620"/>
                  </a:lnTo>
                  <a:lnTo>
                    <a:pt x="110490" y="0"/>
                  </a:lnTo>
                  <a:lnTo>
                    <a:pt x="121158" y="6985"/>
                  </a:lnTo>
                  <a:lnTo>
                    <a:pt x="107315" y="27431"/>
                  </a:lnTo>
                  <a:lnTo>
                    <a:pt x="113792" y="44068"/>
                  </a:lnTo>
                  <a:lnTo>
                    <a:pt x="102997" y="46481"/>
                  </a:lnTo>
                  <a:lnTo>
                    <a:pt x="107823" y="67310"/>
                  </a:lnTo>
                  <a:lnTo>
                    <a:pt x="128270" y="76327"/>
                  </a:lnTo>
                  <a:lnTo>
                    <a:pt x="118618" y="95758"/>
                  </a:lnTo>
                  <a:lnTo>
                    <a:pt x="145034" y="114173"/>
                  </a:lnTo>
                  <a:lnTo>
                    <a:pt x="196469" y="125856"/>
                  </a:lnTo>
                  <a:lnTo>
                    <a:pt x="197612" y="107568"/>
                  </a:lnTo>
                  <a:lnTo>
                    <a:pt x="204088" y="105410"/>
                  </a:lnTo>
                  <a:lnTo>
                    <a:pt x="205486" y="114427"/>
                  </a:lnTo>
                  <a:lnTo>
                    <a:pt x="209169" y="122428"/>
                  </a:lnTo>
                  <a:lnTo>
                    <a:pt x="235331" y="118999"/>
                  </a:lnTo>
                  <a:lnTo>
                    <a:pt x="233680" y="107823"/>
                  </a:lnTo>
                  <a:lnTo>
                    <a:pt x="275971" y="86360"/>
                  </a:lnTo>
                  <a:lnTo>
                    <a:pt x="279019" y="99187"/>
                  </a:lnTo>
                  <a:lnTo>
                    <a:pt x="289560" y="104012"/>
                  </a:lnTo>
                  <a:lnTo>
                    <a:pt x="285242" y="116840"/>
                  </a:lnTo>
                  <a:lnTo>
                    <a:pt x="267970" y="124841"/>
                  </a:lnTo>
                  <a:lnTo>
                    <a:pt x="242188" y="183134"/>
                  </a:lnTo>
                  <a:lnTo>
                    <a:pt x="236982" y="159893"/>
                  </a:lnTo>
                  <a:lnTo>
                    <a:pt x="232537" y="168529"/>
                  </a:lnTo>
                  <a:lnTo>
                    <a:pt x="226313" y="157099"/>
                  </a:lnTo>
                  <a:lnTo>
                    <a:pt x="237617" y="142875"/>
                  </a:lnTo>
                  <a:lnTo>
                    <a:pt x="215519" y="140843"/>
                  </a:lnTo>
                  <a:lnTo>
                    <a:pt x="201295" y="124460"/>
                  </a:lnTo>
                  <a:lnTo>
                    <a:pt x="196723" y="133477"/>
                  </a:lnTo>
                  <a:lnTo>
                    <a:pt x="201803" y="140843"/>
                  </a:lnTo>
                  <a:lnTo>
                    <a:pt x="195072" y="145669"/>
                  </a:lnTo>
                  <a:lnTo>
                    <a:pt x="201549" y="153289"/>
                  </a:lnTo>
                  <a:lnTo>
                    <a:pt x="205486" y="186562"/>
                  </a:lnTo>
                  <a:lnTo>
                    <a:pt x="196723" y="181102"/>
                  </a:lnTo>
                  <a:lnTo>
                    <a:pt x="179959" y="207391"/>
                  </a:lnTo>
                  <a:lnTo>
                    <a:pt x="120396" y="260096"/>
                  </a:lnTo>
                  <a:lnTo>
                    <a:pt x="116078" y="325628"/>
                  </a:lnTo>
                  <a:lnTo>
                    <a:pt x="91186" y="352044"/>
                  </a:lnTo>
                  <a:lnTo>
                    <a:pt x="68961" y="301371"/>
                  </a:lnTo>
                  <a:lnTo>
                    <a:pt x="59944" y="261112"/>
                  </a:lnTo>
                  <a:lnTo>
                    <a:pt x="51943" y="251841"/>
                  </a:lnTo>
                  <a:lnTo>
                    <a:pt x="45720" y="178943"/>
                  </a:lnTo>
                  <a:lnTo>
                    <a:pt x="40894" y="176149"/>
                  </a:lnTo>
                  <a:lnTo>
                    <a:pt x="37465" y="192531"/>
                  </a:lnTo>
                  <a:lnTo>
                    <a:pt x="23241" y="196596"/>
                  </a:lnTo>
                  <a:lnTo>
                    <a:pt x="8762" y="177546"/>
                  </a:lnTo>
                  <a:lnTo>
                    <a:pt x="22733" y="167512"/>
                  </a:lnTo>
                  <a:lnTo>
                    <a:pt x="8762" y="171323"/>
                  </a:lnTo>
                  <a:lnTo>
                    <a:pt x="0" y="160274"/>
                  </a:lnTo>
                  <a:close/>
                </a:path>
              </a:pathLst>
            </a:custGeom>
            <a:ln w="9525">
              <a:solidFill>
                <a:srgbClr val="D5D7DA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462848" y="2752466"/>
            <a:ext cx="774927" cy="615269"/>
          </a:xfrm>
          <a:prstGeom prst="rect">
            <a:avLst/>
          </a:prstGeom>
        </p:spPr>
        <p:txBody>
          <a:bodyPr vert="horz" wrap="square" lIns="0" tIns="41502" rIns="0" bIns="0" rtlCol="0">
            <a:spAutoFit/>
          </a:bodyPr>
          <a:lstStyle/>
          <a:p>
            <a:pPr marR="4762" algn="ctr">
              <a:spcBef>
                <a:spcPts val="327"/>
              </a:spcBef>
            </a:pPr>
            <a:r>
              <a:rPr sz="1714" spc="-21" dirty="0">
                <a:solidFill>
                  <a:srgbClr val="00B0AF"/>
                </a:solidFill>
                <a:latin typeface="Rockwell"/>
                <a:cs typeface="Rockwell"/>
              </a:rPr>
              <a:t>2046</a:t>
            </a:r>
            <a:endParaRPr sz="1714">
              <a:latin typeface="Rockwell"/>
              <a:cs typeface="Rockwell"/>
            </a:endParaRPr>
          </a:p>
          <a:p>
            <a:pPr marR="5443" algn="ctr">
              <a:spcBef>
                <a:spcPts val="122"/>
              </a:spcBef>
            </a:pP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32%</a:t>
            </a:r>
            <a:r>
              <a:rPr sz="964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decline</a:t>
            </a:r>
            <a:endParaRPr sz="964">
              <a:latin typeface="Verdana"/>
              <a:cs typeface="Verdana"/>
            </a:endParaRPr>
          </a:p>
          <a:p>
            <a:pPr marR="2721" algn="ctr"/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964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21" dirty="0">
                <a:solidFill>
                  <a:srgbClr val="FFFFFF"/>
                </a:solidFill>
                <a:latin typeface="Verdana"/>
                <a:cs typeface="Verdana"/>
              </a:rPr>
              <a:t>2100</a:t>
            </a:r>
            <a:endParaRPr sz="964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66601" y="1389357"/>
            <a:ext cx="523195" cy="312284"/>
            <a:chOff x="4035361" y="1296733"/>
            <a:chExt cx="488315" cy="291465"/>
          </a:xfrm>
        </p:grpSpPr>
        <p:sp>
          <p:nvSpPr>
            <p:cNvPr id="23" name="object 23"/>
            <p:cNvSpPr/>
            <p:nvPr/>
          </p:nvSpPr>
          <p:spPr>
            <a:xfrm>
              <a:off x="4040123" y="1301496"/>
              <a:ext cx="478790" cy="281940"/>
            </a:xfrm>
            <a:custGeom>
              <a:avLst/>
              <a:gdLst/>
              <a:ahLst/>
              <a:cxnLst/>
              <a:rect l="l" t="t" r="r" b="b"/>
              <a:pathLst>
                <a:path w="478789" h="281940">
                  <a:moveTo>
                    <a:pt x="244601" y="0"/>
                  </a:moveTo>
                  <a:lnTo>
                    <a:pt x="244221" y="6095"/>
                  </a:lnTo>
                  <a:lnTo>
                    <a:pt x="15748" y="6095"/>
                  </a:lnTo>
                  <a:lnTo>
                    <a:pt x="20065" y="17144"/>
                  </a:lnTo>
                  <a:lnTo>
                    <a:pt x="14604" y="26162"/>
                  </a:lnTo>
                  <a:lnTo>
                    <a:pt x="16255" y="16890"/>
                  </a:lnTo>
                  <a:lnTo>
                    <a:pt x="0" y="16001"/>
                  </a:lnTo>
                  <a:lnTo>
                    <a:pt x="5461" y="38862"/>
                  </a:lnTo>
                  <a:lnTo>
                    <a:pt x="12191" y="41275"/>
                  </a:lnTo>
                  <a:lnTo>
                    <a:pt x="6730" y="42417"/>
                  </a:lnTo>
                  <a:lnTo>
                    <a:pt x="2666" y="112394"/>
                  </a:lnTo>
                  <a:lnTo>
                    <a:pt x="14604" y="139318"/>
                  </a:lnTo>
                  <a:lnTo>
                    <a:pt x="22478" y="139318"/>
                  </a:lnTo>
                  <a:lnTo>
                    <a:pt x="19176" y="149478"/>
                  </a:lnTo>
                  <a:lnTo>
                    <a:pt x="34671" y="179196"/>
                  </a:lnTo>
                  <a:lnTo>
                    <a:pt x="50418" y="185800"/>
                  </a:lnTo>
                  <a:lnTo>
                    <a:pt x="63118" y="202437"/>
                  </a:lnTo>
                  <a:lnTo>
                    <a:pt x="82041" y="200659"/>
                  </a:lnTo>
                  <a:lnTo>
                    <a:pt x="113537" y="216280"/>
                  </a:lnTo>
                  <a:lnTo>
                    <a:pt x="151384" y="209930"/>
                  </a:lnTo>
                  <a:lnTo>
                    <a:pt x="174371" y="240156"/>
                  </a:lnTo>
                  <a:lnTo>
                    <a:pt x="191515" y="232028"/>
                  </a:lnTo>
                  <a:lnTo>
                    <a:pt x="212598" y="268350"/>
                  </a:lnTo>
                  <a:lnTo>
                    <a:pt x="228853" y="274954"/>
                  </a:lnTo>
                  <a:lnTo>
                    <a:pt x="227202" y="254634"/>
                  </a:lnTo>
                  <a:lnTo>
                    <a:pt x="244221" y="241807"/>
                  </a:lnTo>
                  <a:lnTo>
                    <a:pt x="245872" y="232537"/>
                  </a:lnTo>
                  <a:lnTo>
                    <a:pt x="270763" y="232028"/>
                  </a:lnTo>
                  <a:lnTo>
                    <a:pt x="292480" y="240156"/>
                  </a:lnTo>
                  <a:lnTo>
                    <a:pt x="292735" y="227964"/>
                  </a:lnTo>
                  <a:lnTo>
                    <a:pt x="284099" y="226187"/>
                  </a:lnTo>
                  <a:lnTo>
                    <a:pt x="302260" y="225932"/>
                  </a:lnTo>
                  <a:lnTo>
                    <a:pt x="303275" y="220090"/>
                  </a:lnTo>
                  <a:lnTo>
                    <a:pt x="304673" y="227075"/>
                  </a:lnTo>
                  <a:lnTo>
                    <a:pt x="338581" y="229362"/>
                  </a:lnTo>
                  <a:lnTo>
                    <a:pt x="347472" y="239521"/>
                  </a:lnTo>
                  <a:lnTo>
                    <a:pt x="348868" y="257809"/>
                  </a:lnTo>
                  <a:lnTo>
                    <a:pt x="359663" y="281939"/>
                  </a:lnTo>
                  <a:lnTo>
                    <a:pt x="366140" y="281050"/>
                  </a:lnTo>
                  <a:lnTo>
                    <a:pt x="369062" y="262762"/>
                  </a:lnTo>
                  <a:lnTo>
                    <a:pt x="357504" y="220090"/>
                  </a:lnTo>
                  <a:lnTo>
                    <a:pt x="364743" y="202056"/>
                  </a:lnTo>
                  <a:lnTo>
                    <a:pt x="406526" y="167258"/>
                  </a:lnTo>
                  <a:lnTo>
                    <a:pt x="398145" y="163702"/>
                  </a:lnTo>
                  <a:lnTo>
                    <a:pt x="405891" y="162305"/>
                  </a:lnTo>
                  <a:lnTo>
                    <a:pt x="400050" y="150749"/>
                  </a:lnTo>
                  <a:lnTo>
                    <a:pt x="401574" y="140842"/>
                  </a:lnTo>
                  <a:lnTo>
                    <a:pt x="392938" y="132968"/>
                  </a:lnTo>
                  <a:lnTo>
                    <a:pt x="401574" y="138175"/>
                  </a:lnTo>
                  <a:lnTo>
                    <a:pt x="398652" y="125729"/>
                  </a:lnTo>
                  <a:lnTo>
                    <a:pt x="405129" y="122300"/>
                  </a:lnTo>
                  <a:lnTo>
                    <a:pt x="405891" y="149478"/>
                  </a:lnTo>
                  <a:lnTo>
                    <a:pt x="412241" y="133223"/>
                  </a:lnTo>
                  <a:lnTo>
                    <a:pt x="408177" y="120523"/>
                  </a:lnTo>
                  <a:lnTo>
                    <a:pt x="412496" y="128015"/>
                  </a:lnTo>
                  <a:lnTo>
                    <a:pt x="421386" y="106044"/>
                  </a:lnTo>
                  <a:lnTo>
                    <a:pt x="454913" y="95757"/>
                  </a:lnTo>
                  <a:lnTo>
                    <a:pt x="446277" y="90042"/>
                  </a:lnTo>
                  <a:lnTo>
                    <a:pt x="452500" y="72898"/>
                  </a:lnTo>
                  <a:lnTo>
                    <a:pt x="477520" y="60451"/>
                  </a:lnTo>
                  <a:lnTo>
                    <a:pt x="478536" y="53466"/>
                  </a:lnTo>
                  <a:lnTo>
                    <a:pt x="472313" y="47370"/>
                  </a:lnTo>
                  <a:lnTo>
                    <a:pt x="472313" y="31368"/>
                  </a:lnTo>
                  <a:lnTo>
                    <a:pt x="458470" y="26162"/>
                  </a:lnTo>
                  <a:lnTo>
                    <a:pt x="448437" y="52324"/>
                  </a:lnTo>
                  <a:lnTo>
                    <a:pt x="405891" y="62102"/>
                  </a:lnTo>
                  <a:lnTo>
                    <a:pt x="402971" y="74040"/>
                  </a:lnTo>
                  <a:lnTo>
                    <a:pt x="378840" y="78739"/>
                  </a:lnTo>
                  <a:lnTo>
                    <a:pt x="380238" y="82423"/>
                  </a:lnTo>
                  <a:lnTo>
                    <a:pt x="355600" y="98425"/>
                  </a:lnTo>
                  <a:lnTo>
                    <a:pt x="345313" y="98170"/>
                  </a:lnTo>
                  <a:lnTo>
                    <a:pt x="344804" y="93217"/>
                  </a:lnTo>
                  <a:lnTo>
                    <a:pt x="346710" y="88264"/>
                  </a:lnTo>
                  <a:lnTo>
                    <a:pt x="349123" y="85089"/>
                  </a:lnTo>
                  <a:lnTo>
                    <a:pt x="350392" y="79882"/>
                  </a:lnTo>
                  <a:lnTo>
                    <a:pt x="346710" y="67944"/>
                  </a:lnTo>
                  <a:lnTo>
                    <a:pt x="338454" y="72643"/>
                  </a:lnTo>
                  <a:lnTo>
                    <a:pt x="341249" y="52831"/>
                  </a:lnTo>
                  <a:lnTo>
                    <a:pt x="328549" y="47370"/>
                  </a:lnTo>
                  <a:lnTo>
                    <a:pt x="318770" y="60451"/>
                  </a:lnTo>
                  <a:lnTo>
                    <a:pt x="314960" y="93725"/>
                  </a:lnTo>
                  <a:lnTo>
                    <a:pt x="307593" y="94995"/>
                  </a:lnTo>
                  <a:lnTo>
                    <a:pt x="304926" y="78993"/>
                  </a:lnTo>
                  <a:lnTo>
                    <a:pt x="311150" y="53720"/>
                  </a:lnTo>
                  <a:lnTo>
                    <a:pt x="305435" y="58038"/>
                  </a:lnTo>
                  <a:lnTo>
                    <a:pt x="315975" y="44450"/>
                  </a:lnTo>
                  <a:lnTo>
                    <a:pt x="337692" y="44195"/>
                  </a:lnTo>
                  <a:lnTo>
                    <a:pt x="333628" y="37464"/>
                  </a:lnTo>
                  <a:lnTo>
                    <a:pt x="332359" y="37464"/>
                  </a:lnTo>
                  <a:lnTo>
                    <a:pt x="300354" y="33654"/>
                  </a:lnTo>
                  <a:lnTo>
                    <a:pt x="305435" y="25273"/>
                  </a:lnTo>
                  <a:lnTo>
                    <a:pt x="285750" y="36321"/>
                  </a:lnTo>
                  <a:lnTo>
                    <a:pt x="270510" y="36321"/>
                  </a:lnTo>
                  <a:lnTo>
                    <a:pt x="288925" y="18923"/>
                  </a:lnTo>
                  <a:lnTo>
                    <a:pt x="249681" y="9270"/>
                  </a:lnTo>
                  <a:lnTo>
                    <a:pt x="244601" y="0"/>
                  </a:lnTo>
                  <a:close/>
                </a:path>
              </a:pathLst>
            </a:custGeom>
            <a:solidFill>
              <a:srgbClr val="D5D7DA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40123" y="1301496"/>
              <a:ext cx="478790" cy="281940"/>
            </a:xfrm>
            <a:custGeom>
              <a:avLst/>
              <a:gdLst/>
              <a:ahLst/>
              <a:cxnLst/>
              <a:rect l="l" t="t" r="r" b="b"/>
              <a:pathLst>
                <a:path w="478789" h="281940">
                  <a:moveTo>
                    <a:pt x="0" y="16001"/>
                  </a:moveTo>
                  <a:lnTo>
                    <a:pt x="5461" y="38862"/>
                  </a:lnTo>
                  <a:lnTo>
                    <a:pt x="12191" y="41275"/>
                  </a:lnTo>
                  <a:lnTo>
                    <a:pt x="6730" y="42417"/>
                  </a:lnTo>
                  <a:lnTo>
                    <a:pt x="2666" y="112394"/>
                  </a:lnTo>
                  <a:lnTo>
                    <a:pt x="14604" y="139318"/>
                  </a:lnTo>
                  <a:lnTo>
                    <a:pt x="22478" y="139318"/>
                  </a:lnTo>
                  <a:lnTo>
                    <a:pt x="19176" y="149478"/>
                  </a:lnTo>
                  <a:lnTo>
                    <a:pt x="34671" y="179196"/>
                  </a:lnTo>
                  <a:lnTo>
                    <a:pt x="50418" y="185800"/>
                  </a:lnTo>
                  <a:lnTo>
                    <a:pt x="63118" y="202437"/>
                  </a:lnTo>
                  <a:lnTo>
                    <a:pt x="82041" y="200659"/>
                  </a:lnTo>
                  <a:lnTo>
                    <a:pt x="113537" y="216280"/>
                  </a:lnTo>
                  <a:lnTo>
                    <a:pt x="151384" y="209930"/>
                  </a:lnTo>
                  <a:lnTo>
                    <a:pt x="174371" y="240156"/>
                  </a:lnTo>
                  <a:lnTo>
                    <a:pt x="191515" y="232028"/>
                  </a:lnTo>
                  <a:lnTo>
                    <a:pt x="212598" y="268350"/>
                  </a:lnTo>
                  <a:lnTo>
                    <a:pt x="228853" y="274954"/>
                  </a:lnTo>
                  <a:lnTo>
                    <a:pt x="227202" y="254634"/>
                  </a:lnTo>
                  <a:lnTo>
                    <a:pt x="244221" y="241807"/>
                  </a:lnTo>
                  <a:lnTo>
                    <a:pt x="245872" y="232537"/>
                  </a:lnTo>
                  <a:lnTo>
                    <a:pt x="270763" y="232028"/>
                  </a:lnTo>
                  <a:lnTo>
                    <a:pt x="292480" y="240156"/>
                  </a:lnTo>
                  <a:lnTo>
                    <a:pt x="292735" y="227964"/>
                  </a:lnTo>
                  <a:lnTo>
                    <a:pt x="284099" y="226187"/>
                  </a:lnTo>
                  <a:lnTo>
                    <a:pt x="302260" y="225932"/>
                  </a:lnTo>
                  <a:lnTo>
                    <a:pt x="303275" y="220090"/>
                  </a:lnTo>
                  <a:lnTo>
                    <a:pt x="304673" y="227075"/>
                  </a:lnTo>
                  <a:lnTo>
                    <a:pt x="338581" y="229362"/>
                  </a:lnTo>
                  <a:lnTo>
                    <a:pt x="347472" y="239521"/>
                  </a:lnTo>
                  <a:lnTo>
                    <a:pt x="348868" y="257809"/>
                  </a:lnTo>
                  <a:lnTo>
                    <a:pt x="359663" y="281939"/>
                  </a:lnTo>
                  <a:lnTo>
                    <a:pt x="366140" y="281050"/>
                  </a:lnTo>
                  <a:lnTo>
                    <a:pt x="369062" y="262762"/>
                  </a:lnTo>
                  <a:lnTo>
                    <a:pt x="357504" y="220090"/>
                  </a:lnTo>
                  <a:lnTo>
                    <a:pt x="364743" y="202056"/>
                  </a:lnTo>
                  <a:lnTo>
                    <a:pt x="406526" y="167258"/>
                  </a:lnTo>
                  <a:lnTo>
                    <a:pt x="398145" y="163702"/>
                  </a:lnTo>
                  <a:lnTo>
                    <a:pt x="405891" y="162305"/>
                  </a:lnTo>
                  <a:lnTo>
                    <a:pt x="400050" y="150749"/>
                  </a:lnTo>
                  <a:lnTo>
                    <a:pt x="401574" y="140842"/>
                  </a:lnTo>
                  <a:lnTo>
                    <a:pt x="392938" y="132968"/>
                  </a:lnTo>
                  <a:lnTo>
                    <a:pt x="401574" y="138175"/>
                  </a:lnTo>
                  <a:lnTo>
                    <a:pt x="398652" y="125729"/>
                  </a:lnTo>
                  <a:lnTo>
                    <a:pt x="405129" y="122300"/>
                  </a:lnTo>
                  <a:lnTo>
                    <a:pt x="405891" y="149478"/>
                  </a:lnTo>
                  <a:lnTo>
                    <a:pt x="412241" y="133223"/>
                  </a:lnTo>
                  <a:lnTo>
                    <a:pt x="408177" y="120523"/>
                  </a:lnTo>
                  <a:lnTo>
                    <a:pt x="412496" y="128015"/>
                  </a:lnTo>
                  <a:lnTo>
                    <a:pt x="421386" y="106044"/>
                  </a:lnTo>
                  <a:lnTo>
                    <a:pt x="454913" y="95757"/>
                  </a:lnTo>
                  <a:lnTo>
                    <a:pt x="446277" y="90042"/>
                  </a:lnTo>
                  <a:lnTo>
                    <a:pt x="452500" y="72898"/>
                  </a:lnTo>
                  <a:lnTo>
                    <a:pt x="477520" y="60451"/>
                  </a:lnTo>
                  <a:lnTo>
                    <a:pt x="478536" y="53466"/>
                  </a:lnTo>
                  <a:lnTo>
                    <a:pt x="472313" y="47370"/>
                  </a:lnTo>
                  <a:lnTo>
                    <a:pt x="472313" y="31368"/>
                  </a:lnTo>
                  <a:lnTo>
                    <a:pt x="458470" y="26162"/>
                  </a:lnTo>
                  <a:lnTo>
                    <a:pt x="448437" y="52324"/>
                  </a:lnTo>
                  <a:lnTo>
                    <a:pt x="405891" y="62102"/>
                  </a:lnTo>
                  <a:lnTo>
                    <a:pt x="402971" y="74040"/>
                  </a:lnTo>
                  <a:lnTo>
                    <a:pt x="378840" y="78739"/>
                  </a:lnTo>
                  <a:lnTo>
                    <a:pt x="380238" y="82423"/>
                  </a:lnTo>
                  <a:lnTo>
                    <a:pt x="355600" y="98425"/>
                  </a:lnTo>
                  <a:lnTo>
                    <a:pt x="345313" y="98170"/>
                  </a:lnTo>
                  <a:lnTo>
                    <a:pt x="344804" y="93217"/>
                  </a:lnTo>
                  <a:lnTo>
                    <a:pt x="346710" y="88264"/>
                  </a:lnTo>
                  <a:lnTo>
                    <a:pt x="349123" y="85089"/>
                  </a:lnTo>
                  <a:lnTo>
                    <a:pt x="350392" y="79882"/>
                  </a:lnTo>
                  <a:lnTo>
                    <a:pt x="346710" y="67944"/>
                  </a:lnTo>
                  <a:lnTo>
                    <a:pt x="338454" y="72643"/>
                  </a:lnTo>
                  <a:lnTo>
                    <a:pt x="341249" y="52831"/>
                  </a:lnTo>
                  <a:lnTo>
                    <a:pt x="328549" y="47370"/>
                  </a:lnTo>
                  <a:lnTo>
                    <a:pt x="318770" y="60451"/>
                  </a:lnTo>
                  <a:lnTo>
                    <a:pt x="314960" y="93725"/>
                  </a:lnTo>
                  <a:lnTo>
                    <a:pt x="307593" y="94995"/>
                  </a:lnTo>
                  <a:lnTo>
                    <a:pt x="304926" y="78993"/>
                  </a:lnTo>
                  <a:lnTo>
                    <a:pt x="311150" y="53720"/>
                  </a:lnTo>
                  <a:lnTo>
                    <a:pt x="305435" y="58038"/>
                  </a:lnTo>
                  <a:lnTo>
                    <a:pt x="315975" y="44450"/>
                  </a:lnTo>
                  <a:lnTo>
                    <a:pt x="337692" y="44195"/>
                  </a:lnTo>
                  <a:lnTo>
                    <a:pt x="333628" y="37464"/>
                  </a:lnTo>
                  <a:lnTo>
                    <a:pt x="332359" y="37464"/>
                  </a:lnTo>
                  <a:lnTo>
                    <a:pt x="300354" y="33654"/>
                  </a:lnTo>
                  <a:lnTo>
                    <a:pt x="305435" y="25273"/>
                  </a:lnTo>
                  <a:lnTo>
                    <a:pt x="285750" y="36321"/>
                  </a:lnTo>
                  <a:lnTo>
                    <a:pt x="270510" y="36321"/>
                  </a:lnTo>
                  <a:lnTo>
                    <a:pt x="288925" y="18923"/>
                  </a:lnTo>
                  <a:lnTo>
                    <a:pt x="249681" y="9270"/>
                  </a:lnTo>
                  <a:lnTo>
                    <a:pt x="244601" y="0"/>
                  </a:lnTo>
                  <a:lnTo>
                    <a:pt x="244221" y="6095"/>
                  </a:lnTo>
                  <a:lnTo>
                    <a:pt x="15748" y="6095"/>
                  </a:lnTo>
                  <a:lnTo>
                    <a:pt x="20065" y="17144"/>
                  </a:lnTo>
                  <a:lnTo>
                    <a:pt x="14604" y="26162"/>
                  </a:lnTo>
                  <a:lnTo>
                    <a:pt x="16255" y="16890"/>
                  </a:lnTo>
                  <a:lnTo>
                    <a:pt x="0" y="16001"/>
                  </a:lnTo>
                  <a:close/>
                </a:path>
              </a:pathLst>
            </a:custGeom>
            <a:ln w="9525">
              <a:solidFill>
                <a:srgbClr val="D5D7DA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386114" y="1705792"/>
            <a:ext cx="696686" cy="558972"/>
          </a:xfrm>
          <a:prstGeom prst="rect">
            <a:avLst/>
          </a:prstGeom>
        </p:spPr>
        <p:txBody>
          <a:bodyPr vert="horz" wrap="square" lIns="0" tIns="12927" rIns="0" bIns="0" rtlCol="0">
            <a:spAutoFit/>
          </a:bodyPr>
          <a:lstStyle/>
          <a:p>
            <a:pPr marR="39460" algn="ctr">
              <a:lnSpc>
                <a:spcPts val="2020"/>
              </a:lnSpc>
              <a:spcBef>
                <a:spcPts val="102"/>
              </a:spcBef>
            </a:pPr>
            <a:r>
              <a:rPr sz="1714" spc="-21" dirty="0">
                <a:solidFill>
                  <a:srgbClr val="00B0AF"/>
                </a:solidFill>
                <a:latin typeface="Rockwell"/>
                <a:cs typeface="Rockwell"/>
              </a:rPr>
              <a:t>2060</a:t>
            </a:r>
            <a:endParaRPr sz="1714">
              <a:latin typeface="Rockwell"/>
              <a:cs typeface="Rockwell"/>
            </a:endParaRPr>
          </a:p>
          <a:p>
            <a:pPr marR="5443" algn="ctr">
              <a:lnSpc>
                <a:spcPts val="1120"/>
              </a:lnSpc>
            </a:pP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8%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decline</a:t>
            </a:r>
            <a:endParaRPr sz="964">
              <a:latin typeface="Verdana"/>
              <a:cs typeface="Verdana"/>
            </a:endParaRPr>
          </a:p>
          <a:p>
            <a:pPr marR="2721" algn="ctr"/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964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21" dirty="0">
                <a:solidFill>
                  <a:srgbClr val="FFFFFF"/>
                </a:solidFill>
                <a:latin typeface="Verdana"/>
                <a:cs typeface="Verdana"/>
              </a:rPr>
              <a:t>2100</a:t>
            </a:r>
            <a:endParaRPr sz="964">
              <a:latin typeface="Verdana"/>
              <a:cs typeface="Verdan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66751" y="1350168"/>
            <a:ext cx="354737" cy="39066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502036" y="1705792"/>
            <a:ext cx="696686" cy="558972"/>
          </a:xfrm>
          <a:prstGeom prst="rect">
            <a:avLst/>
          </a:prstGeom>
        </p:spPr>
        <p:txBody>
          <a:bodyPr vert="horz" wrap="square" lIns="0" tIns="12927" rIns="0" bIns="0" rtlCol="0">
            <a:spAutoFit/>
          </a:bodyPr>
          <a:lstStyle/>
          <a:p>
            <a:pPr algn="ctr">
              <a:lnSpc>
                <a:spcPts val="2020"/>
              </a:lnSpc>
              <a:spcBef>
                <a:spcPts val="102"/>
              </a:spcBef>
            </a:pPr>
            <a:r>
              <a:rPr sz="1714" spc="-21" dirty="0">
                <a:solidFill>
                  <a:srgbClr val="00B0AF"/>
                </a:solidFill>
                <a:latin typeface="Rockwell"/>
                <a:cs typeface="Rockwell"/>
              </a:rPr>
              <a:t>2080</a:t>
            </a:r>
            <a:endParaRPr sz="1714">
              <a:latin typeface="Rockwell"/>
              <a:cs typeface="Rockwell"/>
            </a:endParaRPr>
          </a:p>
          <a:p>
            <a:pPr marR="5443" algn="ctr">
              <a:lnSpc>
                <a:spcPts val="1120"/>
              </a:lnSpc>
            </a:pP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3%</a:t>
            </a:r>
            <a:r>
              <a:rPr sz="964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decline</a:t>
            </a:r>
            <a:endParaRPr sz="964">
              <a:latin typeface="Verdana"/>
              <a:cs typeface="Verdana"/>
            </a:endParaRPr>
          </a:p>
          <a:p>
            <a:pPr marR="2721" algn="ctr"/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964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21" dirty="0">
                <a:solidFill>
                  <a:srgbClr val="FFFFFF"/>
                </a:solidFill>
                <a:latin typeface="Verdana"/>
                <a:cs typeface="Verdana"/>
              </a:rPr>
              <a:t>2100</a:t>
            </a:r>
            <a:endParaRPr sz="964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64603" y="870448"/>
            <a:ext cx="1461407" cy="342631"/>
          </a:xfrm>
          <a:prstGeom prst="rect">
            <a:avLst/>
          </a:prstGeom>
        </p:spPr>
        <p:txBody>
          <a:bodyPr vert="horz" wrap="square" lIns="0" tIns="12927" rIns="0" bIns="0" rtlCol="0">
            <a:spAutoFit/>
          </a:bodyPr>
          <a:lstStyle/>
          <a:p>
            <a:pPr>
              <a:spcBef>
                <a:spcPts val="102"/>
              </a:spcBef>
            </a:pPr>
            <a:r>
              <a:rPr sz="1071" b="1" dirty="0">
                <a:solidFill>
                  <a:srgbClr val="FFFFFF"/>
                </a:solidFill>
                <a:latin typeface="Verdana"/>
                <a:cs typeface="Verdana"/>
              </a:rPr>
              <a:t>Some</a:t>
            </a:r>
            <a:r>
              <a:rPr sz="1071" b="1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71" b="1" spc="-11" dirty="0">
                <a:solidFill>
                  <a:srgbClr val="FFFFFF"/>
                </a:solidFill>
                <a:latin typeface="Verdana"/>
                <a:cs typeface="Verdana"/>
              </a:rPr>
              <a:t>Countries</a:t>
            </a:r>
            <a:endParaRPr sz="1071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071" b="1" dirty="0">
                <a:solidFill>
                  <a:srgbClr val="FFFFFF"/>
                </a:solidFill>
                <a:latin typeface="Verdana"/>
                <a:cs typeface="Verdana"/>
              </a:rPr>
              <a:t>Peaking</a:t>
            </a:r>
            <a:r>
              <a:rPr sz="1071" b="1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71" b="1" dirty="0">
                <a:solidFill>
                  <a:srgbClr val="FFFFFF"/>
                </a:solidFill>
                <a:latin typeface="Verdana"/>
                <a:cs typeface="Verdana"/>
              </a:rPr>
              <a:t>Far</a:t>
            </a:r>
            <a:r>
              <a:rPr sz="1071" b="1" spc="-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71" b="1" spc="-11" dirty="0">
                <a:solidFill>
                  <a:srgbClr val="FFFFFF"/>
                </a:solidFill>
                <a:latin typeface="Verdana"/>
                <a:cs typeface="Verdana"/>
              </a:rPr>
              <a:t>Earlier</a:t>
            </a:r>
            <a:endParaRPr sz="1071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571216" y="3620044"/>
            <a:ext cx="3013302" cy="134711"/>
            <a:chOff x="399668" y="3378708"/>
            <a:chExt cx="2812415" cy="125730"/>
          </a:xfrm>
        </p:grpSpPr>
        <p:sp>
          <p:nvSpPr>
            <p:cNvPr id="30" name="object 30"/>
            <p:cNvSpPr/>
            <p:nvPr/>
          </p:nvSpPr>
          <p:spPr>
            <a:xfrm>
              <a:off x="409193" y="3426714"/>
              <a:ext cx="2793365" cy="7620"/>
            </a:xfrm>
            <a:custGeom>
              <a:avLst/>
              <a:gdLst/>
              <a:ahLst/>
              <a:cxnLst/>
              <a:rect l="l" t="t" r="r" b="b"/>
              <a:pathLst>
                <a:path w="2793365" h="7620">
                  <a:moveTo>
                    <a:pt x="0" y="7493"/>
                  </a:moveTo>
                  <a:lnTo>
                    <a:pt x="2793238" y="0"/>
                  </a:lnTo>
                </a:path>
              </a:pathLst>
            </a:custGeom>
            <a:ln w="19050">
              <a:solidFill>
                <a:srgbClr val="C4C6C9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1" name="object 31"/>
            <p:cNvSpPr/>
            <p:nvPr/>
          </p:nvSpPr>
          <p:spPr>
            <a:xfrm>
              <a:off x="1557527" y="3419856"/>
              <a:ext cx="497205" cy="78105"/>
            </a:xfrm>
            <a:custGeom>
              <a:avLst/>
              <a:gdLst/>
              <a:ahLst/>
              <a:cxnLst/>
              <a:rect l="l" t="t" r="r" b="b"/>
              <a:pathLst>
                <a:path w="497205" h="78104">
                  <a:moveTo>
                    <a:pt x="496823" y="0"/>
                  </a:moveTo>
                  <a:lnTo>
                    <a:pt x="0" y="0"/>
                  </a:lnTo>
                  <a:lnTo>
                    <a:pt x="0" y="77724"/>
                  </a:lnTo>
                  <a:lnTo>
                    <a:pt x="496823" y="77724"/>
                  </a:lnTo>
                  <a:lnTo>
                    <a:pt x="496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2" name="object 32"/>
            <p:cNvSpPr/>
            <p:nvPr/>
          </p:nvSpPr>
          <p:spPr>
            <a:xfrm>
              <a:off x="1557527" y="3419856"/>
              <a:ext cx="497205" cy="78105"/>
            </a:xfrm>
            <a:custGeom>
              <a:avLst/>
              <a:gdLst/>
              <a:ahLst/>
              <a:cxnLst/>
              <a:rect l="l" t="t" r="r" b="b"/>
              <a:pathLst>
                <a:path w="497205" h="78104">
                  <a:moveTo>
                    <a:pt x="0" y="77724"/>
                  </a:moveTo>
                  <a:lnTo>
                    <a:pt x="496823" y="77724"/>
                  </a:lnTo>
                  <a:lnTo>
                    <a:pt x="496823" y="0"/>
                  </a:lnTo>
                  <a:lnTo>
                    <a:pt x="0" y="0"/>
                  </a:lnTo>
                  <a:lnTo>
                    <a:pt x="0" y="77724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6107" y="3378708"/>
              <a:ext cx="138684" cy="11887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54707" y="3378708"/>
              <a:ext cx="137160" cy="118872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548624" y="3256010"/>
            <a:ext cx="74159" cy="132582"/>
          </a:xfrm>
          <a:prstGeom prst="rect">
            <a:avLst/>
          </a:prstGeom>
        </p:spPr>
        <p:txBody>
          <a:bodyPr vert="horz" wrap="square" lIns="0" tIns="680" rIns="0" bIns="0" rtlCol="0">
            <a:spAutoFit/>
          </a:bodyPr>
          <a:lstStyle/>
          <a:p>
            <a:pPr>
              <a:spcBef>
                <a:spcPts val="5"/>
              </a:spcBef>
            </a:pPr>
            <a:r>
              <a:rPr sz="857" spc="-59" dirty="0">
                <a:solidFill>
                  <a:srgbClr val="333D47"/>
                </a:solidFill>
                <a:latin typeface="Verdana"/>
                <a:cs typeface="Verdana"/>
              </a:rPr>
              <a:t>B</a:t>
            </a:r>
            <a:endParaRPr sz="857">
              <a:latin typeface="Verdana"/>
              <a:cs typeface="Verdan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720827" y="1376499"/>
            <a:ext cx="2926216" cy="1956707"/>
            <a:chOff x="539305" y="1284732"/>
            <a:chExt cx="2731135" cy="1826260"/>
          </a:xfrm>
        </p:grpSpPr>
        <p:sp>
          <p:nvSpPr>
            <p:cNvPr id="37" name="object 37"/>
            <p:cNvSpPr/>
            <p:nvPr/>
          </p:nvSpPr>
          <p:spPr>
            <a:xfrm>
              <a:off x="544068" y="1284732"/>
              <a:ext cx="0" cy="1821180"/>
            </a:xfrm>
            <a:custGeom>
              <a:avLst/>
              <a:gdLst/>
              <a:ahLst/>
              <a:cxnLst/>
              <a:rect l="l" t="t" r="r" b="b"/>
              <a:pathLst>
                <a:path h="1821180">
                  <a:moveTo>
                    <a:pt x="0" y="182117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8B8E91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8" name="object 38"/>
            <p:cNvSpPr/>
            <p:nvPr/>
          </p:nvSpPr>
          <p:spPr>
            <a:xfrm>
              <a:off x="544068" y="3105911"/>
              <a:ext cx="2723515" cy="0"/>
            </a:xfrm>
            <a:custGeom>
              <a:avLst/>
              <a:gdLst/>
              <a:ahLst/>
              <a:cxnLst/>
              <a:rect l="l" t="t" r="r" b="b"/>
              <a:pathLst>
                <a:path w="2723515">
                  <a:moveTo>
                    <a:pt x="0" y="0"/>
                  </a:moveTo>
                  <a:lnTo>
                    <a:pt x="2723387" y="0"/>
                  </a:lnTo>
                </a:path>
              </a:pathLst>
            </a:custGeom>
            <a:ln w="9525">
              <a:solidFill>
                <a:srgbClr val="C4C6C9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2861" y="1510601"/>
              <a:ext cx="2727325" cy="122618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668018" y="2777490"/>
              <a:ext cx="283845" cy="0"/>
            </a:xfrm>
            <a:custGeom>
              <a:avLst/>
              <a:gdLst/>
              <a:ahLst/>
              <a:cxnLst/>
              <a:rect l="l" t="t" r="r" b="b"/>
              <a:pathLst>
                <a:path w="283844">
                  <a:moveTo>
                    <a:pt x="0" y="0"/>
                  </a:moveTo>
                  <a:lnTo>
                    <a:pt x="283463" y="0"/>
                  </a:lnTo>
                </a:path>
              </a:pathLst>
            </a:custGeom>
            <a:ln w="28575">
              <a:solidFill>
                <a:srgbClr val="0071C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1" name="object 41"/>
            <p:cNvSpPr/>
            <p:nvPr/>
          </p:nvSpPr>
          <p:spPr>
            <a:xfrm>
              <a:off x="1668018" y="2945130"/>
              <a:ext cx="283845" cy="0"/>
            </a:xfrm>
            <a:custGeom>
              <a:avLst/>
              <a:gdLst/>
              <a:ahLst/>
              <a:cxnLst/>
              <a:rect l="l" t="t" r="r" b="b"/>
              <a:pathLst>
                <a:path w="283844">
                  <a:moveTo>
                    <a:pt x="0" y="0"/>
                  </a:moveTo>
                  <a:lnTo>
                    <a:pt x="283463" y="0"/>
                  </a:lnTo>
                </a:path>
              </a:pathLst>
            </a:custGeom>
            <a:ln w="28575">
              <a:solidFill>
                <a:srgbClr val="004A8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466415" y="3242991"/>
            <a:ext cx="95930" cy="14563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857" spc="-54" dirty="0">
                <a:solidFill>
                  <a:srgbClr val="333D47"/>
                </a:solidFill>
                <a:latin typeface="Verdana"/>
                <a:cs typeface="Verdana"/>
              </a:rPr>
              <a:t>0</a:t>
            </a:r>
            <a:endParaRPr sz="857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66414" y="2917644"/>
            <a:ext cx="170089" cy="14563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857" spc="-27" dirty="0">
                <a:solidFill>
                  <a:srgbClr val="333D47"/>
                </a:solidFill>
                <a:latin typeface="Verdana"/>
                <a:cs typeface="Verdana"/>
              </a:rPr>
              <a:t>2B</a:t>
            </a:r>
            <a:endParaRPr sz="857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66414" y="2592161"/>
            <a:ext cx="170089" cy="14563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857" spc="-27" dirty="0">
                <a:solidFill>
                  <a:srgbClr val="333D47"/>
                </a:solidFill>
                <a:latin typeface="Verdana"/>
                <a:cs typeface="Verdana"/>
              </a:rPr>
              <a:t>4B</a:t>
            </a:r>
            <a:endParaRPr sz="857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66414" y="2266815"/>
            <a:ext cx="170089" cy="14563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857" spc="-27" dirty="0">
                <a:solidFill>
                  <a:srgbClr val="333D47"/>
                </a:solidFill>
                <a:latin typeface="Verdana"/>
                <a:cs typeface="Verdana"/>
              </a:rPr>
              <a:t>6B</a:t>
            </a:r>
            <a:endParaRPr sz="857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66414" y="1940868"/>
            <a:ext cx="170089" cy="146323"/>
          </a:xfrm>
          <a:prstGeom prst="rect">
            <a:avLst/>
          </a:prstGeom>
        </p:spPr>
        <p:txBody>
          <a:bodyPr vert="horz" wrap="square" lIns="0" tIns="14288" rIns="0" bIns="0" rtlCol="0">
            <a:spAutoFit/>
          </a:bodyPr>
          <a:lstStyle/>
          <a:p>
            <a:pPr marL="13607">
              <a:spcBef>
                <a:spcPts val="112"/>
              </a:spcBef>
            </a:pPr>
            <a:r>
              <a:rPr sz="857" spc="-27" dirty="0">
                <a:solidFill>
                  <a:srgbClr val="333D47"/>
                </a:solidFill>
                <a:latin typeface="Verdana"/>
                <a:cs typeface="Verdana"/>
              </a:rPr>
              <a:t>8B</a:t>
            </a:r>
            <a:endParaRPr sz="857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97182" y="1615985"/>
            <a:ext cx="241527" cy="146323"/>
          </a:xfrm>
          <a:prstGeom prst="rect">
            <a:avLst/>
          </a:prstGeom>
        </p:spPr>
        <p:txBody>
          <a:bodyPr vert="horz" wrap="square" lIns="0" tIns="14288" rIns="0" bIns="0" rtlCol="0">
            <a:spAutoFit/>
          </a:bodyPr>
          <a:lstStyle/>
          <a:p>
            <a:pPr marL="13607">
              <a:spcBef>
                <a:spcPts val="112"/>
              </a:spcBef>
            </a:pPr>
            <a:r>
              <a:rPr sz="857" spc="-27" dirty="0">
                <a:solidFill>
                  <a:srgbClr val="333D47"/>
                </a:solidFill>
                <a:latin typeface="Verdana"/>
                <a:cs typeface="Verdana"/>
              </a:rPr>
              <a:t>10B</a:t>
            </a:r>
            <a:endParaRPr sz="857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97182" y="1290773"/>
            <a:ext cx="241527" cy="146323"/>
          </a:xfrm>
          <a:prstGeom prst="rect">
            <a:avLst/>
          </a:prstGeom>
        </p:spPr>
        <p:txBody>
          <a:bodyPr vert="horz" wrap="square" lIns="0" tIns="14288" rIns="0" bIns="0" rtlCol="0">
            <a:spAutoFit/>
          </a:bodyPr>
          <a:lstStyle/>
          <a:p>
            <a:pPr marL="13607">
              <a:spcBef>
                <a:spcPts val="112"/>
              </a:spcBef>
            </a:pPr>
            <a:r>
              <a:rPr sz="857" spc="-27" dirty="0">
                <a:solidFill>
                  <a:srgbClr val="333D47"/>
                </a:solidFill>
                <a:latin typeface="Verdana"/>
                <a:cs typeface="Verdana"/>
              </a:rPr>
              <a:t>12B</a:t>
            </a:r>
            <a:endParaRPr sz="857">
              <a:latin typeface="Verdana"/>
              <a:cs typeface="Verdan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564276" y="3268980"/>
            <a:ext cx="103414" cy="130629"/>
          </a:xfrm>
          <a:custGeom>
            <a:avLst/>
            <a:gdLst/>
            <a:ahLst/>
            <a:cxnLst/>
            <a:rect l="l" t="t" r="r" b="b"/>
            <a:pathLst>
              <a:path w="96520" h="121919">
                <a:moveTo>
                  <a:pt x="96012" y="0"/>
                </a:moveTo>
                <a:lnTo>
                  <a:pt x="0" y="0"/>
                </a:lnTo>
                <a:lnTo>
                  <a:pt x="0" y="121919"/>
                </a:lnTo>
                <a:lnTo>
                  <a:pt x="96012" y="121919"/>
                </a:lnTo>
                <a:lnTo>
                  <a:pt x="96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50" name="object 50"/>
          <p:cNvSpPr txBox="1"/>
          <p:nvPr/>
        </p:nvSpPr>
        <p:spPr>
          <a:xfrm>
            <a:off x="1584307" y="2655406"/>
            <a:ext cx="3203121" cy="884884"/>
          </a:xfrm>
          <a:prstGeom prst="rect">
            <a:avLst/>
          </a:prstGeom>
        </p:spPr>
        <p:txBody>
          <a:bodyPr vert="horz" wrap="square" lIns="0" tIns="15647" rIns="0" bIns="0" rtlCol="0">
            <a:spAutoFit/>
          </a:bodyPr>
          <a:lstStyle/>
          <a:p>
            <a:pPr marL="1729422" marR="209544">
              <a:lnSpc>
                <a:spcPct val="140000"/>
              </a:lnSpc>
              <a:spcBef>
                <a:spcPts val="122"/>
              </a:spcBef>
            </a:pP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IHME</a:t>
            </a:r>
            <a:r>
              <a:rPr sz="857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Projection</a:t>
            </a:r>
            <a:r>
              <a:rPr sz="857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-</a:t>
            </a:r>
            <a:r>
              <a:rPr sz="857" spc="-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spc="-21" dirty="0">
                <a:solidFill>
                  <a:srgbClr val="333D47"/>
                </a:solidFill>
                <a:latin typeface="Verdana"/>
                <a:cs typeface="Verdana"/>
              </a:rPr>
              <a:t>Main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UN</a:t>
            </a:r>
            <a:r>
              <a:rPr sz="857" spc="-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Projection</a:t>
            </a:r>
            <a:r>
              <a:rPr sz="857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-</a:t>
            </a:r>
            <a:r>
              <a:rPr sz="857" spc="-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spc="-21" dirty="0">
                <a:solidFill>
                  <a:srgbClr val="333D47"/>
                </a:solidFill>
                <a:latin typeface="Verdana"/>
                <a:cs typeface="Verdana"/>
              </a:rPr>
              <a:t>Main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UN</a:t>
            </a:r>
            <a:r>
              <a:rPr sz="857" spc="-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Projection</a:t>
            </a:r>
            <a:r>
              <a:rPr sz="857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-</a:t>
            </a:r>
            <a:r>
              <a:rPr sz="857" spc="-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spc="-11" dirty="0">
                <a:solidFill>
                  <a:srgbClr val="333D47"/>
                </a:solidFill>
                <a:latin typeface="Verdana"/>
                <a:cs typeface="Verdana"/>
              </a:rPr>
              <a:t>Faster</a:t>
            </a:r>
            <a:endParaRPr sz="857">
              <a:latin typeface="Verdana"/>
              <a:cs typeface="Verdana"/>
            </a:endParaRPr>
          </a:p>
          <a:p>
            <a:pPr>
              <a:spcBef>
                <a:spcPts val="391"/>
              </a:spcBef>
            </a:pPr>
            <a:endParaRPr sz="857">
              <a:latin typeface="Verdana"/>
              <a:cs typeface="Verdana"/>
            </a:endParaRPr>
          </a:p>
          <a:p>
            <a:pPr marL="13607">
              <a:tabLst>
                <a:tab pos="495967" algn="l"/>
                <a:tab pos="979688" algn="l"/>
                <a:tab pos="1462729" algn="l"/>
                <a:tab pos="1945770" algn="l"/>
                <a:tab pos="2428810" algn="l"/>
                <a:tab pos="2911851" algn="l"/>
              </a:tabLst>
            </a:pPr>
            <a:r>
              <a:rPr sz="857" spc="-21" dirty="0">
                <a:solidFill>
                  <a:srgbClr val="333D47"/>
                </a:solidFill>
                <a:latin typeface="Verdana"/>
                <a:cs typeface="Verdana"/>
              </a:rPr>
              <a:t>1950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	</a:t>
            </a:r>
            <a:r>
              <a:rPr sz="857" spc="-21" dirty="0">
                <a:solidFill>
                  <a:srgbClr val="333D47"/>
                </a:solidFill>
                <a:latin typeface="Verdana"/>
                <a:cs typeface="Verdana"/>
              </a:rPr>
              <a:t>1975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	</a:t>
            </a:r>
            <a:r>
              <a:rPr sz="857" spc="-21" dirty="0">
                <a:solidFill>
                  <a:srgbClr val="333D47"/>
                </a:solidFill>
                <a:latin typeface="Verdana"/>
                <a:cs typeface="Verdana"/>
              </a:rPr>
              <a:t>2000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	</a:t>
            </a:r>
            <a:r>
              <a:rPr sz="857" spc="-21" dirty="0">
                <a:solidFill>
                  <a:srgbClr val="333D47"/>
                </a:solidFill>
                <a:latin typeface="Verdana"/>
                <a:cs typeface="Verdana"/>
              </a:rPr>
              <a:t>2025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	</a:t>
            </a:r>
            <a:r>
              <a:rPr sz="857" spc="-21" dirty="0">
                <a:solidFill>
                  <a:srgbClr val="333D47"/>
                </a:solidFill>
                <a:latin typeface="Verdana"/>
                <a:cs typeface="Verdana"/>
              </a:rPr>
              <a:t>2050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	</a:t>
            </a:r>
            <a:r>
              <a:rPr sz="857" spc="-21" dirty="0">
                <a:solidFill>
                  <a:srgbClr val="333D47"/>
                </a:solidFill>
                <a:latin typeface="Verdana"/>
                <a:cs typeface="Verdana"/>
              </a:rPr>
              <a:t>2075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	</a:t>
            </a:r>
            <a:r>
              <a:rPr sz="857" spc="-21" dirty="0">
                <a:solidFill>
                  <a:srgbClr val="333D47"/>
                </a:solidFill>
                <a:latin typeface="Verdana"/>
                <a:cs typeface="Verdana"/>
              </a:rPr>
              <a:t>2100</a:t>
            </a:r>
            <a:endParaRPr sz="857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623822" y="3819034"/>
            <a:ext cx="3070452" cy="885710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27893">
              <a:spcBef>
                <a:spcPts val="107"/>
              </a:spcBef>
            </a:pP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Most</a:t>
            </a:r>
            <a:r>
              <a:rPr sz="857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of</a:t>
            </a:r>
            <a:r>
              <a:rPr sz="857" spc="-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the</a:t>
            </a:r>
            <a:r>
              <a:rPr sz="857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world</a:t>
            </a:r>
            <a:r>
              <a:rPr sz="857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is</a:t>
            </a:r>
            <a:r>
              <a:rPr sz="857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transitioning</a:t>
            </a:r>
            <a:r>
              <a:rPr sz="857" spc="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into</a:t>
            </a:r>
            <a:r>
              <a:rPr sz="857" spc="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spc="-11" dirty="0">
                <a:solidFill>
                  <a:srgbClr val="333D47"/>
                </a:solidFill>
                <a:latin typeface="Verdana"/>
                <a:cs typeface="Verdana"/>
              </a:rPr>
              <a:t>natural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population</a:t>
            </a:r>
            <a:r>
              <a:rPr sz="857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decline.</a:t>
            </a:r>
            <a:r>
              <a:rPr sz="857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I</a:t>
            </a:r>
            <a:r>
              <a:rPr sz="857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think</a:t>
            </a:r>
            <a:r>
              <a:rPr sz="857" spc="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it’s</a:t>
            </a:r>
            <a:r>
              <a:rPr sz="857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incredibly</a:t>
            </a:r>
            <a:r>
              <a:rPr sz="857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hard</a:t>
            </a:r>
            <a:r>
              <a:rPr sz="857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to</a:t>
            </a:r>
            <a:r>
              <a:rPr sz="857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spc="-21" dirty="0">
                <a:solidFill>
                  <a:srgbClr val="333D47"/>
                </a:solidFill>
                <a:latin typeface="Verdana"/>
                <a:cs typeface="Verdana"/>
              </a:rPr>
              <a:t>think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this through</a:t>
            </a:r>
            <a:r>
              <a:rPr sz="857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857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recognize</a:t>
            </a:r>
            <a:r>
              <a:rPr sz="857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how</a:t>
            </a:r>
            <a:r>
              <a:rPr sz="857" spc="-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big</a:t>
            </a:r>
            <a:r>
              <a:rPr sz="857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a</a:t>
            </a:r>
            <a:r>
              <a:rPr sz="857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thing</a:t>
            </a:r>
            <a:r>
              <a:rPr sz="857" spc="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it is; </a:t>
            </a:r>
            <a:r>
              <a:rPr sz="857" b="1" spc="-21" dirty="0">
                <a:solidFill>
                  <a:srgbClr val="00B0AF"/>
                </a:solidFill>
                <a:latin typeface="Verdana"/>
                <a:cs typeface="Verdana"/>
              </a:rPr>
              <a:t>it’s </a:t>
            </a:r>
            <a:r>
              <a:rPr sz="857" b="1" dirty="0">
                <a:solidFill>
                  <a:srgbClr val="00B0AF"/>
                </a:solidFill>
                <a:latin typeface="Verdana"/>
                <a:cs typeface="Verdana"/>
              </a:rPr>
              <a:t>extraordinary,</a:t>
            </a:r>
            <a:r>
              <a:rPr sz="857" b="1" spc="-43" dirty="0">
                <a:solidFill>
                  <a:srgbClr val="00B0AF"/>
                </a:solidFill>
                <a:latin typeface="Verdana"/>
                <a:cs typeface="Verdana"/>
              </a:rPr>
              <a:t> </a:t>
            </a:r>
            <a:r>
              <a:rPr sz="857" b="1" dirty="0">
                <a:solidFill>
                  <a:srgbClr val="00B0AF"/>
                </a:solidFill>
                <a:latin typeface="Verdana"/>
                <a:cs typeface="Verdana"/>
              </a:rPr>
              <a:t>we’ll</a:t>
            </a:r>
            <a:r>
              <a:rPr sz="857" b="1" spc="-37" dirty="0">
                <a:solidFill>
                  <a:srgbClr val="00B0AF"/>
                </a:solidFill>
                <a:latin typeface="Verdana"/>
                <a:cs typeface="Verdana"/>
              </a:rPr>
              <a:t> </a:t>
            </a:r>
            <a:r>
              <a:rPr sz="857" b="1" dirty="0">
                <a:solidFill>
                  <a:srgbClr val="00B0AF"/>
                </a:solidFill>
                <a:latin typeface="Verdana"/>
                <a:cs typeface="Verdana"/>
              </a:rPr>
              <a:t>have</a:t>
            </a:r>
            <a:r>
              <a:rPr sz="857" b="1" spc="-32" dirty="0">
                <a:solidFill>
                  <a:srgbClr val="00B0AF"/>
                </a:solidFill>
                <a:latin typeface="Verdana"/>
                <a:cs typeface="Verdana"/>
              </a:rPr>
              <a:t> </a:t>
            </a:r>
            <a:r>
              <a:rPr sz="857" b="1" dirty="0">
                <a:solidFill>
                  <a:srgbClr val="00B0AF"/>
                </a:solidFill>
                <a:latin typeface="Verdana"/>
                <a:cs typeface="Verdana"/>
              </a:rPr>
              <a:t>to</a:t>
            </a:r>
            <a:r>
              <a:rPr sz="857" b="1" spc="-32" dirty="0">
                <a:solidFill>
                  <a:srgbClr val="00B0AF"/>
                </a:solidFill>
                <a:latin typeface="Verdana"/>
                <a:cs typeface="Verdana"/>
              </a:rPr>
              <a:t> </a:t>
            </a:r>
            <a:r>
              <a:rPr sz="857" b="1" dirty="0">
                <a:solidFill>
                  <a:srgbClr val="00B0AF"/>
                </a:solidFill>
                <a:latin typeface="Verdana"/>
                <a:cs typeface="Verdana"/>
              </a:rPr>
              <a:t>reorganize</a:t>
            </a:r>
            <a:r>
              <a:rPr sz="857" b="1" spc="-32" dirty="0">
                <a:solidFill>
                  <a:srgbClr val="00B0AF"/>
                </a:solidFill>
                <a:latin typeface="Verdana"/>
                <a:cs typeface="Verdana"/>
              </a:rPr>
              <a:t> </a:t>
            </a:r>
            <a:r>
              <a:rPr sz="857" b="1" spc="-11" dirty="0">
                <a:solidFill>
                  <a:srgbClr val="00B0AF"/>
                </a:solidFill>
                <a:latin typeface="Verdana"/>
                <a:cs typeface="Verdana"/>
              </a:rPr>
              <a:t>societies.</a:t>
            </a:r>
            <a:endParaRPr sz="857">
              <a:latin typeface="Verdana"/>
              <a:cs typeface="Verdana"/>
            </a:endParaRPr>
          </a:p>
          <a:p>
            <a:pPr marL="1456606">
              <a:spcBef>
                <a:spcPts val="438"/>
              </a:spcBef>
            </a:pPr>
            <a:r>
              <a:rPr sz="964" i="1" dirty="0">
                <a:solidFill>
                  <a:srgbClr val="333D47"/>
                </a:solidFill>
                <a:latin typeface="Rockwell"/>
                <a:cs typeface="Rockwell"/>
              </a:rPr>
              <a:t>Christopher</a:t>
            </a:r>
            <a:r>
              <a:rPr sz="964" i="1" spc="-21" dirty="0">
                <a:solidFill>
                  <a:srgbClr val="333D47"/>
                </a:solidFill>
                <a:latin typeface="Rockwell"/>
                <a:cs typeface="Rockwell"/>
              </a:rPr>
              <a:t> </a:t>
            </a:r>
            <a:r>
              <a:rPr sz="964" i="1" dirty="0">
                <a:solidFill>
                  <a:srgbClr val="333D47"/>
                </a:solidFill>
                <a:latin typeface="Rockwell"/>
                <a:cs typeface="Rockwell"/>
              </a:rPr>
              <a:t>Murray,</a:t>
            </a:r>
            <a:r>
              <a:rPr sz="964" i="1" spc="-48" dirty="0">
                <a:solidFill>
                  <a:srgbClr val="333D47"/>
                </a:solidFill>
                <a:latin typeface="Rockwell"/>
                <a:cs typeface="Rockwell"/>
              </a:rPr>
              <a:t> </a:t>
            </a:r>
            <a:r>
              <a:rPr sz="964" i="1" spc="-11" dirty="0">
                <a:solidFill>
                  <a:srgbClr val="333D47"/>
                </a:solidFill>
                <a:latin typeface="Rockwell"/>
                <a:cs typeface="Rockwell"/>
              </a:rPr>
              <a:t>Director</a:t>
            </a:r>
            <a:endParaRPr sz="964">
              <a:latin typeface="Rockwell"/>
              <a:cs typeface="Rockwell"/>
            </a:endParaRPr>
          </a:p>
          <a:p>
            <a:pPr marL="732045">
              <a:spcBef>
                <a:spcPts val="118"/>
              </a:spcBef>
            </a:pPr>
            <a:r>
              <a:rPr sz="857" i="1" dirty="0">
                <a:solidFill>
                  <a:srgbClr val="333D47"/>
                </a:solidFill>
                <a:latin typeface="Verdana"/>
                <a:cs typeface="Verdana"/>
              </a:rPr>
              <a:t>Institute</a:t>
            </a:r>
            <a:r>
              <a:rPr sz="857" i="1" spc="-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i="1" dirty="0">
                <a:solidFill>
                  <a:srgbClr val="333D47"/>
                </a:solidFill>
                <a:latin typeface="Verdana"/>
                <a:cs typeface="Verdana"/>
              </a:rPr>
              <a:t>for</a:t>
            </a:r>
            <a:r>
              <a:rPr sz="857" i="1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i="1" dirty="0">
                <a:solidFill>
                  <a:srgbClr val="333D47"/>
                </a:solidFill>
                <a:latin typeface="Verdana"/>
                <a:cs typeface="Verdana"/>
              </a:rPr>
              <a:t>Health</a:t>
            </a:r>
            <a:r>
              <a:rPr sz="857" i="1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i="1" dirty="0">
                <a:solidFill>
                  <a:srgbClr val="333D47"/>
                </a:solidFill>
                <a:latin typeface="Verdana"/>
                <a:cs typeface="Verdana"/>
              </a:rPr>
              <a:t>Metrics</a:t>
            </a:r>
            <a:r>
              <a:rPr sz="857" i="1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i="1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857" i="1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i="1" spc="-11" dirty="0">
                <a:solidFill>
                  <a:srgbClr val="333D47"/>
                </a:solidFill>
                <a:latin typeface="Verdana"/>
                <a:cs typeface="Verdana"/>
              </a:rPr>
              <a:t>Evaluation</a:t>
            </a:r>
            <a:endParaRPr sz="857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455636" y="3953473"/>
            <a:ext cx="774927" cy="600842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marR="3402" algn="ctr">
              <a:spcBef>
                <a:spcPts val="214"/>
              </a:spcBef>
            </a:pPr>
            <a:r>
              <a:rPr sz="1714" spc="-21" dirty="0">
                <a:solidFill>
                  <a:srgbClr val="00B0AF"/>
                </a:solidFill>
                <a:latin typeface="Rockwell"/>
                <a:cs typeface="Rockwell"/>
              </a:rPr>
              <a:t>2010</a:t>
            </a:r>
            <a:endParaRPr sz="1714">
              <a:latin typeface="Rockwell"/>
              <a:cs typeface="Rockwell"/>
            </a:endParaRPr>
          </a:p>
          <a:p>
            <a:pPr marR="5443" algn="ctr">
              <a:spcBef>
                <a:spcPts val="64"/>
              </a:spcBef>
            </a:pP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54%</a:t>
            </a:r>
            <a:r>
              <a:rPr sz="964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decline</a:t>
            </a:r>
            <a:endParaRPr sz="964">
              <a:latin typeface="Verdana"/>
              <a:cs typeface="Verdana"/>
            </a:endParaRPr>
          </a:p>
          <a:p>
            <a:pPr marR="2721" algn="ctr"/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964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21" dirty="0">
                <a:solidFill>
                  <a:srgbClr val="FFFFFF"/>
                </a:solidFill>
                <a:latin typeface="Verdana"/>
                <a:cs typeface="Verdana"/>
              </a:rPr>
              <a:t>2100</a:t>
            </a:r>
            <a:endParaRPr sz="964">
              <a:latin typeface="Verdana"/>
              <a:cs typeface="Verdan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584168" y="3476217"/>
            <a:ext cx="1477055" cy="531358"/>
            <a:chOff x="4145089" y="3244469"/>
            <a:chExt cx="1378585" cy="495934"/>
          </a:xfrm>
        </p:grpSpPr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49469" y="3244469"/>
              <a:ext cx="373633" cy="49555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149852" y="3393948"/>
              <a:ext cx="231775" cy="317500"/>
            </a:xfrm>
            <a:custGeom>
              <a:avLst/>
              <a:gdLst/>
              <a:ahLst/>
              <a:cxnLst/>
              <a:rect l="l" t="t" r="r" b="b"/>
              <a:pathLst>
                <a:path w="231775" h="317500">
                  <a:moveTo>
                    <a:pt x="92837" y="0"/>
                  </a:moveTo>
                  <a:lnTo>
                    <a:pt x="71374" y="0"/>
                  </a:lnTo>
                  <a:lnTo>
                    <a:pt x="69850" y="69087"/>
                  </a:lnTo>
                  <a:lnTo>
                    <a:pt x="45974" y="50164"/>
                  </a:lnTo>
                  <a:lnTo>
                    <a:pt x="31496" y="72897"/>
                  </a:lnTo>
                  <a:lnTo>
                    <a:pt x="27559" y="114553"/>
                  </a:lnTo>
                  <a:lnTo>
                    <a:pt x="0" y="130555"/>
                  </a:lnTo>
                  <a:lnTo>
                    <a:pt x="1524" y="181673"/>
                  </a:lnTo>
                  <a:lnTo>
                    <a:pt x="3048" y="205333"/>
                  </a:lnTo>
                  <a:lnTo>
                    <a:pt x="6096" y="233718"/>
                  </a:lnTo>
                  <a:lnTo>
                    <a:pt x="56007" y="256438"/>
                  </a:lnTo>
                  <a:lnTo>
                    <a:pt x="40639" y="309422"/>
                  </a:lnTo>
                  <a:lnTo>
                    <a:pt x="92837" y="316991"/>
                  </a:lnTo>
                  <a:lnTo>
                    <a:pt x="181737" y="315099"/>
                  </a:lnTo>
                  <a:lnTo>
                    <a:pt x="206375" y="264947"/>
                  </a:lnTo>
                  <a:lnTo>
                    <a:pt x="157987" y="198716"/>
                  </a:lnTo>
                  <a:lnTo>
                    <a:pt x="216281" y="163702"/>
                  </a:lnTo>
                  <a:lnTo>
                    <a:pt x="231648" y="174104"/>
                  </a:lnTo>
                  <a:lnTo>
                    <a:pt x="216281" y="48259"/>
                  </a:lnTo>
                  <a:lnTo>
                    <a:pt x="173355" y="17017"/>
                  </a:lnTo>
                  <a:lnTo>
                    <a:pt x="126619" y="37845"/>
                  </a:lnTo>
                  <a:lnTo>
                    <a:pt x="132714" y="23621"/>
                  </a:lnTo>
                  <a:lnTo>
                    <a:pt x="92837" y="0"/>
                  </a:lnTo>
                  <a:close/>
                </a:path>
              </a:pathLst>
            </a:custGeom>
            <a:solidFill>
              <a:srgbClr val="D5D7DA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6" name="object 56"/>
            <p:cNvSpPr/>
            <p:nvPr/>
          </p:nvSpPr>
          <p:spPr>
            <a:xfrm>
              <a:off x="4149852" y="3393948"/>
              <a:ext cx="231775" cy="317500"/>
            </a:xfrm>
            <a:custGeom>
              <a:avLst/>
              <a:gdLst/>
              <a:ahLst/>
              <a:cxnLst/>
              <a:rect l="l" t="t" r="r" b="b"/>
              <a:pathLst>
                <a:path w="231775" h="317500">
                  <a:moveTo>
                    <a:pt x="0" y="130555"/>
                  </a:moveTo>
                  <a:lnTo>
                    <a:pt x="1524" y="181673"/>
                  </a:lnTo>
                  <a:lnTo>
                    <a:pt x="3048" y="205333"/>
                  </a:lnTo>
                  <a:lnTo>
                    <a:pt x="6096" y="233718"/>
                  </a:lnTo>
                  <a:lnTo>
                    <a:pt x="56007" y="256438"/>
                  </a:lnTo>
                  <a:lnTo>
                    <a:pt x="40639" y="309422"/>
                  </a:lnTo>
                  <a:lnTo>
                    <a:pt x="92837" y="316991"/>
                  </a:lnTo>
                  <a:lnTo>
                    <a:pt x="181737" y="315099"/>
                  </a:lnTo>
                  <a:lnTo>
                    <a:pt x="206375" y="264947"/>
                  </a:lnTo>
                  <a:lnTo>
                    <a:pt x="157987" y="198716"/>
                  </a:lnTo>
                  <a:lnTo>
                    <a:pt x="216281" y="163702"/>
                  </a:lnTo>
                  <a:lnTo>
                    <a:pt x="231648" y="174104"/>
                  </a:lnTo>
                  <a:lnTo>
                    <a:pt x="216281" y="48259"/>
                  </a:lnTo>
                  <a:lnTo>
                    <a:pt x="173355" y="17017"/>
                  </a:lnTo>
                  <a:lnTo>
                    <a:pt x="126619" y="37845"/>
                  </a:lnTo>
                  <a:lnTo>
                    <a:pt x="132714" y="23621"/>
                  </a:lnTo>
                  <a:lnTo>
                    <a:pt x="92837" y="0"/>
                  </a:lnTo>
                  <a:lnTo>
                    <a:pt x="71374" y="0"/>
                  </a:lnTo>
                  <a:lnTo>
                    <a:pt x="69850" y="69087"/>
                  </a:lnTo>
                  <a:lnTo>
                    <a:pt x="45974" y="50164"/>
                  </a:lnTo>
                  <a:lnTo>
                    <a:pt x="31496" y="72897"/>
                  </a:lnTo>
                  <a:lnTo>
                    <a:pt x="27559" y="114553"/>
                  </a:lnTo>
                  <a:lnTo>
                    <a:pt x="0" y="130555"/>
                  </a:lnTo>
                  <a:close/>
                </a:path>
              </a:pathLst>
            </a:custGeom>
            <a:ln w="9525">
              <a:solidFill>
                <a:srgbClr val="D5D7DA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332230" y="3953473"/>
            <a:ext cx="774927" cy="600842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marR="3402" algn="ctr">
              <a:spcBef>
                <a:spcPts val="214"/>
              </a:spcBef>
            </a:pPr>
            <a:r>
              <a:rPr sz="1714" spc="-21" dirty="0">
                <a:solidFill>
                  <a:srgbClr val="00B0AF"/>
                </a:solidFill>
                <a:latin typeface="Rockwell"/>
                <a:cs typeface="Rockwell"/>
              </a:rPr>
              <a:t>2035</a:t>
            </a:r>
            <a:endParaRPr sz="1714">
              <a:latin typeface="Rockwell"/>
              <a:cs typeface="Rockwell"/>
            </a:endParaRPr>
          </a:p>
          <a:p>
            <a:pPr marR="5443" algn="ctr">
              <a:spcBef>
                <a:spcPts val="64"/>
              </a:spcBef>
            </a:pPr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22%</a:t>
            </a:r>
            <a:r>
              <a:rPr sz="964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FFFFFF"/>
                </a:solidFill>
                <a:latin typeface="Verdana"/>
                <a:cs typeface="Verdana"/>
              </a:rPr>
              <a:t>decline</a:t>
            </a:r>
            <a:endParaRPr sz="964">
              <a:latin typeface="Verdana"/>
              <a:cs typeface="Verdana"/>
            </a:endParaRPr>
          </a:p>
          <a:p>
            <a:pPr marR="2721" algn="ctr"/>
            <a:r>
              <a:rPr sz="964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964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64" spc="-21" dirty="0">
                <a:solidFill>
                  <a:srgbClr val="FFFFFF"/>
                </a:solidFill>
                <a:latin typeface="Verdana"/>
                <a:cs typeface="Verdana"/>
              </a:rPr>
              <a:t>2100</a:t>
            </a:r>
            <a:endParaRPr sz="964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7972" y="4999264"/>
            <a:ext cx="1617209" cy="96198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©2024</a:t>
            </a:r>
            <a:r>
              <a:rPr sz="536" spc="-59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by</a:t>
            </a:r>
            <a:r>
              <a:rPr sz="536" spc="5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EAB.</a:t>
            </a:r>
            <a:r>
              <a:rPr sz="536" spc="-1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All</a:t>
            </a:r>
            <a:r>
              <a:rPr sz="536" spc="-27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Rights</a:t>
            </a:r>
            <a:r>
              <a:rPr sz="536" spc="-1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Reserved.</a:t>
            </a:r>
            <a:r>
              <a:rPr sz="536" spc="11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b="1" spc="-11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eab.com</a:t>
            </a:r>
            <a:endParaRPr sz="536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3000" y="1"/>
            <a:ext cx="6859361" cy="674234"/>
            <a:chOff x="0" y="0"/>
            <a:chExt cx="6402070" cy="6292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400800" cy="600710"/>
            </a:xfrm>
            <a:custGeom>
              <a:avLst/>
              <a:gdLst/>
              <a:ahLst/>
              <a:cxnLst/>
              <a:rect l="l" t="t" r="r" b="b"/>
              <a:pathLst>
                <a:path w="6400800" h="600710">
                  <a:moveTo>
                    <a:pt x="6400800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6400800" y="600455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00355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" name="object 5"/>
            <p:cNvSpPr/>
            <p:nvPr/>
          </p:nvSpPr>
          <p:spPr>
            <a:xfrm>
              <a:off x="5596128" y="0"/>
              <a:ext cx="751840" cy="600710"/>
            </a:xfrm>
            <a:custGeom>
              <a:avLst/>
              <a:gdLst/>
              <a:ahLst/>
              <a:cxnLst/>
              <a:rect l="l" t="t" r="r" b="b"/>
              <a:pathLst>
                <a:path w="751839" h="600710">
                  <a:moveTo>
                    <a:pt x="202692" y="600456"/>
                  </a:moveTo>
                  <a:lnTo>
                    <a:pt x="148170" y="547128"/>
                  </a:lnTo>
                  <a:lnTo>
                    <a:pt x="119303" y="508431"/>
                  </a:lnTo>
                  <a:lnTo>
                    <a:pt x="94869" y="467715"/>
                  </a:lnTo>
                  <a:lnTo>
                    <a:pt x="74891" y="425297"/>
                  </a:lnTo>
                  <a:lnTo>
                    <a:pt x="59347" y="381533"/>
                  </a:lnTo>
                  <a:lnTo>
                    <a:pt x="48234" y="336753"/>
                  </a:lnTo>
                  <a:lnTo>
                    <a:pt x="41579" y="291287"/>
                  </a:lnTo>
                  <a:lnTo>
                    <a:pt x="39357" y="245478"/>
                  </a:lnTo>
                  <a:lnTo>
                    <a:pt x="41579" y="199682"/>
                  </a:lnTo>
                  <a:lnTo>
                    <a:pt x="48247" y="154216"/>
                  </a:lnTo>
                  <a:lnTo>
                    <a:pt x="59359" y="109435"/>
                  </a:lnTo>
                  <a:lnTo>
                    <a:pt x="74930" y="65659"/>
                  </a:lnTo>
                  <a:lnTo>
                    <a:pt x="109982" y="0"/>
                  </a:lnTo>
                  <a:lnTo>
                    <a:pt x="65913" y="0"/>
                  </a:lnTo>
                  <a:lnTo>
                    <a:pt x="41275" y="44577"/>
                  </a:lnTo>
                  <a:lnTo>
                    <a:pt x="23622" y="92049"/>
                  </a:lnTo>
                  <a:lnTo>
                    <a:pt x="10680" y="141516"/>
                  </a:lnTo>
                  <a:lnTo>
                    <a:pt x="2705" y="192747"/>
                  </a:lnTo>
                  <a:lnTo>
                    <a:pt x="0" y="245491"/>
                  </a:lnTo>
                  <a:lnTo>
                    <a:pt x="2705" y="298234"/>
                  </a:lnTo>
                  <a:lnTo>
                    <a:pt x="10680" y="349465"/>
                  </a:lnTo>
                  <a:lnTo>
                    <a:pt x="23634" y="398932"/>
                  </a:lnTo>
                  <a:lnTo>
                    <a:pt x="41287" y="446379"/>
                  </a:lnTo>
                  <a:lnTo>
                    <a:pt x="63385" y="491540"/>
                  </a:lnTo>
                  <a:lnTo>
                    <a:pt x="89662" y="534162"/>
                  </a:lnTo>
                  <a:lnTo>
                    <a:pt x="145288" y="600456"/>
                  </a:lnTo>
                  <a:lnTo>
                    <a:pt x="202692" y="600456"/>
                  </a:lnTo>
                  <a:close/>
                </a:path>
                <a:path w="751839" h="600710">
                  <a:moveTo>
                    <a:pt x="339852" y="246888"/>
                  </a:moveTo>
                  <a:lnTo>
                    <a:pt x="292608" y="246888"/>
                  </a:lnTo>
                  <a:lnTo>
                    <a:pt x="292608" y="419100"/>
                  </a:lnTo>
                  <a:lnTo>
                    <a:pt x="339852" y="419100"/>
                  </a:lnTo>
                  <a:lnTo>
                    <a:pt x="339852" y="246888"/>
                  </a:lnTo>
                  <a:close/>
                </a:path>
                <a:path w="751839" h="600710">
                  <a:moveTo>
                    <a:pt x="468376" y="0"/>
                  </a:moveTo>
                  <a:lnTo>
                    <a:pt x="378587" y="0"/>
                  </a:lnTo>
                  <a:lnTo>
                    <a:pt x="358521" y="16256"/>
                  </a:lnTo>
                  <a:lnTo>
                    <a:pt x="337820" y="37084"/>
                  </a:lnTo>
                  <a:lnTo>
                    <a:pt x="319278" y="60833"/>
                  </a:lnTo>
                  <a:lnTo>
                    <a:pt x="303784" y="86106"/>
                  </a:lnTo>
                  <a:lnTo>
                    <a:pt x="292608" y="112776"/>
                  </a:lnTo>
                  <a:lnTo>
                    <a:pt x="348869" y="88265"/>
                  </a:lnTo>
                  <a:lnTo>
                    <a:pt x="364490" y="66802"/>
                  </a:lnTo>
                  <a:lnTo>
                    <a:pt x="381508" y="48895"/>
                  </a:lnTo>
                  <a:lnTo>
                    <a:pt x="401574" y="31877"/>
                  </a:lnTo>
                  <a:lnTo>
                    <a:pt x="423799" y="18415"/>
                  </a:lnTo>
                  <a:lnTo>
                    <a:pt x="446786" y="6604"/>
                  </a:lnTo>
                  <a:lnTo>
                    <a:pt x="468376" y="0"/>
                  </a:lnTo>
                  <a:close/>
                </a:path>
                <a:path w="751839" h="600710">
                  <a:moveTo>
                    <a:pt x="475488" y="246888"/>
                  </a:moveTo>
                  <a:lnTo>
                    <a:pt x="431292" y="246888"/>
                  </a:lnTo>
                  <a:lnTo>
                    <a:pt x="431292" y="419100"/>
                  </a:lnTo>
                  <a:lnTo>
                    <a:pt x="475488" y="419100"/>
                  </a:lnTo>
                  <a:lnTo>
                    <a:pt x="475488" y="246888"/>
                  </a:lnTo>
                  <a:close/>
                </a:path>
                <a:path w="751839" h="600710">
                  <a:moveTo>
                    <a:pt x="566928" y="469392"/>
                  </a:moveTo>
                  <a:lnTo>
                    <a:pt x="292608" y="469392"/>
                  </a:lnTo>
                  <a:lnTo>
                    <a:pt x="292608" y="507492"/>
                  </a:lnTo>
                  <a:lnTo>
                    <a:pt x="566928" y="507492"/>
                  </a:lnTo>
                  <a:lnTo>
                    <a:pt x="566928" y="469392"/>
                  </a:lnTo>
                  <a:close/>
                </a:path>
                <a:path w="751839" h="600710">
                  <a:moveTo>
                    <a:pt x="614172" y="246888"/>
                  </a:moveTo>
                  <a:lnTo>
                    <a:pt x="566928" y="246888"/>
                  </a:lnTo>
                  <a:lnTo>
                    <a:pt x="566928" y="419100"/>
                  </a:lnTo>
                  <a:lnTo>
                    <a:pt x="614172" y="419100"/>
                  </a:lnTo>
                  <a:lnTo>
                    <a:pt x="614172" y="246888"/>
                  </a:lnTo>
                  <a:close/>
                </a:path>
                <a:path w="751839" h="600710">
                  <a:moveTo>
                    <a:pt x="751319" y="246888"/>
                  </a:moveTo>
                  <a:lnTo>
                    <a:pt x="702564" y="246888"/>
                  </a:lnTo>
                  <a:lnTo>
                    <a:pt x="702564" y="419100"/>
                  </a:lnTo>
                  <a:lnTo>
                    <a:pt x="751319" y="419100"/>
                  </a:lnTo>
                  <a:lnTo>
                    <a:pt x="751319" y="246888"/>
                  </a:lnTo>
                  <a:close/>
                </a:path>
                <a:path w="751839" h="600710">
                  <a:moveTo>
                    <a:pt x="751332" y="164465"/>
                  </a:moveTo>
                  <a:lnTo>
                    <a:pt x="521589" y="64008"/>
                  </a:lnTo>
                  <a:lnTo>
                    <a:pt x="292608" y="164465"/>
                  </a:lnTo>
                  <a:lnTo>
                    <a:pt x="292608" y="205740"/>
                  </a:lnTo>
                  <a:lnTo>
                    <a:pt x="521589" y="105410"/>
                  </a:lnTo>
                  <a:lnTo>
                    <a:pt x="751332" y="205740"/>
                  </a:lnTo>
                  <a:lnTo>
                    <a:pt x="751332" y="164465"/>
                  </a:lnTo>
                  <a:close/>
                </a:path>
                <a:path w="751839" h="600710">
                  <a:moveTo>
                    <a:pt x="751332" y="114300"/>
                  </a:moveTo>
                  <a:lnTo>
                    <a:pt x="724662" y="61595"/>
                  </a:lnTo>
                  <a:lnTo>
                    <a:pt x="686181" y="17018"/>
                  </a:lnTo>
                  <a:lnTo>
                    <a:pt x="665099" y="0"/>
                  </a:lnTo>
                  <a:lnTo>
                    <a:pt x="576199" y="0"/>
                  </a:lnTo>
                  <a:lnTo>
                    <a:pt x="596392" y="6604"/>
                  </a:lnTo>
                  <a:lnTo>
                    <a:pt x="617982" y="16256"/>
                  </a:lnTo>
                  <a:lnTo>
                    <a:pt x="654939" y="43688"/>
                  </a:lnTo>
                  <a:lnTo>
                    <a:pt x="683895" y="74168"/>
                  </a:lnTo>
                  <a:lnTo>
                    <a:pt x="695706" y="89789"/>
                  </a:lnTo>
                  <a:lnTo>
                    <a:pt x="751332" y="114300"/>
                  </a:lnTo>
                  <a:close/>
                </a:path>
              </a:pathLst>
            </a:custGeom>
            <a:solidFill>
              <a:srgbClr val="004A86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600646"/>
              <a:ext cx="6400800" cy="28575"/>
            </a:xfrm>
            <a:custGeom>
              <a:avLst/>
              <a:gdLst/>
              <a:ahLst/>
              <a:cxnLst/>
              <a:rect l="l" t="t" r="r" b="b"/>
              <a:pathLst>
                <a:path w="6400800" h="28575">
                  <a:moveTo>
                    <a:pt x="0" y="28575"/>
                  </a:moveTo>
                  <a:lnTo>
                    <a:pt x="6400800" y="28575"/>
                  </a:lnTo>
                  <a:lnTo>
                    <a:pt x="6400800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00B0A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43973" y="459242"/>
            <a:ext cx="122464" cy="120134"/>
          </a:xfrm>
          <a:prstGeom prst="rect">
            <a:avLst/>
          </a:prstGeom>
        </p:spPr>
        <p:txBody>
          <a:bodyPr vert="horz" wrap="square" lIns="0" tIns="12927" rIns="0" bIns="0" rtlCol="0">
            <a:spAutoFit/>
          </a:bodyPr>
          <a:lstStyle/>
          <a:p>
            <a:pPr marL="13607">
              <a:spcBef>
                <a:spcPts val="102"/>
              </a:spcBef>
            </a:pPr>
            <a:r>
              <a:rPr sz="696" spc="-27" dirty="0">
                <a:solidFill>
                  <a:srgbClr val="FFFFFF"/>
                </a:solidFill>
                <a:latin typeface="Rockwell"/>
                <a:cs typeface="Rockwell"/>
              </a:rPr>
              <a:t>26</a:t>
            </a:r>
            <a:endParaRPr sz="696">
              <a:latin typeface="Rockwell"/>
              <a:cs typeface="Rockwel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61649" y="1512026"/>
            <a:ext cx="3486830" cy="3079977"/>
            <a:chOff x="577405" y="1411224"/>
            <a:chExt cx="3254375" cy="287464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932" y="1860804"/>
              <a:ext cx="3214116" cy="242468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82168" y="1411224"/>
              <a:ext cx="0" cy="2867025"/>
            </a:xfrm>
            <a:custGeom>
              <a:avLst/>
              <a:gdLst/>
              <a:ahLst/>
              <a:cxnLst/>
              <a:rect l="l" t="t" r="r" b="b"/>
              <a:pathLst>
                <a:path h="2867025">
                  <a:moveTo>
                    <a:pt x="0" y="286664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8B8E91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1" name="object 11"/>
            <p:cNvSpPr/>
            <p:nvPr/>
          </p:nvSpPr>
          <p:spPr>
            <a:xfrm>
              <a:off x="582168" y="4277868"/>
              <a:ext cx="3249295" cy="0"/>
            </a:xfrm>
            <a:custGeom>
              <a:avLst/>
              <a:gdLst/>
              <a:ahLst/>
              <a:cxnLst/>
              <a:rect l="l" t="t" r="r" b="b"/>
              <a:pathLst>
                <a:path w="3249295">
                  <a:moveTo>
                    <a:pt x="0" y="0"/>
                  </a:moveTo>
                  <a:lnTo>
                    <a:pt x="3249168" y="0"/>
                  </a:lnTo>
                </a:path>
              </a:pathLst>
            </a:custGeom>
            <a:ln w="9525">
              <a:solidFill>
                <a:srgbClr val="C4C6C9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2" name="object 12"/>
            <p:cNvSpPr/>
            <p:nvPr/>
          </p:nvSpPr>
          <p:spPr>
            <a:xfrm>
              <a:off x="599694" y="1738122"/>
              <a:ext cx="428625" cy="368935"/>
            </a:xfrm>
            <a:custGeom>
              <a:avLst/>
              <a:gdLst/>
              <a:ahLst/>
              <a:cxnLst/>
              <a:rect l="l" t="t" r="r" b="b"/>
              <a:pathLst>
                <a:path w="428625" h="368935">
                  <a:moveTo>
                    <a:pt x="0" y="0"/>
                  </a:moveTo>
                  <a:lnTo>
                    <a:pt x="35051" y="123443"/>
                  </a:lnTo>
                  <a:lnTo>
                    <a:pt x="71628" y="246887"/>
                  </a:lnTo>
                  <a:lnTo>
                    <a:pt x="106679" y="327659"/>
                  </a:lnTo>
                  <a:lnTo>
                    <a:pt x="143256" y="368807"/>
                  </a:lnTo>
                  <a:lnTo>
                    <a:pt x="178308" y="368807"/>
                  </a:lnTo>
                  <a:lnTo>
                    <a:pt x="213359" y="327659"/>
                  </a:lnTo>
                  <a:lnTo>
                    <a:pt x="249936" y="286511"/>
                  </a:lnTo>
                  <a:lnTo>
                    <a:pt x="284988" y="246887"/>
                  </a:lnTo>
                  <a:lnTo>
                    <a:pt x="321564" y="205739"/>
                  </a:lnTo>
                  <a:lnTo>
                    <a:pt x="356616" y="164591"/>
                  </a:lnTo>
                  <a:lnTo>
                    <a:pt x="393192" y="123443"/>
                  </a:lnTo>
                  <a:lnTo>
                    <a:pt x="428244" y="123443"/>
                  </a:lnTo>
                </a:path>
              </a:pathLst>
            </a:custGeom>
            <a:ln w="28575">
              <a:solidFill>
                <a:srgbClr val="00355F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4513" y="1901190"/>
              <a:ext cx="2749550" cy="2036445"/>
            </a:xfrm>
            <a:custGeom>
              <a:avLst/>
              <a:gdLst/>
              <a:ahLst/>
              <a:cxnLst/>
              <a:rect l="l" t="t" r="r" b="b"/>
              <a:pathLst>
                <a:path w="2749550" h="2036445">
                  <a:moveTo>
                    <a:pt x="0" y="0"/>
                  </a:moveTo>
                  <a:lnTo>
                    <a:pt x="35052" y="67056"/>
                  </a:lnTo>
                  <a:lnTo>
                    <a:pt x="70104" y="146304"/>
                  </a:lnTo>
                  <a:lnTo>
                    <a:pt x="106680" y="227076"/>
                  </a:lnTo>
                  <a:lnTo>
                    <a:pt x="141732" y="297180"/>
                  </a:lnTo>
                  <a:lnTo>
                    <a:pt x="178308" y="362712"/>
                  </a:lnTo>
                  <a:lnTo>
                    <a:pt x="213360" y="429768"/>
                  </a:lnTo>
                  <a:lnTo>
                    <a:pt x="249936" y="487680"/>
                  </a:lnTo>
                  <a:lnTo>
                    <a:pt x="284988" y="522732"/>
                  </a:lnTo>
                  <a:lnTo>
                    <a:pt x="320040" y="539496"/>
                  </a:lnTo>
                  <a:lnTo>
                    <a:pt x="356616" y="522732"/>
                  </a:lnTo>
                  <a:lnTo>
                    <a:pt x="391668" y="480060"/>
                  </a:lnTo>
                  <a:lnTo>
                    <a:pt x="428244" y="423672"/>
                  </a:lnTo>
                  <a:lnTo>
                    <a:pt x="463296" y="371856"/>
                  </a:lnTo>
                  <a:lnTo>
                    <a:pt x="499872" y="326136"/>
                  </a:lnTo>
                  <a:lnTo>
                    <a:pt x="534924" y="294132"/>
                  </a:lnTo>
                  <a:lnTo>
                    <a:pt x="569976" y="274320"/>
                  </a:lnTo>
                  <a:lnTo>
                    <a:pt x="606552" y="262128"/>
                  </a:lnTo>
                  <a:lnTo>
                    <a:pt x="641604" y="256032"/>
                  </a:lnTo>
                  <a:lnTo>
                    <a:pt x="678180" y="256032"/>
                  </a:lnTo>
                  <a:lnTo>
                    <a:pt x="749808" y="271272"/>
                  </a:lnTo>
                  <a:lnTo>
                    <a:pt x="819912" y="300228"/>
                  </a:lnTo>
                  <a:lnTo>
                    <a:pt x="856488" y="320040"/>
                  </a:lnTo>
                  <a:lnTo>
                    <a:pt x="891540" y="344424"/>
                  </a:lnTo>
                  <a:lnTo>
                    <a:pt x="928116" y="373380"/>
                  </a:lnTo>
                  <a:lnTo>
                    <a:pt x="963168" y="403860"/>
                  </a:lnTo>
                  <a:lnTo>
                    <a:pt x="999744" y="437388"/>
                  </a:lnTo>
                  <a:lnTo>
                    <a:pt x="1034796" y="473964"/>
                  </a:lnTo>
                  <a:lnTo>
                    <a:pt x="1071372" y="513588"/>
                  </a:lnTo>
                  <a:lnTo>
                    <a:pt x="1106424" y="554736"/>
                  </a:lnTo>
                  <a:lnTo>
                    <a:pt x="1141476" y="597408"/>
                  </a:lnTo>
                  <a:lnTo>
                    <a:pt x="1178052" y="640080"/>
                  </a:lnTo>
                  <a:lnTo>
                    <a:pt x="1213104" y="681228"/>
                  </a:lnTo>
                  <a:lnTo>
                    <a:pt x="1249680" y="723900"/>
                  </a:lnTo>
                  <a:lnTo>
                    <a:pt x="1284732" y="765048"/>
                  </a:lnTo>
                  <a:lnTo>
                    <a:pt x="1321308" y="804672"/>
                  </a:lnTo>
                  <a:lnTo>
                    <a:pt x="1356360" y="841248"/>
                  </a:lnTo>
                  <a:lnTo>
                    <a:pt x="1391412" y="874776"/>
                  </a:lnTo>
                  <a:lnTo>
                    <a:pt x="1427988" y="906780"/>
                  </a:lnTo>
                  <a:lnTo>
                    <a:pt x="1463040" y="935736"/>
                  </a:lnTo>
                  <a:lnTo>
                    <a:pt x="1499616" y="960120"/>
                  </a:lnTo>
                  <a:lnTo>
                    <a:pt x="1534668" y="979932"/>
                  </a:lnTo>
                  <a:lnTo>
                    <a:pt x="1571244" y="998220"/>
                  </a:lnTo>
                  <a:lnTo>
                    <a:pt x="1606296" y="1016508"/>
                  </a:lnTo>
                  <a:lnTo>
                    <a:pt x="1641348" y="1031748"/>
                  </a:lnTo>
                  <a:lnTo>
                    <a:pt x="1677924" y="1048512"/>
                  </a:lnTo>
                  <a:lnTo>
                    <a:pt x="1712976" y="1063752"/>
                  </a:lnTo>
                  <a:lnTo>
                    <a:pt x="1749552" y="1082040"/>
                  </a:lnTo>
                  <a:lnTo>
                    <a:pt x="1784604" y="1101852"/>
                  </a:lnTo>
                  <a:lnTo>
                    <a:pt x="1821180" y="1124712"/>
                  </a:lnTo>
                  <a:lnTo>
                    <a:pt x="1856232" y="1147572"/>
                  </a:lnTo>
                  <a:lnTo>
                    <a:pt x="1891284" y="1175004"/>
                  </a:lnTo>
                  <a:lnTo>
                    <a:pt x="1927860" y="1202436"/>
                  </a:lnTo>
                  <a:lnTo>
                    <a:pt x="1962912" y="1232916"/>
                  </a:lnTo>
                  <a:lnTo>
                    <a:pt x="1999488" y="1266444"/>
                  </a:lnTo>
                  <a:lnTo>
                    <a:pt x="2034540" y="1299972"/>
                  </a:lnTo>
                  <a:lnTo>
                    <a:pt x="2071116" y="1333500"/>
                  </a:lnTo>
                  <a:lnTo>
                    <a:pt x="2106168" y="1370076"/>
                  </a:lnTo>
                  <a:lnTo>
                    <a:pt x="2142744" y="1406652"/>
                  </a:lnTo>
                  <a:lnTo>
                    <a:pt x="2177796" y="1444752"/>
                  </a:lnTo>
                  <a:lnTo>
                    <a:pt x="2212848" y="1484376"/>
                  </a:lnTo>
                  <a:lnTo>
                    <a:pt x="2249424" y="1524000"/>
                  </a:lnTo>
                  <a:lnTo>
                    <a:pt x="2284476" y="1563624"/>
                  </a:lnTo>
                  <a:lnTo>
                    <a:pt x="2321052" y="1604772"/>
                  </a:lnTo>
                  <a:lnTo>
                    <a:pt x="2356104" y="1645920"/>
                  </a:lnTo>
                  <a:lnTo>
                    <a:pt x="2392680" y="1687068"/>
                  </a:lnTo>
                  <a:lnTo>
                    <a:pt x="2427732" y="1725168"/>
                  </a:lnTo>
                  <a:lnTo>
                    <a:pt x="2462784" y="1763268"/>
                  </a:lnTo>
                  <a:lnTo>
                    <a:pt x="2499360" y="1799844"/>
                  </a:lnTo>
                  <a:lnTo>
                    <a:pt x="2534412" y="1834896"/>
                  </a:lnTo>
                  <a:lnTo>
                    <a:pt x="2570988" y="1869948"/>
                  </a:lnTo>
                  <a:lnTo>
                    <a:pt x="2606040" y="1903476"/>
                  </a:lnTo>
                  <a:lnTo>
                    <a:pt x="2642616" y="1937004"/>
                  </a:lnTo>
                  <a:lnTo>
                    <a:pt x="2677668" y="1970532"/>
                  </a:lnTo>
                  <a:lnTo>
                    <a:pt x="2712720" y="2004060"/>
                  </a:lnTo>
                  <a:lnTo>
                    <a:pt x="2749296" y="2036064"/>
                  </a:lnTo>
                </a:path>
              </a:pathLst>
            </a:custGeom>
            <a:ln w="22225">
              <a:solidFill>
                <a:srgbClr val="00355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20041" y="4498630"/>
            <a:ext cx="258536" cy="14563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857" spc="-27" dirty="0">
                <a:solidFill>
                  <a:srgbClr val="333D47"/>
                </a:solidFill>
                <a:latin typeface="Verdana"/>
                <a:cs typeface="Verdana"/>
              </a:rPr>
              <a:t>16M</a:t>
            </a:r>
            <a:endParaRPr sz="857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20041" y="4059719"/>
            <a:ext cx="258536" cy="14563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857" spc="-27" dirty="0">
                <a:solidFill>
                  <a:srgbClr val="333D47"/>
                </a:solidFill>
                <a:latin typeface="Verdana"/>
                <a:cs typeface="Verdana"/>
              </a:rPr>
              <a:t>17M</a:t>
            </a:r>
            <a:endParaRPr sz="857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20041" y="3620861"/>
            <a:ext cx="258536" cy="14563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857" spc="-27" dirty="0">
                <a:solidFill>
                  <a:srgbClr val="333D47"/>
                </a:solidFill>
                <a:latin typeface="Verdana"/>
                <a:cs typeface="Verdana"/>
              </a:rPr>
              <a:t>18M</a:t>
            </a:r>
            <a:endParaRPr sz="857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20041" y="3182167"/>
            <a:ext cx="258536" cy="14563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857" spc="-27" dirty="0">
                <a:solidFill>
                  <a:srgbClr val="333D47"/>
                </a:solidFill>
                <a:latin typeface="Verdana"/>
                <a:cs typeface="Verdana"/>
              </a:rPr>
              <a:t>19M</a:t>
            </a:r>
            <a:endParaRPr sz="857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20041" y="2743337"/>
            <a:ext cx="258536" cy="14563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857" spc="-27" dirty="0">
                <a:solidFill>
                  <a:srgbClr val="333D47"/>
                </a:solidFill>
                <a:latin typeface="Verdana"/>
                <a:cs typeface="Verdana"/>
              </a:rPr>
              <a:t>20M</a:t>
            </a:r>
            <a:endParaRPr sz="857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20041" y="2304370"/>
            <a:ext cx="258536" cy="14563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857" spc="-27" dirty="0">
                <a:solidFill>
                  <a:srgbClr val="333D47"/>
                </a:solidFill>
                <a:latin typeface="Verdana"/>
                <a:cs typeface="Verdana"/>
              </a:rPr>
              <a:t>21M</a:t>
            </a:r>
            <a:endParaRPr sz="857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0041" y="1865540"/>
            <a:ext cx="258536" cy="14563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857" spc="-27" dirty="0">
                <a:solidFill>
                  <a:srgbClr val="333D47"/>
                </a:solidFill>
                <a:latin typeface="Verdana"/>
                <a:cs typeface="Verdana"/>
              </a:rPr>
              <a:t>22M</a:t>
            </a:r>
            <a:endParaRPr sz="857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20041" y="1426246"/>
            <a:ext cx="258536" cy="146323"/>
          </a:xfrm>
          <a:prstGeom prst="rect">
            <a:avLst/>
          </a:prstGeom>
        </p:spPr>
        <p:txBody>
          <a:bodyPr vert="horz" wrap="square" lIns="0" tIns="14288" rIns="0" bIns="0" rtlCol="0">
            <a:spAutoFit/>
          </a:bodyPr>
          <a:lstStyle/>
          <a:p>
            <a:pPr marL="13607">
              <a:spcBef>
                <a:spcPts val="112"/>
              </a:spcBef>
            </a:pPr>
            <a:r>
              <a:rPr sz="857" spc="-27" dirty="0">
                <a:solidFill>
                  <a:srgbClr val="333D47"/>
                </a:solidFill>
                <a:latin typeface="Verdana"/>
                <a:cs typeface="Verdana"/>
              </a:rPr>
              <a:t>23M</a:t>
            </a:r>
            <a:endParaRPr sz="857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33292" y="4365390"/>
            <a:ext cx="3748768" cy="420454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594616">
              <a:spcBef>
                <a:spcPts val="107"/>
              </a:spcBef>
              <a:tabLst>
                <a:tab pos="1371563" algn="l"/>
              </a:tabLst>
            </a:pPr>
            <a:r>
              <a:rPr sz="1929" spc="-32" baseline="2314" dirty="0">
                <a:solidFill>
                  <a:srgbClr val="0071CE"/>
                </a:solidFill>
                <a:latin typeface="Rockwell"/>
                <a:cs typeface="Rockwell"/>
              </a:rPr>
              <a:t>2021</a:t>
            </a:r>
            <a:r>
              <a:rPr sz="1929" baseline="2314" dirty="0">
                <a:solidFill>
                  <a:srgbClr val="0071CE"/>
                </a:solidFill>
                <a:latin typeface="Rockwell"/>
                <a:cs typeface="Rockwell"/>
              </a:rPr>
              <a:t>	</a:t>
            </a:r>
            <a:r>
              <a:rPr sz="1286" spc="-21" dirty="0">
                <a:solidFill>
                  <a:srgbClr val="00B0AF"/>
                </a:solidFill>
                <a:latin typeface="Rockwell"/>
                <a:cs typeface="Rockwell"/>
              </a:rPr>
              <a:t>2041</a:t>
            </a:r>
            <a:endParaRPr sz="1286">
              <a:latin typeface="Rockwell"/>
              <a:cs typeface="Rockwell"/>
            </a:endParaRPr>
          </a:p>
          <a:p>
            <a:pPr marL="13607">
              <a:spcBef>
                <a:spcPts val="648"/>
              </a:spcBef>
            </a:pP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2010</a:t>
            </a:r>
            <a:r>
              <a:rPr sz="857" spc="49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2020</a:t>
            </a:r>
            <a:r>
              <a:rPr sz="857" spc="498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2030</a:t>
            </a:r>
            <a:r>
              <a:rPr sz="857" spc="498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2040</a:t>
            </a:r>
            <a:r>
              <a:rPr sz="857" spc="50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2050</a:t>
            </a:r>
            <a:r>
              <a:rPr sz="857" spc="50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2060</a:t>
            </a:r>
            <a:r>
              <a:rPr sz="857" spc="50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2070</a:t>
            </a:r>
            <a:r>
              <a:rPr sz="857" spc="50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2080</a:t>
            </a:r>
            <a:r>
              <a:rPr sz="857" spc="50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2090</a:t>
            </a:r>
            <a:r>
              <a:rPr sz="857" spc="50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spc="-21" dirty="0">
                <a:solidFill>
                  <a:srgbClr val="333D47"/>
                </a:solidFill>
                <a:latin typeface="Verdana"/>
                <a:cs typeface="Verdana"/>
              </a:rPr>
              <a:t>2100</a:t>
            </a:r>
            <a:endParaRPr sz="857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42312" y="3771900"/>
            <a:ext cx="2558823" cy="838200"/>
          </a:xfrm>
          <a:custGeom>
            <a:avLst/>
            <a:gdLst/>
            <a:ahLst/>
            <a:cxnLst/>
            <a:rect l="l" t="t" r="r" b="b"/>
            <a:pathLst>
              <a:path w="2388235" h="782320">
                <a:moveTo>
                  <a:pt x="0" y="781812"/>
                </a:moveTo>
                <a:lnTo>
                  <a:pt x="2388108" y="781812"/>
                </a:lnTo>
              </a:path>
              <a:path w="2388235" h="782320">
                <a:moveTo>
                  <a:pt x="2388108" y="0"/>
                </a:moveTo>
                <a:lnTo>
                  <a:pt x="0" y="0"/>
                </a:lnTo>
                <a:lnTo>
                  <a:pt x="0" y="781812"/>
                </a:lnTo>
              </a:path>
            </a:pathLst>
          </a:custGeom>
          <a:ln w="15875">
            <a:solidFill>
              <a:srgbClr val="00355F"/>
            </a:solidFill>
            <a:prstDash val="sysDot"/>
          </a:ln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420041" y="268396"/>
            <a:ext cx="9398471" cy="310616"/>
          </a:xfrm>
          <a:prstGeom prst="rect">
            <a:avLst/>
          </a:prstGeom>
        </p:spPr>
        <p:txBody>
          <a:bodyPr vert="horz" wrap="square" lIns="0" tIns="13607" rIns="0" bIns="0" rtlCol="0" anchor="ctr">
            <a:spAutoFit/>
          </a:bodyPr>
          <a:lstStyle/>
          <a:p>
            <a:pPr marL="22451">
              <a:spcBef>
                <a:spcPts val="107"/>
              </a:spcBef>
            </a:pPr>
            <a:r>
              <a:rPr dirty="0"/>
              <a:t>Fewer</a:t>
            </a:r>
            <a:r>
              <a:rPr spc="139" dirty="0"/>
              <a:t> </a:t>
            </a:r>
            <a:r>
              <a:rPr dirty="0"/>
              <a:t>People</a:t>
            </a:r>
            <a:r>
              <a:rPr spc="166" dirty="0"/>
              <a:t> </a:t>
            </a:r>
            <a:r>
              <a:rPr dirty="0"/>
              <a:t>Means</a:t>
            </a:r>
            <a:r>
              <a:rPr spc="145" dirty="0"/>
              <a:t> </a:t>
            </a:r>
            <a:r>
              <a:rPr dirty="0"/>
              <a:t>Fewer</a:t>
            </a:r>
            <a:r>
              <a:rPr spc="145" dirty="0"/>
              <a:t> </a:t>
            </a:r>
            <a:r>
              <a:rPr spc="-11" dirty="0"/>
              <a:t>Enrollments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30611" y="4917621"/>
            <a:ext cx="2515280" cy="178657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spcBef>
                <a:spcPts val="107"/>
              </a:spcBef>
            </a:pP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Source:</a:t>
            </a:r>
            <a:r>
              <a:rPr sz="536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“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Global Burdens</a:t>
            </a:r>
            <a:r>
              <a:rPr sz="536" u="sng" spc="-32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of</a:t>
            </a:r>
            <a:r>
              <a:rPr sz="536" u="sng" spc="1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Disease</a:t>
            </a:r>
            <a:r>
              <a:rPr sz="536" u="sng" spc="1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Population</a:t>
            </a:r>
            <a:r>
              <a:rPr sz="536" u="sng" spc="-16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536" u="sng" spc="-1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Projections</a:t>
            </a:r>
            <a:r>
              <a:rPr sz="536" u="sng" spc="-2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2019-</a:t>
            </a:r>
            <a:r>
              <a:rPr sz="536" u="sng" spc="-1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2100</a:t>
            </a:r>
            <a:r>
              <a:rPr sz="536" spc="-11" dirty="0">
                <a:solidFill>
                  <a:srgbClr val="333D47"/>
                </a:solidFill>
                <a:latin typeface="Verdana"/>
                <a:cs typeface="Verdana"/>
              </a:rPr>
              <a:t>,”</a:t>
            </a:r>
            <a:r>
              <a:rPr sz="536" spc="5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Institute</a:t>
            </a:r>
            <a:r>
              <a:rPr sz="536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for</a:t>
            </a:r>
            <a:r>
              <a:rPr sz="536" spc="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Health</a:t>
            </a:r>
            <a:r>
              <a:rPr sz="536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Metrics</a:t>
            </a:r>
            <a:r>
              <a:rPr sz="536" spc="-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536" spc="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spc="-11" dirty="0">
                <a:solidFill>
                  <a:srgbClr val="333D47"/>
                </a:solidFill>
                <a:latin typeface="Verdana"/>
                <a:cs typeface="Verdana"/>
              </a:rPr>
              <a:t>Evaluation;</a:t>
            </a:r>
            <a:r>
              <a:rPr sz="536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EAB</a:t>
            </a:r>
            <a:r>
              <a:rPr sz="536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interviews</a:t>
            </a:r>
            <a:r>
              <a:rPr sz="536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536" spc="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spc="-11" dirty="0">
                <a:solidFill>
                  <a:srgbClr val="333D47"/>
                </a:solidFill>
                <a:latin typeface="Verdana"/>
                <a:cs typeface="Verdana"/>
              </a:rPr>
              <a:t>analysis.</a:t>
            </a:r>
            <a:endParaRPr sz="536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29838" y="689883"/>
            <a:ext cx="5533345" cy="625574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Demographic</a:t>
            </a:r>
            <a:r>
              <a:rPr sz="1286" spc="-48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Cliff</a:t>
            </a:r>
            <a:r>
              <a:rPr sz="1286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Followed</a:t>
            </a:r>
            <a:r>
              <a:rPr sz="1286" spc="-48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by</a:t>
            </a:r>
            <a:r>
              <a:rPr sz="1286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Even</a:t>
            </a:r>
            <a:r>
              <a:rPr sz="1286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Steeper</a:t>
            </a:r>
            <a:r>
              <a:rPr sz="1286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Decline</a:t>
            </a:r>
            <a:r>
              <a:rPr sz="1286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Through</a:t>
            </a:r>
            <a:r>
              <a:rPr sz="1286" spc="-21" dirty="0">
                <a:solidFill>
                  <a:srgbClr val="333D47"/>
                </a:solidFill>
                <a:latin typeface="Verdana"/>
                <a:cs typeface="Verdana"/>
              </a:rPr>
              <a:t> 2100</a:t>
            </a:r>
            <a:endParaRPr sz="1286" dirty="0">
              <a:latin typeface="Verdana"/>
              <a:cs typeface="Verdana"/>
            </a:endParaRPr>
          </a:p>
          <a:p>
            <a:pPr>
              <a:spcBef>
                <a:spcPts val="412"/>
              </a:spcBef>
            </a:pPr>
            <a:endParaRPr sz="1286" dirty="0">
              <a:latin typeface="Verdana"/>
              <a:cs typeface="Verdana"/>
            </a:endParaRPr>
          </a:p>
          <a:p>
            <a:pPr marL="13607"/>
            <a:r>
              <a:rPr sz="1071" b="1" dirty="0">
                <a:solidFill>
                  <a:srgbClr val="333D47"/>
                </a:solidFill>
                <a:latin typeface="Verdana"/>
                <a:cs typeface="Verdana"/>
              </a:rPr>
              <a:t>United</a:t>
            </a:r>
            <a:r>
              <a:rPr sz="1071" b="1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071" b="1" dirty="0">
                <a:solidFill>
                  <a:srgbClr val="333D47"/>
                </a:solidFill>
                <a:latin typeface="Verdana"/>
                <a:cs typeface="Verdana"/>
              </a:rPr>
              <a:t>States</a:t>
            </a:r>
            <a:r>
              <a:rPr sz="1071" b="1" spc="-48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071" b="1" spc="-11" dirty="0">
                <a:solidFill>
                  <a:srgbClr val="333D47"/>
                </a:solidFill>
                <a:latin typeface="Verdana"/>
                <a:cs typeface="Verdana"/>
              </a:rPr>
              <a:t>15-19-Year-</a:t>
            </a:r>
            <a:r>
              <a:rPr sz="1071" b="1" dirty="0">
                <a:solidFill>
                  <a:srgbClr val="333D47"/>
                </a:solidFill>
                <a:latin typeface="Verdana"/>
                <a:cs typeface="Verdana"/>
              </a:rPr>
              <a:t>Old</a:t>
            </a:r>
            <a:r>
              <a:rPr sz="1071" b="1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071" b="1" dirty="0">
                <a:solidFill>
                  <a:srgbClr val="333D47"/>
                </a:solidFill>
                <a:latin typeface="Verdana"/>
                <a:cs typeface="Verdana"/>
              </a:rPr>
              <a:t>Population,</a:t>
            </a:r>
            <a:r>
              <a:rPr sz="1071" b="1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071" b="1" dirty="0">
                <a:solidFill>
                  <a:srgbClr val="333D47"/>
                </a:solidFill>
                <a:latin typeface="Verdana"/>
                <a:cs typeface="Verdana"/>
              </a:rPr>
              <a:t>IHME</a:t>
            </a:r>
            <a:r>
              <a:rPr sz="1071" b="1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071" b="1" spc="-11" dirty="0">
                <a:solidFill>
                  <a:srgbClr val="333D47"/>
                </a:solidFill>
                <a:latin typeface="Verdana"/>
                <a:cs typeface="Verdana"/>
              </a:rPr>
              <a:t>Projection</a:t>
            </a:r>
            <a:endParaRPr sz="1071" dirty="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45579" y="1381396"/>
            <a:ext cx="2555421" cy="1094014"/>
          </a:xfrm>
          <a:custGeom>
            <a:avLst/>
            <a:gdLst/>
            <a:ahLst/>
            <a:cxnLst/>
            <a:rect l="l" t="t" r="r" b="b"/>
            <a:pathLst>
              <a:path w="2385060" h="1021080">
                <a:moveTo>
                  <a:pt x="0" y="1021080"/>
                </a:moveTo>
                <a:lnTo>
                  <a:pt x="2385060" y="1021080"/>
                </a:lnTo>
              </a:path>
              <a:path w="2385060" h="1021080">
                <a:moveTo>
                  <a:pt x="2385060" y="0"/>
                </a:moveTo>
                <a:lnTo>
                  <a:pt x="0" y="0"/>
                </a:lnTo>
                <a:lnTo>
                  <a:pt x="0" y="1021080"/>
                </a:lnTo>
              </a:path>
            </a:pathLst>
          </a:custGeom>
          <a:ln w="15875">
            <a:solidFill>
              <a:srgbClr val="0071CE"/>
            </a:solidFill>
          </a:ln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8" name="object 28"/>
          <p:cNvSpPr/>
          <p:nvPr/>
        </p:nvSpPr>
        <p:spPr>
          <a:xfrm>
            <a:off x="5442312" y="2571750"/>
            <a:ext cx="2558823" cy="1092654"/>
          </a:xfrm>
          <a:custGeom>
            <a:avLst/>
            <a:gdLst/>
            <a:ahLst/>
            <a:cxnLst/>
            <a:rect l="l" t="t" r="r" b="b"/>
            <a:pathLst>
              <a:path w="2388235" h="1019810">
                <a:moveTo>
                  <a:pt x="0" y="1019556"/>
                </a:moveTo>
                <a:lnTo>
                  <a:pt x="2388108" y="1019556"/>
                </a:lnTo>
              </a:path>
              <a:path w="2388235" h="1019810">
                <a:moveTo>
                  <a:pt x="2388108" y="0"/>
                </a:moveTo>
                <a:lnTo>
                  <a:pt x="0" y="0"/>
                </a:lnTo>
                <a:lnTo>
                  <a:pt x="0" y="1019556"/>
                </a:lnTo>
              </a:path>
            </a:pathLst>
          </a:custGeom>
          <a:ln w="15875">
            <a:solidFill>
              <a:srgbClr val="00B0AF"/>
            </a:solidFill>
          </a:ln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9" name="object 29"/>
          <p:cNvSpPr txBox="1"/>
          <p:nvPr/>
        </p:nvSpPr>
        <p:spPr>
          <a:xfrm>
            <a:off x="5600427" y="2046377"/>
            <a:ext cx="1854654" cy="310488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spcBef>
                <a:spcPts val="107"/>
              </a:spcBef>
            </a:pP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Decline</a:t>
            </a:r>
            <a:r>
              <a:rPr sz="964" i="1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in</a:t>
            </a:r>
            <a:r>
              <a:rPr sz="964" i="1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the</a:t>
            </a:r>
            <a:r>
              <a:rPr sz="964" i="1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spc="-11" dirty="0">
                <a:solidFill>
                  <a:srgbClr val="333D47"/>
                </a:solidFill>
                <a:latin typeface="Verdana"/>
                <a:cs typeface="Verdana"/>
              </a:rPr>
              <a:t>15-19-year-</a:t>
            </a:r>
            <a:r>
              <a:rPr sz="964" i="1" spc="-27" dirty="0">
                <a:solidFill>
                  <a:srgbClr val="333D47"/>
                </a:solidFill>
                <a:latin typeface="Verdana"/>
                <a:cs typeface="Verdana"/>
              </a:rPr>
              <a:t>old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youth</a:t>
            </a:r>
            <a:r>
              <a:rPr sz="964" i="1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population,</a:t>
            </a:r>
            <a:r>
              <a:rPr sz="964" i="1" spc="-48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spc="-11" dirty="0">
                <a:solidFill>
                  <a:srgbClr val="333D47"/>
                </a:solidFill>
                <a:latin typeface="Verdana"/>
                <a:cs typeface="Verdana"/>
              </a:rPr>
              <a:t>2021-</a:t>
            </a:r>
            <a:r>
              <a:rPr sz="964" i="1" spc="-21" dirty="0">
                <a:solidFill>
                  <a:srgbClr val="333D47"/>
                </a:solidFill>
                <a:latin typeface="Verdana"/>
                <a:cs typeface="Verdana"/>
              </a:rPr>
              <a:t>2032</a:t>
            </a:r>
            <a:endParaRPr sz="964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87364" y="1476184"/>
            <a:ext cx="1551214" cy="162114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964" b="1" dirty="0">
                <a:solidFill>
                  <a:srgbClr val="333D47"/>
                </a:solidFill>
                <a:latin typeface="Verdana"/>
                <a:cs typeface="Verdana"/>
              </a:rPr>
              <a:t>The</a:t>
            </a:r>
            <a:r>
              <a:rPr sz="964" b="1" spc="-5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333D47"/>
                </a:solidFill>
                <a:latin typeface="Verdana"/>
                <a:cs typeface="Verdana"/>
              </a:rPr>
              <a:t>Demographic</a:t>
            </a:r>
            <a:r>
              <a:rPr sz="964" b="1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b="1" spc="-11" dirty="0">
                <a:solidFill>
                  <a:srgbClr val="333D47"/>
                </a:solidFill>
                <a:latin typeface="Verdana"/>
                <a:cs typeface="Verdana"/>
              </a:rPr>
              <a:t>Cliff</a:t>
            </a:r>
            <a:endParaRPr sz="964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44923" y="1695721"/>
            <a:ext cx="1694089" cy="310488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2893" spc="-32" baseline="1543" dirty="0">
                <a:solidFill>
                  <a:srgbClr val="0071CE"/>
                </a:solidFill>
                <a:latin typeface="Rockwell"/>
                <a:cs typeface="Rockwell"/>
              </a:rPr>
              <a:t>-</a:t>
            </a:r>
            <a:r>
              <a:rPr sz="2893" baseline="1543" dirty="0">
                <a:solidFill>
                  <a:srgbClr val="0071CE"/>
                </a:solidFill>
                <a:latin typeface="Rockwell"/>
                <a:cs typeface="Rockwell"/>
              </a:rPr>
              <a:t>6.3%</a:t>
            </a:r>
            <a:r>
              <a:rPr sz="2893" spc="723" baseline="1543" dirty="0">
                <a:solidFill>
                  <a:srgbClr val="0071CE"/>
                </a:solidFill>
                <a:latin typeface="Rockwell"/>
                <a:cs typeface="Rockwell"/>
              </a:rPr>
              <a:t> </a:t>
            </a:r>
            <a:r>
              <a:rPr sz="1071" dirty="0">
                <a:solidFill>
                  <a:srgbClr val="333D47"/>
                </a:solidFill>
                <a:latin typeface="Verdana"/>
                <a:cs typeface="Verdana"/>
              </a:rPr>
              <a:t>or</a:t>
            </a:r>
            <a:r>
              <a:rPr sz="1071" spc="380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2893" spc="-32" baseline="1543" dirty="0">
                <a:solidFill>
                  <a:srgbClr val="0071CE"/>
                </a:solidFill>
                <a:latin typeface="Rockwell"/>
                <a:cs typeface="Rockwell"/>
              </a:rPr>
              <a:t>-1.4M</a:t>
            </a:r>
            <a:endParaRPr sz="2893" baseline="1543">
              <a:latin typeface="Rockwell"/>
              <a:cs typeface="Rockwel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01109" y="2632165"/>
            <a:ext cx="1867580" cy="920261"/>
          </a:xfrm>
          <a:prstGeom prst="rect">
            <a:avLst/>
          </a:prstGeom>
        </p:spPr>
        <p:txBody>
          <a:bodyPr vert="horz" wrap="square" lIns="0" tIns="49666" rIns="0" bIns="0" rtlCol="0">
            <a:spAutoFit/>
          </a:bodyPr>
          <a:lstStyle/>
          <a:p>
            <a:pPr marL="13607">
              <a:spcBef>
                <a:spcPts val="391"/>
              </a:spcBef>
            </a:pPr>
            <a:r>
              <a:rPr sz="964" b="1" dirty="0">
                <a:solidFill>
                  <a:srgbClr val="333D47"/>
                </a:solidFill>
                <a:latin typeface="Verdana"/>
                <a:cs typeface="Verdana"/>
              </a:rPr>
              <a:t>Peak</a:t>
            </a:r>
            <a:r>
              <a:rPr sz="964" b="1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b="1" spc="-11" dirty="0">
                <a:solidFill>
                  <a:srgbClr val="333D47"/>
                </a:solidFill>
                <a:latin typeface="Verdana"/>
                <a:cs typeface="Verdana"/>
              </a:rPr>
              <a:t>Population</a:t>
            </a:r>
            <a:endParaRPr sz="964">
              <a:latin typeface="Verdana"/>
              <a:cs typeface="Verdana"/>
            </a:endParaRPr>
          </a:p>
          <a:p>
            <a:pPr marL="106813">
              <a:spcBef>
                <a:spcPts val="568"/>
              </a:spcBef>
              <a:tabLst>
                <a:tab pos="859268" algn="l"/>
              </a:tabLst>
            </a:pPr>
            <a:r>
              <a:rPr sz="2893" spc="-32" baseline="1543" dirty="0">
                <a:solidFill>
                  <a:srgbClr val="EC8A00"/>
                </a:solidFill>
                <a:latin typeface="Rockwell"/>
                <a:cs typeface="Rockwell"/>
              </a:rPr>
              <a:t>-</a:t>
            </a:r>
            <a:r>
              <a:rPr sz="2893" spc="-40" baseline="1543" dirty="0">
                <a:solidFill>
                  <a:srgbClr val="EC8A00"/>
                </a:solidFill>
                <a:latin typeface="Rockwell"/>
                <a:cs typeface="Rockwell"/>
              </a:rPr>
              <a:t>21%</a:t>
            </a:r>
            <a:r>
              <a:rPr sz="2893" baseline="1543" dirty="0">
                <a:solidFill>
                  <a:srgbClr val="EC8A00"/>
                </a:solidFill>
                <a:latin typeface="Rockwell"/>
                <a:cs typeface="Rockwell"/>
              </a:rPr>
              <a:t>	</a:t>
            </a:r>
            <a:r>
              <a:rPr sz="1071" dirty="0">
                <a:solidFill>
                  <a:srgbClr val="333D47"/>
                </a:solidFill>
                <a:latin typeface="Verdana"/>
                <a:cs typeface="Verdana"/>
              </a:rPr>
              <a:t>or</a:t>
            </a:r>
            <a:r>
              <a:rPr sz="1071" spc="40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2893" spc="-32" baseline="1543" dirty="0">
                <a:solidFill>
                  <a:srgbClr val="EC8A00"/>
                </a:solidFill>
                <a:latin typeface="Rockwell"/>
                <a:cs typeface="Rockwell"/>
              </a:rPr>
              <a:t>-4.3M</a:t>
            </a:r>
            <a:endParaRPr sz="2893" baseline="1543">
              <a:latin typeface="Rockwell"/>
              <a:cs typeface="Rockwell"/>
            </a:endParaRPr>
          </a:p>
          <a:p>
            <a:pPr marL="26533" marR="5443">
              <a:spcBef>
                <a:spcPts val="445"/>
              </a:spcBef>
            </a:pP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Decline</a:t>
            </a:r>
            <a:r>
              <a:rPr sz="964" i="1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in</a:t>
            </a:r>
            <a:r>
              <a:rPr sz="964" i="1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the</a:t>
            </a:r>
            <a:r>
              <a:rPr sz="964" i="1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spc="-11" dirty="0">
                <a:solidFill>
                  <a:srgbClr val="333D47"/>
                </a:solidFill>
                <a:latin typeface="Verdana"/>
                <a:cs typeface="Verdana"/>
              </a:rPr>
              <a:t>15-19-year-</a:t>
            </a:r>
            <a:r>
              <a:rPr sz="964" i="1" spc="-27" dirty="0">
                <a:solidFill>
                  <a:srgbClr val="333D47"/>
                </a:solidFill>
                <a:latin typeface="Verdana"/>
                <a:cs typeface="Verdana"/>
              </a:rPr>
              <a:t>old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youth</a:t>
            </a:r>
            <a:r>
              <a:rPr sz="964" i="1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population,</a:t>
            </a:r>
            <a:r>
              <a:rPr sz="964" i="1" spc="-48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spc="-11" dirty="0">
                <a:solidFill>
                  <a:srgbClr val="333D47"/>
                </a:solidFill>
                <a:latin typeface="Verdana"/>
                <a:cs typeface="Verdana"/>
              </a:rPr>
              <a:t>2041-</a:t>
            </a:r>
            <a:r>
              <a:rPr sz="964" i="1" spc="-21" dirty="0">
                <a:solidFill>
                  <a:srgbClr val="333D47"/>
                </a:solidFill>
                <a:latin typeface="Verdana"/>
                <a:cs typeface="Verdana"/>
              </a:rPr>
              <a:t>2100</a:t>
            </a:r>
            <a:endParaRPr sz="964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43278" y="3820667"/>
            <a:ext cx="2131559" cy="708738"/>
          </a:xfrm>
          <a:prstGeom prst="rect">
            <a:avLst/>
          </a:prstGeom>
        </p:spPr>
        <p:txBody>
          <a:bodyPr vert="horz" wrap="square" lIns="0" tIns="46945" rIns="0" bIns="0" rtlCol="0">
            <a:spAutoFit/>
          </a:bodyPr>
          <a:lstStyle/>
          <a:p>
            <a:pPr marL="478278">
              <a:lnSpc>
                <a:spcPts val="386"/>
              </a:lnSpc>
              <a:spcBef>
                <a:spcPts val="370"/>
              </a:spcBef>
            </a:pP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Declines from</a:t>
            </a:r>
            <a:r>
              <a:rPr sz="857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spc="-11" dirty="0">
                <a:solidFill>
                  <a:srgbClr val="333D47"/>
                </a:solidFill>
                <a:latin typeface="Verdana"/>
                <a:cs typeface="Verdana"/>
              </a:rPr>
              <a:t>2041-</a:t>
            </a:r>
            <a:r>
              <a:rPr sz="857" spc="-21" dirty="0">
                <a:solidFill>
                  <a:srgbClr val="333D47"/>
                </a:solidFill>
                <a:latin typeface="Verdana"/>
                <a:cs typeface="Verdana"/>
              </a:rPr>
              <a:t>2100</a:t>
            </a:r>
            <a:endParaRPr sz="857">
              <a:latin typeface="Verdana"/>
              <a:cs typeface="Verdana"/>
            </a:endParaRPr>
          </a:p>
          <a:p>
            <a:pPr marL="40820">
              <a:lnSpc>
                <a:spcPts val="1800"/>
              </a:lnSpc>
              <a:tabLst>
                <a:tab pos="478278" algn="l"/>
              </a:tabLst>
            </a:pPr>
            <a:r>
              <a:rPr sz="3214" spc="-40" baseline="-26388" dirty="0">
                <a:solidFill>
                  <a:srgbClr val="00355F"/>
                </a:solidFill>
                <a:latin typeface="Rockwell"/>
                <a:cs typeface="Rockwell"/>
              </a:rPr>
              <a:t>3x</a:t>
            </a:r>
            <a:r>
              <a:rPr sz="3214" baseline="-26388" dirty="0">
                <a:solidFill>
                  <a:srgbClr val="00355F"/>
                </a:solidFill>
                <a:latin typeface="Rockwell"/>
                <a:cs typeface="Rockwell"/>
              </a:rPr>
              <a:t>	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represent</a:t>
            </a:r>
            <a:r>
              <a:rPr sz="857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a</a:t>
            </a:r>
            <a:r>
              <a:rPr sz="857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reduction</a:t>
            </a:r>
            <a:r>
              <a:rPr sz="857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in </a:t>
            </a:r>
            <a:r>
              <a:rPr sz="857" spc="-27" dirty="0">
                <a:solidFill>
                  <a:srgbClr val="333D47"/>
                </a:solidFill>
                <a:latin typeface="Verdana"/>
                <a:cs typeface="Verdana"/>
              </a:rPr>
              <a:t>the</a:t>
            </a:r>
            <a:endParaRPr sz="857">
              <a:latin typeface="Verdana"/>
              <a:cs typeface="Verdana"/>
            </a:endParaRPr>
          </a:p>
          <a:p>
            <a:pPr marL="478278">
              <a:lnSpc>
                <a:spcPts val="900"/>
              </a:lnSpc>
            </a:pPr>
            <a:r>
              <a:rPr sz="857" spc="-11" dirty="0">
                <a:solidFill>
                  <a:srgbClr val="333D47"/>
                </a:solidFill>
                <a:latin typeface="Verdana"/>
                <a:cs typeface="Verdana"/>
              </a:rPr>
              <a:t>college-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going population</a:t>
            </a:r>
            <a:r>
              <a:rPr sz="857" spc="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spc="-27" dirty="0">
                <a:solidFill>
                  <a:srgbClr val="333D47"/>
                </a:solidFill>
                <a:latin typeface="Verdana"/>
                <a:cs typeface="Verdana"/>
              </a:rPr>
              <a:t>~3x</a:t>
            </a:r>
            <a:endParaRPr sz="857">
              <a:latin typeface="Verdana"/>
              <a:cs typeface="Verdana"/>
            </a:endParaRPr>
          </a:p>
          <a:p>
            <a:pPr marL="478278" marR="278259"/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the</a:t>
            </a:r>
            <a:r>
              <a:rPr sz="857" spc="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size</a:t>
            </a:r>
            <a:r>
              <a:rPr sz="857" spc="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of</a:t>
            </a:r>
            <a:r>
              <a:rPr sz="857" spc="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spc="-11" dirty="0">
                <a:solidFill>
                  <a:srgbClr val="333D47"/>
                </a:solidFill>
                <a:latin typeface="Verdana"/>
                <a:cs typeface="Verdana"/>
              </a:rPr>
              <a:t>pandemic-</a:t>
            </a:r>
            <a:r>
              <a:rPr sz="857" spc="-27" dirty="0">
                <a:solidFill>
                  <a:srgbClr val="333D47"/>
                </a:solidFill>
                <a:latin typeface="Verdana"/>
                <a:cs typeface="Verdana"/>
              </a:rPr>
              <a:t>era </a:t>
            </a:r>
            <a:r>
              <a:rPr sz="857" dirty="0">
                <a:solidFill>
                  <a:srgbClr val="333D47"/>
                </a:solidFill>
                <a:latin typeface="Verdana"/>
                <a:cs typeface="Verdana"/>
              </a:rPr>
              <a:t>enrollment</a:t>
            </a:r>
            <a:r>
              <a:rPr sz="857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857" spc="-11" dirty="0">
                <a:solidFill>
                  <a:srgbClr val="333D47"/>
                </a:solidFill>
                <a:latin typeface="Verdana"/>
                <a:cs typeface="Verdana"/>
              </a:rPr>
              <a:t>losses</a:t>
            </a:r>
            <a:endParaRPr sz="857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7972" y="4999264"/>
            <a:ext cx="1617209" cy="96198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©2024</a:t>
            </a:r>
            <a:r>
              <a:rPr sz="536" spc="-59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by</a:t>
            </a:r>
            <a:r>
              <a:rPr sz="536" spc="5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EAB.</a:t>
            </a:r>
            <a:r>
              <a:rPr sz="536" spc="-1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All</a:t>
            </a:r>
            <a:r>
              <a:rPr sz="536" spc="-27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Rights</a:t>
            </a:r>
            <a:r>
              <a:rPr sz="536" spc="-1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Reserved.</a:t>
            </a:r>
            <a:r>
              <a:rPr sz="536" spc="11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b="1" spc="-11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eab.com</a:t>
            </a:r>
            <a:endParaRPr sz="536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3000" y="1"/>
            <a:ext cx="6859361" cy="674234"/>
            <a:chOff x="0" y="0"/>
            <a:chExt cx="6402070" cy="6292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400800" cy="600710"/>
            </a:xfrm>
            <a:custGeom>
              <a:avLst/>
              <a:gdLst/>
              <a:ahLst/>
              <a:cxnLst/>
              <a:rect l="l" t="t" r="r" b="b"/>
              <a:pathLst>
                <a:path w="6400800" h="600710">
                  <a:moveTo>
                    <a:pt x="6400800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6400800" y="600455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00355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" name="object 5"/>
            <p:cNvSpPr/>
            <p:nvPr/>
          </p:nvSpPr>
          <p:spPr>
            <a:xfrm>
              <a:off x="5596128" y="0"/>
              <a:ext cx="751840" cy="600710"/>
            </a:xfrm>
            <a:custGeom>
              <a:avLst/>
              <a:gdLst/>
              <a:ahLst/>
              <a:cxnLst/>
              <a:rect l="l" t="t" r="r" b="b"/>
              <a:pathLst>
                <a:path w="751839" h="600710">
                  <a:moveTo>
                    <a:pt x="202692" y="600456"/>
                  </a:moveTo>
                  <a:lnTo>
                    <a:pt x="148170" y="547128"/>
                  </a:lnTo>
                  <a:lnTo>
                    <a:pt x="119303" y="508431"/>
                  </a:lnTo>
                  <a:lnTo>
                    <a:pt x="94869" y="467715"/>
                  </a:lnTo>
                  <a:lnTo>
                    <a:pt x="74891" y="425297"/>
                  </a:lnTo>
                  <a:lnTo>
                    <a:pt x="59347" y="381533"/>
                  </a:lnTo>
                  <a:lnTo>
                    <a:pt x="48234" y="336753"/>
                  </a:lnTo>
                  <a:lnTo>
                    <a:pt x="41579" y="291287"/>
                  </a:lnTo>
                  <a:lnTo>
                    <a:pt x="39357" y="245478"/>
                  </a:lnTo>
                  <a:lnTo>
                    <a:pt x="41579" y="199682"/>
                  </a:lnTo>
                  <a:lnTo>
                    <a:pt x="48247" y="154216"/>
                  </a:lnTo>
                  <a:lnTo>
                    <a:pt x="59359" y="109435"/>
                  </a:lnTo>
                  <a:lnTo>
                    <a:pt x="74930" y="65659"/>
                  </a:lnTo>
                  <a:lnTo>
                    <a:pt x="109982" y="0"/>
                  </a:lnTo>
                  <a:lnTo>
                    <a:pt x="65913" y="0"/>
                  </a:lnTo>
                  <a:lnTo>
                    <a:pt x="41275" y="44577"/>
                  </a:lnTo>
                  <a:lnTo>
                    <a:pt x="23622" y="92049"/>
                  </a:lnTo>
                  <a:lnTo>
                    <a:pt x="10680" y="141516"/>
                  </a:lnTo>
                  <a:lnTo>
                    <a:pt x="2705" y="192747"/>
                  </a:lnTo>
                  <a:lnTo>
                    <a:pt x="0" y="245491"/>
                  </a:lnTo>
                  <a:lnTo>
                    <a:pt x="2705" y="298234"/>
                  </a:lnTo>
                  <a:lnTo>
                    <a:pt x="10680" y="349465"/>
                  </a:lnTo>
                  <a:lnTo>
                    <a:pt x="23634" y="398932"/>
                  </a:lnTo>
                  <a:lnTo>
                    <a:pt x="41287" y="446379"/>
                  </a:lnTo>
                  <a:lnTo>
                    <a:pt x="63385" y="491540"/>
                  </a:lnTo>
                  <a:lnTo>
                    <a:pt x="89662" y="534162"/>
                  </a:lnTo>
                  <a:lnTo>
                    <a:pt x="145288" y="600456"/>
                  </a:lnTo>
                  <a:lnTo>
                    <a:pt x="202692" y="600456"/>
                  </a:lnTo>
                  <a:close/>
                </a:path>
                <a:path w="751839" h="600710">
                  <a:moveTo>
                    <a:pt x="339852" y="246888"/>
                  </a:moveTo>
                  <a:lnTo>
                    <a:pt x="292608" y="246888"/>
                  </a:lnTo>
                  <a:lnTo>
                    <a:pt x="292608" y="419100"/>
                  </a:lnTo>
                  <a:lnTo>
                    <a:pt x="339852" y="419100"/>
                  </a:lnTo>
                  <a:lnTo>
                    <a:pt x="339852" y="246888"/>
                  </a:lnTo>
                  <a:close/>
                </a:path>
                <a:path w="751839" h="600710">
                  <a:moveTo>
                    <a:pt x="468376" y="0"/>
                  </a:moveTo>
                  <a:lnTo>
                    <a:pt x="378587" y="0"/>
                  </a:lnTo>
                  <a:lnTo>
                    <a:pt x="358521" y="16256"/>
                  </a:lnTo>
                  <a:lnTo>
                    <a:pt x="337820" y="37084"/>
                  </a:lnTo>
                  <a:lnTo>
                    <a:pt x="319278" y="60833"/>
                  </a:lnTo>
                  <a:lnTo>
                    <a:pt x="303784" y="86106"/>
                  </a:lnTo>
                  <a:lnTo>
                    <a:pt x="292608" y="112776"/>
                  </a:lnTo>
                  <a:lnTo>
                    <a:pt x="348869" y="88265"/>
                  </a:lnTo>
                  <a:lnTo>
                    <a:pt x="364490" y="66802"/>
                  </a:lnTo>
                  <a:lnTo>
                    <a:pt x="381508" y="48895"/>
                  </a:lnTo>
                  <a:lnTo>
                    <a:pt x="401574" y="31877"/>
                  </a:lnTo>
                  <a:lnTo>
                    <a:pt x="423799" y="18415"/>
                  </a:lnTo>
                  <a:lnTo>
                    <a:pt x="446786" y="6604"/>
                  </a:lnTo>
                  <a:lnTo>
                    <a:pt x="468376" y="0"/>
                  </a:lnTo>
                  <a:close/>
                </a:path>
                <a:path w="751839" h="600710">
                  <a:moveTo>
                    <a:pt x="475488" y="246888"/>
                  </a:moveTo>
                  <a:lnTo>
                    <a:pt x="431292" y="246888"/>
                  </a:lnTo>
                  <a:lnTo>
                    <a:pt x="431292" y="419100"/>
                  </a:lnTo>
                  <a:lnTo>
                    <a:pt x="475488" y="419100"/>
                  </a:lnTo>
                  <a:lnTo>
                    <a:pt x="475488" y="246888"/>
                  </a:lnTo>
                  <a:close/>
                </a:path>
                <a:path w="751839" h="600710">
                  <a:moveTo>
                    <a:pt x="566928" y="469392"/>
                  </a:moveTo>
                  <a:lnTo>
                    <a:pt x="292608" y="469392"/>
                  </a:lnTo>
                  <a:lnTo>
                    <a:pt x="292608" y="507492"/>
                  </a:lnTo>
                  <a:lnTo>
                    <a:pt x="566928" y="507492"/>
                  </a:lnTo>
                  <a:lnTo>
                    <a:pt x="566928" y="469392"/>
                  </a:lnTo>
                  <a:close/>
                </a:path>
                <a:path w="751839" h="600710">
                  <a:moveTo>
                    <a:pt x="614172" y="246888"/>
                  </a:moveTo>
                  <a:lnTo>
                    <a:pt x="566928" y="246888"/>
                  </a:lnTo>
                  <a:lnTo>
                    <a:pt x="566928" y="419100"/>
                  </a:lnTo>
                  <a:lnTo>
                    <a:pt x="614172" y="419100"/>
                  </a:lnTo>
                  <a:lnTo>
                    <a:pt x="614172" y="246888"/>
                  </a:lnTo>
                  <a:close/>
                </a:path>
                <a:path w="751839" h="600710">
                  <a:moveTo>
                    <a:pt x="751319" y="246888"/>
                  </a:moveTo>
                  <a:lnTo>
                    <a:pt x="702564" y="246888"/>
                  </a:lnTo>
                  <a:lnTo>
                    <a:pt x="702564" y="419100"/>
                  </a:lnTo>
                  <a:lnTo>
                    <a:pt x="751319" y="419100"/>
                  </a:lnTo>
                  <a:lnTo>
                    <a:pt x="751319" y="246888"/>
                  </a:lnTo>
                  <a:close/>
                </a:path>
                <a:path w="751839" h="600710">
                  <a:moveTo>
                    <a:pt x="751332" y="164465"/>
                  </a:moveTo>
                  <a:lnTo>
                    <a:pt x="521589" y="64008"/>
                  </a:lnTo>
                  <a:lnTo>
                    <a:pt x="292608" y="164465"/>
                  </a:lnTo>
                  <a:lnTo>
                    <a:pt x="292608" y="205740"/>
                  </a:lnTo>
                  <a:lnTo>
                    <a:pt x="521589" y="105410"/>
                  </a:lnTo>
                  <a:lnTo>
                    <a:pt x="751332" y="205740"/>
                  </a:lnTo>
                  <a:lnTo>
                    <a:pt x="751332" y="164465"/>
                  </a:lnTo>
                  <a:close/>
                </a:path>
                <a:path w="751839" h="600710">
                  <a:moveTo>
                    <a:pt x="751332" y="114300"/>
                  </a:moveTo>
                  <a:lnTo>
                    <a:pt x="724662" y="61595"/>
                  </a:lnTo>
                  <a:lnTo>
                    <a:pt x="686181" y="17018"/>
                  </a:lnTo>
                  <a:lnTo>
                    <a:pt x="665099" y="0"/>
                  </a:lnTo>
                  <a:lnTo>
                    <a:pt x="576199" y="0"/>
                  </a:lnTo>
                  <a:lnTo>
                    <a:pt x="596392" y="6604"/>
                  </a:lnTo>
                  <a:lnTo>
                    <a:pt x="617982" y="16256"/>
                  </a:lnTo>
                  <a:lnTo>
                    <a:pt x="654939" y="43688"/>
                  </a:lnTo>
                  <a:lnTo>
                    <a:pt x="683895" y="74168"/>
                  </a:lnTo>
                  <a:lnTo>
                    <a:pt x="695706" y="89789"/>
                  </a:lnTo>
                  <a:lnTo>
                    <a:pt x="751332" y="114300"/>
                  </a:lnTo>
                  <a:close/>
                </a:path>
              </a:pathLst>
            </a:custGeom>
            <a:solidFill>
              <a:srgbClr val="004A86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600646"/>
              <a:ext cx="6400800" cy="28575"/>
            </a:xfrm>
            <a:custGeom>
              <a:avLst/>
              <a:gdLst/>
              <a:ahLst/>
              <a:cxnLst/>
              <a:rect l="l" t="t" r="r" b="b"/>
              <a:pathLst>
                <a:path w="6400800" h="28575">
                  <a:moveTo>
                    <a:pt x="0" y="28575"/>
                  </a:moveTo>
                  <a:lnTo>
                    <a:pt x="6400800" y="28575"/>
                  </a:lnTo>
                  <a:lnTo>
                    <a:pt x="6400800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00B0A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43973" y="459242"/>
            <a:ext cx="122464" cy="120134"/>
          </a:xfrm>
          <a:prstGeom prst="rect">
            <a:avLst/>
          </a:prstGeom>
        </p:spPr>
        <p:txBody>
          <a:bodyPr vert="horz" wrap="square" lIns="0" tIns="12927" rIns="0" bIns="0" rtlCol="0">
            <a:spAutoFit/>
          </a:bodyPr>
          <a:lstStyle/>
          <a:p>
            <a:pPr marL="13607">
              <a:spcBef>
                <a:spcPts val="102"/>
              </a:spcBef>
            </a:pPr>
            <a:r>
              <a:rPr sz="696" spc="-27" dirty="0">
                <a:solidFill>
                  <a:srgbClr val="FFFFFF"/>
                </a:solidFill>
                <a:latin typeface="Rockwell"/>
                <a:cs typeface="Rockwell"/>
              </a:rPr>
              <a:t>33</a:t>
            </a:r>
            <a:endParaRPr sz="696">
              <a:latin typeface="Rockwell"/>
              <a:cs typeface="Rockwel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45324" y="1469572"/>
            <a:ext cx="2657475" cy="1866899"/>
            <a:chOff x="3642169" y="1371600"/>
            <a:chExt cx="2480310" cy="1742439"/>
          </a:xfrm>
        </p:grpSpPr>
        <p:sp>
          <p:nvSpPr>
            <p:cNvPr id="9" name="object 9"/>
            <p:cNvSpPr/>
            <p:nvPr/>
          </p:nvSpPr>
          <p:spPr>
            <a:xfrm>
              <a:off x="3646932" y="1371600"/>
              <a:ext cx="2475230" cy="1737360"/>
            </a:xfrm>
            <a:custGeom>
              <a:avLst/>
              <a:gdLst/>
              <a:ahLst/>
              <a:cxnLst/>
              <a:rect l="l" t="t" r="r" b="b"/>
              <a:pathLst>
                <a:path w="2475229" h="1737360">
                  <a:moveTo>
                    <a:pt x="0" y="1737360"/>
                  </a:moveTo>
                  <a:lnTo>
                    <a:pt x="0" y="0"/>
                  </a:lnTo>
                </a:path>
                <a:path w="2475229" h="1737360">
                  <a:moveTo>
                    <a:pt x="0" y="1737360"/>
                  </a:moveTo>
                  <a:lnTo>
                    <a:pt x="2474976" y="1737360"/>
                  </a:lnTo>
                </a:path>
              </a:pathLst>
            </a:custGeom>
            <a:ln w="9525">
              <a:solidFill>
                <a:srgbClr val="333D47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0" name="object 10"/>
            <p:cNvSpPr/>
            <p:nvPr/>
          </p:nvSpPr>
          <p:spPr>
            <a:xfrm>
              <a:off x="3685794" y="1824990"/>
              <a:ext cx="879475" cy="469900"/>
            </a:xfrm>
            <a:custGeom>
              <a:avLst/>
              <a:gdLst/>
              <a:ahLst/>
              <a:cxnLst/>
              <a:rect l="l" t="t" r="r" b="b"/>
              <a:pathLst>
                <a:path w="879475" h="469900">
                  <a:moveTo>
                    <a:pt x="0" y="45720"/>
                  </a:moveTo>
                  <a:lnTo>
                    <a:pt x="80771" y="137160"/>
                  </a:lnTo>
                  <a:lnTo>
                    <a:pt x="160019" y="170687"/>
                  </a:lnTo>
                  <a:lnTo>
                    <a:pt x="239267" y="0"/>
                  </a:lnTo>
                  <a:lnTo>
                    <a:pt x="320039" y="27432"/>
                  </a:lnTo>
                  <a:lnTo>
                    <a:pt x="399288" y="62484"/>
                  </a:lnTo>
                  <a:lnTo>
                    <a:pt x="480059" y="182880"/>
                  </a:lnTo>
                  <a:lnTo>
                    <a:pt x="559307" y="205740"/>
                  </a:lnTo>
                  <a:lnTo>
                    <a:pt x="638555" y="213360"/>
                  </a:lnTo>
                  <a:lnTo>
                    <a:pt x="719327" y="131064"/>
                  </a:lnTo>
                  <a:lnTo>
                    <a:pt x="798576" y="361188"/>
                  </a:lnTo>
                  <a:lnTo>
                    <a:pt x="879347" y="469392"/>
                  </a:lnTo>
                </a:path>
              </a:pathLst>
            </a:custGeom>
            <a:ln w="19050">
              <a:solidFill>
                <a:srgbClr val="00355F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65142" y="2294382"/>
              <a:ext cx="1516380" cy="436245"/>
            </a:xfrm>
            <a:custGeom>
              <a:avLst/>
              <a:gdLst/>
              <a:ahLst/>
              <a:cxnLst/>
              <a:rect l="l" t="t" r="r" b="b"/>
              <a:pathLst>
                <a:path w="1516379" h="436244">
                  <a:moveTo>
                    <a:pt x="0" y="0"/>
                  </a:moveTo>
                  <a:lnTo>
                    <a:pt x="14354" y="5306"/>
                  </a:lnTo>
                  <a:lnTo>
                    <a:pt x="34925" y="12826"/>
                  </a:lnTo>
                  <a:lnTo>
                    <a:pt x="57971" y="21681"/>
                  </a:lnTo>
                  <a:lnTo>
                    <a:pt x="79756" y="30987"/>
                  </a:lnTo>
                  <a:lnTo>
                    <a:pt x="99738" y="41519"/>
                  </a:lnTo>
                  <a:lnTo>
                    <a:pt x="119697" y="53324"/>
                  </a:lnTo>
                  <a:lnTo>
                    <a:pt x="139656" y="64724"/>
                  </a:lnTo>
                  <a:lnTo>
                    <a:pt x="159638" y="74041"/>
                  </a:lnTo>
                  <a:lnTo>
                    <a:pt x="179566" y="80539"/>
                  </a:lnTo>
                  <a:lnTo>
                    <a:pt x="199517" y="85169"/>
                  </a:lnTo>
                  <a:lnTo>
                    <a:pt x="219467" y="89060"/>
                  </a:lnTo>
                  <a:lnTo>
                    <a:pt x="239395" y="93344"/>
                  </a:lnTo>
                  <a:lnTo>
                    <a:pt x="259377" y="97946"/>
                  </a:lnTo>
                  <a:lnTo>
                    <a:pt x="279336" y="102441"/>
                  </a:lnTo>
                  <a:lnTo>
                    <a:pt x="299295" y="107150"/>
                  </a:lnTo>
                  <a:lnTo>
                    <a:pt x="339205" y="118058"/>
                  </a:lnTo>
                  <a:lnTo>
                    <a:pt x="379106" y="130718"/>
                  </a:lnTo>
                  <a:lnTo>
                    <a:pt x="419016" y="149094"/>
                  </a:lnTo>
                  <a:lnTo>
                    <a:pt x="458934" y="173279"/>
                  </a:lnTo>
                  <a:lnTo>
                    <a:pt x="478917" y="184276"/>
                  </a:lnTo>
                  <a:lnTo>
                    <a:pt x="518747" y="202437"/>
                  </a:lnTo>
                  <a:lnTo>
                    <a:pt x="558673" y="217550"/>
                  </a:lnTo>
                  <a:lnTo>
                    <a:pt x="598551" y="228393"/>
                  </a:lnTo>
                  <a:lnTo>
                    <a:pt x="618501" y="232999"/>
                  </a:lnTo>
                  <a:lnTo>
                    <a:pt x="638429" y="237998"/>
                  </a:lnTo>
                  <a:lnTo>
                    <a:pt x="678370" y="248840"/>
                  </a:lnTo>
                  <a:lnTo>
                    <a:pt x="718312" y="260350"/>
                  </a:lnTo>
                  <a:lnTo>
                    <a:pt x="758190" y="274272"/>
                  </a:lnTo>
                  <a:lnTo>
                    <a:pt x="778140" y="281049"/>
                  </a:lnTo>
                  <a:lnTo>
                    <a:pt x="798068" y="286385"/>
                  </a:lnTo>
                  <a:lnTo>
                    <a:pt x="818050" y="289345"/>
                  </a:lnTo>
                  <a:lnTo>
                    <a:pt x="838009" y="290734"/>
                  </a:lnTo>
                  <a:lnTo>
                    <a:pt x="857968" y="291885"/>
                  </a:lnTo>
                  <a:lnTo>
                    <a:pt x="877951" y="294131"/>
                  </a:lnTo>
                  <a:lnTo>
                    <a:pt x="897878" y="297842"/>
                  </a:lnTo>
                  <a:lnTo>
                    <a:pt x="917829" y="302387"/>
                  </a:lnTo>
                  <a:lnTo>
                    <a:pt x="937779" y="307312"/>
                  </a:lnTo>
                  <a:lnTo>
                    <a:pt x="957707" y="312166"/>
                  </a:lnTo>
                  <a:lnTo>
                    <a:pt x="977687" y="316914"/>
                  </a:lnTo>
                  <a:lnTo>
                    <a:pt x="997632" y="321770"/>
                  </a:lnTo>
                  <a:lnTo>
                    <a:pt x="1017553" y="326649"/>
                  </a:lnTo>
                  <a:lnTo>
                    <a:pt x="1037463" y="331469"/>
                  </a:lnTo>
                  <a:lnTo>
                    <a:pt x="1057445" y="336299"/>
                  </a:lnTo>
                  <a:lnTo>
                    <a:pt x="1077404" y="341153"/>
                  </a:lnTo>
                  <a:lnTo>
                    <a:pt x="1097363" y="345864"/>
                  </a:lnTo>
                  <a:lnTo>
                    <a:pt x="1117346" y="350266"/>
                  </a:lnTo>
                  <a:lnTo>
                    <a:pt x="1137273" y="353986"/>
                  </a:lnTo>
                  <a:lnTo>
                    <a:pt x="1157224" y="357266"/>
                  </a:lnTo>
                  <a:lnTo>
                    <a:pt x="1177174" y="360570"/>
                  </a:lnTo>
                  <a:lnTo>
                    <a:pt x="1197102" y="364363"/>
                  </a:lnTo>
                  <a:lnTo>
                    <a:pt x="1217084" y="368992"/>
                  </a:lnTo>
                  <a:lnTo>
                    <a:pt x="1237043" y="374062"/>
                  </a:lnTo>
                  <a:lnTo>
                    <a:pt x="1257002" y="379204"/>
                  </a:lnTo>
                  <a:lnTo>
                    <a:pt x="1276985" y="384048"/>
                  </a:lnTo>
                  <a:lnTo>
                    <a:pt x="1296912" y="388590"/>
                  </a:lnTo>
                  <a:lnTo>
                    <a:pt x="1316863" y="392953"/>
                  </a:lnTo>
                  <a:lnTo>
                    <a:pt x="1336813" y="397246"/>
                  </a:lnTo>
                  <a:lnTo>
                    <a:pt x="1356741" y="401574"/>
                  </a:lnTo>
                  <a:lnTo>
                    <a:pt x="1376723" y="405820"/>
                  </a:lnTo>
                  <a:lnTo>
                    <a:pt x="1396682" y="410019"/>
                  </a:lnTo>
                  <a:lnTo>
                    <a:pt x="1416641" y="414218"/>
                  </a:lnTo>
                  <a:lnTo>
                    <a:pt x="1436624" y="418465"/>
                  </a:lnTo>
                  <a:lnTo>
                    <a:pt x="1456551" y="422826"/>
                  </a:lnTo>
                  <a:lnTo>
                    <a:pt x="1476502" y="427164"/>
                  </a:lnTo>
                  <a:lnTo>
                    <a:pt x="1496452" y="431502"/>
                  </a:lnTo>
                  <a:lnTo>
                    <a:pt x="1516380" y="435863"/>
                  </a:lnTo>
                </a:path>
              </a:pathLst>
            </a:custGeom>
            <a:ln w="19050">
              <a:solidFill>
                <a:srgbClr val="00B0A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886597" y="3257006"/>
            <a:ext cx="87766" cy="128469"/>
          </a:xfrm>
          <a:prstGeom prst="rect">
            <a:avLst/>
          </a:prstGeom>
        </p:spPr>
        <p:txBody>
          <a:bodyPr vert="horz" wrap="square" lIns="0" tIns="12927" rIns="0" bIns="0" rtlCol="0">
            <a:spAutoFit/>
          </a:bodyPr>
          <a:lstStyle/>
          <a:p>
            <a:pPr marL="13607">
              <a:spcBef>
                <a:spcPts val="102"/>
              </a:spcBef>
            </a:pPr>
            <a:r>
              <a:rPr sz="750" spc="-54" dirty="0">
                <a:solidFill>
                  <a:srgbClr val="333D47"/>
                </a:solidFill>
                <a:latin typeface="Verdana"/>
                <a:cs typeface="Verdana"/>
              </a:rPr>
              <a:t>0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05077" y="2636519"/>
            <a:ext cx="269421" cy="128469"/>
          </a:xfrm>
          <a:prstGeom prst="rect">
            <a:avLst/>
          </a:prstGeom>
        </p:spPr>
        <p:txBody>
          <a:bodyPr vert="horz" wrap="square" lIns="0" tIns="12927" rIns="0" bIns="0" rtlCol="0">
            <a:spAutoFit/>
          </a:bodyPr>
          <a:lstStyle/>
          <a:p>
            <a:pPr marL="13607">
              <a:spcBef>
                <a:spcPts val="102"/>
              </a:spcBef>
            </a:pPr>
            <a:r>
              <a:rPr sz="750" spc="-21" dirty="0">
                <a:solidFill>
                  <a:srgbClr val="333D47"/>
                </a:solidFill>
                <a:latin typeface="Verdana"/>
                <a:cs typeface="Verdana"/>
              </a:rPr>
              <a:t>1000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5077" y="2016033"/>
            <a:ext cx="269421" cy="128469"/>
          </a:xfrm>
          <a:prstGeom prst="rect">
            <a:avLst/>
          </a:prstGeom>
        </p:spPr>
        <p:txBody>
          <a:bodyPr vert="horz" wrap="square" lIns="0" tIns="12927" rIns="0" bIns="0" rtlCol="0">
            <a:spAutoFit/>
          </a:bodyPr>
          <a:lstStyle/>
          <a:p>
            <a:pPr marL="13607">
              <a:spcBef>
                <a:spcPts val="102"/>
              </a:spcBef>
            </a:pPr>
            <a:r>
              <a:rPr sz="750" spc="-21" dirty="0">
                <a:solidFill>
                  <a:srgbClr val="333D47"/>
                </a:solidFill>
                <a:latin typeface="Verdana"/>
                <a:cs typeface="Verdana"/>
              </a:rPr>
              <a:t>2000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05077" y="1395821"/>
            <a:ext cx="269421" cy="128469"/>
          </a:xfrm>
          <a:prstGeom prst="rect">
            <a:avLst/>
          </a:prstGeom>
        </p:spPr>
        <p:txBody>
          <a:bodyPr vert="horz" wrap="square" lIns="0" tIns="12927" rIns="0" bIns="0" rtlCol="0">
            <a:spAutoFit/>
          </a:bodyPr>
          <a:lstStyle/>
          <a:p>
            <a:pPr marL="13607">
              <a:spcBef>
                <a:spcPts val="102"/>
              </a:spcBef>
            </a:pPr>
            <a:r>
              <a:rPr sz="750" spc="-21" dirty="0">
                <a:solidFill>
                  <a:srgbClr val="333D47"/>
                </a:solidFill>
                <a:latin typeface="Verdana"/>
                <a:cs typeface="Verdana"/>
              </a:rPr>
              <a:t>3000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29838" y="92528"/>
            <a:ext cx="6165396" cy="146323"/>
          </a:xfrm>
          <a:prstGeom prst="rect">
            <a:avLst/>
          </a:prstGeom>
        </p:spPr>
        <p:txBody>
          <a:bodyPr vert="horz" wrap="square" lIns="0" tIns="14288" rIns="0" bIns="0" rtlCol="0">
            <a:spAutoFit/>
          </a:bodyPr>
          <a:lstStyle/>
          <a:p>
            <a:pPr marL="13607">
              <a:spcBef>
                <a:spcPts val="112"/>
              </a:spcBef>
            </a:pPr>
            <a:r>
              <a:rPr sz="857" spc="-11" dirty="0">
                <a:solidFill>
                  <a:srgbClr val="FFFFFF"/>
                </a:solidFill>
                <a:latin typeface="Verdana"/>
                <a:cs typeface="Verdana"/>
              </a:rPr>
              <a:t>Long-</a:t>
            </a:r>
            <a:r>
              <a:rPr sz="857" dirty="0">
                <a:solidFill>
                  <a:srgbClr val="FFFFFF"/>
                </a:solidFill>
                <a:latin typeface="Verdana"/>
                <a:cs typeface="Verdana"/>
              </a:rPr>
              <a:t>Term</a:t>
            </a:r>
            <a:r>
              <a:rPr sz="857" spc="-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FFFFFF"/>
                </a:solidFill>
                <a:latin typeface="Verdana"/>
                <a:cs typeface="Verdana"/>
              </a:rPr>
              <a:t>Threat:</a:t>
            </a:r>
            <a:r>
              <a:rPr sz="857" spc="-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FFFFFF"/>
                </a:solidFill>
                <a:latin typeface="Verdana"/>
                <a:cs typeface="Verdana"/>
              </a:rPr>
              <a:t>"Less</a:t>
            </a:r>
            <a:r>
              <a:rPr sz="857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FFFFFF"/>
                </a:solidFill>
                <a:latin typeface="Verdana"/>
                <a:cs typeface="Verdana"/>
              </a:rPr>
              <a:t>with Less"</a:t>
            </a:r>
            <a:r>
              <a:rPr sz="857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FFFFFF"/>
                </a:solidFill>
                <a:latin typeface="Verdana"/>
                <a:cs typeface="Verdana"/>
              </a:rPr>
              <a:t>Mentality</a:t>
            </a:r>
            <a:r>
              <a:rPr sz="857" spc="1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FFFFFF"/>
                </a:solidFill>
                <a:latin typeface="Verdana"/>
                <a:cs typeface="Verdana"/>
              </a:rPr>
              <a:t>May Be</a:t>
            </a:r>
            <a:r>
              <a:rPr sz="857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FFFFFF"/>
                </a:solidFill>
                <a:latin typeface="Verdana"/>
                <a:cs typeface="Verdana"/>
              </a:rPr>
              <a:t>Needed</a:t>
            </a:r>
            <a:r>
              <a:rPr sz="857" spc="-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FFFFFF"/>
                </a:solidFill>
                <a:latin typeface="Verdana"/>
                <a:cs typeface="Verdana"/>
              </a:rPr>
              <a:t>to Survive</a:t>
            </a:r>
            <a:r>
              <a:rPr sz="857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FFFFFF"/>
                </a:solidFill>
                <a:latin typeface="Verdana"/>
                <a:cs typeface="Verdana"/>
              </a:rPr>
              <a:t>Demographic</a:t>
            </a:r>
            <a:r>
              <a:rPr sz="857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857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7" dirty="0">
                <a:solidFill>
                  <a:srgbClr val="FFFFFF"/>
                </a:solidFill>
                <a:latin typeface="Verdana"/>
                <a:cs typeface="Verdana"/>
              </a:rPr>
              <a:t>Enrollment</a:t>
            </a:r>
            <a:r>
              <a:rPr sz="857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7" spc="-11" dirty="0">
                <a:solidFill>
                  <a:srgbClr val="FFFFFF"/>
                </a:solidFill>
                <a:latin typeface="Verdana"/>
                <a:cs typeface="Verdana"/>
              </a:rPr>
              <a:t>Changes</a:t>
            </a:r>
            <a:endParaRPr sz="857"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397182" y="279068"/>
            <a:ext cx="9398471" cy="310616"/>
          </a:xfrm>
          <a:prstGeom prst="rect">
            <a:avLst/>
          </a:prstGeom>
        </p:spPr>
        <p:txBody>
          <a:bodyPr vert="horz" wrap="square" lIns="0" tIns="13607" rIns="0" bIns="0" rtlCol="0" anchor="ctr">
            <a:spAutoFit/>
          </a:bodyPr>
          <a:lstStyle/>
          <a:p>
            <a:pPr marL="22451">
              <a:spcBef>
                <a:spcPts val="107"/>
              </a:spcBef>
            </a:pPr>
            <a:r>
              <a:rPr dirty="0"/>
              <a:t>Many</a:t>
            </a:r>
            <a:r>
              <a:rPr spc="245" dirty="0"/>
              <a:t> </a:t>
            </a:r>
            <a:r>
              <a:rPr dirty="0"/>
              <a:t>Campuses</a:t>
            </a:r>
            <a:r>
              <a:rPr spc="268" dirty="0"/>
              <a:t> </a:t>
            </a:r>
            <a:r>
              <a:rPr dirty="0"/>
              <a:t>Poised</a:t>
            </a:r>
            <a:r>
              <a:rPr spc="279" dirty="0"/>
              <a:t> </a:t>
            </a:r>
            <a:r>
              <a:rPr dirty="0"/>
              <a:t>to</a:t>
            </a:r>
            <a:r>
              <a:rPr spc="257" dirty="0"/>
              <a:t> </a:t>
            </a:r>
            <a:r>
              <a:rPr dirty="0"/>
              <a:t>Shrink</a:t>
            </a:r>
            <a:r>
              <a:rPr spc="279" dirty="0"/>
              <a:t> </a:t>
            </a:r>
            <a:r>
              <a:rPr dirty="0"/>
              <a:t>in</a:t>
            </a:r>
            <a:r>
              <a:rPr spc="257" dirty="0"/>
              <a:t> </a:t>
            </a:r>
            <a:r>
              <a:rPr dirty="0"/>
              <a:t>Coming</a:t>
            </a:r>
            <a:r>
              <a:rPr spc="37" dirty="0"/>
              <a:t> </a:t>
            </a:r>
            <a:r>
              <a:rPr spc="-11" dirty="0"/>
              <a:t>Years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60839" y="4995998"/>
            <a:ext cx="4483554" cy="96886"/>
          </a:xfrm>
          <a:prstGeom prst="rect">
            <a:avLst/>
          </a:prstGeom>
        </p:spPr>
        <p:txBody>
          <a:bodyPr vert="horz" wrap="square" lIns="0" tIns="14288" rIns="0" bIns="0" rtlCol="0">
            <a:spAutoFit/>
          </a:bodyPr>
          <a:lstStyle/>
          <a:p>
            <a:pPr marL="13607">
              <a:spcBef>
                <a:spcPts val="112"/>
              </a:spcBef>
            </a:pP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Source:</a:t>
            </a:r>
            <a:r>
              <a:rPr sz="536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Integrated</a:t>
            </a:r>
            <a:r>
              <a:rPr sz="536" u="sng" spc="-1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Post</a:t>
            </a:r>
            <a:r>
              <a:rPr sz="536" u="sng" spc="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Secondary</a:t>
            </a:r>
            <a:r>
              <a:rPr sz="536" u="sng" spc="-2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Education</a:t>
            </a:r>
            <a:r>
              <a:rPr sz="536" u="sng" spc="-32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Data </a:t>
            </a:r>
            <a:r>
              <a:rPr sz="536" u="sng" spc="-1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System</a:t>
            </a:r>
            <a:r>
              <a:rPr sz="536" spc="-11" dirty="0">
                <a:solidFill>
                  <a:srgbClr val="333D47"/>
                </a:solidFill>
                <a:latin typeface="Verdana"/>
                <a:cs typeface="Verdana"/>
              </a:rPr>
              <a:t>,</a:t>
            </a:r>
            <a:r>
              <a:rPr sz="536" spc="-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National</a:t>
            </a:r>
            <a:r>
              <a:rPr sz="536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Center</a:t>
            </a:r>
            <a:r>
              <a:rPr sz="536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for Education</a:t>
            </a:r>
            <a:r>
              <a:rPr sz="536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Statistics;</a:t>
            </a:r>
            <a:r>
              <a:rPr sz="536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EAB</a:t>
            </a:r>
            <a:r>
              <a:rPr sz="536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spc="-11" dirty="0">
                <a:solidFill>
                  <a:srgbClr val="333D47"/>
                </a:solidFill>
                <a:latin typeface="Verdana"/>
                <a:cs typeface="Verdana"/>
              </a:rPr>
              <a:t>interviews</a:t>
            </a:r>
            <a:r>
              <a:rPr sz="536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536" spc="-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spc="-11" dirty="0">
                <a:solidFill>
                  <a:srgbClr val="333D47"/>
                </a:solidFill>
                <a:latin typeface="Verdana"/>
                <a:cs typeface="Verdana"/>
              </a:rPr>
              <a:t>analysis.</a:t>
            </a:r>
            <a:endParaRPr sz="536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65619" y="3974374"/>
            <a:ext cx="0" cy="872217"/>
          </a:xfrm>
          <a:custGeom>
            <a:avLst/>
            <a:gdLst/>
            <a:ahLst/>
            <a:cxnLst/>
            <a:rect l="l" t="t" r="r" b="b"/>
            <a:pathLst>
              <a:path h="814070">
                <a:moveTo>
                  <a:pt x="0" y="0"/>
                </a:moveTo>
                <a:lnTo>
                  <a:pt x="0" y="813562"/>
                </a:lnTo>
              </a:path>
            </a:pathLst>
          </a:custGeom>
          <a:ln w="12700">
            <a:solidFill>
              <a:srgbClr val="D5D7DA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0" name="object 20"/>
          <p:cNvSpPr/>
          <p:nvPr/>
        </p:nvSpPr>
        <p:spPr>
          <a:xfrm>
            <a:off x="3507376" y="3974374"/>
            <a:ext cx="0" cy="872217"/>
          </a:xfrm>
          <a:custGeom>
            <a:avLst/>
            <a:gdLst/>
            <a:ahLst/>
            <a:cxnLst/>
            <a:rect l="l" t="t" r="r" b="b"/>
            <a:pathLst>
              <a:path h="814070">
                <a:moveTo>
                  <a:pt x="0" y="0"/>
                </a:moveTo>
                <a:lnTo>
                  <a:pt x="0" y="813562"/>
                </a:lnTo>
              </a:path>
            </a:pathLst>
          </a:custGeom>
          <a:ln w="12700">
            <a:solidFill>
              <a:srgbClr val="D5D7DA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1" name="object 21"/>
          <p:cNvSpPr txBox="1"/>
          <p:nvPr/>
        </p:nvSpPr>
        <p:spPr>
          <a:xfrm>
            <a:off x="5073695" y="3397703"/>
            <a:ext cx="236763" cy="112678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643" spc="-21" dirty="0">
                <a:solidFill>
                  <a:srgbClr val="333D47"/>
                </a:solidFill>
                <a:latin typeface="Verdana"/>
                <a:cs typeface="Verdana"/>
              </a:rPr>
              <a:t>2010</a:t>
            </a:r>
            <a:endParaRPr sz="643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33731" y="3397703"/>
            <a:ext cx="238125" cy="112678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643" spc="-21" dirty="0">
                <a:solidFill>
                  <a:srgbClr val="333D47"/>
                </a:solidFill>
                <a:latin typeface="Verdana"/>
                <a:cs typeface="Verdana"/>
              </a:rPr>
              <a:t>2040</a:t>
            </a:r>
            <a:endParaRPr sz="643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02733" y="849494"/>
            <a:ext cx="3365727" cy="416057"/>
          </a:xfrm>
          <a:prstGeom prst="rect">
            <a:avLst/>
          </a:prstGeom>
        </p:spPr>
        <p:txBody>
          <a:bodyPr vert="horz" wrap="square" lIns="0" tIns="67355" rIns="0" bIns="0" rtlCol="0">
            <a:spAutoFit/>
          </a:bodyPr>
          <a:lstStyle/>
          <a:p>
            <a:pPr marL="23132">
              <a:spcBef>
                <a:spcPts val="530"/>
              </a:spcBef>
            </a:pPr>
            <a:r>
              <a:rPr sz="964" b="1" dirty="0">
                <a:solidFill>
                  <a:srgbClr val="333D47"/>
                </a:solidFill>
                <a:latin typeface="Verdana"/>
                <a:cs typeface="Verdana"/>
              </a:rPr>
              <a:t>EAB</a:t>
            </a:r>
            <a:r>
              <a:rPr sz="964" b="1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333D47"/>
                </a:solidFill>
                <a:latin typeface="Verdana"/>
                <a:cs typeface="Verdana"/>
              </a:rPr>
              <a:t>Analysis</a:t>
            </a:r>
            <a:r>
              <a:rPr sz="964" b="1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333D47"/>
                </a:solidFill>
                <a:latin typeface="Verdana"/>
                <a:cs typeface="Verdana"/>
              </a:rPr>
              <a:t>of</a:t>
            </a:r>
            <a:r>
              <a:rPr sz="964" b="1" spc="-48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333D47"/>
                </a:solidFill>
                <a:latin typeface="Verdana"/>
                <a:cs typeface="Verdana"/>
              </a:rPr>
              <a:t>Future</a:t>
            </a:r>
            <a:r>
              <a:rPr sz="964" b="1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333D47"/>
                </a:solidFill>
                <a:latin typeface="Verdana"/>
                <a:cs typeface="Verdana"/>
              </a:rPr>
              <a:t>Institutional</a:t>
            </a:r>
            <a:r>
              <a:rPr sz="964" b="1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b="1" spc="-11" dirty="0">
                <a:solidFill>
                  <a:srgbClr val="333D47"/>
                </a:solidFill>
                <a:latin typeface="Verdana"/>
                <a:cs typeface="Verdana"/>
              </a:rPr>
              <a:t>Enrollments</a:t>
            </a:r>
            <a:endParaRPr sz="964">
              <a:latin typeface="Verdana"/>
              <a:cs typeface="Verdana"/>
            </a:endParaRPr>
          </a:p>
          <a:p>
            <a:pPr marL="13607">
              <a:spcBef>
                <a:spcPts val="423"/>
              </a:spcBef>
            </a:pP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Three</a:t>
            </a:r>
            <a:r>
              <a:rPr sz="964" i="1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Primary</a:t>
            </a:r>
            <a:r>
              <a:rPr sz="964" i="1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Drivers</a:t>
            </a:r>
            <a:r>
              <a:rPr sz="964" i="1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in</a:t>
            </a:r>
            <a:r>
              <a:rPr sz="964" i="1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Enrollment</a:t>
            </a:r>
            <a:r>
              <a:rPr sz="964" i="1" spc="-11" dirty="0">
                <a:solidFill>
                  <a:srgbClr val="333D47"/>
                </a:solidFill>
                <a:latin typeface="Verdana"/>
                <a:cs typeface="Verdana"/>
              </a:rPr>
              <a:t> Projections</a:t>
            </a:r>
            <a:endParaRPr sz="964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25930" y="4111534"/>
            <a:ext cx="413657" cy="0"/>
          </a:xfrm>
          <a:custGeom>
            <a:avLst/>
            <a:gdLst/>
            <a:ahLst/>
            <a:cxnLst/>
            <a:rect l="l" t="t" r="r" b="b"/>
            <a:pathLst>
              <a:path w="386080">
                <a:moveTo>
                  <a:pt x="0" y="0"/>
                </a:moveTo>
                <a:lnTo>
                  <a:pt x="385572" y="0"/>
                </a:lnTo>
              </a:path>
            </a:pathLst>
          </a:custGeom>
          <a:ln w="6350">
            <a:solidFill>
              <a:srgbClr val="00B0AF"/>
            </a:solidFill>
          </a:ln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5" name="object 25"/>
          <p:cNvSpPr/>
          <p:nvPr/>
        </p:nvSpPr>
        <p:spPr>
          <a:xfrm>
            <a:off x="2540726" y="4111534"/>
            <a:ext cx="415018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6969" y="0"/>
                </a:lnTo>
              </a:path>
            </a:pathLst>
          </a:custGeom>
          <a:ln w="6350">
            <a:solidFill>
              <a:srgbClr val="00B0AF"/>
            </a:solidFill>
          </a:ln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6" name="object 26"/>
          <p:cNvSpPr txBox="1"/>
          <p:nvPr/>
        </p:nvSpPr>
        <p:spPr>
          <a:xfrm>
            <a:off x="1397182" y="4256009"/>
            <a:ext cx="806223" cy="530815"/>
          </a:xfrm>
          <a:prstGeom prst="rect">
            <a:avLst/>
          </a:prstGeom>
        </p:spPr>
        <p:txBody>
          <a:bodyPr vert="horz" wrap="square" lIns="0" tIns="39461" rIns="0" bIns="0" rtlCol="0">
            <a:spAutoFit/>
          </a:bodyPr>
          <a:lstStyle/>
          <a:p>
            <a:pPr marR="18369" algn="ctr">
              <a:spcBef>
                <a:spcPts val="311"/>
              </a:spcBef>
            </a:pPr>
            <a:r>
              <a:rPr sz="2143" spc="-27" dirty="0">
                <a:solidFill>
                  <a:srgbClr val="00355F"/>
                </a:solidFill>
                <a:latin typeface="Rockwell"/>
                <a:cs typeface="Rockwell"/>
              </a:rPr>
              <a:t>449</a:t>
            </a:r>
            <a:endParaRPr sz="2143">
              <a:latin typeface="Rockwell"/>
              <a:cs typeface="Rockwell"/>
            </a:endParaRPr>
          </a:p>
          <a:p>
            <a:pPr algn="ctr">
              <a:spcBef>
                <a:spcPts val="91"/>
              </a:spcBef>
            </a:pP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25%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Decline</a:t>
            </a:r>
            <a:endParaRPr sz="964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60498" y="4256009"/>
            <a:ext cx="806223" cy="530815"/>
          </a:xfrm>
          <a:prstGeom prst="rect">
            <a:avLst/>
          </a:prstGeom>
        </p:spPr>
        <p:txBody>
          <a:bodyPr vert="horz" wrap="square" lIns="0" tIns="39461" rIns="0" bIns="0" rtlCol="0">
            <a:spAutoFit/>
          </a:bodyPr>
          <a:lstStyle/>
          <a:p>
            <a:pPr marR="17008" algn="ctr">
              <a:spcBef>
                <a:spcPts val="311"/>
              </a:spcBef>
            </a:pPr>
            <a:r>
              <a:rPr sz="2143" spc="-27" dirty="0">
                <a:solidFill>
                  <a:srgbClr val="00355F"/>
                </a:solidFill>
                <a:latin typeface="Rockwell"/>
                <a:cs typeface="Rockwell"/>
              </a:rPr>
              <a:t>182</a:t>
            </a:r>
            <a:endParaRPr sz="2143">
              <a:latin typeface="Rockwell"/>
              <a:cs typeface="Rockwell"/>
            </a:endParaRPr>
          </a:p>
          <a:p>
            <a:pPr algn="ctr">
              <a:spcBef>
                <a:spcPts val="91"/>
              </a:spcBef>
            </a:pP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50%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Decline</a:t>
            </a:r>
            <a:endParaRPr sz="964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008664" y="4111534"/>
            <a:ext cx="415018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096" y="0"/>
                </a:lnTo>
              </a:path>
            </a:pathLst>
          </a:custGeom>
          <a:ln w="6350">
            <a:solidFill>
              <a:srgbClr val="00B0AF"/>
            </a:solidFill>
          </a:ln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9" name="object 29"/>
          <p:cNvSpPr/>
          <p:nvPr/>
        </p:nvSpPr>
        <p:spPr>
          <a:xfrm>
            <a:off x="4825093" y="4111534"/>
            <a:ext cx="412977" cy="0"/>
          </a:xfrm>
          <a:custGeom>
            <a:avLst/>
            <a:gdLst/>
            <a:ahLst/>
            <a:cxnLst/>
            <a:rect l="l" t="t" r="r" b="b"/>
            <a:pathLst>
              <a:path w="385445">
                <a:moveTo>
                  <a:pt x="0" y="0"/>
                </a:moveTo>
                <a:lnTo>
                  <a:pt x="385444" y="0"/>
                </a:lnTo>
              </a:path>
            </a:pathLst>
          </a:custGeom>
          <a:ln w="6350">
            <a:solidFill>
              <a:srgbClr val="00B0AF"/>
            </a:solidFill>
          </a:ln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0" name="object 30"/>
          <p:cNvSpPr txBox="1"/>
          <p:nvPr/>
        </p:nvSpPr>
        <p:spPr>
          <a:xfrm>
            <a:off x="3718425" y="4256009"/>
            <a:ext cx="806223" cy="530815"/>
          </a:xfrm>
          <a:prstGeom prst="rect">
            <a:avLst/>
          </a:prstGeom>
        </p:spPr>
        <p:txBody>
          <a:bodyPr vert="horz" wrap="square" lIns="0" tIns="39461" rIns="0" bIns="0" rtlCol="0">
            <a:spAutoFit/>
          </a:bodyPr>
          <a:lstStyle/>
          <a:p>
            <a:pPr marR="18369" algn="ctr">
              <a:spcBef>
                <a:spcPts val="311"/>
              </a:spcBef>
            </a:pPr>
            <a:r>
              <a:rPr sz="2143" spc="-27" dirty="0">
                <a:solidFill>
                  <a:srgbClr val="00355F"/>
                </a:solidFill>
                <a:latin typeface="Rockwell"/>
                <a:cs typeface="Rockwell"/>
              </a:rPr>
              <a:t>534</a:t>
            </a:r>
            <a:endParaRPr sz="2143">
              <a:latin typeface="Rockwell"/>
              <a:cs typeface="Rockwell"/>
            </a:endParaRPr>
          </a:p>
          <a:p>
            <a:pPr algn="ctr">
              <a:spcBef>
                <a:spcPts val="91"/>
              </a:spcBef>
            </a:pP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25%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Decline</a:t>
            </a:r>
            <a:endParaRPr sz="964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20046" y="4256009"/>
            <a:ext cx="806223" cy="530815"/>
          </a:xfrm>
          <a:prstGeom prst="rect">
            <a:avLst/>
          </a:prstGeom>
        </p:spPr>
        <p:txBody>
          <a:bodyPr vert="horz" wrap="square" lIns="0" tIns="39461" rIns="0" bIns="0" rtlCol="0">
            <a:spAutoFit/>
          </a:bodyPr>
          <a:lstStyle/>
          <a:p>
            <a:pPr marR="16328" algn="ctr">
              <a:spcBef>
                <a:spcPts val="311"/>
              </a:spcBef>
            </a:pPr>
            <a:r>
              <a:rPr sz="2143" spc="-27" dirty="0">
                <a:solidFill>
                  <a:srgbClr val="00355F"/>
                </a:solidFill>
                <a:latin typeface="Rockwell"/>
                <a:cs typeface="Rockwell"/>
              </a:rPr>
              <a:t>227</a:t>
            </a:r>
            <a:endParaRPr sz="2143">
              <a:latin typeface="Rockwell"/>
              <a:cs typeface="Rockwell"/>
            </a:endParaRPr>
          </a:p>
          <a:p>
            <a:pPr algn="ctr">
              <a:spcBef>
                <a:spcPts val="91"/>
              </a:spcBef>
            </a:pP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50%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Decline</a:t>
            </a:r>
            <a:endParaRPr sz="964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34249" y="4111534"/>
            <a:ext cx="415018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095" y="0"/>
                </a:lnTo>
              </a:path>
            </a:pathLst>
          </a:custGeom>
          <a:ln w="6350">
            <a:solidFill>
              <a:srgbClr val="00B0AF"/>
            </a:solidFill>
          </a:ln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3" name="object 33"/>
          <p:cNvSpPr/>
          <p:nvPr/>
        </p:nvSpPr>
        <p:spPr>
          <a:xfrm>
            <a:off x="7049044" y="4111534"/>
            <a:ext cx="415018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6969" y="0"/>
                </a:lnTo>
              </a:path>
            </a:pathLst>
          </a:custGeom>
          <a:ln w="6350">
            <a:solidFill>
              <a:srgbClr val="00B0AF"/>
            </a:solidFill>
          </a:ln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4" name="object 34"/>
          <p:cNvSpPr txBox="1"/>
          <p:nvPr/>
        </p:nvSpPr>
        <p:spPr>
          <a:xfrm>
            <a:off x="1453351" y="3659015"/>
            <a:ext cx="6081713" cy="535806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spcBef>
                <a:spcPts val="107"/>
              </a:spcBef>
            </a:pP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Estimated</a:t>
            </a:r>
            <a:r>
              <a:rPr sz="964" i="1" spc="-48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Cumulative</a:t>
            </a:r>
            <a:r>
              <a:rPr sz="964" i="1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Number</a:t>
            </a:r>
            <a:r>
              <a:rPr sz="964" i="1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of</a:t>
            </a:r>
            <a:r>
              <a:rPr sz="964" i="1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spc="-11" dirty="0">
                <a:solidFill>
                  <a:srgbClr val="333D47"/>
                </a:solidFill>
                <a:latin typeface="Verdana"/>
                <a:cs typeface="Verdana"/>
              </a:rPr>
              <a:t>Four-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Year</a:t>
            </a:r>
            <a:r>
              <a:rPr sz="964" i="1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Institutions</a:t>
            </a:r>
            <a:r>
              <a:rPr sz="964" i="1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with</a:t>
            </a:r>
            <a:r>
              <a:rPr sz="964" i="1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25%</a:t>
            </a:r>
            <a:r>
              <a:rPr sz="964" i="1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964" i="1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50%</a:t>
            </a:r>
            <a:r>
              <a:rPr sz="964" i="1" spc="-48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Declines</a:t>
            </a:r>
            <a:r>
              <a:rPr sz="964" i="1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in</a:t>
            </a:r>
            <a:r>
              <a:rPr sz="964" i="1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First-</a:t>
            </a:r>
            <a:r>
              <a:rPr sz="964" i="1" spc="-21" dirty="0">
                <a:solidFill>
                  <a:srgbClr val="333D47"/>
                </a:solidFill>
                <a:latin typeface="Verdana"/>
                <a:cs typeface="Verdana"/>
              </a:rPr>
              <a:t>Time </a:t>
            </a:r>
            <a:r>
              <a:rPr sz="964" i="1" spc="-11" dirty="0">
                <a:solidFill>
                  <a:srgbClr val="333D47"/>
                </a:solidFill>
                <a:latin typeface="Verdana"/>
                <a:cs typeface="Verdana"/>
              </a:rPr>
              <a:t>First-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Year</a:t>
            </a:r>
            <a:r>
              <a:rPr sz="964" i="1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Enrollment</a:t>
            </a:r>
            <a:r>
              <a:rPr sz="964" i="1" spc="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from</a:t>
            </a:r>
            <a:r>
              <a:rPr sz="964" i="1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spc="-21" dirty="0">
                <a:solidFill>
                  <a:srgbClr val="333D47"/>
                </a:solidFill>
                <a:latin typeface="Verdana"/>
                <a:cs typeface="Verdana"/>
              </a:rPr>
              <a:t>2022</a:t>
            </a:r>
            <a:endParaRPr sz="964">
              <a:latin typeface="Verdana"/>
              <a:cs typeface="Verdana"/>
            </a:endParaRPr>
          </a:p>
          <a:p>
            <a:pPr marL="714356">
              <a:spcBef>
                <a:spcPts val="557"/>
              </a:spcBef>
              <a:tabLst>
                <a:tab pos="2998254" algn="l"/>
                <a:tab pos="5223643" algn="l"/>
              </a:tabLst>
            </a:pPr>
            <a:r>
              <a:rPr sz="964" b="1" spc="-21" dirty="0">
                <a:solidFill>
                  <a:srgbClr val="333D47"/>
                </a:solidFill>
                <a:latin typeface="Verdana"/>
                <a:cs typeface="Verdana"/>
              </a:rPr>
              <a:t>2030</a:t>
            </a:r>
            <a:r>
              <a:rPr sz="964" b="1" dirty="0">
                <a:solidFill>
                  <a:srgbClr val="333D47"/>
                </a:solidFill>
                <a:latin typeface="Verdana"/>
                <a:cs typeface="Verdana"/>
              </a:rPr>
              <a:t>	</a:t>
            </a:r>
            <a:r>
              <a:rPr sz="964" b="1" spc="-21" dirty="0">
                <a:solidFill>
                  <a:srgbClr val="333D47"/>
                </a:solidFill>
                <a:latin typeface="Verdana"/>
                <a:cs typeface="Verdana"/>
              </a:rPr>
              <a:t>2035</a:t>
            </a:r>
            <a:r>
              <a:rPr sz="964" b="1" dirty="0">
                <a:solidFill>
                  <a:srgbClr val="333D47"/>
                </a:solidFill>
                <a:latin typeface="Verdana"/>
                <a:cs typeface="Verdana"/>
              </a:rPr>
              <a:t>	</a:t>
            </a:r>
            <a:r>
              <a:rPr sz="964" b="1" spc="-21" dirty="0">
                <a:solidFill>
                  <a:srgbClr val="333D47"/>
                </a:solidFill>
                <a:latin typeface="Verdana"/>
                <a:cs typeface="Verdana"/>
              </a:rPr>
              <a:t>2040</a:t>
            </a:r>
            <a:endParaRPr sz="964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42375" y="4261277"/>
            <a:ext cx="806223" cy="527379"/>
          </a:xfrm>
          <a:prstGeom prst="rect">
            <a:avLst/>
          </a:prstGeom>
        </p:spPr>
        <p:txBody>
          <a:bodyPr vert="horz" wrap="square" lIns="0" tIns="36059" rIns="0" bIns="0" rtlCol="0">
            <a:spAutoFit/>
          </a:bodyPr>
          <a:lstStyle/>
          <a:p>
            <a:pPr marR="15647" algn="ctr">
              <a:spcBef>
                <a:spcPts val="284"/>
              </a:spcBef>
            </a:pPr>
            <a:r>
              <a:rPr sz="2143" spc="-27" dirty="0">
                <a:solidFill>
                  <a:srgbClr val="00355F"/>
                </a:solidFill>
                <a:latin typeface="Rockwell"/>
                <a:cs typeface="Rockwell"/>
              </a:rPr>
              <a:t>566</a:t>
            </a:r>
            <a:endParaRPr sz="2143">
              <a:latin typeface="Rockwell"/>
              <a:cs typeface="Rockwell"/>
            </a:endParaRPr>
          </a:p>
          <a:p>
            <a:pPr algn="ctr">
              <a:spcBef>
                <a:spcPts val="75"/>
              </a:spcBef>
            </a:pP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25%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Decline</a:t>
            </a:r>
            <a:endParaRPr sz="964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48216" y="4256009"/>
            <a:ext cx="806223" cy="530815"/>
          </a:xfrm>
          <a:prstGeom prst="rect">
            <a:avLst/>
          </a:prstGeom>
        </p:spPr>
        <p:txBody>
          <a:bodyPr vert="horz" wrap="square" lIns="0" tIns="39461" rIns="0" bIns="0" rtlCol="0">
            <a:spAutoFit/>
          </a:bodyPr>
          <a:lstStyle/>
          <a:p>
            <a:pPr marR="15647" algn="ctr">
              <a:spcBef>
                <a:spcPts val="311"/>
              </a:spcBef>
            </a:pPr>
            <a:r>
              <a:rPr sz="2143" spc="-27" dirty="0">
                <a:solidFill>
                  <a:srgbClr val="00355F"/>
                </a:solidFill>
                <a:latin typeface="Rockwell"/>
                <a:cs typeface="Rockwell"/>
              </a:rPr>
              <a:t>247</a:t>
            </a:r>
            <a:endParaRPr sz="2143">
              <a:latin typeface="Rockwell"/>
              <a:cs typeface="Rockwell"/>
            </a:endParaRPr>
          </a:p>
          <a:p>
            <a:pPr algn="ctr">
              <a:spcBef>
                <a:spcPts val="91"/>
              </a:spcBef>
            </a:pP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50%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Decline</a:t>
            </a:r>
            <a:endParaRPr sz="964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42832" y="1104219"/>
            <a:ext cx="2011816" cy="310488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spcBef>
                <a:spcPts val="107"/>
              </a:spcBef>
            </a:pP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Illustrative</a:t>
            </a:r>
            <a:r>
              <a:rPr sz="964" i="1" spc="-48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Institution</a:t>
            </a:r>
            <a:r>
              <a:rPr sz="964" i="1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spc="-11" dirty="0">
                <a:solidFill>
                  <a:srgbClr val="333D47"/>
                </a:solidFill>
                <a:latin typeface="Verdana"/>
                <a:cs typeface="Verdana"/>
              </a:rPr>
              <a:t>First-</a:t>
            </a:r>
            <a:r>
              <a:rPr sz="964" i="1" spc="-21" dirty="0">
                <a:solidFill>
                  <a:srgbClr val="333D47"/>
                </a:solidFill>
                <a:latin typeface="Verdana"/>
                <a:cs typeface="Verdana"/>
              </a:rPr>
              <a:t>Year </a:t>
            </a:r>
            <a:r>
              <a:rPr sz="964" i="1" dirty="0">
                <a:solidFill>
                  <a:srgbClr val="333D47"/>
                </a:solidFill>
                <a:latin typeface="Verdana"/>
                <a:cs typeface="Verdana"/>
              </a:rPr>
              <a:t>Enrollment</a:t>
            </a:r>
            <a:r>
              <a:rPr sz="964" i="1" spc="-7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i="1" spc="-11" dirty="0">
                <a:solidFill>
                  <a:srgbClr val="333D47"/>
                </a:solidFill>
                <a:latin typeface="Verdana"/>
                <a:cs typeface="Verdana"/>
              </a:rPr>
              <a:t>Projection</a:t>
            </a:r>
            <a:endParaRPr sz="964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02199" y="1431743"/>
            <a:ext cx="2366282" cy="458862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spcBef>
                <a:spcPts val="107"/>
              </a:spcBef>
            </a:pPr>
            <a:r>
              <a:rPr sz="964" b="1" dirty="0">
                <a:solidFill>
                  <a:srgbClr val="333D47"/>
                </a:solidFill>
                <a:latin typeface="Verdana"/>
                <a:cs typeface="Verdana"/>
              </a:rPr>
              <a:t>Demographics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:</a:t>
            </a:r>
            <a:r>
              <a:rPr sz="964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Demographic-driven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declines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will</a:t>
            </a:r>
            <a:r>
              <a:rPr sz="964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affect</a:t>
            </a:r>
            <a:r>
              <a:rPr sz="96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all</a:t>
            </a:r>
            <a:r>
              <a:rPr sz="964" spc="-48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segments,</a:t>
            </a:r>
            <a:r>
              <a:rPr sz="964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but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will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be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worse</a:t>
            </a:r>
            <a:r>
              <a:rPr sz="964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for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21" dirty="0">
                <a:solidFill>
                  <a:srgbClr val="333D47"/>
                </a:solidFill>
                <a:latin typeface="Verdana"/>
                <a:cs typeface="Verdana"/>
              </a:rPr>
              <a:t>some</a:t>
            </a:r>
            <a:endParaRPr sz="964">
              <a:latin typeface="Verdana"/>
              <a:cs typeface="Verdana"/>
            </a:endParaRPr>
          </a:p>
        </p:txBody>
      </p:sp>
      <p:pic>
        <p:nvPicPr>
          <p:cNvPr id="39" name="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6237" y="1464401"/>
            <a:ext cx="193221" cy="193220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1500378" y="1457325"/>
            <a:ext cx="105455" cy="187552"/>
          </a:xfrm>
          <a:prstGeom prst="rect">
            <a:avLst/>
          </a:prstGeom>
        </p:spPr>
        <p:txBody>
          <a:bodyPr vert="horz" wrap="square" lIns="0" tIns="14288" rIns="0" bIns="0" rtlCol="0">
            <a:spAutoFit/>
          </a:bodyPr>
          <a:lstStyle/>
          <a:p>
            <a:pPr marL="13607">
              <a:spcBef>
                <a:spcPts val="112"/>
              </a:spcBef>
            </a:pPr>
            <a:r>
              <a:rPr sz="1125" spc="-54" dirty="0">
                <a:solidFill>
                  <a:srgbClr val="FFFFFF"/>
                </a:solidFill>
                <a:latin typeface="Rockwell"/>
                <a:cs typeface="Rockwell"/>
              </a:rPr>
              <a:t>1</a:t>
            </a:r>
            <a:endParaRPr sz="1125">
              <a:latin typeface="Rockwell"/>
              <a:cs typeface="Rockwel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02199" y="2123121"/>
            <a:ext cx="2686050" cy="458862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spcBef>
                <a:spcPts val="107"/>
              </a:spcBef>
            </a:pPr>
            <a:r>
              <a:rPr sz="964" b="1" dirty="0">
                <a:solidFill>
                  <a:srgbClr val="333D47"/>
                </a:solidFill>
                <a:latin typeface="Verdana"/>
                <a:cs typeface="Verdana"/>
              </a:rPr>
              <a:t>Participation</a:t>
            </a:r>
            <a:r>
              <a:rPr sz="964" b="1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333D47"/>
                </a:solidFill>
                <a:latin typeface="Verdana"/>
                <a:cs typeface="Verdana"/>
              </a:rPr>
              <a:t>Rate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:</a:t>
            </a:r>
            <a:r>
              <a:rPr sz="964" spc="-5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While</a:t>
            </a:r>
            <a:r>
              <a:rPr sz="96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the</a:t>
            </a:r>
            <a:r>
              <a:rPr sz="964" spc="-48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high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school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graduation</a:t>
            </a:r>
            <a:r>
              <a:rPr sz="964" spc="-5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rate</a:t>
            </a:r>
            <a:r>
              <a:rPr sz="964" spc="-5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generally</a:t>
            </a:r>
            <a:r>
              <a:rPr sz="964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increased</a:t>
            </a:r>
            <a:r>
              <a:rPr sz="96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in</a:t>
            </a:r>
            <a:r>
              <a:rPr sz="964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the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last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decade,</a:t>
            </a:r>
            <a:r>
              <a:rPr sz="96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college-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going</a:t>
            </a:r>
            <a:r>
              <a:rPr sz="964" spc="-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is</a:t>
            </a:r>
            <a:r>
              <a:rPr sz="964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falling</a:t>
            </a:r>
            <a:endParaRPr sz="964">
              <a:latin typeface="Verdana"/>
              <a:cs typeface="Verdana"/>
            </a:endParaRPr>
          </a:p>
        </p:txBody>
      </p:sp>
      <p:pic>
        <p:nvPicPr>
          <p:cNvPr id="42" name="object 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6237" y="2158365"/>
            <a:ext cx="193221" cy="193220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1500378" y="2151560"/>
            <a:ext cx="105455" cy="187552"/>
          </a:xfrm>
          <a:prstGeom prst="rect">
            <a:avLst/>
          </a:prstGeom>
        </p:spPr>
        <p:txBody>
          <a:bodyPr vert="horz" wrap="square" lIns="0" tIns="14288" rIns="0" bIns="0" rtlCol="0">
            <a:spAutoFit/>
          </a:bodyPr>
          <a:lstStyle/>
          <a:p>
            <a:pPr marL="13607">
              <a:spcBef>
                <a:spcPts val="112"/>
              </a:spcBef>
            </a:pPr>
            <a:r>
              <a:rPr sz="1125" spc="-54" dirty="0">
                <a:solidFill>
                  <a:srgbClr val="FFFFFF"/>
                </a:solidFill>
                <a:latin typeface="Rockwell"/>
                <a:cs typeface="Rockwell"/>
              </a:rPr>
              <a:t>2</a:t>
            </a:r>
            <a:endParaRPr sz="1125">
              <a:latin typeface="Rockwell"/>
              <a:cs typeface="Rockwel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02199" y="2814500"/>
            <a:ext cx="2622096" cy="458862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spcBef>
                <a:spcPts val="107"/>
              </a:spcBef>
            </a:pPr>
            <a:r>
              <a:rPr sz="964" b="1" dirty="0">
                <a:solidFill>
                  <a:srgbClr val="333D47"/>
                </a:solidFill>
                <a:latin typeface="Verdana"/>
                <a:cs typeface="Verdana"/>
              </a:rPr>
              <a:t>Market</a:t>
            </a:r>
            <a:r>
              <a:rPr sz="964" b="1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b="1" dirty="0">
                <a:solidFill>
                  <a:srgbClr val="333D47"/>
                </a:solidFill>
                <a:latin typeface="Verdana"/>
                <a:cs typeface="Verdana"/>
              </a:rPr>
              <a:t>Share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:</a:t>
            </a:r>
            <a:r>
              <a:rPr sz="964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The</a:t>
            </a:r>
            <a:r>
              <a:rPr sz="96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flight</a:t>
            </a:r>
            <a:r>
              <a:rPr sz="96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to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large</a:t>
            </a:r>
            <a:r>
              <a:rPr sz="96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and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selective</a:t>
            </a:r>
            <a:r>
              <a:rPr sz="964" spc="-6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institutions</a:t>
            </a:r>
            <a:r>
              <a:rPr sz="964" spc="-5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across</a:t>
            </a:r>
            <a:r>
              <a:rPr sz="96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student</a:t>
            </a:r>
            <a:r>
              <a:rPr sz="964" spc="-5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21" dirty="0">
                <a:solidFill>
                  <a:srgbClr val="333D47"/>
                </a:solidFill>
                <a:latin typeface="Verdana"/>
                <a:cs typeface="Verdana"/>
              </a:rPr>
              <a:t>types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will</a:t>
            </a:r>
            <a:r>
              <a:rPr sz="964" spc="-48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continue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fueling</a:t>
            </a:r>
            <a:r>
              <a:rPr sz="96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market</a:t>
            </a:r>
            <a:r>
              <a:rPr sz="964" spc="-48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concentration</a:t>
            </a:r>
            <a:endParaRPr sz="964">
              <a:latin typeface="Verdana"/>
              <a:cs typeface="Verdana"/>
            </a:endParaRPr>
          </a:p>
        </p:txBody>
      </p:sp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6237" y="2847430"/>
            <a:ext cx="193221" cy="193221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1500378" y="2840355"/>
            <a:ext cx="105455" cy="187552"/>
          </a:xfrm>
          <a:prstGeom prst="rect">
            <a:avLst/>
          </a:prstGeom>
        </p:spPr>
        <p:txBody>
          <a:bodyPr vert="horz" wrap="square" lIns="0" tIns="14288" rIns="0" bIns="0" rtlCol="0">
            <a:spAutoFit/>
          </a:bodyPr>
          <a:lstStyle/>
          <a:p>
            <a:pPr marL="13607">
              <a:spcBef>
                <a:spcPts val="112"/>
              </a:spcBef>
            </a:pPr>
            <a:r>
              <a:rPr sz="1125" spc="-54" dirty="0">
                <a:solidFill>
                  <a:srgbClr val="FFFFFF"/>
                </a:solidFill>
                <a:latin typeface="Rockwell"/>
                <a:cs typeface="Rockwell"/>
              </a:rPr>
              <a:t>3</a:t>
            </a:r>
            <a:endParaRPr sz="1125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7972" y="4999264"/>
            <a:ext cx="1617209" cy="96198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©2024</a:t>
            </a:r>
            <a:r>
              <a:rPr sz="536" spc="-59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by</a:t>
            </a:r>
            <a:r>
              <a:rPr sz="536" spc="5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EAB.</a:t>
            </a:r>
            <a:r>
              <a:rPr sz="536" spc="-1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All</a:t>
            </a:r>
            <a:r>
              <a:rPr sz="536" spc="-27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Rights</a:t>
            </a:r>
            <a:r>
              <a:rPr sz="536" spc="-1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Reserved.</a:t>
            </a:r>
            <a:r>
              <a:rPr sz="536" spc="11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536" b="1" spc="-11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eab.com</a:t>
            </a:r>
            <a:endParaRPr sz="536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3000" y="1"/>
            <a:ext cx="6859361" cy="674234"/>
            <a:chOff x="0" y="0"/>
            <a:chExt cx="6402070" cy="6292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400800" cy="600710"/>
            </a:xfrm>
            <a:custGeom>
              <a:avLst/>
              <a:gdLst/>
              <a:ahLst/>
              <a:cxnLst/>
              <a:rect l="l" t="t" r="r" b="b"/>
              <a:pathLst>
                <a:path w="6400800" h="600710">
                  <a:moveTo>
                    <a:pt x="6400800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6400800" y="600455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00355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" name="object 5"/>
            <p:cNvSpPr/>
            <p:nvPr/>
          </p:nvSpPr>
          <p:spPr>
            <a:xfrm>
              <a:off x="5596128" y="0"/>
              <a:ext cx="751840" cy="600710"/>
            </a:xfrm>
            <a:custGeom>
              <a:avLst/>
              <a:gdLst/>
              <a:ahLst/>
              <a:cxnLst/>
              <a:rect l="l" t="t" r="r" b="b"/>
              <a:pathLst>
                <a:path w="751839" h="600710">
                  <a:moveTo>
                    <a:pt x="202692" y="600456"/>
                  </a:moveTo>
                  <a:lnTo>
                    <a:pt x="148170" y="547128"/>
                  </a:lnTo>
                  <a:lnTo>
                    <a:pt x="119303" y="508431"/>
                  </a:lnTo>
                  <a:lnTo>
                    <a:pt x="94869" y="467715"/>
                  </a:lnTo>
                  <a:lnTo>
                    <a:pt x="74891" y="425297"/>
                  </a:lnTo>
                  <a:lnTo>
                    <a:pt x="59347" y="381533"/>
                  </a:lnTo>
                  <a:lnTo>
                    <a:pt x="48234" y="336753"/>
                  </a:lnTo>
                  <a:lnTo>
                    <a:pt x="41579" y="291287"/>
                  </a:lnTo>
                  <a:lnTo>
                    <a:pt x="39357" y="245478"/>
                  </a:lnTo>
                  <a:lnTo>
                    <a:pt x="41579" y="199682"/>
                  </a:lnTo>
                  <a:lnTo>
                    <a:pt x="48247" y="154216"/>
                  </a:lnTo>
                  <a:lnTo>
                    <a:pt x="59359" y="109435"/>
                  </a:lnTo>
                  <a:lnTo>
                    <a:pt x="74930" y="65659"/>
                  </a:lnTo>
                  <a:lnTo>
                    <a:pt x="109982" y="0"/>
                  </a:lnTo>
                  <a:lnTo>
                    <a:pt x="65913" y="0"/>
                  </a:lnTo>
                  <a:lnTo>
                    <a:pt x="41275" y="44577"/>
                  </a:lnTo>
                  <a:lnTo>
                    <a:pt x="23622" y="92049"/>
                  </a:lnTo>
                  <a:lnTo>
                    <a:pt x="10680" y="141516"/>
                  </a:lnTo>
                  <a:lnTo>
                    <a:pt x="2705" y="192747"/>
                  </a:lnTo>
                  <a:lnTo>
                    <a:pt x="0" y="245491"/>
                  </a:lnTo>
                  <a:lnTo>
                    <a:pt x="2705" y="298234"/>
                  </a:lnTo>
                  <a:lnTo>
                    <a:pt x="10680" y="349465"/>
                  </a:lnTo>
                  <a:lnTo>
                    <a:pt x="23634" y="398932"/>
                  </a:lnTo>
                  <a:lnTo>
                    <a:pt x="41287" y="446379"/>
                  </a:lnTo>
                  <a:lnTo>
                    <a:pt x="63385" y="491540"/>
                  </a:lnTo>
                  <a:lnTo>
                    <a:pt x="89662" y="534162"/>
                  </a:lnTo>
                  <a:lnTo>
                    <a:pt x="145288" y="600456"/>
                  </a:lnTo>
                  <a:lnTo>
                    <a:pt x="202692" y="600456"/>
                  </a:lnTo>
                  <a:close/>
                </a:path>
                <a:path w="751839" h="600710">
                  <a:moveTo>
                    <a:pt x="339852" y="246888"/>
                  </a:moveTo>
                  <a:lnTo>
                    <a:pt x="292608" y="246888"/>
                  </a:lnTo>
                  <a:lnTo>
                    <a:pt x="292608" y="419100"/>
                  </a:lnTo>
                  <a:lnTo>
                    <a:pt x="339852" y="419100"/>
                  </a:lnTo>
                  <a:lnTo>
                    <a:pt x="339852" y="246888"/>
                  </a:lnTo>
                  <a:close/>
                </a:path>
                <a:path w="751839" h="600710">
                  <a:moveTo>
                    <a:pt x="468376" y="0"/>
                  </a:moveTo>
                  <a:lnTo>
                    <a:pt x="378587" y="0"/>
                  </a:lnTo>
                  <a:lnTo>
                    <a:pt x="358521" y="16256"/>
                  </a:lnTo>
                  <a:lnTo>
                    <a:pt x="337820" y="37084"/>
                  </a:lnTo>
                  <a:lnTo>
                    <a:pt x="319278" y="60833"/>
                  </a:lnTo>
                  <a:lnTo>
                    <a:pt x="303784" y="86106"/>
                  </a:lnTo>
                  <a:lnTo>
                    <a:pt x="292608" y="112776"/>
                  </a:lnTo>
                  <a:lnTo>
                    <a:pt x="348869" y="88265"/>
                  </a:lnTo>
                  <a:lnTo>
                    <a:pt x="364490" y="66802"/>
                  </a:lnTo>
                  <a:lnTo>
                    <a:pt x="381508" y="48895"/>
                  </a:lnTo>
                  <a:lnTo>
                    <a:pt x="401574" y="31877"/>
                  </a:lnTo>
                  <a:lnTo>
                    <a:pt x="423799" y="18415"/>
                  </a:lnTo>
                  <a:lnTo>
                    <a:pt x="446786" y="6604"/>
                  </a:lnTo>
                  <a:lnTo>
                    <a:pt x="468376" y="0"/>
                  </a:lnTo>
                  <a:close/>
                </a:path>
                <a:path w="751839" h="600710">
                  <a:moveTo>
                    <a:pt x="475488" y="246888"/>
                  </a:moveTo>
                  <a:lnTo>
                    <a:pt x="431292" y="246888"/>
                  </a:lnTo>
                  <a:lnTo>
                    <a:pt x="431292" y="419100"/>
                  </a:lnTo>
                  <a:lnTo>
                    <a:pt x="475488" y="419100"/>
                  </a:lnTo>
                  <a:lnTo>
                    <a:pt x="475488" y="246888"/>
                  </a:lnTo>
                  <a:close/>
                </a:path>
                <a:path w="751839" h="600710">
                  <a:moveTo>
                    <a:pt x="566928" y="469392"/>
                  </a:moveTo>
                  <a:lnTo>
                    <a:pt x="292608" y="469392"/>
                  </a:lnTo>
                  <a:lnTo>
                    <a:pt x="292608" y="507492"/>
                  </a:lnTo>
                  <a:lnTo>
                    <a:pt x="566928" y="507492"/>
                  </a:lnTo>
                  <a:lnTo>
                    <a:pt x="566928" y="469392"/>
                  </a:lnTo>
                  <a:close/>
                </a:path>
                <a:path w="751839" h="600710">
                  <a:moveTo>
                    <a:pt x="614172" y="246888"/>
                  </a:moveTo>
                  <a:lnTo>
                    <a:pt x="566928" y="246888"/>
                  </a:lnTo>
                  <a:lnTo>
                    <a:pt x="566928" y="419100"/>
                  </a:lnTo>
                  <a:lnTo>
                    <a:pt x="614172" y="419100"/>
                  </a:lnTo>
                  <a:lnTo>
                    <a:pt x="614172" y="246888"/>
                  </a:lnTo>
                  <a:close/>
                </a:path>
                <a:path w="751839" h="600710">
                  <a:moveTo>
                    <a:pt x="751319" y="246888"/>
                  </a:moveTo>
                  <a:lnTo>
                    <a:pt x="702564" y="246888"/>
                  </a:lnTo>
                  <a:lnTo>
                    <a:pt x="702564" y="419100"/>
                  </a:lnTo>
                  <a:lnTo>
                    <a:pt x="751319" y="419100"/>
                  </a:lnTo>
                  <a:lnTo>
                    <a:pt x="751319" y="246888"/>
                  </a:lnTo>
                  <a:close/>
                </a:path>
                <a:path w="751839" h="600710">
                  <a:moveTo>
                    <a:pt x="751332" y="164465"/>
                  </a:moveTo>
                  <a:lnTo>
                    <a:pt x="521589" y="64008"/>
                  </a:lnTo>
                  <a:lnTo>
                    <a:pt x="292608" y="164465"/>
                  </a:lnTo>
                  <a:lnTo>
                    <a:pt x="292608" y="205740"/>
                  </a:lnTo>
                  <a:lnTo>
                    <a:pt x="521589" y="105410"/>
                  </a:lnTo>
                  <a:lnTo>
                    <a:pt x="751332" y="205740"/>
                  </a:lnTo>
                  <a:lnTo>
                    <a:pt x="751332" y="164465"/>
                  </a:lnTo>
                  <a:close/>
                </a:path>
                <a:path w="751839" h="600710">
                  <a:moveTo>
                    <a:pt x="751332" y="114300"/>
                  </a:moveTo>
                  <a:lnTo>
                    <a:pt x="724662" y="61595"/>
                  </a:lnTo>
                  <a:lnTo>
                    <a:pt x="686181" y="17018"/>
                  </a:lnTo>
                  <a:lnTo>
                    <a:pt x="665099" y="0"/>
                  </a:lnTo>
                  <a:lnTo>
                    <a:pt x="576199" y="0"/>
                  </a:lnTo>
                  <a:lnTo>
                    <a:pt x="596392" y="6604"/>
                  </a:lnTo>
                  <a:lnTo>
                    <a:pt x="617982" y="16256"/>
                  </a:lnTo>
                  <a:lnTo>
                    <a:pt x="654939" y="43688"/>
                  </a:lnTo>
                  <a:lnTo>
                    <a:pt x="683895" y="74168"/>
                  </a:lnTo>
                  <a:lnTo>
                    <a:pt x="695706" y="89789"/>
                  </a:lnTo>
                  <a:lnTo>
                    <a:pt x="751332" y="114300"/>
                  </a:lnTo>
                  <a:close/>
                </a:path>
              </a:pathLst>
            </a:custGeom>
            <a:solidFill>
              <a:srgbClr val="004A86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600646"/>
              <a:ext cx="6400800" cy="28575"/>
            </a:xfrm>
            <a:custGeom>
              <a:avLst/>
              <a:gdLst/>
              <a:ahLst/>
              <a:cxnLst/>
              <a:rect l="l" t="t" r="r" b="b"/>
              <a:pathLst>
                <a:path w="6400800" h="28575">
                  <a:moveTo>
                    <a:pt x="0" y="28575"/>
                  </a:moveTo>
                  <a:lnTo>
                    <a:pt x="6400800" y="28575"/>
                  </a:lnTo>
                  <a:lnTo>
                    <a:pt x="6400800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00B0A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43973" y="459242"/>
            <a:ext cx="122464" cy="120134"/>
          </a:xfrm>
          <a:prstGeom prst="rect">
            <a:avLst/>
          </a:prstGeom>
        </p:spPr>
        <p:txBody>
          <a:bodyPr vert="horz" wrap="square" lIns="0" tIns="12927" rIns="0" bIns="0" rtlCol="0">
            <a:spAutoFit/>
          </a:bodyPr>
          <a:lstStyle/>
          <a:p>
            <a:pPr marL="13607">
              <a:spcBef>
                <a:spcPts val="102"/>
              </a:spcBef>
            </a:pPr>
            <a:r>
              <a:rPr sz="696" spc="-27" dirty="0">
                <a:solidFill>
                  <a:srgbClr val="FFFFFF"/>
                </a:solidFill>
                <a:latin typeface="Rockwell"/>
                <a:cs typeface="Rockwell"/>
              </a:rPr>
              <a:t>34</a:t>
            </a:r>
            <a:endParaRPr sz="696">
              <a:latin typeface="Rockwell"/>
              <a:cs typeface="Rockwel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43445" y="268664"/>
            <a:ext cx="9398471" cy="310616"/>
          </a:xfrm>
          <a:prstGeom prst="rect">
            <a:avLst/>
          </a:prstGeom>
        </p:spPr>
        <p:txBody>
          <a:bodyPr vert="horz" wrap="square" lIns="0" tIns="13607" rIns="0" bIns="0" rtlCol="0" anchor="ctr">
            <a:spAutoFit/>
          </a:bodyPr>
          <a:lstStyle/>
          <a:p>
            <a:pPr marL="22451">
              <a:spcBef>
                <a:spcPts val="107"/>
              </a:spcBef>
            </a:pPr>
            <a:r>
              <a:rPr dirty="0"/>
              <a:t>Is</a:t>
            </a:r>
            <a:r>
              <a:rPr spc="219" dirty="0"/>
              <a:t> </a:t>
            </a:r>
            <a:r>
              <a:rPr dirty="0"/>
              <a:t>It</a:t>
            </a:r>
            <a:r>
              <a:rPr spc="102" dirty="0"/>
              <a:t> </a:t>
            </a:r>
            <a:r>
              <a:rPr dirty="0"/>
              <a:t>Time</a:t>
            </a:r>
            <a:r>
              <a:rPr spc="236" dirty="0"/>
              <a:t> </a:t>
            </a:r>
            <a:r>
              <a:rPr dirty="0"/>
              <a:t>to</a:t>
            </a:r>
            <a:r>
              <a:rPr spc="230" dirty="0"/>
              <a:t> </a:t>
            </a:r>
            <a:r>
              <a:rPr dirty="0"/>
              <a:t>Embrace</a:t>
            </a:r>
            <a:r>
              <a:rPr spc="214" dirty="0"/>
              <a:t> </a:t>
            </a:r>
            <a:r>
              <a:rPr dirty="0"/>
              <a:t>a</a:t>
            </a:r>
            <a:r>
              <a:rPr spc="21" dirty="0"/>
              <a:t> </a:t>
            </a:r>
            <a:r>
              <a:rPr dirty="0"/>
              <a:t>“Less</a:t>
            </a:r>
            <a:r>
              <a:rPr spc="241" dirty="0"/>
              <a:t> </a:t>
            </a:r>
            <a:r>
              <a:rPr dirty="0"/>
              <a:t>with</a:t>
            </a:r>
            <a:r>
              <a:rPr spc="214" dirty="0"/>
              <a:t> </a:t>
            </a:r>
            <a:r>
              <a:rPr dirty="0"/>
              <a:t>Less”</a:t>
            </a:r>
            <a:r>
              <a:rPr spc="37" dirty="0"/>
              <a:t> </a:t>
            </a:r>
            <a:r>
              <a:rPr spc="-11" dirty="0"/>
              <a:t>Mentality?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69611" y="4999264"/>
            <a:ext cx="3975326" cy="96198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Source:</a:t>
            </a:r>
            <a:r>
              <a:rPr sz="536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“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Survey</a:t>
            </a:r>
            <a:r>
              <a:rPr sz="536" u="sng" spc="-16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of College</a:t>
            </a:r>
            <a:r>
              <a:rPr sz="536" u="sng" spc="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and</a:t>
            </a:r>
            <a:r>
              <a:rPr sz="536" u="sng" spc="5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University</a:t>
            </a:r>
            <a:r>
              <a:rPr sz="536" u="sng" spc="-16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536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Business</a:t>
            </a:r>
            <a:r>
              <a:rPr sz="536" u="sng" spc="-2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536" u="sng" spc="-1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Officers</a:t>
            </a:r>
            <a:r>
              <a:rPr sz="536" spc="-11" dirty="0">
                <a:solidFill>
                  <a:srgbClr val="333D47"/>
                </a:solidFill>
                <a:latin typeface="Verdana"/>
                <a:cs typeface="Verdana"/>
              </a:rPr>
              <a:t>,”</a:t>
            </a:r>
            <a:r>
              <a:rPr sz="536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i="1" dirty="0">
                <a:solidFill>
                  <a:srgbClr val="333D47"/>
                </a:solidFill>
                <a:latin typeface="Verdana"/>
                <a:cs typeface="Verdana"/>
              </a:rPr>
              <a:t>Inside</a:t>
            </a:r>
            <a:r>
              <a:rPr sz="536" i="1" spc="-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i="1" dirty="0">
                <a:solidFill>
                  <a:srgbClr val="333D47"/>
                </a:solidFill>
                <a:latin typeface="Verdana"/>
                <a:cs typeface="Verdana"/>
              </a:rPr>
              <a:t>Higher</a:t>
            </a:r>
            <a:r>
              <a:rPr sz="536" i="1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i="1" dirty="0">
                <a:solidFill>
                  <a:srgbClr val="333D47"/>
                </a:solidFill>
                <a:latin typeface="Verdana"/>
                <a:cs typeface="Verdana"/>
              </a:rPr>
              <a:t>Ed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, 2023;</a:t>
            </a:r>
            <a:r>
              <a:rPr sz="536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EAB</a:t>
            </a:r>
            <a:r>
              <a:rPr sz="536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interviews</a:t>
            </a:r>
            <a:r>
              <a:rPr sz="536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536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536" spc="-11" dirty="0">
                <a:solidFill>
                  <a:srgbClr val="333D47"/>
                </a:solidFill>
                <a:latin typeface="Verdana"/>
                <a:cs typeface="Verdana"/>
              </a:rPr>
              <a:t> analysis.</a:t>
            </a:r>
            <a:endParaRPr sz="536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43445" y="1285059"/>
            <a:ext cx="6260646" cy="81643"/>
          </a:xfrm>
          <a:custGeom>
            <a:avLst/>
            <a:gdLst/>
            <a:ahLst/>
            <a:cxnLst/>
            <a:rect l="l" t="t" r="r" b="b"/>
            <a:pathLst>
              <a:path w="5843270" h="76200">
                <a:moveTo>
                  <a:pt x="5766562" y="0"/>
                </a:moveTo>
                <a:lnTo>
                  <a:pt x="5766562" y="76200"/>
                </a:lnTo>
                <a:lnTo>
                  <a:pt x="5830062" y="44450"/>
                </a:lnTo>
                <a:lnTo>
                  <a:pt x="5779262" y="44450"/>
                </a:lnTo>
                <a:lnTo>
                  <a:pt x="5779262" y="31750"/>
                </a:lnTo>
                <a:lnTo>
                  <a:pt x="5830062" y="31750"/>
                </a:lnTo>
                <a:lnTo>
                  <a:pt x="5766562" y="0"/>
                </a:lnTo>
                <a:close/>
              </a:path>
              <a:path w="5843270" h="76200">
                <a:moveTo>
                  <a:pt x="576656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766562" y="44450"/>
                </a:lnTo>
                <a:lnTo>
                  <a:pt x="5766562" y="31750"/>
                </a:lnTo>
                <a:close/>
              </a:path>
              <a:path w="5843270" h="76200">
                <a:moveTo>
                  <a:pt x="5830062" y="31750"/>
                </a:moveTo>
                <a:lnTo>
                  <a:pt x="5779262" y="31750"/>
                </a:lnTo>
                <a:lnTo>
                  <a:pt x="5779262" y="44450"/>
                </a:lnTo>
                <a:lnTo>
                  <a:pt x="5830062" y="44450"/>
                </a:lnTo>
                <a:lnTo>
                  <a:pt x="5842762" y="38100"/>
                </a:lnTo>
                <a:lnTo>
                  <a:pt x="5830062" y="31750"/>
                </a:lnTo>
                <a:close/>
              </a:path>
            </a:pathLst>
          </a:custGeom>
          <a:solidFill>
            <a:srgbClr val="EC8A00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1" name="object 11"/>
          <p:cNvSpPr txBox="1"/>
          <p:nvPr/>
        </p:nvSpPr>
        <p:spPr>
          <a:xfrm>
            <a:off x="1429838" y="1348496"/>
            <a:ext cx="1808389" cy="2077886"/>
          </a:xfrm>
          <a:prstGeom prst="rect">
            <a:avLst/>
          </a:prstGeom>
        </p:spPr>
        <p:txBody>
          <a:bodyPr vert="horz" wrap="square" lIns="0" tIns="87766" rIns="0" bIns="0" rtlCol="0">
            <a:spAutoFit/>
          </a:bodyPr>
          <a:lstStyle/>
          <a:p>
            <a:pPr marL="13607">
              <a:spcBef>
                <a:spcPts val="691"/>
              </a:spcBef>
            </a:pPr>
            <a:r>
              <a:rPr sz="1071" b="1" dirty="0">
                <a:solidFill>
                  <a:srgbClr val="333D47"/>
                </a:solidFill>
                <a:latin typeface="Verdana"/>
                <a:cs typeface="Verdana"/>
              </a:rPr>
              <a:t>More</a:t>
            </a:r>
            <a:r>
              <a:rPr sz="1071" b="1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071" b="1" dirty="0">
                <a:solidFill>
                  <a:srgbClr val="333D47"/>
                </a:solidFill>
                <a:latin typeface="Verdana"/>
                <a:cs typeface="Verdana"/>
              </a:rPr>
              <a:t>with</a:t>
            </a:r>
            <a:r>
              <a:rPr sz="1071" b="1" spc="-21" dirty="0">
                <a:solidFill>
                  <a:srgbClr val="333D47"/>
                </a:solidFill>
                <a:latin typeface="Verdana"/>
                <a:cs typeface="Verdana"/>
              </a:rPr>
              <a:t> More</a:t>
            </a:r>
            <a:endParaRPr sz="1071">
              <a:latin typeface="Verdana"/>
              <a:cs typeface="Verdana"/>
            </a:endParaRPr>
          </a:p>
          <a:p>
            <a:pPr marL="140830" marR="166683" indent="-127904">
              <a:spcBef>
                <a:spcPts val="530"/>
              </a:spcBef>
              <a:buFont typeface="Arial"/>
              <a:buChar char="•"/>
              <a:tabLst>
                <a:tab pos="140830" algn="l"/>
              </a:tabLst>
            </a:pP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”If</a:t>
            </a:r>
            <a:r>
              <a:rPr sz="96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we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build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it,</a:t>
            </a:r>
            <a:r>
              <a:rPr sz="96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they</a:t>
            </a:r>
            <a:r>
              <a:rPr sz="964" spc="-21" dirty="0">
                <a:solidFill>
                  <a:srgbClr val="333D47"/>
                </a:solidFill>
                <a:latin typeface="Verdana"/>
                <a:cs typeface="Verdana"/>
              </a:rPr>
              <a:t> will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come”</a:t>
            </a:r>
            <a:r>
              <a:rPr sz="964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mentality</a:t>
            </a:r>
            <a:r>
              <a:rPr sz="964" spc="-5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21" dirty="0">
                <a:solidFill>
                  <a:srgbClr val="333D47"/>
                </a:solidFill>
                <a:latin typeface="Verdana"/>
                <a:cs typeface="Verdana"/>
              </a:rPr>
              <a:t>fuels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growth-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minded</a:t>
            </a:r>
            <a:r>
              <a:rPr sz="964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boom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 of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programs,</a:t>
            </a:r>
            <a:r>
              <a:rPr sz="964" spc="-5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facilities,</a:t>
            </a:r>
            <a:r>
              <a:rPr sz="964" spc="-80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and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research</a:t>
            </a:r>
            <a:r>
              <a:rPr sz="96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expenditures</a:t>
            </a:r>
            <a:endParaRPr sz="964">
              <a:latin typeface="Verdana"/>
              <a:cs typeface="Verdana"/>
            </a:endParaRPr>
          </a:p>
          <a:p>
            <a:pPr marL="140830" marR="132666" indent="-127904" algn="just">
              <a:spcBef>
                <a:spcPts val="541"/>
              </a:spcBef>
              <a:buFont typeface="Arial"/>
              <a:buChar char="•"/>
              <a:tabLst>
                <a:tab pos="140830" algn="l"/>
              </a:tabLst>
            </a:pP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Amenity</a:t>
            </a:r>
            <a:r>
              <a:rPr sz="964" spc="-48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experience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arms</a:t>
            </a:r>
            <a:r>
              <a:rPr sz="964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race</a:t>
            </a:r>
            <a:r>
              <a:rPr sz="964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requires</a:t>
            </a:r>
            <a:r>
              <a:rPr sz="964" spc="-21" dirty="0">
                <a:solidFill>
                  <a:srgbClr val="333D47"/>
                </a:solidFill>
                <a:latin typeface="Verdana"/>
                <a:cs typeface="Verdana"/>
              </a:rPr>
              <a:t> more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tech</a:t>
            </a:r>
            <a:r>
              <a:rPr sz="964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staff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to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deliver</a:t>
            </a:r>
            <a:endParaRPr sz="964">
              <a:latin typeface="Verdana"/>
              <a:cs typeface="Verdana"/>
            </a:endParaRPr>
          </a:p>
          <a:p>
            <a:pPr marL="140830" marR="5443" indent="-127904">
              <a:spcBef>
                <a:spcPts val="530"/>
              </a:spcBef>
              <a:buFont typeface="Arial"/>
              <a:buChar char="•"/>
              <a:tabLst>
                <a:tab pos="140830" algn="l"/>
              </a:tabLst>
            </a:pP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Share-the-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wealth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budget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decisions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promote</a:t>
            </a:r>
            <a:r>
              <a:rPr sz="964" spc="-5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stability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in</a:t>
            </a:r>
            <a:r>
              <a:rPr sz="964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times</a:t>
            </a:r>
            <a:r>
              <a:rPr sz="964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of</a:t>
            </a:r>
            <a:r>
              <a:rPr sz="96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growth</a:t>
            </a:r>
            <a:endParaRPr sz="964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76377" y="1348496"/>
            <a:ext cx="1796823" cy="1929512"/>
          </a:xfrm>
          <a:prstGeom prst="rect">
            <a:avLst/>
          </a:prstGeom>
        </p:spPr>
        <p:txBody>
          <a:bodyPr vert="horz" wrap="square" lIns="0" tIns="87766" rIns="0" bIns="0" rtlCol="0">
            <a:spAutoFit/>
          </a:bodyPr>
          <a:lstStyle/>
          <a:p>
            <a:pPr marL="13607">
              <a:spcBef>
                <a:spcPts val="691"/>
              </a:spcBef>
            </a:pPr>
            <a:r>
              <a:rPr sz="1071" b="1" dirty="0">
                <a:solidFill>
                  <a:srgbClr val="333D47"/>
                </a:solidFill>
                <a:latin typeface="Verdana"/>
                <a:cs typeface="Verdana"/>
              </a:rPr>
              <a:t>More</a:t>
            </a:r>
            <a:r>
              <a:rPr sz="1071" b="1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071" b="1" dirty="0">
                <a:solidFill>
                  <a:srgbClr val="333D47"/>
                </a:solidFill>
                <a:latin typeface="Verdana"/>
                <a:cs typeface="Verdana"/>
              </a:rPr>
              <a:t>with</a:t>
            </a:r>
            <a:r>
              <a:rPr sz="1071" b="1" spc="-21" dirty="0">
                <a:solidFill>
                  <a:srgbClr val="333D47"/>
                </a:solidFill>
                <a:latin typeface="Verdana"/>
                <a:cs typeface="Verdana"/>
              </a:rPr>
              <a:t> Less</a:t>
            </a:r>
            <a:endParaRPr sz="1071">
              <a:latin typeface="Verdana"/>
              <a:cs typeface="Verdana"/>
            </a:endParaRPr>
          </a:p>
          <a:p>
            <a:pPr marL="140830" marR="245602" indent="-127904">
              <a:spcBef>
                <a:spcPts val="530"/>
              </a:spcBef>
              <a:buFont typeface="Arial"/>
              <a:buChar char="•"/>
              <a:tabLst>
                <a:tab pos="140830" algn="l"/>
              </a:tabLst>
            </a:pP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Emphasis</a:t>
            </a:r>
            <a:r>
              <a:rPr sz="964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on</a:t>
            </a:r>
            <a:r>
              <a:rPr sz="96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efficiency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964" spc="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belt-tightening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to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keep</a:t>
            </a:r>
            <a:r>
              <a:rPr sz="96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output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constant</a:t>
            </a:r>
            <a:endParaRPr sz="964">
              <a:latin typeface="Verdana"/>
              <a:cs typeface="Verdana"/>
            </a:endParaRPr>
          </a:p>
          <a:p>
            <a:pPr marL="140830" marR="63952" indent="-127904" algn="just">
              <a:spcBef>
                <a:spcPts val="541"/>
              </a:spcBef>
              <a:buFont typeface="Arial"/>
              <a:buChar char="•"/>
              <a:tabLst>
                <a:tab pos="140830" algn="l"/>
              </a:tabLst>
            </a:pP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Difficult</a:t>
            </a:r>
            <a:r>
              <a:rPr sz="964" spc="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prioritization</a:t>
            </a:r>
            <a:r>
              <a:rPr sz="964" spc="-5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and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trade-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offs</a:t>
            </a:r>
            <a:r>
              <a:rPr sz="964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deferred</a:t>
            </a:r>
            <a:r>
              <a:rPr sz="964" spc="-1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21" dirty="0">
                <a:solidFill>
                  <a:srgbClr val="333D47"/>
                </a:solidFill>
                <a:latin typeface="Verdana"/>
                <a:cs typeface="Verdana"/>
              </a:rPr>
              <a:t>when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metrics</a:t>
            </a:r>
            <a:r>
              <a:rPr sz="964" spc="-5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show</a:t>
            </a:r>
            <a:r>
              <a:rPr sz="96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incremental improvement</a:t>
            </a:r>
            <a:endParaRPr sz="964">
              <a:latin typeface="Verdana"/>
              <a:cs typeface="Verdana"/>
            </a:endParaRPr>
          </a:p>
          <a:p>
            <a:pPr marL="140830" marR="5443" indent="-127904">
              <a:spcBef>
                <a:spcPts val="530"/>
              </a:spcBef>
              <a:buFont typeface="Arial"/>
              <a:buChar char="•"/>
              <a:tabLst>
                <a:tab pos="140830" algn="l"/>
              </a:tabLst>
            </a:pP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Growing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workloads</a:t>
            </a:r>
            <a:r>
              <a:rPr sz="964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lead</a:t>
            </a:r>
            <a:r>
              <a:rPr sz="964" spc="-5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to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staff</a:t>
            </a:r>
            <a:r>
              <a:rPr sz="96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burnout,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as</a:t>
            </a:r>
            <a:r>
              <a:rPr sz="964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there’s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always</a:t>
            </a:r>
            <a:r>
              <a:rPr sz="964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“more”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to</a:t>
            </a:r>
            <a:r>
              <a:rPr sz="964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do</a:t>
            </a:r>
            <a:endParaRPr sz="964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26726" y="1348496"/>
            <a:ext cx="1748518" cy="1993632"/>
          </a:xfrm>
          <a:prstGeom prst="rect">
            <a:avLst/>
          </a:prstGeom>
        </p:spPr>
        <p:txBody>
          <a:bodyPr vert="horz" wrap="square" lIns="0" tIns="87766" rIns="0" bIns="0" rtlCol="0">
            <a:spAutoFit/>
          </a:bodyPr>
          <a:lstStyle/>
          <a:p>
            <a:pPr marL="13607">
              <a:spcBef>
                <a:spcPts val="691"/>
              </a:spcBef>
            </a:pPr>
            <a:r>
              <a:rPr sz="1071" b="1" dirty="0">
                <a:solidFill>
                  <a:srgbClr val="333D47"/>
                </a:solidFill>
                <a:latin typeface="Verdana"/>
                <a:cs typeface="Verdana"/>
              </a:rPr>
              <a:t>Less</a:t>
            </a:r>
            <a:r>
              <a:rPr sz="1071" b="1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071" b="1" dirty="0">
                <a:solidFill>
                  <a:srgbClr val="333D47"/>
                </a:solidFill>
                <a:latin typeface="Verdana"/>
                <a:cs typeface="Verdana"/>
              </a:rPr>
              <a:t>with</a:t>
            </a:r>
            <a:r>
              <a:rPr sz="1071" b="1" spc="-1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071" b="1" spc="-21" dirty="0">
                <a:solidFill>
                  <a:srgbClr val="333D47"/>
                </a:solidFill>
                <a:latin typeface="Verdana"/>
                <a:cs typeface="Verdana"/>
              </a:rPr>
              <a:t>Less</a:t>
            </a:r>
            <a:endParaRPr sz="1071">
              <a:latin typeface="Verdana"/>
              <a:cs typeface="Verdana"/>
            </a:endParaRPr>
          </a:p>
          <a:p>
            <a:pPr marL="140830" marR="80960" indent="-127904">
              <a:spcBef>
                <a:spcPts val="530"/>
              </a:spcBef>
              <a:buFont typeface="Arial"/>
              <a:buChar char="•"/>
              <a:tabLst>
                <a:tab pos="140830" algn="l"/>
              </a:tabLst>
            </a:pP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Intentionally</a:t>
            </a:r>
            <a:r>
              <a:rPr sz="964" spc="-8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decreasing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“productivity”</a:t>
            </a:r>
            <a:r>
              <a:rPr sz="964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in</a:t>
            </a:r>
            <a:r>
              <a:rPr sz="96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favor</a:t>
            </a:r>
            <a:r>
              <a:rPr sz="964" spc="-48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of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sustainable</a:t>
            </a:r>
            <a:r>
              <a:rPr sz="964" spc="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operations</a:t>
            </a:r>
            <a:endParaRPr sz="964">
              <a:latin typeface="Verdana"/>
              <a:cs typeface="Verdana"/>
            </a:endParaRPr>
          </a:p>
          <a:p>
            <a:pPr marL="140830" marR="42181" indent="-127904">
              <a:spcBef>
                <a:spcPts val="541"/>
              </a:spcBef>
              <a:buFont typeface="Arial"/>
              <a:buChar char="•"/>
              <a:tabLst>
                <a:tab pos="140830" algn="l"/>
              </a:tabLst>
            </a:pP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Budget</a:t>
            </a:r>
            <a:r>
              <a:rPr sz="964" spc="-5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decisions</a:t>
            </a:r>
            <a:r>
              <a:rPr sz="964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21" dirty="0">
                <a:solidFill>
                  <a:srgbClr val="333D47"/>
                </a:solidFill>
                <a:latin typeface="Verdana"/>
                <a:cs typeface="Verdana"/>
              </a:rPr>
              <a:t>must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reflect</a:t>
            </a:r>
            <a:r>
              <a:rPr sz="96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market</a:t>
            </a:r>
            <a:r>
              <a:rPr sz="964" spc="-5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realities</a:t>
            </a:r>
            <a:r>
              <a:rPr sz="964" spc="-5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of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enrollment,</a:t>
            </a:r>
            <a:r>
              <a:rPr sz="964" spc="-8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funding</a:t>
            </a:r>
            <a:endParaRPr sz="964">
              <a:latin typeface="Verdana"/>
              <a:cs typeface="Verdana"/>
            </a:endParaRPr>
          </a:p>
          <a:p>
            <a:pPr marL="140830" indent="-127223">
              <a:spcBef>
                <a:spcPts val="530"/>
              </a:spcBef>
              <a:buFont typeface="Arial"/>
              <a:buChar char="•"/>
              <a:tabLst>
                <a:tab pos="140830" algn="l"/>
              </a:tabLst>
            </a:pP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Saying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“no”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is</a:t>
            </a:r>
            <a:r>
              <a:rPr sz="964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rewarded</a:t>
            </a:r>
            <a:endParaRPr sz="964">
              <a:latin typeface="Verdana"/>
              <a:cs typeface="Verdana"/>
            </a:endParaRPr>
          </a:p>
          <a:p>
            <a:pPr marL="140830" marR="5443" indent="-127904">
              <a:spcBef>
                <a:spcPts val="536"/>
              </a:spcBef>
              <a:buFont typeface="Arial"/>
              <a:buChar char="•"/>
              <a:tabLst>
                <a:tab pos="140830" algn="l"/>
              </a:tabLst>
            </a:pP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Potentially</a:t>
            </a:r>
            <a:r>
              <a:rPr sz="964" spc="-5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better</a:t>
            </a:r>
            <a:r>
              <a:rPr sz="964" spc="-5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21" dirty="0">
                <a:solidFill>
                  <a:srgbClr val="333D47"/>
                </a:solidFill>
                <a:latin typeface="Verdana"/>
                <a:cs typeface="Verdana"/>
              </a:rPr>
              <a:t>staff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experience;</a:t>
            </a:r>
            <a:r>
              <a:rPr sz="964" spc="-48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work</a:t>
            </a:r>
            <a:r>
              <a:rPr sz="964" spc="-5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is</a:t>
            </a:r>
            <a:r>
              <a:rPr sz="964" spc="5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scaled</a:t>
            </a:r>
            <a:r>
              <a:rPr sz="96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to</a:t>
            </a:r>
            <a:r>
              <a:rPr sz="96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reasonable</a:t>
            </a:r>
            <a:r>
              <a:rPr sz="964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21" dirty="0">
                <a:solidFill>
                  <a:srgbClr val="333D47"/>
                </a:solidFill>
                <a:latin typeface="Verdana"/>
                <a:cs typeface="Verdana"/>
              </a:rPr>
              <a:t>level</a:t>
            </a:r>
            <a:endParaRPr sz="964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9837" y="689882"/>
            <a:ext cx="5668736" cy="59633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Pivoting</a:t>
            </a:r>
            <a:r>
              <a:rPr sz="1286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to</a:t>
            </a:r>
            <a:r>
              <a:rPr sz="1286" spc="-5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a</a:t>
            </a:r>
            <a:r>
              <a:rPr sz="1286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Strategic</a:t>
            </a:r>
            <a:r>
              <a:rPr sz="1286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Model</a:t>
            </a:r>
            <a:r>
              <a:rPr sz="1286" spc="-5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that</a:t>
            </a:r>
            <a:r>
              <a:rPr sz="1286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Reflects</a:t>
            </a:r>
            <a:r>
              <a:rPr sz="1286" spc="-5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Changing</a:t>
            </a:r>
            <a:r>
              <a:rPr sz="1286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Market</a:t>
            </a:r>
            <a:r>
              <a:rPr sz="1286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spc="-11" dirty="0">
                <a:solidFill>
                  <a:srgbClr val="333D47"/>
                </a:solidFill>
                <a:latin typeface="Verdana"/>
                <a:cs typeface="Verdana"/>
              </a:rPr>
              <a:t>Realities</a:t>
            </a:r>
            <a:endParaRPr sz="1286">
              <a:latin typeface="Verdana"/>
              <a:cs typeface="Verdana"/>
            </a:endParaRPr>
          </a:p>
          <a:p>
            <a:pPr>
              <a:spcBef>
                <a:spcPts val="272"/>
              </a:spcBef>
            </a:pPr>
            <a:endParaRPr sz="1286">
              <a:latin typeface="Verdana"/>
              <a:cs typeface="Verdana"/>
            </a:endParaRPr>
          </a:p>
          <a:p>
            <a:pPr marL="493246">
              <a:tabLst>
                <a:tab pos="2951991" algn="l"/>
                <a:tab pos="5240651" algn="l"/>
              </a:tabLst>
            </a:pP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2000s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	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2010s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	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2020s</a:t>
            </a:r>
            <a:endParaRPr sz="964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31893" y="3701415"/>
            <a:ext cx="3878716" cy="1183141"/>
            <a:chOff x="1389633" y="3454653"/>
            <a:chExt cx="3620135" cy="1104265"/>
          </a:xfrm>
        </p:grpSpPr>
        <p:sp>
          <p:nvSpPr>
            <p:cNvPr id="16" name="object 16"/>
            <p:cNvSpPr/>
            <p:nvPr/>
          </p:nvSpPr>
          <p:spPr>
            <a:xfrm>
              <a:off x="1395983" y="3461003"/>
              <a:ext cx="3607435" cy="1091565"/>
            </a:xfrm>
            <a:custGeom>
              <a:avLst/>
              <a:gdLst/>
              <a:ahLst/>
              <a:cxnLst/>
              <a:rect l="l" t="t" r="r" b="b"/>
              <a:pathLst>
                <a:path w="3607435" h="1091564">
                  <a:moveTo>
                    <a:pt x="3607308" y="0"/>
                  </a:moveTo>
                  <a:lnTo>
                    <a:pt x="0" y="0"/>
                  </a:lnTo>
                  <a:lnTo>
                    <a:pt x="0" y="1091184"/>
                  </a:lnTo>
                  <a:lnTo>
                    <a:pt x="3607308" y="1091184"/>
                  </a:lnTo>
                  <a:lnTo>
                    <a:pt x="3607308" y="0"/>
                  </a:lnTo>
                  <a:close/>
                </a:path>
              </a:pathLst>
            </a:custGeom>
            <a:solidFill>
              <a:srgbClr val="DCDDD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95983" y="3461003"/>
              <a:ext cx="3607435" cy="1091565"/>
            </a:xfrm>
            <a:custGeom>
              <a:avLst/>
              <a:gdLst/>
              <a:ahLst/>
              <a:cxnLst/>
              <a:rect l="l" t="t" r="r" b="b"/>
              <a:pathLst>
                <a:path w="3607435" h="1091564">
                  <a:moveTo>
                    <a:pt x="0" y="1091184"/>
                  </a:moveTo>
                  <a:lnTo>
                    <a:pt x="3607308" y="1091184"/>
                  </a:lnTo>
                  <a:lnTo>
                    <a:pt x="3607308" y="0"/>
                  </a:lnTo>
                  <a:lnTo>
                    <a:pt x="0" y="0"/>
                  </a:lnTo>
                  <a:lnTo>
                    <a:pt x="0" y="1091184"/>
                  </a:lnTo>
                  <a:close/>
                </a:path>
              </a:pathLst>
            </a:custGeom>
            <a:ln w="12700">
              <a:solidFill>
                <a:srgbClr val="C4C6C9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003803" y="410260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159" y="0"/>
                  </a:moveTo>
                  <a:lnTo>
                    <a:pt x="137159" y="68579"/>
                  </a:lnTo>
                  <a:lnTo>
                    <a:pt x="0" y="68579"/>
                  </a:lnTo>
                  <a:lnTo>
                    <a:pt x="0" y="205739"/>
                  </a:lnTo>
                  <a:lnTo>
                    <a:pt x="137159" y="205739"/>
                  </a:lnTo>
                  <a:lnTo>
                    <a:pt x="137159" y="274319"/>
                  </a:lnTo>
                  <a:lnTo>
                    <a:pt x="274319" y="137159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00B0A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45500" y="3719270"/>
            <a:ext cx="3851502" cy="1106017"/>
          </a:xfrm>
          <a:prstGeom prst="rect">
            <a:avLst/>
          </a:prstGeom>
        </p:spPr>
        <p:txBody>
          <a:bodyPr vert="horz" wrap="square" lIns="0" tIns="44904" rIns="0" bIns="0" rtlCol="0">
            <a:spAutoFit/>
          </a:bodyPr>
          <a:lstStyle/>
          <a:p>
            <a:pPr marL="189134">
              <a:spcBef>
                <a:spcPts val="354"/>
              </a:spcBef>
            </a:pPr>
            <a:r>
              <a:rPr sz="1071" b="1" dirty="0">
                <a:solidFill>
                  <a:srgbClr val="333D47"/>
                </a:solidFill>
                <a:latin typeface="Verdana"/>
                <a:cs typeface="Verdana"/>
              </a:rPr>
              <a:t>“Smaller</a:t>
            </a:r>
            <a:r>
              <a:rPr sz="1071" b="1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071" b="1" dirty="0">
                <a:solidFill>
                  <a:srgbClr val="333D47"/>
                </a:solidFill>
                <a:latin typeface="Verdana"/>
                <a:cs typeface="Verdana"/>
              </a:rPr>
              <a:t>but</a:t>
            </a:r>
            <a:r>
              <a:rPr sz="1071" b="1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071" b="1" spc="-11" dirty="0">
                <a:solidFill>
                  <a:srgbClr val="333D47"/>
                </a:solidFill>
                <a:latin typeface="Verdana"/>
                <a:cs typeface="Verdana"/>
              </a:rPr>
              <a:t>Better”</a:t>
            </a:r>
            <a:endParaRPr sz="1071">
              <a:latin typeface="Verdana"/>
              <a:cs typeface="Verdana"/>
            </a:endParaRPr>
          </a:p>
          <a:p>
            <a:pPr marL="189134" marR="120420">
              <a:spcBef>
                <a:spcPts val="230"/>
              </a:spcBef>
            </a:pP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Percentage</a:t>
            </a:r>
            <a:r>
              <a:rPr sz="96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of</a:t>
            </a:r>
            <a:r>
              <a:rPr sz="96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CBOs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that</a:t>
            </a:r>
            <a:r>
              <a:rPr sz="964" spc="-48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said</a:t>
            </a:r>
            <a:r>
              <a:rPr sz="964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their</a:t>
            </a:r>
            <a:r>
              <a:rPr sz="964" spc="-3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institutions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“tightened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focus”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are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positioned</a:t>
            </a:r>
            <a:r>
              <a:rPr sz="964" spc="-48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to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be</a:t>
            </a:r>
            <a:r>
              <a:rPr sz="96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“smaller</a:t>
            </a:r>
            <a:r>
              <a:rPr sz="964" spc="-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but</a:t>
            </a:r>
            <a:r>
              <a:rPr sz="964" spc="-32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964" spc="-11" dirty="0">
                <a:solidFill>
                  <a:srgbClr val="333D47"/>
                </a:solidFill>
                <a:latin typeface="Verdana"/>
                <a:cs typeface="Verdana"/>
              </a:rPr>
              <a:t>better.”</a:t>
            </a:r>
            <a:endParaRPr sz="964">
              <a:latin typeface="Verdana"/>
              <a:cs typeface="Verdana"/>
            </a:endParaRPr>
          </a:p>
          <a:p>
            <a:pPr marL="834776">
              <a:spcBef>
                <a:spcPts val="59"/>
              </a:spcBef>
              <a:tabLst>
                <a:tab pos="2337645" algn="l"/>
              </a:tabLst>
            </a:pPr>
            <a:r>
              <a:rPr sz="2679" spc="-27" dirty="0">
                <a:solidFill>
                  <a:srgbClr val="00B0AF"/>
                </a:solidFill>
                <a:latin typeface="Rockwell"/>
                <a:cs typeface="Rockwell"/>
              </a:rPr>
              <a:t>4%</a:t>
            </a:r>
            <a:r>
              <a:rPr sz="2679" dirty="0">
                <a:solidFill>
                  <a:srgbClr val="00B0AF"/>
                </a:solidFill>
                <a:latin typeface="Rockwell"/>
                <a:cs typeface="Rockwell"/>
              </a:rPr>
              <a:t>	</a:t>
            </a:r>
            <a:r>
              <a:rPr sz="2679" spc="-27" dirty="0">
                <a:solidFill>
                  <a:srgbClr val="00B0AF"/>
                </a:solidFill>
                <a:latin typeface="Rockwell"/>
                <a:cs typeface="Rockwell"/>
              </a:rPr>
              <a:t>18%</a:t>
            </a:r>
            <a:endParaRPr sz="2679">
              <a:latin typeface="Rockwell"/>
              <a:cs typeface="Rockwell"/>
            </a:endParaRPr>
          </a:p>
          <a:p>
            <a:pPr marL="834776">
              <a:spcBef>
                <a:spcPts val="48"/>
              </a:spcBef>
              <a:tabLst>
                <a:tab pos="2378465" algn="l"/>
              </a:tabLst>
            </a:pPr>
            <a:r>
              <a:rPr sz="964" spc="-21" dirty="0">
                <a:solidFill>
                  <a:srgbClr val="333D47"/>
                </a:solidFill>
                <a:latin typeface="Verdana"/>
                <a:cs typeface="Verdana"/>
              </a:rPr>
              <a:t>2022</a:t>
            </a:r>
            <a:r>
              <a:rPr sz="964" dirty="0">
                <a:solidFill>
                  <a:srgbClr val="333D47"/>
                </a:solidFill>
                <a:latin typeface="Verdana"/>
                <a:cs typeface="Verdana"/>
              </a:rPr>
              <a:t>	</a:t>
            </a:r>
            <a:r>
              <a:rPr sz="964" spc="-21" dirty="0">
                <a:solidFill>
                  <a:srgbClr val="333D47"/>
                </a:solidFill>
                <a:latin typeface="Verdana"/>
                <a:cs typeface="Verdana"/>
              </a:rPr>
              <a:t>2023</a:t>
            </a:r>
            <a:endParaRPr sz="964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632982" y="3704952"/>
            <a:ext cx="3880076" cy="1183821"/>
            <a:chOff x="1390650" y="3457955"/>
            <a:chExt cx="3621404" cy="110490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9640" y="3457955"/>
              <a:ext cx="213360" cy="18135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90650" y="4537202"/>
              <a:ext cx="3621404" cy="25400"/>
            </a:xfrm>
            <a:custGeom>
              <a:avLst/>
              <a:gdLst/>
              <a:ahLst/>
              <a:cxnLst/>
              <a:rect l="l" t="t" r="r" b="b"/>
              <a:pathLst>
                <a:path w="3621404" h="25400">
                  <a:moveTo>
                    <a:pt x="0" y="25400"/>
                  </a:moveTo>
                  <a:lnTo>
                    <a:pt x="3621151" y="25400"/>
                  </a:lnTo>
                  <a:lnTo>
                    <a:pt x="3621151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0B0A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BF7C8B-E23F-3C06-C07C-CEC6CC7F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 to Feedback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550B8-8AE5-3F1B-1CFC-56E1D620C8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SCH vs Metrics Chosen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Qualitative Review and Rubric</a:t>
            </a:r>
          </a:p>
        </p:txBody>
      </p:sp>
    </p:spTree>
    <p:extLst>
      <p:ext uri="{BB962C8B-B14F-4D97-AF65-F5344CB8AC3E}">
        <p14:creationId xmlns:p14="http://schemas.microsoft.com/office/powerpoint/2010/main" val="16219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F0E9D8-C3FF-A5BC-11CC-2432AFAAD7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Initial Analysis and Conversations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760975-C57D-DC10-7D2F-0EDBFDCF8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</p:spTree>
    <p:extLst>
      <p:ext uri="{BB962C8B-B14F-4D97-AF65-F5344CB8AC3E}">
        <p14:creationId xmlns:p14="http://schemas.microsoft.com/office/powerpoint/2010/main" val="26318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9102808-967D-7C45-B952-F50DCD98AF33}" vid="{CF8696D2-C8CE-2B49-849F-4350B18504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1" ma:contentTypeDescription="Create a new document." ma:contentTypeScope="" ma:versionID="3614ce1bb16ec63bf293f189bde7aefe">
  <xsd:schema xmlns:xsd="http://www.w3.org/2001/XMLSchema" xmlns:xs="http://www.w3.org/2001/XMLSchema" xmlns:p="http://schemas.microsoft.com/office/2006/metadata/properties" xmlns:ns3="e4c1ce05-e5f0-4c81-a246-c4d1ac965303" targetNamespace="http://schemas.microsoft.com/office/2006/metadata/properties" ma:root="true" ma:fieldsID="4f49565d3251dd9cea50611ca027943f" ns3:_="">
    <xsd:import namespace="e4c1ce05-e5f0-4c81-a246-c4d1ac965303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111076-6C93-404C-A722-C485E711B1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2891</TotalTime>
  <Words>1514</Words>
  <Application>Microsoft Macintosh PowerPoint</Application>
  <PresentationFormat>On-screen Show (16:9)</PresentationFormat>
  <Paragraphs>368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Georgia</vt:lpstr>
      <vt:lpstr>Calibri</vt:lpstr>
      <vt:lpstr>Verdana</vt:lpstr>
      <vt:lpstr>Rockwell</vt:lpstr>
      <vt:lpstr>Arial</vt:lpstr>
      <vt:lpstr>Times New Roman</vt:lpstr>
      <vt:lpstr>Office Theme</vt:lpstr>
      <vt:lpstr>Academic Portfolio Review</vt:lpstr>
      <vt:lpstr>Setting the Stage</vt:lpstr>
      <vt:lpstr>Summary of Key Enrollment Trends</vt:lpstr>
      <vt:lpstr>Population Decline Signals Global Transformation</vt:lpstr>
      <vt:lpstr>Fewer People Means Fewer Enrollments</vt:lpstr>
      <vt:lpstr>Many Campuses Poised to Shrink in Coming Years</vt:lpstr>
      <vt:lpstr>Is It Time to Embrace a “Less with Less” Mentality?</vt:lpstr>
      <vt:lpstr>Responses to Feedback</vt:lpstr>
      <vt:lpstr>What have we learned?</vt:lpstr>
      <vt:lpstr>Qualitative Review | 66 Programs Total* *Includes all Bachelors, Concentrations, Minors, and Certificates.</vt:lpstr>
      <vt:lpstr>Qualitative Review | 27 Degrees</vt:lpstr>
      <vt:lpstr>Qualitative Review | 24 Concentrations and Minors</vt:lpstr>
      <vt:lpstr>Qualitative Review | 16 Certificates</vt:lpstr>
      <vt:lpstr>Qualitative Review | Process Ongoing</vt:lpstr>
      <vt:lpstr>Review for Duplication | 8 Programs</vt:lpstr>
      <vt:lpstr>Review for Disuse | 15 Programs</vt:lpstr>
      <vt:lpstr>Monitor | 107 Programs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 D. Howard</dc:creator>
  <cp:lastModifiedBy>Deboer, John</cp:lastModifiedBy>
  <cp:revision>56</cp:revision>
  <dcterms:created xsi:type="dcterms:W3CDTF">2020-01-14T16:59:52Z</dcterms:created>
  <dcterms:modified xsi:type="dcterms:W3CDTF">2024-03-07T21:12:15Z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