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5" r:id="rId4"/>
    <p:sldId id="260" r:id="rId5"/>
    <p:sldId id="263" r:id="rId6"/>
    <p:sldId id="259" r:id="rId7"/>
    <p:sldId id="261" r:id="rId8"/>
    <p:sldId id="268" r:id="rId9"/>
    <p:sldId id="26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856"/>
    <a:srgbClr val="233323"/>
    <a:srgbClr val="06101A"/>
    <a:srgbClr val="83B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E7484-E6E2-DF16-5B0E-2F53AD50F060}" v="959" dt="2024-05-10T18:22:16.339"/>
    <p1510:client id="{3120AE19-F8F9-8367-17EC-00E164AA4AB9}" v="23" dt="2024-05-09T01:58:18.463"/>
    <p1510:client id="{95B8B106-CFF4-4468-A9D2-24E4872545EF}" v="145" dt="2024-05-09T02:56:03.245"/>
    <p1510:client id="{BF616B79-56B8-04A8-C780-586D9166F74D}" v="122" dt="2024-05-09T20:24:12.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DA4C2-7139-4A5C-AAC3-C18C204946DF}" type="datetimeFigureOut">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38CCE-9352-44CD-AEF2-EBA248A29007}" type="slidenum">
              <a:t>‹#›</a:t>
            </a:fld>
            <a:endParaRPr lang="en-US"/>
          </a:p>
        </p:txBody>
      </p:sp>
    </p:spTree>
    <p:extLst>
      <p:ext uri="{BB962C8B-B14F-4D97-AF65-F5344CB8AC3E}">
        <p14:creationId xmlns:p14="http://schemas.microsoft.com/office/powerpoint/2010/main" val="55356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climbing gym the most prominent pollutant will be magnesium carbonate, which is just chalk. Climbers use this to dry out their hands in order better grip the climbing holds, so often it's floating in the air. The purpose of this experiment was to see if particulate matter level would change on Set Day vs a normal day. Set day is the busiest day of the week, because new climbs have been put up on the wall so everyone wants to try the new routs. Thank fully climbing chalk is non-toxic so it cant cause things such as cancer but it can aggravate preexisting conditions like asthma. While many climbing gyms, including mine, have filter systems to help the air quality of the building, it's in no way fool proof. I have friends and fellow climbers who have asthma or other breathing conditions. So, I wanted to see if they should go on set day, which admittedly is the best day of the week to climb, and potentially risk their health, or on a regular day to better protect their lungs.</a:t>
            </a:r>
          </a:p>
        </p:txBody>
      </p:sp>
      <p:sp>
        <p:nvSpPr>
          <p:cNvPr id="4" name="Slide Number Placeholder 3"/>
          <p:cNvSpPr>
            <a:spLocks noGrp="1"/>
          </p:cNvSpPr>
          <p:nvPr>
            <p:ph type="sldNum" sz="quarter" idx="5"/>
          </p:nvPr>
        </p:nvSpPr>
        <p:spPr/>
        <p:txBody>
          <a:bodyPr/>
          <a:lstStyle/>
          <a:p>
            <a:fld id="{1A438CCE-9352-44CD-AEF2-EBA248A29007}" type="slidenum">
              <a:t>3</a:t>
            </a:fld>
            <a:endParaRPr lang="en-US"/>
          </a:p>
        </p:txBody>
      </p:sp>
    </p:spTree>
    <p:extLst>
      <p:ext uri="{BB962C8B-B14F-4D97-AF65-F5344CB8AC3E}">
        <p14:creationId xmlns:p14="http://schemas.microsoft.com/office/powerpoint/2010/main" val="39936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ea typeface="Calibri"/>
                <a:cs typeface="Calibri"/>
              </a:rPr>
              <a:t>Conclusion - </a:t>
            </a:r>
            <a:r>
              <a:rPr lang="en-US" dirty="0"/>
              <a:t>My hypothesis was supported by the data I gathered. As seen by the data, on Set Day the amount of PM2.5 in the air is significantly higher than on a normal day (which is still above the daily average you should be breathing). The higher level on Set Day is most likely because the amount of people in the gym is higher on those days, so more chalk will be used.</a:t>
            </a:r>
          </a:p>
          <a:p>
            <a:pPr>
              <a:lnSpc>
                <a:spcPct val="90000"/>
              </a:lnSpc>
              <a:spcBef>
                <a:spcPts val="1000"/>
              </a:spcBef>
            </a:pPr>
            <a:r>
              <a:rPr lang="en-US" dirty="0">
                <a:ea typeface="Calibri"/>
                <a:cs typeface="Calibri"/>
              </a:rPr>
              <a:t>Next steps - </a:t>
            </a:r>
            <a:r>
              <a:rPr lang="en-US" dirty="0"/>
              <a:t>Our climbing gym does have an air filter, but it is on the celling, so going forward we may want to have one or two filters on the ground to ensure the chalk that is settling on the ground is getting filtered out. Also, if you have a breathing condition, I recommend that you start climbing earlier in the day and not on set day.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438CCE-9352-44CD-AEF2-EBA248A29007}" type="slidenum">
              <a:rPr lang="en-US"/>
              <a:t>8</a:t>
            </a:fld>
            <a:endParaRPr lang="en-US"/>
          </a:p>
        </p:txBody>
      </p:sp>
    </p:spTree>
    <p:extLst>
      <p:ext uri="{BB962C8B-B14F-4D97-AF65-F5344CB8AC3E}">
        <p14:creationId xmlns:p14="http://schemas.microsoft.com/office/powerpoint/2010/main" val="315835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pa.gov/sites/default/files/2016-04/documents/2012_aqi_factsheet.pdf" TargetMode="External"/><Relationship Id="rId2" Type="http://schemas.openxmlformats.org/officeDocument/2006/relationships/hyperlink" Target="http://www.cwapro.org/blog/chalk-dust-mitigation-and-source-contro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a bag of flour&#10;&#10;Description automatically generated">
            <a:extLst>
              <a:ext uri="{FF2B5EF4-FFF2-40B4-BE49-F238E27FC236}">
                <a16:creationId xmlns:a16="http://schemas.microsoft.com/office/drawing/2014/main" id="{04C053B1-086D-4848-7A13-38FA767D94D3}"/>
              </a:ext>
            </a:extLst>
          </p:cNvPr>
          <p:cNvPicPr>
            <a:picLocks noChangeAspect="1"/>
          </p:cNvPicPr>
          <p:nvPr/>
        </p:nvPicPr>
        <p:blipFill rotWithShape="1">
          <a:blip r:embed="rId2">
            <a:alphaModFix amt="50000"/>
          </a:blip>
          <a:srcRect t="15519" r="-1" b="9461"/>
          <a:stretch/>
        </p:blipFill>
        <p:spPr>
          <a:xfrm>
            <a:off x="20" y="10"/>
            <a:ext cx="12188931" cy="6857990"/>
          </a:xfrm>
          <a:prstGeom prst="rect">
            <a:avLst/>
          </a:prstGeom>
        </p:spPr>
      </p:pic>
      <p:sp>
        <p:nvSpPr>
          <p:cNvPr id="2" name="Title 1"/>
          <p:cNvSpPr>
            <a:spLocks noGrp="1"/>
          </p:cNvSpPr>
          <p:nvPr>
            <p:ph type="ctrTitle"/>
          </p:nvPr>
        </p:nvSpPr>
        <p:spPr>
          <a:xfrm>
            <a:off x="1527048" y="1124712"/>
            <a:ext cx="9144000" cy="3063240"/>
          </a:xfrm>
        </p:spPr>
        <p:txBody>
          <a:bodyPr>
            <a:normAutofit/>
          </a:bodyPr>
          <a:lstStyle/>
          <a:p>
            <a:r>
              <a:rPr lang="en-US" sz="5600" dirty="0">
                <a:solidFill>
                  <a:schemeClr val="bg1"/>
                </a:solidFill>
                <a:latin typeface="Grandview Display"/>
                <a:ea typeface="+mj-lt"/>
                <a:cs typeface="+mj-lt"/>
              </a:rPr>
              <a:t>Particulate matter 2.5 levels in a climbing gym on Set Day vs a normal day</a:t>
            </a:r>
            <a:r>
              <a:rPr lang="en-US" sz="5600" dirty="0">
                <a:solidFill>
                  <a:schemeClr val="bg1"/>
                </a:solidFill>
                <a:ea typeface="+mj-lt"/>
                <a:cs typeface="+mj-lt"/>
              </a:rPr>
              <a:t> </a:t>
            </a:r>
            <a:endParaRPr lang="en-US" sz="5600" dirty="0">
              <a:solidFill>
                <a:schemeClr val="bg1"/>
              </a:solidFill>
            </a:endParaRPr>
          </a:p>
        </p:txBody>
      </p:sp>
      <p:sp>
        <p:nvSpPr>
          <p:cNvPr id="3" name="Subtitle 2"/>
          <p:cNvSpPr>
            <a:spLocks noGrp="1"/>
          </p:cNvSpPr>
          <p:nvPr>
            <p:ph type="subTitle" idx="1"/>
          </p:nvPr>
        </p:nvSpPr>
        <p:spPr>
          <a:xfrm>
            <a:off x="1527048" y="4599432"/>
            <a:ext cx="9144000" cy="1227520"/>
          </a:xfrm>
        </p:spPr>
        <p:txBody>
          <a:bodyPr vert="horz" lIns="91440" tIns="45720" rIns="91440" bIns="45720" rtlCol="0">
            <a:normAutofit/>
          </a:bodyPr>
          <a:lstStyle/>
          <a:p>
            <a:r>
              <a:rPr lang="en-US">
                <a:solidFill>
                  <a:schemeClr val="bg1"/>
                </a:solidFill>
                <a:latin typeface="Grandview Display"/>
              </a:rPr>
              <a:t>By Claire Lane </a:t>
            </a:r>
          </a:p>
          <a:p>
            <a:r>
              <a:rPr lang="en-US">
                <a:solidFill>
                  <a:schemeClr val="bg1"/>
                </a:solidFill>
                <a:latin typeface="Grandview Display"/>
              </a:rPr>
              <a:t>Capital High School, Honors Biology 1, Mrs. Urban</a:t>
            </a:r>
          </a:p>
        </p:txBody>
      </p:sp>
      <p:sp>
        <p:nvSpPr>
          <p:cNvPr id="35"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hidden="1">
            <a:extLst>
              <a:ext uri="{FF2B5EF4-FFF2-40B4-BE49-F238E27FC236}">
                <a16:creationId xmlns:a16="http://schemas.microsoft.com/office/drawing/2014/main" id="{B73D3AEB-8AA3-481D-9F6F-B80FE58DD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BD9FE98-387B-4EC6-A44D-C6F92303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hidden="1">
            <a:extLst>
              <a:ext uri="{FF2B5EF4-FFF2-40B4-BE49-F238E27FC236}">
                <a16:creationId xmlns:a16="http://schemas.microsoft.com/office/drawing/2014/main" id="{7CFB420D-223A-4357-AA4A-003C6C2A70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569B6719-4A3A-4DEC-A190-6611A41B4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65BFA3-0719-427B-8870-26748E61E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B203FB-4E3E-4392-BC79-3EA2FEE31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7C2D5BB-49AB-47DE-BA4F-97FAA5437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hidden="1">
            <a:extLst>
              <a:ext uri="{FF2B5EF4-FFF2-40B4-BE49-F238E27FC236}">
                <a16:creationId xmlns:a16="http://schemas.microsoft.com/office/drawing/2014/main" id="{205D069A-295F-435F-8B39-14D44D986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500000">
            <a:off x="99103" y="203612"/>
            <a:ext cx="6233807" cy="62338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CE804-1FE9-741F-E853-7736F8023067}"/>
              </a:ext>
            </a:extLst>
          </p:cNvPr>
          <p:cNvSpPr>
            <a:spLocks noGrp="1"/>
          </p:cNvSpPr>
          <p:nvPr>
            <p:ph type="title"/>
          </p:nvPr>
        </p:nvSpPr>
        <p:spPr>
          <a:xfrm>
            <a:off x="649564" y="590635"/>
            <a:ext cx="6363708" cy="1741149"/>
          </a:xfrm>
          <a:noFill/>
        </p:spPr>
        <p:txBody>
          <a:bodyPr anchor="ctr">
            <a:normAutofit/>
          </a:bodyPr>
          <a:lstStyle/>
          <a:p>
            <a:r>
              <a:rPr lang="en-US" sz="4800">
                <a:solidFill>
                  <a:schemeClr val="bg1"/>
                </a:solidFill>
                <a:latin typeface="Grandview Display"/>
              </a:rPr>
              <a:t>References </a:t>
            </a:r>
          </a:p>
        </p:txBody>
      </p:sp>
      <p:sp>
        <p:nvSpPr>
          <p:cNvPr id="40" name="Rectangle 39" hidden="1">
            <a:extLst>
              <a:ext uri="{FF2B5EF4-FFF2-40B4-BE49-F238E27FC236}">
                <a16:creationId xmlns:a16="http://schemas.microsoft.com/office/drawing/2014/main" id="{14925E00-1519-483D-BEDE-3DB840745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hidden="1">
            <a:extLst>
              <a:ext uri="{FF2B5EF4-FFF2-40B4-BE49-F238E27FC236}">
                <a16:creationId xmlns:a16="http://schemas.microsoft.com/office/drawing/2014/main" id="{D86A47AA-3999-4EE6-BC5C-502DAE57F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hidden="1">
              <a:extLst>
                <a:ext uri="{FF2B5EF4-FFF2-40B4-BE49-F238E27FC236}">
                  <a16:creationId xmlns:a16="http://schemas.microsoft.com/office/drawing/2014/main" id="{261D1278-3E86-430E-AC17-ECC407520B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hidden="1">
              <a:extLst>
                <a:ext uri="{FF2B5EF4-FFF2-40B4-BE49-F238E27FC236}">
                  <a16:creationId xmlns:a16="http://schemas.microsoft.com/office/drawing/2014/main" id="{A6A6D283-6CA9-43BF-B874-D4398E7BB2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hidden="1">
              <a:extLst>
                <a:ext uri="{FF2B5EF4-FFF2-40B4-BE49-F238E27FC236}">
                  <a16:creationId xmlns:a16="http://schemas.microsoft.com/office/drawing/2014/main" id="{6B0A4FFB-2DB0-4461-87AD-20DBE6BCE7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hidden="1">
              <a:extLst>
                <a:ext uri="{FF2B5EF4-FFF2-40B4-BE49-F238E27FC236}">
                  <a16:creationId xmlns:a16="http://schemas.microsoft.com/office/drawing/2014/main" id="{438731F8-C740-4802-8967-656BE04E9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AC26F14B-F98B-4B7D-AF0B-24D840F67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hidden="1">
            <a:extLst>
              <a:ext uri="{FF2B5EF4-FFF2-40B4-BE49-F238E27FC236}">
                <a16:creationId xmlns:a16="http://schemas.microsoft.com/office/drawing/2014/main" id="{CA745027-6B11-4363-8A2E-CB8EB38EB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BA55DA09-A260-44A9-B1D9-FAC678AD8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D6225A-20C6-43EE-9E11-2D9FC11925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11E7EE-ABBB-40C5-AD9F-7228BA656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A5D5FF-9E03-4A84-8627-0E744F5FC5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7116596-B2B7-7572-67D8-45E14D35AEF1}"/>
              </a:ext>
            </a:extLst>
          </p:cNvPr>
          <p:cNvSpPr>
            <a:spLocks noGrp="1"/>
          </p:cNvSpPr>
          <p:nvPr>
            <p:ph idx="1"/>
          </p:nvPr>
        </p:nvSpPr>
        <p:spPr>
          <a:xfrm>
            <a:off x="653770" y="2200900"/>
            <a:ext cx="10812597" cy="4026617"/>
          </a:xfrm>
          <a:noFill/>
        </p:spPr>
        <p:txBody>
          <a:bodyPr vert="horz" lIns="91440" tIns="45720" rIns="91440" bIns="45720" rtlCol="0" anchor="ctr">
            <a:normAutofit/>
          </a:bodyPr>
          <a:lstStyle/>
          <a:p>
            <a:pPr marL="0" indent="0">
              <a:spcBef>
                <a:spcPct val="0"/>
              </a:spcBef>
              <a:spcAft>
                <a:spcPct val="0"/>
              </a:spcAft>
              <a:buNone/>
            </a:pPr>
            <a:r>
              <a:rPr lang="en-US" sz="1700" dirty="0">
                <a:solidFill>
                  <a:schemeClr val="bg1"/>
                </a:solidFill>
                <a:latin typeface="Grandview Display"/>
                <a:cs typeface="Times New Roman"/>
              </a:rPr>
              <a:t>Ashley, Amanda. “Chalk Dust: Mitigation &amp; Source Control.” </a:t>
            </a:r>
            <a:r>
              <a:rPr lang="en-US" sz="1700" i="1" dirty="0">
                <a:solidFill>
                  <a:schemeClr val="bg1"/>
                </a:solidFill>
                <a:latin typeface="Grandview Display"/>
                <a:cs typeface="Times New Roman"/>
              </a:rPr>
              <a:t>Chalk Dust: Mitigation &amp; Source Control - Climbing Wall Association</a:t>
            </a:r>
            <a:r>
              <a:rPr lang="en-US" sz="1700" dirty="0">
                <a:solidFill>
                  <a:schemeClr val="bg1"/>
                </a:solidFill>
                <a:latin typeface="Grandview Display"/>
                <a:cs typeface="Times New Roman"/>
              </a:rPr>
              <a:t>, 10 June 2019, </a:t>
            </a:r>
            <a:r>
              <a:rPr lang="en-US" sz="1700" dirty="0">
                <a:solidFill>
                  <a:schemeClr val="bg1"/>
                </a:solidFill>
                <a:latin typeface="Grandview Display"/>
                <a:cs typeface="Times New Roman"/>
                <a:hlinkClick r:id="rId2">
                  <a:extLst>
                    <a:ext uri="{A12FA001-AC4F-418D-AE19-62706E023703}">
                      <ahyp:hlinkClr xmlns:ahyp="http://schemas.microsoft.com/office/drawing/2018/hyperlinkcolor" val="tx"/>
                    </a:ext>
                  </a:extLst>
                </a:hlinkClick>
              </a:rPr>
              <a:t>www.cwapro.org/blog/chalk-dust-mitigation-and-source-control</a:t>
            </a:r>
            <a:r>
              <a:rPr lang="en-US" sz="1700" dirty="0">
                <a:solidFill>
                  <a:schemeClr val="bg1"/>
                </a:solidFill>
                <a:latin typeface="Grandview Display"/>
                <a:cs typeface="Times New Roman"/>
              </a:rPr>
              <a:t>#. </a:t>
            </a:r>
          </a:p>
          <a:p>
            <a:pPr marL="0" indent="0">
              <a:spcBef>
                <a:spcPct val="0"/>
              </a:spcBef>
              <a:spcAft>
                <a:spcPct val="0"/>
              </a:spcAft>
              <a:buNone/>
            </a:pPr>
            <a:endParaRPr lang="en-US" sz="1700" dirty="0">
              <a:solidFill>
                <a:schemeClr val="bg1"/>
              </a:solidFill>
              <a:latin typeface="Grandview Display"/>
              <a:cs typeface="Times New Roman"/>
            </a:endParaRPr>
          </a:p>
          <a:p>
            <a:pPr marL="0" indent="0">
              <a:spcBef>
                <a:spcPct val="0"/>
              </a:spcBef>
              <a:spcAft>
                <a:spcPct val="0"/>
              </a:spcAft>
              <a:buNone/>
            </a:pPr>
            <a:r>
              <a:rPr lang="en-US" sz="1700" i="1" dirty="0">
                <a:solidFill>
                  <a:schemeClr val="bg1"/>
                </a:solidFill>
                <a:latin typeface="Grandview Display"/>
                <a:cs typeface="Times New Roman"/>
              </a:rPr>
              <a:t>Revised Air Quality Standards for Particle ...</a:t>
            </a:r>
            <a:r>
              <a:rPr lang="en-US" sz="1700" dirty="0">
                <a:solidFill>
                  <a:schemeClr val="bg1"/>
                </a:solidFill>
                <a:latin typeface="Grandview Display"/>
                <a:cs typeface="Times New Roman"/>
              </a:rPr>
              <a:t>, </a:t>
            </a:r>
            <a:r>
              <a:rPr lang="en-US" sz="1700" dirty="0">
                <a:solidFill>
                  <a:schemeClr val="bg1"/>
                </a:solidFill>
                <a:latin typeface="Grandview Display"/>
                <a:cs typeface="Times New Roman"/>
                <a:hlinkClick r:id="rId3">
                  <a:extLst>
                    <a:ext uri="{A12FA001-AC4F-418D-AE19-62706E023703}">
                      <ahyp:hlinkClr xmlns:ahyp="http://schemas.microsoft.com/office/drawing/2018/hyperlinkcolor" val="tx"/>
                    </a:ext>
                  </a:extLst>
                </a:hlinkClick>
              </a:rPr>
              <a:t>www.epa.gov/sites/default/files/2016-04/documents/2012_aqi_factsheet.pdf</a:t>
            </a:r>
            <a:r>
              <a:rPr lang="en-US" sz="1700" dirty="0">
                <a:solidFill>
                  <a:schemeClr val="bg1"/>
                </a:solidFill>
                <a:latin typeface="Grandview Display"/>
                <a:cs typeface="Times New Roman"/>
              </a:rPr>
              <a:t>. Accessed 1 May 2024. </a:t>
            </a:r>
          </a:p>
          <a:p>
            <a:pPr marL="0" indent="0">
              <a:spcBef>
                <a:spcPct val="0"/>
              </a:spcBef>
              <a:spcAft>
                <a:spcPct val="0"/>
              </a:spcAft>
              <a:buNone/>
            </a:pPr>
            <a:endParaRPr lang="en-US" sz="1700" dirty="0">
              <a:solidFill>
                <a:schemeClr val="bg1"/>
              </a:solidFill>
              <a:latin typeface="Grandview Display"/>
              <a:cs typeface="Times New Roman"/>
            </a:endParaRPr>
          </a:p>
          <a:p>
            <a:pPr marL="0" indent="0">
              <a:spcBef>
                <a:spcPct val="0"/>
              </a:spcBef>
              <a:spcAft>
                <a:spcPct val="0"/>
              </a:spcAft>
              <a:buNone/>
            </a:pPr>
            <a:r>
              <a:rPr lang="en-US" sz="1700" dirty="0" err="1">
                <a:solidFill>
                  <a:schemeClr val="bg1"/>
                </a:solidFill>
                <a:latin typeface="Grandview Display"/>
                <a:cs typeface="Times New Roman"/>
              </a:rPr>
              <a:t>Weinbruch</a:t>
            </a:r>
            <a:r>
              <a:rPr lang="en-US" sz="1700" dirty="0">
                <a:solidFill>
                  <a:schemeClr val="bg1"/>
                </a:solidFill>
                <a:latin typeface="Grandview Display"/>
                <a:cs typeface="Times New Roman"/>
              </a:rPr>
              <a:t> </a:t>
            </a:r>
            <a:r>
              <a:rPr lang="en-US" sz="1700" dirty="0" err="1">
                <a:solidFill>
                  <a:schemeClr val="bg1"/>
                </a:solidFill>
                <a:latin typeface="Grandview Display"/>
                <a:cs typeface="Times New Roman"/>
              </a:rPr>
              <a:t>S;Dirsch</a:t>
            </a:r>
            <a:r>
              <a:rPr lang="en-US" sz="1700" dirty="0">
                <a:solidFill>
                  <a:schemeClr val="bg1"/>
                </a:solidFill>
                <a:latin typeface="Grandview Display"/>
                <a:cs typeface="Times New Roman"/>
              </a:rPr>
              <a:t> </a:t>
            </a:r>
            <a:r>
              <a:rPr lang="en-US" sz="1700" dirty="0" err="1">
                <a:solidFill>
                  <a:schemeClr val="bg1"/>
                </a:solidFill>
                <a:latin typeface="Grandview Display"/>
                <a:cs typeface="Times New Roman"/>
              </a:rPr>
              <a:t>T;Kandler</a:t>
            </a:r>
            <a:r>
              <a:rPr lang="en-US" sz="1700" dirty="0">
                <a:solidFill>
                  <a:schemeClr val="bg1"/>
                </a:solidFill>
                <a:latin typeface="Grandview Display"/>
                <a:cs typeface="Times New Roman"/>
              </a:rPr>
              <a:t> </a:t>
            </a:r>
            <a:r>
              <a:rPr lang="en-US" sz="1700" dirty="0" err="1">
                <a:solidFill>
                  <a:schemeClr val="bg1"/>
                </a:solidFill>
                <a:latin typeface="Grandview Display"/>
                <a:cs typeface="Times New Roman"/>
              </a:rPr>
              <a:t>K;Ebert</a:t>
            </a:r>
            <a:r>
              <a:rPr lang="en-US" sz="1700" dirty="0">
                <a:solidFill>
                  <a:schemeClr val="bg1"/>
                </a:solidFill>
                <a:latin typeface="Grandview Display"/>
                <a:cs typeface="Times New Roman"/>
              </a:rPr>
              <a:t> </a:t>
            </a:r>
            <a:r>
              <a:rPr lang="en-US" sz="1700" dirty="0" err="1">
                <a:solidFill>
                  <a:schemeClr val="bg1"/>
                </a:solidFill>
                <a:latin typeface="Grandview Display"/>
                <a:cs typeface="Times New Roman"/>
              </a:rPr>
              <a:t>M;Heimburger</a:t>
            </a:r>
            <a:r>
              <a:rPr lang="en-US" sz="1700" dirty="0">
                <a:solidFill>
                  <a:schemeClr val="bg1"/>
                </a:solidFill>
                <a:latin typeface="Grandview Display"/>
                <a:cs typeface="Times New Roman"/>
              </a:rPr>
              <a:t> </a:t>
            </a:r>
            <a:r>
              <a:rPr lang="en-US" sz="1700" dirty="0" err="1">
                <a:solidFill>
                  <a:schemeClr val="bg1"/>
                </a:solidFill>
                <a:latin typeface="Grandview Display"/>
                <a:cs typeface="Times New Roman"/>
              </a:rPr>
              <a:t>G;Hohenwarter</a:t>
            </a:r>
            <a:r>
              <a:rPr lang="en-US" sz="1700" dirty="0">
                <a:solidFill>
                  <a:schemeClr val="bg1"/>
                </a:solidFill>
                <a:latin typeface="Grandview Display"/>
                <a:cs typeface="Times New Roman"/>
              </a:rPr>
              <a:t> F; “Reducing Dust Exposure in Indoor Climbing Gyms.” </a:t>
            </a:r>
            <a:r>
              <a:rPr lang="en-US" sz="1700" i="1" dirty="0">
                <a:solidFill>
                  <a:schemeClr val="bg1"/>
                </a:solidFill>
                <a:latin typeface="Grandview Display"/>
                <a:cs typeface="Times New Roman"/>
              </a:rPr>
              <a:t>Journal of Environmental Monitoring : JEM</a:t>
            </a:r>
            <a:r>
              <a:rPr lang="en-US" sz="1700" dirty="0">
                <a:solidFill>
                  <a:schemeClr val="bg1"/>
                </a:solidFill>
                <a:latin typeface="Grandview Display"/>
                <a:cs typeface="Times New Roman"/>
              </a:rPr>
              <a:t>, U.S. National Library of Medicine, pubmed.ncbi.nlm.nih.gov/22767051/. Accessed 2 May 2024.</a:t>
            </a:r>
            <a:r>
              <a:rPr lang="en-US" sz="1700" dirty="0">
                <a:solidFill>
                  <a:schemeClr val="bg1"/>
                </a:solidFill>
                <a:latin typeface="Times New Roman"/>
                <a:cs typeface="Times New Roman"/>
              </a:rPr>
              <a:t> </a:t>
            </a:r>
          </a:p>
          <a:p>
            <a:pPr marL="0" indent="0">
              <a:spcBef>
                <a:spcPct val="0"/>
              </a:spcBef>
              <a:spcAft>
                <a:spcPct val="0"/>
              </a:spcAft>
              <a:buNone/>
            </a:pPr>
            <a:endParaRPr lang="en-US" sz="1700" dirty="0">
              <a:solidFill>
                <a:schemeClr val="bg1"/>
              </a:solidFill>
              <a:latin typeface="Times New Roman"/>
              <a:cs typeface="Times New Roman"/>
            </a:endParaRPr>
          </a:p>
          <a:p>
            <a:pPr marL="0" indent="0">
              <a:lnSpc>
                <a:spcPct val="80000"/>
              </a:lnSpc>
              <a:buNone/>
            </a:pPr>
            <a:r>
              <a:rPr lang="en-US" sz="1700" dirty="0">
                <a:solidFill>
                  <a:schemeClr val="bg1"/>
                </a:solidFill>
                <a:latin typeface="Grandview Display"/>
                <a:ea typeface="+mn-lt"/>
                <a:cs typeface="Times New Roman"/>
              </a:rPr>
              <a:t>“Dust Exposure in Indoor Climbing Facilities.” DUST EXPOSURE IN INDOOR CLIMBING FACILITIES, Berkeley B ALMAND-HUNTER, Joanna GORDON, Nick MASSON, Michael P HANNIGAN and Shelly L MILLER, asac.nl/wp-content/uploads/2020/02/DUST-EXPOSURE-IN-INDOOR-CLIMBING-FACILITIES.pdf. Accessed 9 May 2024. </a:t>
            </a:r>
            <a:endParaRPr lang="en-US">
              <a:solidFill>
                <a:schemeClr val="bg1"/>
              </a:solidFill>
              <a:latin typeface="Grandview Display"/>
            </a:endParaRPr>
          </a:p>
          <a:p>
            <a:pPr marL="0" indent="0">
              <a:spcBef>
                <a:spcPct val="0"/>
              </a:spcBef>
              <a:spcAft>
                <a:spcPct val="0"/>
              </a:spcAft>
              <a:buNone/>
            </a:pPr>
            <a:endParaRPr lang="en-US" sz="1700" dirty="0">
              <a:solidFill>
                <a:schemeClr val="bg1"/>
              </a:solidFill>
              <a:latin typeface="Times New Roman"/>
              <a:cs typeface="Times New Roman"/>
            </a:endParaRPr>
          </a:p>
          <a:p>
            <a:pPr marL="0" indent="0">
              <a:buNone/>
            </a:pPr>
            <a:endParaRPr lang="en-US" sz="1700">
              <a:solidFill>
                <a:schemeClr val="bg1"/>
              </a:solidFill>
            </a:endParaRPr>
          </a:p>
        </p:txBody>
      </p:sp>
    </p:spTree>
    <p:extLst>
      <p:ext uri="{BB962C8B-B14F-4D97-AF65-F5344CB8AC3E}">
        <p14:creationId xmlns:p14="http://schemas.microsoft.com/office/powerpoint/2010/main" val="110618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4A252-19D1-328A-42BA-09DA121A896D}"/>
              </a:ext>
            </a:extLst>
          </p:cNvPr>
          <p:cNvSpPr>
            <a:spLocks noGrp="1"/>
          </p:cNvSpPr>
          <p:nvPr>
            <p:ph type="title"/>
          </p:nvPr>
        </p:nvSpPr>
        <p:spPr>
          <a:xfrm>
            <a:off x="4035133" y="690383"/>
            <a:ext cx="3962839" cy="475900"/>
          </a:xfrm>
        </p:spPr>
        <p:txBody>
          <a:bodyPr anchor="b">
            <a:normAutofit fontScale="90000"/>
          </a:bodyPr>
          <a:lstStyle/>
          <a:p>
            <a:pPr algn="ctr"/>
            <a:r>
              <a:rPr lang="en-US" sz="2800" dirty="0">
                <a:solidFill>
                  <a:schemeClr val="bg1"/>
                </a:solidFill>
                <a:latin typeface="Grandview Display"/>
                <a:cs typeface="Courier New"/>
              </a:rPr>
              <a:t>Question</a:t>
            </a:r>
            <a:endParaRPr lang="en-US" sz="2800" dirty="0">
              <a:solidFill>
                <a:schemeClr val="bg1"/>
              </a:solidFill>
              <a:latin typeface="Courier New"/>
              <a:cs typeface="Courier New"/>
            </a:endParaRPr>
          </a:p>
        </p:txBody>
      </p:sp>
      <p:pic>
        <p:nvPicPr>
          <p:cNvPr id="4" name="Picture 3" descr="A person climbing a rock wall&#10;&#10;Description automatically generated">
            <a:extLst>
              <a:ext uri="{FF2B5EF4-FFF2-40B4-BE49-F238E27FC236}">
                <a16:creationId xmlns:a16="http://schemas.microsoft.com/office/drawing/2014/main" id="{BF303872-B631-3B02-1E9C-7721F547DE3B}"/>
              </a:ext>
            </a:extLst>
          </p:cNvPr>
          <p:cNvPicPr>
            <a:picLocks noChangeAspect="1"/>
          </p:cNvPicPr>
          <p:nvPr/>
        </p:nvPicPr>
        <p:blipFill rotWithShape="1">
          <a:blip r:embed="rId2"/>
          <a:srcRect l="14381" r="14381"/>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E818F1D9-DF2B-FC92-CB39-0C1DE444825B}"/>
              </a:ext>
            </a:extLst>
          </p:cNvPr>
          <p:cNvSpPr>
            <a:spLocks noGrp="1"/>
          </p:cNvSpPr>
          <p:nvPr>
            <p:ph idx="1"/>
          </p:nvPr>
        </p:nvSpPr>
        <p:spPr>
          <a:xfrm>
            <a:off x="4107712" y="1295004"/>
            <a:ext cx="3976577" cy="1429873"/>
          </a:xfrm>
        </p:spPr>
        <p:txBody>
          <a:bodyPr vert="horz" lIns="91440" tIns="45720" rIns="91440" bIns="45720" rtlCol="0" anchor="t">
            <a:normAutofit/>
          </a:bodyPr>
          <a:lstStyle/>
          <a:p>
            <a:pPr marL="0" indent="0" algn="ctr">
              <a:buNone/>
            </a:pPr>
            <a:r>
              <a:rPr lang="en-US" sz="2000" dirty="0">
                <a:solidFill>
                  <a:schemeClr val="bg1"/>
                </a:solidFill>
                <a:latin typeface="Grandview Display"/>
                <a:cs typeface="Times New Roman"/>
              </a:rPr>
              <a:t>Does the particulate matter (PM) 2.5 level vary in a climbing gym on Set Day, the busiest day of the week, vs a normal day?</a:t>
            </a:r>
            <a:endParaRPr lang="en-US" sz="2000" dirty="0">
              <a:solidFill>
                <a:schemeClr val="bg1"/>
              </a:solidFill>
              <a:latin typeface="Grandview Display"/>
            </a:endParaRPr>
          </a:p>
        </p:txBody>
      </p:sp>
      <p:pic>
        <p:nvPicPr>
          <p:cNvPr id="5" name="Picture 4" descr="A person climbing a rock wall&#10;&#10;Description automatically generated">
            <a:extLst>
              <a:ext uri="{FF2B5EF4-FFF2-40B4-BE49-F238E27FC236}">
                <a16:creationId xmlns:a16="http://schemas.microsoft.com/office/drawing/2014/main" id="{94E61DA6-1CDC-BE1D-153A-17BB450417CF}"/>
              </a:ext>
            </a:extLst>
          </p:cNvPr>
          <p:cNvPicPr>
            <a:picLocks noChangeAspect="1"/>
          </p:cNvPicPr>
          <p:nvPr/>
        </p:nvPicPr>
        <p:blipFill rotWithShape="1">
          <a:blip r:embed="rId3"/>
          <a:srcRect l="26113" r="3278"/>
          <a:stretch/>
        </p:blipFill>
        <p:spPr>
          <a:xfrm>
            <a:off x="8606117" y="685805"/>
            <a:ext cx="2905400" cy="5486399"/>
          </a:xfrm>
          <a:prstGeom prst="rect">
            <a:avLst/>
          </a:prstGeom>
        </p:spPr>
      </p:pic>
      <p:sp>
        <p:nvSpPr>
          <p:cNvPr id="7" name="Content Placeholder 2">
            <a:extLst>
              <a:ext uri="{FF2B5EF4-FFF2-40B4-BE49-F238E27FC236}">
                <a16:creationId xmlns:a16="http://schemas.microsoft.com/office/drawing/2014/main" id="{18C40F03-EEFE-039A-B439-3D607EEB0875}"/>
              </a:ext>
            </a:extLst>
          </p:cNvPr>
          <p:cNvSpPr txBox="1">
            <a:spLocks/>
          </p:cNvSpPr>
          <p:nvPr/>
        </p:nvSpPr>
        <p:spPr>
          <a:xfrm>
            <a:off x="4111911" y="3915340"/>
            <a:ext cx="3970371" cy="30627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Grandview Display"/>
                <a:cs typeface="Times New Roman"/>
              </a:rPr>
              <a:t>If its set day, then the PM2.5 levels will be higher, because there are more climber in the gym on that day, so more chalk is used, causing the PM2.5 level to rise</a:t>
            </a:r>
            <a:r>
              <a:rPr lang="en-US" sz="1700" dirty="0">
                <a:solidFill>
                  <a:schemeClr val="bg1"/>
                </a:solidFill>
                <a:latin typeface="Grandview Display"/>
                <a:cs typeface="Times New Roman"/>
              </a:rPr>
              <a:t>.</a:t>
            </a:r>
            <a:endParaRPr lang="en-US" sz="1700" dirty="0">
              <a:solidFill>
                <a:schemeClr val="bg1"/>
              </a:solidFill>
              <a:latin typeface="Grandview Display"/>
            </a:endParaRPr>
          </a:p>
        </p:txBody>
      </p:sp>
      <p:sp>
        <p:nvSpPr>
          <p:cNvPr id="9" name="Title 1">
            <a:extLst>
              <a:ext uri="{FF2B5EF4-FFF2-40B4-BE49-F238E27FC236}">
                <a16:creationId xmlns:a16="http://schemas.microsoft.com/office/drawing/2014/main" id="{362F5735-7053-7128-F3A9-ACE36034C84B}"/>
              </a:ext>
            </a:extLst>
          </p:cNvPr>
          <p:cNvSpPr txBox="1">
            <a:spLocks/>
          </p:cNvSpPr>
          <p:nvPr/>
        </p:nvSpPr>
        <p:spPr>
          <a:xfrm>
            <a:off x="5160963" y="3336235"/>
            <a:ext cx="3438144" cy="41526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randview Display"/>
                <a:cs typeface="Courier New"/>
              </a:rPr>
              <a:t>Hypothesis</a:t>
            </a:r>
          </a:p>
        </p:txBody>
      </p:sp>
    </p:spTree>
    <p:extLst>
      <p:ext uri="{BB962C8B-B14F-4D97-AF65-F5344CB8AC3E}">
        <p14:creationId xmlns:p14="http://schemas.microsoft.com/office/powerpoint/2010/main" val="51259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D883B-03E2-4569-E166-AFFF0846DBFA}"/>
              </a:ext>
            </a:extLst>
          </p:cNvPr>
          <p:cNvSpPr>
            <a:spLocks noGrp="1"/>
          </p:cNvSpPr>
          <p:nvPr>
            <p:ph type="title"/>
          </p:nvPr>
        </p:nvSpPr>
        <p:spPr>
          <a:xfrm>
            <a:off x="3970366" y="609600"/>
            <a:ext cx="4267200" cy="1351472"/>
          </a:xfrm>
        </p:spPr>
        <p:txBody>
          <a:bodyPr>
            <a:normAutofit/>
          </a:bodyPr>
          <a:lstStyle/>
          <a:p>
            <a:pPr algn="ctr"/>
            <a:r>
              <a:rPr lang="en-US" dirty="0">
                <a:solidFill>
                  <a:schemeClr val="bg1"/>
                </a:solidFill>
                <a:latin typeface="Grandview Display"/>
              </a:rPr>
              <a:t>Background</a:t>
            </a:r>
            <a:r>
              <a:rPr lang="en-US" dirty="0">
                <a:solidFill>
                  <a:schemeClr val="tx1">
                    <a:lumMod val="85000"/>
                    <a:lumOff val="15000"/>
                  </a:schemeClr>
                </a:solidFill>
                <a:latin typeface="Grandview Display"/>
              </a:rPr>
              <a:t> </a:t>
            </a:r>
            <a:endParaRPr lang="en-US">
              <a:solidFill>
                <a:schemeClr val="tx1">
                  <a:lumMod val="85000"/>
                  <a:lumOff val="15000"/>
                </a:schemeClr>
              </a:solidFill>
            </a:endParaRPr>
          </a:p>
        </p:txBody>
      </p:sp>
      <p:pic>
        <p:nvPicPr>
          <p:cNvPr id="4" name="Picture 3" descr="A person climbing a rock wall&#10;&#10;Description automatically generated">
            <a:extLst>
              <a:ext uri="{FF2B5EF4-FFF2-40B4-BE49-F238E27FC236}">
                <a16:creationId xmlns:a16="http://schemas.microsoft.com/office/drawing/2014/main" id="{B6F3A2A4-C6E4-E3DC-984A-5D1EEA316FBA}"/>
              </a:ext>
            </a:extLst>
          </p:cNvPr>
          <p:cNvPicPr>
            <a:picLocks noChangeAspect="1"/>
          </p:cNvPicPr>
          <p:nvPr/>
        </p:nvPicPr>
        <p:blipFill rotWithShape="1">
          <a:blip r:embed="rId3"/>
          <a:srcRect l="9245" r="18903"/>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9F8AE186-769C-F8E4-EBD4-79EBF549945C}"/>
              </a:ext>
            </a:extLst>
          </p:cNvPr>
          <p:cNvSpPr>
            <a:spLocks noGrp="1"/>
          </p:cNvSpPr>
          <p:nvPr>
            <p:ph idx="1"/>
          </p:nvPr>
        </p:nvSpPr>
        <p:spPr>
          <a:xfrm>
            <a:off x="4198966" y="2147357"/>
            <a:ext cx="3810000" cy="4101042"/>
          </a:xfrm>
        </p:spPr>
        <p:txBody>
          <a:bodyPr vert="horz" lIns="91440" tIns="45720" rIns="91440" bIns="45720" rtlCol="0" anchor="t">
            <a:normAutofit fontScale="92500" lnSpcReduction="10000"/>
          </a:bodyPr>
          <a:lstStyle/>
          <a:p>
            <a:pPr marL="342900" indent="-342900">
              <a:buFont typeface="Calibri" panose="020B0604020202020204" pitchFamily="34" charset="0"/>
              <a:buChar char="-"/>
            </a:pPr>
            <a:r>
              <a:rPr lang="en-US" sz="2000" dirty="0">
                <a:solidFill>
                  <a:schemeClr val="bg1"/>
                </a:solidFill>
                <a:latin typeface="Grandview Display"/>
                <a:ea typeface="+mn-lt"/>
                <a:cs typeface="+mn-lt"/>
              </a:rPr>
              <a:t>Main pollutant in climbing gym is magnesium carbonate (chalk) </a:t>
            </a:r>
          </a:p>
          <a:p>
            <a:pPr marL="342900" indent="-342900">
              <a:buFont typeface="Calibri" panose="020B0604020202020204" pitchFamily="34" charset="0"/>
              <a:buChar char="-"/>
            </a:pPr>
            <a:r>
              <a:rPr lang="en-US" sz="2000" dirty="0">
                <a:solidFill>
                  <a:schemeClr val="bg1"/>
                </a:solidFill>
                <a:latin typeface="Grandview Display"/>
                <a:ea typeface="+mn-lt"/>
                <a:cs typeface="+mn-lt"/>
              </a:rPr>
              <a:t>Chalk is non-toxic but will aggravate preexisting breathing conditions</a:t>
            </a:r>
          </a:p>
          <a:p>
            <a:pPr marL="342900" indent="-342900">
              <a:buFont typeface="Calibri" panose="020B0604020202020204" pitchFamily="34" charset="0"/>
              <a:buChar char="-"/>
            </a:pPr>
            <a:r>
              <a:rPr lang="en-US" sz="2000" dirty="0">
                <a:solidFill>
                  <a:schemeClr val="bg1"/>
                </a:solidFill>
                <a:latin typeface="Grandview Display"/>
                <a:ea typeface="+mn-lt"/>
                <a:cs typeface="+mn-lt"/>
              </a:rPr>
              <a:t>Filter systems in climbing gym help the air quality of the building</a:t>
            </a:r>
          </a:p>
          <a:p>
            <a:pPr marL="342900" indent="-342900">
              <a:buFont typeface="Calibri" panose="020B0604020202020204" pitchFamily="34" charset="0"/>
              <a:buChar char="-"/>
            </a:pPr>
            <a:r>
              <a:rPr lang="en-US" sz="2000" dirty="0">
                <a:solidFill>
                  <a:schemeClr val="bg1"/>
                </a:solidFill>
                <a:latin typeface="Grandview Display"/>
                <a:ea typeface="+mn-lt"/>
                <a:cs typeface="+mn-lt"/>
              </a:rPr>
              <a:t>I have friends and fellow climbers who have asthma or other breathing conditions. </a:t>
            </a:r>
          </a:p>
          <a:p>
            <a:pPr marL="342900" indent="-342900">
              <a:buFont typeface="Calibri" panose="020B0604020202020204" pitchFamily="34" charset="0"/>
              <a:buChar char="-"/>
            </a:pPr>
            <a:r>
              <a:rPr lang="en-US" sz="2000" dirty="0">
                <a:solidFill>
                  <a:schemeClr val="bg1"/>
                </a:solidFill>
                <a:latin typeface="Grandview Display"/>
                <a:ea typeface="+mn-lt"/>
                <a:cs typeface="+mn-lt"/>
              </a:rPr>
              <a:t>Go climb on set day, or Normal day? </a:t>
            </a:r>
          </a:p>
          <a:p>
            <a:pPr marL="0" indent="0">
              <a:buNone/>
            </a:pPr>
            <a:endParaRPr lang="en-US" sz="2000" dirty="0">
              <a:solidFill>
                <a:schemeClr val="bg1"/>
              </a:solidFill>
              <a:ea typeface="+mn-lt"/>
              <a:cs typeface="+mn-lt"/>
            </a:endParaRPr>
          </a:p>
        </p:txBody>
      </p:sp>
      <p:pic>
        <p:nvPicPr>
          <p:cNvPr id="5" name="Picture 4" descr="A person climbing a rock wall&#10;&#10;Description automatically generated">
            <a:extLst>
              <a:ext uri="{FF2B5EF4-FFF2-40B4-BE49-F238E27FC236}">
                <a16:creationId xmlns:a16="http://schemas.microsoft.com/office/drawing/2014/main" id="{CAE2A4A5-9B7C-7F81-E156-87128CDA6646}"/>
              </a:ext>
            </a:extLst>
          </p:cNvPr>
          <p:cNvPicPr>
            <a:picLocks noChangeAspect="1"/>
          </p:cNvPicPr>
          <p:nvPr/>
        </p:nvPicPr>
        <p:blipFill rotWithShape="1">
          <a:blip r:embed="rId4"/>
          <a:srcRect r="29785"/>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5071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A039A-DCC0-E510-9CBB-9A8E02AC86B4}"/>
              </a:ext>
            </a:extLst>
          </p:cNvPr>
          <p:cNvSpPr>
            <a:spLocks noGrp="1"/>
          </p:cNvSpPr>
          <p:nvPr>
            <p:ph type="title"/>
          </p:nvPr>
        </p:nvSpPr>
        <p:spPr>
          <a:xfrm>
            <a:off x="7060506" y="699315"/>
            <a:ext cx="4798339" cy="2723934"/>
          </a:xfrm>
        </p:spPr>
        <p:txBody>
          <a:bodyPr anchor="t">
            <a:normAutofit/>
          </a:bodyPr>
          <a:lstStyle/>
          <a:p>
            <a:r>
              <a:rPr lang="en-US" dirty="0">
                <a:solidFill>
                  <a:schemeClr val="bg1"/>
                </a:solidFill>
                <a:latin typeface="Grandview Display"/>
                <a:cs typeface="Courier New"/>
              </a:rPr>
              <a:t>Materials, Procedure, and Variables</a:t>
            </a:r>
            <a:endParaRPr lang="en-US" b="1" dirty="0">
              <a:solidFill>
                <a:schemeClr val="bg1"/>
              </a:solidFill>
              <a:latin typeface="Grandview Display"/>
              <a:cs typeface="Courier New"/>
            </a:endParaRPr>
          </a:p>
        </p:txBody>
      </p:sp>
      <p:pic>
        <p:nvPicPr>
          <p:cNvPr id="4" name="Picture 3">
            <a:extLst>
              <a:ext uri="{FF2B5EF4-FFF2-40B4-BE49-F238E27FC236}">
                <a16:creationId xmlns:a16="http://schemas.microsoft.com/office/drawing/2014/main" id="{18189BB8-94CF-D49C-D381-F833E1F7A473}"/>
              </a:ext>
            </a:extLst>
          </p:cNvPr>
          <p:cNvPicPr>
            <a:picLocks noChangeAspect="1"/>
          </p:cNvPicPr>
          <p:nvPr/>
        </p:nvPicPr>
        <p:blipFill rotWithShape="1">
          <a:blip r:embed="rId2"/>
          <a:srcRect t="10607" b="10607"/>
          <a:stretch/>
        </p:blipFill>
        <p:spPr>
          <a:xfrm flipH="1">
            <a:off x="6966010" y="3435829"/>
            <a:ext cx="5225990" cy="3436548"/>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B39DB4FC-439B-BB84-0D58-7E96D2FD728E}"/>
              </a:ext>
            </a:extLst>
          </p:cNvPr>
          <p:cNvSpPr>
            <a:spLocks noGrp="1"/>
          </p:cNvSpPr>
          <p:nvPr>
            <p:ph idx="1"/>
          </p:nvPr>
        </p:nvSpPr>
        <p:spPr>
          <a:xfrm>
            <a:off x="114757" y="342111"/>
            <a:ext cx="6956798" cy="6192698"/>
          </a:xfrm>
        </p:spPr>
        <p:txBody>
          <a:bodyPr vert="horz" lIns="91440" tIns="45720" rIns="91440" bIns="45720" rtlCol="0" anchor="t">
            <a:noAutofit/>
          </a:bodyPr>
          <a:lstStyle/>
          <a:p>
            <a:pPr marL="0" indent="0">
              <a:buNone/>
            </a:pPr>
            <a:r>
              <a:rPr lang="en-US" sz="1800" b="1" dirty="0">
                <a:solidFill>
                  <a:schemeClr val="bg1"/>
                </a:solidFill>
                <a:latin typeface="Grandview Display"/>
                <a:cs typeface="Courier New"/>
              </a:rPr>
              <a:t>Independent Variable</a:t>
            </a:r>
            <a:r>
              <a:rPr lang="en-US" sz="1800" dirty="0">
                <a:solidFill>
                  <a:schemeClr val="bg1"/>
                </a:solidFill>
                <a:latin typeface="Grandview Display"/>
                <a:cs typeface="Courier New"/>
              </a:rPr>
              <a:t> – What day it is (set day or normal) </a:t>
            </a:r>
          </a:p>
          <a:p>
            <a:pPr marL="0" indent="0">
              <a:buNone/>
            </a:pPr>
            <a:r>
              <a:rPr lang="en-US" sz="1800" b="1" dirty="0">
                <a:solidFill>
                  <a:schemeClr val="bg1"/>
                </a:solidFill>
                <a:latin typeface="Grandview Display"/>
                <a:cs typeface="Courier New"/>
              </a:rPr>
              <a:t>Dependent Variable</a:t>
            </a:r>
            <a:r>
              <a:rPr lang="en-US" sz="1800" dirty="0">
                <a:solidFill>
                  <a:schemeClr val="bg1"/>
                </a:solidFill>
                <a:latin typeface="Grandview Display"/>
                <a:cs typeface="Courier New"/>
              </a:rPr>
              <a:t> – level of PM2.5 inside climbing gym</a:t>
            </a:r>
          </a:p>
          <a:p>
            <a:pPr marL="0" indent="0">
              <a:buNone/>
            </a:pPr>
            <a:r>
              <a:rPr lang="en-US" sz="1800" b="1" dirty="0">
                <a:solidFill>
                  <a:schemeClr val="bg1"/>
                </a:solidFill>
                <a:latin typeface="Grandview Display"/>
                <a:cs typeface="Courier New"/>
              </a:rPr>
              <a:t>Control </a:t>
            </a:r>
            <a:r>
              <a:rPr lang="en-US" sz="1800" dirty="0">
                <a:solidFill>
                  <a:schemeClr val="bg1"/>
                </a:solidFill>
                <a:latin typeface="Grandview Display"/>
                <a:cs typeface="Courier New"/>
              </a:rPr>
              <a:t>– Level of PM2.5 on a normal day</a:t>
            </a:r>
          </a:p>
          <a:p>
            <a:pPr marL="0" indent="0">
              <a:buNone/>
            </a:pPr>
            <a:r>
              <a:rPr lang="en-US" sz="1800" b="1" u="sng" dirty="0">
                <a:solidFill>
                  <a:schemeClr val="bg1"/>
                </a:solidFill>
                <a:latin typeface="Grandview Display"/>
                <a:cs typeface="Courier New"/>
              </a:rPr>
              <a:t>Materials </a:t>
            </a:r>
          </a:p>
          <a:p>
            <a:pPr marL="0" indent="0">
              <a:buNone/>
            </a:pPr>
            <a:r>
              <a:rPr lang="en-US" sz="1800" dirty="0">
                <a:solidFill>
                  <a:schemeClr val="bg1"/>
                </a:solidFill>
                <a:latin typeface="Grandview Display"/>
                <a:cs typeface="Courier New"/>
              </a:rPr>
              <a:t>Wynd senser</a:t>
            </a:r>
          </a:p>
          <a:p>
            <a:pPr marL="0" indent="0">
              <a:buNone/>
            </a:pPr>
            <a:r>
              <a:rPr lang="en-US" sz="1800" dirty="0">
                <a:solidFill>
                  <a:schemeClr val="bg1"/>
                </a:solidFill>
                <a:latin typeface="Grandview Display"/>
                <a:cs typeface="Courier New"/>
              </a:rPr>
              <a:t>Climbing gym </a:t>
            </a:r>
          </a:p>
          <a:p>
            <a:pPr marL="0" indent="0">
              <a:buNone/>
            </a:pPr>
            <a:r>
              <a:rPr lang="en-US" sz="1800" b="1" u="sng" dirty="0">
                <a:solidFill>
                  <a:schemeClr val="bg1"/>
                </a:solidFill>
                <a:latin typeface="Grandview Display"/>
                <a:cs typeface="Courier New"/>
              </a:rPr>
              <a:t>Procedure </a:t>
            </a:r>
          </a:p>
          <a:p>
            <a:pPr marL="0" indent="0">
              <a:buNone/>
            </a:pPr>
            <a:r>
              <a:rPr lang="en-US" sz="1800" dirty="0">
                <a:solidFill>
                  <a:schemeClr val="bg1"/>
                </a:solidFill>
                <a:latin typeface="Grandview Display"/>
                <a:cs typeface="Courier New"/>
              </a:rPr>
              <a:t>Take air quality outside gym for 10 min (5 in from door, sitting on ground against wall). </a:t>
            </a:r>
            <a:endParaRPr lang="en-US">
              <a:solidFill>
                <a:schemeClr val="bg1"/>
              </a:solidFill>
            </a:endParaRPr>
          </a:p>
          <a:p>
            <a:pPr marL="0" indent="0">
              <a:buNone/>
            </a:pPr>
            <a:r>
              <a:rPr lang="en-US" sz="1800" dirty="0">
                <a:solidFill>
                  <a:schemeClr val="bg1"/>
                </a:solidFill>
                <a:latin typeface="Grandview Display"/>
                <a:cs typeface="Courier New"/>
              </a:rPr>
              <a:t>Put senser about 15 feet in front of wall that had been newly Set (where the most people are). </a:t>
            </a:r>
          </a:p>
          <a:p>
            <a:pPr marL="0" indent="0">
              <a:buNone/>
            </a:pPr>
            <a:r>
              <a:rPr lang="en-US" sz="1800" dirty="0">
                <a:solidFill>
                  <a:schemeClr val="bg1"/>
                </a:solidFill>
                <a:latin typeface="Grandview Display"/>
                <a:cs typeface="Courier New"/>
              </a:rPr>
              <a:t>Have the senser get data every second, set it on the mat or bench and let it run for 10 min; once time is up let sit for 10 min (repeat process a total of 3 times).</a:t>
            </a:r>
          </a:p>
          <a:p>
            <a:pPr marL="0" indent="0">
              <a:buNone/>
            </a:pPr>
            <a:r>
              <a:rPr lang="en-US" sz="1800" dirty="0">
                <a:solidFill>
                  <a:schemeClr val="bg1"/>
                </a:solidFill>
                <a:latin typeface="Grandview Display"/>
                <a:cs typeface="Courier New"/>
              </a:rPr>
              <a:t>Move senser outside (make sure your hands and senser don’t have chalk on them) and repeat step one. </a:t>
            </a:r>
          </a:p>
          <a:p>
            <a:pPr marL="0" indent="0">
              <a:buNone/>
            </a:pPr>
            <a:r>
              <a:rPr lang="en-US" sz="1800" dirty="0">
                <a:solidFill>
                  <a:schemeClr val="bg1"/>
                </a:solidFill>
                <a:latin typeface="Grandview Display"/>
                <a:cs typeface="Courier New"/>
              </a:rPr>
              <a:t>Repeat steps 1-4 again at the same climbing gym on a day besides set day (make sure there is no special events on that day).</a:t>
            </a:r>
            <a:r>
              <a:rPr lang="en-US" sz="1800" dirty="0">
                <a:solidFill>
                  <a:schemeClr val="bg1"/>
                </a:solidFill>
                <a:latin typeface="Courier New"/>
                <a:cs typeface="Courier New"/>
              </a:rPr>
              <a:t> </a:t>
            </a:r>
          </a:p>
          <a:p>
            <a:pPr marL="0" indent="0">
              <a:buNone/>
            </a:pPr>
            <a:endParaRPr lang="en-US" sz="1600" dirty="0"/>
          </a:p>
        </p:txBody>
      </p:sp>
    </p:spTree>
    <p:extLst>
      <p:ext uri="{BB962C8B-B14F-4D97-AF65-F5344CB8AC3E}">
        <p14:creationId xmlns:p14="http://schemas.microsoft.com/office/powerpoint/2010/main" val="60240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DAED7-7E11-5452-2203-60F94CD45EFD}"/>
              </a:ext>
            </a:extLst>
          </p:cNvPr>
          <p:cNvSpPr>
            <a:spLocks noGrp="1"/>
          </p:cNvSpPr>
          <p:nvPr>
            <p:ph type="title"/>
          </p:nvPr>
        </p:nvSpPr>
        <p:spPr>
          <a:xfrm>
            <a:off x="654268" y="840056"/>
            <a:ext cx="4783697" cy="1391017"/>
          </a:xfrm>
        </p:spPr>
        <p:txBody>
          <a:bodyPr anchor="b">
            <a:normAutofit/>
          </a:bodyPr>
          <a:lstStyle/>
          <a:p>
            <a:r>
              <a:rPr lang="en-US" sz="4000" dirty="0">
                <a:solidFill>
                  <a:schemeClr val="bg1"/>
                </a:solidFill>
                <a:latin typeface="Grandview Display"/>
              </a:rPr>
              <a:t>Results:</a:t>
            </a:r>
          </a:p>
        </p:txBody>
      </p:sp>
      <p:sp>
        <p:nvSpPr>
          <p:cNvPr id="3" name="Content Placeholder 2">
            <a:extLst>
              <a:ext uri="{FF2B5EF4-FFF2-40B4-BE49-F238E27FC236}">
                <a16:creationId xmlns:a16="http://schemas.microsoft.com/office/drawing/2014/main" id="{527B5DA5-727E-2BD7-3444-2EF1F0B9B305}"/>
              </a:ext>
            </a:extLst>
          </p:cNvPr>
          <p:cNvSpPr>
            <a:spLocks noGrp="1"/>
          </p:cNvSpPr>
          <p:nvPr>
            <p:ph idx="1"/>
          </p:nvPr>
        </p:nvSpPr>
        <p:spPr>
          <a:xfrm>
            <a:off x="654268" y="2554944"/>
            <a:ext cx="4783697" cy="3630651"/>
          </a:xfrm>
        </p:spPr>
        <p:txBody>
          <a:bodyPr vert="horz" lIns="91440" tIns="45720" rIns="91440" bIns="45720" rtlCol="0" anchor="t">
            <a:normAutofit/>
          </a:bodyPr>
          <a:lstStyle/>
          <a:p>
            <a:pPr marL="0" indent="0">
              <a:buNone/>
            </a:pPr>
            <a:r>
              <a:rPr lang="en-US" sz="2000" dirty="0">
                <a:solidFill>
                  <a:schemeClr val="bg1"/>
                </a:solidFill>
                <a:latin typeface="Grandview Display"/>
                <a:cs typeface="Times New Roman"/>
              </a:rPr>
              <a:t>The level of PM2.5 outside the climbing gym  was between 20 and 30 </a:t>
            </a:r>
            <a:r>
              <a:rPr lang="en-US" sz="2000" dirty="0">
                <a:solidFill>
                  <a:schemeClr val="bg1"/>
                </a:solidFill>
                <a:latin typeface="Grandview Display"/>
                <a:ea typeface="+mn-lt"/>
                <a:cs typeface="+mn-lt"/>
              </a:rPr>
              <a:t>ug/m</a:t>
            </a:r>
            <a:r>
              <a:rPr lang="en-US" sz="2000" baseline="30000" dirty="0">
                <a:solidFill>
                  <a:schemeClr val="bg1"/>
                </a:solidFill>
                <a:latin typeface="Grandview Display"/>
                <a:ea typeface="+mn-lt"/>
                <a:cs typeface="+mn-lt"/>
              </a:rPr>
              <a:t>3</a:t>
            </a:r>
            <a:r>
              <a:rPr lang="en-US" sz="2000" dirty="0">
                <a:solidFill>
                  <a:schemeClr val="bg1"/>
                </a:solidFill>
                <a:latin typeface="Grandview Display"/>
                <a:cs typeface="Times New Roman"/>
              </a:rPr>
              <a:t>, on both days, showing the variations seen below are only in the climbing gym.</a:t>
            </a:r>
          </a:p>
          <a:p>
            <a:pPr marL="0" indent="0">
              <a:buNone/>
            </a:pPr>
            <a:r>
              <a:rPr lang="en-US" sz="2000" dirty="0">
                <a:solidFill>
                  <a:schemeClr val="bg1"/>
                </a:solidFill>
                <a:latin typeface="Grandview Display"/>
                <a:cs typeface="Times New Roman"/>
              </a:rPr>
              <a:t>On the Set Day vs Normal Day graph, we can see that on Set Day the level of PM2.5 is higher than on a normal day</a:t>
            </a:r>
          </a:p>
          <a:p>
            <a:pPr marL="0" indent="0">
              <a:buNone/>
            </a:pPr>
            <a:r>
              <a:rPr lang="en-US" sz="2000" dirty="0">
                <a:solidFill>
                  <a:schemeClr val="bg1"/>
                </a:solidFill>
                <a:latin typeface="Grandview Display"/>
                <a:cs typeface="Times New Roman"/>
              </a:rPr>
              <a:t>The red line is what the EPA recommends as your daily </a:t>
            </a:r>
            <a:r>
              <a:rPr lang="en-US" sz="2000">
                <a:solidFill>
                  <a:schemeClr val="bg1"/>
                </a:solidFill>
                <a:latin typeface="Grandview Display"/>
                <a:cs typeface="Times New Roman"/>
              </a:rPr>
              <a:t>average intake of PM2.5</a:t>
            </a:r>
          </a:p>
          <a:p>
            <a:pPr marL="0" indent="0">
              <a:buNone/>
            </a:pPr>
            <a:r>
              <a:rPr lang="en-US" sz="2000" dirty="0">
                <a:latin typeface="Grandview Display"/>
                <a:cs typeface="Times New Roman"/>
              </a:rPr>
              <a:t>. </a:t>
            </a:r>
            <a:endParaRPr lang="en-US" dirty="0"/>
          </a:p>
        </p:txBody>
      </p:sp>
      <p:pic>
        <p:nvPicPr>
          <p:cNvPr id="5" name="Picture 4">
            <a:extLst>
              <a:ext uri="{FF2B5EF4-FFF2-40B4-BE49-F238E27FC236}">
                <a16:creationId xmlns:a16="http://schemas.microsoft.com/office/drawing/2014/main" id="{0E014B75-F2E9-52E6-5EBD-BF4D67C004C9}"/>
              </a:ext>
            </a:extLst>
          </p:cNvPr>
          <p:cNvPicPr>
            <a:picLocks noChangeAspect="1"/>
          </p:cNvPicPr>
          <p:nvPr/>
        </p:nvPicPr>
        <p:blipFill>
          <a:blip r:embed="rId2"/>
          <a:stretch>
            <a:fillRect/>
          </a:stretch>
        </p:blipFill>
        <p:spPr>
          <a:xfrm>
            <a:off x="5988424" y="907768"/>
            <a:ext cx="5365375" cy="4842250"/>
          </a:xfrm>
          <a:prstGeom prst="rect">
            <a:avLst/>
          </a:prstGeom>
        </p:spPr>
      </p:pic>
      <p:sp>
        <p:nvSpPr>
          <p:cNvPr id="11" name="Rectangle 10">
            <a:extLst>
              <a:ext uri="{FF2B5EF4-FFF2-40B4-BE49-F238E27FC236}">
                <a16:creationId xmlns:a16="http://schemas.microsoft.com/office/drawing/2014/main" id="{E573F252-43E9-D399-A4AB-1990CFAB799A}"/>
              </a:ext>
            </a:extLst>
          </p:cNvPr>
          <p:cNvSpPr/>
          <p:nvPr/>
        </p:nvSpPr>
        <p:spPr>
          <a:xfrm flipV="1">
            <a:off x="6831723" y="5320860"/>
            <a:ext cx="3231931" cy="78829"/>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05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34" name="Rectangle 33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6F8F7-7DBE-33BE-E096-2510FC66A3B3}"/>
              </a:ext>
            </a:extLst>
          </p:cNvPr>
          <p:cNvSpPr>
            <a:spLocks noGrp="1"/>
          </p:cNvSpPr>
          <p:nvPr>
            <p:ph type="title"/>
          </p:nvPr>
        </p:nvSpPr>
        <p:spPr>
          <a:xfrm>
            <a:off x="1198181" y="324399"/>
            <a:ext cx="9874465" cy="746518"/>
          </a:xfrm>
        </p:spPr>
        <p:txBody>
          <a:bodyPr vert="horz" lIns="91440" tIns="45720" rIns="91440" bIns="45720" rtlCol="0" anchor="b">
            <a:normAutofit fontScale="90000"/>
          </a:bodyPr>
          <a:lstStyle/>
          <a:p>
            <a:pPr algn="ctr"/>
            <a:r>
              <a:rPr lang="en-US" sz="5200" dirty="0">
                <a:solidFill>
                  <a:schemeClr val="bg1"/>
                </a:solidFill>
                <a:latin typeface="Grandview Display"/>
              </a:rPr>
              <a:t>Results </a:t>
            </a:r>
          </a:p>
        </p:txBody>
      </p:sp>
      <p:sp>
        <p:nvSpPr>
          <p:cNvPr id="3" name="Content Placeholder 2">
            <a:extLst>
              <a:ext uri="{FF2B5EF4-FFF2-40B4-BE49-F238E27FC236}">
                <a16:creationId xmlns:a16="http://schemas.microsoft.com/office/drawing/2014/main" id="{85FB7294-0A67-398F-BB73-2C9A06EBB656}"/>
              </a:ext>
            </a:extLst>
          </p:cNvPr>
          <p:cNvSpPr>
            <a:spLocks noGrp="1"/>
          </p:cNvSpPr>
          <p:nvPr>
            <p:ph idx="1"/>
          </p:nvPr>
        </p:nvSpPr>
        <p:spPr>
          <a:xfrm>
            <a:off x="790906" y="1077595"/>
            <a:ext cx="10281740" cy="1705119"/>
          </a:xfrm>
        </p:spPr>
        <p:txBody>
          <a:bodyPr vert="horz" lIns="91440" tIns="45720" rIns="91440" bIns="45720" rtlCol="0" anchor="t">
            <a:normAutofit/>
          </a:bodyPr>
          <a:lstStyle/>
          <a:p>
            <a:pPr marL="0" indent="0" algn="ctr">
              <a:buNone/>
            </a:pPr>
            <a:r>
              <a:rPr lang="en-US" sz="2000" dirty="0">
                <a:solidFill>
                  <a:schemeClr val="bg1"/>
                </a:solidFill>
                <a:latin typeface="Grandview Display"/>
              </a:rPr>
              <a:t>As it gets later in the day, the more PM2.5 level is higher. The red line is the EPA average again. My control (Normal day) is still slightly above the average the EPA recommends but that was taken at the end of the day so most of the day is below what is recommended. Again, showing just how high the PM2.5 level is on set day.</a:t>
            </a:r>
          </a:p>
        </p:txBody>
      </p:sp>
      <p:pic>
        <p:nvPicPr>
          <p:cNvPr id="4" name="Picture 3">
            <a:extLst>
              <a:ext uri="{FF2B5EF4-FFF2-40B4-BE49-F238E27FC236}">
                <a16:creationId xmlns:a16="http://schemas.microsoft.com/office/drawing/2014/main" id="{0DC01680-9725-CF38-0A1A-3591723813DC}"/>
              </a:ext>
            </a:extLst>
          </p:cNvPr>
          <p:cNvPicPr>
            <a:picLocks noChangeAspect="1"/>
          </p:cNvPicPr>
          <p:nvPr/>
        </p:nvPicPr>
        <p:blipFill>
          <a:blip r:embed="rId2"/>
          <a:stretch>
            <a:fillRect/>
          </a:stretch>
        </p:blipFill>
        <p:spPr>
          <a:xfrm>
            <a:off x="788126" y="2537252"/>
            <a:ext cx="4535650" cy="3990134"/>
          </a:xfrm>
          <a:prstGeom prst="rect">
            <a:avLst/>
          </a:prstGeom>
        </p:spPr>
      </p:pic>
      <p:pic>
        <p:nvPicPr>
          <p:cNvPr id="6" name="Picture 5" descr="A graph with different colored squares and numbers&#10;&#10;Description automatically generated">
            <a:extLst>
              <a:ext uri="{FF2B5EF4-FFF2-40B4-BE49-F238E27FC236}">
                <a16:creationId xmlns:a16="http://schemas.microsoft.com/office/drawing/2014/main" id="{6325B75A-E31D-5DBF-0E4E-627E1202333D}"/>
              </a:ext>
            </a:extLst>
          </p:cNvPr>
          <p:cNvPicPr>
            <a:picLocks noChangeAspect="1"/>
          </p:cNvPicPr>
          <p:nvPr/>
        </p:nvPicPr>
        <p:blipFill>
          <a:blip r:embed="rId3"/>
          <a:stretch>
            <a:fillRect/>
          </a:stretch>
        </p:blipFill>
        <p:spPr>
          <a:xfrm>
            <a:off x="6335319" y="2537252"/>
            <a:ext cx="4734358" cy="3990134"/>
          </a:xfrm>
          <a:prstGeom prst="rect">
            <a:avLst/>
          </a:prstGeom>
        </p:spPr>
      </p:pic>
      <p:sp>
        <p:nvSpPr>
          <p:cNvPr id="8" name="Rectangle 7">
            <a:extLst>
              <a:ext uri="{FF2B5EF4-FFF2-40B4-BE49-F238E27FC236}">
                <a16:creationId xmlns:a16="http://schemas.microsoft.com/office/drawing/2014/main" id="{05145251-3D73-6B81-8B4D-47E288CBB377}"/>
              </a:ext>
            </a:extLst>
          </p:cNvPr>
          <p:cNvSpPr/>
          <p:nvPr/>
        </p:nvSpPr>
        <p:spPr>
          <a:xfrm flipV="1">
            <a:off x="7094482" y="5425963"/>
            <a:ext cx="2627587" cy="78829"/>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378D8B-6E3C-F36D-5F49-158F99463648}"/>
              </a:ext>
            </a:extLst>
          </p:cNvPr>
          <p:cNvSpPr/>
          <p:nvPr/>
        </p:nvSpPr>
        <p:spPr>
          <a:xfrm flipV="1">
            <a:off x="1550275" y="6122274"/>
            <a:ext cx="2469931" cy="78829"/>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tint" hidden="1">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hidden="1">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75901-D642-4AD5-62A8-60A39B804E8E}"/>
              </a:ext>
            </a:extLst>
          </p:cNvPr>
          <p:cNvSpPr>
            <a:spLocks noGrp="1"/>
          </p:cNvSpPr>
          <p:nvPr>
            <p:ph type="title"/>
          </p:nvPr>
        </p:nvSpPr>
        <p:spPr>
          <a:xfrm>
            <a:off x="6093253" y="128506"/>
            <a:ext cx="4609382" cy="2000153"/>
          </a:xfrm>
        </p:spPr>
        <p:txBody>
          <a:bodyPr anchor="ctr">
            <a:normAutofit/>
          </a:bodyPr>
          <a:lstStyle/>
          <a:p>
            <a:r>
              <a:rPr lang="en-US" sz="4000" dirty="0">
                <a:solidFill>
                  <a:schemeClr val="bg1"/>
                </a:solidFill>
                <a:latin typeface="Grandview Display"/>
              </a:rPr>
              <a:t>Places of Error, Improvements and Limitations</a:t>
            </a:r>
          </a:p>
        </p:txBody>
      </p:sp>
      <p:sp>
        <p:nvSpPr>
          <p:cNvPr id="3" name="Content Placeholder 2">
            <a:extLst>
              <a:ext uri="{FF2B5EF4-FFF2-40B4-BE49-F238E27FC236}">
                <a16:creationId xmlns:a16="http://schemas.microsoft.com/office/drawing/2014/main" id="{9E2DE5E9-0F31-E477-AF18-8BF0A584690C}"/>
              </a:ext>
            </a:extLst>
          </p:cNvPr>
          <p:cNvSpPr>
            <a:spLocks noGrp="1"/>
          </p:cNvSpPr>
          <p:nvPr>
            <p:ph idx="1"/>
          </p:nvPr>
        </p:nvSpPr>
        <p:spPr>
          <a:xfrm>
            <a:off x="5283411" y="2243429"/>
            <a:ext cx="6719879" cy="4114892"/>
          </a:xfrm>
        </p:spPr>
        <p:txBody>
          <a:bodyPr vert="horz" lIns="91440" tIns="45720" rIns="91440" bIns="45720" rtlCol="0" anchor="ctr">
            <a:normAutofit/>
          </a:bodyPr>
          <a:lstStyle/>
          <a:p>
            <a:pPr marL="342900" indent="-342900">
              <a:spcBef>
                <a:spcPts val="59"/>
              </a:spcBef>
              <a:buFont typeface="Calibri"/>
              <a:buChar char="-"/>
            </a:pPr>
            <a:r>
              <a:rPr lang="en-US" sz="2400" dirty="0">
                <a:solidFill>
                  <a:schemeClr val="bg1"/>
                </a:solidFill>
                <a:latin typeface="Grandview Display"/>
                <a:cs typeface="Arial"/>
              </a:rPr>
              <a:t>I was only able to go to the gym for 2-3 hours at the end of the day : Leave the sensor at the gym all day </a:t>
            </a:r>
            <a:endParaRPr lang="en-US" sz="2400">
              <a:solidFill>
                <a:schemeClr val="bg1"/>
              </a:solidFill>
              <a:latin typeface="Aptos" panose="020B0004020202020204"/>
              <a:cs typeface="Arial"/>
            </a:endParaRPr>
          </a:p>
          <a:p>
            <a:pPr marL="342900" indent="-342900">
              <a:spcBef>
                <a:spcPts val="59"/>
              </a:spcBef>
              <a:spcAft>
                <a:spcPct val="0"/>
              </a:spcAft>
              <a:buFont typeface="Calibri" panose="020B0604020202020204" pitchFamily="34" charset="0"/>
              <a:buChar char="-"/>
            </a:pPr>
            <a:r>
              <a:rPr lang="en-US" sz="2400" dirty="0">
                <a:solidFill>
                  <a:schemeClr val="bg1"/>
                </a:solidFill>
                <a:latin typeface="Grandview Display"/>
                <a:ea typeface="+mn-lt"/>
                <a:cs typeface="Arial"/>
              </a:rPr>
              <a:t>I only had the sensor for three days :</a:t>
            </a:r>
            <a:r>
              <a:rPr lang="en-US" sz="2400" dirty="0">
                <a:solidFill>
                  <a:schemeClr val="bg1"/>
                </a:solidFill>
                <a:latin typeface="Grandview Display"/>
                <a:cs typeface="Arial"/>
              </a:rPr>
              <a:t> More trials </a:t>
            </a:r>
          </a:p>
          <a:p>
            <a:pPr marL="342900" indent="-342900">
              <a:spcBef>
                <a:spcPts val="59"/>
              </a:spcBef>
              <a:spcAft>
                <a:spcPct val="0"/>
              </a:spcAft>
              <a:buFont typeface="Calibri" panose="020B0604020202020204" pitchFamily="34" charset="0"/>
              <a:buChar char="-"/>
            </a:pPr>
            <a:r>
              <a:rPr lang="en-US" sz="2400" dirty="0">
                <a:solidFill>
                  <a:schemeClr val="bg1"/>
                </a:solidFill>
                <a:latin typeface="Grandview Display"/>
                <a:cs typeface="Arial"/>
              </a:rPr>
              <a:t>One of the three days I had the sensor it stopped working so I only have 2 days' worth of data </a:t>
            </a:r>
          </a:p>
          <a:p>
            <a:pPr marL="342900" indent="-342900">
              <a:spcBef>
                <a:spcPts val="59"/>
              </a:spcBef>
              <a:spcAft>
                <a:spcPct val="0"/>
              </a:spcAft>
              <a:buFont typeface="Calibri" panose="020B0604020202020204" pitchFamily="34" charset="0"/>
              <a:buChar char="-"/>
            </a:pPr>
            <a:r>
              <a:rPr lang="en-US" sz="2400" dirty="0">
                <a:solidFill>
                  <a:schemeClr val="bg1"/>
                </a:solidFill>
                <a:latin typeface="Grandview Display"/>
                <a:cs typeface="Arial"/>
              </a:rPr>
              <a:t>The senser was only getting the level of PM2.5 in one spot, which isn't accurate as to what the climber is breathing in while on the wall : Attach the sensor to climber</a:t>
            </a:r>
          </a:p>
          <a:p>
            <a:pPr marL="342900" indent="-342900">
              <a:spcBef>
                <a:spcPts val="59"/>
              </a:spcBef>
              <a:spcAft>
                <a:spcPct val="0"/>
              </a:spcAft>
              <a:buFont typeface="Calibri" panose="020B0604020202020204" pitchFamily="34" charset="0"/>
              <a:buChar char="-"/>
            </a:pPr>
            <a:endParaRPr lang="en-US" sz="2400" dirty="0">
              <a:latin typeface="Grandview Display"/>
              <a:cs typeface="Arial"/>
            </a:endParaRPr>
          </a:p>
        </p:txBody>
      </p:sp>
      <p:pic>
        <p:nvPicPr>
          <p:cNvPr id="5" name="Picture 4" descr="A person climbing a rock wall&#10;&#10;Description automatically generated">
            <a:extLst>
              <a:ext uri="{FF2B5EF4-FFF2-40B4-BE49-F238E27FC236}">
                <a16:creationId xmlns:a16="http://schemas.microsoft.com/office/drawing/2014/main" id="{D1A95F62-6E60-D99C-26EA-C16AEAB4003A}"/>
              </a:ext>
            </a:extLst>
          </p:cNvPr>
          <p:cNvPicPr>
            <a:picLocks noChangeAspect="1"/>
          </p:cNvPicPr>
          <p:nvPr/>
        </p:nvPicPr>
        <p:blipFill>
          <a:blip r:embed="rId2"/>
          <a:stretch>
            <a:fillRect/>
          </a:stretch>
        </p:blipFill>
        <p:spPr>
          <a:xfrm>
            <a:off x="648778" y="618226"/>
            <a:ext cx="4208972" cy="5621548"/>
          </a:xfrm>
          <a:prstGeom prst="rect">
            <a:avLst/>
          </a:prstGeom>
        </p:spPr>
      </p:pic>
    </p:spTree>
    <p:extLst>
      <p:ext uri="{BB962C8B-B14F-4D97-AF65-F5344CB8AC3E}">
        <p14:creationId xmlns:p14="http://schemas.microsoft.com/office/powerpoint/2010/main" val="67606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BAB3F6D-1C4B-F952-845B-79DB64C1B4DF}"/>
              </a:ext>
            </a:extLst>
          </p:cNvPr>
          <p:cNvSpPr>
            <a:spLocks noGrp="1"/>
          </p:cNvSpPr>
          <p:nvPr>
            <p:ph type="title"/>
          </p:nvPr>
        </p:nvSpPr>
        <p:spPr>
          <a:xfrm>
            <a:off x="1137035" y="609600"/>
            <a:ext cx="3595678" cy="1330839"/>
          </a:xfrm>
        </p:spPr>
        <p:txBody>
          <a:bodyPr>
            <a:normAutofit/>
          </a:bodyPr>
          <a:lstStyle/>
          <a:p>
            <a:r>
              <a:rPr lang="en-US" dirty="0">
                <a:solidFill>
                  <a:schemeClr val="bg1"/>
                </a:solidFill>
                <a:latin typeface="Grandview Display"/>
              </a:rPr>
              <a:t>Conclusion</a:t>
            </a:r>
            <a:r>
              <a:rPr lang="en-US" dirty="0">
                <a:solidFill>
                  <a:schemeClr val="bg1"/>
                </a:solidFill>
              </a:rPr>
              <a:t> </a:t>
            </a:r>
          </a:p>
        </p:txBody>
      </p:sp>
      <p:sp>
        <p:nvSpPr>
          <p:cNvPr id="3" name="Content Placeholder 2">
            <a:extLst>
              <a:ext uri="{FF2B5EF4-FFF2-40B4-BE49-F238E27FC236}">
                <a16:creationId xmlns:a16="http://schemas.microsoft.com/office/drawing/2014/main" id="{71DD5314-7FB2-B203-69D2-458C66A4DC33}"/>
              </a:ext>
            </a:extLst>
          </p:cNvPr>
          <p:cNvSpPr>
            <a:spLocks noGrp="1"/>
          </p:cNvSpPr>
          <p:nvPr>
            <p:ph idx="1"/>
          </p:nvPr>
        </p:nvSpPr>
        <p:spPr>
          <a:xfrm>
            <a:off x="322483" y="2049585"/>
            <a:ext cx="4406843" cy="4053103"/>
          </a:xfrm>
        </p:spPr>
        <p:txBody>
          <a:bodyPr vert="horz" lIns="91440" tIns="45720" rIns="91440" bIns="45720" rtlCol="0" anchor="t">
            <a:noAutofit/>
          </a:bodyPr>
          <a:lstStyle/>
          <a:p>
            <a:pPr marL="0" indent="0">
              <a:buNone/>
            </a:pPr>
            <a:r>
              <a:rPr lang="en-US" sz="2000" dirty="0">
                <a:solidFill>
                  <a:schemeClr val="bg1"/>
                </a:solidFill>
                <a:latin typeface="Grandview Display"/>
                <a:ea typeface="+mn-lt"/>
                <a:cs typeface="+mn-lt"/>
              </a:rPr>
              <a:t>My hypothesis was supported by the data I gathered. As seen by the graphs on Set Day the amount of PM2.5 in the air is higher than on a normal day (which is still above what the EPA says. Which is in 24 hours one should not inhale more than 35.0 ug/m</a:t>
            </a:r>
            <a:r>
              <a:rPr lang="en-US" sz="2000" baseline="30000" dirty="0">
                <a:solidFill>
                  <a:schemeClr val="bg1"/>
                </a:solidFill>
                <a:latin typeface="Grandview Display"/>
                <a:ea typeface="+mn-lt"/>
                <a:cs typeface="+mn-lt"/>
              </a:rPr>
              <a:t>3</a:t>
            </a:r>
            <a:r>
              <a:rPr lang="en-US" sz="2000" dirty="0">
                <a:solidFill>
                  <a:schemeClr val="bg1"/>
                </a:solidFill>
                <a:latin typeface="Grandview Display"/>
                <a:ea typeface="+mn-lt"/>
                <a:cs typeface="+mn-lt"/>
              </a:rPr>
              <a:t>, and a person's annual daily average should be 9.0 ug/m</a:t>
            </a:r>
            <a:r>
              <a:rPr lang="en-US" sz="2000" baseline="30000" dirty="0">
                <a:solidFill>
                  <a:schemeClr val="bg1"/>
                </a:solidFill>
                <a:latin typeface="Grandview Display"/>
                <a:ea typeface="+mn-lt"/>
                <a:cs typeface="+mn-lt"/>
              </a:rPr>
              <a:t>3</a:t>
            </a:r>
            <a:r>
              <a:rPr lang="en-US" sz="2000" dirty="0">
                <a:solidFill>
                  <a:schemeClr val="bg1"/>
                </a:solidFill>
                <a:latin typeface="Grandview Display"/>
                <a:ea typeface="+mn-lt"/>
                <a:cs typeface="+mn-lt"/>
              </a:rPr>
              <a:t>, or below. ). The higher level on Set Day is most likely due to the amount of people in the gym being higher on those days, so more chalk will be used</a:t>
            </a:r>
            <a:r>
              <a:rPr lang="en-US" sz="2000" dirty="0">
                <a:latin typeface="Grandview Display"/>
                <a:ea typeface="+mn-lt"/>
                <a:cs typeface="+mn-lt"/>
              </a:rPr>
              <a:t>.</a:t>
            </a:r>
            <a:endParaRPr lang="en-US" sz="2000" dirty="0"/>
          </a:p>
          <a:p>
            <a:pPr marL="0" indent="0">
              <a:buNone/>
            </a:pPr>
            <a:endParaRPr lang="en-US" sz="1600">
              <a:latin typeface="Grandview Display"/>
            </a:endParaRPr>
          </a:p>
          <a:p>
            <a:pPr marL="0" indent="0">
              <a:buNone/>
            </a:pPr>
            <a:endParaRPr lang="en-US" sz="1600">
              <a:latin typeface="Grandview Display"/>
            </a:endParaRPr>
          </a:p>
        </p:txBody>
      </p:sp>
      <p:pic>
        <p:nvPicPr>
          <p:cNvPr id="2" name="Picture 1" descr="A person wearing a white glove&#10;&#10;Description automatically generated">
            <a:extLst>
              <a:ext uri="{FF2B5EF4-FFF2-40B4-BE49-F238E27FC236}">
                <a16:creationId xmlns:a16="http://schemas.microsoft.com/office/drawing/2014/main" id="{750DE426-81F5-56BE-01E2-8C140650B69D}"/>
              </a:ext>
            </a:extLst>
          </p:cNvPr>
          <p:cNvPicPr>
            <a:picLocks noChangeAspect="1"/>
          </p:cNvPicPr>
          <p:nvPr/>
        </p:nvPicPr>
        <p:blipFill rotWithShape="1">
          <a:blip r:embed="rId3"/>
          <a:srcRect r="2078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52660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27F10-0B26-12DD-BFFF-B8394A7FE6CC}"/>
              </a:ext>
            </a:extLst>
          </p:cNvPr>
          <p:cNvSpPr>
            <a:spLocks noGrp="1"/>
          </p:cNvSpPr>
          <p:nvPr>
            <p:ph type="title"/>
          </p:nvPr>
        </p:nvSpPr>
        <p:spPr>
          <a:xfrm>
            <a:off x="417786" y="960562"/>
            <a:ext cx="4391024" cy="2466439"/>
          </a:xfrm>
        </p:spPr>
        <p:txBody>
          <a:bodyPr anchor="t">
            <a:normAutofit/>
          </a:bodyPr>
          <a:lstStyle/>
          <a:p>
            <a:r>
              <a:rPr lang="en-US" sz="4000">
                <a:solidFill>
                  <a:schemeClr val="bg1"/>
                </a:solidFill>
                <a:latin typeface="Grandview Display"/>
              </a:rPr>
              <a:t>Next Steps</a:t>
            </a:r>
            <a:r>
              <a:rPr lang="en-US" sz="4000">
                <a:solidFill>
                  <a:schemeClr val="bg1"/>
                </a:solidFill>
              </a:rPr>
              <a:t> </a:t>
            </a:r>
          </a:p>
        </p:txBody>
      </p:sp>
      <p:sp>
        <p:nvSpPr>
          <p:cNvPr id="3" name="Content Placeholder 2">
            <a:extLst>
              <a:ext uri="{FF2B5EF4-FFF2-40B4-BE49-F238E27FC236}">
                <a16:creationId xmlns:a16="http://schemas.microsoft.com/office/drawing/2014/main" id="{CBE032B7-CF28-7598-81BE-D16B0C053D3E}"/>
              </a:ext>
            </a:extLst>
          </p:cNvPr>
          <p:cNvSpPr>
            <a:spLocks noGrp="1"/>
          </p:cNvSpPr>
          <p:nvPr>
            <p:ph idx="1"/>
          </p:nvPr>
        </p:nvSpPr>
        <p:spPr>
          <a:xfrm>
            <a:off x="417787" y="1846737"/>
            <a:ext cx="5218713" cy="5304951"/>
          </a:xfrm>
        </p:spPr>
        <p:txBody>
          <a:bodyPr vert="horz" lIns="91440" tIns="45720" rIns="91440" bIns="45720" rtlCol="0" anchor="t">
            <a:normAutofit/>
          </a:bodyPr>
          <a:lstStyle/>
          <a:p>
            <a:pPr marL="0" indent="0">
              <a:buNone/>
            </a:pPr>
            <a:r>
              <a:rPr lang="en-US" sz="2000" b="1" u="sng" dirty="0">
                <a:solidFill>
                  <a:schemeClr val="bg1"/>
                </a:solidFill>
                <a:latin typeface="Grandview Display"/>
                <a:ea typeface="+mn-lt"/>
                <a:cs typeface="+mn-lt"/>
              </a:rPr>
              <a:t>The Climbing Gym</a:t>
            </a:r>
            <a:endParaRPr lang="en-US" sz="2000" dirty="0">
              <a:solidFill>
                <a:schemeClr val="bg1"/>
              </a:solidFill>
              <a:latin typeface="Grandview Display"/>
              <a:ea typeface="+mn-lt"/>
              <a:cs typeface="+mn-lt"/>
            </a:endParaRPr>
          </a:p>
          <a:p>
            <a:pPr marL="0" indent="0">
              <a:buNone/>
            </a:pPr>
            <a:r>
              <a:rPr lang="en-US" sz="2000" dirty="0">
                <a:solidFill>
                  <a:schemeClr val="bg1"/>
                </a:solidFill>
                <a:latin typeface="Grandview Display"/>
                <a:ea typeface="+mn-lt"/>
                <a:cs typeface="+mn-lt"/>
              </a:rPr>
              <a:t>Our climbing gym does have an air filter, but it is on the celling, so going forward we may want to have one or two filters on the ground to ensure the chalk that is settling on the ground is getting filtered out. Also, if you have a breathing condition, I recommend that you start climbing earlier in the day and not on set day.</a:t>
            </a:r>
          </a:p>
          <a:p>
            <a:pPr marL="0" indent="0">
              <a:buNone/>
            </a:pPr>
            <a:r>
              <a:rPr lang="en-US" sz="2000" b="1" u="sng" dirty="0">
                <a:solidFill>
                  <a:schemeClr val="bg1"/>
                </a:solidFill>
                <a:latin typeface="Grandview Display"/>
              </a:rPr>
              <a:t>The Experiment</a:t>
            </a:r>
            <a:r>
              <a:rPr lang="en-US" sz="2000" dirty="0">
                <a:solidFill>
                  <a:schemeClr val="bg1"/>
                </a:solidFill>
                <a:latin typeface="Grandview Display"/>
              </a:rPr>
              <a:t> </a:t>
            </a:r>
          </a:p>
          <a:p>
            <a:pPr marL="0" indent="0">
              <a:buNone/>
            </a:pPr>
            <a:r>
              <a:rPr lang="en-US" sz="2000" dirty="0">
                <a:solidFill>
                  <a:schemeClr val="bg1"/>
                </a:solidFill>
                <a:latin typeface="Grandview Display"/>
              </a:rPr>
              <a:t>I want to run more trials, attach the senser to climbers and different level of climbers. As well as see if the time of year is a factor.</a:t>
            </a:r>
          </a:p>
          <a:p>
            <a:pPr marL="0" indent="0">
              <a:buNone/>
            </a:pPr>
            <a:endParaRPr lang="en-US" sz="2000" dirty="0">
              <a:solidFill>
                <a:srgbClr val="FFFFFF">
                  <a:alpha val="80000"/>
                </a:srgbClr>
              </a:solidFill>
              <a:latin typeface="Grandview Display"/>
            </a:endParaRPr>
          </a:p>
        </p:txBody>
      </p:sp>
      <p:pic>
        <p:nvPicPr>
          <p:cNvPr id="5" name="Picture 4" descr="A person climbing a rock wall&#10;&#10;Description automatically generated">
            <a:extLst>
              <a:ext uri="{FF2B5EF4-FFF2-40B4-BE49-F238E27FC236}">
                <a16:creationId xmlns:a16="http://schemas.microsoft.com/office/drawing/2014/main" id="{FF5E9F5C-1BB9-822C-9988-AAC65BE37738}"/>
              </a:ext>
            </a:extLst>
          </p:cNvPr>
          <p:cNvPicPr>
            <a:picLocks noChangeAspect="1"/>
          </p:cNvPicPr>
          <p:nvPr/>
        </p:nvPicPr>
        <p:blipFill rotWithShape="1">
          <a:blip r:embed="rId2"/>
          <a:srcRect t="30638" r="2" b="3144"/>
          <a:stretch/>
        </p:blipFill>
        <p:spPr>
          <a:xfrm>
            <a:off x="6096000" y="959616"/>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9" name="Group 18">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4193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1342</Words>
  <Application>Microsoft Office PowerPoint</Application>
  <PresentationFormat>Widescreen</PresentationFormat>
  <Paragraphs>58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Courier New</vt:lpstr>
      <vt:lpstr>Grandview Display</vt:lpstr>
      <vt:lpstr>Times New Roman</vt:lpstr>
      <vt:lpstr>office theme</vt:lpstr>
      <vt:lpstr>Particulate matter 2.5 levels in a climbing gym on Set Day vs a normal day </vt:lpstr>
      <vt:lpstr>Question</vt:lpstr>
      <vt:lpstr>Background </vt:lpstr>
      <vt:lpstr>Materials, Procedure, and Variables</vt:lpstr>
      <vt:lpstr>Results:</vt:lpstr>
      <vt:lpstr>Results </vt:lpstr>
      <vt:lpstr>Places of Error, Improvements and Limitations</vt:lpstr>
      <vt:lpstr>Conclusion </vt:lpstr>
      <vt:lpstr>Next Steps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Hester, Carolyn</dc:creator>
  <cp:lastModifiedBy>Hester, Carolyn</cp:lastModifiedBy>
  <cp:revision>1029</cp:revision>
  <dcterms:created xsi:type="dcterms:W3CDTF">2024-05-06T20:07:34Z</dcterms:created>
  <dcterms:modified xsi:type="dcterms:W3CDTF">2024-06-10T18:44:58Z</dcterms:modified>
</cp:coreProperties>
</file>