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09" r:id="rId2"/>
    <p:sldId id="292" r:id="rId3"/>
    <p:sldId id="293" r:id="rId4"/>
    <p:sldId id="294" r:id="rId5"/>
    <p:sldId id="295" r:id="rId6"/>
    <p:sldId id="298" r:id="rId7"/>
    <p:sldId id="296" r:id="rId8"/>
    <p:sldId id="299" r:id="rId9"/>
    <p:sldId id="300" r:id="rId10"/>
    <p:sldId id="286" r:id="rId11"/>
    <p:sldId id="302" r:id="rId12"/>
    <p:sldId id="301" r:id="rId13"/>
    <p:sldId id="303" r:id="rId14"/>
    <p:sldId id="291" r:id="rId15"/>
    <p:sldId id="258" r:id="rId16"/>
    <p:sldId id="304" r:id="rId17"/>
    <p:sldId id="305" r:id="rId18"/>
    <p:sldId id="306" r:id="rId19"/>
    <p:sldId id="259" r:id="rId20"/>
    <p:sldId id="307" r:id="rId21"/>
    <p:sldId id="308" r:id="rId22"/>
    <p:sldId id="262" r:id="rId23"/>
    <p:sldId id="260" r:id="rId24"/>
    <p:sldId id="261" r:id="rId25"/>
    <p:sldId id="310" r:id="rId26"/>
    <p:sldId id="269" r:id="rId27"/>
    <p:sldId id="270" r:id="rId28"/>
    <p:sldId id="267" r:id="rId29"/>
    <p:sldId id="312" r:id="rId30"/>
    <p:sldId id="315" r:id="rId31"/>
    <p:sldId id="313" r:id="rId32"/>
    <p:sldId id="257" r:id="rId33"/>
    <p:sldId id="264" r:id="rId34"/>
    <p:sldId id="265" r:id="rId35"/>
    <p:sldId id="263" r:id="rId36"/>
    <p:sldId id="266" r:id="rId37"/>
    <p:sldId id="275" r:id="rId38"/>
    <p:sldId id="276" r:id="rId39"/>
    <p:sldId id="280" r:id="rId40"/>
    <p:sldId id="277" r:id="rId41"/>
    <p:sldId id="279" r:id="rId42"/>
    <p:sldId id="281" r:id="rId43"/>
    <p:sldId id="278" r:id="rId44"/>
    <p:sldId id="271" r:id="rId45"/>
    <p:sldId id="273" r:id="rId46"/>
    <p:sldId id="272" r:id="rId47"/>
    <p:sldId id="274" r:id="rId48"/>
    <p:sldId id="287" r:id="rId49"/>
    <p:sldId id="290" r:id="rId50"/>
    <p:sldId id="289" r:id="rId51"/>
    <p:sldId id="288" r:id="rId52"/>
    <p:sldId id="282" r:id="rId53"/>
    <p:sldId id="285" r:id="rId54"/>
    <p:sldId id="283" r:id="rId55"/>
    <p:sldId id="284" r:id="rId56"/>
    <p:sldId id="316" r:id="rId57"/>
    <p:sldId id="318" r:id="rId58"/>
    <p:sldId id="317" r:id="rId59"/>
    <p:sldId id="311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D"/>
    <a:srgbClr val="FCDE28"/>
    <a:srgbClr val="008000"/>
    <a:srgbClr val="FFFF00"/>
    <a:srgbClr val="FFFF99"/>
    <a:srgbClr val="FFCCFF"/>
    <a:srgbClr val="800000"/>
    <a:srgbClr val="663300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1028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029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030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31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32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033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34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035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36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37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038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039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9472" name="Rectangle 1040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73" name="Rectangle 10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0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043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0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09E7-6866-4519-B7CB-4EC684B81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47833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D69F-606D-4687-806F-93FB690C5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8987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2FF8-6F23-4149-8857-384FBA67F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505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81B4-922E-40C5-B7E0-DAC611534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769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9BF1-7E9E-43CB-B13A-61D9776B1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44350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25CA-16DF-4DD5-9526-B4737B041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10993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CB622-96EF-4A97-9D15-D4D3FB023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301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D9D4-3883-4079-83EC-40CA5ABB7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11404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827E-4923-40F9-BC30-0CE1761D7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4910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3DDE-D6C3-4FDA-A9F7-B411D428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67961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40EBD-4FD3-4845-8C9C-28F676FA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6181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0B90-34A3-4542-BD85-E4B69D23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1601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4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DC88EFD-C0D9-40D4-B11A-910BCF787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lbodydisease.blogspot.com/2012/07/rabies-disease-from-mad-dog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blogs.cdc.gov/global/2013/09/23/rabies-control-three-months-three-continents/photo1-2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medlineplus.gov%2Fmagazine%2Fissues%2Fsprsum10%2Fimages%2Ftick-bite.jpg&amp;imgrefurl=https%3A%2F%2Fmedlineplus.gov%2Fmagazine%2Fissues%2Fsprsum10%2Farticles%2Fsprsum10pg25b.html&amp;docid=4gr2zktcTf0TZM&amp;tbnid=_aaP2R_2S2kn4M%3A&amp;vet=10ahUKEwiQy4Cry_reAhUTBHwKHcyUC6gQMwhEKAYwBg..i&amp;w=250&amp;h=297&amp;bih=861&amp;biw=1291&amp;q=picture%20of%20tick-related%20rash&amp;ved=0ahUKEwiQy4Cry_reAhUTBHwKHcyUC6gQMwhEKAYwBg&amp;iact=mrc&amp;uact=8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1000" y="507985"/>
            <a:ext cx="84449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FFD1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Animal User Training</a:t>
            </a:r>
          </a:p>
          <a:p>
            <a:r>
              <a:rPr lang="en-US" altLang="en-US" sz="2400" b="1" dirty="0">
                <a:solidFill>
                  <a:srgbClr val="FFD1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en-US" altLang="en-US" sz="2800" b="1" dirty="0">
                <a:solidFill>
                  <a:srgbClr val="FFD1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804740" y="1640689"/>
            <a:ext cx="3597460" cy="7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en-US" sz="2400" b="1" dirty="0">
                <a:solidFill>
                  <a:schemeClr val="tx1">
                    <a:lumMod val="95000"/>
                  </a:schemeClr>
                </a:solidFill>
              </a:rPr>
              <a:t>University of Montana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56968" y="2353896"/>
            <a:ext cx="7620000" cy="60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en-US" sz="2000" b="1" dirty="0">
                <a:solidFill>
                  <a:schemeClr val="tx1">
                    <a:lumMod val="95000"/>
                  </a:schemeClr>
                </a:solidFill>
              </a:rPr>
              <a:t>Institutional Animal Care &amp; Use Committee (IACUC)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4599" y="1815210"/>
            <a:ext cx="12902341" cy="3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How to survive a bear attack -- or better yet, avoid one altogether | CNN  Travel">
            <a:extLst>
              <a:ext uri="{FF2B5EF4-FFF2-40B4-BE49-F238E27FC236}">
                <a16:creationId xmlns:a16="http://schemas.microsoft.com/office/drawing/2014/main" id="{E8DDE4FA-2FF8-444E-A38E-9A5E6E25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98" y="3102832"/>
            <a:ext cx="598714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Basic Personal Safety 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17408" y="2081341"/>
            <a:ext cx="4572000" cy="4572000"/>
          </a:xfrm>
        </p:spPr>
        <p:txBody>
          <a:bodyPr/>
          <a:lstStyle/>
          <a:p>
            <a:pPr marL="342900" lvl="1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b="1" dirty="0"/>
              <a:t>Use appropriate Personal Protective Equipment (PPE) as necessary</a:t>
            </a:r>
          </a:p>
          <a:p>
            <a:pPr lvl="1" eaLnBrk="1" hangingPunct="1"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Gloves</a:t>
            </a:r>
          </a:p>
          <a:p>
            <a:pPr lvl="1" eaLnBrk="1" hangingPunct="1"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Sturdy boots</a:t>
            </a:r>
          </a:p>
          <a:p>
            <a:pPr lvl="1" eaLnBrk="1" hangingPunct="1"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Eye protection</a:t>
            </a:r>
          </a:p>
          <a:p>
            <a:pPr lvl="1" eaLnBrk="1" hangingPunct="1"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Coveralls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Mask or respirator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16" y="2157663"/>
            <a:ext cx="2133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Personal Protective Equipment | Environmental Health &amp; Safety">
            <a:extLst>
              <a:ext uri="{FF2B5EF4-FFF2-40B4-BE49-F238E27FC236}">
                <a16:creationId xmlns:a16="http://schemas.microsoft.com/office/drawing/2014/main" id="{99C45DB7-360B-4216-8315-39000429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47" y="4443419"/>
            <a:ext cx="1906754" cy="18982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581400"/>
            <a:ext cx="2057400" cy="1571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Basic Safety Principles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5181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Sharps containers </a:t>
            </a:r>
            <a:r>
              <a:rPr lang="en-US" sz="2400" b="1" dirty="0">
                <a:sym typeface="Wingdings" pitchFamily="2" charset="2"/>
              </a:rPr>
              <a:t> small sizes available for field work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Good hygiene </a:t>
            </a:r>
            <a:r>
              <a:rPr lang="en-US" sz="2400" b="1" dirty="0">
                <a:sym typeface="Wingdings" pitchFamily="2" charset="2"/>
              </a:rPr>
              <a:t> especially hands   waterless hand sanitizer (2 &amp; 4.5 </a:t>
            </a:r>
            <a:r>
              <a:rPr lang="en-US" sz="2400" b="1" dirty="0" err="1">
                <a:sym typeface="Wingdings" pitchFamily="2" charset="2"/>
              </a:rPr>
              <a:t>oz</a:t>
            </a:r>
            <a:r>
              <a:rPr lang="en-US" sz="2400" b="1" dirty="0">
                <a:sym typeface="Wingdings" pitchFamily="2" charset="2"/>
              </a:rPr>
              <a:t> bottles)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Protect human food and water</a:t>
            </a:r>
          </a:p>
          <a:p>
            <a:pPr eaLnBrk="1" hangingPunct="1"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400" b="1" dirty="0"/>
              <a:t>Communicate with your team</a:t>
            </a:r>
          </a:p>
        </p:txBody>
      </p:sp>
      <p:pic>
        <p:nvPicPr>
          <p:cNvPr id="13316" name="Picture 8" descr="MPj040684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286000" cy="173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9" descr="Pur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12204"/>
          <a:stretch>
            <a:fillRect/>
          </a:stretch>
        </p:blipFill>
        <p:spPr bwMode="auto">
          <a:xfrm>
            <a:off x="6400800" y="3886200"/>
            <a:ext cx="2286000" cy="25625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543800" cy="1219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In Case of Accident . . 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8229600" cy="25146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Seek medical attention as necessary</a:t>
            </a:r>
          </a:p>
          <a:p>
            <a:pPr>
              <a:spcBef>
                <a:spcPct val="1000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Work related?  </a:t>
            </a:r>
            <a:r>
              <a:rPr lang="en-US" sz="2400" b="1" dirty="0">
                <a:sym typeface="Wingdings" pitchFamily="2" charset="2"/>
              </a:rPr>
              <a:t> tell medical provider</a:t>
            </a:r>
          </a:p>
          <a:p>
            <a:pPr>
              <a:spcBef>
                <a:spcPct val="10000"/>
              </a:spcBef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Worker’s compensation claim</a:t>
            </a:r>
          </a:p>
          <a:p>
            <a:pPr lvl="1">
              <a:spcBef>
                <a:spcPct val="10000"/>
              </a:spcBef>
              <a:buClr>
                <a:srgbClr val="FFD10D"/>
              </a:buClr>
              <a:defRPr/>
            </a:pPr>
            <a:r>
              <a:rPr lang="en-US" sz="2000" dirty="0"/>
              <a:t>Supervisor will have forms or call </a:t>
            </a:r>
            <a:r>
              <a:rPr lang="en-US" sz="2000" dirty="0">
                <a:effectLst/>
              </a:rPr>
              <a:t>Michelle Wheeler 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at 243-2842</a:t>
            </a:r>
            <a:endParaRPr lang="en-US" sz="2000" dirty="0">
              <a:solidFill>
                <a:srgbClr val="FFD10D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Injury from Animals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5867400" cy="4876800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92D050"/>
              </a:buClr>
              <a:defRPr/>
            </a:pPr>
            <a:r>
              <a:rPr lang="en-US" sz="2400" b="1" dirty="0"/>
              <a:t>Bites/scratches</a:t>
            </a:r>
          </a:p>
          <a:p>
            <a:pPr lvl="1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/>
              <a:t>Clean &amp; disinfect ASAP</a:t>
            </a:r>
          </a:p>
          <a:p>
            <a:pPr lvl="1">
              <a:spcAft>
                <a:spcPts val="300"/>
              </a:spcAft>
              <a:buClr>
                <a:srgbClr val="FFC000"/>
              </a:buClr>
              <a:defRPr/>
            </a:pPr>
            <a:r>
              <a:rPr lang="en-US" sz="2000" dirty="0"/>
              <a:t>Consider aspirin, acetaminophen, or ibuprofen for pain/inflammation</a:t>
            </a:r>
          </a:p>
          <a:p>
            <a:pPr lvl="1"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2000" dirty="0"/>
              <a:t>Antibiotics from MD may be needed</a:t>
            </a:r>
          </a:p>
          <a:p>
            <a:pPr>
              <a:spcAft>
                <a:spcPts val="300"/>
              </a:spcAft>
              <a:buClr>
                <a:srgbClr val="92D050"/>
              </a:buClr>
              <a:defRPr/>
            </a:pPr>
            <a:r>
              <a:rPr lang="en-US" sz="2400" b="1" dirty="0"/>
              <a:t>Kicks/blunt trauma</a:t>
            </a:r>
          </a:p>
          <a:p>
            <a:pPr lvl="1">
              <a:spcAft>
                <a:spcPts val="300"/>
              </a:spcAft>
              <a:buClr>
                <a:srgbClr val="FFD10D"/>
              </a:buClr>
              <a:defRPr/>
            </a:pPr>
            <a:r>
              <a:rPr lang="en-US" sz="2000" dirty="0"/>
              <a:t>Large ruminants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blows to the head, chest or abdomen can cause internal injuries</a:t>
            </a:r>
          </a:p>
          <a:p>
            <a:pPr lvl="1">
              <a:spcAft>
                <a:spcPts val="300"/>
              </a:spcAft>
              <a:buClr>
                <a:srgbClr val="FFD10D"/>
              </a:buClr>
              <a:defRPr/>
            </a:pPr>
            <a:r>
              <a:rPr lang="en-US" sz="2000" dirty="0"/>
              <a:t>First aid, then medical attention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68" y="4854778"/>
            <a:ext cx="2059332" cy="1716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39" y="3018479"/>
            <a:ext cx="2287262" cy="1713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39" y="1450194"/>
            <a:ext cx="2287261" cy="1445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Early Reporting of Injury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8077200" cy="4876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Absolutely imperative</a:t>
            </a:r>
            <a:r>
              <a:rPr lang="en-US" sz="2400" dirty="0"/>
              <a:t> </a:t>
            </a:r>
            <a:r>
              <a:rPr lang="en-US" sz="2400" b="1" dirty="0"/>
              <a:t>to inform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FFD10D"/>
              </a:buClr>
              <a:defRPr/>
            </a:pPr>
            <a:r>
              <a:rPr lang="en-US" sz="2000" dirty="0"/>
              <a:t>Direct Supervisor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FFD10D"/>
              </a:buClr>
              <a:defRPr/>
            </a:pPr>
            <a:r>
              <a:rPr lang="en-US" sz="2000" dirty="0"/>
              <a:t>Principal Investigator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Co-workers when in remote field areas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Any unusual symptoms </a:t>
            </a:r>
            <a:r>
              <a:rPr lang="en-US" sz="2400" b="1" dirty="0">
                <a:sym typeface="Wingdings" pitchFamily="2" charset="2"/>
              </a:rPr>
              <a:t> seek medical help immediately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Best defense is a good offense  provide a </a:t>
            </a:r>
            <a:r>
              <a:rPr lang="en-US" sz="2400" b="1" u="sng" dirty="0">
                <a:sym typeface="Wingdings" pitchFamily="2" charset="2"/>
              </a:rPr>
              <a:t>complete</a:t>
            </a:r>
            <a:r>
              <a:rPr lang="en-US" sz="2400" b="1" dirty="0">
                <a:sym typeface="Wingdings" pitchFamily="2" charset="2"/>
              </a:rPr>
              <a:t> history to assist physicians</a:t>
            </a:r>
            <a:endParaRPr lang="en-US" sz="2400" b="1" dirty="0"/>
          </a:p>
        </p:txBody>
      </p: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100-0008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5029200" cy="377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Keeping Animals Safe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24128" y="2362200"/>
            <a:ext cx="2895600" cy="3581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Situation </a:t>
            </a:r>
            <a:br>
              <a:rPr lang="en-US" sz="2400" b="1" dirty="0"/>
            </a:br>
            <a:r>
              <a:rPr lang="en-US" sz="2400" b="1" dirty="0"/>
              <a:t>awareness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Knowledge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Training</a:t>
            </a:r>
          </a:p>
          <a:p>
            <a:pPr eaLnBrk="1" hangingPunct="1">
              <a:lnSpc>
                <a:spcPct val="150000"/>
              </a:lnSpc>
              <a:buClr>
                <a:srgbClr val="92D050"/>
              </a:buClr>
              <a:defRPr/>
            </a:pPr>
            <a:r>
              <a:rPr lang="en-US" sz="2400" b="1" dirty="0"/>
              <a:t>Co-workers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0" y="579120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CDE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 training in blood collection before </a:t>
            </a:r>
            <a:br>
              <a:rPr lang="en-US" sz="1600" b="1" dirty="0">
                <a:solidFill>
                  <a:srgbClr val="FCDE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600" b="1" dirty="0">
                <a:solidFill>
                  <a:srgbClr val="FCDE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going to the field</a:t>
            </a: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Weather Danger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495800"/>
          </a:xfrm>
        </p:spPr>
        <p:txBody>
          <a:bodyPr/>
          <a:lstStyle/>
          <a:p>
            <a:pPr marL="0" indent="0">
              <a:buClr>
                <a:srgbClr val="92D050"/>
              </a:buClr>
              <a:buNone/>
              <a:defRPr/>
            </a:pPr>
            <a:r>
              <a:rPr lang="en-US" b="1" dirty="0"/>
              <a:t>     Heat</a:t>
            </a:r>
          </a:p>
          <a:p>
            <a:pPr lvl="2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000" dirty="0">
                <a:sym typeface="Wingdings" pitchFamily="2" charset="2"/>
              </a:rPr>
              <a:t>Overheating, dehydration</a:t>
            </a:r>
          </a:p>
          <a:p>
            <a:pPr lvl="2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000" dirty="0">
                <a:sym typeface="Wingdings" pitchFamily="2" charset="2"/>
              </a:rPr>
              <a:t>Heat stress (including fish)    all magnified by capture</a:t>
            </a:r>
          </a:p>
          <a:p>
            <a:pPr lvl="2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000" dirty="0">
                <a:sym typeface="Wingdings" pitchFamily="2" charset="2"/>
              </a:rPr>
              <a:t>Trap/capture at cool times of day &amp; provide shade</a:t>
            </a:r>
          </a:p>
          <a:p>
            <a:pPr lvl="2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000" dirty="0">
                <a:sym typeface="Wingdings" pitchFamily="2" charset="2"/>
              </a:rPr>
              <a:t>Provide animal moist food to prevent dehydration</a:t>
            </a:r>
          </a:p>
          <a:p>
            <a:pPr lvl="2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000" dirty="0">
                <a:sym typeface="Wingdings" pitchFamily="2" charset="2"/>
              </a:rPr>
              <a:t>Cool packs for drugged animals</a:t>
            </a:r>
          </a:p>
          <a:p>
            <a:pPr lvl="2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2000" dirty="0">
                <a:sym typeface="Wingdings" pitchFamily="2" charset="2"/>
              </a:rPr>
              <a:t>Reduce animal’s stress  minimize shrill noises, cover their eyes, monitor for shock</a:t>
            </a:r>
            <a:endParaRPr lang="en-US" sz="20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8025"/>
            <a:ext cx="2740092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Weather Danger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94508"/>
            <a:ext cx="5715000" cy="4800600"/>
          </a:xfrm>
        </p:spPr>
        <p:txBody>
          <a:bodyPr/>
          <a:lstStyle/>
          <a:p>
            <a:pPr marL="457200" lvl="1" indent="0">
              <a:buClr>
                <a:srgbClr val="9966FF"/>
              </a:buClr>
              <a:buNone/>
              <a:defRPr/>
            </a:pPr>
            <a:r>
              <a:rPr lang="en-US" b="1" dirty="0">
                <a:solidFill>
                  <a:srgbClr val="FCDE28"/>
                </a:solidFill>
                <a:sym typeface="Wingdings" pitchFamily="2" charset="2"/>
              </a:rPr>
              <a:t> </a:t>
            </a:r>
            <a:r>
              <a:rPr lang="en-US" sz="3200" b="1" dirty="0">
                <a:sym typeface="Wingdings" pitchFamily="2" charset="2"/>
              </a:rPr>
              <a:t>Cold</a:t>
            </a:r>
          </a:p>
          <a:p>
            <a:pPr lvl="2">
              <a:lnSpc>
                <a:spcPct val="110000"/>
              </a:lnSpc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2000" dirty="0"/>
              <a:t>Hypothermia, slowed metabolism &amp; anesthetic recovery</a:t>
            </a:r>
          </a:p>
          <a:p>
            <a:pPr lvl="2">
              <a:lnSpc>
                <a:spcPct val="110000"/>
              </a:lnSpc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2000" dirty="0"/>
              <a:t>Provide warm packs for anesthetized animals</a:t>
            </a:r>
          </a:p>
          <a:p>
            <a:pPr lvl="2">
              <a:lnSpc>
                <a:spcPct val="110000"/>
              </a:lnSpc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2000" dirty="0"/>
              <a:t>Provide nest material for warmth</a:t>
            </a:r>
          </a:p>
          <a:p>
            <a:pPr lvl="2">
              <a:lnSpc>
                <a:spcPct val="110000"/>
              </a:lnSpc>
              <a:spcAft>
                <a:spcPts val="1200"/>
              </a:spcAft>
              <a:buClr>
                <a:srgbClr val="FFC000"/>
              </a:buClr>
              <a:defRPr/>
            </a:pPr>
            <a:r>
              <a:rPr lang="en-US" sz="2000" dirty="0"/>
              <a:t>Provide food for energy</a:t>
            </a:r>
          </a:p>
          <a:p>
            <a:pPr lvl="2">
              <a:lnSpc>
                <a:spcPct val="110000"/>
              </a:lnSpc>
              <a:buClr>
                <a:srgbClr val="FFC000"/>
              </a:buClr>
              <a:defRPr/>
            </a:pPr>
            <a:r>
              <a:rPr lang="en-US" sz="2000" dirty="0"/>
              <a:t>Monitor animal’s body temperature &amp; vital signs</a:t>
            </a:r>
          </a:p>
        </p:txBody>
      </p:sp>
      <p:pic>
        <p:nvPicPr>
          <p:cNvPr id="19460" name="Picture 4" descr="MPj040674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0849"/>
            <a:ext cx="2514600" cy="377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7" descr="C:\Documents and Settings\maryann.stevenson\Local Settings\Temporary Internet Files\Content.IE5\RW6ZQ9CP\MCj041601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495800"/>
            <a:ext cx="17653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CDE28"/>
                </a:solidFill>
              </a:rPr>
              <a:t>Euthanasia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8001000" cy="4648200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000" b="1" dirty="0"/>
              <a:t>IACUC requires each Animal Use Protocol (AUP) to have a </a:t>
            </a:r>
            <a:r>
              <a:rPr lang="en-US" sz="2000" b="1" dirty="0">
                <a:solidFill>
                  <a:srgbClr val="FCDE28"/>
                </a:solidFill>
              </a:rPr>
              <a:t>euthanasia contingency plan</a:t>
            </a:r>
            <a:r>
              <a:rPr lang="en-US" sz="2000" b="1" dirty="0"/>
              <a:t> for serious injury to animals</a:t>
            </a:r>
          </a:p>
          <a:p>
            <a:pPr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000" b="1" dirty="0">
                <a:solidFill>
                  <a:srgbClr val="FCDE28"/>
                </a:solidFill>
              </a:rPr>
              <a:t>Serious injury</a:t>
            </a:r>
            <a:r>
              <a:rPr lang="en-US" sz="2000" b="1" dirty="0"/>
              <a:t> – compound fractures, gaping wounds to chest/abdomen, severe unresponsive shock, head trauma – that precludes survival in the wild</a:t>
            </a:r>
          </a:p>
          <a:p>
            <a:pPr>
              <a:buClr>
                <a:srgbClr val="92D050"/>
              </a:buClr>
              <a:defRPr/>
            </a:pPr>
            <a:r>
              <a:rPr lang="en-US" sz="2000" b="1" dirty="0"/>
              <a:t>2020 AVMA Guidelines on Euthanasia</a:t>
            </a:r>
          </a:p>
          <a:p>
            <a:pPr>
              <a:buNone/>
              <a:defRPr/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FFFF00"/>
                </a:solidFill>
              </a:rPr>
              <a:t>www.avma.org/KB/Policies/Documents/euthanasia.pdf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Occupational Health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54121" y="1981200"/>
            <a:ext cx="4114800" cy="4572000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Why?</a:t>
            </a:r>
          </a:p>
          <a:p>
            <a:pPr lvl="1" eaLnBrk="1" hangingPunct="1">
              <a:spcAft>
                <a:spcPts val="1800"/>
              </a:spcAft>
              <a:buClr>
                <a:srgbClr val="FFD10D"/>
              </a:buClr>
              <a:defRPr/>
            </a:pPr>
            <a:r>
              <a:rPr lang="en-US" sz="2000" dirty="0"/>
              <a:t>Mandatory for UM to maintain animal research program accreditation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Why us?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Everyone listed on an AUP </a:t>
            </a:r>
            <a:r>
              <a:rPr lang="en-US" sz="2000" b="1" dirty="0">
                <a:solidFill>
                  <a:srgbClr val="FCDE28"/>
                </a:solidFill>
              </a:rPr>
              <a:t>must</a:t>
            </a:r>
            <a:r>
              <a:rPr lang="en-US" sz="2000" dirty="0"/>
              <a:t> and any one else interested </a:t>
            </a:r>
            <a:r>
              <a:rPr lang="en-US" sz="2000" b="1" dirty="0">
                <a:solidFill>
                  <a:srgbClr val="FCDE28"/>
                </a:solidFill>
              </a:rPr>
              <a:t>may</a:t>
            </a:r>
            <a:r>
              <a:rPr lang="en-US" sz="2000" dirty="0"/>
              <a:t> participate</a:t>
            </a:r>
          </a:p>
        </p:txBody>
      </p:sp>
      <p:pic>
        <p:nvPicPr>
          <p:cNvPr id="21510" name="Picture 6" descr="http://ts2.mm.bing.net/th?id=H.4824520792999409&amp;pid=1.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609850"/>
            <a:ext cx="28575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9634"/>
            <a:ext cx="4343400" cy="4038600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Ensuring safety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Of you &amp; your co-workers</a:t>
            </a:r>
          </a:p>
          <a:p>
            <a:pPr lvl="1" eaLnBrk="1" hangingPunct="1"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Of animals</a:t>
            </a:r>
          </a:p>
          <a:p>
            <a:pPr eaLnBrk="1" hangingPunct="1"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Occupational health program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Review of </a:t>
            </a:r>
            <a:r>
              <a:rPr lang="en-US" sz="2400" b="1" dirty="0" err="1"/>
              <a:t>zoonotic</a:t>
            </a:r>
            <a:r>
              <a:rPr lang="en-US" sz="2400" b="1" dirty="0"/>
              <a:t> diseases of wildlife</a:t>
            </a:r>
          </a:p>
        </p:txBody>
      </p:sp>
      <p:pic>
        <p:nvPicPr>
          <p:cNvPr id="6148" name="Picture 4" descr="http://www.champion-america.com/media/catalog/product/cache/1/image/5e06319eda06f020e43594a9c230972d/Safety-Instruction-Signs-c24150-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95275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Risk Assessment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8077200" cy="4267200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000" b="1" dirty="0"/>
              <a:t>IACUC sponsored occupational health monitoring program to protect you</a:t>
            </a:r>
          </a:p>
          <a:p>
            <a:pPr>
              <a:lnSpc>
                <a:spcPct val="95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000" b="1" dirty="0"/>
              <a:t>Risk assessment performed by occupational health physician based on information you provide</a:t>
            </a:r>
          </a:p>
          <a:p>
            <a:pPr>
              <a:lnSpc>
                <a:spcPct val="95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000" b="1" dirty="0"/>
              <a:t>All medical information stored confidentially at physician’s office</a:t>
            </a:r>
          </a:p>
          <a:p>
            <a:pPr>
              <a:lnSpc>
                <a:spcPct val="95000"/>
              </a:lnSpc>
              <a:buClr>
                <a:srgbClr val="92D050"/>
              </a:buClr>
              <a:defRPr/>
            </a:pPr>
            <a:r>
              <a:rPr lang="en-US" sz="2000" b="1" dirty="0">
                <a:solidFill>
                  <a:srgbClr val="FFD10D"/>
                </a:solidFill>
              </a:rPr>
              <a:t>www.umt.edu/research/compliance/IACUC/ohs/riskassessment.php </a:t>
            </a:r>
          </a:p>
        </p:txBody>
      </p:sp>
      <p:pic>
        <p:nvPicPr>
          <p:cNvPr id="22532" name="Picture 4" descr="C:\Documents and Settings\maryann.stevenson\Local Settings\Temporary Internet Files\Content.IE5\4DTP6NVG\MCj041357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28600"/>
            <a:ext cx="16240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4319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Review: Zoonotic Diseases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7467600" cy="3886200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000" b="1" dirty="0"/>
              <a:t>Zoonosis review is a </a:t>
            </a:r>
            <a:r>
              <a:rPr lang="en-US" sz="2000" b="1" dirty="0">
                <a:solidFill>
                  <a:srgbClr val="FCDE28"/>
                </a:solidFill>
              </a:rPr>
              <a:t>requirement for accreditation</a:t>
            </a:r>
            <a:r>
              <a:rPr lang="en-US" sz="2000" b="1" dirty="0"/>
              <a:t> of UM animal research program</a:t>
            </a:r>
          </a:p>
          <a:p>
            <a:pPr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000" b="1" dirty="0">
                <a:solidFill>
                  <a:srgbClr val="FCDE28"/>
                </a:solidFill>
              </a:rPr>
              <a:t>Zoonosis</a:t>
            </a:r>
            <a:r>
              <a:rPr lang="en-US" sz="2000" b="1" dirty="0"/>
              <a:t> = disease that can be transferred from animals to humans, </a:t>
            </a:r>
            <a:r>
              <a:rPr lang="en-US" sz="2000" b="1" dirty="0">
                <a:solidFill>
                  <a:srgbClr val="FFD10D"/>
                </a:solidFill>
              </a:rPr>
              <a:t>www.umt.edu/research/compliance/IACUC/vetguidelines/zoonoticDesease.php</a:t>
            </a:r>
            <a:r>
              <a:rPr lang="en-US" sz="2000" b="1" dirty="0"/>
              <a:t> </a:t>
            </a:r>
          </a:p>
          <a:p>
            <a:pPr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000" b="1" dirty="0"/>
              <a:t>Many of the diseases reviewed may be transferred from tissues &amp; body fluids of dead or live animals</a:t>
            </a:r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3200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Rabies</a:t>
            </a:r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057400"/>
            <a:ext cx="38481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Lyssavirus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Fatal if no treatment or vaccine protection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Infects all warm-blooded </a:t>
            </a:r>
            <a:r>
              <a:rPr lang="en-US" sz="2400" b="1" u="sng" dirty="0"/>
              <a:t>mammals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Sylvatic rabies </a:t>
            </a:r>
            <a:r>
              <a:rPr lang="en-US" sz="2400" b="1" dirty="0">
                <a:sym typeface="Wingdings" pitchFamily="2" charset="2"/>
              </a:rPr>
              <a:t> wildlife in life cycle</a:t>
            </a:r>
            <a:endParaRPr lang="en-US" sz="2400" b="1" dirty="0"/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en-US" sz="1600" b="1" dirty="0"/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sz="1200" b="1" dirty="0"/>
              <a:t>                                                 </a:t>
            </a:r>
          </a:p>
        </p:txBody>
      </p:sp>
      <p:pic>
        <p:nvPicPr>
          <p:cNvPr id="24580" name="Picture 9" descr="rabies vi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99039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1219200" y="5943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“Mad” Rabies</a:t>
            </a:r>
          </a:p>
        </p:txBody>
      </p:sp>
      <p:pic>
        <p:nvPicPr>
          <p:cNvPr id="7" name="Picture 6" descr="Image result for picture of dog with mad rabies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452813"/>
            <a:ext cx="3999039" cy="285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5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2819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CDE28"/>
                </a:solidFill>
              </a:rPr>
              <a:t>Rabies</a:t>
            </a:r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1981200"/>
            <a:ext cx="4305300" cy="4876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“Dumb” rabies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Wildlife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Lose fear of humans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Unusually “friendly” 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Uncharacteristic places 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Uncharacteristic times of day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Neurological signs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  <a:defRPr/>
            </a:pPr>
            <a:endParaRPr lang="en-US" sz="1600" b="1" dirty="0"/>
          </a:p>
        </p:txBody>
      </p:sp>
      <p:pic>
        <p:nvPicPr>
          <p:cNvPr id="1026" name="Picture 2" descr="http://www.localpawpals.com/wp-content/uploads/Paw-Pals-Pet-Sitting-Animals-with-Rab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180"/>
            <a:ext cx="2971800" cy="297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ox with rabies exposed to person not pets in Aiken: SC DHEC | The State">
            <a:extLst>
              <a:ext uri="{FF2B5EF4-FFF2-40B4-BE49-F238E27FC236}">
                <a16:creationId xmlns:a16="http://schemas.microsoft.com/office/drawing/2014/main" id="{22478868-B116-43EC-961D-EDE2FEB5F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6074"/>
            <a:ext cx="4966609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CDE28"/>
                </a:solidFill>
              </a:rPr>
              <a:t>Rabies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3505200" cy="46482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Wildlife reservoirs in US in 2019</a:t>
            </a:r>
          </a:p>
          <a:p>
            <a:pPr lvl="1" eaLnBrk="1" hangingPunct="1"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Bats (30%)</a:t>
            </a:r>
          </a:p>
          <a:p>
            <a:pPr lvl="1" eaLnBrk="1" hangingPunct="1"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Raccoons (29%)</a:t>
            </a:r>
          </a:p>
          <a:p>
            <a:pPr lvl="1" eaLnBrk="1" hangingPunct="1"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Skunks (25%)</a:t>
            </a:r>
          </a:p>
          <a:p>
            <a:pPr lvl="1" eaLnBrk="1" hangingPunct="1"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Foxes (6%)</a:t>
            </a:r>
          </a:p>
          <a:p>
            <a:pPr lvl="1" eaLnBrk="1" hangingPunct="1">
              <a:defRPr/>
            </a:pPr>
            <a:endParaRPr lang="en-US" sz="1600" b="1" dirty="0"/>
          </a:p>
          <a:p>
            <a:pPr lvl="1" eaLnBrk="1" hangingPunct="1">
              <a:defRPr/>
            </a:pPr>
            <a:endParaRPr lang="en-US" sz="1600" b="1" dirty="0"/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8654"/>
            <a:ext cx="2479772" cy="1849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1588"/>
            <a:ext cx="2479772" cy="1843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24" y="3308104"/>
            <a:ext cx="2463308" cy="18131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picture of Montana f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48" y="4900893"/>
            <a:ext cx="2463308" cy="1791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s.cdc.gov/global/files/2013/09/photo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6" y="762000"/>
            <a:ext cx="8964324" cy="60016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81369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Rabies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Transmission to Humans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42745"/>
            <a:ext cx="75438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/>
              <a:t>Animal bites (virus in saliva)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/>
              <a:t>Contamination of broken skin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/>
              <a:t>Aerosols in bat caves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/>
              <a:t>Corneal, liver, kidney transplant from infected donor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200" b="1" dirty="0"/>
              <a:t>1-2 human cases/year in U.S. most often </a:t>
            </a:r>
            <a:br>
              <a:rPr lang="en-US" sz="2200" b="1" dirty="0"/>
            </a:br>
            <a:r>
              <a:rPr lang="en-US" sz="2200" b="1" dirty="0"/>
              <a:t>bat-associated</a:t>
            </a:r>
          </a:p>
        </p:txBody>
      </p:sp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9" y="304800"/>
            <a:ext cx="7497763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Rabies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Clinical Signs in Humans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04875" y="2057400"/>
            <a:ext cx="4495800" cy="44958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000" b="1" dirty="0"/>
              <a:t>75% humans ill </a:t>
            </a:r>
            <a:r>
              <a:rPr lang="en-US" sz="2000" b="1" u="sng" dirty="0"/>
              <a:t>&lt;</a:t>
            </a:r>
            <a:r>
              <a:rPr lang="en-US" sz="2000" b="1" dirty="0"/>
              <a:t> 90 days after bite wound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000" b="1" dirty="0"/>
              <a:t>Nausea, vomiting, headache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000" b="1" dirty="0"/>
              <a:t>Tingling and pain on side of body where bite located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000" b="1" dirty="0"/>
              <a:t>Furious and paralytic forms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000" b="1" dirty="0"/>
              <a:t>Cause of death usually respiratory failure during paralytic phase</a:t>
            </a:r>
          </a:p>
        </p:txBody>
      </p:sp>
      <p:pic>
        <p:nvPicPr>
          <p:cNvPr id="29700" name="Picture 4" descr="human rabies histo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905000"/>
            <a:ext cx="3163888" cy="3722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34000" y="53451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CDC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5305425" y="5736193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dirty="0" err="1">
                <a:solidFill>
                  <a:srgbClr val="FFC000"/>
                </a:solidFill>
              </a:rPr>
              <a:t>Negri</a:t>
            </a:r>
            <a:r>
              <a:rPr lang="en-US" altLang="en-US" sz="1400" dirty="0">
                <a:solidFill>
                  <a:srgbClr val="FFC000"/>
                </a:solidFill>
              </a:rPr>
              <a:t> bodies – large pink inclusions in cytoplasm of brain cells – diagnose Rabies</a:t>
            </a:r>
          </a:p>
        </p:txBody>
      </p:sp>
    </p:spTree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Rabies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Prevention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543800" cy="44196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Avoid close contact with wild animals exhibiting unusual behavior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Consider pre-exposure immunization (vaccination) if work is high-risk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Report animal bites immediately: post-exposure treatment should start within 24 hours</a:t>
            </a:r>
          </a:p>
        </p:txBody>
      </p:sp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848139" y="152052"/>
            <a:ext cx="3733800" cy="1431925"/>
          </a:xfrm>
        </p:spPr>
        <p:txBody>
          <a:bodyPr/>
          <a:lstStyle/>
          <a:p>
            <a:r>
              <a:rPr lang="en-US" dirty="0">
                <a:solidFill>
                  <a:srgbClr val="FCDE28"/>
                </a:solidFill>
              </a:rPr>
              <a:t>Brucellosis </a:t>
            </a:r>
            <a:r>
              <a:rPr lang="en-US" sz="3200" dirty="0">
                <a:solidFill>
                  <a:srgbClr val="FCDE28"/>
                </a:solidFill>
              </a:rPr>
              <a:t>(Undulant Fever)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28013" y="2209800"/>
            <a:ext cx="4005943" cy="32004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Can infect both humans and animals</a:t>
            </a: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Caused by bacteria from the genus </a:t>
            </a:r>
            <a:r>
              <a:rPr lang="en-US" sz="2400" b="1" dirty="0" err="1"/>
              <a:t>Brucella</a:t>
            </a:r>
            <a:endParaRPr lang="en-US" sz="2400" b="1" dirty="0"/>
          </a:p>
          <a:p>
            <a:pPr marL="457200" indent="-457200"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Transmitted from animals to </a:t>
            </a:r>
            <a:br>
              <a:rPr lang="en-US" sz="2400" b="1" dirty="0"/>
            </a:br>
            <a:r>
              <a:rPr lang="en-US" sz="2400" b="1" dirty="0"/>
              <a:t>humans</a:t>
            </a:r>
          </a:p>
        </p:txBody>
      </p:sp>
      <p:pic>
        <p:nvPicPr>
          <p:cNvPr id="1026" name="Picture 2" descr="https://rbssinfectiousdiseases.wikispaces.com/file/view/TWbrucellosis.jpg/321100872/TWbrucell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42" y="2377926"/>
            <a:ext cx="3124200" cy="2499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gannett-cdn.com/-mm-/853b924dc859c02169e922d358dd994e39b3f627/c=0-64-800-514&amp;r=x633&amp;c=1200x630/local/-/media/GreatFalls/2014/04/09/-elkviewing10.jpg20120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90" y="5029200"/>
            <a:ext cx="3046331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vidosbornphotography.co.uk/userimages/AmBison_R3Q57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70" y="5029200"/>
            <a:ext cx="23832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33397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Protecting Yourself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234" y="2209800"/>
            <a:ext cx="7848600" cy="46482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Situation awareness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“</a:t>
            </a:r>
            <a:r>
              <a:rPr lang="en-US" sz="2000" u="sng" dirty="0">
                <a:solidFill>
                  <a:srgbClr val="FCDE28"/>
                </a:solidFill>
              </a:rPr>
              <a:t>Perception</a:t>
            </a:r>
            <a:r>
              <a:rPr lang="en-US" sz="2000" dirty="0"/>
              <a:t> of environmental elements within a volume of time and space, the </a:t>
            </a:r>
            <a:r>
              <a:rPr lang="en-US" sz="2000" u="sng" dirty="0">
                <a:solidFill>
                  <a:srgbClr val="FCDE28"/>
                </a:solidFill>
              </a:rPr>
              <a:t>comprehension</a:t>
            </a:r>
            <a:r>
              <a:rPr lang="en-US" sz="2000" dirty="0"/>
              <a:t> of their meaning, and the </a:t>
            </a:r>
            <a:r>
              <a:rPr lang="en-US" sz="2000" u="sng" dirty="0">
                <a:solidFill>
                  <a:srgbClr val="FCDE28"/>
                </a:solidFill>
              </a:rPr>
              <a:t>projection</a:t>
            </a:r>
            <a:r>
              <a:rPr lang="en-US" sz="2000" dirty="0"/>
              <a:t> of their status in the near future” </a:t>
            </a:r>
            <a:r>
              <a:rPr lang="en-US" sz="2000" dirty="0" err="1"/>
              <a:t>Endsley</a:t>
            </a:r>
            <a:r>
              <a:rPr lang="en-US" sz="2000" dirty="0"/>
              <a:t>, M. R. (1995)</a:t>
            </a:r>
          </a:p>
          <a:p>
            <a:pPr lvl="1" eaLnBrk="1" hangingPunct="1">
              <a:buClr>
                <a:srgbClr val="CC66FF"/>
              </a:buClr>
              <a:buFontTx/>
              <a:buNone/>
              <a:defRPr/>
            </a:pPr>
            <a:endParaRPr lang="en-US" sz="2000" dirty="0"/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“Knowing what is going on so you can figure out what to do” Adam, E. C. (1993)</a:t>
            </a:r>
            <a:endParaRPr lang="en-US" sz="2000" b="1" dirty="0"/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14400" y="398403"/>
            <a:ext cx="8001000" cy="1431925"/>
          </a:xfrm>
        </p:spPr>
        <p:txBody>
          <a:bodyPr/>
          <a:lstStyle/>
          <a:p>
            <a:r>
              <a:rPr lang="en-US" dirty="0">
                <a:solidFill>
                  <a:srgbClr val="FCDE28"/>
                </a:solidFill>
              </a:rPr>
              <a:t>Brucellosis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Transmission to Humans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2514600"/>
            <a:ext cx="7315200" cy="30480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effectLst/>
              </a:rPr>
              <a:t>Inhalation of aerosolized secretions</a:t>
            </a:r>
          </a:p>
          <a:p>
            <a:pPr marL="457200" indent="-457200">
              <a:spcAft>
                <a:spcPts val="12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effectLst/>
              </a:rPr>
              <a:t>Through breaks in the skin</a:t>
            </a:r>
          </a:p>
          <a:p>
            <a:pPr marL="457200" indent="-457200">
              <a:buClr>
                <a:srgbClr val="92D05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effectLst/>
              </a:rPr>
              <a:t>Through exposure of the mucous membranes from the splashing of infected secretions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45629468"/>
      </p:ext>
    </p:extLst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dirty="0">
                <a:solidFill>
                  <a:srgbClr val="FCDE28"/>
                </a:solidFill>
              </a:rPr>
              <a:t>Brucellosis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34055"/>
            <a:ext cx="7543800" cy="2743200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92D050"/>
              </a:buClr>
            </a:pPr>
            <a:r>
              <a:rPr lang="en-US" sz="2400" b="1" dirty="0"/>
              <a:t>Wear rubber or nitrile gloves </a:t>
            </a:r>
            <a:br>
              <a:rPr lang="en-US" sz="2400" b="1" dirty="0"/>
            </a:br>
            <a:r>
              <a:rPr lang="en-US" sz="2400" b="1" dirty="0"/>
              <a:t>when handling sick or dead elk, </a:t>
            </a:r>
            <a:br>
              <a:rPr lang="en-US" sz="2400" b="1" dirty="0"/>
            </a:br>
            <a:r>
              <a:rPr lang="en-US" sz="2400" b="1" dirty="0"/>
              <a:t>bison, or bighorn sheep</a:t>
            </a:r>
          </a:p>
          <a:p>
            <a:pPr>
              <a:spcAft>
                <a:spcPts val="1800"/>
              </a:spcAft>
              <a:buClr>
                <a:srgbClr val="92D050"/>
              </a:buClr>
            </a:pPr>
            <a:r>
              <a:rPr lang="en-US" sz="2400" b="1" dirty="0"/>
              <a:t>Wear eye protection when </a:t>
            </a:r>
            <a:br>
              <a:rPr lang="en-US" sz="2400" b="1" dirty="0"/>
            </a:br>
            <a:r>
              <a:rPr lang="en-US" sz="2400" b="1" dirty="0"/>
              <a:t>handling these animals or </a:t>
            </a:r>
            <a:br>
              <a:rPr lang="en-US" sz="2400" b="1" dirty="0"/>
            </a:br>
            <a:r>
              <a:rPr lang="en-US" sz="2400" b="1" dirty="0"/>
              <a:t>their tissue</a:t>
            </a:r>
          </a:p>
          <a:p>
            <a:pPr>
              <a:spcAft>
                <a:spcPts val="1200"/>
              </a:spcAft>
              <a:buClr>
                <a:srgbClr val="92D050"/>
              </a:buClr>
            </a:pPr>
            <a:r>
              <a:rPr lang="en-US" sz="2400" b="1" dirty="0"/>
              <a:t>Handle all tissue under </a:t>
            </a:r>
            <a:br>
              <a:rPr lang="en-US" sz="2400" b="1" dirty="0"/>
            </a:br>
            <a:r>
              <a:rPr lang="en-US" sz="2400" b="1" dirty="0"/>
              <a:t>appropriate biosafety conditions</a:t>
            </a:r>
          </a:p>
        </p:txBody>
      </p:sp>
      <p:pic>
        <p:nvPicPr>
          <p:cNvPr id="4100" name="Picture 4" descr="Best Practices for Deer and Elk Hunters">
            <a:extLst>
              <a:ext uri="{FF2B5EF4-FFF2-40B4-BE49-F238E27FC236}">
                <a16:creationId xmlns:a16="http://schemas.microsoft.com/office/drawing/2014/main" id="{424AB70C-B29A-4412-8C20-4C12B83AC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470789" cy="21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41369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CDE28"/>
                </a:solidFill>
              </a:rPr>
              <a:t>Hantavirus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3695700" cy="41148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/>
              <a:t>Hemorrhagic fever with renal syndrome (HFRS)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/>
              <a:t>1993 - Hantavirus pulmonary syndrome (HPS)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/>
              <a:t>Sin </a:t>
            </a:r>
            <a:r>
              <a:rPr lang="en-US" sz="2200" b="1" dirty="0" err="1"/>
              <a:t>Nombre</a:t>
            </a:r>
            <a:r>
              <a:rPr lang="en-US" sz="2200" b="1" dirty="0"/>
              <a:t> virus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200" b="1" dirty="0"/>
              <a:t>Wildlife reservoir - </a:t>
            </a:r>
            <a:r>
              <a:rPr lang="en-US" sz="2200" b="1" i="1" dirty="0"/>
              <a:t>Peromyscus </a:t>
            </a:r>
            <a:r>
              <a:rPr lang="en-US" sz="2200" b="1" i="1" dirty="0" err="1"/>
              <a:t>maniculatus</a:t>
            </a:r>
            <a:endParaRPr lang="en-US" sz="2200" b="1" i="1" dirty="0"/>
          </a:p>
        </p:txBody>
      </p:sp>
      <p:pic>
        <p:nvPicPr>
          <p:cNvPr id="31748" name="Picture 8" descr="hantavirus vir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683000"/>
            <a:ext cx="4495800" cy="299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CDC</a:t>
            </a: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4495800" y="6369050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C000"/>
                </a:solidFill>
              </a:rPr>
              <a:t>CDC</a:t>
            </a:r>
          </a:p>
        </p:txBody>
      </p:sp>
      <p:pic>
        <p:nvPicPr>
          <p:cNvPr id="2050" name="Picture 2" descr="http://3.bp.blogspot.com/-RvCFO1nh0G8/UE-Jzwv-uVI/AAAAAAAALMU/6_voGfzOCaI/s1600/Deer+m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558046"/>
            <a:ext cx="3657600" cy="2834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001000" cy="112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Hantavirus Incidence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1993-2018 </a:t>
            </a:r>
            <a:r>
              <a:rPr lang="en-US" sz="3200" dirty="0">
                <a:solidFill>
                  <a:srgbClr val="FCDE28"/>
                </a:solidFill>
              </a:rPr>
              <a:t>(CDC)</a:t>
            </a:r>
          </a:p>
        </p:txBody>
      </p:sp>
      <p:pic>
        <p:nvPicPr>
          <p:cNvPr id="3074" name="Picture 2" descr="| US hantavirus cases from 1993 to 2018. These data were published by the Centers for Disease Control and Prevention, United States.">
            <a:extLst>
              <a:ext uri="{FF2B5EF4-FFF2-40B4-BE49-F238E27FC236}">
                <a16:creationId xmlns:a16="http://schemas.microsoft.com/office/drawing/2014/main" id="{4B4E992B-9908-43B6-AD4D-FFB900A0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" y="1802296"/>
            <a:ext cx="91406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Hantavirus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Transmission to Humans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431774"/>
            <a:ext cx="7772400" cy="3664226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Aerosol of deer mouse </a:t>
            </a:r>
            <a:r>
              <a:rPr lang="en-US" sz="2400" b="1" u="sng" dirty="0"/>
              <a:t>urine</a:t>
            </a:r>
            <a:r>
              <a:rPr lang="en-US" sz="2400" b="1" dirty="0"/>
              <a:t> or feces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Contaminated hands </a:t>
            </a:r>
            <a:r>
              <a:rPr lang="en-US" sz="2400" b="1" dirty="0">
                <a:sym typeface="Wingdings" pitchFamily="2" charset="2"/>
              </a:rPr>
              <a:t> mucous membranes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Contaminated food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Bite transmission rare</a:t>
            </a:r>
            <a:endParaRPr lang="en-US" sz="2400" b="1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30-35% fatality rate</a:t>
            </a:r>
          </a:p>
        </p:txBody>
      </p:sp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3810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CDE28"/>
                </a:solidFill>
              </a:rPr>
              <a:t>Hantavirus</a:t>
            </a:r>
            <a:br>
              <a:rPr lang="en-US" sz="4000" dirty="0">
                <a:solidFill>
                  <a:srgbClr val="FCDE28"/>
                </a:solidFill>
              </a:rPr>
            </a:br>
            <a:r>
              <a:rPr lang="en-US" sz="4000" dirty="0">
                <a:solidFill>
                  <a:srgbClr val="FCDE28"/>
                </a:solidFill>
              </a:rPr>
              <a:t>Clinical Signs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2362200"/>
            <a:ext cx="4686300" cy="35052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/>
              <a:t>Incubation 9 to 33 days</a:t>
            </a:r>
          </a:p>
          <a:p>
            <a:pPr eaLnBrk="1" hangingPunct="1"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200" b="1" dirty="0"/>
              <a:t>High fever, malaise, muscle or joint aches, nausea, vomiting, diarrhea, headaches, respiratory distress, cough</a:t>
            </a:r>
          </a:p>
        </p:txBody>
      </p:sp>
      <p:pic>
        <p:nvPicPr>
          <p:cNvPr id="34819" name="Picture 5" descr="hantavirus mid-stage radi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" t="960" r="5263" b="4372"/>
          <a:stretch>
            <a:fillRect/>
          </a:stretch>
        </p:blipFill>
        <p:spPr bwMode="auto">
          <a:xfrm>
            <a:off x="5334000" y="3843045"/>
            <a:ext cx="3581400" cy="2548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8" descr="hantavirus early radi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-87" r="11427"/>
          <a:stretch>
            <a:fillRect/>
          </a:stretch>
        </p:blipFill>
        <p:spPr bwMode="auto">
          <a:xfrm>
            <a:off x="5334000" y="290512"/>
            <a:ext cx="3581400" cy="290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5219700" y="3147568"/>
            <a:ext cx="381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rgbClr val="FFD10D"/>
                </a:solidFill>
              </a:rPr>
              <a:t>Early stage of disease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5334000" y="6391349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rgbClr val="FFD10D"/>
                </a:solidFill>
              </a:rPr>
              <a:t>Middle stage of disease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8153400" y="2743200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C000"/>
                </a:solidFill>
              </a:rPr>
              <a:t>CDC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8067675" y="6054799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C000"/>
                </a:solidFill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Hantavirus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Prevention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7543800" cy="4267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400" b="1" dirty="0"/>
              <a:t>Personal protective equipment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FFD10D"/>
              </a:buClr>
              <a:defRPr/>
            </a:pPr>
            <a:r>
              <a:rPr lang="en-US" sz="2000" b="1" dirty="0"/>
              <a:t>Gloves, coveralls, boots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Work upwind of animals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Work in the sun, if possible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Wear a respirator (e.g., N95)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FFD10D"/>
              </a:buClr>
              <a:defRPr/>
            </a:pPr>
            <a:r>
              <a:rPr lang="en-US" sz="2000" b="1" dirty="0"/>
              <a:t>Fit-test through Environmental Health</a:t>
            </a:r>
          </a:p>
        </p:txBody>
      </p:sp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327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Plague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91012"/>
            <a:ext cx="4686300" cy="44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i="1" dirty="0"/>
              <a:t>Yersinia </a:t>
            </a:r>
            <a:r>
              <a:rPr lang="en-US" sz="2400" b="1" i="1" dirty="0" err="1"/>
              <a:t>pestis</a:t>
            </a:r>
            <a:endParaRPr lang="en-US" sz="2400" b="1" i="1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Nonmotile, Gram negative rod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“Black Death”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3 forms (mortality):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D10D"/>
              </a:buClr>
              <a:defRPr/>
            </a:pPr>
            <a:r>
              <a:rPr lang="en-US" sz="2000" dirty="0"/>
              <a:t>Bubonic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D10D"/>
              </a:buClr>
              <a:defRPr/>
            </a:pPr>
            <a:r>
              <a:rPr lang="en-US" sz="2000" dirty="0" err="1"/>
              <a:t>Septicemic</a:t>
            </a:r>
            <a:r>
              <a:rPr lang="en-US" sz="2000" dirty="0"/>
              <a:t> (5-50%)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FFD10D"/>
              </a:buClr>
              <a:defRPr/>
            </a:pPr>
            <a:r>
              <a:rPr lang="en-US" sz="2000" dirty="0"/>
              <a:t>Pneumonic (20%)</a:t>
            </a:r>
          </a:p>
        </p:txBody>
      </p:sp>
      <p:pic>
        <p:nvPicPr>
          <p:cNvPr id="36868" name="Picture 17" descr="Yersinia gangrene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382437"/>
            <a:ext cx="292692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5334000" y="5802037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D10D"/>
                </a:solidFill>
              </a:rPr>
              <a:t>Gangrene of fingers – a complication of plague</a:t>
            </a:r>
          </a:p>
        </p:txBody>
      </p:sp>
      <p:sp>
        <p:nvSpPr>
          <p:cNvPr id="36870" name="Text Box 19"/>
          <p:cNvSpPr txBox="1">
            <a:spLocks noChangeArrowheads="1"/>
          </p:cNvSpPr>
          <p:nvPr/>
        </p:nvSpPr>
        <p:spPr bwMode="auto">
          <a:xfrm>
            <a:off x="7928189" y="5512094"/>
            <a:ext cx="76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C000"/>
                </a:solidFill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2667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CDE28"/>
                </a:solidFill>
              </a:rPr>
              <a:t>Plague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495800" cy="46482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&gt;200 species rodent reservoirs: prairie dogs, rats, marmots, hares, chipmunks, ground squirrels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i="1" dirty="0" err="1"/>
              <a:t>Xenopsylla</a:t>
            </a:r>
            <a:r>
              <a:rPr lang="en-US" sz="2400" b="1" i="1" dirty="0"/>
              <a:t> </a:t>
            </a:r>
            <a:r>
              <a:rPr lang="en-US" sz="2400" b="1" i="1" dirty="0" err="1"/>
              <a:t>cheopis</a:t>
            </a:r>
            <a:r>
              <a:rPr lang="en-US" sz="2400" b="1" i="1" dirty="0"/>
              <a:t> </a:t>
            </a:r>
            <a:r>
              <a:rPr lang="en-US" sz="2400" b="1" dirty="0"/>
              <a:t>rat flea – regurgitates up to 20,000 plague bacteria from “blocked” gut</a:t>
            </a:r>
          </a:p>
        </p:txBody>
      </p:sp>
      <p:pic>
        <p:nvPicPr>
          <p:cNvPr id="37892" name="Picture 5" descr="Yersinia flea - Xenopsylla cheo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343400"/>
            <a:ext cx="3467100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6" descr="Yersinia prairie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77800"/>
            <a:ext cx="3463925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5719762" y="161925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Prairie Dog</a:t>
            </a:r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8229600" y="4343400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</a:rPr>
              <a:t>CDC</a:t>
            </a: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8293100" y="3886200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5257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Plague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in Animals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44196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Pin-point hemorrhage </a:t>
            </a:r>
            <a:r>
              <a:rPr lang="en-US" sz="2400" b="1" dirty="0">
                <a:sym typeface="Wingdings" pitchFamily="2" charset="2"/>
              </a:rPr>
              <a:t> petechiae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Swollen lymph </a:t>
            </a:r>
            <a:br>
              <a:rPr lang="en-US" sz="2400" b="1" dirty="0">
                <a:sym typeface="Wingdings" pitchFamily="2" charset="2"/>
              </a:rPr>
            </a:br>
            <a:r>
              <a:rPr lang="en-US" sz="2400" b="1" dirty="0">
                <a:sym typeface="Wingdings" pitchFamily="2" charset="2"/>
              </a:rPr>
              <a:t>nodes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Respiratory disease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1600" b="1" dirty="0">
              <a:sym typeface="Wingdings" pitchFamily="2" charset="2"/>
            </a:endParaRPr>
          </a:p>
        </p:txBody>
      </p:sp>
      <p:pic>
        <p:nvPicPr>
          <p:cNvPr id="38916" name="Picture 4" descr="Yersinia pestis rock squirrel petec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2400"/>
            <a:ext cx="2898519" cy="5240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Yersinia in 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21957"/>
            <a:ext cx="3244497" cy="349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6107530" y="5061284"/>
            <a:ext cx="1371600" cy="10668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55A527-8434-4709-B8A7-9FF80FF348C4}"/>
              </a:ext>
            </a:extLst>
          </p:cNvPr>
          <p:cNvSpPr/>
          <p:nvPr/>
        </p:nvSpPr>
        <p:spPr>
          <a:xfrm>
            <a:off x="7479130" y="6441568"/>
            <a:ext cx="4267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900" b="1" dirty="0">
                <a:sym typeface="Wingdings" pitchFamily="2" charset="2"/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Situation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68" y="2209800"/>
            <a:ext cx="7772400" cy="4419600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Necessary components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Knowledge of environment, terrain &amp; their special concerns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Anticipation of changing conditions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Rapid collection &amp; processing of new information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FFD10D"/>
              </a:buClr>
              <a:defRPr/>
            </a:pPr>
            <a:r>
              <a:rPr lang="en-US" sz="2000" dirty="0"/>
              <a:t>Training in how to respond appropriately</a:t>
            </a:r>
          </a:p>
          <a:p>
            <a:pPr lvl="1" eaLnBrk="1" hangingPunct="1">
              <a:spcBef>
                <a:spcPts val="1200"/>
              </a:spcBef>
              <a:buClr>
                <a:srgbClr val="FFD10D"/>
              </a:buClr>
              <a:defRPr/>
            </a:pPr>
            <a:r>
              <a:rPr lang="en-US" sz="2000" dirty="0"/>
              <a:t>Always staying alert &amp; engaged</a:t>
            </a:r>
          </a:p>
        </p:txBody>
      </p:sp>
    </p:spTree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Plague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Transmission to Humans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7543800" cy="44196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Bites of infected rodent fleas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Entry into breaks in skin when handling infected rodents or rabbits; wild carnivores that eat infected prey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Domestic cats highly susceptible – aerosol or handling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Dogs and cats can carry rat fleas</a:t>
            </a:r>
          </a:p>
        </p:txBody>
      </p:sp>
    </p:spTree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799" y="304800"/>
            <a:ext cx="7797801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Plague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Clinical Signs in Humans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32440"/>
            <a:ext cx="4648200" cy="334617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Illness 2-6 days after infection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Swollen lymph gland, fever, chills, headache, extreme exhaustion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16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1600" b="1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sz="1600" b="1" dirty="0"/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600" b="1" dirty="0"/>
              <a:t>                                            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en-US" sz="1600" b="1" dirty="0"/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en-US" sz="1600" b="1" dirty="0"/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en-US" sz="1600" b="1" dirty="0"/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1600" b="1" dirty="0"/>
              <a:t>                                                                                                       </a:t>
            </a:r>
            <a:r>
              <a:rPr lang="en-US" sz="1050" b="1" dirty="0"/>
              <a:t>               </a:t>
            </a:r>
          </a:p>
        </p:txBody>
      </p:sp>
      <p:pic>
        <p:nvPicPr>
          <p:cNvPr id="40964" name="Picture 5" descr="Yersinia ruptured cervical lymph n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3225801" cy="4096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Oval 7"/>
          <p:cNvSpPr>
            <a:spLocks noChangeArrowheads="1"/>
          </p:cNvSpPr>
          <p:nvPr/>
        </p:nvSpPr>
        <p:spPr bwMode="auto">
          <a:xfrm>
            <a:off x="6553200" y="3648327"/>
            <a:ext cx="914400" cy="61887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16261B8-7ADF-4D88-81A7-13B896EA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5758736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chemeClr val="bg1"/>
                </a:solidFill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Plague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Clinical Signs in Humans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62200"/>
            <a:ext cx="36576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Cough, bloody sputum, increased heart rate, shock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Gangrene of fingers and toes</a:t>
            </a:r>
          </a:p>
        </p:txBody>
      </p:sp>
      <p:pic>
        <p:nvPicPr>
          <p:cNvPr id="41988" name="Picture 4" descr="Yersinia gangrene 1 month post-debrid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989221"/>
            <a:ext cx="350202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181600" y="6027821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C000"/>
                </a:solidFill>
              </a:rPr>
              <a:t>1 month after finger amputation</a:t>
            </a:r>
            <a:br>
              <a:rPr lang="en-US" altLang="en-US" sz="1400" dirty="0">
                <a:solidFill>
                  <a:srgbClr val="FFC000"/>
                </a:solidFill>
              </a:rPr>
            </a:br>
            <a:r>
              <a:rPr lang="en-US" altLang="en-US" sz="1400" dirty="0">
                <a:solidFill>
                  <a:srgbClr val="FFC000"/>
                </a:solidFill>
              </a:rPr>
              <a:t> for gangrene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924800" y="5724908"/>
            <a:ext cx="838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D10D"/>
                </a:solidFill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Plague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Prevention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5438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Prevent flea infestation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Handle wild rodents with appropriate PPE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Do not handle wild rodents with petechial hemorrhages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Four Corners area of the US high incidence</a:t>
            </a:r>
          </a:p>
        </p:txBody>
      </p:sp>
    </p:spTree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CDE28"/>
                </a:solidFill>
              </a:rPr>
              <a:t>Tularemia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86000"/>
            <a:ext cx="4343400" cy="41148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i="1" dirty="0" err="1"/>
              <a:t>Francisella</a:t>
            </a:r>
            <a:r>
              <a:rPr lang="en-US" sz="2400" b="1" i="1" dirty="0"/>
              <a:t> </a:t>
            </a:r>
            <a:r>
              <a:rPr lang="en-US" sz="2400" b="1" i="1" dirty="0" err="1"/>
              <a:t>tularensis</a:t>
            </a:r>
            <a:endParaRPr lang="en-US" sz="2400" b="1" i="1" dirty="0"/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Aerobic, gram negative  coccobacillus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u="sng" dirty="0"/>
              <a:t>&gt;</a:t>
            </a:r>
            <a:r>
              <a:rPr lang="en-US" sz="2400" b="1" dirty="0"/>
              <a:t> 10 organisms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1.4% fatality rate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Arthropods in life cycle</a:t>
            </a:r>
          </a:p>
        </p:txBody>
      </p:sp>
      <p:pic>
        <p:nvPicPr>
          <p:cNvPr id="44036" name="Picture 5" descr="Rhipicephalus sanguineus (tularemi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87" y="580480"/>
            <a:ext cx="3612126" cy="5113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5012813" y="5707619"/>
            <a:ext cx="373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1400" b="1" i="1" dirty="0" err="1">
                <a:solidFill>
                  <a:srgbClr val="FFC000"/>
                </a:solidFill>
              </a:rPr>
              <a:t>Rhipicephalus</a:t>
            </a:r>
            <a:r>
              <a:rPr lang="en-US" altLang="en-US" sz="1400" b="1" i="1" dirty="0">
                <a:solidFill>
                  <a:srgbClr val="FFC000"/>
                </a:solidFill>
              </a:rPr>
              <a:t> </a:t>
            </a:r>
            <a:r>
              <a:rPr lang="en-US" altLang="en-US" sz="1400" b="1" i="1" dirty="0" err="1">
                <a:solidFill>
                  <a:srgbClr val="FFC000"/>
                </a:solidFill>
              </a:rPr>
              <a:t>sanguineus</a:t>
            </a:r>
            <a:endParaRPr lang="en-US" altLang="en-US" sz="1400" b="1" i="1" dirty="0">
              <a:solidFill>
                <a:srgbClr val="FFC000"/>
              </a:solidFill>
            </a:endParaRPr>
          </a:p>
          <a:p>
            <a:pPr algn="ctr"/>
            <a:r>
              <a:rPr lang="en-US" altLang="en-US" sz="1400" b="1" i="1" dirty="0">
                <a:solidFill>
                  <a:srgbClr val="FFC000"/>
                </a:solidFill>
              </a:rPr>
              <a:t>“Brown dog tick”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064500" y="5416550"/>
            <a:ext cx="609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FFD10D"/>
                </a:solidFill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Tularemia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Transmission to Humans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543800" cy="4495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Bites by infected arthropods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b="1" dirty="0"/>
              <a:t>Ticks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Handling infectious tissues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Contamination of broken skin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Contaminated food, water, soil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Inhalation of infective aerosols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No human to human transmission</a:t>
            </a:r>
          </a:p>
        </p:txBody>
      </p:sp>
    </p:spTree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Tularemia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Clinical Signs in Humans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7104" y="2221149"/>
            <a:ext cx="4281122" cy="41148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Fever, headache, chills, body aches (low back), nasal discharge, sore throat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Substernal pain, cough, anorexia, weight loss, weakness</a:t>
            </a:r>
          </a:p>
        </p:txBody>
      </p:sp>
      <p:pic>
        <p:nvPicPr>
          <p:cNvPr id="46084" name="Picture 3" descr="tularemia on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13" y="1897062"/>
            <a:ext cx="3581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4" descr="tularemia on 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13" y="4267200"/>
            <a:ext cx="35814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8229600" y="3657600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C000"/>
                </a:solidFill>
              </a:rPr>
              <a:t>CDC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8229600" y="6324600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C000"/>
                </a:solidFill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Tularemia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Prevention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4652" y="2209800"/>
            <a:ext cx="4186947" cy="41148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Personal protective equipment when skinning hares or rodents</a:t>
            </a:r>
          </a:p>
          <a:p>
            <a:pPr eaLnBrk="1" hangingPunct="1"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Check for ticks daily and remove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Use repellants if possible</a:t>
            </a:r>
          </a:p>
        </p:txBody>
      </p:sp>
      <p:pic>
        <p:nvPicPr>
          <p:cNvPr id="47108" name="Picture 4" descr="Tularemia h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981200"/>
            <a:ext cx="3400425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5181599" y="5867400"/>
            <a:ext cx="3962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C000"/>
                </a:solidFill>
              </a:rPr>
              <a:t>Wild hare – common culprit for tularemia transmission to hunters from bare-handed </a:t>
            </a:r>
            <a:br>
              <a:rPr lang="en-US" altLang="en-US" sz="1400" dirty="0">
                <a:solidFill>
                  <a:srgbClr val="FFC000"/>
                </a:solidFill>
              </a:rPr>
            </a:br>
            <a:r>
              <a:rPr lang="en-US" altLang="en-US" sz="1400" dirty="0">
                <a:solidFill>
                  <a:srgbClr val="FFC000"/>
                </a:solidFill>
              </a:rPr>
              <a:t>field skinning</a:t>
            </a:r>
          </a:p>
        </p:txBody>
      </p:sp>
    </p:spTree>
  </p:cSld>
  <p:clrMapOvr>
    <a:masterClrMapping/>
  </p:clrMapOvr>
  <p:transition spd="med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West Nile Virus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sz="3200" dirty="0">
                <a:solidFill>
                  <a:srgbClr val="FCDE28"/>
                </a:solidFill>
              </a:rPr>
              <a:t>(WNV)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91529" y="2488399"/>
            <a:ext cx="38100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 err="1"/>
              <a:t>Flavivirus</a:t>
            </a:r>
            <a:r>
              <a:rPr lang="en-US" sz="2400" b="1" dirty="0"/>
              <a:t>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Horses &amp; humans </a:t>
            </a:r>
            <a:r>
              <a:rPr lang="en-US" sz="2400" b="1" dirty="0">
                <a:sym typeface="Wingdings" pitchFamily="2" charset="2"/>
              </a:rPr>
              <a:t> encephalitis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Bird reservoirs: </a:t>
            </a:r>
            <a:r>
              <a:rPr lang="en-US" sz="2400" b="1" dirty="0" err="1">
                <a:sym typeface="Wingdings" pitchFamily="2" charset="2"/>
              </a:rPr>
              <a:t>corvids</a:t>
            </a:r>
            <a:endParaRPr lang="en-US" sz="2400" b="1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Spread by mosquitoes</a:t>
            </a:r>
            <a:endParaRPr lang="en-US" sz="2400" b="1" dirty="0"/>
          </a:p>
        </p:txBody>
      </p:sp>
      <p:pic>
        <p:nvPicPr>
          <p:cNvPr id="48132" name="Picture 4" descr="WNV vir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457200"/>
            <a:ext cx="3364992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WNV Aedes japonicus (Ochlerotat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1740" r="4164" b="4347"/>
          <a:stretch>
            <a:fillRect/>
          </a:stretch>
        </p:blipFill>
        <p:spPr bwMode="auto">
          <a:xfrm>
            <a:off x="4724399" y="3235156"/>
            <a:ext cx="4269867" cy="3073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572000" y="6308725"/>
            <a:ext cx="4572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i="1" dirty="0" err="1">
                <a:solidFill>
                  <a:srgbClr val="FFC000"/>
                </a:solidFill>
              </a:rPr>
              <a:t>Ochlerotatus</a:t>
            </a:r>
            <a:r>
              <a:rPr lang="en-US" altLang="en-US" sz="1400" i="1" dirty="0">
                <a:solidFill>
                  <a:srgbClr val="FFC000"/>
                </a:solidFill>
              </a:rPr>
              <a:t> </a:t>
            </a:r>
            <a:r>
              <a:rPr lang="en-US" altLang="en-US" sz="1400" i="1" dirty="0" err="1">
                <a:solidFill>
                  <a:srgbClr val="FFC000"/>
                </a:solidFill>
              </a:rPr>
              <a:t>japonicus</a:t>
            </a:r>
            <a:endParaRPr lang="en-US" altLang="en-US" sz="1400" i="1" dirty="0">
              <a:solidFill>
                <a:srgbClr val="FFC000"/>
              </a:solidFill>
            </a:endParaRP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8413080" y="5953130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C000"/>
                </a:solidFill>
              </a:rPr>
              <a:t>CDC</a:t>
            </a:r>
          </a:p>
        </p:txBody>
      </p:sp>
      <p:sp>
        <p:nvSpPr>
          <p:cNvPr id="48136" name="Text Box 10"/>
          <p:cNvSpPr txBox="1">
            <a:spLocks noChangeArrowheads="1"/>
          </p:cNvSpPr>
          <p:nvPr/>
        </p:nvSpPr>
        <p:spPr bwMode="auto">
          <a:xfrm>
            <a:off x="8380655" y="2711450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 dirty="0">
                <a:solidFill>
                  <a:srgbClr val="FFC000"/>
                </a:solidFill>
              </a:rPr>
              <a:t>CDC</a:t>
            </a:r>
          </a:p>
        </p:txBody>
      </p:sp>
    </p:spTree>
  </p:cSld>
  <p:clrMapOvr>
    <a:masterClrMapping/>
  </p:clrMapOvr>
  <p:transition spd="med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West Nile Virus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Clinical Signs in Humans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38400"/>
            <a:ext cx="75438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Incubation 3-14 days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80% infected humans show no symptoms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20% mild symptoms: fever, headache, body aches, nausea, rash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1 in 150 infected </a:t>
            </a:r>
            <a:r>
              <a:rPr lang="en-US" sz="2400" b="1" dirty="0">
                <a:sym typeface="Wingdings" pitchFamily="2" charset="2"/>
              </a:rPr>
              <a:t> severe disease (e.g., stupor, coma, convulsions, paralysis)</a:t>
            </a:r>
            <a:endParaRPr lang="en-US" sz="2400" b="1" dirty="0"/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98" y="152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Special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543800" cy="4876800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Desert/arid conditions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Hyperthermia</a:t>
            </a:r>
          </a:p>
          <a:p>
            <a:pPr lvl="1" eaLnBrk="1" hangingPunct="1">
              <a:spcAft>
                <a:spcPts val="1200"/>
              </a:spcAft>
              <a:buClr>
                <a:srgbClr val="FFD10D"/>
              </a:buClr>
              <a:defRPr/>
            </a:pPr>
            <a:r>
              <a:rPr lang="en-US" sz="2000" dirty="0"/>
              <a:t>Dehydration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/>
              <a:t>Winter/mountainous conditions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Hypothermia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Frostbite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Avalanche</a:t>
            </a:r>
          </a:p>
          <a:p>
            <a:pPr lvl="1" eaLnBrk="1" hangingPunct="1">
              <a:buClr>
                <a:srgbClr val="FFD10D"/>
              </a:buClr>
              <a:defRPr/>
            </a:pPr>
            <a:r>
              <a:rPr lang="en-US" sz="2000" dirty="0"/>
              <a:t>Snow blindness</a:t>
            </a:r>
          </a:p>
        </p:txBody>
      </p:sp>
      <p:pic>
        <p:nvPicPr>
          <p:cNvPr id="7173" name="Picture 4" descr="C:\Documents and Settings\maryann.stevenson\Local Settings\Temporary Internet Files\Content.IE5\I6TGD05D\MPj0438576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22" y="3810000"/>
            <a:ext cx="3962789" cy="264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cdn.ocp.org/spiritandsong.com/images/desert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06" y="1447800"/>
            <a:ext cx="2554705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0442" y="304800"/>
            <a:ext cx="7543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West Nile Virus in the U.S.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3657600" y="1293018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400" b="1" dirty="0"/>
              <a:t>1999-2019</a:t>
            </a:r>
          </a:p>
        </p:txBody>
      </p:sp>
      <p:pic>
        <p:nvPicPr>
          <p:cNvPr id="4098" name="Picture 2" descr="Final Cumulative Maps and Data | West Nile Virus | CDC">
            <a:extLst>
              <a:ext uri="{FF2B5EF4-FFF2-40B4-BE49-F238E27FC236}">
                <a16:creationId xmlns:a16="http://schemas.microsoft.com/office/drawing/2014/main" id="{28413E2D-3175-453B-9553-D10278E3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16907"/>
            <a:ext cx="8991600" cy="488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West Nile Virus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Prevention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543800" cy="40386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Long-sleeved shirts and long pants, when possible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Bug Tamer</a:t>
            </a:r>
            <a:r>
              <a:rPr lang="en-US" sz="2400" b="1" baseline="30000" dirty="0">
                <a:cs typeface="Tahoma" pitchFamily="34" charset="0"/>
              </a:rPr>
              <a:t>™</a:t>
            </a:r>
            <a:r>
              <a:rPr lang="en-US" sz="2400" b="1" dirty="0"/>
              <a:t> apparel (Shannon Outdoors, Inc)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Mosquito repellant – DEET for skin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Avoid dusk to dawn hours outside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Avoid areas of standing water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dirty="0">
                <a:solidFill>
                  <a:srgbClr val="FFD10D"/>
                </a:solidFill>
              </a:rPr>
              <a:t>www.cdc.gov/niosh/docs/2005-155/</a:t>
            </a:r>
          </a:p>
        </p:txBody>
      </p:sp>
    </p:spTree>
  </p:cSld>
  <p:clrMapOvr>
    <a:masterClrMapping/>
  </p:clrMapOvr>
  <p:transition spd="med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38100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Q Fever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912061" y="2305455"/>
            <a:ext cx="434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i="1" dirty="0" err="1"/>
              <a:t>Coxiella</a:t>
            </a:r>
            <a:r>
              <a:rPr lang="en-US" sz="2400" b="1" i="1" dirty="0"/>
              <a:t> </a:t>
            </a:r>
            <a:r>
              <a:rPr lang="en-US" sz="2400" b="1" i="1" dirty="0" err="1"/>
              <a:t>burnetti</a:t>
            </a:r>
            <a:endParaRPr lang="en-US" sz="2400" b="1" i="1" dirty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Sheep, goats, cattle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1 organism can cause disease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Placental tissues</a:t>
            </a:r>
          </a:p>
          <a:p>
            <a:pPr eaLnBrk="1" hangingPunct="1"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400" b="1" dirty="0"/>
              <a:t>Spread by </a:t>
            </a:r>
          </a:p>
          <a:p>
            <a:pPr lvl="1" eaLnBrk="1" hangingPunct="1">
              <a:lnSpc>
                <a:spcPct val="90000"/>
              </a:lnSpc>
              <a:buClr>
                <a:srgbClr val="FFD10D"/>
              </a:buClr>
              <a:defRPr/>
            </a:pPr>
            <a:r>
              <a:rPr lang="en-US" sz="2000" dirty="0"/>
              <a:t>Aerosol</a:t>
            </a:r>
          </a:p>
          <a:p>
            <a:pPr lvl="1" eaLnBrk="1" hangingPunct="1">
              <a:lnSpc>
                <a:spcPct val="90000"/>
              </a:lnSpc>
              <a:buClr>
                <a:srgbClr val="FFD10D"/>
              </a:buClr>
              <a:defRPr/>
            </a:pPr>
            <a:r>
              <a:rPr lang="en-US" sz="2000" dirty="0"/>
              <a:t>Hands</a:t>
            </a:r>
          </a:p>
        </p:txBody>
      </p:sp>
      <p:pic>
        <p:nvPicPr>
          <p:cNvPr id="52228" name="Picture 4" descr="Q fever org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21" y="1295400"/>
            <a:ext cx="3207961" cy="2288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047998" y="61563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CDC</a:t>
            </a:r>
          </a:p>
        </p:txBody>
      </p:sp>
      <p:sp>
        <p:nvSpPr>
          <p:cNvPr id="52231" name="Text Box 8"/>
          <p:cNvSpPr txBox="1">
            <a:spLocks noChangeArrowheads="1"/>
          </p:cNvSpPr>
          <p:nvPr/>
        </p:nvSpPr>
        <p:spPr bwMode="auto">
          <a:xfrm>
            <a:off x="8161075" y="326072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solidFill>
                  <a:srgbClr val="FFD10D"/>
                </a:solidFill>
              </a:rPr>
              <a:t>CDC</a:t>
            </a:r>
          </a:p>
        </p:txBody>
      </p:sp>
      <p:pic>
        <p:nvPicPr>
          <p:cNvPr id="5122" name="Picture 2" descr="http://www.grandviewfarmvt.net/images/romney-sheep-lambs_2_1389729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21" y="3870158"/>
            <a:ext cx="3279226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Q Fever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Clinical Signs in Humans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7543800" cy="41910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50% infected get ill in 2-3 weeks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30-50% infected get pneumonia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Headache, malaise, muscle aches, confusion, GI signs, weight loss, hepatitis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1-2% fatality rate</a:t>
            </a:r>
          </a:p>
          <a:p>
            <a:pPr eaLnBrk="1" hangingPunct="1"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Chronic infection </a:t>
            </a:r>
            <a:r>
              <a:rPr lang="en-US" sz="2400" b="1" dirty="0">
                <a:sym typeface="Wingdings" pitchFamily="2" charset="2"/>
              </a:rPr>
              <a:t> endocarditis</a:t>
            </a:r>
          </a:p>
          <a:p>
            <a:pPr eaLnBrk="1" hangingPunct="1"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65% chronic cases end in death</a:t>
            </a:r>
            <a:endParaRPr lang="en-US" sz="2400" b="1" dirty="0"/>
          </a:p>
        </p:txBody>
      </p:sp>
    </p:spTree>
  </p:cSld>
  <p:clrMapOvr>
    <a:masterClrMapping/>
  </p:clrMapOvr>
  <p:transition spd="med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CDE28"/>
                </a:solidFill>
              </a:rPr>
              <a:t>LCM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934646" y="2133600"/>
            <a:ext cx="4648200" cy="4572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Lymphocytic </a:t>
            </a:r>
            <a:r>
              <a:rPr lang="en-US" sz="2400" b="1" dirty="0" err="1"/>
              <a:t>choriomeningitis</a:t>
            </a:r>
            <a:r>
              <a:rPr lang="en-US" sz="2400" b="1" dirty="0"/>
              <a:t> virus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5% </a:t>
            </a:r>
            <a:r>
              <a:rPr lang="en-US" sz="2400" b="1" i="1" dirty="0" err="1"/>
              <a:t>Mus</a:t>
            </a:r>
            <a:r>
              <a:rPr lang="en-US" sz="2400" b="1" i="1" dirty="0"/>
              <a:t> </a:t>
            </a:r>
            <a:r>
              <a:rPr lang="en-US" sz="2400" b="1" i="1" dirty="0" err="1"/>
              <a:t>musculus</a:t>
            </a:r>
            <a:r>
              <a:rPr lang="en-US" sz="2400" b="1" dirty="0"/>
              <a:t> in US; wild mice; pet hamsters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Saliva, urine, feces of infected rodents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Mucous membranes, broken skin, bites</a:t>
            </a:r>
          </a:p>
        </p:txBody>
      </p:sp>
      <p:pic>
        <p:nvPicPr>
          <p:cNvPr id="54275" name="Picture 4" descr="Mus musc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3600" r="18628" b="40401"/>
          <a:stretch>
            <a:fillRect/>
          </a:stretch>
        </p:blipFill>
        <p:spPr bwMode="auto">
          <a:xfrm>
            <a:off x="5648407" y="3539317"/>
            <a:ext cx="3332722" cy="28450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958908" y="2992933"/>
            <a:ext cx="274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dirty="0">
                <a:solidFill>
                  <a:srgbClr val="FFC000"/>
                </a:solidFill>
              </a:rPr>
              <a:t>Hamster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053178" y="6315154"/>
            <a:ext cx="251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i="1" dirty="0" err="1">
                <a:solidFill>
                  <a:srgbClr val="FFC000"/>
                </a:solidFill>
              </a:rPr>
              <a:t>Peromyscus</a:t>
            </a:r>
            <a:r>
              <a:rPr lang="en-US" altLang="en-US" sz="1400" dirty="0">
                <a:solidFill>
                  <a:srgbClr val="FFC000"/>
                </a:solidFill>
              </a:rPr>
              <a:t> sp.</a:t>
            </a:r>
          </a:p>
        </p:txBody>
      </p:sp>
      <p:pic>
        <p:nvPicPr>
          <p:cNvPr id="4098" name="Picture 2" descr="http://hcolton.webs.com/20090313-today-hams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28" y="274718"/>
            <a:ext cx="3341301" cy="27732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LCM 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Clinical Signs in Humans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9248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Humans showing illness </a:t>
            </a:r>
            <a:r>
              <a:rPr lang="en-US" sz="2400" b="1" dirty="0">
                <a:sym typeface="Wingdings" pitchFamily="2" charset="2"/>
              </a:rPr>
              <a:t> signs 8-13 days post-infection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Early: biphasic fever, malaise, muscle aches, headache, nausea, vomiting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Later: headache, stiff neck, confusion, neurological signs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Early pregnancy: abortion or fetal birth defects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92D050"/>
              </a:buClr>
              <a:defRPr/>
            </a:pPr>
            <a:r>
              <a:rPr lang="en-US" sz="2400" b="1" dirty="0"/>
              <a:t>Fatality rate &lt; 1%</a:t>
            </a:r>
          </a:p>
        </p:txBody>
      </p:sp>
    </p:spTree>
  </p:cSld>
  <p:clrMapOvr>
    <a:masterClrMapping/>
  </p:clrMapOvr>
  <p:transition spd="med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Tick-borne Illnesses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43264"/>
            <a:ext cx="7543800" cy="3657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/>
              <a:t>Rocky Mountain Spotted Fever </a:t>
            </a:r>
            <a:endParaRPr lang="en-US" sz="2400" b="1" dirty="0">
              <a:sym typeface="Wingdings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Colorado Tick Fever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Tularemia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Tick-borne Relapsing Fever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Lyme Disease</a:t>
            </a:r>
          </a:p>
        </p:txBody>
      </p:sp>
      <p:pic>
        <p:nvPicPr>
          <p:cNvPr id="1026" name="Picture 2" descr="Image result for ticks in montana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49" y="3179572"/>
            <a:ext cx="2895600" cy="8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icks in montana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56" y="4419600"/>
            <a:ext cx="3014134" cy="2133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8317"/>
      </p:ext>
    </p:extLst>
  </p:cSld>
  <p:clrMapOvr>
    <a:masterClrMapping/>
  </p:clrMapOvr>
  <p:transition spd="med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Preventing Tick Bites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866078" y="2514600"/>
            <a:ext cx="7945244" cy="3124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defRPr/>
            </a:pPr>
            <a:r>
              <a:rPr lang="en-US" sz="2400" b="1" dirty="0">
                <a:sym typeface="Wingdings" pitchFamily="2" charset="2"/>
              </a:rPr>
              <a:t>Dress in long shirt, long pants and socks; tuck your pant legs into your socks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00B050"/>
              </a:buClr>
              <a:defRPr/>
            </a:pPr>
            <a:r>
              <a:rPr lang="en-US" sz="2400" b="1" dirty="0">
                <a:sym typeface="Wingdings" pitchFamily="2" charset="2"/>
              </a:rPr>
              <a:t>Spray yourself and/or  your clothes with a tick repellant containing DEET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defRPr/>
            </a:pPr>
            <a:r>
              <a:rPr lang="en-US" sz="2400" b="1" dirty="0">
                <a:sym typeface="Wingdings" pitchFamily="2" charset="2"/>
              </a:rPr>
              <a:t>Check yourself carefully for any ticks that made it through your defense system</a:t>
            </a:r>
          </a:p>
        </p:txBody>
      </p:sp>
    </p:spTree>
    <p:extLst>
      <p:ext uri="{BB962C8B-B14F-4D97-AF65-F5344CB8AC3E}">
        <p14:creationId xmlns:p14="http://schemas.microsoft.com/office/powerpoint/2010/main" val="2526866955"/>
      </p:ext>
    </p:extLst>
  </p:cSld>
  <p:clrMapOvr>
    <a:masterClrMapping/>
  </p:clrMapOvr>
  <p:transition spd="med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If You Get a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dirty="0">
                <a:solidFill>
                  <a:srgbClr val="FCDE28"/>
                </a:solidFill>
              </a:rPr>
              <a:t>Tick Bite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81534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>
                <a:sym typeface="Wingdings" pitchFamily="2" charset="2"/>
              </a:rPr>
              <a:t>Remove tick with fine-tipped tweezers; </a:t>
            </a:r>
            <a:br>
              <a:rPr lang="en-US" sz="2200" b="1" dirty="0">
                <a:sym typeface="Wingdings" pitchFamily="2" charset="2"/>
              </a:rPr>
            </a:br>
            <a:r>
              <a:rPr lang="en-US" sz="2200" b="1" dirty="0">
                <a:sym typeface="Wingdings" pitchFamily="2" charset="2"/>
              </a:rPr>
              <a:t>disinfect bite and hands with 70% alcohol </a:t>
            </a:r>
            <a:br>
              <a:rPr lang="en-US" sz="2200" b="1" dirty="0">
                <a:sym typeface="Wingdings" pitchFamily="2" charset="2"/>
              </a:rPr>
            </a:br>
            <a:r>
              <a:rPr lang="en-US" sz="2200" b="1" dirty="0">
                <a:sym typeface="Wingdings" pitchFamily="2" charset="2"/>
              </a:rPr>
              <a:t>or soap and water.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>
                <a:sym typeface="Wingdings" pitchFamily="2" charset="2"/>
              </a:rPr>
              <a:t>Check your body for more ticks.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200" b="1" dirty="0">
                <a:sym typeface="Wingdings" pitchFamily="2" charset="2"/>
              </a:rPr>
              <a:t>Monitor yourself for rash, infection, </a:t>
            </a:r>
            <a:br>
              <a:rPr lang="en-US" sz="2200" b="1" dirty="0">
                <a:sym typeface="Wingdings" pitchFamily="2" charset="2"/>
              </a:rPr>
            </a:br>
            <a:r>
              <a:rPr lang="en-US" sz="2200" b="1" dirty="0">
                <a:sym typeface="Wingdings" pitchFamily="2" charset="2"/>
              </a:rPr>
              <a:t>or flu-like symptoms up to a month </a:t>
            </a:r>
            <a:br>
              <a:rPr lang="en-US" sz="2200" b="1" dirty="0">
                <a:sym typeface="Wingdings" pitchFamily="2" charset="2"/>
              </a:rPr>
            </a:br>
            <a:r>
              <a:rPr lang="en-US" sz="2200" b="1" dirty="0">
                <a:sym typeface="Wingdings" pitchFamily="2" charset="2"/>
              </a:rPr>
              <a:t>after being bitten.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200" b="1" dirty="0">
                <a:sym typeface="Wingdings" pitchFamily="2" charset="2"/>
              </a:rPr>
              <a:t>If you feel ill, see a </a:t>
            </a:r>
            <a:r>
              <a:rPr lang="en-US" sz="2200" b="1" u="sng" dirty="0">
                <a:sym typeface="Wingdings" pitchFamily="2" charset="2"/>
              </a:rPr>
              <a:t>doctor</a:t>
            </a:r>
            <a:br>
              <a:rPr lang="en-US" sz="2200" b="1" dirty="0">
                <a:sym typeface="Wingdings" pitchFamily="2" charset="2"/>
              </a:rPr>
            </a:br>
            <a:r>
              <a:rPr lang="en-US" sz="2200" b="1" dirty="0">
                <a:sym typeface="Wingdings" pitchFamily="2" charset="2"/>
              </a:rPr>
              <a:t>immediately.</a:t>
            </a:r>
          </a:p>
        </p:txBody>
      </p:sp>
      <p:pic>
        <p:nvPicPr>
          <p:cNvPr id="3076" name="Picture 4" descr="Image result for picture of removing a 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1541"/>
            <a:ext cx="2405723" cy="157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picture of tick-related rash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mage result for picture of tick-related r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45078" y="4745652"/>
            <a:ext cx="1469572" cy="24057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picture of tick-related ra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94226"/>
            <a:ext cx="2405723" cy="1158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712921"/>
      </p:ext>
    </p:extLst>
  </p:cSld>
  <p:clrMapOvr>
    <a:masterClrMapping/>
  </p:clrMapOvr>
  <p:transition spd="med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95300" y="112642"/>
            <a:ext cx="8458200" cy="1648523"/>
          </a:xfrm>
        </p:spPr>
        <p:txBody>
          <a:bodyPr/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dirty="0">
                <a:solidFill>
                  <a:srgbClr val="FCDE28"/>
                </a:solidFill>
              </a:rPr>
              <a:t>END of TRAINING</a:t>
            </a:r>
            <a:br>
              <a:rPr lang="en-US" dirty="0">
                <a:solidFill>
                  <a:srgbClr val="FCDE28"/>
                </a:solidFill>
              </a:rPr>
            </a:br>
            <a:r>
              <a:rPr lang="en-US" sz="2800" dirty="0">
                <a:solidFill>
                  <a:srgbClr val="FCDE28"/>
                </a:solidFill>
              </a:rPr>
              <a:t>HAVE A GREAT FIELD SEASON!</a:t>
            </a:r>
          </a:p>
        </p:txBody>
      </p:sp>
      <p:pic>
        <p:nvPicPr>
          <p:cNvPr id="4" name="Picture 3" descr="Image result for happy picture of animals in woo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962400" cy="4876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0381985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543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Lack of or Inadequate Situation Awareness</a:t>
            </a:r>
            <a:r>
              <a:rPr lang="en-US" dirty="0">
                <a:solidFill>
                  <a:srgbClr val="FCDE28"/>
                </a:solidFill>
                <a:sym typeface="Wingdings" pitchFamily="2" charset="2"/>
              </a:rPr>
              <a:t> </a:t>
            </a:r>
            <a:endParaRPr lang="en-US" dirty="0">
              <a:solidFill>
                <a:srgbClr val="FCDE28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257300" y="5678203"/>
            <a:ext cx="655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C000"/>
                </a:solidFill>
                <a:sym typeface="Wingdings" pitchFamily="2" charset="2"/>
              </a:rPr>
              <a:t>O</a:t>
            </a:r>
            <a:r>
              <a:rPr lang="en-US" altLang="en-US" sz="2000" dirty="0">
                <a:solidFill>
                  <a:srgbClr val="FFC000"/>
                </a:solidFill>
              </a:rPr>
              <a:t>ne of the primary factors in </a:t>
            </a:r>
            <a:r>
              <a:rPr lang="en-US" altLang="en-US" sz="2000" u="sng" dirty="0">
                <a:solidFill>
                  <a:srgbClr val="FFC000"/>
                </a:solidFill>
              </a:rPr>
              <a:t>accidents</a:t>
            </a:r>
            <a:r>
              <a:rPr lang="en-US" altLang="en-US" sz="2000" dirty="0">
                <a:solidFill>
                  <a:srgbClr val="FFC000"/>
                </a:solidFill>
              </a:rPr>
              <a:t> is attributed to </a:t>
            </a:r>
            <a:r>
              <a:rPr lang="en-US" altLang="en-US" sz="2000" u="sng" dirty="0">
                <a:solidFill>
                  <a:srgbClr val="FFC000"/>
                </a:solidFill>
              </a:rPr>
              <a:t>human error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10008"/>
            <a:ext cx="3886200" cy="3968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CDE28"/>
                </a:solidFill>
              </a:rPr>
              <a:t>Safety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19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92D050"/>
              </a:buClr>
              <a:defRPr/>
            </a:pPr>
            <a:r>
              <a:rPr lang="en-US" sz="2400" b="1" dirty="0">
                <a:solidFill>
                  <a:srgbClr val="FCDE28"/>
                </a:solidFill>
              </a:rPr>
              <a:t>Single most important</a:t>
            </a:r>
            <a:r>
              <a:rPr lang="en-US" sz="2400" b="1" dirty="0"/>
              <a:t> component of being prepared &amp; staying safe</a:t>
            </a:r>
          </a:p>
          <a:p>
            <a:pPr eaLnBrk="1" hangingPunct="1">
              <a:spcAft>
                <a:spcPct val="10000"/>
              </a:spcAft>
              <a:buClr>
                <a:srgbClr val="92D050"/>
              </a:buClr>
              <a:defRPr/>
            </a:pPr>
            <a:r>
              <a:rPr lang="en-US" sz="2400" b="1" dirty="0"/>
              <a:t>Training provided by principal investigator (PI) may include</a:t>
            </a:r>
          </a:p>
          <a:p>
            <a:pPr lvl="1" eaLnBrk="1" hangingPunct="1">
              <a:spcAft>
                <a:spcPct val="10000"/>
              </a:spcAft>
              <a:buClr>
                <a:srgbClr val="FFD10D"/>
              </a:buClr>
              <a:defRPr/>
            </a:pPr>
            <a:r>
              <a:rPr lang="en-US" sz="2000" dirty="0"/>
              <a:t>Survival</a:t>
            </a:r>
          </a:p>
          <a:p>
            <a:pPr lvl="1" eaLnBrk="1" hangingPunct="1">
              <a:spcAft>
                <a:spcPct val="10000"/>
              </a:spcAft>
              <a:buClr>
                <a:srgbClr val="FFD10D"/>
              </a:buClr>
              <a:defRPr/>
            </a:pPr>
            <a:r>
              <a:rPr lang="en-US" sz="2000" dirty="0"/>
              <a:t>Injury prevention</a:t>
            </a:r>
          </a:p>
          <a:p>
            <a:pPr lvl="1" eaLnBrk="1" hangingPunct="1">
              <a:spcAft>
                <a:spcPct val="10000"/>
              </a:spcAft>
              <a:buClr>
                <a:srgbClr val="FFD10D"/>
              </a:buClr>
              <a:defRPr/>
            </a:pPr>
            <a:r>
              <a:rPr lang="en-US" sz="2000" dirty="0"/>
              <a:t>First aid</a:t>
            </a:r>
          </a:p>
          <a:p>
            <a:pPr lvl="1" eaLnBrk="1" hangingPunct="1">
              <a:spcAft>
                <a:spcPct val="10000"/>
              </a:spcAft>
              <a:buClr>
                <a:srgbClr val="FFD10D"/>
              </a:buClr>
              <a:defRPr/>
            </a:pPr>
            <a:r>
              <a:rPr lang="en-US" sz="2000" dirty="0"/>
              <a:t>Team communication</a:t>
            </a:r>
          </a:p>
        </p:txBody>
      </p:sp>
      <p:pic>
        <p:nvPicPr>
          <p:cNvPr id="9220" name="Picture 5" descr="MPj032107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505200" cy="250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Common Field Injuries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35477" y="2239283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  <a:buClr>
                <a:srgbClr val="92D050"/>
              </a:buClr>
              <a:defRPr/>
            </a:pPr>
            <a:r>
              <a:rPr lang="en-US" sz="2400" b="1" dirty="0"/>
              <a:t>Knee &amp; ankle from</a:t>
            </a:r>
            <a:r>
              <a:rPr lang="en-US" sz="2400" b="1" dirty="0">
                <a:sym typeface="Wingdings" pitchFamily="2" charset="2"/>
              </a:rPr>
              <a:t> </a:t>
            </a:r>
            <a:br>
              <a:rPr lang="en-US" sz="2400" b="1" dirty="0">
                <a:sym typeface="Wingdings" pitchFamily="2" charset="2"/>
              </a:rPr>
            </a:br>
            <a:r>
              <a:rPr lang="en-US" sz="2400" b="1" dirty="0">
                <a:sym typeface="Wingdings" pitchFamily="2" charset="2"/>
              </a:rPr>
              <a:t>slips &amp; falls</a:t>
            </a:r>
          </a:p>
          <a:p>
            <a:pPr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Stings &amp; bites</a:t>
            </a:r>
          </a:p>
          <a:p>
            <a:pPr lvl="1">
              <a:lnSpc>
                <a:spcPct val="90000"/>
              </a:lnSpc>
              <a:buClr>
                <a:srgbClr val="FFD10D"/>
              </a:buClr>
              <a:defRPr/>
            </a:pPr>
            <a:r>
              <a:rPr lang="en-US" sz="2000" dirty="0">
                <a:sym typeface="Wingdings" pitchFamily="2" charset="2"/>
              </a:rPr>
              <a:t>Known allergy?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Carry MD-prescribed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epinephrine pen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(“epi pen”)</a:t>
            </a:r>
          </a:p>
          <a:p>
            <a:pPr lvl="1">
              <a:lnSpc>
                <a:spcPct val="90000"/>
              </a:lnSpc>
              <a:buClr>
                <a:srgbClr val="9966FF"/>
              </a:buClr>
              <a:buFontTx/>
              <a:buNone/>
              <a:defRPr/>
            </a:pPr>
            <a:endParaRPr lang="en-US" b="1" dirty="0"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Muscle strain from lifting or falling</a:t>
            </a:r>
            <a:endParaRPr lang="en-US" sz="2400" dirty="0"/>
          </a:p>
        </p:txBody>
      </p:sp>
      <p:pic>
        <p:nvPicPr>
          <p:cNvPr id="6" name="Picture 5" descr="http://www.nuh.com.sg/wbn/slot/u3268/fractured%20ankle%20being%20treated%20in%20a%20cast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11" y="1922748"/>
            <a:ext cx="1981200" cy="1636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5" name="Picture 5" descr="MCj034689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574"/>
            <a:ext cx="24384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technologyinmotion.com/sites/default/files/CTI%20knee%20brac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695450" cy="1695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50843" y="329013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CDE28"/>
                </a:solidFill>
              </a:rPr>
              <a:t>Common Field Injuries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23281" y="2124075"/>
            <a:ext cx="8077200" cy="4495800"/>
          </a:xfrm>
        </p:spPr>
        <p:txBody>
          <a:bodyPr/>
          <a:lstStyle/>
          <a:p>
            <a:pPr>
              <a:buClr>
                <a:srgbClr val="92D050"/>
              </a:buClr>
              <a:defRPr/>
            </a:pPr>
            <a:r>
              <a:rPr lang="en-US" sz="2400" b="1" dirty="0">
                <a:sym typeface="Wingdings" pitchFamily="2" charset="2"/>
              </a:rPr>
              <a:t>Driving accidents can result </a:t>
            </a:r>
            <a:br>
              <a:rPr lang="en-US" sz="2400" b="1" dirty="0">
                <a:sym typeface="Wingdings" pitchFamily="2" charset="2"/>
              </a:rPr>
            </a:br>
            <a:r>
              <a:rPr lang="en-US" sz="2400" b="1" dirty="0">
                <a:sym typeface="Wingdings" pitchFamily="2" charset="2"/>
              </a:rPr>
              <a:t>in serious injury or death</a:t>
            </a:r>
            <a:endParaRPr lang="en-US" sz="2400" dirty="0"/>
          </a:p>
          <a:p>
            <a:pPr lvl="1">
              <a:buClr>
                <a:srgbClr val="FFD10D"/>
              </a:buClr>
              <a:defRPr/>
            </a:pPr>
            <a:r>
              <a:rPr lang="en-US" sz="2000" dirty="0"/>
              <a:t>Highway</a:t>
            </a:r>
          </a:p>
          <a:p>
            <a:pPr lvl="1">
              <a:buClr>
                <a:srgbClr val="FFD10D"/>
              </a:buClr>
              <a:defRPr/>
            </a:pPr>
            <a:r>
              <a:rPr lang="en-US" sz="2000" dirty="0"/>
              <a:t>Off-road vehicles</a:t>
            </a:r>
          </a:p>
          <a:p>
            <a:pPr lvl="2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/>
              <a:t>ATVs, snow mobiles</a:t>
            </a:r>
          </a:p>
          <a:p>
            <a:pPr lvl="2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/>
              <a:t>Proper training required</a:t>
            </a:r>
          </a:p>
          <a:p>
            <a:pPr lvl="2">
              <a:buClr>
                <a:schemeClr val="tx1"/>
              </a:buClr>
              <a:defRPr/>
            </a:pPr>
            <a:r>
              <a:rPr lang="en-US" sz="1800" b="1" dirty="0">
                <a:solidFill>
                  <a:srgbClr val="FCDE28"/>
                </a:solidFill>
              </a:rPr>
              <a:t>ALWAYS</a:t>
            </a:r>
            <a:r>
              <a:rPr lang="en-US" sz="1800" dirty="0"/>
              <a:t> wear a</a:t>
            </a:r>
          </a:p>
          <a:p>
            <a:pPr lvl="2">
              <a:buClr>
                <a:srgbClr val="9966FF"/>
              </a:buClr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CDE28"/>
                </a:solidFill>
              </a:rPr>
              <a:t>HELMET</a:t>
            </a:r>
          </a:p>
        </p:txBody>
      </p:sp>
      <p:pic>
        <p:nvPicPr>
          <p:cNvPr id="11268" name="Picture 4" descr="MPj042305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1077" b="16862"/>
          <a:stretch>
            <a:fillRect/>
          </a:stretch>
        </p:blipFill>
        <p:spPr bwMode="auto">
          <a:xfrm>
            <a:off x="4483101" y="4553118"/>
            <a:ext cx="4432300" cy="2207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86025"/>
            <a:ext cx="2667000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Shimm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10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CDE28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3777</TotalTime>
  <Words>1989</Words>
  <Application>Microsoft Office PowerPoint</Application>
  <PresentationFormat>On-screen Show (4:3)</PresentationFormat>
  <Paragraphs>349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Tahoma</vt:lpstr>
      <vt:lpstr>Wingdings</vt:lpstr>
      <vt:lpstr>Shimmer</vt:lpstr>
      <vt:lpstr>PowerPoint Presentation</vt:lpstr>
      <vt:lpstr>Objectives</vt:lpstr>
      <vt:lpstr>Protecting Yourself </vt:lpstr>
      <vt:lpstr>Situation Awareness</vt:lpstr>
      <vt:lpstr>Special Environments</vt:lpstr>
      <vt:lpstr>Lack of or Inadequate Situation Awareness </vt:lpstr>
      <vt:lpstr>Safety Training</vt:lpstr>
      <vt:lpstr>Common Field Injuries</vt:lpstr>
      <vt:lpstr>Common Field Injuries</vt:lpstr>
      <vt:lpstr>Basic Personal Safety  </vt:lpstr>
      <vt:lpstr>Basic Safety Principles</vt:lpstr>
      <vt:lpstr>In Case of Accident . . .</vt:lpstr>
      <vt:lpstr>Injury from Animals</vt:lpstr>
      <vt:lpstr>Early Reporting of Injury</vt:lpstr>
      <vt:lpstr>Keeping Animals Safe</vt:lpstr>
      <vt:lpstr>Weather Danger</vt:lpstr>
      <vt:lpstr>Weather Danger</vt:lpstr>
      <vt:lpstr>Euthanasia</vt:lpstr>
      <vt:lpstr>Occupational Health</vt:lpstr>
      <vt:lpstr>Risk Assessment</vt:lpstr>
      <vt:lpstr>Review: Zoonotic Diseases</vt:lpstr>
      <vt:lpstr>Rabies</vt:lpstr>
      <vt:lpstr>Rabies</vt:lpstr>
      <vt:lpstr>Rabies</vt:lpstr>
      <vt:lpstr>PowerPoint Presentation</vt:lpstr>
      <vt:lpstr>Rabies  Transmission to Humans</vt:lpstr>
      <vt:lpstr>Rabies  Clinical Signs in Humans</vt:lpstr>
      <vt:lpstr>Rabies  Prevention</vt:lpstr>
      <vt:lpstr>Brucellosis (Undulant Fever)</vt:lpstr>
      <vt:lpstr>Brucellosis  Transmission to Humans</vt:lpstr>
      <vt:lpstr>Brucellosis  Prevention</vt:lpstr>
      <vt:lpstr>Hantavirus</vt:lpstr>
      <vt:lpstr>Hantavirus Incidence 1993-2018 (CDC)</vt:lpstr>
      <vt:lpstr>Hantavirus Transmission to Humans</vt:lpstr>
      <vt:lpstr>Hantavirus Clinical Signs</vt:lpstr>
      <vt:lpstr>Hantavirus Prevention</vt:lpstr>
      <vt:lpstr>Plague</vt:lpstr>
      <vt:lpstr>Plague</vt:lpstr>
      <vt:lpstr>Plague  in Animals</vt:lpstr>
      <vt:lpstr>Plague  Transmission to Humans</vt:lpstr>
      <vt:lpstr>Plague  Clinical Signs in Humans</vt:lpstr>
      <vt:lpstr>Plague  Clinical Signs in Humans</vt:lpstr>
      <vt:lpstr>Plague  Prevention</vt:lpstr>
      <vt:lpstr>Tularemia</vt:lpstr>
      <vt:lpstr>Tularemia  Transmission to Humans</vt:lpstr>
      <vt:lpstr>Tularemia  Clinical Signs in Humans</vt:lpstr>
      <vt:lpstr>Tularemia  Prevention</vt:lpstr>
      <vt:lpstr>West Nile Virus (WNV)</vt:lpstr>
      <vt:lpstr>West Nile Virus  Clinical Signs in Humans</vt:lpstr>
      <vt:lpstr>West Nile Virus in the U.S.</vt:lpstr>
      <vt:lpstr>West Nile Virus  Prevention</vt:lpstr>
      <vt:lpstr>Q Fever</vt:lpstr>
      <vt:lpstr>Q Fever  Clinical Signs in Humans</vt:lpstr>
      <vt:lpstr>LCM</vt:lpstr>
      <vt:lpstr>LCM  Clinical Signs in Humans</vt:lpstr>
      <vt:lpstr>Tick-borne Illnesses</vt:lpstr>
      <vt:lpstr>Preventing Tick Bites</vt:lpstr>
      <vt:lpstr>If You Get a Tick Bite</vt:lpstr>
      <vt:lpstr>END of TRAINING HAVE A GREAT FIELD SEASON!</vt:lpstr>
    </vt:vector>
  </TitlesOfParts>
  <Company>The University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Health for Wildlife Handlers</dc:title>
  <dc:creator>maryann.stevenson</dc:creator>
  <cp:lastModifiedBy>Heivilin, Kathryn</cp:lastModifiedBy>
  <cp:revision>183</cp:revision>
  <dcterms:created xsi:type="dcterms:W3CDTF">2006-03-30T14:41:11Z</dcterms:created>
  <dcterms:modified xsi:type="dcterms:W3CDTF">2022-11-22T19:56:18Z</dcterms:modified>
</cp:coreProperties>
</file>