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302" r:id="rId2"/>
    <p:sldId id="303" r:id="rId3"/>
    <p:sldId id="294" r:id="rId4"/>
    <p:sldId id="279" r:id="rId5"/>
    <p:sldId id="327" r:id="rId6"/>
    <p:sldId id="277" r:id="rId7"/>
    <p:sldId id="326" r:id="rId8"/>
    <p:sldId id="304" r:id="rId9"/>
    <p:sldId id="325" r:id="rId10"/>
    <p:sldId id="329" r:id="rId11"/>
    <p:sldId id="311" r:id="rId12"/>
    <p:sldId id="280" r:id="rId13"/>
    <p:sldId id="284" r:id="rId14"/>
    <p:sldId id="274" r:id="rId15"/>
    <p:sldId id="285" r:id="rId16"/>
    <p:sldId id="275" r:id="rId17"/>
    <p:sldId id="320" r:id="rId18"/>
    <p:sldId id="271" r:id="rId19"/>
    <p:sldId id="301" r:id="rId20"/>
    <p:sldId id="300"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B"/>
    <a:srgbClr val="FFF8E5"/>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3B544-061F-41DE-912D-1F6A024C4ACA}" v="546" dt="2024-04-04T16:49:11.916"/>
    <p1510:client id="{8A178035-4D66-43AE-B4FD-C4A359964995}" v="475" dt="2024-04-03T22:34:46.186"/>
    <p1510:client id="{AED33BEC-9F5A-4203-AF36-1DCB6643385F}" v="166" dt="2024-04-05T03:14:54.744"/>
    <p1510:client id="{FD76024C-054E-480A-9E5E-0FF9281DC2F5}" v="179" dt="2024-04-04T21:23:43.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4" autoAdjust="0"/>
    <p:restoredTop sz="88011" autoAdjust="0"/>
  </p:normalViewPr>
  <p:slideViewPr>
    <p:cSldViewPr snapToGrid="0">
      <p:cViewPr varScale="1">
        <p:scale>
          <a:sx n="65" d="100"/>
          <a:sy n="65"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Summer 2024 Awarding</a:t>
          </a: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ctr"/>
          <a:r>
            <a:rPr lang="en-US" b="0" dirty="0">
              <a:latin typeface="Calibri" panose="020F0502020204030204" pitchFamily="34" charset="0"/>
              <a:ea typeface="Calibri" panose="020F0502020204030204" pitchFamily="34" charset="0"/>
              <a:cs typeface="Calibri" panose="020F0502020204030204" pitchFamily="34" charset="0"/>
            </a:rPr>
            <a:t>UM Box  - UNIT / DEPT Scholarship Folders</a:t>
          </a:r>
          <a:endParaRPr lang="en-US" b="0" dirty="0">
            <a:latin typeface="Calibri"/>
            <a:ea typeface="Calibri" panose="020F0502020204030204" pitchFamily="34" charset="0"/>
            <a:cs typeface="Calibri"/>
          </a:endParaRP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2C011B45-6515-42E6-8D2C-C874BEF6F9E5}">
      <dgm:prSet phldr="0"/>
      <dgm:spPr/>
      <dgm:t>
        <a:bodyPr/>
        <a:lstStyle/>
        <a:p>
          <a:pPr algn="ctr"/>
          <a:r>
            <a:rPr lang="en-US" b="0" dirty="0">
              <a:solidFill>
                <a:schemeClr val="tx1"/>
              </a:solidFill>
              <a:latin typeface="Calibri"/>
              <a:ea typeface="Calibri"/>
              <a:cs typeface="Calibri"/>
            </a:rPr>
            <a:t>UM Scholarship Portal and FAFSA Updates for the 2024 – 2025 Academic Year</a:t>
          </a:r>
          <a:endParaRPr lang="en-US" b="0" dirty="0">
            <a:solidFill>
              <a:schemeClr val="tx1"/>
            </a:solidFill>
            <a:latin typeface="Calibri"/>
            <a:cs typeface="Calibri"/>
          </a:endParaRPr>
        </a:p>
      </dgm:t>
    </dgm:pt>
    <dgm:pt modelId="{E8457863-B0BF-4CD8-89DF-C4B6AB295188}" type="parTrans" cxnId="{C9A984DC-118C-4013-8A5F-A58DDBD509D2}">
      <dgm:prSet/>
      <dgm:spPr/>
      <dgm:t>
        <a:bodyPr/>
        <a:lstStyle/>
        <a:p>
          <a:endParaRPr lang="en-US"/>
        </a:p>
      </dgm:t>
    </dgm:pt>
    <dgm:pt modelId="{599AABB7-94B3-4688-BBCF-5EE5DE24B3A8}" type="sibTrans" cxnId="{C9A984DC-118C-4013-8A5F-A58DDBD509D2}">
      <dgm:prSet/>
      <dgm:spPr/>
      <dgm:t>
        <a:bodyPr/>
        <a:lstStyle/>
        <a:p>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3" custLinFactNeighborX="-194">
        <dgm:presLayoutVars>
          <dgm:bulletEnabled val="1"/>
        </dgm:presLayoutVars>
      </dgm:prSet>
      <dgm:spPr/>
    </dgm:pt>
    <dgm:pt modelId="{76389FB1-C225-4CCB-901C-A0C6920C3A75}" type="pres">
      <dgm:prSet presAssocID="{80FDAF30-9797-4FB1-ACAE-AC93FBFD017D}" presName="spacing" presStyleCnt="0"/>
      <dgm:spPr/>
    </dgm:pt>
    <dgm:pt modelId="{46623165-E094-48A1-96F0-B8D3AB492685}" type="pres">
      <dgm:prSet presAssocID="{2C011B45-6515-42E6-8D2C-C874BEF6F9E5}" presName="composite" presStyleCnt="0"/>
      <dgm:spPr/>
    </dgm:pt>
    <dgm:pt modelId="{80F163F4-C28C-44BA-9E71-9042BC6D8851}" type="pres">
      <dgm:prSet presAssocID="{2C011B45-6515-42E6-8D2C-C874BEF6F9E5}" presName="imgShp" presStyleLbl="fgImgPlace1" presStyleIdx="2" presStyleCnt="3" custFlipHor="1" custScaleX="92847"/>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19CDF77-E9DF-4F9C-8727-8427519261E5}" type="pres">
      <dgm:prSet presAssocID="{2C011B45-6515-42E6-8D2C-C874BEF6F9E5}" presName="txShp" presStyleLbl="node1" presStyleIdx="2" presStyleCnt="3">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7266FA0E-51AF-440C-909D-4E1BD4983693}" type="presOf" srcId="{711A3BD8-56ED-46FF-9E70-4D24A92A66EA}" destId="{08CB2F36-EE6F-497D-BEA3-44BAEE5C6453}" srcOrd="0" destOrd="0" presId="urn:microsoft.com/office/officeart/2005/8/layout/vList3"/>
    <dgm:cxn modelId="{F5E81D13-8C74-48C9-A5D3-7A7776D5A78D}" type="presOf" srcId="{3C7B5523-FA16-4ADA-BD86-768D7231F25D}" destId="{B0767E91-59D5-4596-89A8-D795C62EDC74}" srcOrd="0" destOrd="0" presId="urn:microsoft.com/office/officeart/2005/8/layout/vList3"/>
    <dgm:cxn modelId="{AE637B1C-B009-4711-BDB2-8AB3197DF6F4}" type="presOf" srcId="{500AD2D9-07BB-42BD-A4C5-CBE514A55D53}" destId="{F185E01C-E630-4696-BC9A-360C7557C711}"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AB86DC89-3677-4174-9D60-99E87DF7177B}" type="presOf" srcId="{2C011B45-6515-42E6-8D2C-C874BEF6F9E5}" destId="{019CDF77-E9DF-4F9C-8727-8427519261E5}" srcOrd="0" destOrd="0" presId="urn:microsoft.com/office/officeart/2005/8/layout/vList3"/>
    <dgm:cxn modelId="{C9A984DC-118C-4013-8A5F-A58DDBD509D2}" srcId="{500AD2D9-07BB-42BD-A4C5-CBE514A55D53}" destId="{2C011B45-6515-42E6-8D2C-C874BEF6F9E5}" srcOrd="2" destOrd="0" parTransId="{E8457863-B0BF-4CD8-89DF-C4B6AB295188}" sibTransId="{599AABB7-94B3-4688-BBCF-5EE5DE24B3A8}"/>
    <dgm:cxn modelId="{085A298E-68EF-48EF-ACAA-5A315B084D49}" type="presParOf" srcId="{F185E01C-E630-4696-BC9A-360C7557C711}" destId="{7AFD03DE-4022-4F9E-BD79-526525E13C71}" srcOrd="0" destOrd="0" presId="urn:microsoft.com/office/officeart/2005/8/layout/vList3"/>
    <dgm:cxn modelId="{850A34F2-C80E-44C3-B5AC-F2EF1BDABFA8}" type="presParOf" srcId="{7AFD03DE-4022-4F9E-BD79-526525E13C71}" destId="{DCFD1A23-CE00-4DA4-955E-A6CD3F61E4B9}" srcOrd="0" destOrd="0" presId="urn:microsoft.com/office/officeart/2005/8/layout/vList3"/>
    <dgm:cxn modelId="{25822BA5-3BF8-4929-86CA-348A876B7388}" type="presParOf" srcId="{7AFD03DE-4022-4F9E-BD79-526525E13C71}" destId="{08CB2F36-EE6F-497D-BEA3-44BAEE5C6453}" srcOrd="1" destOrd="0" presId="urn:microsoft.com/office/officeart/2005/8/layout/vList3"/>
    <dgm:cxn modelId="{8BAA3AB3-82BA-4276-81EB-E9F131FFCAD5}" type="presParOf" srcId="{F185E01C-E630-4696-BC9A-360C7557C711}" destId="{8C4841CB-3AF4-4541-8ADE-A7734A9F9C70}" srcOrd="1" destOrd="0" presId="urn:microsoft.com/office/officeart/2005/8/layout/vList3"/>
    <dgm:cxn modelId="{DDAE3783-471B-4B14-A8AA-2FC3364FFE96}" type="presParOf" srcId="{F185E01C-E630-4696-BC9A-360C7557C711}" destId="{126C8E74-75B7-45B9-960C-85D063B23DAA}" srcOrd="2" destOrd="0" presId="urn:microsoft.com/office/officeart/2005/8/layout/vList3"/>
    <dgm:cxn modelId="{2A98AB6A-9B9B-4F78-BBB9-BD23BB6F65F4}" type="presParOf" srcId="{126C8E74-75B7-45B9-960C-85D063B23DAA}" destId="{FC22CB67-F193-45FB-BA73-1699C90E0DA7}" srcOrd="0" destOrd="0" presId="urn:microsoft.com/office/officeart/2005/8/layout/vList3"/>
    <dgm:cxn modelId="{86B29FBF-8EE7-4E17-B21B-232D4E07D47D}" type="presParOf" srcId="{126C8E74-75B7-45B9-960C-85D063B23DAA}" destId="{B0767E91-59D5-4596-89A8-D795C62EDC74}" srcOrd="1" destOrd="0" presId="urn:microsoft.com/office/officeart/2005/8/layout/vList3"/>
    <dgm:cxn modelId="{A9B106D5-107B-44DB-BDD8-F251F50AF623}" type="presParOf" srcId="{F185E01C-E630-4696-BC9A-360C7557C711}" destId="{76389FB1-C225-4CCB-901C-A0C6920C3A75}" srcOrd="3" destOrd="0" presId="urn:microsoft.com/office/officeart/2005/8/layout/vList3"/>
    <dgm:cxn modelId="{21A9F8C5-51AF-4CA3-85F4-7D6C6EF7440B}" type="presParOf" srcId="{F185E01C-E630-4696-BC9A-360C7557C711}" destId="{46623165-E094-48A1-96F0-B8D3AB492685}" srcOrd="4" destOrd="0" presId="urn:microsoft.com/office/officeart/2005/8/layout/vList3"/>
    <dgm:cxn modelId="{40490F9B-580C-4A6C-83AC-4C636C624353}" type="presParOf" srcId="{46623165-E094-48A1-96F0-B8D3AB492685}" destId="{80F163F4-C28C-44BA-9E71-9042BC6D8851}" srcOrd="0" destOrd="0" presId="urn:microsoft.com/office/officeart/2005/8/layout/vList3"/>
    <dgm:cxn modelId="{45D99D65-B694-45B7-AEE9-B4E558A3D3BE}" type="presParOf" srcId="{46623165-E094-48A1-96F0-B8D3AB492685}" destId="{019CDF77-E9DF-4F9C-8727-8427519261E5}"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a:r>
            <a:rPr lang="en-US" dirty="0">
              <a:latin typeface="Calibri" panose="020F0502020204030204" pitchFamily="34" charset="0"/>
              <a:ea typeface="Calibri" panose="020F0502020204030204" pitchFamily="34" charset="0"/>
              <a:cs typeface="Calibri" panose="020F0502020204030204" pitchFamily="34" charset="0"/>
            </a:rPr>
            <a:t>How to Decline Awards in the Portal</a:t>
          </a: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l"/>
          <a:r>
            <a:rPr lang="en-US" dirty="0">
              <a:latin typeface="Calibri" panose="020F0502020204030204" pitchFamily="34" charset="0"/>
              <a:ea typeface="Calibri" panose="020F0502020204030204" pitchFamily="34" charset="0"/>
              <a:cs typeface="Calibri" panose="020F0502020204030204" pitchFamily="34" charset="0"/>
            </a:rPr>
            <a:t>How to View Student Thank You Letters in the Portal</a:t>
          </a: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D5BECBE8-8C27-4E53-A705-17B676D43859}">
      <dgm:prSet phldrT="[Text]"/>
      <dgm:spPr/>
      <dgm:t>
        <a:bodyPr/>
        <a:lstStyle/>
        <a:p>
          <a:pPr algn="l"/>
          <a:r>
            <a:rPr lang="en-US" b="0" dirty="0">
              <a:latin typeface="Calibri"/>
              <a:ea typeface="Calibri"/>
              <a:cs typeface="Calibri"/>
            </a:rPr>
            <a:t>Post-Acceptance End Date</a:t>
          </a:r>
        </a:p>
      </dgm:t>
    </dgm:pt>
    <dgm:pt modelId="{235AA8F9-CE2A-4466-854E-A081D62D1B12}" type="parTrans" cxnId="{881B335E-48C9-4B4F-8FA6-E40C4C5C8465}">
      <dgm:prSet/>
      <dgm:spPr/>
      <dgm:t>
        <a:bodyPr/>
        <a:lstStyle/>
        <a:p>
          <a:endParaRPr lang="en-US"/>
        </a:p>
      </dgm:t>
    </dgm:pt>
    <dgm:pt modelId="{1F2A6E90-E97F-4F8B-959D-619FA40D070D}" type="sibTrans" cxnId="{881B335E-48C9-4B4F-8FA6-E40C4C5C8465}">
      <dgm:prSet/>
      <dgm:spPr/>
      <dgm:t>
        <a:bodyPr/>
        <a:lstStyle/>
        <a:p>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3">
        <dgm:presLayoutVars>
          <dgm:bulletEnabled val="1"/>
        </dgm:presLayoutVars>
      </dgm:prSet>
      <dgm:spPr/>
    </dgm:pt>
    <dgm:pt modelId="{2FFA18A0-552B-4E44-8E4D-27572B400B21}" type="pres">
      <dgm:prSet presAssocID="{80FDAF30-9797-4FB1-ACAE-AC93FBFD017D}" presName="spacing" presStyleCnt="0"/>
      <dgm:spPr/>
    </dgm:pt>
    <dgm:pt modelId="{11C09278-E644-44C7-9332-FF3A732AF792}" type="pres">
      <dgm:prSet presAssocID="{D5BECBE8-8C27-4E53-A705-17B676D43859}" presName="composite" presStyleCnt="0"/>
      <dgm:spPr/>
    </dgm:pt>
    <dgm:pt modelId="{4E560FC8-6BC0-4DE8-90F9-8CDD5FB8F0C4}" type="pres">
      <dgm:prSet presAssocID="{D5BECBE8-8C27-4E53-A705-17B676D43859}" presName="imgShp" presStyleLbl="fgImgPlace1" presStyleIdx="2"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F3C60F90-5EE1-4C41-B7C6-0F80DC1E3CD8}" type="pres">
      <dgm:prSet presAssocID="{D5BECBE8-8C27-4E53-A705-17B676D43859}" presName="txShp" presStyleLbl="node1" presStyleIdx="2" presStyleCnt="3">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881B335E-48C9-4B4F-8FA6-E40C4C5C8465}" srcId="{500AD2D9-07BB-42BD-A4C5-CBE514A55D53}" destId="{D5BECBE8-8C27-4E53-A705-17B676D43859}" srcOrd="2" destOrd="0" parTransId="{235AA8F9-CE2A-4466-854E-A081D62D1B12}" sibTransId="{1F2A6E90-E97F-4F8B-959D-619FA40D070D}"/>
    <dgm:cxn modelId="{FA2AB461-BADF-48ED-A0ED-048D8076F5D8}" srcId="{500AD2D9-07BB-42BD-A4C5-CBE514A55D53}" destId="{3C7B5523-FA16-4ADA-BD86-768D7231F25D}" srcOrd="1" destOrd="0" parTransId="{DB51EC27-D581-42B9-B024-B8BF72E63FC2}" sibTransId="{80FDAF30-9797-4FB1-ACAE-AC93FBFD017D}"/>
    <dgm:cxn modelId="{B1322B6F-D163-4440-8DAD-035717DEBA24}" type="presOf" srcId="{D5BECBE8-8C27-4E53-A705-17B676D43859}" destId="{F3C60F90-5EE1-4C41-B7C6-0F80DC1E3CD8}" srcOrd="0" destOrd="0" presId="urn:microsoft.com/office/officeart/2005/8/layout/vList3"/>
    <dgm:cxn modelId="{7C058858-84EC-4210-845C-943B3E64C4CB}" type="presOf" srcId="{711A3BD8-56ED-46FF-9E70-4D24A92A66EA}" destId="{08CB2F36-EE6F-497D-BEA3-44BAEE5C6453}" srcOrd="0" destOrd="0" presId="urn:microsoft.com/office/officeart/2005/8/layout/vList3"/>
    <dgm:cxn modelId="{12F9CFAF-DB14-477B-8910-4CC787094C6E}" type="presOf" srcId="{3C7B5523-FA16-4ADA-BD86-768D7231F25D}" destId="{B0767E91-59D5-4596-89A8-D795C62EDC74}" srcOrd="0" destOrd="0" presId="urn:microsoft.com/office/officeart/2005/8/layout/vList3"/>
    <dgm:cxn modelId="{A19C341D-0627-45B5-A300-65F2EFD190FC}" type="presParOf" srcId="{F185E01C-E630-4696-BC9A-360C7557C711}" destId="{7AFD03DE-4022-4F9E-BD79-526525E13C71}" srcOrd="0" destOrd="0" presId="urn:microsoft.com/office/officeart/2005/8/layout/vList3"/>
    <dgm:cxn modelId="{3FCC8D76-61A9-45AD-B14B-71763981E909}" type="presParOf" srcId="{7AFD03DE-4022-4F9E-BD79-526525E13C71}" destId="{DCFD1A23-CE00-4DA4-955E-A6CD3F61E4B9}" srcOrd="0" destOrd="0" presId="urn:microsoft.com/office/officeart/2005/8/layout/vList3"/>
    <dgm:cxn modelId="{714E8C96-6E81-4D92-BF8E-98F55F886AD0}" type="presParOf" srcId="{7AFD03DE-4022-4F9E-BD79-526525E13C71}" destId="{08CB2F36-EE6F-497D-BEA3-44BAEE5C6453}" srcOrd="1" destOrd="0" presId="urn:microsoft.com/office/officeart/2005/8/layout/vList3"/>
    <dgm:cxn modelId="{C9A3D9B2-0888-4BE2-A6FB-C390E47C256A}" type="presParOf" srcId="{F185E01C-E630-4696-BC9A-360C7557C711}" destId="{8C4841CB-3AF4-4541-8ADE-A7734A9F9C70}" srcOrd="1" destOrd="0" presId="urn:microsoft.com/office/officeart/2005/8/layout/vList3"/>
    <dgm:cxn modelId="{405BF372-B86D-41C8-990D-BC32642E9B7F}" type="presParOf" srcId="{F185E01C-E630-4696-BC9A-360C7557C711}" destId="{126C8E74-75B7-45B9-960C-85D063B23DAA}" srcOrd="2" destOrd="0" presId="urn:microsoft.com/office/officeart/2005/8/layout/vList3"/>
    <dgm:cxn modelId="{C962A723-0DA0-4EEC-8FE0-E1C9FBBD91B0}" type="presParOf" srcId="{126C8E74-75B7-45B9-960C-85D063B23DAA}" destId="{FC22CB67-F193-45FB-BA73-1699C90E0DA7}" srcOrd="0" destOrd="0" presId="urn:microsoft.com/office/officeart/2005/8/layout/vList3"/>
    <dgm:cxn modelId="{97E49FE3-AF36-4390-9B6C-1C76EB21650E}" type="presParOf" srcId="{126C8E74-75B7-45B9-960C-85D063B23DAA}" destId="{B0767E91-59D5-4596-89A8-D795C62EDC74}" srcOrd="1" destOrd="0" presId="urn:microsoft.com/office/officeart/2005/8/layout/vList3"/>
    <dgm:cxn modelId="{6EA5F9A5-21B8-4C12-ACFE-C9E4C5711432}" type="presParOf" srcId="{F185E01C-E630-4696-BC9A-360C7557C711}" destId="{2FFA18A0-552B-4E44-8E4D-27572B400B21}" srcOrd="3" destOrd="0" presId="urn:microsoft.com/office/officeart/2005/8/layout/vList3"/>
    <dgm:cxn modelId="{502D4D7A-63D8-4725-B54F-8EDE8AA1D113}" type="presParOf" srcId="{F185E01C-E630-4696-BC9A-360C7557C711}" destId="{11C09278-E644-44C7-9332-FF3A732AF792}" srcOrd="4" destOrd="0" presId="urn:microsoft.com/office/officeart/2005/8/layout/vList3"/>
    <dgm:cxn modelId="{AEEBA197-28F8-414E-889D-84B7A73B1BD3}" type="presParOf" srcId="{11C09278-E644-44C7-9332-FF3A732AF792}" destId="{4E560FC8-6BC0-4DE8-90F9-8CDD5FB8F0C4}" srcOrd="0" destOrd="0" presId="urn:microsoft.com/office/officeart/2005/8/layout/vList3"/>
    <dgm:cxn modelId="{DB00CFBB-A452-4CA5-8221-1AD599D00D6D}" type="presParOf" srcId="{11C09278-E644-44C7-9332-FF3A732AF792}" destId="{F3C60F90-5EE1-4C41-B7C6-0F80DC1E3C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297542" y="43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Calibri" panose="020F0502020204030204" pitchFamily="34" charset="0"/>
              <a:ea typeface="Calibri" panose="020F0502020204030204" pitchFamily="34" charset="0"/>
              <a:cs typeface="Calibri" panose="020F0502020204030204" pitchFamily="34" charset="0"/>
            </a:rPr>
            <a:t>Summer 2024 Awarding</a:t>
          </a:r>
        </a:p>
      </dsp:txBody>
      <dsp:txXfrm rot="10800000">
        <a:off x="2552925" y="436"/>
        <a:ext cx="7852297" cy="1021531"/>
      </dsp:txXfrm>
    </dsp:sp>
    <dsp:sp modelId="{DCFD1A23-CE00-4DA4-955E-A6CD3F61E4B9}">
      <dsp:nvSpPr>
        <dsp:cNvPr id="0" name=""/>
        <dsp:cNvSpPr/>
      </dsp:nvSpPr>
      <dsp:spPr>
        <a:xfrm flipH="1">
          <a:off x="1786777" y="436"/>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281814" y="1277351"/>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Calibri" panose="020F0502020204030204" pitchFamily="34" charset="0"/>
              <a:ea typeface="Calibri" panose="020F0502020204030204" pitchFamily="34" charset="0"/>
              <a:cs typeface="Calibri" panose="020F0502020204030204" pitchFamily="34" charset="0"/>
            </a:rPr>
            <a:t>UM Box  - UNIT / DEPT Scholarship Folders</a:t>
          </a:r>
          <a:endParaRPr lang="en-US" sz="2800" b="0" kern="1200" dirty="0">
            <a:latin typeface="Calibri"/>
            <a:ea typeface="Calibri" panose="020F0502020204030204" pitchFamily="34" charset="0"/>
            <a:cs typeface="Calibri"/>
          </a:endParaRPr>
        </a:p>
      </dsp:txBody>
      <dsp:txXfrm rot="10800000">
        <a:off x="2537197" y="1277351"/>
        <a:ext cx="7852297" cy="1021531"/>
      </dsp:txXfrm>
    </dsp:sp>
    <dsp:sp modelId="{FC22CB67-F193-45FB-BA73-1699C90E0DA7}">
      <dsp:nvSpPr>
        <dsp:cNvPr id="0" name=""/>
        <dsp:cNvSpPr/>
      </dsp:nvSpPr>
      <dsp:spPr>
        <a:xfrm flipH="1">
          <a:off x="1786777" y="1277351"/>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9CDF77-E9DF-4F9C-8727-8427519261E5}">
      <dsp:nvSpPr>
        <dsp:cNvPr id="0" name=""/>
        <dsp:cNvSpPr/>
      </dsp:nvSpPr>
      <dsp:spPr>
        <a:xfrm rot="10800000">
          <a:off x="2279275" y="255426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latin typeface="Calibri"/>
              <a:ea typeface="Calibri"/>
              <a:cs typeface="Calibri"/>
            </a:rPr>
            <a:t>UM Scholarship Portal and FAFSA Updates for the 2024 – 2025 Academic Year</a:t>
          </a:r>
          <a:endParaRPr lang="en-US" sz="2800" b="0" kern="1200" dirty="0">
            <a:solidFill>
              <a:schemeClr val="tx1"/>
            </a:solidFill>
            <a:latin typeface="Calibri"/>
            <a:cs typeface="Calibri"/>
          </a:endParaRPr>
        </a:p>
      </dsp:txBody>
      <dsp:txXfrm rot="10800000">
        <a:off x="2534658" y="2554266"/>
        <a:ext cx="7852297" cy="1021531"/>
      </dsp:txXfrm>
    </dsp:sp>
    <dsp:sp modelId="{80F163F4-C28C-44BA-9E71-9042BC6D8851}">
      <dsp:nvSpPr>
        <dsp:cNvPr id="0" name=""/>
        <dsp:cNvSpPr/>
      </dsp:nvSpPr>
      <dsp:spPr>
        <a:xfrm flipH="1">
          <a:off x="1805044" y="2554266"/>
          <a:ext cx="948461" cy="1021531"/>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191753" y="255"/>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ea typeface="Calibri" panose="020F0502020204030204" pitchFamily="34" charset="0"/>
              <a:cs typeface="Calibri" panose="020F0502020204030204" pitchFamily="34" charset="0"/>
            </a:rPr>
            <a:t>How to Decline Awards in the Portal</a:t>
          </a:r>
        </a:p>
      </dsp:txBody>
      <dsp:txXfrm rot="10800000">
        <a:off x="2341346" y="255"/>
        <a:ext cx="7958087" cy="598372"/>
      </dsp:txXfrm>
    </dsp:sp>
    <dsp:sp modelId="{DCFD1A23-CE00-4DA4-955E-A6CD3F61E4B9}">
      <dsp:nvSpPr>
        <dsp:cNvPr id="0" name=""/>
        <dsp:cNvSpPr/>
      </dsp:nvSpPr>
      <dsp:spPr>
        <a:xfrm flipH="1">
          <a:off x="1892566" y="255"/>
          <a:ext cx="598372" cy="59837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191753" y="748220"/>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ea typeface="Calibri" panose="020F0502020204030204" pitchFamily="34" charset="0"/>
              <a:cs typeface="Calibri" panose="020F0502020204030204" pitchFamily="34" charset="0"/>
            </a:rPr>
            <a:t>How to View Student Thank You Letters in the Portal</a:t>
          </a:r>
        </a:p>
      </dsp:txBody>
      <dsp:txXfrm rot="10800000">
        <a:off x="2341346" y="748220"/>
        <a:ext cx="7958087" cy="598372"/>
      </dsp:txXfrm>
    </dsp:sp>
    <dsp:sp modelId="{FC22CB67-F193-45FB-BA73-1699C90E0DA7}">
      <dsp:nvSpPr>
        <dsp:cNvPr id="0" name=""/>
        <dsp:cNvSpPr/>
      </dsp:nvSpPr>
      <dsp:spPr>
        <a:xfrm flipH="1">
          <a:off x="1892566" y="748220"/>
          <a:ext cx="598372" cy="59837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C60F90-5EE1-4C41-B7C6-0F80DC1E3CD8}">
      <dsp:nvSpPr>
        <dsp:cNvPr id="0" name=""/>
        <dsp:cNvSpPr/>
      </dsp:nvSpPr>
      <dsp:spPr>
        <a:xfrm rot="10800000">
          <a:off x="2191753" y="1496186"/>
          <a:ext cx="8107680" cy="598372"/>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3866" tIns="102870" rIns="192024"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Calibri"/>
              <a:ea typeface="Calibri"/>
              <a:cs typeface="Calibri"/>
            </a:rPr>
            <a:t>Post-Acceptance End Date</a:t>
          </a:r>
        </a:p>
      </dsp:txBody>
      <dsp:txXfrm rot="10800000">
        <a:off x="2341346" y="1496186"/>
        <a:ext cx="7958087" cy="598372"/>
      </dsp:txXfrm>
    </dsp:sp>
    <dsp:sp modelId="{4E560FC8-6BC0-4DE8-90F9-8CDD5FB8F0C4}">
      <dsp:nvSpPr>
        <dsp:cNvPr id="0" name=""/>
        <dsp:cNvSpPr/>
      </dsp:nvSpPr>
      <dsp:spPr>
        <a:xfrm flipH="1">
          <a:off x="1892566" y="1496186"/>
          <a:ext cx="598372" cy="59837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0A5E8-E853-48C1-81EF-4196DAA62A18}" type="datetimeFigureOut">
              <a:rPr lang="en-US" smtClean="0"/>
              <a:t>5/2/2024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225E-EB3B-4CEC-8FD1-6C5AE9CF95E2}" type="slidenum">
              <a:rPr lang="en-US" smtClean="0"/>
              <a:t>‹#›</a:t>
            </a:fld>
            <a:endParaRPr lang="en-US" dirty="0"/>
          </a:p>
        </p:txBody>
      </p:sp>
    </p:spTree>
    <p:extLst>
      <p:ext uri="{BB962C8B-B14F-4D97-AF65-F5344CB8AC3E}">
        <p14:creationId xmlns:p14="http://schemas.microsoft.com/office/powerpoint/2010/main" val="63204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May need to be updated since it is early April. </a:t>
            </a:r>
          </a:p>
        </p:txBody>
      </p:sp>
      <p:sp>
        <p:nvSpPr>
          <p:cNvPr id="4" name="Slide Number Placeholder 3"/>
          <p:cNvSpPr>
            <a:spLocks noGrp="1"/>
          </p:cNvSpPr>
          <p:nvPr>
            <p:ph type="sldNum" sz="quarter" idx="5"/>
          </p:nvPr>
        </p:nvSpPr>
        <p:spPr/>
        <p:txBody>
          <a:bodyPr/>
          <a:lstStyle/>
          <a:p>
            <a:fld id="{1BD5225E-EB3B-4CEC-8FD1-6C5AE9CF95E2}" type="slidenum">
              <a:rPr lang="en-US" smtClean="0"/>
              <a:t>10</a:t>
            </a:fld>
            <a:endParaRPr lang="en-US" dirty="0"/>
          </a:p>
        </p:txBody>
      </p:sp>
    </p:spTree>
    <p:extLst>
      <p:ext uri="{BB962C8B-B14F-4D97-AF65-F5344CB8AC3E}">
        <p14:creationId xmlns:p14="http://schemas.microsoft.com/office/powerpoint/2010/main" val="154234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11</a:t>
            </a:fld>
            <a:endParaRPr lang="en-US" dirty="0"/>
          </a:p>
        </p:txBody>
      </p:sp>
    </p:spTree>
    <p:extLst>
      <p:ext uri="{BB962C8B-B14F-4D97-AF65-F5344CB8AC3E}">
        <p14:creationId xmlns:p14="http://schemas.microsoft.com/office/powerpoint/2010/main" val="176996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FAO Presents</a:t>
            </a:r>
            <a:endParaRPr lang="en-US" dirty="0"/>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12</a:t>
            </a:fld>
            <a:endParaRPr lang="en-US" dirty="0"/>
          </a:p>
        </p:txBody>
      </p:sp>
    </p:spTree>
    <p:extLst>
      <p:ext uri="{BB962C8B-B14F-4D97-AF65-F5344CB8AC3E}">
        <p14:creationId xmlns:p14="http://schemas.microsoft.com/office/powerpoint/2010/main" val="280135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FAO Presents</a:t>
            </a:r>
            <a:endParaRPr lang="en-US" dirty="0"/>
          </a:p>
          <a:p>
            <a:pPr marL="171450" indent="-171450">
              <a:buFont typeface="Wingdings" panose="05000000000000000000" pitchFamily="2" charset="2"/>
              <a:buChar char="Ø"/>
            </a:pPr>
            <a:r>
              <a:rPr lang="en-US" dirty="0">
                <a:cs typeface="Calibri"/>
              </a:rPr>
              <a:t>Complete. </a:t>
            </a:r>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13</a:t>
            </a:fld>
            <a:endParaRPr lang="en-US" dirty="0"/>
          </a:p>
        </p:txBody>
      </p:sp>
    </p:spTree>
    <p:extLst>
      <p:ext uri="{BB962C8B-B14F-4D97-AF65-F5344CB8AC3E}">
        <p14:creationId xmlns:p14="http://schemas.microsoft.com/office/powerpoint/2010/main" val="66707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14</a:t>
            </a:fld>
            <a:endParaRPr lang="en-US" dirty="0"/>
          </a:p>
        </p:txBody>
      </p:sp>
    </p:spTree>
    <p:extLst>
      <p:ext uri="{BB962C8B-B14F-4D97-AF65-F5344CB8AC3E}">
        <p14:creationId xmlns:p14="http://schemas.microsoft.com/office/powerpoint/2010/main" val="10195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15</a:t>
            </a:fld>
            <a:endParaRPr lang="en-US" dirty="0"/>
          </a:p>
        </p:txBody>
      </p:sp>
    </p:spTree>
    <p:extLst>
      <p:ext uri="{BB962C8B-B14F-4D97-AF65-F5344CB8AC3E}">
        <p14:creationId xmlns:p14="http://schemas.microsoft.com/office/powerpoint/2010/main" val="8301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16</a:t>
            </a:fld>
            <a:endParaRPr lang="en-US" dirty="0"/>
          </a:p>
        </p:txBody>
      </p:sp>
    </p:spTree>
    <p:extLst>
      <p:ext uri="{BB962C8B-B14F-4D97-AF65-F5344CB8AC3E}">
        <p14:creationId xmlns:p14="http://schemas.microsoft.com/office/powerpoint/2010/main" val="172458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17</a:t>
            </a:fld>
            <a:endParaRPr lang="en-US" dirty="0"/>
          </a:p>
        </p:txBody>
      </p:sp>
    </p:spTree>
    <p:extLst>
      <p:ext uri="{BB962C8B-B14F-4D97-AF65-F5344CB8AC3E}">
        <p14:creationId xmlns:p14="http://schemas.microsoft.com/office/powerpoint/2010/main" val="389535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18</a:t>
            </a:fld>
            <a:endParaRPr lang="en-US" dirty="0"/>
          </a:p>
        </p:txBody>
      </p:sp>
    </p:spTree>
    <p:extLst>
      <p:ext uri="{BB962C8B-B14F-4D97-AF65-F5344CB8AC3E}">
        <p14:creationId xmlns:p14="http://schemas.microsoft.com/office/powerpoint/2010/main" val="279127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19</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ea typeface="Calibri"/>
                <a:cs typeface="Calibri"/>
              </a:rPr>
              <a:t>24-25 Fafsa updates</a:t>
            </a:r>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ea typeface="Calibri"/>
                <a:cs typeface="Calibri"/>
              </a:rPr>
              <a:t>24-25 Award offers</a:t>
            </a:r>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ea typeface="Calibri"/>
                <a:cs typeface="Calibri"/>
              </a:rPr>
              <a:t>Reviewer and reference login update</a:t>
            </a:r>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ea typeface="Calibri"/>
                <a:cs typeface="Calibri"/>
              </a:rPr>
              <a:t>Reviewer groups and rubrics</a:t>
            </a:r>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ea typeface="Calibri"/>
                <a:cs typeface="Calibri"/>
              </a:rPr>
              <a:t>How to offer awards via the Portal </a:t>
            </a:r>
          </a:p>
          <a:p>
            <a:pPr marL="171450" indent="-171450">
              <a:buFont typeface="Wingdings" panose="05000000000000000000" pitchFamily="2" charset="2"/>
              <a:buChar char="Ø"/>
            </a:pPr>
            <a:endParaRPr lang="en-US" sz="1800" b="0" i="0" u="none" strike="noStrike" cap="all" dirty="0">
              <a:solidFill>
                <a:srgbClr val="FFFFFF"/>
              </a:solidFill>
              <a:effectLst/>
              <a:latin typeface="Calibri" panose="020F0502020204030204" pitchFamily="34" charset="0"/>
              <a:ea typeface="Calibri"/>
              <a:cs typeface="Calibri"/>
            </a:endParaRPr>
          </a:p>
          <a:p>
            <a:pPr marL="171450" indent="-171450">
              <a:buFont typeface="Wingdings" panose="05000000000000000000" pitchFamily="2" charset="2"/>
              <a:buChar char="Ø"/>
            </a:pPr>
            <a:endParaRPr lang="en-US" sz="1800" b="0" i="0" u="none" strike="noStrike" cap="all" dirty="0">
              <a:solidFill>
                <a:srgbClr val="FFFFFF"/>
              </a:solidFill>
              <a:effectLst/>
              <a:latin typeface="Calibri" panose="020F0502020204030204" pitchFamily="34" charset="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231962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20</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21</a:t>
            </a:fld>
            <a:endParaRPr lang="en-US" dirty="0"/>
          </a:p>
        </p:txBody>
      </p:sp>
    </p:spTree>
    <p:extLst>
      <p:ext uri="{BB962C8B-B14F-4D97-AF65-F5344CB8AC3E}">
        <p14:creationId xmlns:p14="http://schemas.microsoft.com/office/powerpoint/2010/main" val="85994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a:buChar char="Ø"/>
            </a:pPr>
            <a:r>
              <a:rPr lang="en-US" dirty="0">
                <a:cs typeface="Calibri" panose="020F0502020204030204"/>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3</a:t>
            </a:fld>
            <a:endParaRPr lang="en-US" dirty="0"/>
          </a:p>
        </p:txBody>
      </p:sp>
    </p:spTree>
    <p:extLst>
      <p:ext uri="{BB962C8B-B14F-4D97-AF65-F5344CB8AC3E}">
        <p14:creationId xmlns:p14="http://schemas.microsoft.com/office/powerpoint/2010/main" val="330821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a:buChar char="Ø"/>
            </a:pPr>
            <a:r>
              <a:rPr lang="en-US" dirty="0">
                <a:cs typeface="Calibri" panose="020F0502020204030204"/>
              </a:rPr>
              <a:t>Complete.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BD5225E-EB3B-4CEC-8FD1-6C5AE9CF95E2}" type="slidenum">
              <a:rPr lang="en-US" smtClean="0"/>
              <a:t>4</a:t>
            </a:fld>
            <a:endParaRPr lang="en-US" dirty="0"/>
          </a:p>
        </p:txBody>
      </p:sp>
    </p:spTree>
    <p:extLst>
      <p:ext uri="{BB962C8B-B14F-4D97-AF65-F5344CB8AC3E}">
        <p14:creationId xmlns:p14="http://schemas.microsoft.com/office/powerpoint/2010/main" val="189255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a:buChar char="Ø"/>
            </a:pPr>
            <a:r>
              <a:rPr lang="en-US" dirty="0">
                <a:cs typeface="Calibri" panose="020F0502020204030204"/>
              </a:rPr>
              <a:t>Add any updates for 24-25 need- based scholarship awarding.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BD5225E-EB3B-4CEC-8FD1-6C5AE9CF95E2}" type="slidenum">
              <a:rPr lang="en-US" smtClean="0"/>
              <a:t>5</a:t>
            </a:fld>
            <a:endParaRPr lang="en-US" dirty="0"/>
          </a:p>
        </p:txBody>
      </p:sp>
    </p:spTree>
    <p:extLst>
      <p:ext uri="{BB962C8B-B14F-4D97-AF65-F5344CB8AC3E}">
        <p14:creationId xmlns:p14="http://schemas.microsoft.com/office/powerpoint/2010/main" val="256990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ea typeface="Calibri"/>
                <a:cs typeface="Calibri"/>
              </a:rPr>
              <a:t>Stewardship Updates - Ask Makaya if she would like to be included.</a:t>
            </a:r>
          </a:p>
          <a:p>
            <a:pPr marL="0" indent="0">
              <a:buFont typeface="Wingdings" panose="05000000000000000000" pitchFamily="2" charset="2"/>
              <a:buNone/>
            </a:pPr>
            <a:endParaRPr lang="en-US" dirty="0">
              <a:ea typeface="Calibri"/>
              <a:cs typeface="Calibri"/>
            </a:endParaRPr>
          </a:p>
          <a:p>
            <a:pPr marL="171450" indent="-171450">
              <a:buFont typeface="Wingdings" panose="05000000000000000000" pitchFamily="2" charset="2"/>
              <a:buChar char="Ø"/>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6</a:t>
            </a:fld>
            <a:endParaRPr lang="en-US" dirty="0"/>
          </a:p>
        </p:txBody>
      </p:sp>
    </p:spTree>
    <p:extLst>
      <p:ext uri="{BB962C8B-B14F-4D97-AF65-F5344CB8AC3E}">
        <p14:creationId xmlns:p14="http://schemas.microsoft.com/office/powerpoint/2010/main" val="313804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cs typeface="Calibri"/>
              </a:rPr>
              <a:t>Raven Presents: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cs typeface="Calibri"/>
              </a:rPr>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7</a:t>
            </a:fld>
            <a:endParaRPr lang="en-US" dirty="0"/>
          </a:p>
        </p:txBody>
      </p:sp>
    </p:spTree>
    <p:extLst>
      <p:ext uri="{BB962C8B-B14F-4D97-AF65-F5344CB8AC3E}">
        <p14:creationId xmlns:p14="http://schemas.microsoft.com/office/powerpoint/2010/main" val="310209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dirty="0"/>
              <a:t>FAO Presents</a:t>
            </a:r>
          </a:p>
          <a:p>
            <a:pPr marL="171450" indent="-171450">
              <a:buFont typeface="Wingdings" panose="05000000000000000000" pitchFamily="2" charset="2"/>
              <a:buChar char="Ø"/>
            </a:pPr>
            <a:r>
              <a:rPr lang="en-US" dirty="0">
                <a:ea typeface="Calibri"/>
                <a:cs typeface="Calibri"/>
              </a:rPr>
              <a:t>Ask for updates, information may change before forum regarding “early April” FAFSA Deadline</a:t>
            </a:r>
          </a:p>
          <a:p>
            <a:pPr marL="171450" indent="-171450">
              <a:buFont typeface="Wingdings" panose="05000000000000000000" pitchFamily="2" charset="2"/>
              <a:buChar char="Ø"/>
            </a:pPr>
            <a:r>
              <a:rPr lang="en-US" dirty="0">
                <a:ea typeface="Calibri"/>
                <a:cs typeface="Calibri"/>
              </a:rPr>
              <a:t>Add reminder about close dates? They will need to be later bc awarding is delayed. </a:t>
            </a:r>
          </a:p>
          <a:p>
            <a:pPr marL="171450" indent="-171450">
              <a:buFont typeface="Wingdings" panose="05000000000000000000" pitchFamily="2" charset="2"/>
              <a:buChar char="Ø"/>
            </a:pPr>
            <a:r>
              <a:rPr lang="en-US" dirty="0">
                <a:ea typeface="Calibri"/>
                <a:cs typeface="Calibri"/>
              </a:rPr>
              <a:t>Add FAO Update about now 24-25 AWSS until June 1?</a:t>
            </a:r>
            <a:endParaRPr lang="en-US" baseline="30000" dirty="0">
              <a:ea typeface="Calibri"/>
              <a:cs typeface="Calibri"/>
            </a:endParaRPr>
          </a:p>
          <a:p>
            <a:pPr marL="0" indent="0">
              <a:buFont typeface="Wingdings" panose="05000000000000000000" pitchFamily="2" charset="2"/>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8</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Update? </a:t>
            </a:r>
          </a:p>
          <a:p>
            <a:pPr marL="171450" indent="-171450">
              <a:buFont typeface="Wingdings" panose="05000000000000000000" pitchFamily="2" charset="2"/>
              <a:buChar char="Ø"/>
            </a:pPr>
            <a:r>
              <a:rPr lang="en-US" dirty="0"/>
              <a:t>Address Wendys question - </a:t>
            </a:r>
            <a:r>
              <a:rPr lang="en-US" sz="1800" dirty="0">
                <a:effectLst/>
                <a:latin typeface="Calibri" panose="020F0502020204030204" pitchFamily="34" charset="0"/>
                <a:ea typeface="Aptos" panose="020B0004020202020204" pitchFamily="34" charset="0"/>
              </a:rPr>
              <a:t>Do all of our faculty reviewers really need to set up a multi-factor authentication?  I know for sure that we will have a few faculty members who are not willing to do this.  Do we need to then remove them from our scholarship committees?</a:t>
            </a:r>
            <a:endParaRPr lang="en-US" dirty="0"/>
          </a:p>
          <a:p>
            <a:endParaRPr lang="en-US" dirty="0"/>
          </a:p>
        </p:txBody>
      </p:sp>
      <p:sp>
        <p:nvSpPr>
          <p:cNvPr id="4" name="Slide Number Placeholder 3"/>
          <p:cNvSpPr>
            <a:spLocks noGrp="1"/>
          </p:cNvSpPr>
          <p:nvPr>
            <p:ph type="sldNum" sz="quarter" idx="5"/>
          </p:nvPr>
        </p:nvSpPr>
        <p:spPr/>
        <p:txBody>
          <a:bodyPr/>
          <a:lstStyle/>
          <a:p>
            <a:fld id="{1BD5225E-EB3B-4CEC-8FD1-6C5AE9CF95E2}" type="slidenum">
              <a:rPr lang="en-US" smtClean="0"/>
              <a:t>9</a:t>
            </a:fld>
            <a:endParaRPr lang="en-US" dirty="0"/>
          </a:p>
        </p:txBody>
      </p:sp>
    </p:spTree>
    <p:extLst>
      <p:ext uri="{BB962C8B-B14F-4D97-AF65-F5344CB8AC3E}">
        <p14:creationId xmlns:p14="http://schemas.microsoft.com/office/powerpoint/2010/main" val="10281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5/2/2024 9:14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5/2/2024 9:14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5/2/2024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57280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3849838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5/2/2024 9:14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5" r:id="rId3"/>
    <p:sldLayoutId id="2147483756" r:id="rId4"/>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hyperlink" Target="https://www.umt.edu/finaid/documents/scholarship-docs/new-schol-docs/how-to-decline-or-cancel-awards-to-applicants-in-an-opportunity-handout.pdf" TargetMode="External"/><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hyperlink" Target="mailto:raven.clark@supportum.org" TargetMode="External"/><Relationship Id="rId13" Type="http://schemas.openxmlformats.org/officeDocument/2006/relationships/image" Target="../media/image43.png"/><Relationship Id="rId3" Type="http://schemas.openxmlformats.org/officeDocument/2006/relationships/hyperlink" Target="mailto:Korla.mcalpine@supportum.org" TargetMode="External"/><Relationship Id="rId7" Type="http://schemas.openxmlformats.org/officeDocument/2006/relationships/hyperlink" Target="mailto:leana.schelvan@supportum.org" TargetMode="External"/><Relationship Id="rId12" Type="http://schemas.openxmlformats.org/officeDocument/2006/relationships/image" Target="../media/image4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11" Type="http://schemas.openxmlformats.org/officeDocument/2006/relationships/image" Target="../media/image41.png"/><Relationship Id="rId5" Type="http://schemas.openxmlformats.org/officeDocument/2006/relationships/hyperlink" Target="mailto:Nancy.Randazzo@supportum.org" TargetMode="External"/><Relationship Id="rId10" Type="http://schemas.openxmlformats.org/officeDocument/2006/relationships/hyperlink" Target="mailto:umfawardsummarysheets@supportum.org" TargetMode="External"/><Relationship Id="rId4" Type="http://schemas.openxmlformats.org/officeDocument/2006/relationships/hyperlink" Target="mailto:Sarah.wade@supportum.org" TargetMode="External"/><Relationship Id="rId9" Type="http://schemas.openxmlformats.org/officeDocument/2006/relationships/hyperlink" Target="mailto:fascholarships@mso.umt.edu" TargetMode="External"/><Relationship Id="rId1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thankyou@supportum.org" TargetMode="External"/><Relationship Id="rId5" Type="http://schemas.openxmlformats.org/officeDocument/2006/relationships/hyperlink" Target="https://www.supportum.org/scholarship-letters/default.php"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mailto:umfawardsummarysheets@supportum.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mailto:fascholarships@mso.umt.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umt.edu/finaid/scholarships/opportunity-admin-request.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fascholarships@mso.umt.edu"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1309730" y="1450568"/>
            <a:ext cx="7766936" cy="1646302"/>
          </a:xfrm>
        </p:spPr>
        <p:txBody>
          <a:bodyPr>
            <a:noAutofit/>
          </a:bodyPr>
          <a:lstStyle/>
          <a:p>
            <a:pPr algn="ctr"/>
            <a:r>
              <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APRIL</a:t>
            </a:r>
            <a:r>
              <a:rPr lang="en-US" sz="5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Scholarship Forum</a:t>
            </a:r>
            <a:endPar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5B56B78-7366-41A6-AE4A-12613C7BBF85}"/>
              </a:ext>
            </a:extLst>
          </p:cNvPr>
          <p:cNvSpPr txBox="1"/>
          <p:nvPr/>
        </p:nvSpPr>
        <p:spPr>
          <a:xfrm>
            <a:off x="-846619" y="3788211"/>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April 5th, 2024</a:t>
            </a:r>
          </a:p>
        </p:txBody>
      </p:sp>
      <p:sp>
        <p:nvSpPr>
          <p:cNvPr id="5" name="TextBox 4">
            <a:extLst>
              <a:ext uri="{FF2B5EF4-FFF2-40B4-BE49-F238E27FC236}">
                <a16:creationId xmlns:a16="http://schemas.microsoft.com/office/drawing/2014/main" id="{6C0A4E65-E295-474B-9C24-8FE0895507DE}"/>
              </a:ext>
            </a:extLst>
          </p:cNvPr>
          <p:cNvSpPr txBox="1"/>
          <p:nvPr/>
        </p:nvSpPr>
        <p:spPr>
          <a:xfrm>
            <a:off x="-902802" y="313870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Financial Aid Office, UM Foundation and Business Services</a:t>
            </a:r>
          </a:p>
        </p:txBody>
      </p:sp>
      <p:pic>
        <p:nvPicPr>
          <p:cNvPr id="7" name="Graphic 6" descr="A small arrangement of flowers">
            <a:extLst>
              <a:ext uri="{FF2B5EF4-FFF2-40B4-BE49-F238E27FC236}">
                <a16:creationId xmlns:a16="http://schemas.microsoft.com/office/drawing/2014/main" id="{63EBE32F-1903-A755-9266-71BF6A093C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89584" y="3226491"/>
            <a:ext cx="4807227" cy="4807227"/>
          </a:xfrm>
          <a:prstGeom prst="rect">
            <a:avLst/>
          </a:prstGeom>
        </p:spPr>
      </p:pic>
    </p:spTree>
    <p:extLst>
      <p:ext uri="{BB962C8B-B14F-4D97-AF65-F5344CB8AC3E}">
        <p14:creationId xmlns:p14="http://schemas.microsoft.com/office/powerpoint/2010/main" val="44878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32D4-5702-E70B-1A0E-578ADCA62311}"/>
              </a:ext>
            </a:extLst>
          </p:cNvPr>
          <p:cNvSpPr>
            <a:spLocks noGrp="1"/>
          </p:cNvSpPr>
          <p:nvPr>
            <p:ph type="title"/>
          </p:nvPr>
        </p:nvSpPr>
        <p:spPr/>
        <p:txBody>
          <a:bodyPr/>
          <a:lstStyle/>
          <a:p>
            <a:r>
              <a:rPr lang="en-US" b="1" dirty="0">
                <a:latin typeface="Calibri"/>
                <a:cs typeface="Calibri"/>
              </a:rPr>
              <a:t>2024 – 2025 Fafsa Reminder</a:t>
            </a:r>
          </a:p>
        </p:txBody>
      </p:sp>
      <p:sp>
        <p:nvSpPr>
          <p:cNvPr id="9" name="TextBox 8">
            <a:extLst>
              <a:ext uri="{FF2B5EF4-FFF2-40B4-BE49-F238E27FC236}">
                <a16:creationId xmlns:a16="http://schemas.microsoft.com/office/drawing/2014/main" id="{F724A072-9995-6698-89F4-81EFCC0E13BC}"/>
              </a:ext>
            </a:extLst>
          </p:cNvPr>
          <p:cNvSpPr txBox="1"/>
          <p:nvPr/>
        </p:nvSpPr>
        <p:spPr>
          <a:xfrm>
            <a:off x="531186" y="2003107"/>
            <a:ext cx="11029615" cy="4247317"/>
          </a:xfrm>
          <a:prstGeom prst="rect">
            <a:avLst/>
          </a:prstGeom>
          <a:noFill/>
        </p:spPr>
        <p:txBody>
          <a:bodyPr wrap="square" lIns="91440" tIns="45720" rIns="91440" bIns="45720" anchor="t">
            <a:spAutoFit/>
          </a:bodyPr>
          <a:lstStyle/>
          <a:p>
            <a:pPr algn="l"/>
            <a:r>
              <a:rPr lang="en-US" b="1" i="0" u="sng" dirty="0">
                <a:solidFill>
                  <a:srgbClr val="0D0D0D"/>
                </a:solidFill>
                <a:effectLst/>
                <a:latin typeface="Calibri"/>
                <a:ea typeface="Calibri"/>
                <a:cs typeface="Calibri"/>
              </a:rPr>
              <a:t>Notification from Department of Education</a:t>
            </a:r>
            <a:endParaRPr lang="en-US" b="0" i="0" u="sng" dirty="0">
              <a:solidFill>
                <a:srgbClr val="0D0D0D"/>
              </a:solidFill>
              <a:effectLst/>
              <a:latin typeface="Calibri"/>
              <a:ea typeface="Calibri"/>
              <a:cs typeface="Calibri"/>
            </a:endParaRPr>
          </a:p>
          <a:p>
            <a:r>
              <a:rPr lang="en-US" dirty="0">
                <a:solidFill>
                  <a:srgbClr val="0D0D0D"/>
                </a:solidFill>
                <a:latin typeface="Calibri"/>
                <a:ea typeface="Calibri"/>
                <a:cs typeface="Calibri"/>
              </a:rPr>
              <a:t>The U.S. Department of Education has begun to slowly release FAFSA data to campuses nationwide. </a:t>
            </a:r>
          </a:p>
          <a:p>
            <a:endParaRPr lang="en-US"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lvl="1"/>
            <a:r>
              <a:rPr lang="en-US" b="1" i="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Impact on Scholarship Portal</a:t>
            </a:r>
            <a:r>
              <a:rPr lang="en-US" b="0" i="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Wingdings" panose="05000000000000000000" pitchFamily="2" charset="2"/>
              <a:buChar char="Ø"/>
            </a:pPr>
            <a:r>
              <a:rPr lang="en-US" b="0" i="0" dirty="0">
                <a:solidFill>
                  <a:srgbClr val="0D0D0D"/>
                </a:solidFill>
                <a:effectLst/>
                <a:latin typeface="Calibri"/>
                <a:ea typeface="Calibri"/>
                <a:cs typeface="Calibri"/>
              </a:rPr>
              <a:t>Due to the </a:t>
            </a:r>
            <a:r>
              <a:rPr lang="en-US" dirty="0">
                <a:solidFill>
                  <a:srgbClr val="0D0D0D"/>
                </a:solidFill>
                <a:latin typeface="Calibri"/>
                <a:ea typeface="Calibri"/>
                <a:cs typeface="Calibri"/>
              </a:rPr>
              <a:t>slow roll out of this </a:t>
            </a:r>
            <a:r>
              <a:rPr lang="en-US" b="0" i="0" dirty="0">
                <a:solidFill>
                  <a:srgbClr val="0D0D0D"/>
                </a:solidFill>
                <a:effectLst/>
                <a:latin typeface="Calibri"/>
                <a:ea typeface="Calibri"/>
                <a:cs typeface="Calibri"/>
              </a:rPr>
              <a:t>FAFSA information will </a:t>
            </a:r>
            <a:r>
              <a:rPr lang="en-US" dirty="0">
                <a:solidFill>
                  <a:srgbClr val="0D0D0D"/>
                </a:solidFill>
                <a:latin typeface="Calibri"/>
                <a:ea typeface="Calibri"/>
                <a:cs typeface="Calibri"/>
              </a:rPr>
              <a:t>not </a:t>
            </a:r>
            <a:r>
              <a:rPr lang="en-US" b="0" i="0" dirty="0">
                <a:solidFill>
                  <a:srgbClr val="0D0D0D"/>
                </a:solidFill>
                <a:effectLst/>
                <a:latin typeface="Calibri"/>
                <a:ea typeface="Calibri"/>
                <a:cs typeface="Calibri"/>
              </a:rPr>
              <a:t>be </a:t>
            </a:r>
            <a:r>
              <a:rPr lang="en-US" dirty="0">
                <a:solidFill>
                  <a:srgbClr val="0D0D0D"/>
                </a:solidFill>
                <a:latin typeface="Calibri"/>
                <a:ea typeface="Calibri"/>
                <a:cs typeface="Calibri"/>
              </a:rPr>
              <a:t>available in </a:t>
            </a:r>
            <a:r>
              <a:rPr lang="en-US" b="0" i="0" dirty="0">
                <a:solidFill>
                  <a:srgbClr val="0D0D0D"/>
                </a:solidFill>
                <a:effectLst/>
                <a:latin typeface="Calibri"/>
                <a:ea typeface="Calibri"/>
                <a:cs typeface="Calibri"/>
              </a:rPr>
              <a:t>the </a:t>
            </a:r>
            <a:r>
              <a:rPr lang="en-US" dirty="0">
                <a:solidFill>
                  <a:srgbClr val="0D0D0D"/>
                </a:solidFill>
                <a:latin typeface="Calibri"/>
                <a:ea typeface="Calibri"/>
                <a:cs typeface="Calibri"/>
              </a:rPr>
              <a:t>Scholarship Portal </a:t>
            </a:r>
            <a:r>
              <a:rPr lang="en-US" b="0" i="0" dirty="0">
                <a:solidFill>
                  <a:srgbClr val="0D0D0D"/>
                </a:solidFill>
                <a:effectLst/>
                <a:latin typeface="Calibri"/>
                <a:ea typeface="Calibri"/>
                <a:cs typeface="Calibri"/>
              </a:rPr>
              <a:t>until </a:t>
            </a:r>
            <a:r>
              <a:rPr lang="en-US" b="1" dirty="0">
                <a:solidFill>
                  <a:srgbClr val="0D0D0D"/>
                </a:solidFill>
                <a:latin typeface="Calibri"/>
                <a:ea typeface="Calibri"/>
                <a:cs typeface="Calibri"/>
              </a:rPr>
              <a:t>Mid-April</a:t>
            </a:r>
            <a:r>
              <a:rPr lang="en-US" b="1" i="0" dirty="0">
                <a:solidFill>
                  <a:srgbClr val="0D0D0D"/>
                </a:solidFill>
                <a:effectLst/>
                <a:latin typeface="Calibri"/>
                <a:ea typeface="Calibri"/>
                <a:cs typeface="Calibri"/>
              </a:rPr>
              <a:t>.</a:t>
            </a:r>
            <a:r>
              <a:rPr lang="en-US" b="1" dirty="0">
                <a:solidFill>
                  <a:srgbClr val="0D0D0D"/>
                </a:solidFill>
                <a:latin typeface="Calibri"/>
                <a:ea typeface="Calibri"/>
                <a:cs typeface="Calibri"/>
              </a:rPr>
              <a:t> </a:t>
            </a:r>
            <a:endParaRPr lang="en-US" b="1" i="0" dirty="0">
              <a:solidFill>
                <a:srgbClr val="0D0D0D"/>
              </a:solidFill>
              <a:effectLst/>
              <a:latin typeface="Calibri"/>
              <a:ea typeface="Calibri"/>
              <a:cs typeface="Calibri"/>
            </a:endParaRPr>
          </a:p>
          <a:p>
            <a:pPr marL="742950" lvl="1" indent="-285750" algn="l">
              <a:buFont typeface="Wingdings" panose="05000000000000000000" pitchFamily="2" charset="2"/>
              <a:buChar char="Ø"/>
            </a:pPr>
            <a:r>
              <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Consequently, need-based scholarships will initially reflect 0 applications until FAFSA information is received.</a:t>
            </a:r>
          </a:p>
          <a:p>
            <a:pPr lvl="1" algn="l"/>
            <a:endPar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b="1" i="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Awarding Scholarships</a:t>
            </a:r>
            <a:r>
              <a:rPr lang="en-US" b="0" i="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gn="l">
              <a:buFont typeface="Wingdings" panose="05000000000000000000" pitchFamily="2" charset="2"/>
              <a:buChar char="Ø"/>
            </a:pPr>
            <a:r>
              <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Despite the delay, departments retain the ability to award scholarships not contingent on FAFSA information.</a:t>
            </a:r>
          </a:p>
          <a:p>
            <a:pPr marL="742950" lvl="1" indent="-285750" algn="l">
              <a:buFont typeface="Wingdings" panose="05000000000000000000" pitchFamily="2" charset="2"/>
              <a:buChar char="Ø"/>
            </a:pPr>
            <a:r>
              <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Departments are encouraged to proceed with reviewing and awarding scholarships not reliant on need-based criteria.</a:t>
            </a:r>
          </a:p>
          <a:p>
            <a:pPr lvl="1" algn="l"/>
            <a:endPar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Deadline Reminder</a:t>
            </a:r>
            <a:r>
              <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buBlip>
                <a:blip r:embed="rId3">
                  <a:extLst>
                    <a:ext uri="{96DAC541-7B7A-43D3-8B79-37D633B846F1}">
                      <asvg:svgBlip xmlns:asvg="http://schemas.microsoft.com/office/drawing/2016/SVG/main" r:embed="rId4"/>
                    </a:ext>
                  </a:extLst>
                </a:blip>
              </a:buBlip>
            </a:pPr>
            <a:r>
              <a:rPr lang="en-US"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June 1</a:t>
            </a:r>
            <a:r>
              <a:rPr lang="en-US" b="1" i="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st</a:t>
            </a:r>
            <a:r>
              <a:rPr lang="en-US"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remains the deadline for awarding scholarships for the 2024-2025 academic year.</a:t>
            </a:r>
          </a:p>
        </p:txBody>
      </p:sp>
    </p:spTree>
    <p:extLst>
      <p:ext uri="{BB962C8B-B14F-4D97-AF65-F5344CB8AC3E}">
        <p14:creationId xmlns:p14="http://schemas.microsoft.com/office/powerpoint/2010/main" val="98281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74F6C38-9264-A20B-7FDA-BB4BA225CD40}"/>
              </a:ext>
            </a:extLst>
          </p:cNvPr>
          <p:cNvSpPr/>
          <p:nvPr/>
        </p:nvSpPr>
        <p:spPr>
          <a:xfrm flipV="1">
            <a:off x="444500" y="1857372"/>
            <a:ext cx="11303000"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4A1757-6459-B851-4545-B0ABC777B670}"/>
              </a:ext>
            </a:extLst>
          </p:cNvPr>
          <p:cNvSpPr>
            <a:spLocks noGrp="1"/>
          </p:cNvSpPr>
          <p:nvPr>
            <p:ph type="title"/>
          </p:nvPr>
        </p:nvSpPr>
        <p:spPr>
          <a:xfrm>
            <a:off x="0" y="729658"/>
            <a:ext cx="12192000" cy="988332"/>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UM Scholarship Portal</a:t>
            </a:r>
          </a:p>
        </p:txBody>
      </p:sp>
      <p:graphicFrame>
        <p:nvGraphicFramePr>
          <p:cNvPr id="5" name="Diagram 4">
            <a:extLst>
              <a:ext uri="{FF2B5EF4-FFF2-40B4-BE49-F238E27FC236}">
                <a16:creationId xmlns:a16="http://schemas.microsoft.com/office/drawing/2014/main" id="{784E1C98-7516-DBCC-464B-C9323FFE1001}"/>
              </a:ext>
            </a:extLst>
          </p:cNvPr>
          <p:cNvGraphicFramePr/>
          <p:nvPr>
            <p:extLst>
              <p:ext uri="{D42A27DB-BD31-4B8C-83A1-F6EECF244321}">
                <p14:modId xmlns:p14="http://schemas.microsoft.com/office/powerpoint/2010/main" val="678971353"/>
              </p:ext>
            </p:extLst>
          </p:nvPr>
        </p:nvGraphicFramePr>
        <p:xfrm>
          <a:off x="0" y="3269000"/>
          <a:ext cx="12192000" cy="209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E672A957-6AC5-6C28-CDAD-043DFFF2875E}"/>
              </a:ext>
            </a:extLst>
          </p:cNvPr>
          <p:cNvSpPr txBox="1"/>
          <p:nvPr/>
        </p:nvSpPr>
        <p:spPr>
          <a:xfrm>
            <a:off x="2121519" y="2414479"/>
            <a:ext cx="20885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TOPICS: </a:t>
            </a:r>
          </a:p>
        </p:txBody>
      </p:sp>
      <p:pic>
        <p:nvPicPr>
          <p:cNvPr id="6" name="Graphic 5" descr="A kite">
            <a:extLst>
              <a:ext uri="{FF2B5EF4-FFF2-40B4-BE49-F238E27FC236}">
                <a16:creationId xmlns:a16="http://schemas.microsoft.com/office/drawing/2014/main" id="{618AE304-90ED-618D-8380-3ABD0B1275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9677341" y="1933804"/>
            <a:ext cx="2391628" cy="2391628"/>
          </a:xfrm>
          <a:prstGeom prst="rect">
            <a:avLst/>
          </a:prstGeom>
        </p:spPr>
      </p:pic>
    </p:spTree>
    <p:extLst>
      <p:ext uri="{BB962C8B-B14F-4D97-AF65-F5344CB8AC3E}">
        <p14:creationId xmlns:p14="http://schemas.microsoft.com/office/powerpoint/2010/main" val="389754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6CC7D2BB-49C0-3BD8-9332-7CA78AAA191F}"/>
              </a:ext>
            </a:extLst>
          </p:cNvPr>
          <p:cNvSpPr/>
          <p:nvPr/>
        </p:nvSpPr>
        <p:spPr>
          <a:xfrm flipV="1">
            <a:off x="446719" y="555858"/>
            <a:ext cx="11309852"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D8D135-3678-EFB8-4AFD-5C4B3FC6D510}"/>
              </a:ext>
            </a:extLst>
          </p:cNvPr>
          <p:cNvSpPr/>
          <p:nvPr/>
        </p:nvSpPr>
        <p:spPr>
          <a:xfrm>
            <a:off x="3974003" y="4755799"/>
            <a:ext cx="6863463" cy="1939699"/>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8591094-09B1-AFCC-BE06-A85694A1C960}"/>
              </a:ext>
            </a:extLst>
          </p:cNvPr>
          <p:cNvSpPr/>
          <p:nvPr/>
        </p:nvSpPr>
        <p:spPr>
          <a:xfrm>
            <a:off x="3696085" y="2563127"/>
            <a:ext cx="3800090" cy="2075548"/>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7495286-4E0C-4D13-A0C9-BE4BFB65C024}"/>
              </a:ext>
            </a:extLst>
          </p:cNvPr>
          <p:cNvSpPr>
            <a:spLocks noGrp="1"/>
          </p:cNvSpPr>
          <p:nvPr>
            <p:ph type="title" idx="4294967295"/>
          </p:nvPr>
        </p:nvSpPr>
        <p:spPr>
          <a:xfrm>
            <a:off x="446719" y="116486"/>
            <a:ext cx="11298562" cy="987425"/>
          </a:xfrm>
        </p:spPr>
        <p:txBody>
          <a:bodyPr>
            <a:normAutofit/>
          </a:bodyPr>
          <a:lstStyle/>
          <a:p>
            <a:pPr algn="ctr"/>
            <a:r>
              <a:rPr lang="en-US"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Declining/Canceling A Scholarship Award In the Portal</a:t>
            </a:r>
          </a:p>
        </p:txBody>
      </p:sp>
      <p:sp>
        <p:nvSpPr>
          <p:cNvPr id="2" name="TextBox 1">
            <a:extLst>
              <a:ext uri="{FF2B5EF4-FFF2-40B4-BE49-F238E27FC236}">
                <a16:creationId xmlns:a16="http://schemas.microsoft.com/office/drawing/2014/main" id="{13E90426-7515-58CC-9E26-A7C1D3E8C74E}"/>
              </a:ext>
            </a:extLst>
          </p:cNvPr>
          <p:cNvSpPr txBox="1"/>
          <p:nvPr/>
        </p:nvSpPr>
        <p:spPr>
          <a:xfrm>
            <a:off x="496664" y="1340497"/>
            <a:ext cx="11472672"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See online handout for more in-depth graphics and info </a:t>
            </a:r>
            <a:r>
              <a:rPr lang="en-US" b="1" dirty="0">
                <a:latin typeface="Calibri" panose="020F0502020204030204" pitchFamily="34" charset="0"/>
                <a:ea typeface="Calibri" panose="020F0502020204030204" pitchFamily="34" charset="0"/>
                <a:cs typeface="Calibri" panose="020F0502020204030204" pitchFamily="34" charset="0"/>
              </a:rPr>
              <a:t>&gt; </a:t>
            </a:r>
            <a:r>
              <a:rPr lang="en-US" b="1"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How to Cancel or Decline Awards in the Scholarship Portal </a:t>
            </a:r>
            <a:endParaRPr lang="en-US"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EDB9D68-9540-5559-FA41-C7F1348F65AB}"/>
              </a:ext>
            </a:extLst>
          </p:cNvPr>
          <p:cNvSpPr txBox="1"/>
          <p:nvPr/>
        </p:nvSpPr>
        <p:spPr>
          <a:xfrm>
            <a:off x="1365123" y="1663175"/>
            <a:ext cx="5873336" cy="3416320"/>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Steps:</a:t>
            </a:r>
          </a:p>
          <a:p>
            <a:pPr marL="457200" indent="-339725">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Locate the applicant by opportunity</a:t>
            </a:r>
          </a:p>
          <a:p>
            <a:pPr marL="461963"/>
            <a:r>
              <a:rPr lang="en-US" b="0" i="0" u="none" strike="noStrike" dirty="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Opportunity &gt; Portfolios </a:t>
            </a:r>
            <a:r>
              <a:rPr lang="en-US"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&gt; </a:t>
            </a:r>
            <a:r>
              <a:rPr lang="en-US" b="0" i="0" u="none" strike="noStrike" dirty="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All </a:t>
            </a:r>
            <a:r>
              <a:rPr lang="en-US"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&gt;</a:t>
            </a:r>
            <a:r>
              <a:rPr lang="en-US" b="0" i="0" u="none" strike="noStrike" dirty="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C</a:t>
            </a:r>
            <a:r>
              <a:rPr lang="en-US"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lick on Applications  </a:t>
            </a:r>
          </a:p>
          <a:p>
            <a:pPr marL="457200" indent="-339725">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339725">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460375" indent="-342900">
              <a:buAutoNum type="arabicPeriod" startAt="2"/>
            </a:pPr>
            <a:r>
              <a:rPr lang="en-US" dirty="0">
                <a:latin typeface="Calibri" panose="020F0502020204030204" pitchFamily="34" charset="0"/>
                <a:ea typeface="Calibri" panose="020F0502020204030204" pitchFamily="34" charset="0"/>
                <a:cs typeface="Calibri" panose="020F0502020204030204" pitchFamily="34" charset="0"/>
              </a:rPr>
              <a:t>Click on “View”</a:t>
            </a:r>
          </a:p>
          <a:p>
            <a:pPr marL="460375" indent="-342900">
              <a:buAutoNum type="arabicPeriod" startAt="2"/>
            </a:pPr>
            <a:endParaRPr lang="en-US" dirty="0">
              <a:latin typeface="Calibri" panose="020F0502020204030204" pitchFamily="34" charset="0"/>
              <a:ea typeface="Calibri" panose="020F0502020204030204" pitchFamily="34" charset="0"/>
              <a:cs typeface="Calibri" panose="020F0502020204030204" pitchFamily="34" charset="0"/>
            </a:endParaRPr>
          </a:p>
          <a:p>
            <a:pPr marL="460375" indent="-342900">
              <a:buAutoNum type="arabicPeriod" startAt="2"/>
            </a:pPr>
            <a:endParaRPr lang="en-US" dirty="0">
              <a:latin typeface="Calibri" panose="020F0502020204030204" pitchFamily="34" charset="0"/>
              <a:ea typeface="Calibri" panose="020F0502020204030204" pitchFamily="34" charset="0"/>
              <a:cs typeface="Calibri" panose="020F0502020204030204" pitchFamily="34" charset="0"/>
            </a:endParaRPr>
          </a:p>
          <a:p>
            <a:pPr marL="460375" indent="-342900">
              <a:buAutoNum type="arabicPeriod" startAt="2"/>
            </a:pPr>
            <a:endParaRPr lang="en-US" dirty="0">
              <a:latin typeface="Calibri" panose="020F0502020204030204" pitchFamily="34" charset="0"/>
              <a:ea typeface="Calibri" panose="020F0502020204030204" pitchFamily="34" charset="0"/>
              <a:cs typeface="Calibri" panose="020F0502020204030204" pitchFamily="34" charset="0"/>
            </a:endParaRPr>
          </a:p>
          <a:p>
            <a:pPr marL="460375" indent="-342900">
              <a:buAutoNum type="arabicPeriod" startAt="2"/>
            </a:pPr>
            <a:endParaRPr lang="en-US" dirty="0">
              <a:latin typeface="Calibri" panose="020F0502020204030204" pitchFamily="34" charset="0"/>
              <a:ea typeface="Calibri" panose="020F0502020204030204" pitchFamily="34" charset="0"/>
              <a:cs typeface="Calibri" panose="020F0502020204030204" pitchFamily="34" charset="0"/>
            </a:endParaRPr>
          </a:p>
          <a:p>
            <a:pPr marL="117475"/>
            <a:endParaRPr lang="en-US" dirty="0">
              <a:latin typeface="Calibri" panose="020F0502020204030204" pitchFamily="34" charset="0"/>
              <a:ea typeface="Calibri" panose="020F0502020204030204" pitchFamily="34" charset="0"/>
              <a:cs typeface="Calibri" panose="020F0502020204030204" pitchFamily="34" charset="0"/>
            </a:endParaRPr>
          </a:p>
          <a:p>
            <a:pPr marL="117475"/>
            <a:r>
              <a:rPr lang="en-US" dirty="0">
                <a:latin typeface="Calibri" panose="020F0502020204030204" pitchFamily="34" charset="0"/>
                <a:ea typeface="Calibri" panose="020F0502020204030204" pitchFamily="34" charset="0"/>
                <a:cs typeface="Calibri" panose="020F0502020204030204" pitchFamily="34" charset="0"/>
              </a:rPr>
              <a:t>3.    Click on “Submitted”</a:t>
            </a:r>
          </a:p>
        </p:txBody>
      </p:sp>
      <p:pic>
        <p:nvPicPr>
          <p:cNvPr id="8" name="Picture 7">
            <a:extLst>
              <a:ext uri="{FF2B5EF4-FFF2-40B4-BE49-F238E27FC236}">
                <a16:creationId xmlns:a16="http://schemas.microsoft.com/office/drawing/2014/main" id="{ABF70B26-E5B3-B241-25C9-F680D582DB10}"/>
              </a:ext>
            </a:extLst>
          </p:cNvPr>
          <p:cNvPicPr>
            <a:picLocks noChangeAspect="1"/>
          </p:cNvPicPr>
          <p:nvPr/>
        </p:nvPicPr>
        <p:blipFill>
          <a:blip r:embed="rId4"/>
          <a:stretch>
            <a:fillRect/>
          </a:stretch>
        </p:blipFill>
        <p:spPr>
          <a:xfrm>
            <a:off x="3787246" y="2639718"/>
            <a:ext cx="3618490" cy="1908655"/>
          </a:xfrm>
          <a:prstGeom prst="rect">
            <a:avLst/>
          </a:prstGeom>
        </p:spPr>
      </p:pic>
      <p:pic>
        <p:nvPicPr>
          <p:cNvPr id="10" name="Picture 9">
            <a:extLst>
              <a:ext uri="{FF2B5EF4-FFF2-40B4-BE49-F238E27FC236}">
                <a16:creationId xmlns:a16="http://schemas.microsoft.com/office/drawing/2014/main" id="{365B8C86-10FB-952B-3253-2EDE02D895D9}"/>
              </a:ext>
            </a:extLst>
          </p:cNvPr>
          <p:cNvPicPr>
            <a:picLocks noChangeAspect="1"/>
          </p:cNvPicPr>
          <p:nvPr/>
        </p:nvPicPr>
        <p:blipFill>
          <a:blip r:embed="rId5"/>
          <a:stretch>
            <a:fillRect/>
          </a:stretch>
        </p:blipFill>
        <p:spPr>
          <a:xfrm>
            <a:off x="4086932" y="4862866"/>
            <a:ext cx="6637607" cy="1725566"/>
          </a:xfrm>
          <a:prstGeom prst="rect">
            <a:avLst/>
          </a:prstGeom>
        </p:spPr>
      </p:pic>
      <p:pic>
        <p:nvPicPr>
          <p:cNvPr id="12" name="Graphic 11" descr="Close with solid fill">
            <a:extLst>
              <a:ext uri="{FF2B5EF4-FFF2-40B4-BE49-F238E27FC236}">
                <a16:creationId xmlns:a16="http://schemas.microsoft.com/office/drawing/2014/main" id="{5DF1EA3A-279B-E43B-2DFF-216CC9593A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428" y="613238"/>
            <a:ext cx="456211" cy="456211"/>
          </a:xfrm>
          <a:prstGeom prst="rect">
            <a:avLst/>
          </a:prstGeom>
        </p:spPr>
      </p:pic>
    </p:spTree>
    <p:extLst>
      <p:ext uri="{BB962C8B-B14F-4D97-AF65-F5344CB8AC3E}">
        <p14:creationId xmlns:p14="http://schemas.microsoft.com/office/powerpoint/2010/main" val="90689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C9BF6EB5-06BF-F951-9656-4EAC3C9333E7}"/>
              </a:ext>
            </a:extLst>
          </p:cNvPr>
          <p:cNvSpPr/>
          <p:nvPr/>
        </p:nvSpPr>
        <p:spPr>
          <a:xfrm flipV="1">
            <a:off x="450376" y="555858"/>
            <a:ext cx="11306195"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4A39A2-8137-3994-077A-446D66B91269}"/>
              </a:ext>
            </a:extLst>
          </p:cNvPr>
          <p:cNvSpPr/>
          <p:nvPr/>
        </p:nvSpPr>
        <p:spPr>
          <a:xfrm>
            <a:off x="7424453" y="2304661"/>
            <a:ext cx="4668020" cy="3685592"/>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EC920F8-E7F6-D61A-702A-3EDC4E30280D}"/>
              </a:ext>
            </a:extLst>
          </p:cNvPr>
          <p:cNvSpPr/>
          <p:nvPr/>
        </p:nvSpPr>
        <p:spPr>
          <a:xfrm>
            <a:off x="3797557" y="1373679"/>
            <a:ext cx="3368351" cy="2454865"/>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7495286-4E0C-4D13-A0C9-BE4BFB65C024}"/>
              </a:ext>
            </a:extLst>
          </p:cNvPr>
          <p:cNvSpPr>
            <a:spLocks noGrp="1"/>
          </p:cNvSpPr>
          <p:nvPr>
            <p:ph type="title" idx="4294967295"/>
          </p:nvPr>
        </p:nvSpPr>
        <p:spPr>
          <a:xfrm>
            <a:off x="450376" y="110547"/>
            <a:ext cx="11291247" cy="987425"/>
          </a:xfrm>
        </p:spPr>
        <p:txBody>
          <a:bodyPr>
            <a:normAutofit/>
          </a:bodyPr>
          <a:lstStyle/>
          <a:p>
            <a:pPr algn="r"/>
            <a:r>
              <a:rPr lang="en-US"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Declining/Canceling A Scholarship Award In the Portal CONT.</a:t>
            </a:r>
          </a:p>
        </p:txBody>
      </p:sp>
      <p:sp>
        <p:nvSpPr>
          <p:cNvPr id="3" name="TextBox 2">
            <a:extLst>
              <a:ext uri="{FF2B5EF4-FFF2-40B4-BE49-F238E27FC236}">
                <a16:creationId xmlns:a16="http://schemas.microsoft.com/office/drawing/2014/main" id="{CEDB9D68-9540-5559-FA41-C7F1348F65AB}"/>
              </a:ext>
            </a:extLst>
          </p:cNvPr>
          <p:cNvSpPr txBox="1"/>
          <p:nvPr/>
        </p:nvSpPr>
        <p:spPr>
          <a:xfrm>
            <a:off x="360724" y="1543283"/>
            <a:ext cx="6805183" cy="4832092"/>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Continued Steps:</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4.</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Update Category to “Declined” or</a:t>
            </a:r>
          </a:p>
          <a:p>
            <a:pPr marL="231775"/>
            <a:r>
              <a:rPr lang="en-US" sz="1600" dirty="0">
                <a:latin typeface="Calibri" panose="020F0502020204030204" pitchFamily="34" charset="0"/>
                <a:ea typeface="Calibri" panose="020F0502020204030204" pitchFamily="34" charset="0"/>
                <a:cs typeface="Calibri" panose="020F0502020204030204" pitchFamily="34" charset="0"/>
              </a:rPr>
              <a:t>“Declined Admin”</a:t>
            </a:r>
          </a:p>
          <a:p>
            <a:pPr marL="231775"/>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endParaRPr lang="en-US" sz="1600" dirty="0">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741363" indent="-395288"/>
            <a:r>
              <a:rPr lang="en-US" sz="1600" dirty="0">
                <a:latin typeface="Calibri" panose="020F0502020204030204" pitchFamily="34" charset="0"/>
                <a:ea typeface="Calibri" panose="020F0502020204030204" pitchFamily="34" charset="0"/>
                <a:cs typeface="Calibri" panose="020F0502020204030204" pitchFamily="34" charset="0"/>
              </a:rPr>
              <a:t>    &gt; Update Application Category </a:t>
            </a:r>
          </a:p>
          <a:p>
            <a:pPr marL="741363"/>
            <a:r>
              <a:rPr lang="en-US" sz="1600" dirty="0">
                <a:latin typeface="Calibri" panose="020F0502020204030204" pitchFamily="34" charset="0"/>
                <a:ea typeface="Calibri" panose="020F0502020204030204" pitchFamily="34" charset="0"/>
                <a:cs typeface="Calibri" panose="020F0502020204030204" pitchFamily="34" charset="0"/>
              </a:rPr>
              <a:t>box will appear, click </a:t>
            </a:r>
          </a:p>
          <a:p>
            <a:pPr marL="741363"/>
            <a:r>
              <a:rPr lang="en-US" sz="1600" dirty="0">
                <a:latin typeface="Calibri" panose="020F0502020204030204" pitchFamily="34" charset="0"/>
                <a:ea typeface="Calibri" panose="020F0502020204030204" pitchFamily="34" charset="0"/>
                <a:cs typeface="Calibri" panose="020F0502020204030204" pitchFamily="34" charset="0"/>
              </a:rPr>
              <a:t>“Update Application”.</a:t>
            </a:r>
          </a:p>
          <a:p>
            <a:endParaRPr lang="en-US" sz="1600" dirty="0">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Please note, the system will take a few minutes to process and update.</a:t>
            </a:r>
            <a:endPar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Last STEP: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b="1" dirty="0">
                <a:latin typeface="Calibri" panose="020F0502020204030204" pitchFamily="34" charset="0"/>
                <a:ea typeface="Calibri" panose="020F0502020204030204" pitchFamily="34" charset="0"/>
                <a:cs typeface="Calibri" panose="020F0502020204030204" pitchFamily="34" charset="0"/>
              </a:rPr>
              <a:t>Submit a Correction Award Summary Sheet</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600" b="1" dirty="0">
                <a:latin typeface="Calibri" panose="020F0502020204030204" pitchFamily="34" charset="0"/>
                <a:ea typeface="Calibri" panose="020F0502020204030204" pitchFamily="34" charset="0"/>
                <a:cs typeface="Calibri" panose="020F0502020204030204" pitchFamily="34" charset="0"/>
              </a:rPr>
              <a:t>Reminder: </a:t>
            </a:r>
            <a:r>
              <a:rPr lang="en-US" sz="1600" dirty="0">
                <a:latin typeface="Calibri" panose="020F0502020204030204" pitchFamily="34" charset="0"/>
                <a:ea typeface="Calibri" panose="020F0502020204030204" pitchFamily="34" charset="0"/>
                <a:cs typeface="Calibri" panose="020F0502020204030204" pitchFamily="34" charset="0"/>
              </a:rPr>
              <a:t>A Correction Awards Summary sheet is still needed even if the student is no longer attending.  </a:t>
            </a:r>
          </a:p>
        </p:txBody>
      </p:sp>
      <p:pic>
        <p:nvPicPr>
          <p:cNvPr id="5" name="Picture 4">
            <a:extLst>
              <a:ext uri="{FF2B5EF4-FFF2-40B4-BE49-F238E27FC236}">
                <a16:creationId xmlns:a16="http://schemas.microsoft.com/office/drawing/2014/main" id="{8B8B3BAB-8746-3670-6C16-E6648CDFCF8D}"/>
              </a:ext>
            </a:extLst>
          </p:cNvPr>
          <p:cNvPicPr>
            <a:picLocks noChangeAspect="1"/>
          </p:cNvPicPr>
          <p:nvPr/>
        </p:nvPicPr>
        <p:blipFill>
          <a:blip r:embed="rId3"/>
          <a:stretch>
            <a:fillRect/>
          </a:stretch>
        </p:blipFill>
        <p:spPr>
          <a:xfrm>
            <a:off x="3878259" y="1442597"/>
            <a:ext cx="3206949" cy="2274619"/>
          </a:xfrm>
          <a:prstGeom prst="rect">
            <a:avLst/>
          </a:prstGeom>
        </p:spPr>
      </p:pic>
      <p:pic>
        <p:nvPicPr>
          <p:cNvPr id="9" name="Picture 8">
            <a:extLst>
              <a:ext uri="{FF2B5EF4-FFF2-40B4-BE49-F238E27FC236}">
                <a16:creationId xmlns:a16="http://schemas.microsoft.com/office/drawing/2014/main" id="{CF34D7D6-78FC-5986-22BD-FE92C2D63AD7}"/>
              </a:ext>
            </a:extLst>
          </p:cNvPr>
          <p:cNvPicPr>
            <a:picLocks noChangeAspect="1"/>
          </p:cNvPicPr>
          <p:nvPr/>
        </p:nvPicPr>
        <p:blipFill>
          <a:blip r:embed="rId4"/>
          <a:stretch>
            <a:fillRect/>
          </a:stretch>
        </p:blipFill>
        <p:spPr>
          <a:xfrm>
            <a:off x="7511671" y="2377051"/>
            <a:ext cx="4509228" cy="3536471"/>
          </a:xfrm>
          <a:prstGeom prst="rect">
            <a:avLst/>
          </a:prstGeom>
        </p:spPr>
      </p:pic>
      <p:sp>
        <p:nvSpPr>
          <p:cNvPr id="11" name="Arrow: Right 10">
            <a:extLst>
              <a:ext uri="{FF2B5EF4-FFF2-40B4-BE49-F238E27FC236}">
                <a16:creationId xmlns:a16="http://schemas.microsoft.com/office/drawing/2014/main" id="{A7E8E762-CDF7-40B2-D4E1-BFFD6ADDC9D9}"/>
              </a:ext>
            </a:extLst>
          </p:cNvPr>
          <p:cNvSpPr/>
          <p:nvPr/>
        </p:nvSpPr>
        <p:spPr>
          <a:xfrm rot="2166755">
            <a:off x="6425755" y="4164026"/>
            <a:ext cx="933118" cy="424670"/>
          </a:xfrm>
          <a:prstGeom prst="rightArrow">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0" name="Graphic 9" descr="Close with solid fill">
            <a:extLst>
              <a:ext uri="{FF2B5EF4-FFF2-40B4-BE49-F238E27FC236}">
                <a16:creationId xmlns:a16="http://schemas.microsoft.com/office/drawing/2014/main" id="{4778C2FE-88F3-7634-3B20-28A653D595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76" y="624404"/>
            <a:ext cx="456211" cy="456211"/>
          </a:xfrm>
          <a:prstGeom prst="rect">
            <a:avLst/>
          </a:prstGeom>
        </p:spPr>
      </p:pic>
    </p:spTree>
    <p:extLst>
      <p:ext uri="{BB962C8B-B14F-4D97-AF65-F5344CB8AC3E}">
        <p14:creationId xmlns:p14="http://schemas.microsoft.com/office/powerpoint/2010/main" val="5011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D7D7000D-A691-9886-D8E5-63653B693AB4}"/>
              </a:ext>
            </a:extLst>
          </p:cNvPr>
          <p:cNvSpPr/>
          <p:nvPr/>
        </p:nvSpPr>
        <p:spPr>
          <a:xfrm flipV="1">
            <a:off x="450376" y="555858"/>
            <a:ext cx="11306195"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B631BA-73FE-7DF8-EE5E-46857856F2D8}"/>
              </a:ext>
            </a:extLst>
          </p:cNvPr>
          <p:cNvSpPr/>
          <p:nvPr/>
        </p:nvSpPr>
        <p:spPr>
          <a:xfrm>
            <a:off x="5826640" y="2539288"/>
            <a:ext cx="6191183" cy="3645618"/>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626843-9642-C588-1E0C-944DCA8DC76F}"/>
              </a:ext>
            </a:extLst>
          </p:cNvPr>
          <p:cNvSpPr>
            <a:spLocks noGrp="1"/>
          </p:cNvSpPr>
          <p:nvPr>
            <p:ph type="title" idx="4294967295"/>
          </p:nvPr>
        </p:nvSpPr>
        <p:spPr>
          <a:xfrm>
            <a:off x="450376" y="422417"/>
            <a:ext cx="11306195" cy="681494"/>
          </a:xfrm>
        </p:spPr>
        <p:txBody>
          <a:bodyPr>
            <a:normAutofit/>
          </a:bodyPr>
          <a:lstStyle/>
          <a:p>
            <a:pPr algn="ctr"/>
            <a:r>
              <a:rPr lang="en-US"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How to: view student thank you letters on the Portal</a:t>
            </a:r>
          </a:p>
        </p:txBody>
      </p:sp>
      <p:sp>
        <p:nvSpPr>
          <p:cNvPr id="4" name="TextBox 3">
            <a:extLst>
              <a:ext uri="{FF2B5EF4-FFF2-40B4-BE49-F238E27FC236}">
                <a16:creationId xmlns:a16="http://schemas.microsoft.com/office/drawing/2014/main" id="{DCFBD6F1-ADA8-4311-3B23-6DFED865A7B3}"/>
              </a:ext>
            </a:extLst>
          </p:cNvPr>
          <p:cNvSpPr txBox="1"/>
          <p:nvPr/>
        </p:nvSpPr>
        <p:spPr>
          <a:xfrm>
            <a:off x="251910" y="1400842"/>
            <a:ext cx="9715099" cy="4247317"/>
          </a:xfrm>
          <a:prstGeom prst="rect">
            <a:avLst/>
          </a:prstGeom>
          <a:noFill/>
        </p:spPr>
        <p:txBody>
          <a:bodyPr wrap="square" lIns="91440" tIns="45720" rIns="91440" bIns="45720" rtlCol="0" anchor="t">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There are two options to view student thank you letters on the Scholarship Portal:</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r>
              <a:rPr lang="en-US" sz="1600" b="1" dirty="0">
                <a:latin typeface="Calibri" panose="020F0502020204030204" pitchFamily="34" charset="0"/>
                <a:ea typeface="Calibri" panose="020F0502020204030204" pitchFamily="34" charset="0"/>
                <a:cs typeface="Calibri" panose="020F0502020204030204" pitchFamily="34" charset="0"/>
              </a:rPr>
              <a:t>First Option &gt; </a:t>
            </a:r>
            <a:r>
              <a:rPr lang="en-US" sz="1600" dirty="0">
                <a:latin typeface="Calibri" panose="020F0502020204030204" pitchFamily="34" charset="0"/>
                <a:ea typeface="Calibri" panose="020F0502020204030204" pitchFamily="34" charset="0"/>
                <a:cs typeface="Calibri" panose="020F0502020204030204" pitchFamily="34" charset="0"/>
              </a:rPr>
              <a:t> If you want to review all thank you letters for your unit/department:</a:t>
            </a:r>
          </a:p>
          <a:p>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b="1" i="0" u="none" strike="noStrike" dirty="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Opportunity &gt; Portfolios &gt; Fund Disbursements &gt; Complete View or Select Custom View</a:t>
            </a:r>
          </a:p>
          <a:p>
            <a:endPar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31775"/>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You can move columns around and save the information </a:t>
            </a:r>
          </a:p>
          <a:p>
            <a:pPr marL="231775"/>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you want to see first by creating a custom view.</a:t>
            </a:r>
            <a:endParaRPr lang="en-U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31775"/>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31775"/>
            <a:endParaRPr lang="en-US" sz="16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31775"/>
            <a:r>
              <a:rPr lang="en-US" sz="16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on “</a:t>
            </a:r>
            <a:r>
              <a:rPr lang="en-US" sz="16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View</a:t>
            </a:r>
            <a:r>
              <a:rPr lang="en-U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under View column, </a:t>
            </a:r>
            <a:r>
              <a:rPr lang="en-US" sz="16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p>
          <a:p>
            <a:pPr marL="231775"/>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View Document</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under Donor thank-you letter column.</a:t>
            </a:r>
          </a:p>
          <a:p>
            <a:pPr marL="231775"/>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7713" indent="-285750">
              <a:buFont typeface="Wingdings" panose="05000000000000000000" pitchFamily="2" charset="2"/>
              <a:buChar char="Ø"/>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Using “</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View</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will show you the recipients' responses </a:t>
            </a:r>
          </a:p>
          <a:p>
            <a:pPr marL="461963"/>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and link to the thank you letter. </a:t>
            </a:r>
          </a:p>
          <a:p>
            <a:pPr marL="231775"/>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7395" indent="-285750">
              <a:buFont typeface="Wingdings" panose="05000000000000000000" pitchFamily="2" charset="2"/>
              <a:buChar char="Ø"/>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Using “</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View Document</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will download the document.</a:t>
            </a:r>
          </a:p>
          <a:p>
            <a:pPr marL="231775"/>
            <a:endParaRPr lang="en-US" sz="1400" dirty="0">
              <a:solidFill>
                <a:srgbClr val="000000"/>
              </a:solidFill>
              <a:latin typeface="Avenir LT Std 35 Light" panose="020B0402020203020204" pitchFamily="34" charset="0"/>
            </a:endParaRPr>
          </a:p>
        </p:txBody>
      </p:sp>
      <p:pic>
        <p:nvPicPr>
          <p:cNvPr id="5" name="Picture 4">
            <a:extLst>
              <a:ext uri="{FF2B5EF4-FFF2-40B4-BE49-F238E27FC236}">
                <a16:creationId xmlns:a16="http://schemas.microsoft.com/office/drawing/2014/main" id="{9CAA6440-D57F-2A7F-C7DF-444D2A105AA1}"/>
              </a:ext>
            </a:extLst>
          </p:cNvPr>
          <p:cNvPicPr>
            <a:picLocks noChangeAspect="1"/>
          </p:cNvPicPr>
          <p:nvPr/>
        </p:nvPicPr>
        <p:blipFill>
          <a:blip r:embed="rId3"/>
          <a:stretch>
            <a:fillRect/>
          </a:stretch>
        </p:blipFill>
        <p:spPr>
          <a:xfrm>
            <a:off x="5930558" y="2656523"/>
            <a:ext cx="5983346" cy="3411147"/>
          </a:xfrm>
          <a:prstGeom prst="rect">
            <a:avLst/>
          </a:prstGeom>
        </p:spPr>
      </p:pic>
      <p:pic>
        <p:nvPicPr>
          <p:cNvPr id="10" name="Graphic 9" descr="Document outline">
            <a:extLst>
              <a:ext uri="{FF2B5EF4-FFF2-40B4-BE49-F238E27FC236}">
                <a16:creationId xmlns:a16="http://schemas.microsoft.com/office/drawing/2014/main" id="{D07B6A39-4B7D-D6D0-00C7-7652A71136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003" y="539559"/>
            <a:ext cx="685969" cy="564352"/>
          </a:xfrm>
          <a:prstGeom prst="rect">
            <a:avLst/>
          </a:prstGeom>
        </p:spPr>
      </p:pic>
    </p:spTree>
    <p:extLst>
      <p:ext uri="{BB962C8B-B14F-4D97-AF65-F5344CB8AC3E}">
        <p14:creationId xmlns:p14="http://schemas.microsoft.com/office/powerpoint/2010/main" val="280594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A59B3-167C-3CF5-99A9-8CC80BC8E165}"/>
              </a:ext>
            </a:extLst>
          </p:cNvPr>
          <p:cNvSpPr/>
          <p:nvPr/>
        </p:nvSpPr>
        <p:spPr>
          <a:xfrm>
            <a:off x="7038683" y="1698557"/>
            <a:ext cx="4800600" cy="4381500"/>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Rectangle: Top Corners Rounded 1">
            <a:extLst>
              <a:ext uri="{FF2B5EF4-FFF2-40B4-BE49-F238E27FC236}">
                <a16:creationId xmlns:a16="http://schemas.microsoft.com/office/drawing/2014/main" id="{D80A7675-7741-01EB-766E-DD5834165EDC}"/>
              </a:ext>
            </a:extLst>
          </p:cNvPr>
          <p:cNvSpPr/>
          <p:nvPr/>
        </p:nvSpPr>
        <p:spPr>
          <a:xfrm flipV="1">
            <a:off x="446719" y="555858"/>
            <a:ext cx="11309852"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626843-9642-C588-1E0C-944DCA8DC76F}"/>
              </a:ext>
            </a:extLst>
          </p:cNvPr>
          <p:cNvSpPr>
            <a:spLocks noGrp="1"/>
          </p:cNvSpPr>
          <p:nvPr>
            <p:ph type="title" idx="4294967295"/>
          </p:nvPr>
        </p:nvSpPr>
        <p:spPr>
          <a:xfrm>
            <a:off x="446720" y="419100"/>
            <a:ext cx="11309852" cy="684811"/>
          </a:xfrm>
        </p:spPr>
        <p:txBody>
          <a:bodyPr>
            <a:normAutofit/>
          </a:bodyPr>
          <a:lstStyle/>
          <a:p>
            <a:pPr algn="r"/>
            <a:r>
              <a:rPr lang="en-US"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How to: view student thank you letters on the Portal CONT.</a:t>
            </a:r>
          </a:p>
        </p:txBody>
      </p:sp>
      <p:sp>
        <p:nvSpPr>
          <p:cNvPr id="4" name="TextBox 3">
            <a:extLst>
              <a:ext uri="{FF2B5EF4-FFF2-40B4-BE49-F238E27FC236}">
                <a16:creationId xmlns:a16="http://schemas.microsoft.com/office/drawing/2014/main" id="{DCFBD6F1-ADA8-4311-3B23-6DFED865A7B3}"/>
              </a:ext>
            </a:extLst>
          </p:cNvPr>
          <p:cNvSpPr txBox="1"/>
          <p:nvPr/>
        </p:nvSpPr>
        <p:spPr>
          <a:xfrm>
            <a:off x="446719" y="1698557"/>
            <a:ext cx="6473845" cy="4339650"/>
          </a:xfrm>
          <a:prstGeom prst="rect">
            <a:avLst/>
          </a:prstGeom>
          <a:noFill/>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Fund Disbursements &gt; Category Status:</a:t>
            </a:r>
          </a:p>
          <a:p>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r>
              <a:rPr lang="en-US" sz="1600" b="1" dirty="0">
                <a:latin typeface="Calibri" panose="020F0502020204030204" pitchFamily="34" charset="0"/>
                <a:ea typeface="Calibri" panose="020F0502020204030204" pitchFamily="34" charset="0"/>
                <a:cs typeface="Calibri" panose="020F0502020204030204" pitchFamily="34" charset="0"/>
              </a:rPr>
              <a:t>Pending </a:t>
            </a:r>
            <a:r>
              <a:rPr lang="en-US" sz="1600" dirty="0">
                <a:latin typeface="Calibri" panose="020F0502020204030204" pitchFamily="34" charset="0"/>
                <a:ea typeface="Calibri" panose="020F0502020204030204" pitchFamily="34" charset="0"/>
                <a:cs typeface="Calibri" panose="020F0502020204030204" pitchFamily="34" charset="0"/>
              </a:rPr>
              <a:t>= Award offer has been extended to the applicant, but they have not “accepted” or “declined” the offer.</a:t>
            </a:r>
          </a:p>
          <a:p>
            <a:pPr marL="231775"/>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r>
              <a:rPr lang="en-US" sz="1600" b="1" dirty="0">
                <a:latin typeface="Calibri" panose="020F0502020204030204" pitchFamily="34" charset="0"/>
                <a:ea typeface="Calibri" panose="020F0502020204030204" pitchFamily="34" charset="0"/>
                <a:cs typeface="Calibri" panose="020F0502020204030204" pitchFamily="34" charset="0"/>
              </a:rPr>
              <a:t>Requested</a:t>
            </a:r>
            <a:r>
              <a:rPr lang="en-US" sz="1600" dirty="0">
                <a:latin typeface="Calibri" panose="020F0502020204030204" pitchFamily="34" charset="0"/>
                <a:ea typeface="Calibri" panose="020F0502020204030204" pitchFamily="34" charset="0"/>
                <a:cs typeface="Calibri" panose="020F0502020204030204" pitchFamily="34" charset="0"/>
              </a:rPr>
              <a:t> = Award offer has been “accepted”, but the applicant has not yet completed their “Post-Acceptance”.</a:t>
            </a:r>
          </a:p>
          <a:p>
            <a:pPr marL="231775"/>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600" b="1" dirty="0">
                <a:latin typeface="Calibri" panose="020F0502020204030204" pitchFamily="34" charset="0"/>
                <a:ea typeface="Calibri" panose="020F0502020204030204" pitchFamily="34" charset="0"/>
                <a:cs typeface="Calibri" panose="020F0502020204030204" pitchFamily="34" charset="0"/>
              </a:rPr>
              <a:t>Drafted </a:t>
            </a:r>
            <a:r>
              <a:rPr lang="en-US" sz="1600" dirty="0">
                <a:latin typeface="Calibri" panose="020F0502020204030204" pitchFamily="34" charset="0"/>
                <a:ea typeface="Calibri" panose="020F0502020204030204" pitchFamily="34" charset="0"/>
                <a:cs typeface="Calibri" panose="020F0502020204030204" pitchFamily="34" charset="0"/>
              </a:rPr>
              <a:t>= Applicant started to respond to the “Post-Acceptance” but has not yet completed it. </a:t>
            </a:r>
          </a:p>
          <a:p>
            <a:pPr marL="231775"/>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600" b="1" dirty="0">
                <a:latin typeface="Calibri" panose="020F0502020204030204" pitchFamily="34" charset="0"/>
                <a:ea typeface="Calibri" panose="020F0502020204030204" pitchFamily="34" charset="0"/>
                <a:cs typeface="Calibri" panose="020F0502020204030204" pitchFamily="34" charset="0"/>
              </a:rPr>
              <a:t>Submitted </a:t>
            </a:r>
            <a:r>
              <a:rPr lang="en-US" sz="1600" dirty="0">
                <a:latin typeface="Calibri" panose="020F0502020204030204" pitchFamily="34" charset="0"/>
                <a:ea typeface="Calibri" panose="020F0502020204030204" pitchFamily="34" charset="0"/>
                <a:cs typeface="Calibri" panose="020F0502020204030204" pitchFamily="34" charset="0"/>
              </a:rPr>
              <a:t>= Post-Acceptance is complete. </a:t>
            </a:r>
          </a:p>
          <a:p>
            <a:pPr marL="231775"/>
            <a:endParaRPr lang="en-US" sz="1600" dirty="0">
              <a:latin typeface="Calibri" panose="020F0502020204030204" pitchFamily="34" charset="0"/>
              <a:ea typeface="Calibri" panose="020F0502020204030204" pitchFamily="34" charset="0"/>
              <a:cs typeface="Calibri" panose="020F0502020204030204" pitchFamily="34" charset="0"/>
            </a:endParaRPr>
          </a:p>
          <a:p>
            <a:pPr marL="231775"/>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600" b="1" dirty="0">
                <a:latin typeface="Calibri" panose="020F0502020204030204" pitchFamily="34" charset="0"/>
                <a:ea typeface="Calibri" panose="020F0502020204030204" pitchFamily="34" charset="0"/>
                <a:cs typeface="Calibri" panose="020F0502020204030204" pitchFamily="34" charset="0"/>
              </a:rPr>
              <a:t>Awarded </a:t>
            </a:r>
            <a:r>
              <a:rPr lang="en-US" sz="1600" dirty="0">
                <a:latin typeface="Calibri" panose="020F0502020204030204" pitchFamily="34" charset="0"/>
                <a:ea typeface="Calibri" panose="020F0502020204030204" pitchFamily="34" charset="0"/>
                <a:cs typeface="Calibri" panose="020F0502020204030204" pitchFamily="34" charset="0"/>
              </a:rPr>
              <a:t>= Financial Aid has reviewed the award.</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Calibri" panose="020F0502020204030204" pitchFamily="34" charset="0"/>
              </a:rPr>
              <a:t>This does not hold up the award from being transmitted to the student’s financial profile (Banner).</a:t>
            </a:r>
          </a:p>
        </p:txBody>
      </p:sp>
      <p:sp>
        <p:nvSpPr>
          <p:cNvPr id="9" name="TextBox 8">
            <a:extLst>
              <a:ext uri="{FF2B5EF4-FFF2-40B4-BE49-F238E27FC236}">
                <a16:creationId xmlns:a16="http://schemas.microsoft.com/office/drawing/2014/main" id="{427A7F61-B710-C6D3-6255-09D087190B27}"/>
              </a:ext>
            </a:extLst>
          </p:cNvPr>
          <p:cNvSpPr txBox="1"/>
          <p:nvPr/>
        </p:nvSpPr>
        <p:spPr>
          <a:xfrm>
            <a:off x="3048886" y="3244334"/>
            <a:ext cx="609777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C87D06D6-41DB-1F92-8DC7-3FF6FBC486B2}"/>
              </a:ext>
            </a:extLst>
          </p:cNvPr>
          <p:cNvPicPr>
            <a:picLocks noChangeAspect="1"/>
          </p:cNvPicPr>
          <p:nvPr/>
        </p:nvPicPr>
        <p:blipFill>
          <a:blip r:embed="rId3"/>
          <a:stretch>
            <a:fillRect/>
          </a:stretch>
        </p:blipFill>
        <p:spPr>
          <a:xfrm>
            <a:off x="7132685" y="1808586"/>
            <a:ext cx="4612595" cy="4161441"/>
          </a:xfrm>
          <a:prstGeom prst="rect">
            <a:avLst/>
          </a:prstGeom>
        </p:spPr>
      </p:pic>
      <p:pic>
        <p:nvPicPr>
          <p:cNvPr id="6" name="Graphic 5" descr="Document outline">
            <a:extLst>
              <a:ext uri="{FF2B5EF4-FFF2-40B4-BE49-F238E27FC236}">
                <a16:creationId xmlns:a16="http://schemas.microsoft.com/office/drawing/2014/main" id="{13B0F26C-27C4-E038-BA1F-ACE2D48477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003" y="539559"/>
            <a:ext cx="685969" cy="564352"/>
          </a:xfrm>
          <a:prstGeom prst="rect">
            <a:avLst/>
          </a:prstGeom>
        </p:spPr>
      </p:pic>
    </p:spTree>
    <p:extLst>
      <p:ext uri="{BB962C8B-B14F-4D97-AF65-F5344CB8AC3E}">
        <p14:creationId xmlns:p14="http://schemas.microsoft.com/office/powerpoint/2010/main" val="360604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741EF71-133D-E7E9-8DE0-D99CE5EF1D6E}"/>
              </a:ext>
            </a:extLst>
          </p:cNvPr>
          <p:cNvSpPr/>
          <p:nvPr/>
        </p:nvSpPr>
        <p:spPr>
          <a:xfrm flipV="1">
            <a:off x="446719" y="555858"/>
            <a:ext cx="11309852" cy="548053"/>
          </a:xfrm>
          <a:prstGeom prst="round2SameRect">
            <a:avLst/>
          </a:prstGeom>
          <a:gradFill>
            <a:gsLst>
              <a:gs pos="35000">
                <a:schemeClr val="bg1">
                  <a:lumMod val="95000"/>
                </a:schemeClr>
              </a:gs>
              <a:gs pos="100000">
                <a:schemeClr val="accent6">
                  <a:lumMod val="20000"/>
                  <a:lumOff val="80000"/>
                </a:schemeClr>
              </a:gs>
            </a:gsLst>
            <a:lin ang="2700000" scaled="1"/>
          </a:gradFill>
          <a:ln>
            <a:noFill/>
          </a:ln>
          <a:effectLst>
            <a:outerShdw blurRad="190500" dist="50800" dir="5400000" sx="101000" sy="101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39A007-8BC2-C1C2-8A29-0502396EAE68}"/>
              </a:ext>
            </a:extLst>
          </p:cNvPr>
          <p:cNvSpPr/>
          <p:nvPr/>
        </p:nvSpPr>
        <p:spPr>
          <a:xfrm>
            <a:off x="581192" y="3328364"/>
            <a:ext cx="11321141" cy="3291998"/>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891B347-938C-A1A6-B584-E366ED9EE280}"/>
              </a:ext>
            </a:extLst>
          </p:cNvPr>
          <p:cNvSpPr/>
          <p:nvPr/>
        </p:nvSpPr>
        <p:spPr>
          <a:xfrm>
            <a:off x="5248275" y="1585716"/>
            <a:ext cx="6553579" cy="1228726"/>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B626843-9642-C588-1E0C-944DCA8DC76F}"/>
              </a:ext>
            </a:extLst>
          </p:cNvPr>
          <p:cNvSpPr>
            <a:spLocks noGrp="1"/>
          </p:cNvSpPr>
          <p:nvPr>
            <p:ph type="title" idx="4294967295"/>
          </p:nvPr>
        </p:nvSpPr>
        <p:spPr>
          <a:xfrm>
            <a:off x="435430" y="396607"/>
            <a:ext cx="11321142" cy="707304"/>
          </a:xfrm>
        </p:spPr>
        <p:txBody>
          <a:bodyPr>
            <a:normAutofit/>
          </a:bodyPr>
          <a:lstStyle/>
          <a:p>
            <a:pPr algn="r"/>
            <a:r>
              <a:rPr lang="en-US" b="1" dirty="0">
                <a:solidFill>
                  <a:schemeClr val="accent2">
                    <a:lumMod val="50000"/>
                  </a:schemeClr>
                </a:solidFill>
                <a:latin typeface="Calibri"/>
                <a:ea typeface="Calibri"/>
                <a:cs typeface="Calibri"/>
              </a:rPr>
              <a:t>How to: view student thank you letters on the Portal CONT.</a:t>
            </a:r>
          </a:p>
        </p:txBody>
      </p:sp>
      <p:sp>
        <p:nvSpPr>
          <p:cNvPr id="9" name="TextBox 8">
            <a:extLst>
              <a:ext uri="{FF2B5EF4-FFF2-40B4-BE49-F238E27FC236}">
                <a16:creationId xmlns:a16="http://schemas.microsoft.com/office/drawing/2014/main" id="{427A7F61-B710-C6D3-6255-09D087190B27}"/>
              </a:ext>
            </a:extLst>
          </p:cNvPr>
          <p:cNvSpPr txBox="1"/>
          <p:nvPr/>
        </p:nvSpPr>
        <p:spPr>
          <a:xfrm>
            <a:off x="3047114" y="3115945"/>
            <a:ext cx="609777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20D36100-AF16-7704-CC11-05BC3AD5650F}"/>
              </a:ext>
            </a:extLst>
          </p:cNvPr>
          <p:cNvSpPr txBox="1"/>
          <p:nvPr/>
        </p:nvSpPr>
        <p:spPr>
          <a:xfrm>
            <a:off x="667821" y="1676859"/>
            <a:ext cx="4263069" cy="584775"/>
          </a:xfrm>
          <a:prstGeom prst="rect">
            <a:avLst/>
          </a:prstGeom>
          <a:noFill/>
        </p:spPr>
        <p:txBody>
          <a:bodyPr wrap="square" lIns="91440" tIns="45720" rIns="91440" bIns="45720" rtlCol="0" anchor="t">
            <a:spAutoFit/>
          </a:bodyPr>
          <a:lstStyle/>
          <a:p>
            <a:r>
              <a:rPr lang="en-US" sz="1600" b="1" dirty="0">
                <a:latin typeface="Calibri"/>
                <a:ea typeface="Calibri"/>
                <a:cs typeface="Calibri"/>
              </a:rPr>
              <a:t>Second Option </a:t>
            </a:r>
            <a:r>
              <a:rPr lang="en-US" sz="1600" dirty="0">
                <a:latin typeface="Calibri"/>
                <a:ea typeface="Calibri"/>
                <a:cs typeface="Calibri"/>
              </a:rPr>
              <a:t>&gt; If you want to view thank you letters for a specific scholarship: </a:t>
            </a:r>
            <a:endParaRPr lang="en-US" sz="1600" dirty="0">
              <a:latin typeface="Avenir LT Std 35 Light" panose="020B0402020203020204" pitchFamily="34" charset="0"/>
            </a:endParaRPr>
          </a:p>
        </p:txBody>
      </p:sp>
      <p:pic>
        <p:nvPicPr>
          <p:cNvPr id="2050" name="Picture 2">
            <a:extLst>
              <a:ext uri="{FF2B5EF4-FFF2-40B4-BE49-F238E27FC236}">
                <a16:creationId xmlns:a16="http://schemas.microsoft.com/office/drawing/2014/main" id="{0CC0ED30-3983-6BD0-59AD-05CD885B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21" y="3452239"/>
            <a:ext cx="11134033" cy="30909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1D0283-3044-655B-F7F7-BADD88E00B93}"/>
              </a:ext>
            </a:extLst>
          </p:cNvPr>
          <p:cNvSpPr txBox="1"/>
          <p:nvPr/>
        </p:nvSpPr>
        <p:spPr>
          <a:xfrm>
            <a:off x="581192" y="2928254"/>
            <a:ext cx="6097772" cy="400110"/>
          </a:xfrm>
          <a:prstGeom prst="rect">
            <a:avLst/>
          </a:prstGeom>
          <a:noFill/>
        </p:spPr>
        <p:txBody>
          <a:bodyPr wrap="square" lIns="91440" tIns="45720" rIns="91440" bIns="45720" anchor="t">
            <a:spAutoFit/>
          </a:bodyPr>
          <a:lstStyle/>
          <a:p>
            <a:r>
              <a:rPr lang="en-US" sz="2000" b="1" i="0" u="none" strike="noStrike" dirty="0">
                <a:solidFill>
                  <a:schemeClr val="accent1">
                    <a:lumMod val="75000"/>
                    <a:lumOff val="25000"/>
                  </a:schemeClr>
                </a:solidFill>
                <a:effectLst/>
                <a:latin typeface="Calibri"/>
                <a:ea typeface="Calibri"/>
                <a:cs typeface="Calibri"/>
              </a:rPr>
              <a:t>Opportunity &gt; Portfolios &gt; All </a:t>
            </a:r>
            <a:r>
              <a:rPr lang="en-US" sz="2000" b="1" dirty="0">
                <a:solidFill>
                  <a:schemeClr val="accent1">
                    <a:lumMod val="75000"/>
                    <a:lumOff val="25000"/>
                  </a:schemeClr>
                </a:solidFill>
                <a:latin typeface="Calibri"/>
                <a:ea typeface="Calibri"/>
                <a:cs typeface="Calibri"/>
              </a:rPr>
              <a:t>&gt; Click on Award</a:t>
            </a:r>
            <a:r>
              <a:rPr lang="en-US" sz="2000" b="1" dirty="0">
                <a:solidFill>
                  <a:schemeClr val="accent1">
                    <a:lumMod val="75000"/>
                    <a:lumOff val="25000"/>
                  </a:schemeClr>
                </a:solidFill>
                <a:latin typeface="Avenir LT Std 35 Light" panose="020B0402020203020204"/>
              </a:rPr>
              <a:t> </a:t>
            </a:r>
          </a:p>
        </p:txBody>
      </p:sp>
      <p:pic>
        <p:nvPicPr>
          <p:cNvPr id="6" name="Picture 5">
            <a:extLst>
              <a:ext uri="{FF2B5EF4-FFF2-40B4-BE49-F238E27FC236}">
                <a16:creationId xmlns:a16="http://schemas.microsoft.com/office/drawing/2014/main" id="{FDA8682A-3EC6-20B8-3C9B-D36B75CE3ECB}"/>
              </a:ext>
            </a:extLst>
          </p:cNvPr>
          <p:cNvPicPr>
            <a:picLocks noChangeAspect="1"/>
          </p:cNvPicPr>
          <p:nvPr/>
        </p:nvPicPr>
        <p:blipFill>
          <a:blip r:embed="rId4"/>
          <a:stretch>
            <a:fillRect/>
          </a:stretch>
        </p:blipFill>
        <p:spPr>
          <a:xfrm>
            <a:off x="5334941" y="1653396"/>
            <a:ext cx="6380246" cy="1051841"/>
          </a:xfrm>
          <a:prstGeom prst="rect">
            <a:avLst/>
          </a:prstGeom>
        </p:spPr>
      </p:pic>
      <p:pic>
        <p:nvPicPr>
          <p:cNvPr id="13" name="Graphic 12" descr="Document outline">
            <a:extLst>
              <a:ext uri="{FF2B5EF4-FFF2-40B4-BE49-F238E27FC236}">
                <a16:creationId xmlns:a16="http://schemas.microsoft.com/office/drawing/2014/main" id="{D5311445-A875-DFCC-4B58-3E058A074F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003" y="539559"/>
            <a:ext cx="685969" cy="564352"/>
          </a:xfrm>
          <a:prstGeom prst="rect">
            <a:avLst/>
          </a:prstGeom>
        </p:spPr>
      </p:pic>
    </p:spTree>
    <p:extLst>
      <p:ext uri="{BB962C8B-B14F-4D97-AF65-F5344CB8AC3E}">
        <p14:creationId xmlns:p14="http://schemas.microsoft.com/office/powerpoint/2010/main" val="49855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B0E7F-362E-FA99-ED1B-1EE7EA2F6005}"/>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Post-Acceptance End Date</a:t>
            </a:r>
          </a:p>
        </p:txBody>
      </p:sp>
      <p:sp>
        <p:nvSpPr>
          <p:cNvPr id="14" name="Rectangle 13">
            <a:extLst>
              <a:ext uri="{FF2B5EF4-FFF2-40B4-BE49-F238E27FC236}">
                <a16:creationId xmlns:a16="http://schemas.microsoft.com/office/drawing/2014/main" id="{C5BA916F-541A-238A-36E5-32B2B6D58DA3}"/>
              </a:ext>
            </a:extLst>
          </p:cNvPr>
          <p:cNvSpPr/>
          <p:nvPr/>
        </p:nvSpPr>
        <p:spPr>
          <a:xfrm>
            <a:off x="6875813" y="3040083"/>
            <a:ext cx="4734996" cy="3391189"/>
          </a:xfrm>
          <a:prstGeom prst="rect">
            <a:avLst/>
          </a:prstGeom>
          <a:solidFill>
            <a:schemeClr val="accent6">
              <a:lumMod val="20000"/>
              <a:lumOff val="80000"/>
            </a:schemeClr>
          </a:solidFill>
          <a:ln>
            <a:no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EA49C26-5FA9-8F3E-27F1-8C0123181ECC}"/>
              </a:ext>
            </a:extLst>
          </p:cNvPr>
          <p:cNvPicPr>
            <a:picLocks noChangeAspect="1"/>
          </p:cNvPicPr>
          <p:nvPr/>
        </p:nvPicPr>
        <p:blipFill>
          <a:blip r:embed="rId3"/>
          <a:stretch>
            <a:fillRect/>
          </a:stretch>
        </p:blipFill>
        <p:spPr>
          <a:xfrm>
            <a:off x="6948593" y="3176824"/>
            <a:ext cx="4578857" cy="3134149"/>
          </a:xfrm>
          <a:prstGeom prst="rect">
            <a:avLst/>
          </a:prstGeom>
        </p:spPr>
      </p:pic>
      <p:sp>
        <p:nvSpPr>
          <p:cNvPr id="16" name="Oval 15">
            <a:extLst>
              <a:ext uri="{FF2B5EF4-FFF2-40B4-BE49-F238E27FC236}">
                <a16:creationId xmlns:a16="http://schemas.microsoft.com/office/drawing/2014/main" id="{0ADF1220-B107-B16F-3F63-44582F48D56A}"/>
              </a:ext>
            </a:extLst>
          </p:cNvPr>
          <p:cNvSpPr/>
          <p:nvPr/>
        </p:nvSpPr>
        <p:spPr>
          <a:xfrm>
            <a:off x="8443356" y="5474525"/>
            <a:ext cx="1733797" cy="439387"/>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9E74933-A310-4A74-9A11-2DD2571EF592}"/>
              </a:ext>
            </a:extLst>
          </p:cNvPr>
          <p:cNvSpPr txBox="1"/>
          <p:nvPr/>
        </p:nvSpPr>
        <p:spPr>
          <a:xfrm>
            <a:off x="7400643" y="2413209"/>
            <a:ext cx="4022527" cy="461665"/>
          </a:xfrm>
          <a:prstGeom prst="rect">
            <a:avLst/>
          </a:prstGeom>
          <a:noFill/>
        </p:spPr>
        <p:txBody>
          <a:bodyPr wrap="square" lIns="91440" tIns="45720" rIns="91440" bIns="45720" rtlCol="0" anchor="t">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Details Tab</a:t>
            </a:r>
            <a:r>
              <a:rPr lang="en-US" sz="2400" dirty="0">
                <a:latin typeface="Calibri" panose="020F0502020204030204" pitchFamily="34" charset="0"/>
                <a:ea typeface="Calibri" panose="020F0502020204030204" pitchFamily="34" charset="0"/>
                <a:cs typeface="Calibri" panose="020F0502020204030204" pitchFamily="34" charset="0"/>
              </a:rPr>
              <a:t> - Opportunity</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66A42C2-A0D8-AF7A-CB07-E346CE3C136F}"/>
              </a:ext>
            </a:extLst>
          </p:cNvPr>
          <p:cNvSpPr txBox="1"/>
          <p:nvPr/>
        </p:nvSpPr>
        <p:spPr>
          <a:xfrm>
            <a:off x="356789" y="2041263"/>
            <a:ext cx="6310856" cy="4093428"/>
          </a:xfrm>
          <a:prstGeom prst="rect">
            <a:avLst/>
          </a:prstGeom>
          <a:noFill/>
        </p:spPr>
        <p:txBody>
          <a:bodyPr wrap="square" lIns="91440" tIns="45720" rIns="91440" bIns="45720" rtlCol="0" anchor="t">
            <a:spAutoFit/>
          </a:bodyPr>
          <a:lstStyle/>
          <a:p>
            <a:pPr marL="285750" indent="-285750">
              <a:buFont typeface="Wingdings,Sans-Serif" panose="05000000000000000000" pitchFamily="2" charset="2"/>
              <a:buChar char="v"/>
            </a:pPr>
            <a:r>
              <a:rPr lang="en-US" sz="2000" dirty="0">
                <a:latin typeface="Calibri" panose="020F0502020204030204" pitchFamily="34" charset="0"/>
                <a:ea typeface="Calibri" panose="020F0502020204030204" pitchFamily="34" charset="0"/>
                <a:cs typeface="Calibri" panose="020F0502020204030204" pitchFamily="34" charset="0"/>
              </a:rPr>
              <a:t>The “Post- Acceptance End Date” field is located in the funds Opportunity under the “Dates” section.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Calibri" panose="020F0502020204030204" pitchFamily="34" charset="0"/>
              </a:rPr>
              <a:t>If a date is added to the “Post – Acceptance End Date” field students will not be able to answer any Post- Acceptance Questions or upload their Thank you Letters to the Portal.</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Calibri" panose="020F0502020204030204" pitchFamily="34" charset="0"/>
              </a:rPr>
              <a:t>This may cause confusion for students, as they may try to upload and won't be able to complete the Post Acceptance requirements. </a:t>
            </a:r>
          </a:p>
          <a:p>
            <a:pPr marL="285750" indent="-285750">
              <a:buFont typeface="Wingdings" panose="05000000000000000000" pitchFamily="2" charset="2"/>
              <a:buChar char="v"/>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45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500725" y="1458589"/>
            <a:ext cx="11029616" cy="2723876"/>
          </a:xfrm>
        </p:spPr>
        <p:txBody>
          <a:bodyPr>
            <a:normAutofit/>
          </a:bodyPr>
          <a:lstStyle/>
          <a:p>
            <a:pPr algn="ctr"/>
            <a:r>
              <a:rPr lang="en-US" sz="4800" b="1" dirty="0">
                <a:solidFill>
                  <a:schemeClr val="accent3">
                    <a:lumMod val="50000"/>
                  </a:schemeClr>
                </a:solidFill>
                <a:latin typeface="Calibri"/>
                <a:ea typeface="Calibri"/>
                <a:cs typeface="Calibri"/>
              </a:rPr>
              <a:t>Questions? </a:t>
            </a:r>
            <a:endParaRPr lang="en-US" sz="4800" b="1" dirty="0">
              <a:solidFill>
                <a:schemeClr val="accent3">
                  <a:lumMod val="50000"/>
                </a:schemeClr>
              </a:solidFill>
              <a:latin typeface="Avenir LT Std 65 Medium"/>
            </a:endParaRPr>
          </a:p>
        </p:txBody>
      </p:sp>
      <p:pic>
        <p:nvPicPr>
          <p:cNvPr id="5" name="Graphic 4" descr="Flowers with a watering can and dragonfly">
            <a:extLst>
              <a:ext uri="{FF2B5EF4-FFF2-40B4-BE49-F238E27FC236}">
                <a16:creationId xmlns:a16="http://schemas.microsoft.com/office/drawing/2014/main" id="{84DF2B62-6B39-AE1E-99B5-96CD87D015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0781" y="978836"/>
            <a:ext cx="3122371" cy="3122371"/>
          </a:xfrm>
          <a:prstGeom prst="rect">
            <a:avLst/>
          </a:prstGeom>
        </p:spPr>
      </p:pic>
    </p:spTree>
    <p:extLst>
      <p:ext uri="{BB962C8B-B14F-4D97-AF65-F5344CB8AC3E}">
        <p14:creationId xmlns:p14="http://schemas.microsoft.com/office/powerpoint/2010/main" val="86110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Calibri" panose="020F0502020204030204" pitchFamily="34" charset="0"/>
                <a:ea typeface="Calibri" panose="020F0502020204030204" pitchFamily="34" charset="0"/>
                <a:cs typeface="Calibri" panose="020F0502020204030204" pitchFamily="34" charset="0"/>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616648"/>
          </a:xfrm>
          <a:prstGeom prst="rect">
            <a:avLst/>
          </a:prstGeom>
          <a:noFill/>
        </p:spPr>
        <p:txBody>
          <a:bodyPr wrap="square" lIns="91440" tIns="45720" rIns="91440" bIns="45720" anchor="t">
            <a:spAutoFit/>
          </a:bodyPr>
          <a:lstStyle/>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this for?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As a scholarship administrator/contact, these resources are for you, to use throughout the year as you go through your scholarship process.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can I find there?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Portal Administrator Request Form</a:t>
            </a:r>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Award Summary Sheet and Correction</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 Portal Handouts/Instructions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Past Presentation Materials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letter information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fontAlgn="base">
              <a:buFont typeface="Wingdings" panose="05000000000000000000" pitchFamily="2" charset="2"/>
              <a:buChar char="§"/>
            </a:pPr>
            <a:r>
              <a:rPr lang="en-US" sz="1400" b="0" i="0" u="none" strike="noStrike" dirty="0">
                <a:solidFill>
                  <a:srgbClr val="000000"/>
                </a:solidFill>
                <a:effectLst/>
                <a:latin typeface="Calibri"/>
                <a:ea typeface="Calibri"/>
                <a:cs typeface="Calibri"/>
              </a:rPr>
              <a:t>FAO, UMF and Business </a:t>
            </a:r>
            <a:r>
              <a:rPr lang="en-US" sz="1400" dirty="0">
                <a:solidFill>
                  <a:srgbClr val="000000"/>
                </a:solidFill>
                <a:latin typeface="Calibri"/>
                <a:ea typeface="Calibri"/>
                <a:cs typeface="Calibri"/>
              </a:rPr>
              <a:t>Services </a:t>
            </a:r>
            <a:r>
              <a:rPr lang="en-US" sz="1400" b="0" i="0" u="none" strike="noStrike" dirty="0">
                <a:solidFill>
                  <a:srgbClr val="000000"/>
                </a:solidFill>
                <a:effectLst/>
                <a:latin typeface="Calibri"/>
                <a:ea typeface="Calibri"/>
                <a:cs typeface="Calibri"/>
              </a:rPr>
              <a:t>Contact Information </a:t>
            </a:r>
            <a:r>
              <a:rPr lang="en-US" b="0" i="0" dirty="0">
                <a:solidFill>
                  <a:srgbClr val="000000"/>
                </a:solidFill>
                <a:effectLst/>
                <a:latin typeface="Calibri"/>
                <a:ea typeface="Calibri"/>
                <a:cs typeface="Calibri"/>
              </a:rPr>
              <a:t>​</a:t>
            </a:r>
          </a:p>
          <a:p>
            <a:pPr algn="l" rtl="0" fontAlgn="base"/>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 I access this webpage?</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SAVE/Bookmark this link </a:t>
            </a:r>
            <a:r>
              <a:rPr lang="en-US" sz="1400" b="1" i="0" u="sng" strike="noStrike"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https://www.umt.edu/finaid/scholarships/department-use-resources.php</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link is “</a:t>
            </a:r>
            <a:r>
              <a:rPr lang="en-US" sz="14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hidden</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reduce access from students.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46537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EA0007E1-5A1F-8D38-610B-C713FC0A715F}"/>
              </a:ext>
            </a:extLst>
          </p:cNvPr>
          <p:cNvSpPr/>
          <p:nvPr/>
        </p:nvSpPr>
        <p:spPr>
          <a:xfrm flipV="1">
            <a:off x="453224" y="1857370"/>
            <a:ext cx="11282901"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08384BF-5268-D04D-B8D1-28C6BA1EB0E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February Scholarship Forum Recap</a:t>
            </a:r>
          </a:p>
        </p:txBody>
      </p:sp>
      <p:pic>
        <p:nvPicPr>
          <p:cNvPr id="5" name="Graphic 4" descr="Beginning with solid fill">
            <a:extLst>
              <a:ext uri="{FF2B5EF4-FFF2-40B4-BE49-F238E27FC236}">
                <a16:creationId xmlns:a16="http://schemas.microsoft.com/office/drawing/2014/main" id="{9008560C-69BB-25A2-DC75-85CAD1316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90" y="766624"/>
            <a:ext cx="914400" cy="914400"/>
          </a:xfrm>
          <a:prstGeom prst="rect">
            <a:avLst/>
          </a:prstGeom>
          <a:ln>
            <a:noFill/>
          </a:ln>
          <a:effectLst>
            <a:glow rad="228600">
              <a:schemeClr val="tx1">
                <a:lumMod val="95000"/>
                <a:lumOff val="5000"/>
                <a:alpha val="40000"/>
              </a:schemeClr>
            </a:glow>
            <a:innerShdw blurRad="63500" dist="50800" dir="189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14100000"/>
            </a:lightRig>
          </a:scene3d>
          <a:sp3d prstMaterial="softEdge">
            <a:bevelT w="127000" prst="relaxedInset"/>
          </a:sp3d>
        </p:spPr>
      </p:pic>
      <p:graphicFrame>
        <p:nvGraphicFramePr>
          <p:cNvPr id="11" name="Diagram 10">
            <a:extLst>
              <a:ext uri="{FF2B5EF4-FFF2-40B4-BE49-F238E27FC236}">
                <a16:creationId xmlns:a16="http://schemas.microsoft.com/office/drawing/2014/main" id="{2F4705A0-BF51-AE65-DC77-2EC803059DD1}"/>
              </a:ext>
            </a:extLst>
          </p:cNvPr>
          <p:cNvGraphicFramePr/>
          <p:nvPr>
            <p:extLst>
              <p:ext uri="{D42A27DB-BD31-4B8C-83A1-F6EECF244321}">
                <p14:modId xmlns:p14="http://schemas.microsoft.com/office/powerpoint/2010/main" val="4029803741"/>
              </p:ext>
            </p:extLst>
          </p:nvPr>
        </p:nvGraphicFramePr>
        <p:xfrm>
          <a:off x="1" y="2916979"/>
          <a:ext cx="12192000" cy="357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C91805B3-4EDA-868F-ECF6-310AB939EB1B}"/>
              </a:ext>
            </a:extLst>
          </p:cNvPr>
          <p:cNvSpPr txBox="1"/>
          <p:nvPr/>
        </p:nvSpPr>
        <p:spPr>
          <a:xfrm>
            <a:off x="1882775" y="2062458"/>
            <a:ext cx="9248775" cy="523220"/>
          </a:xfrm>
          <a:prstGeom prst="rect">
            <a:avLst/>
          </a:prstGeom>
          <a:noFill/>
        </p:spPr>
        <p:txBody>
          <a:bodyPr wrap="square" rtlCol="0">
            <a:spAutoFit/>
          </a:bodyPr>
          <a:lstStyle/>
          <a:p>
            <a:r>
              <a:rPr lang="en-US" sz="2800" b="1" dirty="0">
                <a:solidFill>
                  <a:srgbClr val="70002E"/>
                </a:solidFill>
                <a:latin typeface="Calibri" panose="020F0502020204030204" pitchFamily="34" charset="0"/>
                <a:ea typeface="Calibri" panose="020F0502020204030204" pitchFamily="34" charset="0"/>
                <a:cs typeface="Calibri" panose="020F0502020204030204" pitchFamily="34" charset="0"/>
              </a:rPr>
              <a:t>Topics covered in the last Forum: </a:t>
            </a:r>
          </a:p>
        </p:txBody>
      </p:sp>
    </p:spTree>
    <p:extLst>
      <p:ext uri="{BB962C8B-B14F-4D97-AF65-F5344CB8AC3E}">
        <p14:creationId xmlns:p14="http://schemas.microsoft.com/office/powerpoint/2010/main" val="6348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878465578"/>
              </p:ext>
            </p:extLst>
          </p:nvPr>
        </p:nvGraphicFramePr>
        <p:xfrm>
          <a:off x="401052" y="140368"/>
          <a:ext cx="11393358" cy="6474386"/>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2307261631"/>
                    </a:ext>
                  </a:extLst>
                </a:gridCol>
                <a:gridCol w="5821233">
                  <a:extLst>
                    <a:ext uri="{9D8B030D-6E8A-4147-A177-3AD203B41FA5}">
                      <a16:colId xmlns:a16="http://schemas.microsoft.com/office/drawing/2014/main" val="1868380139"/>
                    </a:ext>
                  </a:extLst>
                </a:gridCol>
              </a:tblGrid>
              <a:tr h="374363">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Financial Aid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UM Foundation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Calibri" panose="020F0502020204030204" pitchFamily="34" charset="0"/>
                          <a:ea typeface="Calibri" panose="020F0502020204030204" pitchFamily="34" charset="0"/>
                          <a:cs typeface="Calibri" panose="020F0502020204030204" pitchFamily="34" charset="0"/>
                        </a:rPr>
                        <a:t>Christina Peltier</a:t>
                      </a: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r>
                        <a:rPr lang="en-US" sz="1200" b="0" i="0" u="none" strike="noStrike" kern="1200" noProof="0" dirty="0">
                          <a:latin typeface="Calibri"/>
                          <a:ea typeface="Calibri"/>
                          <a:cs typeface="Calibri"/>
                        </a:rPr>
                        <a:t>Financial Aid Specialist II- Scholarship Manager </a:t>
                      </a:r>
                    </a:p>
                    <a:p>
                      <a:pPr lvl="0">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(406)243-4810 </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Korla.mcalpine@supportum.org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(406) 243-4260</a:t>
                      </a:r>
                    </a:p>
                  </a:txBody>
                  <a:tcPr anchor="ctr"/>
                </a:tc>
                <a:extLst>
                  <a:ext uri="{0D108BD9-81ED-4DB2-BD59-A6C34878D82A}">
                    <a16:rowId xmlns:a16="http://schemas.microsoft.com/office/drawing/2014/main" val="4116300895"/>
                  </a:ext>
                </a:extLst>
              </a:tr>
              <a:tr h="782759">
                <a:tc>
                  <a:txBody>
                    <a:bodyPr/>
                    <a:lstStyle/>
                    <a:p>
                      <a:endParaRPr lang="en-US" sz="1200" b="1" dirty="0">
                        <a:latin typeface="Calibri"/>
                        <a:ea typeface="Calibri"/>
                        <a:cs typeface="Calibri"/>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Sarah Wade</a:t>
                      </a:r>
                    </a:p>
                    <a:p>
                      <a:r>
                        <a:rPr lang="en-US" sz="1200" dirty="0">
                          <a:latin typeface="Calibri" panose="020F0502020204030204" pitchFamily="34" charset="0"/>
                          <a:ea typeface="Calibri" panose="020F0502020204030204" pitchFamily="34" charset="0"/>
                          <a:cs typeface="Calibri" panose="020F0502020204030204" pitchFamily="34" charset="0"/>
                        </a:rPr>
                        <a:t>Assistant Director of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Sarah.wade@supportum.org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243-5592</a:t>
                      </a:r>
                    </a:p>
                  </a:txBody>
                  <a:tcPr anchor="ctr"/>
                </a:tc>
                <a:extLst>
                  <a:ext uri="{0D108BD9-81ED-4DB2-BD59-A6C34878D82A}">
                    <a16:rowId xmlns:a16="http://schemas.microsoft.com/office/drawing/2014/main" val="3659988094"/>
                  </a:ext>
                </a:extLst>
              </a:tr>
              <a:tr h="782759">
                <a:tc>
                  <a:txBody>
                    <a:bodyPr/>
                    <a:lstStyle/>
                    <a:p>
                      <a:endParaRPr lang="en-US" sz="1200" b="1" i="0" u="none" strike="noStrike" noProof="0" dirty="0">
                        <a:solidFill>
                          <a:schemeClr val="tx1"/>
                        </a:solidFill>
                        <a:latin typeface="Calibri"/>
                      </a:endParaRPr>
                    </a:p>
                    <a:p>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Nancy Randazzo</a:t>
                      </a:r>
                    </a:p>
                    <a:p>
                      <a:r>
                        <a:rPr lang="en-US" sz="1200" dirty="0">
                          <a:latin typeface="Calibri" panose="020F0502020204030204" pitchFamily="34" charset="0"/>
                          <a:ea typeface="Calibri" panose="020F0502020204030204" pitchFamily="34" charset="0"/>
                          <a:cs typeface="Calibri" panose="020F0502020204030204" pitchFamily="34" charset="0"/>
                        </a:rPr>
                        <a:t>Director of Gift and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Nancy.Randazzo@supportum.org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243-4739</a:t>
                      </a:r>
                    </a:p>
                  </a:txBody>
                  <a:tcPr anchor="ctr"/>
                </a:tc>
                <a:extLst>
                  <a:ext uri="{0D108BD9-81ED-4DB2-BD59-A6C34878D82A}">
                    <a16:rowId xmlns:a16="http://schemas.microsoft.com/office/drawing/2014/main" val="757117925"/>
                  </a:ext>
                </a:extLst>
              </a:tr>
              <a:tr h="782759">
                <a:tc>
                  <a:txBody>
                    <a:bodyPr/>
                    <a:lstStyle/>
                    <a:p>
                      <a:pPr lvl="0">
                        <a:buNone/>
                      </a:pPr>
                      <a:r>
                        <a:rPr lang="en-US" sz="1200" b="1" i="0" u="none" strike="noStrike" noProof="0" dirty="0">
                          <a:solidFill>
                            <a:srgbClr val="000000"/>
                          </a:solidFill>
                          <a:latin typeface="Calibri"/>
                        </a:rPr>
                        <a:t>Department Scholarship Resources Webpage:</a:t>
                      </a:r>
                      <a:endParaRPr lang="en-US" sz="1200" b="0" i="0" u="none" strike="noStrike" noProof="0" dirty="0">
                        <a:solidFill>
                          <a:srgbClr val="000000"/>
                        </a:solidFill>
                        <a:latin typeface="Calibri"/>
                      </a:endParaRPr>
                    </a:p>
                    <a:p>
                      <a:pPr lvl="0">
                        <a:buNone/>
                      </a:pPr>
                      <a:r>
                        <a:rPr lang="en-US" sz="1200" b="0" i="0" u="none" strike="noStrike" noProof="0" dirty="0">
                          <a:solidFill>
                            <a:srgbClr val="481831"/>
                          </a:solidFill>
                          <a:latin typeface="Calibri"/>
                          <a:hlinkClick r:id="rId6">
                            <a:extLst>
                              <a:ext uri="{A12FA001-AC4F-418D-AE19-62706E023703}">
                                <ahyp:hlinkClr xmlns:ahyp="http://schemas.microsoft.com/office/drawing/2018/hyperlinkcolor" val="tx"/>
                              </a:ext>
                            </a:extLst>
                          </a:hlinkClick>
                        </a:rPr>
                        <a:t>https://www.umt.edu/finaid/scholarships/department-use-resources.php</a:t>
                      </a:r>
                      <a:r>
                        <a:rPr lang="en-US" sz="1200" b="0" i="0" u="none" strike="noStrike" noProof="0" dirty="0">
                          <a:solidFill>
                            <a:schemeClr val="accent1"/>
                          </a:solidFill>
                          <a:latin typeface="Calibri"/>
                        </a:rPr>
                        <a:t> </a:t>
                      </a:r>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Leana Schelvan</a:t>
                      </a:r>
                    </a:p>
                    <a:p>
                      <a:r>
                        <a:rPr lang="en-US" sz="1200" dirty="0">
                          <a:latin typeface="Calibri" panose="020F0502020204030204" pitchFamily="34" charset="0"/>
                          <a:ea typeface="Calibri" panose="020F0502020204030204" pitchFamily="34" charset="0"/>
                          <a:cs typeface="Calibri" panose="020F0502020204030204" pitchFamily="34" charset="0"/>
                        </a:rPr>
                        <a:t>Senior Director of Donor Relations and Stewardship</a:t>
                      </a:r>
                    </a:p>
                    <a:p>
                      <a:r>
                        <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leana.schelvan@supportum.org</a:t>
                      </a:r>
                      <a:endPar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u="none" dirty="0">
                          <a:solidFill>
                            <a:schemeClr val="tx1"/>
                          </a:solidFill>
                          <a:latin typeface="Calibri" panose="020F0502020204030204" pitchFamily="34" charset="0"/>
                          <a:ea typeface="Calibri" panose="020F0502020204030204" pitchFamily="34" charset="0"/>
                          <a:cs typeface="Calibri" panose="020F0502020204030204" pitchFamily="34" charset="0"/>
                        </a:rPr>
                        <a:t>(406)243-6208</a:t>
                      </a:r>
                    </a:p>
                  </a:txBody>
                  <a:tcPr anchor="ctr"/>
                </a:tc>
                <a:extLst>
                  <a:ext uri="{0D108BD9-81ED-4DB2-BD59-A6C34878D82A}">
                    <a16:rowId xmlns:a16="http://schemas.microsoft.com/office/drawing/2014/main" val="2416699365"/>
                  </a:ext>
                </a:extLst>
              </a:tr>
              <a:tr h="850826">
                <a:tc>
                  <a:txBody>
                    <a:bodyPr/>
                    <a:lstStyle/>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rPr>
                        <a:t>To contact the Financial Aid Office main line please call (406) 243-5373</a:t>
                      </a: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200" b="1" dirty="0">
                          <a:latin typeface="Calibri" panose="020F0502020204030204" pitchFamily="34" charset="0"/>
                          <a:ea typeface="Calibri" panose="020F0502020204030204" pitchFamily="34" charset="0"/>
                          <a:cs typeface="Calibri" panose="020F0502020204030204" pitchFamily="34" charset="0"/>
                        </a:rPr>
                        <a:t>Raven Clark </a:t>
                      </a:r>
                    </a:p>
                    <a:p>
                      <a:pPr lvl="0">
                        <a:buNone/>
                      </a:pPr>
                      <a:r>
                        <a:rPr lang="en-US" sz="1200" dirty="0">
                          <a:latin typeface="Calibri" panose="020F0502020204030204" pitchFamily="34" charset="0"/>
                          <a:ea typeface="Calibri" panose="020F0502020204030204" pitchFamily="34" charset="0"/>
                          <a:cs typeface="Calibri" panose="020F0502020204030204" pitchFamily="34" charset="0"/>
                        </a:rPr>
                        <a:t>Fund Administration Coordinator </a:t>
                      </a:r>
                    </a:p>
                    <a:p>
                      <a:pPr lvl="0">
                        <a:buNone/>
                      </a:pPr>
                      <a:r>
                        <a:rPr lang="en-US" sz="1200" b="0" i="0" u="none" strike="noStrike"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raven.clark@supportum.org</a:t>
                      </a:r>
                      <a:endParaRPr lang="en-US" sz="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0" i="0" u="none" strike="noStrike" noProof="0" dirty="0">
                          <a:latin typeface="Calibri" panose="020F0502020204030204" pitchFamily="34" charset="0"/>
                          <a:ea typeface="Calibri" panose="020F0502020204030204" pitchFamily="34" charset="0"/>
                          <a:cs typeface="Calibri" panose="020F0502020204030204" pitchFamily="34" charset="0"/>
                        </a:rPr>
                        <a:t>(406)243-2407</a:t>
                      </a:r>
                    </a:p>
                  </a:txBody>
                  <a:tcPr/>
                </a:tc>
                <a:extLst>
                  <a:ext uri="{0D108BD9-81ED-4DB2-BD59-A6C34878D82A}">
                    <a16:rowId xmlns:a16="http://schemas.microsoft.com/office/drawing/2014/main" val="3591527591"/>
                  </a:ext>
                </a:extLst>
              </a:tr>
              <a:tr h="44242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b="0" dirty="0">
                          <a:latin typeface="Calibri" panose="020F0502020204030204" pitchFamily="34" charset="0"/>
                          <a:ea typeface="Calibri" panose="020F0502020204030204" pitchFamily="34" charset="0"/>
                          <a:cs typeface="Calibri" panose="020F0502020204030204" pitchFamily="34" charset="0"/>
                        </a:rPr>
                        <a:t>Aber Hall, 5</a:t>
                      </a:r>
                      <a:r>
                        <a:rPr lang="en-US" sz="1200" b="0" baseline="30000" dirty="0">
                          <a:latin typeface="Calibri" panose="020F0502020204030204" pitchFamily="34" charset="0"/>
                          <a:ea typeface="Calibri" panose="020F0502020204030204" pitchFamily="34" charset="0"/>
                          <a:cs typeface="Calibri" panose="020F0502020204030204" pitchFamily="34" charset="0"/>
                        </a:rPr>
                        <a:t>th</a:t>
                      </a:r>
                      <a:r>
                        <a:rPr lang="en-US" sz="1200" b="0" dirty="0">
                          <a:latin typeface="Calibri" panose="020F0502020204030204" pitchFamily="34" charset="0"/>
                          <a:ea typeface="Calibri" panose="020F0502020204030204" pitchFamily="34" charset="0"/>
                          <a:cs typeface="Calibri" panose="020F0502020204030204" pitchFamily="34" charset="0"/>
                        </a:rPr>
                        <a:t> floor</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dirty="0">
                          <a:latin typeface="Calibri" panose="020F0502020204030204" pitchFamily="34" charset="0"/>
                          <a:ea typeface="Calibri" panose="020F0502020204030204" pitchFamily="34" charset="0"/>
                          <a:cs typeface="Calibri" panose="020F0502020204030204" pitchFamily="34" charset="0"/>
                        </a:rPr>
                        <a:t>Gilkey Building, 2</a:t>
                      </a:r>
                      <a:r>
                        <a:rPr lang="en-US" sz="1200" baseline="30000" dirty="0">
                          <a:latin typeface="Calibri" panose="020F0502020204030204" pitchFamily="34" charset="0"/>
                          <a:ea typeface="Calibri" panose="020F0502020204030204" pitchFamily="34" charset="0"/>
                          <a:cs typeface="Calibri" panose="020F0502020204030204" pitchFamily="34" charset="0"/>
                        </a:rPr>
                        <a:t>nd</a:t>
                      </a:r>
                      <a:r>
                        <a:rPr lang="en-US" sz="1200" dirty="0">
                          <a:latin typeface="Calibri" panose="020F0502020204030204" pitchFamily="34" charset="0"/>
                          <a:ea typeface="Calibri" panose="020F0502020204030204" pitchFamily="34" charset="0"/>
                          <a:cs typeface="Calibri" panose="020F0502020204030204" pitchFamily="34" charset="0"/>
                        </a:rPr>
                        <a:t> Floor. Our team is in office Monday-Tuesday, working remotely Wednesday-Friday. </a:t>
                      </a: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Financial Aid Office Email: </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fascholarships@mso.umt.edu</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US" sz="1100" dirty="0">
                          <a:latin typeface="Calibri" panose="020F0502020204030204" pitchFamily="34" charset="0"/>
                          <a:ea typeface="Calibri" panose="020F0502020204030204" pitchFamily="34" charset="0"/>
                          <a:cs typeface="Calibri" panose="020F0502020204030204" pitchFamily="34" charset="0"/>
                        </a:rPr>
                        <a:t>(Use to submit award summary/award summary correction sheets and any award questions)</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UM Foundation Email: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umfawardsummarysheets@supportum.org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 Bybee</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(406) 243-6261</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4258405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581191" y="3864146"/>
            <a:ext cx="11029616" cy="1027563"/>
          </a:xfrm>
        </p:spPr>
        <p:txBody>
          <a:bodyPr>
            <a:noAutofit/>
            <a:scene3d>
              <a:camera prst="orthographicFront">
                <a:rot lat="0" lon="0" rev="0"/>
              </a:camera>
              <a:lightRig rig="threePt" dir="t"/>
            </a:scene3d>
          </a:bodyPr>
          <a:lstStyle/>
          <a:p>
            <a:pPr algn="ctr"/>
            <a:r>
              <a:rPr lang="en-US" sz="5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1229934" y="1647171"/>
            <a:ext cx="9732129" cy="1569660"/>
          </a:xfrm>
          <a:prstGeom prst="rect">
            <a:avLst/>
          </a:prstGeom>
          <a:noFill/>
        </p:spPr>
        <p:txBody>
          <a:bodyPr wrap="square" lIns="91440" tIns="45720" rIns="91440" bIns="45720" rtlCol="0" anchor="t">
            <a:spAutoFit/>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Please note we will not be hosting Scholarship Forums in May, June, or July. ​​</a:t>
            </a:r>
          </a:p>
          <a:p>
            <a:pPr algn="ctr"/>
            <a:endParaRPr lang="en-US" sz="2400" dirty="0">
              <a:latin typeface="Calibri" panose="020F0502020204030204" pitchFamily="34" charset="0"/>
              <a:ea typeface="Calibri" panose="020F0502020204030204" pitchFamily="34" charset="0"/>
              <a:cs typeface="Calibri" panose="020F0502020204030204" pitchFamily="34" charset="0"/>
            </a:endParaRPr>
          </a:p>
          <a:p>
            <a:pPr algn="ctr"/>
            <a:r>
              <a:rPr lang="en-US" sz="2400" dirty="0">
                <a:latin typeface="Calibri" panose="020F0502020204030204" pitchFamily="34" charset="0"/>
                <a:ea typeface="Calibri" panose="020F0502020204030204" pitchFamily="34" charset="0"/>
                <a:cs typeface="Calibri" panose="020F0502020204030204" pitchFamily="34" charset="0"/>
              </a:rPr>
              <a:t>Stay tuned for </a:t>
            </a:r>
            <a:r>
              <a:rPr lang="en-US" sz="2400" b="1" dirty="0">
                <a:latin typeface="Calibri" panose="020F0502020204030204" pitchFamily="34" charset="0"/>
                <a:ea typeface="Calibri" panose="020F0502020204030204" pitchFamily="34" charset="0"/>
                <a:cs typeface="Calibri" panose="020F0502020204030204" pitchFamily="34" charset="0"/>
              </a:rPr>
              <a:t>monthly communications </a:t>
            </a:r>
            <a:r>
              <a:rPr lang="en-US" sz="2400" dirty="0">
                <a:latin typeface="Calibri" panose="020F0502020204030204" pitchFamily="34" charset="0"/>
                <a:ea typeface="Calibri" panose="020F0502020204030204" pitchFamily="34" charset="0"/>
                <a:cs typeface="Calibri" panose="020F0502020204030204" pitchFamily="34" charset="0"/>
              </a:rPr>
              <a:t>that will include important ​scholarship information and dates of upcoming  forums.</a:t>
            </a:r>
            <a:endParaRPr lang="en-US" sz="2400" b="1" dirty="0">
              <a:latin typeface="Avenir LT Std 35 Light" panose="020B0402020203020204" pitchFamily="34" charset="0"/>
            </a:endParaRPr>
          </a:p>
        </p:txBody>
      </p:sp>
      <p:pic>
        <p:nvPicPr>
          <p:cNvPr id="5" name="Graphic 4" descr="A bird perched on a nest with eggs">
            <a:extLst>
              <a:ext uri="{FF2B5EF4-FFF2-40B4-BE49-F238E27FC236}">
                <a16:creationId xmlns:a16="http://schemas.microsoft.com/office/drawing/2014/main" id="{EBBB1656-6527-80D4-816E-E258C8D6B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72522" y="4798325"/>
            <a:ext cx="1846955" cy="1846955"/>
          </a:xfrm>
          <a:prstGeom prst="rect">
            <a:avLst/>
          </a:prstGeom>
        </p:spPr>
      </p:pic>
    </p:spTree>
    <p:extLst>
      <p:ext uri="{BB962C8B-B14F-4D97-AF65-F5344CB8AC3E}">
        <p14:creationId xmlns:p14="http://schemas.microsoft.com/office/powerpoint/2010/main" val="29451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1137130" y="382338"/>
            <a:ext cx="9917739" cy="2723876"/>
          </a:xfrm>
        </p:spPr>
        <p:txBody>
          <a:bodyPr>
            <a:normAutofit/>
          </a:bodyPr>
          <a:lstStyle/>
          <a:p>
            <a:pPr algn="ctr"/>
            <a:r>
              <a:rPr lang="en-US" sz="4800" b="1" dirty="0">
                <a:solidFill>
                  <a:schemeClr val="accent3">
                    <a:lumMod val="50000"/>
                  </a:schemeClr>
                </a:solidFill>
                <a:latin typeface="Calibri"/>
                <a:ea typeface="Calibri"/>
                <a:cs typeface="Calibri"/>
              </a:rPr>
              <a:t>Academic Year Timeline &amp; Monthly To Do List</a:t>
            </a:r>
            <a:r>
              <a:rPr lang="en-US" sz="4800" b="1" dirty="0">
                <a:solidFill>
                  <a:schemeClr val="accent3">
                    <a:lumMod val="50000"/>
                  </a:schemeClr>
                </a:solidFill>
                <a:latin typeface="Avenir LT Std 65 Medium"/>
              </a:rPr>
              <a:t> </a:t>
            </a:r>
          </a:p>
        </p:txBody>
      </p:sp>
      <p:pic>
        <p:nvPicPr>
          <p:cNvPr id="5" name="Graphic 4" descr="Flowers with gardening tools">
            <a:extLst>
              <a:ext uri="{FF2B5EF4-FFF2-40B4-BE49-F238E27FC236}">
                <a16:creationId xmlns:a16="http://schemas.microsoft.com/office/drawing/2014/main" id="{159BE40E-79CE-3984-9C48-178CA8E4C0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4255" y="2684415"/>
            <a:ext cx="3888058" cy="3888058"/>
          </a:xfrm>
          <a:prstGeom prst="rect">
            <a:avLst/>
          </a:prstGeom>
        </p:spPr>
      </p:pic>
      <p:pic>
        <p:nvPicPr>
          <p:cNvPr id="4" name="Graphic 3" descr="A Lily">
            <a:extLst>
              <a:ext uri="{FF2B5EF4-FFF2-40B4-BE49-F238E27FC236}">
                <a16:creationId xmlns:a16="http://schemas.microsoft.com/office/drawing/2014/main" id="{B1DE2407-E8C6-5FDE-485F-2FED3F11CC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00348">
            <a:off x="9066581" y="2818704"/>
            <a:ext cx="2812722" cy="2812722"/>
          </a:xfrm>
          <a:prstGeom prst="rect">
            <a:avLst/>
          </a:prstGeom>
        </p:spPr>
      </p:pic>
    </p:spTree>
    <p:extLst>
      <p:ext uri="{BB962C8B-B14F-4D97-AF65-F5344CB8AC3E}">
        <p14:creationId xmlns:p14="http://schemas.microsoft.com/office/powerpoint/2010/main" val="204018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p:txBody>
          <a:bodyPr>
            <a:normAutofit/>
          </a:bodyPr>
          <a:lstStyle/>
          <a:p>
            <a:r>
              <a:rPr lang="en-US" b="1" dirty="0">
                <a:latin typeface="Calibri"/>
                <a:ea typeface="Calibri"/>
                <a:cs typeface="Calibri"/>
              </a:rPr>
              <a:t>2023 - 2024 Academic year timeline</a:t>
            </a:r>
          </a:p>
        </p:txBody>
      </p:sp>
      <p:cxnSp>
        <p:nvCxnSpPr>
          <p:cNvPr id="5" name="Straight Connector 4">
            <a:extLst>
              <a:ext uri="{FF2B5EF4-FFF2-40B4-BE49-F238E27FC236}">
                <a16:creationId xmlns:a16="http://schemas.microsoft.com/office/drawing/2014/main" id="{31F763A9-6894-15F3-A4D6-A1E5508B2D3C}"/>
              </a:ext>
            </a:extLst>
          </p:cNvPr>
          <p:cNvCxnSpPr>
            <a:cxnSpLocks/>
          </p:cNvCxnSpPr>
          <p:nvPr/>
        </p:nvCxnSpPr>
        <p:spPr>
          <a:xfrm flipV="1">
            <a:off x="1148387" y="6690173"/>
            <a:ext cx="9893589" cy="22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B87984-1322-E1BE-DCDF-5C9D061DD3F8}"/>
              </a:ext>
            </a:extLst>
          </p:cNvPr>
          <p:cNvSpPr/>
          <p:nvPr/>
        </p:nvSpPr>
        <p:spPr>
          <a:xfrm>
            <a:off x="1053787" y="2582131"/>
            <a:ext cx="3359732" cy="160453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9E6406-0E11-75B9-FBC8-B0CC5853A7CD}"/>
              </a:ext>
            </a:extLst>
          </p:cNvPr>
          <p:cNvSpPr/>
          <p:nvPr/>
        </p:nvSpPr>
        <p:spPr>
          <a:xfrm>
            <a:off x="1443494" y="2895440"/>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975139" y="2193246"/>
            <a:ext cx="3438855" cy="4238795"/>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979528" y="6072705"/>
            <a:ext cx="3430076" cy="3593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April</a:t>
            </a:r>
          </a:p>
        </p:txBody>
      </p:sp>
      <p:sp>
        <p:nvSpPr>
          <p:cNvPr id="28" name="Rectangle 27">
            <a:extLst>
              <a:ext uri="{FF2B5EF4-FFF2-40B4-BE49-F238E27FC236}">
                <a16:creationId xmlns:a16="http://schemas.microsoft.com/office/drawing/2014/main" id="{8A3A5471-5EE5-245E-3323-ADEC3467B247}"/>
              </a:ext>
            </a:extLst>
          </p:cNvPr>
          <p:cNvSpPr/>
          <p:nvPr/>
        </p:nvSpPr>
        <p:spPr>
          <a:xfrm>
            <a:off x="4487939" y="2582623"/>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solidFill>
                <a:schemeClr val="tx1"/>
              </a:solidFill>
            </a:endParaRPr>
          </a:p>
        </p:txBody>
      </p:sp>
      <p:sp>
        <p:nvSpPr>
          <p:cNvPr id="29" name="Rectangle 28">
            <a:extLst>
              <a:ext uri="{FF2B5EF4-FFF2-40B4-BE49-F238E27FC236}">
                <a16:creationId xmlns:a16="http://schemas.microsoft.com/office/drawing/2014/main" id="{515242C7-9C8A-5116-4496-9637F56ED050}"/>
              </a:ext>
            </a:extLst>
          </p:cNvPr>
          <p:cNvSpPr/>
          <p:nvPr/>
        </p:nvSpPr>
        <p:spPr>
          <a:xfrm>
            <a:off x="4470532" y="2570586"/>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F139D4-1B4D-AA73-1F2C-7CECD0F190F5}"/>
              </a:ext>
            </a:extLst>
          </p:cNvPr>
          <p:cNvSpPr/>
          <p:nvPr/>
        </p:nvSpPr>
        <p:spPr>
          <a:xfrm>
            <a:off x="4483355" y="2192491"/>
            <a:ext cx="3248180" cy="4236070"/>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470532" y="6069662"/>
            <a:ext cx="3273826" cy="358898"/>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May</a:t>
            </a:r>
          </a:p>
        </p:txBody>
      </p:sp>
      <p:sp>
        <p:nvSpPr>
          <p:cNvPr id="37" name="Rectangle 36">
            <a:extLst>
              <a:ext uri="{FF2B5EF4-FFF2-40B4-BE49-F238E27FC236}">
                <a16:creationId xmlns:a16="http://schemas.microsoft.com/office/drawing/2014/main" id="{5E64E2EF-5F3D-9194-AAA2-0A62BD806001}"/>
              </a:ext>
            </a:extLst>
          </p:cNvPr>
          <p:cNvSpPr/>
          <p:nvPr/>
        </p:nvSpPr>
        <p:spPr>
          <a:xfrm>
            <a:off x="7821455" y="2191304"/>
            <a:ext cx="3390856" cy="4236070"/>
          </a:xfrm>
          <a:prstGeom prst="rect">
            <a:avLst/>
          </a:prstGeom>
          <a:no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817861" y="6069662"/>
            <a:ext cx="3398044" cy="363496"/>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June</a:t>
            </a:r>
          </a:p>
        </p:txBody>
      </p:sp>
      <p:sp>
        <p:nvSpPr>
          <p:cNvPr id="49" name="Teardrop 48">
            <a:extLst>
              <a:ext uri="{FF2B5EF4-FFF2-40B4-BE49-F238E27FC236}">
                <a16:creationId xmlns:a16="http://schemas.microsoft.com/office/drawing/2014/main" id="{A4D2C0E8-8CB0-6175-F548-7DF58D81D706}"/>
              </a:ext>
            </a:extLst>
          </p:cNvPr>
          <p:cNvSpPr/>
          <p:nvPr/>
        </p:nvSpPr>
        <p:spPr>
          <a:xfrm rot="18672213">
            <a:off x="2630391" y="6675071"/>
            <a:ext cx="141379" cy="127481"/>
          </a:xfrm>
          <a:prstGeom prst="teardrop">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ardrop 49">
            <a:extLst>
              <a:ext uri="{FF2B5EF4-FFF2-40B4-BE49-F238E27FC236}">
                <a16:creationId xmlns:a16="http://schemas.microsoft.com/office/drawing/2014/main" id="{CACAF2D9-9F36-1071-C1F9-98DAF56F14BE}"/>
              </a:ext>
            </a:extLst>
          </p:cNvPr>
          <p:cNvSpPr/>
          <p:nvPr/>
        </p:nvSpPr>
        <p:spPr>
          <a:xfrm rot="18672213">
            <a:off x="6033787" y="6684202"/>
            <a:ext cx="129833" cy="127481"/>
          </a:xfrm>
          <a:prstGeom prst="teardrop">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 name="Teardrop 50">
            <a:extLst>
              <a:ext uri="{FF2B5EF4-FFF2-40B4-BE49-F238E27FC236}">
                <a16:creationId xmlns:a16="http://schemas.microsoft.com/office/drawing/2014/main" id="{ED3B8343-EE07-C3F4-9D1E-14297F7EB45C}"/>
              </a:ext>
            </a:extLst>
          </p:cNvPr>
          <p:cNvSpPr/>
          <p:nvPr/>
        </p:nvSpPr>
        <p:spPr>
          <a:xfrm rot="18672213">
            <a:off x="9453319" y="6672481"/>
            <a:ext cx="141379" cy="115936"/>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DF001A3-D5D7-2DFC-F861-90B10943E412}"/>
              </a:ext>
            </a:extLst>
          </p:cNvPr>
          <p:cNvSpPr txBox="1"/>
          <p:nvPr/>
        </p:nvSpPr>
        <p:spPr>
          <a:xfrm>
            <a:off x="976439" y="2052441"/>
            <a:ext cx="3503322" cy="4154984"/>
          </a:xfrm>
          <a:prstGeom prst="rect">
            <a:avLst/>
          </a:prstGeom>
          <a:noFill/>
        </p:spPr>
        <p:txBody>
          <a:bodyPr wrap="square" lIns="91440" tIns="45720" rIns="91440" bIns="45720" rtlCol="0" anchor="t">
            <a:spAutoFit/>
          </a:bodyPr>
          <a:lstStyle/>
          <a:p>
            <a:endParaRPr lang="en-US" sz="1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April 1</a:t>
            </a:r>
            <a:r>
              <a:rPr lang="en-US" sz="14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st</a:t>
            </a: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 Was the last day to submit 2023-2024 Spring only and regular Full year awards​.</a:t>
            </a:r>
          </a:p>
          <a:p>
            <a:pPr marL="628650" lvl="1" indent="-171450">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Calibri" panose="020F0502020204030204" pitchFamily="34" charset="0"/>
              </a:rPr>
              <a:t>Exceptions for graduation awards or awards that are dependent on end of term/year criteria.</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 All final 2023 – 2024 awards must be made using an award summary sheet</a:t>
            </a:r>
          </a:p>
          <a:p>
            <a:pPr marL="171450" lvl="1" indent="-171450">
              <a:buFont typeface="Wingdings" panose="05000000000000000000" pitchFamily="2" charset="2"/>
              <a:buChar char="ü"/>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lvl="1" indent="-1714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Complete reconciliation of all funds. ​</a:t>
            </a:r>
          </a:p>
          <a:p>
            <a:pPr marL="628650" lvl="2" indent="-171450">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Calibri" panose="020F0502020204030204" pitchFamily="34" charset="0"/>
              </a:rPr>
              <a:t>UM Scholarship funds should have a $0 fund balance at fiscal year-end. ​</a:t>
            </a:r>
          </a:p>
          <a:p>
            <a:pPr marL="628650" lvl="2" indent="-171450">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Calibri" panose="020F0502020204030204" pitchFamily="34" charset="0"/>
              </a:rPr>
              <a:t>You can view your fund balance in Banner in FGITBSR (you will need the fund number) and in UMDW in the "General" tab &gt; Trial Balance</a:t>
            </a:r>
          </a:p>
          <a:p>
            <a:pPr marL="228600" indent="-228600">
              <a:buFont typeface="Wingdings" panose="05000000000000000000" pitchFamily="2" charset="2"/>
              <a:buChar char="ü"/>
            </a:pPr>
            <a:endParaRPr lang="en-US" sz="1200" dirty="0">
              <a:latin typeface="Calibri"/>
              <a:ea typeface="Calibri"/>
              <a:cs typeface="Calibri"/>
            </a:endParaRPr>
          </a:p>
        </p:txBody>
      </p:sp>
      <p:sp>
        <p:nvSpPr>
          <p:cNvPr id="10" name="TextBox 9">
            <a:extLst>
              <a:ext uri="{FF2B5EF4-FFF2-40B4-BE49-F238E27FC236}">
                <a16:creationId xmlns:a16="http://schemas.microsoft.com/office/drawing/2014/main" id="{BDA188A5-EEA9-FC5D-F818-9AF832BAC93F}"/>
              </a:ext>
            </a:extLst>
          </p:cNvPr>
          <p:cNvSpPr txBox="1"/>
          <p:nvPr/>
        </p:nvSpPr>
        <p:spPr>
          <a:xfrm>
            <a:off x="7817861" y="2213529"/>
            <a:ext cx="3397700" cy="1785104"/>
          </a:xfrm>
          <a:prstGeom prst="rect">
            <a:avLst/>
          </a:prstGeom>
          <a:noFill/>
        </p:spPr>
        <p:txBody>
          <a:bodyPr wrap="square" lIns="91440" tIns="45720" rIns="91440" bIns="45720" anchor="t">
            <a:spAutoFit/>
          </a:bodyPr>
          <a:lstStyle/>
          <a:p>
            <a:pPr marL="171450" indent="-1714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Reconciliation of funds should be complete.</a:t>
            </a:r>
          </a:p>
          <a:p>
            <a:pPr marL="171450" indent="-171450">
              <a:buFont typeface="Wingdings" panose="05000000000000000000" pitchFamily="2" charset="2"/>
              <a:buChar char="ü"/>
            </a:pPr>
            <a:endParaRPr lang="en-US" sz="1400" dirty="0">
              <a:latin typeface="Calibri"/>
              <a:ea typeface="Calibri"/>
              <a:cs typeface="Calibri"/>
            </a:endParaRPr>
          </a:p>
          <a:p>
            <a:pPr marL="171450" indent="-171450">
              <a:buFont typeface="Wingdings" panose="05000000000000000000" pitchFamily="2" charset="2"/>
              <a:buChar char="ü"/>
            </a:pPr>
            <a:r>
              <a:rPr lang="en-US" sz="1400" dirty="0">
                <a:latin typeface="Calibri"/>
                <a:ea typeface="Calibri"/>
                <a:cs typeface="Calibri"/>
              </a:rPr>
              <a:t>June is the end of Fiscal Year. Business Services and FAO will be working on completing any fiscal year end items at this time. </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endPar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8C6F83F-ED0B-240E-A177-F66573535D05}"/>
              </a:ext>
            </a:extLst>
          </p:cNvPr>
          <p:cNvSpPr txBox="1"/>
          <p:nvPr/>
        </p:nvSpPr>
        <p:spPr>
          <a:xfrm>
            <a:off x="4484582" y="2228186"/>
            <a:ext cx="3273826" cy="2183739"/>
          </a:xfrm>
          <a:prstGeom prst="rect">
            <a:avLst/>
          </a:prstGeom>
          <a:noFill/>
        </p:spPr>
        <p:txBody>
          <a:bodyPr wrap="square" lIns="91440" tIns="45720" rIns="91440" bIns="45720" anchor="t">
            <a:spAutoFit/>
          </a:bodyPr>
          <a:lstStyle/>
          <a:p>
            <a:pPr marL="514350" indent="-285750">
              <a:lnSpc>
                <a:spcPct val="105000"/>
              </a:lnSpc>
              <a:buFont typeface="Wingdings" panose="05000000000000000000" pitchFamily="2" charset="2"/>
              <a:buChar char="q"/>
            </a:pPr>
            <a:r>
              <a:rPr lang="en-US" sz="1400" b="1" dirty="0">
                <a:solidFill>
                  <a:srgbClr val="FF0000"/>
                </a:solidFill>
                <a:latin typeface="Calibri"/>
                <a:ea typeface="Calibri"/>
                <a:cs typeface="Calibri"/>
              </a:rPr>
              <a:t>May 3</a:t>
            </a:r>
            <a:r>
              <a:rPr lang="en-US" sz="1400" b="1" baseline="30000" dirty="0">
                <a:solidFill>
                  <a:srgbClr val="FF0000"/>
                </a:solidFill>
                <a:latin typeface="Calibri"/>
                <a:ea typeface="Calibri"/>
                <a:cs typeface="Calibri"/>
              </a:rPr>
              <a:t>rd</a:t>
            </a:r>
            <a:r>
              <a:rPr lang="en-US" sz="1400" b="1" dirty="0">
                <a:solidFill>
                  <a:srgbClr val="FF0000"/>
                </a:solidFill>
                <a:latin typeface="Calibri"/>
                <a:ea typeface="Calibri"/>
                <a:cs typeface="Calibri"/>
              </a:rPr>
              <a:t> </a:t>
            </a:r>
            <a:r>
              <a:rPr lang="en-US" sz="1400" dirty="0">
                <a:solidFill>
                  <a:srgbClr val="000000"/>
                </a:solidFill>
                <a:latin typeface="Calibri"/>
                <a:ea typeface="Calibri"/>
                <a:cs typeface="Calibri"/>
              </a:rPr>
              <a:t>– Last day of regular classes. </a:t>
            </a:r>
          </a:p>
          <a:p>
            <a:pPr marL="228600">
              <a:lnSpc>
                <a:spcPct val="105000"/>
              </a:lnSpc>
            </a:pPr>
            <a:endParaRPr lang="en-US" sz="1400" dirty="0">
              <a:solidFill>
                <a:srgbClr val="000000"/>
              </a:solidFill>
              <a:latin typeface="Calibri"/>
              <a:ea typeface="Calibri"/>
              <a:cs typeface="Calibri"/>
            </a:endParaRPr>
          </a:p>
          <a:p>
            <a:pPr marL="514350" indent="-285750">
              <a:lnSpc>
                <a:spcPct val="105000"/>
              </a:lnSpc>
              <a:buFont typeface="Wingdings" panose="05000000000000000000" pitchFamily="2" charset="2"/>
              <a:buChar char="q"/>
            </a:pPr>
            <a:r>
              <a:rPr lang="en-US" sz="1400" b="1" dirty="0">
                <a:solidFill>
                  <a:srgbClr val="FF0000"/>
                </a:solidFill>
                <a:latin typeface="Calibri"/>
                <a:ea typeface="Calibri"/>
                <a:cs typeface="Calibri"/>
              </a:rPr>
              <a:t>May 6th – May 10th </a:t>
            </a:r>
            <a:r>
              <a:rPr lang="en-US" sz="1400" dirty="0">
                <a:solidFill>
                  <a:srgbClr val="000000"/>
                </a:solidFill>
                <a:latin typeface="Calibri"/>
                <a:ea typeface="Calibri"/>
                <a:cs typeface="Calibri"/>
              </a:rPr>
              <a:t>– </a:t>
            </a:r>
            <a:r>
              <a:rPr lang="en-US" sz="1400" b="1" dirty="0">
                <a:solidFill>
                  <a:srgbClr val="FF0000"/>
                </a:solidFill>
                <a:latin typeface="Calibri"/>
                <a:ea typeface="Calibri"/>
                <a:cs typeface="Calibri"/>
              </a:rPr>
              <a:t> </a:t>
            </a:r>
            <a:r>
              <a:rPr lang="en-US" sz="1400" dirty="0">
                <a:solidFill>
                  <a:srgbClr val="000000"/>
                </a:solidFill>
                <a:latin typeface="Calibri"/>
                <a:ea typeface="Calibri"/>
                <a:cs typeface="Calibri"/>
              </a:rPr>
              <a:t>Final Exams</a:t>
            </a:r>
          </a:p>
          <a:p>
            <a:pPr marL="514350" indent="-285750">
              <a:lnSpc>
                <a:spcPct val="105000"/>
              </a:lnSpc>
              <a:buFont typeface="Wingdings" panose="05000000000000000000" pitchFamily="2" charset="2"/>
              <a:buChar char="q"/>
            </a:pPr>
            <a:endParaRPr lang="en-US" sz="1400" dirty="0">
              <a:solidFill>
                <a:srgbClr val="000000"/>
              </a:solidFill>
              <a:latin typeface="Calibri"/>
              <a:ea typeface="Calibri"/>
              <a:cs typeface="Calibri"/>
            </a:endParaRPr>
          </a:p>
          <a:p>
            <a:pPr marL="514350" indent="-285750">
              <a:lnSpc>
                <a:spcPct val="105000"/>
              </a:lnSpc>
              <a:buFont typeface="Wingdings" panose="05000000000000000000" pitchFamily="2" charset="2"/>
              <a:buChar char="q"/>
            </a:pPr>
            <a:r>
              <a:rPr lang="en-US" sz="1400" b="1" dirty="0">
                <a:solidFill>
                  <a:srgbClr val="FF0000"/>
                </a:solidFill>
                <a:latin typeface="Calibri"/>
                <a:ea typeface="Calibri"/>
                <a:cs typeface="Calibri"/>
              </a:rPr>
              <a:t>May 11th</a:t>
            </a:r>
            <a:r>
              <a:rPr lang="en-US" sz="1400" dirty="0">
                <a:solidFill>
                  <a:srgbClr val="000000"/>
                </a:solidFill>
                <a:latin typeface="Calibri"/>
                <a:ea typeface="Calibri"/>
                <a:cs typeface="Calibri"/>
              </a:rPr>
              <a:t> - Spring Commencement</a:t>
            </a:r>
          </a:p>
          <a:p>
            <a:pPr marL="514350" indent="-285750">
              <a:lnSpc>
                <a:spcPct val="105000"/>
              </a:lnSpc>
              <a:buFont typeface="Wingdings" panose="05000000000000000000" pitchFamily="2" charset="2"/>
              <a:buChar char="q"/>
            </a:pPr>
            <a:endParaRPr lang="en-US"/>
          </a:p>
          <a:p>
            <a:pPr marL="400050" indent="-171450">
              <a:lnSpc>
                <a:spcPct val="105000"/>
              </a:lnSpc>
              <a:buFont typeface="Wingdings" panose="05000000000000000000" pitchFamily="2" charset="2"/>
              <a:buChar char="ü"/>
            </a:pPr>
            <a:r>
              <a:rPr lang="en-US" sz="1400" dirty="0">
                <a:solidFill>
                  <a:srgbClr val="000000"/>
                </a:solidFill>
                <a:latin typeface="Calibri"/>
                <a:ea typeface="Calibri"/>
                <a:cs typeface="Calibri"/>
              </a:rPr>
              <a:t>Wrapping up reconciliation of all funds.</a:t>
            </a:r>
          </a:p>
        </p:txBody>
      </p:sp>
    </p:spTree>
    <p:extLst>
      <p:ext uri="{BB962C8B-B14F-4D97-AF65-F5344CB8AC3E}">
        <p14:creationId xmlns:p14="http://schemas.microsoft.com/office/powerpoint/2010/main" val="94340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p:txBody>
          <a:bodyPr>
            <a:normAutofit/>
          </a:bodyPr>
          <a:lstStyle/>
          <a:p>
            <a:r>
              <a:rPr lang="en-US" b="1" dirty="0">
                <a:latin typeface="Calibri"/>
                <a:ea typeface="Calibri"/>
                <a:cs typeface="Calibri"/>
              </a:rPr>
              <a:t>2024 - 2025 Academic year timeline</a:t>
            </a:r>
          </a:p>
        </p:txBody>
      </p:sp>
      <p:cxnSp>
        <p:nvCxnSpPr>
          <p:cNvPr id="5" name="Straight Connector 4">
            <a:extLst>
              <a:ext uri="{FF2B5EF4-FFF2-40B4-BE49-F238E27FC236}">
                <a16:creationId xmlns:a16="http://schemas.microsoft.com/office/drawing/2014/main" id="{31F763A9-6894-15F3-A4D6-A1E5508B2D3C}"/>
              </a:ext>
            </a:extLst>
          </p:cNvPr>
          <p:cNvCxnSpPr>
            <a:cxnSpLocks/>
          </p:cNvCxnSpPr>
          <p:nvPr/>
        </p:nvCxnSpPr>
        <p:spPr>
          <a:xfrm flipV="1">
            <a:off x="1148387" y="6690173"/>
            <a:ext cx="9893589" cy="22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B87984-1322-E1BE-DCDF-5C9D061DD3F8}"/>
              </a:ext>
            </a:extLst>
          </p:cNvPr>
          <p:cNvSpPr/>
          <p:nvPr/>
        </p:nvSpPr>
        <p:spPr>
          <a:xfrm>
            <a:off x="1017152" y="2193804"/>
            <a:ext cx="3359732" cy="160453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975139" y="2193246"/>
            <a:ext cx="3438855" cy="4238795"/>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979528" y="6072705"/>
            <a:ext cx="3430076" cy="3593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April</a:t>
            </a:r>
          </a:p>
        </p:txBody>
      </p:sp>
      <p:sp>
        <p:nvSpPr>
          <p:cNvPr id="28" name="Rectangle 27">
            <a:extLst>
              <a:ext uri="{FF2B5EF4-FFF2-40B4-BE49-F238E27FC236}">
                <a16:creationId xmlns:a16="http://schemas.microsoft.com/office/drawing/2014/main" id="{8A3A5471-5EE5-245E-3323-ADEC3467B247}"/>
              </a:ext>
            </a:extLst>
          </p:cNvPr>
          <p:cNvSpPr/>
          <p:nvPr/>
        </p:nvSpPr>
        <p:spPr>
          <a:xfrm>
            <a:off x="4487939" y="2582623"/>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solidFill>
                <a:schemeClr val="tx1"/>
              </a:solidFill>
            </a:endParaRPr>
          </a:p>
        </p:txBody>
      </p:sp>
      <p:sp>
        <p:nvSpPr>
          <p:cNvPr id="29" name="Rectangle 28">
            <a:extLst>
              <a:ext uri="{FF2B5EF4-FFF2-40B4-BE49-F238E27FC236}">
                <a16:creationId xmlns:a16="http://schemas.microsoft.com/office/drawing/2014/main" id="{515242C7-9C8A-5116-4496-9637F56ED050}"/>
              </a:ext>
            </a:extLst>
          </p:cNvPr>
          <p:cNvSpPr/>
          <p:nvPr/>
        </p:nvSpPr>
        <p:spPr>
          <a:xfrm>
            <a:off x="4470532" y="2570586"/>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F139D4-1B4D-AA73-1F2C-7CECD0F190F5}"/>
              </a:ext>
            </a:extLst>
          </p:cNvPr>
          <p:cNvSpPr/>
          <p:nvPr/>
        </p:nvSpPr>
        <p:spPr>
          <a:xfrm>
            <a:off x="4483355" y="2192491"/>
            <a:ext cx="3248180" cy="4236070"/>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470532" y="6069662"/>
            <a:ext cx="3273826" cy="358898"/>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May</a:t>
            </a:r>
          </a:p>
        </p:txBody>
      </p:sp>
      <p:sp>
        <p:nvSpPr>
          <p:cNvPr id="37" name="Rectangle 36">
            <a:extLst>
              <a:ext uri="{FF2B5EF4-FFF2-40B4-BE49-F238E27FC236}">
                <a16:creationId xmlns:a16="http://schemas.microsoft.com/office/drawing/2014/main" id="{5E64E2EF-5F3D-9194-AAA2-0A62BD806001}"/>
              </a:ext>
            </a:extLst>
          </p:cNvPr>
          <p:cNvSpPr/>
          <p:nvPr/>
        </p:nvSpPr>
        <p:spPr>
          <a:xfrm>
            <a:off x="7821455" y="2191304"/>
            <a:ext cx="3390856" cy="4236070"/>
          </a:xfrm>
          <a:prstGeom prst="rect">
            <a:avLst/>
          </a:prstGeom>
          <a:no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817861" y="6069662"/>
            <a:ext cx="3398044" cy="363496"/>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June</a:t>
            </a:r>
          </a:p>
        </p:txBody>
      </p:sp>
      <p:sp>
        <p:nvSpPr>
          <p:cNvPr id="49" name="Teardrop 48">
            <a:extLst>
              <a:ext uri="{FF2B5EF4-FFF2-40B4-BE49-F238E27FC236}">
                <a16:creationId xmlns:a16="http://schemas.microsoft.com/office/drawing/2014/main" id="{A4D2C0E8-8CB0-6175-F548-7DF58D81D706}"/>
              </a:ext>
            </a:extLst>
          </p:cNvPr>
          <p:cNvSpPr/>
          <p:nvPr/>
        </p:nvSpPr>
        <p:spPr>
          <a:xfrm rot="18672213">
            <a:off x="2630391" y="6675071"/>
            <a:ext cx="141379" cy="127481"/>
          </a:xfrm>
          <a:prstGeom prst="teardrop">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ardrop 49">
            <a:extLst>
              <a:ext uri="{FF2B5EF4-FFF2-40B4-BE49-F238E27FC236}">
                <a16:creationId xmlns:a16="http://schemas.microsoft.com/office/drawing/2014/main" id="{CACAF2D9-9F36-1071-C1F9-98DAF56F14BE}"/>
              </a:ext>
            </a:extLst>
          </p:cNvPr>
          <p:cNvSpPr/>
          <p:nvPr/>
        </p:nvSpPr>
        <p:spPr>
          <a:xfrm rot="18672213">
            <a:off x="6033787" y="6684202"/>
            <a:ext cx="129833" cy="127481"/>
          </a:xfrm>
          <a:prstGeom prst="teardrop">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 name="Teardrop 50">
            <a:extLst>
              <a:ext uri="{FF2B5EF4-FFF2-40B4-BE49-F238E27FC236}">
                <a16:creationId xmlns:a16="http://schemas.microsoft.com/office/drawing/2014/main" id="{ED3B8343-EE07-C3F4-9D1E-14297F7EB45C}"/>
              </a:ext>
            </a:extLst>
          </p:cNvPr>
          <p:cNvSpPr/>
          <p:nvPr/>
        </p:nvSpPr>
        <p:spPr>
          <a:xfrm rot="18672213">
            <a:off x="9453319" y="6672481"/>
            <a:ext cx="141379" cy="115936"/>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DF001A3-D5D7-2DFC-F861-90B10943E412}"/>
              </a:ext>
            </a:extLst>
          </p:cNvPr>
          <p:cNvSpPr txBox="1"/>
          <p:nvPr/>
        </p:nvSpPr>
        <p:spPr>
          <a:xfrm>
            <a:off x="984426" y="2330355"/>
            <a:ext cx="3433162" cy="738664"/>
          </a:xfrm>
          <a:prstGeom prst="rect">
            <a:avLst/>
          </a:prstGeom>
          <a:noFill/>
        </p:spPr>
        <p:txBody>
          <a:bodyPr wrap="square" lIns="91440" tIns="45720" rIns="91440" bIns="45720" rtlCol="0" anchor="t">
            <a:spAutoFit/>
          </a:bodyPr>
          <a:lstStyle/>
          <a:p>
            <a:endParaRPr lang="en-US" sz="1400" dirty="0">
              <a:latin typeface="Calibri" panose="020F0502020204030204" pitchFamily="34" charset="0"/>
              <a:ea typeface="Calibri" panose="020F0502020204030204" pitchFamily="34" charset="0"/>
              <a:cs typeface="Calibri"/>
            </a:endParaRPr>
          </a:p>
          <a:p>
            <a:pPr marL="171450" indent="-1714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Continue awarding for Summer 2024 and academic year 2024-2025.</a:t>
            </a:r>
            <a:endParaRPr lang="en-US" sz="1400" dirty="0">
              <a:latin typeface="Calibri"/>
              <a:ea typeface="Calibri"/>
              <a:cs typeface="Calibri"/>
            </a:endParaRPr>
          </a:p>
        </p:txBody>
      </p:sp>
      <p:sp>
        <p:nvSpPr>
          <p:cNvPr id="10" name="TextBox 9">
            <a:extLst>
              <a:ext uri="{FF2B5EF4-FFF2-40B4-BE49-F238E27FC236}">
                <a16:creationId xmlns:a16="http://schemas.microsoft.com/office/drawing/2014/main" id="{BDA188A5-EEA9-FC5D-F818-9AF832BAC93F}"/>
              </a:ext>
            </a:extLst>
          </p:cNvPr>
          <p:cNvSpPr txBox="1"/>
          <p:nvPr/>
        </p:nvSpPr>
        <p:spPr>
          <a:xfrm>
            <a:off x="7825049" y="2265365"/>
            <a:ext cx="3382525" cy="181588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q"/>
            </a:pPr>
            <a:r>
              <a:rPr lang="en-US" sz="1400" b="1" dirty="0">
                <a:solidFill>
                  <a:srgbClr val="FF0000"/>
                </a:solidFill>
                <a:latin typeface="Calibri"/>
                <a:ea typeface="Calibri"/>
                <a:cs typeface="Calibri"/>
              </a:rPr>
              <a:t>June 1</a:t>
            </a:r>
            <a:r>
              <a:rPr lang="en-US" sz="1400" b="1" baseline="30000" dirty="0">
                <a:solidFill>
                  <a:srgbClr val="FF0000"/>
                </a:solidFill>
                <a:latin typeface="Calibri"/>
                <a:ea typeface="Calibri"/>
                <a:cs typeface="Calibri"/>
              </a:rPr>
              <a:t>st</a:t>
            </a:r>
            <a:r>
              <a:rPr lang="en-US" sz="1400" b="1" dirty="0">
                <a:solidFill>
                  <a:srgbClr val="FF0000"/>
                </a:solidFill>
                <a:latin typeface="Calibri"/>
                <a:ea typeface="Calibri"/>
                <a:cs typeface="Calibri"/>
              </a:rPr>
              <a:t> </a:t>
            </a:r>
            <a:r>
              <a:rPr lang="en-US" sz="1400" dirty="0">
                <a:latin typeface="Calibri"/>
                <a:ea typeface="Calibri"/>
                <a:cs typeface="Calibri"/>
              </a:rPr>
              <a:t>– All 2024-2025 awards must be made by this date. </a:t>
            </a:r>
            <a:endParaRPr lang="en-US" dirty="0"/>
          </a:p>
          <a:p>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400" b="1" dirty="0">
                <a:solidFill>
                  <a:srgbClr val="FF0000"/>
                </a:solidFill>
                <a:latin typeface="Calibri"/>
                <a:ea typeface="Calibri"/>
                <a:cs typeface="Calibri"/>
              </a:rPr>
              <a:t>June 21</a:t>
            </a:r>
            <a:r>
              <a:rPr lang="en-US" sz="1400" b="1" baseline="30000" dirty="0">
                <a:solidFill>
                  <a:srgbClr val="FF0000"/>
                </a:solidFill>
                <a:latin typeface="Calibri"/>
                <a:ea typeface="Calibri"/>
                <a:cs typeface="Calibri"/>
              </a:rPr>
              <a:t>st</a:t>
            </a:r>
            <a:r>
              <a:rPr lang="en-US" sz="1400" b="1" dirty="0">
                <a:solidFill>
                  <a:srgbClr val="FF0000"/>
                </a:solidFill>
                <a:latin typeface="Calibri"/>
                <a:ea typeface="Calibri"/>
                <a:cs typeface="Calibri"/>
              </a:rPr>
              <a:t> </a:t>
            </a:r>
            <a:r>
              <a:rPr lang="en-US" sz="1400" dirty="0">
                <a:latin typeface="Calibri"/>
                <a:ea typeface="Calibri"/>
                <a:cs typeface="Calibri"/>
              </a:rPr>
              <a:t>– Last Day of Classes for 5-week Summer Session I</a:t>
            </a:r>
          </a:p>
          <a:p>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400" b="1" dirty="0">
                <a:solidFill>
                  <a:srgbClr val="FF0000"/>
                </a:solidFill>
                <a:latin typeface="Calibri"/>
                <a:ea typeface="Calibri"/>
                <a:cs typeface="Calibri"/>
              </a:rPr>
              <a:t>June 24</a:t>
            </a:r>
            <a:r>
              <a:rPr lang="en-US" sz="1400" b="1" baseline="30000" dirty="0">
                <a:solidFill>
                  <a:srgbClr val="FF0000"/>
                </a:solidFill>
                <a:latin typeface="Calibri"/>
                <a:ea typeface="Calibri"/>
                <a:cs typeface="Calibri"/>
              </a:rPr>
              <a:t>th</a:t>
            </a:r>
            <a:r>
              <a:rPr lang="en-US" sz="1400" b="1" dirty="0">
                <a:solidFill>
                  <a:srgbClr val="FF0000"/>
                </a:solidFill>
                <a:latin typeface="Calibri"/>
                <a:ea typeface="Calibri"/>
                <a:cs typeface="Calibri"/>
              </a:rPr>
              <a:t> </a:t>
            </a:r>
            <a:r>
              <a:rPr lang="en-US" sz="1400" dirty="0">
                <a:latin typeface="Calibri"/>
                <a:ea typeface="Calibri"/>
                <a:cs typeface="Calibri"/>
              </a:rPr>
              <a:t>– Classes Begin for 5-week Summer Session II</a:t>
            </a:r>
          </a:p>
        </p:txBody>
      </p:sp>
      <p:sp>
        <p:nvSpPr>
          <p:cNvPr id="20" name="TextBox 19">
            <a:extLst>
              <a:ext uri="{FF2B5EF4-FFF2-40B4-BE49-F238E27FC236}">
                <a16:creationId xmlns:a16="http://schemas.microsoft.com/office/drawing/2014/main" id="{38C6F83F-ED0B-240E-A177-F66573535D05}"/>
              </a:ext>
            </a:extLst>
          </p:cNvPr>
          <p:cNvSpPr txBox="1"/>
          <p:nvPr/>
        </p:nvSpPr>
        <p:spPr>
          <a:xfrm>
            <a:off x="4293239" y="2265365"/>
            <a:ext cx="3438855" cy="2540567"/>
          </a:xfrm>
          <a:prstGeom prst="rect">
            <a:avLst/>
          </a:prstGeom>
          <a:noFill/>
        </p:spPr>
        <p:txBody>
          <a:bodyPr wrap="square" lIns="91440" tIns="45720" rIns="91440" bIns="45720" anchor="t">
            <a:spAutoFit/>
          </a:bodyPr>
          <a:lstStyle/>
          <a:p>
            <a:pPr marL="400050" marR="0" indent="-171450">
              <a:lnSpc>
                <a:spcPct val="105000"/>
              </a:lnSpc>
              <a:spcBef>
                <a:spcPts val="0"/>
              </a:spcBef>
              <a:spcAft>
                <a:spcPts val="0"/>
              </a:spcAft>
              <a:buFont typeface="Wingdings" panose="05000000000000000000" pitchFamily="2" charset="2"/>
              <a:buChar char="ü"/>
            </a:pPr>
            <a:endParaRPr lang="en-US" sz="1400" dirty="0">
              <a:effectLst/>
              <a:latin typeface="Calibri"/>
              <a:ea typeface="Calibri"/>
              <a:cs typeface="Calibri"/>
            </a:endParaRPr>
          </a:p>
          <a:p>
            <a:pPr marL="400050" indent="-171450">
              <a:lnSpc>
                <a:spcPct val="105000"/>
              </a:lnSpc>
              <a:buFont typeface="Wingdings" panose="05000000000000000000" pitchFamily="2" charset="2"/>
              <a:buChar char="ü"/>
            </a:pPr>
            <a:r>
              <a:rPr lang="en-US" sz="1400" dirty="0">
                <a:latin typeface="Calibri"/>
                <a:ea typeface="Calibri"/>
                <a:cs typeface="Calibri"/>
              </a:rPr>
              <a:t>Continue awarding for Summer 2024 and academic year 2024-2025.</a:t>
            </a:r>
            <a:endParaRPr lang="en-US" sz="1400" dirty="0">
              <a:effectLst/>
              <a:latin typeface="Calibri"/>
              <a:ea typeface="Calibri"/>
              <a:cs typeface="Calibri"/>
            </a:endParaRPr>
          </a:p>
          <a:p>
            <a:pPr marL="400050" indent="-171450">
              <a:lnSpc>
                <a:spcPct val="105000"/>
              </a:lnSpc>
              <a:buFont typeface="Wingdings" panose="05000000000000000000" pitchFamily="2" charset="2"/>
              <a:buChar char="ü"/>
            </a:pPr>
            <a:endParaRPr lang="en-US" sz="1400" dirty="0">
              <a:solidFill>
                <a:srgbClr val="000000"/>
              </a:solidFill>
              <a:latin typeface="Calibri"/>
              <a:ea typeface="Calibri" panose="020F0502020204030204" pitchFamily="34" charset="0"/>
              <a:cs typeface="Calibri"/>
            </a:endParaRPr>
          </a:p>
          <a:p>
            <a:pPr marL="514350" indent="-285750">
              <a:lnSpc>
                <a:spcPct val="105000"/>
              </a:lnSpc>
              <a:buFont typeface="Wingdings" panose="05000000000000000000" pitchFamily="2" charset="2"/>
              <a:buChar char="q"/>
            </a:pPr>
            <a:r>
              <a:rPr lang="en-US" sz="1400" b="1" dirty="0">
                <a:solidFill>
                  <a:srgbClr val="FF0000"/>
                </a:solidFill>
                <a:effectLst/>
                <a:latin typeface="Calibri"/>
                <a:ea typeface="Calibri"/>
                <a:cs typeface="Calibri"/>
              </a:rPr>
              <a:t>May 20</a:t>
            </a:r>
            <a:r>
              <a:rPr lang="en-US" sz="1400" b="1" baseline="30000" dirty="0">
                <a:solidFill>
                  <a:srgbClr val="FF0000"/>
                </a:solidFill>
                <a:effectLst/>
                <a:latin typeface="Calibri"/>
                <a:ea typeface="Calibri"/>
                <a:cs typeface="Calibri"/>
              </a:rPr>
              <a:t>th</a:t>
            </a:r>
            <a:r>
              <a:rPr lang="en-US" sz="1400" b="1" dirty="0">
                <a:solidFill>
                  <a:srgbClr val="FF0000"/>
                </a:solidFill>
                <a:latin typeface="Calibri"/>
                <a:ea typeface="Calibri"/>
                <a:cs typeface="Calibri"/>
              </a:rPr>
              <a:t> </a:t>
            </a:r>
            <a:r>
              <a:rPr lang="en-US" sz="1400" b="1" dirty="0">
                <a:solidFill>
                  <a:srgbClr val="FF0000"/>
                </a:solidFill>
                <a:effectLst/>
                <a:latin typeface="Calibri"/>
                <a:ea typeface="Calibri"/>
                <a:cs typeface="Calibri"/>
              </a:rPr>
              <a:t> </a:t>
            </a:r>
            <a:r>
              <a:rPr lang="en-US" sz="1400" dirty="0">
                <a:effectLst/>
                <a:latin typeface="Calibri"/>
                <a:ea typeface="Calibri"/>
                <a:cs typeface="Calibri"/>
              </a:rPr>
              <a:t>– Classes begin for 10-week summer session</a:t>
            </a:r>
            <a:r>
              <a:rPr lang="en-US" sz="1400" dirty="0">
                <a:latin typeface="Calibri"/>
                <a:ea typeface="Calibri"/>
                <a:cs typeface="Calibri"/>
              </a:rPr>
              <a:t> and 5-week summer session I.</a:t>
            </a:r>
            <a:endParaRPr lang="en-US" sz="1400" dirty="0">
              <a:effectLst/>
              <a:latin typeface="Calibri"/>
              <a:ea typeface="Calibri"/>
              <a:cs typeface="Calibri"/>
            </a:endParaRPr>
          </a:p>
          <a:p>
            <a:pPr marL="857250" lvl="1" indent="-171450">
              <a:lnSpc>
                <a:spcPct val="105000"/>
              </a:lnSpc>
              <a:buFont typeface="Wingdings" panose="05000000000000000000" pitchFamily="2" charset="2"/>
              <a:buChar char="ü"/>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514350" indent="-285750">
              <a:lnSpc>
                <a:spcPct val="105000"/>
              </a:lnSpc>
              <a:buFont typeface="Wingdings" panose="05000000000000000000" pitchFamily="2" charset="2"/>
              <a:buChar char="q"/>
            </a:pPr>
            <a:r>
              <a:rPr lang="en-US" sz="1400" b="1" dirty="0">
                <a:solidFill>
                  <a:srgbClr val="FF0000"/>
                </a:solidFill>
                <a:effectLst/>
                <a:latin typeface="Calibri" panose="020F0502020204030204" pitchFamily="34" charset="0"/>
                <a:ea typeface="Calibri" panose="020F0502020204030204" pitchFamily="34" charset="0"/>
              </a:rPr>
              <a:t>May 27</a:t>
            </a:r>
            <a:r>
              <a:rPr lang="en-US" sz="1400" b="1" baseline="30000" dirty="0">
                <a:solidFill>
                  <a:srgbClr val="FF0000"/>
                </a:solidFill>
                <a:effectLst/>
                <a:latin typeface="Calibri" panose="020F0502020204030204" pitchFamily="34" charset="0"/>
                <a:ea typeface="Calibri" panose="020F0502020204030204" pitchFamily="34" charset="0"/>
              </a:rPr>
              <a:t>th</a:t>
            </a:r>
            <a:r>
              <a:rPr lang="en-US" sz="1400" b="1" dirty="0">
                <a:solidFill>
                  <a:srgbClr val="FF0000"/>
                </a:solidFill>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 Memorial day – No classes, offices closed</a:t>
            </a:r>
          </a:p>
          <a:p>
            <a:pPr marL="400050" marR="0" indent="-171450">
              <a:lnSpc>
                <a:spcPct val="105000"/>
              </a:lnSpc>
              <a:spcBef>
                <a:spcPts val="0"/>
              </a:spcBef>
              <a:spcAft>
                <a:spcPts val="0"/>
              </a:spcAft>
              <a:buFont typeface="Wingdings" panose="05000000000000000000" pitchFamily="2" charset="2"/>
              <a:buChar char="q"/>
            </a:pP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715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F524D27D-D260-BA85-7AA9-256D07F78002}"/>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a:stretch/>
        </p:blipFill>
        <p:spPr>
          <a:xfrm flipV="1">
            <a:off x="0" y="6313479"/>
            <a:ext cx="12192000" cy="544519"/>
          </a:xfrm>
          <a:prstGeom prst="rect">
            <a:avLst/>
          </a:prstGeom>
        </p:spPr>
      </p:pic>
      <p:sp>
        <p:nvSpPr>
          <p:cNvPr id="4" name="TextBox 3">
            <a:extLst>
              <a:ext uri="{FF2B5EF4-FFF2-40B4-BE49-F238E27FC236}">
                <a16:creationId xmlns:a16="http://schemas.microsoft.com/office/drawing/2014/main" id="{DF098D9A-FCEF-2E89-7957-CCDAC8F9573C}"/>
              </a:ext>
            </a:extLst>
          </p:cNvPr>
          <p:cNvSpPr txBox="1"/>
          <p:nvPr/>
        </p:nvSpPr>
        <p:spPr>
          <a:xfrm>
            <a:off x="155549" y="-46245"/>
            <a:ext cx="10413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002E"/>
                </a:solidFill>
                <a:effectLst/>
                <a:uLnTx/>
                <a:uFillTx/>
                <a:latin typeface="Calibri" panose="020F0502020204030204"/>
                <a:ea typeface="+mn-ea"/>
                <a:cs typeface="Arial" panose="020B0604020202020204" pitchFamily="34" charset="0"/>
              </a:rPr>
              <a:t>UM Foundation Reminders and Updates</a:t>
            </a:r>
          </a:p>
        </p:txBody>
      </p:sp>
      <p:pic>
        <p:nvPicPr>
          <p:cNvPr id="5" name="Picture 4" descr="A picture containing text, clipart&#10;&#10;Description automatically generated">
            <a:extLst>
              <a:ext uri="{FF2B5EF4-FFF2-40B4-BE49-F238E27FC236}">
                <a16:creationId xmlns:a16="http://schemas.microsoft.com/office/drawing/2014/main" id="{95067D9C-A1C4-A361-7B53-D2C00430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914" y="6551102"/>
            <a:ext cx="1227374" cy="288611"/>
          </a:xfrm>
          <a:prstGeom prst="rect">
            <a:avLst/>
          </a:prstGeom>
        </p:spPr>
      </p:pic>
      <p:cxnSp>
        <p:nvCxnSpPr>
          <p:cNvPr id="9" name="Straight Connector 8">
            <a:extLst>
              <a:ext uri="{FF2B5EF4-FFF2-40B4-BE49-F238E27FC236}">
                <a16:creationId xmlns:a16="http://schemas.microsoft.com/office/drawing/2014/main" id="{361DC8B2-6DE1-531C-0FEE-08FB257934D1}"/>
              </a:ext>
            </a:extLst>
          </p:cNvPr>
          <p:cNvCxnSpPr>
            <a:cxnSpLocks/>
          </p:cNvCxnSpPr>
          <p:nvPr/>
        </p:nvCxnSpPr>
        <p:spPr>
          <a:xfrm>
            <a:off x="6466635" y="1038360"/>
            <a:ext cx="0" cy="4778910"/>
          </a:xfrm>
          <a:prstGeom prst="line">
            <a:avLst/>
          </a:prstGeom>
          <a:ln>
            <a:solidFill>
              <a:srgbClr val="7000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D328EA-2117-34A9-9D77-128276DAF657}"/>
              </a:ext>
            </a:extLst>
          </p:cNvPr>
          <p:cNvSpPr txBox="1"/>
          <p:nvPr/>
        </p:nvSpPr>
        <p:spPr>
          <a:xfrm>
            <a:off x="6468227" y="701941"/>
            <a:ext cx="5611947" cy="3730252"/>
          </a:xfrm>
          <a:prstGeom prst="rect">
            <a:avLst/>
          </a:prstGeom>
          <a:noFill/>
        </p:spPr>
        <p:txBody>
          <a:bodyPr wrap="square" lIns="91440" tIns="45720" rIns="91440" bIns="45720" rtlCol="0" anchor="t">
            <a:spAutoFit/>
          </a:bodyPr>
          <a:lstStyle/>
          <a:p>
            <a:pPr defTabSz="457200" fontAlgn="base">
              <a:lnSpc>
                <a:spcPct val="105000"/>
              </a:lnSpc>
              <a:buClr>
                <a:srgbClr val="903163"/>
              </a:buClr>
              <a:buSzPct val="92000"/>
              <a:defRPr/>
            </a:pPr>
            <a:r>
              <a:rPr kumimoji="0" lang="en-US" sz="1400" b="1" i="0" u="none" strike="noStrike" kern="1200" cap="none" spc="0" normalizeH="0" baseline="0" noProof="0" dirty="0">
                <a:ln>
                  <a:noFill/>
                </a:ln>
                <a:effectLst/>
                <a:uLnTx/>
                <a:uFillTx/>
                <a:latin typeface="Calibri"/>
                <a:ea typeface="Calibri"/>
                <a:cs typeface="Calibri"/>
              </a:rPr>
              <a:t>A message from our Stewardship team</a:t>
            </a:r>
            <a:r>
              <a:rPr lang="en-US" sz="1400" b="1" dirty="0">
                <a:solidFill>
                  <a:srgbClr val="000000"/>
                </a:solidFill>
                <a:latin typeface="Calibri"/>
                <a:ea typeface="Calibri"/>
                <a:cs typeface="Calibri"/>
              </a:rPr>
              <a:t>:</a:t>
            </a:r>
            <a:r>
              <a:rPr lang="en-US" sz="1400" b="1" dirty="0">
                <a:solidFill>
                  <a:srgbClr val="FF0000"/>
                </a:solidFill>
                <a:latin typeface="Calibri"/>
                <a:ea typeface="Calibri"/>
                <a:cs typeface="Calibri"/>
              </a:rPr>
              <a:t> </a:t>
            </a:r>
            <a:endParaRPr lang="en-US" sz="1400" dirty="0">
              <a:solidFill>
                <a:srgbClr val="FF0000"/>
              </a:solidFill>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endParaRPr lang="en-US" sz="1400" dirty="0">
              <a:latin typeface="Calibri"/>
              <a:ea typeface="Calibri"/>
              <a:cs typeface="Calibri"/>
            </a:endParaRPr>
          </a:p>
          <a:p>
            <a:pPr marL="305435" indent="-305435" defTabSz="457200" fontAlgn="base">
              <a:lnSpc>
                <a:spcPct val="105000"/>
              </a:lnSpc>
              <a:buClr>
                <a:srgbClr val="903163"/>
              </a:buClr>
              <a:buSzPct val="92000"/>
              <a:buFont typeface="Wingdings" panose="05000000000000000000" pitchFamily="2" charset="2"/>
              <a:buChar char="v"/>
              <a:defRPr/>
            </a:pPr>
            <a:r>
              <a:rPr lang="en-US" sz="1400" dirty="0">
                <a:solidFill>
                  <a:srgbClr val="000000"/>
                </a:solidFill>
                <a:latin typeface="Calibri"/>
                <a:ea typeface="Calibri"/>
                <a:cs typeface="Calibri"/>
              </a:rPr>
              <a:t>Please</a:t>
            </a:r>
            <a:r>
              <a:rPr lang="en-US" sz="1400" dirty="0">
                <a:latin typeface="Calibri"/>
                <a:ea typeface="Calibri"/>
                <a:cs typeface="Calibri"/>
              </a:rPr>
              <a:t> find the new version the UM Foundation Scholarship Thank You Letter template at </a:t>
            </a:r>
            <a:r>
              <a:rPr lang="en-US" sz="1400" dirty="0">
                <a:solidFill>
                  <a:srgbClr val="0070C0"/>
                </a:solidFill>
                <a:latin typeface="Calibri"/>
                <a:ea typeface="Calibri"/>
                <a:cs typeface="Calibri"/>
                <a:hlinkClick r:id="rId5">
                  <a:extLst>
                    <a:ext uri="{A12FA001-AC4F-418D-AE19-62706E023703}">
                      <ahyp:hlinkClr xmlns:ahyp="http://schemas.microsoft.com/office/drawing/2018/hyperlinkcolor" val="tx"/>
                    </a:ext>
                  </a:extLst>
                </a:hlinkClick>
              </a:rPr>
              <a:t>https://www.supportum.org/scholarship-letters/default.php</a:t>
            </a:r>
            <a:r>
              <a:rPr lang="en-US" sz="1400" dirty="0">
                <a:latin typeface="Calibri"/>
                <a:ea typeface="Calibri"/>
                <a:cs typeface="Calibri"/>
              </a:rPr>
              <a:t> under the “Writing Your Letter” header.</a:t>
            </a:r>
          </a:p>
          <a:p>
            <a:pPr marL="305435" indent="-305435" defTabSz="457200" fontAlgn="base">
              <a:lnSpc>
                <a:spcPct val="105000"/>
              </a:lnSpc>
              <a:buClr>
                <a:srgbClr val="903163"/>
              </a:buClr>
              <a:buSzPct val="92000"/>
              <a:buFont typeface="Wingdings" panose="05000000000000000000" pitchFamily="2" charset="2"/>
              <a:buChar char="v"/>
              <a:defRPr/>
            </a:pPr>
            <a:r>
              <a:rPr lang="en-US" sz="1400" dirty="0">
                <a:latin typeface="Calibri"/>
                <a:ea typeface="+mn-lt"/>
                <a:cs typeface="Calibri"/>
              </a:rPr>
              <a:t>Students can email completed thank you letters to the UM Foundation at </a:t>
            </a:r>
            <a:r>
              <a:rPr lang="en-US" sz="1400" dirty="0">
                <a:solidFill>
                  <a:srgbClr val="0070C0"/>
                </a:solidFill>
                <a:latin typeface="Calibri"/>
                <a:ea typeface="+mn-lt"/>
                <a:cs typeface="Calibri"/>
                <a:hlinkClick r:id="rId6">
                  <a:extLst>
                    <a:ext uri="{A12FA001-AC4F-418D-AE19-62706E023703}">
                      <ahyp:hlinkClr xmlns:ahyp="http://schemas.microsoft.com/office/drawing/2018/hyperlinkcolor" val="tx"/>
                    </a:ext>
                  </a:extLst>
                </a:hlinkClick>
              </a:rPr>
              <a:t>thankyou@supportum.org</a:t>
            </a:r>
            <a:r>
              <a:rPr lang="en-US" sz="1400" dirty="0">
                <a:latin typeface="Calibri"/>
                <a:ea typeface="+mn-lt"/>
                <a:cs typeface="Calibri"/>
              </a:rPr>
              <a:t> for the remainder of the 2023-24 academic year, unless they were instructed differently.</a:t>
            </a:r>
          </a:p>
          <a:p>
            <a:pPr marL="305435" indent="-305435" defTabSz="457200" fontAlgn="base">
              <a:lnSpc>
                <a:spcPct val="105000"/>
              </a:lnSpc>
              <a:buClr>
                <a:srgbClr val="903163"/>
              </a:buClr>
              <a:buSzPct val="92000"/>
              <a:buFont typeface="Wingdings" panose="05000000000000000000" pitchFamily="2" charset="2"/>
              <a:buChar char="v"/>
              <a:defRPr/>
            </a:pPr>
            <a:r>
              <a:rPr lang="en-US" sz="1400" dirty="0">
                <a:latin typeface="Calibri"/>
                <a:ea typeface="+mn-lt"/>
                <a:cs typeface="Calibri"/>
              </a:rPr>
              <a:t>Please contact the UM Foundation before you publish this content so we can ensure that the information about donors is accurate and up-to-date. We are always happy to help verify this information. </a:t>
            </a:r>
            <a:endParaRPr lang="en-US" sz="1400">
              <a:solidFill>
                <a:srgbClr val="0070C0"/>
              </a:solidFill>
              <a:latin typeface="Calibri"/>
              <a:ea typeface="+mn-lt"/>
              <a:cs typeface="Calibri"/>
            </a:endParaRPr>
          </a:p>
          <a:p>
            <a:pPr lvl="1" defTabSz="457200">
              <a:lnSpc>
                <a:spcPct val="105000"/>
              </a:lnSpc>
              <a:defRPr/>
            </a:pPr>
            <a:endParaRPr lang="en-US" sz="1400" dirty="0">
              <a:solidFill>
                <a:srgbClr val="0070C0"/>
              </a:solidFill>
              <a:latin typeface="Candara"/>
              <a:ea typeface="Calibri"/>
              <a:cs typeface="Calibri"/>
            </a:endParaRPr>
          </a:p>
          <a:p>
            <a:pPr lvl="1" defTabSz="457200">
              <a:lnSpc>
                <a:spcPct val="105000"/>
              </a:lnSpc>
              <a:defRPr/>
            </a:pPr>
            <a:r>
              <a:rPr lang="en-US" sz="1400" dirty="0">
                <a:latin typeface="Calibri"/>
                <a:ea typeface="+mn-lt"/>
                <a:cs typeface="Calibri"/>
              </a:rPr>
              <a:t>Please contact the UM Foundation if you have any questions about scholarship donor stewardship at </a:t>
            </a:r>
            <a:r>
              <a:rPr lang="en-US" sz="1400" dirty="0">
                <a:solidFill>
                  <a:srgbClr val="0070C0"/>
                </a:solidFill>
                <a:latin typeface="Calibri"/>
                <a:ea typeface="+mn-lt"/>
                <a:cs typeface="Calibri"/>
              </a:rPr>
              <a:t>thankyou@supportum.org.</a:t>
            </a:r>
            <a:endParaRPr lang="en-US" sz="1400" dirty="0">
              <a:solidFill>
                <a:srgbClr val="0070C0"/>
              </a:solidFill>
              <a:latin typeface="Calibri"/>
              <a:cs typeface="Calibri"/>
            </a:endParaRPr>
          </a:p>
          <a:p>
            <a:pPr lvl="1" defTabSz="457200">
              <a:lnSpc>
                <a:spcPct val="105000"/>
              </a:lnSpc>
              <a:defRPr/>
            </a:pPr>
            <a:endParaRPr lang="en-US" sz="1200" dirty="0">
              <a:solidFill>
                <a:srgbClr val="0070C0"/>
              </a:solidFill>
              <a:latin typeface="Calibri"/>
              <a:ea typeface="Calibri"/>
              <a:cs typeface="Calibri"/>
            </a:endParaRPr>
          </a:p>
          <a:p>
            <a:endParaRPr lang="en-US" dirty="0"/>
          </a:p>
        </p:txBody>
      </p:sp>
      <p:sp>
        <p:nvSpPr>
          <p:cNvPr id="8" name="TextBox 7">
            <a:extLst>
              <a:ext uri="{FF2B5EF4-FFF2-40B4-BE49-F238E27FC236}">
                <a16:creationId xmlns:a16="http://schemas.microsoft.com/office/drawing/2014/main" id="{6B6B3D21-C7FB-CD08-4816-1AD8DF0561E7}"/>
              </a:ext>
            </a:extLst>
          </p:cNvPr>
          <p:cNvSpPr txBox="1"/>
          <p:nvPr/>
        </p:nvSpPr>
        <p:spPr>
          <a:xfrm>
            <a:off x="2118" y="3324402"/>
            <a:ext cx="6458783" cy="2893100"/>
          </a:xfrm>
          <a:prstGeom prst="rect">
            <a:avLst/>
          </a:prstGeom>
          <a:noFill/>
        </p:spPr>
        <p:txBody>
          <a:bodyPr wrap="square" lIns="91440" tIns="45720" rIns="91440" bIns="45720" anchor="t">
            <a:spAutoFit/>
          </a:bodyPr>
          <a:lstStyle/>
          <a:p>
            <a:r>
              <a:rPr lang="en-US" sz="1400" b="1" dirty="0">
                <a:solidFill>
                  <a:schemeClr val="accent3">
                    <a:lumMod val="50000"/>
                  </a:schemeClr>
                </a:solidFill>
                <a:latin typeface="Calibri"/>
                <a:ea typeface="+mn-lt"/>
                <a:cs typeface="+mn-lt"/>
              </a:rPr>
              <a:t>Scholarship Department Administration Musts</a:t>
            </a:r>
            <a:r>
              <a:rPr lang="en-US" sz="1400" dirty="0">
                <a:solidFill>
                  <a:schemeClr val="accent3">
                    <a:lumMod val="50000"/>
                  </a:schemeClr>
                </a:solidFill>
                <a:latin typeface="Calibri"/>
                <a:ea typeface="+mn-lt"/>
                <a:cs typeface="+mn-lt"/>
              </a:rPr>
              <a:t>:</a:t>
            </a:r>
            <a:endParaRPr lang="en-US" sz="1400">
              <a:solidFill>
                <a:schemeClr val="accent3">
                  <a:lumMod val="50000"/>
                </a:schemeClr>
              </a:solidFill>
              <a:latin typeface="Calibri"/>
              <a:ea typeface="Calibri"/>
              <a:cs typeface="Calibri"/>
            </a:endParaRPr>
          </a:p>
          <a:p>
            <a:pPr marL="628650" lvl="1" indent="-171450">
              <a:buFont typeface="Wingdings"/>
              <a:buChar char="§"/>
            </a:pPr>
            <a:r>
              <a:rPr lang="en-US" sz="1300" dirty="0">
                <a:latin typeface="Calibri"/>
                <a:ea typeface="+mn-lt"/>
                <a:cs typeface="+mn-lt"/>
              </a:rPr>
              <a:t>Administer scholarships in accordance with UM and UMF policies, procedures, and protocol.</a:t>
            </a:r>
            <a:endParaRPr lang="en-US" sz="1300">
              <a:latin typeface="Calibri"/>
              <a:ea typeface="Calibri"/>
              <a:cs typeface="Calibri"/>
            </a:endParaRPr>
          </a:p>
          <a:p>
            <a:pPr marL="628650" lvl="1" indent="-171450">
              <a:buFont typeface="Wingdings"/>
              <a:buChar char="§"/>
            </a:pPr>
            <a:r>
              <a:rPr lang="en-US" sz="1300" dirty="0">
                <a:latin typeface="Calibri"/>
                <a:ea typeface="+mn-lt"/>
                <a:cs typeface="+mn-lt"/>
              </a:rPr>
              <a:t>Make every effort to fully utilize all scholarship funds.</a:t>
            </a:r>
            <a:endParaRPr lang="en-US" sz="1300">
              <a:latin typeface="Calibri"/>
              <a:ea typeface="Calibri"/>
              <a:cs typeface="Calibri"/>
            </a:endParaRPr>
          </a:p>
          <a:p>
            <a:pPr marL="628650" lvl="1" indent="-171450">
              <a:buFont typeface="Wingdings"/>
              <a:buChar char="§"/>
            </a:pPr>
            <a:r>
              <a:rPr lang="en-US" sz="1300" dirty="0">
                <a:latin typeface="Calibri"/>
                <a:ea typeface="+mn-lt"/>
                <a:cs typeface="+mn-lt"/>
              </a:rPr>
              <a:t>Award through a consistent, documented process, in a fair and equitable manner.</a:t>
            </a:r>
            <a:endParaRPr lang="en-US" sz="1300">
              <a:latin typeface="Calibri"/>
              <a:ea typeface="Calibri"/>
              <a:cs typeface="Calibri"/>
            </a:endParaRPr>
          </a:p>
          <a:p>
            <a:pPr marL="628650" lvl="1" indent="-171450">
              <a:buFont typeface="Wingdings"/>
              <a:buChar char="§"/>
            </a:pPr>
            <a:r>
              <a:rPr lang="en-US" sz="1300" dirty="0">
                <a:latin typeface="Calibri"/>
                <a:ea typeface="+mn-lt"/>
                <a:cs typeface="+mn-lt"/>
              </a:rPr>
              <a:t>Adhere to documented criteria and donor intent. </a:t>
            </a:r>
            <a:endParaRPr lang="en-US" sz="1300">
              <a:latin typeface="Calibri"/>
              <a:ea typeface="Calibri"/>
              <a:cs typeface="Calibri"/>
            </a:endParaRPr>
          </a:p>
          <a:p>
            <a:pPr marL="628650" lvl="1" indent="-171450">
              <a:buFont typeface="Wingdings"/>
              <a:buChar char="§"/>
            </a:pPr>
            <a:r>
              <a:rPr lang="en-US" sz="1300" dirty="0">
                <a:latin typeface="Calibri"/>
                <a:ea typeface="+mn-lt"/>
                <a:cs typeface="+mn-lt"/>
              </a:rPr>
              <a:t>Verify “Financial Need” through the Financial Aid Office or via the Scholarship Portal. </a:t>
            </a:r>
            <a:endParaRPr lang="en-US" sz="1300">
              <a:latin typeface="Calibri"/>
              <a:ea typeface="Calibri"/>
              <a:cs typeface="Calibri"/>
            </a:endParaRPr>
          </a:p>
          <a:p>
            <a:pPr marL="628650" lvl="1" indent="-171450">
              <a:buFont typeface="Wingdings"/>
              <a:buChar char="§"/>
            </a:pPr>
            <a:r>
              <a:rPr lang="en-US" sz="1300" dirty="0">
                <a:latin typeface="Calibri"/>
                <a:ea typeface="+mn-lt"/>
                <a:cs typeface="+mn-lt"/>
              </a:rPr>
              <a:t>Pay directly to the students’ accounts to assist with expenses related to the students’ incurred costs.</a:t>
            </a:r>
            <a:endParaRPr lang="en-US" sz="1300">
              <a:latin typeface="Calibri"/>
              <a:ea typeface="Calibri"/>
              <a:cs typeface="Calibri"/>
            </a:endParaRPr>
          </a:p>
          <a:p>
            <a:endParaRPr lang="en-US" sz="1300" dirty="0">
              <a:latin typeface="Calibri"/>
              <a:ea typeface="+mn-lt"/>
              <a:cs typeface="+mn-lt"/>
            </a:endParaRPr>
          </a:p>
          <a:p>
            <a:r>
              <a:rPr lang="en-US" sz="1300" dirty="0">
                <a:latin typeface="Calibri"/>
                <a:ea typeface="+mn-lt"/>
                <a:cs typeface="+mn-lt"/>
              </a:rPr>
              <a:t>If you are unable to find a student who meets the criteria, please contact the </a:t>
            </a:r>
            <a:r>
              <a:rPr lang="en-US" sz="1300" i="1" dirty="0">
                <a:latin typeface="Calibri"/>
                <a:ea typeface="+mn-lt"/>
                <a:cs typeface="+mn-lt"/>
              </a:rPr>
              <a:t>Foundation-Scholarship Team</a:t>
            </a:r>
            <a:r>
              <a:rPr lang="en-US" sz="1300" dirty="0">
                <a:latin typeface="Calibri"/>
                <a:ea typeface="+mn-lt"/>
                <a:cs typeface="+mn-lt"/>
              </a:rPr>
              <a:t>. </a:t>
            </a:r>
            <a:r>
              <a:rPr lang="en-US" sz="1300" u="sng" dirty="0">
                <a:latin typeface="Calibri"/>
                <a:ea typeface="+mn-lt"/>
                <a:cs typeface="+mn-lt"/>
              </a:rPr>
              <a:t>Please do not contact the donor(s) to request an exception</a:t>
            </a:r>
            <a:r>
              <a:rPr lang="en-US" sz="1300" dirty="0">
                <a:latin typeface="Calibri"/>
                <a:ea typeface="+mn-lt"/>
                <a:cs typeface="+mn-lt"/>
              </a:rPr>
              <a:t>. </a:t>
            </a:r>
            <a:endParaRPr lang="en-US" sz="1300" dirty="0">
              <a:latin typeface="Calibri"/>
              <a:ea typeface="Calibri"/>
              <a:cs typeface="Calibri"/>
            </a:endParaRPr>
          </a:p>
          <a:p>
            <a:endParaRPr lang="en-US" sz="1200" b="1" i="0" u="none" strike="noStrike"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D48DFA2-8859-4A2A-5E45-462F9AA17E8A}"/>
              </a:ext>
            </a:extLst>
          </p:cNvPr>
          <p:cNvSpPr txBox="1"/>
          <p:nvPr/>
        </p:nvSpPr>
        <p:spPr>
          <a:xfrm>
            <a:off x="0" y="6064983"/>
            <a:ext cx="12189113" cy="307777"/>
          </a:xfrm>
          <a:prstGeom prst="rect">
            <a:avLst/>
          </a:prstGeom>
          <a:solidFill>
            <a:schemeClr val="accent3">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solidFill>
                  <a:schemeClr val="bg1"/>
                </a:solidFill>
                <a:latin typeface="Calibri"/>
                <a:ea typeface="Calibri"/>
                <a:cs typeface="Calibri"/>
              </a:rPr>
              <a:t>Please contact the Foundation for Scholarship Budget or Criteria questions. </a:t>
            </a:r>
            <a:endParaRPr lang="en-US" dirty="0">
              <a:solidFill>
                <a:schemeClr val="bg1"/>
              </a:solidFill>
            </a:endParaRPr>
          </a:p>
        </p:txBody>
      </p:sp>
      <p:sp>
        <p:nvSpPr>
          <p:cNvPr id="16" name="TextBox 15">
            <a:extLst>
              <a:ext uri="{FF2B5EF4-FFF2-40B4-BE49-F238E27FC236}">
                <a16:creationId xmlns:a16="http://schemas.microsoft.com/office/drawing/2014/main" id="{70E1DA8C-D926-26D6-9145-F7E46226DDDC}"/>
              </a:ext>
            </a:extLst>
          </p:cNvPr>
          <p:cNvSpPr txBox="1"/>
          <p:nvPr/>
        </p:nvSpPr>
        <p:spPr>
          <a:xfrm>
            <a:off x="7875" y="699160"/>
            <a:ext cx="6464495"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Calibri"/>
                <a:ea typeface="Calibri"/>
                <a:cs typeface="Calibri"/>
              </a:rPr>
              <a:t>Scholarship Budget Updates​</a:t>
            </a:r>
          </a:p>
          <a:p>
            <a:r>
              <a:rPr lang="en-US" sz="1300" dirty="0">
                <a:latin typeface="Calibri"/>
                <a:ea typeface="Calibri"/>
                <a:cs typeface="Calibri"/>
              </a:rPr>
              <a:t>The Foundation continues to make 2024-2025 revisions/updates to scholarship budgets, please be sure your Box notifications are turned on, so you receive notice.</a:t>
            </a:r>
          </a:p>
          <a:p>
            <a:endParaRPr lang="en-US" sz="1300" dirty="0">
              <a:latin typeface="Calibri"/>
              <a:ea typeface="Calibri"/>
              <a:cs typeface="Calibri"/>
            </a:endParaRPr>
          </a:p>
          <a:p>
            <a:pPr marL="171450" indent="-171450">
              <a:buFont typeface="Wingdings" panose="05000000000000000000" pitchFamily="2" charset="2"/>
              <a:buChar char="Ø"/>
            </a:pPr>
            <a:r>
              <a:rPr lang="en-US" sz="1300" b="1" dirty="0">
                <a:solidFill>
                  <a:schemeClr val="accent3">
                    <a:lumMod val="50000"/>
                  </a:schemeClr>
                </a:solidFill>
                <a:latin typeface="Calibri"/>
                <a:ea typeface="Calibri"/>
                <a:cs typeface="Calibri"/>
              </a:rPr>
              <a:t>Reminders: ​</a:t>
            </a:r>
          </a:p>
          <a:p>
            <a:pPr marL="628650" lvl="1" indent="-171450">
              <a:buFont typeface="Wingdings" panose="05000000000000000000" pitchFamily="2" charset="2"/>
              <a:buChar char="§"/>
            </a:pPr>
            <a:r>
              <a:rPr lang="en-US" sz="1300" dirty="0">
                <a:latin typeface="Calibri"/>
                <a:ea typeface="Calibri"/>
                <a:cs typeface="Calibri"/>
              </a:rPr>
              <a:t>For Department Funds, administrators, please review your 2023-2024 budgets and expenditures to inform UMF (Korla) on what you would like to budget for the 2024-2025 academic year.​</a:t>
            </a:r>
          </a:p>
          <a:p>
            <a:pPr marL="628650" lvl="1" indent="-171450">
              <a:buFont typeface="Wingdings" panose="05000000000000000000" pitchFamily="2" charset="2"/>
              <a:buChar char="§"/>
            </a:pPr>
            <a:r>
              <a:rPr lang="en-US" sz="1300" dirty="0">
                <a:latin typeface="Calibri"/>
                <a:ea typeface="Calibri"/>
                <a:cs typeface="Calibri"/>
              </a:rPr>
              <a:t>The Foundation updates scholarship budgets in Box as money is received, processed, and reviewed. Please allow a few business days once money is received. ​</a:t>
            </a:r>
          </a:p>
          <a:p>
            <a:r>
              <a:rPr lang="en-US" sz="1300" dirty="0">
                <a:latin typeface="Calibri"/>
                <a:ea typeface="Calibri"/>
                <a:cs typeface="Calibri"/>
              </a:rPr>
              <a:t>If you have scholarship budget questions or updates, please contact our Scholarship Administrator, Korla McAlpine at </a:t>
            </a:r>
            <a:r>
              <a:rPr lang="en-US" sz="1300" dirty="0">
                <a:solidFill>
                  <a:srgbClr val="0070C0"/>
                </a:solidFill>
                <a:latin typeface="Calibri"/>
                <a:ea typeface="Calibri"/>
                <a:cs typeface="Calibri"/>
              </a:rPr>
              <a:t>korla.mcalpine@supportum.org.</a:t>
            </a:r>
          </a:p>
          <a:p>
            <a:endParaRPr lang="en-US" sz="1200" dirty="0">
              <a:latin typeface="Calibri"/>
              <a:ea typeface="Calibri"/>
              <a:cs typeface="Calibri"/>
            </a:endParaRPr>
          </a:p>
        </p:txBody>
      </p:sp>
      <p:pic>
        <p:nvPicPr>
          <p:cNvPr id="7" name="Graphic 6" descr="Bell outline">
            <a:extLst>
              <a:ext uri="{FF2B5EF4-FFF2-40B4-BE49-F238E27FC236}">
                <a16:creationId xmlns:a16="http://schemas.microsoft.com/office/drawing/2014/main" id="{B3460E0B-4A8A-EC18-BA77-490A61A605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5504" y="3327771"/>
            <a:ext cx="212190" cy="212190"/>
          </a:xfrm>
          <a:prstGeom prst="rect">
            <a:avLst/>
          </a:prstGeom>
        </p:spPr>
      </p:pic>
      <p:sp>
        <p:nvSpPr>
          <p:cNvPr id="12" name="Flowchart: Alternate Process 11">
            <a:extLst>
              <a:ext uri="{FF2B5EF4-FFF2-40B4-BE49-F238E27FC236}">
                <a16:creationId xmlns:a16="http://schemas.microsoft.com/office/drawing/2014/main" id="{2CE221B4-EE86-4626-E932-0301B3E6C57E}"/>
              </a:ext>
            </a:extLst>
          </p:cNvPr>
          <p:cNvSpPr/>
          <p:nvPr/>
        </p:nvSpPr>
        <p:spPr>
          <a:xfrm>
            <a:off x="6642983" y="4338115"/>
            <a:ext cx="5334417" cy="1572544"/>
          </a:xfrm>
          <a:prstGeom prst="flowChartAlternateProcess">
            <a:avLst/>
          </a:prstGeom>
          <a:solidFill>
            <a:schemeClr val="accent6">
              <a:lumMod val="20000"/>
              <a:lumOff val="8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3" name="TextBox 12">
            <a:extLst>
              <a:ext uri="{FF2B5EF4-FFF2-40B4-BE49-F238E27FC236}">
                <a16:creationId xmlns:a16="http://schemas.microsoft.com/office/drawing/2014/main" id="{C2171945-0127-98C8-0FEF-FCF53197A4C1}"/>
              </a:ext>
            </a:extLst>
          </p:cNvPr>
          <p:cNvSpPr txBox="1"/>
          <p:nvPr/>
        </p:nvSpPr>
        <p:spPr>
          <a:xfrm>
            <a:off x="6762673" y="4491816"/>
            <a:ext cx="5169592" cy="1323439"/>
          </a:xfrm>
          <a:prstGeom prst="rect">
            <a:avLst/>
          </a:prstGeom>
          <a:noFill/>
        </p:spPr>
        <p:txBody>
          <a:bodyPr wrap="square" lIns="91440" tIns="45720" rIns="91440" bIns="45720" rtlCol="0" anchor="t">
            <a:spAutoFit/>
          </a:bodyPr>
          <a:lstStyle/>
          <a:p>
            <a:pPr algn="ctr"/>
            <a:r>
              <a:rPr kumimoji="0" lang="en-US" sz="1600" b="1" i="1" u="none" strike="noStrike" kern="0" cap="none" spc="0" normalizeH="0" baseline="0" noProof="0" dirty="0">
                <a:ln>
                  <a:noFill/>
                </a:ln>
                <a:solidFill>
                  <a:schemeClr val="accent3">
                    <a:lumMod val="50000"/>
                  </a:schemeClr>
                </a:solidFill>
                <a:effectLst/>
                <a:uLnTx/>
                <a:uFillTx/>
                <a:latin typeface="Calibri"/>
                <a:ea typeface="Calibri"/>
                <a:cs typeface="Calibri"/>
              </a:rPr>
              <a:t>Scholarship Administrator Contact Email Listserv</a:t>
            </a:r>
            <a:endParaRPr lang="en-US" sz="1600" b="1" i="1" u="none" strike="noStrike" kern="0" cap="none" spc="0" normalizeH="0" baseline="0" noProof="0" dirty="0">
              <a:ln>
                <a:noFill/>
              </a:ln>
              <a:solidFill>
                <a:schemeClr val="accent3">
                  <a:lumMod val="50000"/>
                </a:schemeClr>
              </a:solidFill>
              <a:effectLst/>
              <a:uLnTx/>
              <a:uFillTx/>
              <a:latin typeface="Calibri"/>
              <a:ea typeface="Calibri"/>
              <a:cs typeface="Calibri"/>
            </a:endParaRPr>
          </a:p>
          <a:p>
            <a:r>
              <a:rPr kumimoji="0" lang="en-US" sz="1600" b="0" i="0" u="none" strike="noStrike" kern="0" cap="none" spc="0" normalizeH="0" baseline="0" noProof="0" dirty="0">
                <a:ln>
                  <a:noFill/>
                </a:ln>
                <a:solidFill>
                  <a:prstClr val="black"/>
                </a:solidFill>
                <a:effectLst/>
                <a:uLnTx/>
                <a:uFillTx/>
                <a:latin typeface="Calibri"/>
                <a:ea typeface="Calibri"/>
                <a:cs typeface="Calibri"/>
              </a:rPr>
              <a:t>Please send the Foundation and Financial Aid Office any new contacts (and their info including their umontana employee email address) who are assisting with Scholarship Administration in your unit/department or program</a:t>
            </a:r>
            <a:r>
              <a:rPr lang="en-US" sz="1600" kern="0" dirty="0">
                <a:solidFill>
                  <a:prstClr val="black"/>
                </a:solidFill>
                <a:latin typeface="Calibri"/>
                <a:ea typeface="Calibri"/>
                <a:cs typeface="Calibri"/>
              </a:rPr>
              <a:t>.</a:t>
            </a:r>
            <a:endParaRPr lang="en-US" sz="1600" dirty="0">
              <a:solidFill>
                <a:prstClr val="black"/>
              </a:solidFill>
              <a:latin typeface="Calibri"/>
              <a:ea typeface="Calibri"/>
              <a:cs typeface="Calibri"/>
            </a:endParaRPr>
          </a:p>
        </p:txBody>
      </p:sp>
    </p:spTree>
    <p:extLst>
      <p:ext uri="{BB962C8B-B14F-4D97-AF65-F5344CB8AC3E}">
        <p14:creationId xmlns:p14="http://schemas.microsoft.com/office/powerpoint/2010/main" val="207441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20332B89-A466-0D76-A8CE-62DBAFD90AA1}"/>
              </a:ext>
            </a:extLst>
          </p:cNvPr>
          <p:cNvSpPr/>
          <p:nvPr/>
        </p:nvSpPr>
        <p:spPr>
          <a:xfrm>
            <a:off x="387504" y="5588913"/>
            <a:ext cx="11131826" cy="1182744"/>
          </a:xfrm>
          <a:prstGeom prst="flowChartAlternateProcess">
            <a:avLst/>
          </a:prstGeom>
          <a:solidFill>
            <a:schemeClr val="accent6">
              <a:lumMod val="20000"/>
              <a:lumOff val="8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F5BB5A4C-8BA6-47BC-F490-5B4EE0A11C0E}"/>
              </a:ext>
            </a:extLst>
          </p:cNvPr>
          <p:cNvSpPr>
            <a:spLocks noGrp="1"/>
          </p:cNvSpPr>
          <p:nvPr>
            <p:ph type="title"/>
          </p:nvPr>
        </p:nvSpPr>
        <p:spPr>
          <a:xfrm>
            <a:off x="859005" y="0"/>
            <a:ext cx="11029616" cy="1189554"/>
          </a:xfrm>
        </p:spPr>
        <p:txBody>
          <a:bodyPr>
            <a:noAutofit/>
          </a:bodyPr>
          <a:lstStyle/>
          <a:p>
            <a:pPr algn="ctr"/>
            <a:r>
              <a:rPr kumimoji="0" lang="en-US" sz="4000" b="1" i="0" u="none" strike="noStrike" kern="1200" cap="none" spc="0" normalizeH="0" baseline="0" noProof="0" dirty="0">
                <a:ln>
                  <a:noFill/>
                </a:ln>
                <a:solidFill>
                  <a:srgbClr val="540023"/>
                </a:solidFill>
                <a:effectLst/>
                <a:uLnTx/>
                <a:uFillTx/>
                <a:latin typeface="Calibri" panose="020F0502020204030204" pitchFamily="34" charset="0"/>
                <a:ea typeface="Calibri" panose="020F0502020204030204" pitchFamily="34" charset="0"/>
                <a:cs typeface="Calibri" panose="020F0502020204030204" pitchFamily="34" charset="0"/>
              </a:rPr>
              <a:t>SUMMER 2024 SCHOLARSHIP AWARDING REVIEW</a:t>
            </a:r>
            <a:endParaRPr lang="en-US" sz="4000" b="1" dirty="0">
              <a:solidFill>
                <a:srgbClr val="540023"/>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28C8B4-A47A-F2C4-3724-AB79220961AA}"/>
              </a:ext>
            </a:extLst>
          </p:cNvPr>
          <p:cNvSpPr>
            <a:spLocks noGrp="1"/>
          </p:cNvSpPr>
          <p:nvPr>
            <p:ph sz="half" idx="4294967295"/>
          </p:nvPr>
        </p:nvSpPr>
        <p:spPr>
          <a:xfrm>
            <a:off x="375818" y="1268413"/>
            <a:ext cx="5929313" cy="47704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Submitting Summer Award Summary Sheets</a:t>
            </a:r>
          </a:p>
          <a:p>
            <a:pPr defTabSz="914400">
              <a:spcBef>
                <a:spcPts val="0"/>
              </a:spcBef>
              <a:spcAft>
                <a:spcPts val="0"/>
              </a:spcAft>
              <a:buClrTx/>
              <a:buSzTx/>
              <a:buFont typeface="Wingdings" panose="05000000000000000000" pitchFamily="2" charset="2"/>
              <a:buChar char="v"/>
              <a:defRPr/>
            </a:pPr>
            <a:r>
              <a:rPr kumimoji="0" lang="en-US" sz="1400" b="1" i="0" u="none" strike="noStrike" kern="1200" cap="none" spc="0" normalizeH="0" baseline="0" noProof="0" dirty="0">
                <a:ln>
                  <a:noFill/>
                </a:ln>
                <a:solidFill>
                  <a:srgbClr val="903163"/>
                </a:solidFill>
                <a:effectLst/>
                <a:uLnTx/>
                <a:uFillTx/>
                <a:latin typeface="Calibri" panose="020F0502020204030204" pitchFamily="34" charset="0"/>
                <a:ea typeface="Calibri" panose="020F0502020204030204" pitchFamily="34" charset="0"/>
                <a:cs typeface="Calibri" panose="020F0502020204030204" pitchFamily="34" charset="0"/>
              </a:rPr>
              <a:t>Requests fo</a:t>
            </a:r>
            <a:r>
              <a:rPr lang="en-US" sz="1400" b="1" dirty="0">
                <a:solidFill>
                  <a:srgbClr val="903163"/>
                </a:solidFill>
                <a:latin typeface="Calibri" panose="020F0502020204030204" pitchFamily="34" charset="0"/>
                <a:ea typeface="Calibri" panose="020F0502020204030204" pitchFamily="34" charset="0"/>
                <a:cs typeface="Calibri" panose="020F0502020204030204" pitchFamily="34" charset="0"/>
              </a:rPr>
              <a:t>r Summer 2024 AWSS should be sent to the UM Foundation   email </a:t>
            </a:r>
            <a:r>
              <a:rPr kumimoji="0" lang="en-US" sz="1400" b="0" i="0" u="none" strike="noStrike" kern="1200" cap="none" spc="0" normalizeH="0" baseline="0" noProof="0" dirty="0">
                <a:ln>
                  <a:noFill/>
                </a:ln>
                <a:solidFill>
                  <a:schemeClr val="accent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umfawardsummarysheets@supportum.org</a:t>
            </a:r>
            <a:r>
              <a:rPr kumimoji="0" lang="en-US" sz="1400" b="0" i="0" u="none" strike="noStrike" kern="1200" cap="none" spc="0" normalizeH="0" baseline="0" noProof="0" dirty="0">
                <a:ln>
                  <a:noFill/>
                </a:ln>
                <a:solidFill>
                  <a:schemeClr val="accent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indent="0" defTabSz="914400">
              <a:spcBef>
                <a:spcPts val="0"/>
              </a:spcBef>
              <a:spcAft>
                <a:spcPts val="0"/>
              </a:spcAft>
              <a:buClrTx/>
              <a:buSzTx/>
              <a:buNone/>
              <a:defRPr/>
            </a:pPr>
            <a:endParaRPr kumimoji="0" lang="en-US" sz="800" b="1" i="0" u="none" strike="noStrike" kern="1200" cap="none" spc="0" normalizeH="0" baseline="0" noProof="0" dirty="0">
              <a:ln>
                <a:noFill/>
              </a:ln>
              <a:solidFill>
                <a:srgbClr val="903163"/>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follow the instructions below to submit your Summer 2024 Award Summary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Fill out ALL information asked on the Summer 2024 Award Summary Sheet.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 fund and student information to ensure ALL information is accurate.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Collect the signature of your dean, director, or other specified “responsible party” who can approve awards. If you are unable to collect a signature, please be sure the specified “responsible party” can include the Summer Award Summary Sheet attachment with their email approval.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Send the Summer Award Summary Sheet attachment (that includes the signature) by email to the Financial Aid Office for processing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fascholarships@mso.umt.edu</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AND CC the Foundation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umfawardsummarysheets@supportum.org</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email SUBJECT LINE should include: </a:t>
            </a: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SUMMER 2024 Award Summary Sheet – Dept/Unit Name.</a:t>
            </a:r>
            <a:endPar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7316FE6E-D9CE-4174-BBF5-35366AFF0180}"/>
              </a:ext>
            </a:extLst>
          </p:cNvPr>
          <p:cNvSpPr>
            <a:spLocks noGrp="1"/>
          </p:cNvSpPr>
          <p:nvPr>
            <p:ph sz="half" idx="4294967295"/>
          </p:nvPr>
        </p:nvSpPr>
        <p:spPr>
          <a:xfrm>
            <a:off x="6373813" y="1268413"/>
            <a:ext cx="5818187" cy="406082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Foundation </a:t>
            </a: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Scholarship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funds, please confirm the following:</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your scholarship box folder to review budget amounts AND criteria</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if you have already submitted a 2024-2025 AWSS</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if you have already offered a scholarship in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Additional Information: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Scholarships, the 2024-2025 AY budgets includes summer awards (if any)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Disbursements in Banner or UMDW will not display until a week or two prior to the first day of the semester, therefore, it is important to track how you are awarding scholarships.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Foundation </a:t>
            </a: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Programmatic</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funds, confirm the following:</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that you have a sufficient cash balance in the fund</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 your accounting report or discuss with your fiscal administrator</a:t>
            </a:r>
          </a:p>
          <a:p>
            <a:pPr marL="285750" marR="0" lvl="0" indent="-285750" algn="l" defTabSz="914400" rtl="0" eaLnBrk="1" fontAlgn="auto" latinLnBrk="0" hangingPunct="1">
              <a:lnSpc>
                <a:spcPct val="100000"/>
              </a:lnSpc>
              <a:spcBef>
                <a:spcPts val="0"/>
              </a:spcBef>
              <a:spcAft>
                <a:spcPts val="0"/>
              </a:spcAft>
              <a:buClrTx/>
              <a:buSzTx/>
              <a:buFont typeface="Wingdings"/>
              <a:buChar char="ü"/>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Check the funds’ purpose/criteria</a:t>
            </a:r>
          </a:p>
          <a:p>
            <a:endParaRPr lang="en-US" dirty="0"/>
          </a:p>
        </p:txBody>
      </p:sp>
      <p:sp>
        <p:nvSpPr>
          <p:cNvPr id="6" name="TextBox 5">
            <a:extLst>
              <a:ext uri="{FF2B5EF4-FFF2-40B4-BE49-F238E27FC236}">
                <a16:creationId xmlns:a16="http://schemas.microsoft.com/office/drawing/2014/main" id="{B894D4F7-F810-B043-323F-DB82D1515F43}"/>
              </a:ext>
            </a:extLst>
          </p:cNvPr>
          <p:cNvSpPr txBox="1"/>
          <p:nvPr/>
        </p:nvSpPr>
        <p:spPr>
          <a:xfrm>
            <a:off x="620472" y="5566884"/>
            <a:ext cx="1066589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03163"/>
                </a:solidFill>
                <a:effectLst/>
                <a:uLnTx/>
                <a:uFillTx/>
                <a:latin typeface="Calibri" panose="020F0502020204030204" pitchFamily="34" charset="0"/>
                <a:ea typeface="Calibri" panose="020F0502020204030204" pitchFamily="34" charset="0"/>
                <a:cs typeface="Calibri" panose="020F0502020204030204" pitchFamily="34" charset="0"/>
              </a:rPr>
              <a:t>Key Take Aways</a:t>
            </a:r>
          </a:p>
          <a:p>
            <a:pPr marL="171450" indent="-171450">
              <a:buFont typeface="Arial"/>
              <a:buChar char="•"/>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Summer awards cannot be made in the Portal.</a:t>
            </a:r>
          </a:p>
          <a:p>
            <a:pPr marL="171450" indent="-171450">
              <a:buFont typeface="Arial"/>
              <a:buChar char="•"/>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By submitting your Summer Award Summary Sheet you acknowledge the above has been reviewed AND your department will be responsible for any over-awards made.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send Summer 2024 AWSS separately, do not mix with new 2024-2025 awards.</a:t>
            </a:r>
          </a:p>
        </p:txBody>
      </p:sp>
      <p:pic>
        <p:nvPicPr>
          <p:cNvPr id="8" name="Graphic 7" descr="Refresh with solid fill">
            <a:extLst>
              <a:ext uri="{FF2B5EF4-FFF2-40B4-BE49-F238E27FC236}">
                <a16:creationId xmlns:a16="http://schemas.microsoft.com/office/drawing/2014/main" id="{FF400C64-4267-7E9C-97C3-2BA30F1CF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818" y="562364"/>
            <a:ext cx="772364" cy="685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87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581192" y="729410"/>
            <a:ext cx="11029616" cy="988332"/>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Financial aid office updates and reminders</a:t>
            </a:r>
          </a:p>
        </p:txBody>
      </p:sp>
      <p:sp>
        <p:nvSpPr>
          <p:cNvPr id="5" name="TextBox 4">
            <a:extLst>
              <a:ext uri="{FF2B5EF4-FFF2-40B4-BE49-F238E27FC236}">
                <a16:creationId xmlns:a16="http://schemas.microsoft.com/office/drawing/2014/main" id="{A99B4442-233E-DC1F-ADA2-9A2B46D5AC86}"/>
              </a:ext>
            </a:extLst>
          </p:cNvPr>
          <p:cNvSpPr txBox="1"/>
          <p:nvPr/>
        </p:nvSpPr>
        <p:spPr>
          <a:xfrm>
            <a:off x="385445" y="2048651"/>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2023 - 2024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3" name="TextBox 2">
            <a:extLst>
              <a:ext uri="{FF2B5EF4-FFF2-40B4-BE49-F238E27FC236}">
                <a16:creationId xmlns:a16="http://schemas.microsoft.com/office/drawing/2014/main" id="{FA22BAF8-32E7-2E27-F2FD-FA4DD54AF608}"/>
              </a:ext>
            </a:extLst>
          </p:cNvPr>
          <p:cNvSpPr txBox="1"/>
          <p:nvPr/>
        </p:nvSpPr>
        <p:spPr>
          <a:xfrm>
            <a:off x="385444" y="2274381"/>
            <a:ext cx="5981285"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dirty="0">
              <a:latin typeface="Calibri"/>
              <a:ea typeface="Calibri"/>
              <a:cs typeface="Calibri"/>
            </a:endParaRPr>
          </a:p>
          <a:p>
            <a:pPr algn="l" rtl="0" fontAlgn="base"/>
            <a:r>
              <a:rPr lang="en-US" sz="1400" b="1" i="0" u="none" strike="noStrike" dirty="0">
                <a:effectLst/>
                <a:latin typeface="Calibri" panose="020F0502020204030204" pitchFamily="34" charset="0"/>
                <a:ea typeface="Calibri" panose="020F0502020204030204" pitchFamily="34" charset="0"/>
                <a:cs typeface="Calibri" panose="020F0502020204030204" pitchFamily="34" charset="0"/>
              </a:rPr>
              <a:t>Scholarship Portal Update:</a:t>
            </a:r>
            <a:r>
              <a:rPr lang="en-US" sz="1400" b="0" i="0" dirty="0">
                <a:effectLst/>
                <a:latin typeface="Calibri" panose="020F0502020204030204" pitchFamily="34" charset="0"/>
                <a:ea typeface="Calibri" panose="020F0502020204030204" pitchFamily="34" charset="0"/>
                <a:cs typeface="Calibri" panose="020F0502020204030204" pitchFamily="34" charset="0"/>
              </a:rPr>
              <a:t>​</a:t>
            </a:r>
            <a:endParaRPr lang="en-US" sz="800"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buFont typeface="Wingdings" panose="05000000000000000000" pitchFamily="2" charset="2"/>
              <a:buChar char="Ø"/>
            </a:pPr>
            <a:r>
              <a:rPr lang="en-US" sz="1400" dirty="0">
                <a:solidFill>
                  <a:srgbClr val="000000"/>
                </a:solidFill>
                <a:latin typeface="Calibri"/>
                <a:ea typeface="Calibri"/>
                <a:cs typeface="Calibri"/>
              </a:rPr>
              <a:t>All final 2023-2024 awards were due April 1st. Questions? </a:t>
            </a:r>
            <a:r>
              <a:rPr lang="en-US" sz="1400">
                <a:solidFill>
                  <a:srgbClr val="000000"/>
                </a:solidFill>
                <a:latin typeface="Calibri"/>
                <a:ea typeface="Calibri"/>
                <a:cs typeface="Calibri"/>
              </a:rPr>
              <a:t>Contact </a:t>
            </a:r>
            <a:r>
              <a:rPr lang="en-US" sz="1400" dirty="0">
                <a:solidFill>
                  <a:srgbClr val="0070C0"/>
                </a:solidFill>
                <a:latin typeface="Calibri"/>
                <a:ea typeface="Calibri"/>
                <a:cs typeface="Calibri"/>
                <a:hlinkClick r:id="rId3">
                  <a:extLst>
                    <a:ext uri="{A12FA001-AC4F-418D-AE19-62706E023703}">
                      <ahyp:hlinkClr xmlns:ahyp="http://schemas.microsoft.com/office/drawing/2018/hyperlinkcolor" val="tx"/>
                    </a:ext>
                  </a:extLst>
                </a:hlinkClick>
              </a:rPr>
              <a:t>fascholarships@mso.umt.edu</a:t>
            </a:r>
          </a:p>
          <a:p>
            <a:pPr marL="742950" lvl="1" indent="-285750">
              <a:buFont typeface="Wingdings" panose="05000000000000000000" pitchFamily="2" charset="2"/>
              <a:buChar char="Ø"/>
            </a:pPr>
            <a:r>
              <a:rPr lang="en-US" sz="1400" dirty="0">
                <a:latin typeface="Calibri"/>
                <a:ea typeface="Calibri" panose="020F0502020204030204" pitchFamily="34" charset="0"/>
                <a:cs typeface="Calibri"/>
              </a:rPr>
              <a:t>AWSS and CAWSS for 2023-2024 will no longer be available on the Department Scholarship Resources webpage after </a:t>
            </a:r>
            <a:r>
              <a:rPr lang="en-US" sz="1400" b="1" dirty="0">
                <a:latin typeface="Calibri"/>
                <a:ea typeface="Calibri" panose="020F0502020204030204" pitchFamily="34" charset="0"/>
                <a:cs typeface="Calibri"/>
              </a:rPr>
              <a:t>April 12</a:t>
            </a:r>
            <a:r>
              <a:rPr lang="en-US" sz="1400" b="1" baseline="30000" dirty="0">
                <a:latin typeface="Calibri"/>
                <a:ea typeface="Calibri" panose="020F0502020204030204" pitchFamily="34" charset="0"/>
                <a:cs typeface="Calibri"/>
              </a:rPr>
              <a:t>th</a:t>
            </a:r>
            <a:r>
              <a:rPr lang="en-US" sz="1400" b="1" dirty="0">
                <a:latin typeface="Calibri"/>
                <a:ea typeface="Calibri" panose="020F0502020204030204" pitchFamily="34" charset="0"/>
                <a:cs typeface="Calibri"/>
              </a:rPr>
              <a:t> 2024</a:t>
            </a:r>
            <a:r>
              <a:rPr lang="en-US" sz="1400" dirty="0">
                <a:latin typeface="Calibri"/>
                <a:ea typeface="Calibri" panose="020F0502020204030204" pitchFamily="34" charset="0"/>
                <a:cs typeface="Calibri"/>
              </a:rPr>
              <a:t>. If you are needing one of these after this date please reach out to Financial Aid.</a:t>
            </a:r>
            <a:r>
              <a:rPr lang="en-US" sz="1100" dirty="0">
                <a:latin typeface="Calibri"/>
                <a:ea typeface="Calibri" panose="020F0502020204030204" pitchFamily="34" charset="0"/>
                <a:cs typeface="Calibri"/>
              </a:rPr>
              <a:t> </a:t>
            </a:r>
            <a:endParaRPr lang="en-US" sz="1400" dirty="0">
              <a:latin typeface="Calibri"/>
              <a:ea typeface="Calibri" panose="020F0502020204030204" pitchFamily="34" charset="0"/>
              <a:cs typeface="Calibri"/>
            </a:endParaRPr>
          </a:p>
        </p:txBody>
      </p:sp>
      <p:sp>
        <p:nvSpPr>
          <p:cNvPr id="2" name="TextBox 1">
            <a:extLst>
              <a:ext uri="{FF2B5EF4-FFF2-40B4-BE49-F238E27FC236}">
                <a16:creationId xmlns:a16="http://schemas.microsoft.com/office/drawing/2014/main" id="{1222EED8-3FC5-44F3-CA19-D10DBC4ACC3D}"/>
              </a:ext>
            </a:extLst>
          </p:cNvPr>
          <p:cNvSpPr txBox="1"/>
          <p:nvPr/>
        </p:nvSpPr>
        <p:spPr>
          <a:xfrm>
            <a:off x="-3032" y="6521046"/>
            <a:ext cx="12195032" cy="317422"/>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FFFF"/>
                </a:solidFill>
                <a:latin typeface="Calibri"/>
                <a:cs typeface="Calibri"/>
              </a:rPr>
              <a:t>Reminder:</a:t>
            </a:r>
            <a:r>
              <a:rPr lang="en-US" sz="1400" dirty="0">
                <a:solidFill>
                  <a:srgbClr val="FFFFFF"/>
                </a:solidFill>
                <a:latin typeface="Calibri"/>
                <a:cs typeface="Calibri"/>
              </a:rPr>
              <a:t> Please allow at least 10 business days for processing.</a:t>
            </a:r>
            <a:endParaRPr lang="en-US" dirty="0"/>
          </a:p>
        </p:txBody>
      </p:sp>
      <p:sp>
        <p:nvSpPr>
          <p:cNvPr id="4" name="TextBox 3">
            <a:extLst>
              <a:ext uri="{FF2B5EF4-FFF2-40B4-BE49-F238E27FC236}">
                <a16:creationId xmlns:a16="http://schemas.microsoft.com/office/drawing/2014/main" id="{E78B8876-5A64-5D33-5A4A-F2FFD2F01481}"/>
              </a:ext>
            </a:extLst>
          </p:cNvPr>
          <p:cNvSpPr txBox="1"/>
          <p:nvPr/>
        </p:nvSpPr>
        <p:spPr>
          <a:xfrm>
            <a:off x="6413313" y="2134401"/>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2024 - 2025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8" name="TextBox 7">
            <a:extLst>
              <a:ext uri="{FF2B5EF4-FFF2-40B4-BE49-F238E27FC236}">
                <a16:creationId xmlns:a16="http://schemas.microsoft.com/office/drawing/2014/main" id="{97B475D6-4DCB-9EC9-1CDA-50783D363BAA}"/>
              </a:ext>
            </a:extLst>
          </p:cNvPr>
          <p:cNvSpPr txBox="1"/>
          <p:nvPr/>
        </p:nvSpPr>
        <p:spPr>
          <a:xfrm>
            <a:off x="6413313" y="2538921"/>
            <a:ext cx="5407647" cy="3939540"/>
          </a:xfrm>
          <a:prstGeom prst="rect">
            <a:avLst/>
          </a:prstGeom>
          <a:noFill/>
        </p:spPr>
        <p:txBody>
          <a:bodyPr wrap="square" lIns="91440" tIns="45720" rIns="91440" bIns="45720" anchor="t">
            <a:spAutoFit/>
          </a:bodyPr>
          <a:lstStyle/>
          <a:p>
            <a:r>
              <a:rPr lang="en-US" sz="1400" dirty="0">
                <a:latin typeface="Calibri"/>
                <a:ea typeface="Calibri"/>
                <a:cs typeface="Calibri"/>
              </a:rPr>
              <a:t>Award Summary Sheets for the 2024-2025 year will be available at the end of May.</a:t>
            </a:r>
            <a:endParaRPr lang="en-US" dirty="0">
              <a:latin typeface="Candara"/>
              <a:ea typeface="Calibri"/>
              <a:cs typeface="Calibri"/>
            </a:endParaRPr>
          </a:p>
          <a:p>
            <a:pPr marL="285750" indent="-285750">
              <a:buFont typeface="Wingdings"/>
              <a:buChar char="q"/>
            </a:pPr>
            <a:r>
              <a:rPr lang="en-US" sz="1400" dirty="0">
                <a:latin typeface="Calibri"/>
                <a:ea typeface="Calibri"/>
                <a:cs typeface="Calibri"/>
              </a:rPr>
              <a:t>Please make scholarship awards via the Scholarship Portal in the meantime. </a:t>
            </a:r>
            <a:endParaRPr lang="en-US" dirty="0">
              <a:latin typeface="Candara"/>
              <a:ea typeface="Calibri"/>
              <a:cs typeface="Calibri"/>
            </a:endParaRPr>
          </a:p>
          <a:p>
            <a:pPr marL="285750" indent="-285750">
              <a:buFont typeface="Wingdings"/>
              <a:buChar char="q"/>
            </a:pPr>
            <a:r>
              <a:rPr lang="en-US" sz="1400" dirty="0">
                <a:latin typeface="Calibri"/>
                <a:ea typeface="Calibri"/>
                <a:cs typeface="Calibri"/>
              </a:rPr>
              <a:t>If your scholarship is not in the Portal please reach out to </a:t>
            </a:r>
            <a:r>
              <a:rPr lang="en-US" sz="1400" dirty="0">
                <a:solidFill>
                  <a:srgbClr val="0070C0"/>
                </a:solidFill>
                <a:latin typeface="Calibri"/>
                <a:ea typeface="Calibri"/>
                <a:cs typeface="Calibri"/>
                <a:hlinkClick r:id="rId3">
                  <a:extLst>
                    <a:ext uri="{A12FA001-AC4F-418D-AE19-62706E023703}">
                      <ahyp:hlinkClr xmlns:ahyp="http://schemas.microsoft.com/office/drawing/2018/hyperlinkcolor" val="tx"/>
                    </a:ext>
                  </a:extLst>
                </a:hlinkClick>
              </a:rPr>
              <a:t>fascholarships@mso.umt.edu</a:t>
            </a:r>
            <a:r>
              <a:rPr lang="en-US" sz="1400" dirty="0">
                <a:latin typeface="Calibri"/>
                <a:ea typeface="Calibri"/>
                <a:cs typeface="Calibri"/>
              </a:rPr>
              <a:t> and we can work with you.</a:t>
            </a:r>
            <a:endParaRPr lang="en-US"/>
          </a:p>
          <a:p>
            <a:endParaRPr lang="en-US" sz="1600" b="1" dirty="0">
              <a:latin typeface="Calibri"/>
              <a:ea typeface="Calibri"/>
              <a:cs typeface="Calibri"/>
            </a:endParaRPr>
          </a:p>
          <a:p>
            <a:r>
              <a:rPr lang="en-US" sz="1600" b="1" dirty="0">
                <a:latin typeface="Calibri"/>
                <a:ea typeface="Calibri"/>
                <a:cs typeface="Calibri"/>
              </a:rPr>
              <a:t>Scholarship Portal and Reviewer Update:</a:t>
            </a:r>
            <a:endParaRPr lang="en-US" dirty="0"/>
          </a:p>
          <a:p>
            <a:r>
              <a:rPr lang="en-US" sz="1400" dirty="0">
                <a:latin typeface="Calibri"/>
                <a:ea typeface="Calibri"/>
                <a:cs typeface="Calibri"/>
              </a:rPr>
              <a:t>We have seen a record high with submitted general applications for the 2024-2025 year. Due to this Reviewers WILL be seeing HIGHER numbers of applications to review. </a:t>
            </a:r>
            <a:endParaRPr lang="en-US" sz="1400" dirty="0">
              <a:solidFill>
                <a:srgbClr val="000000"/>
              </a:solidFill>
              <a:latin typeface="Calibri"/>
              <a:ea typeface="Calibri"/>
              <a:cs typeface="Calibri"/>
            </a:endParaRPr>
          </a:p>
          <a:p>
            <a:pPr marL="285750" indent="-285750">
              <a:buFont typeface="Wingdings" panose="05000000000000000000" pitchFamily="2" charset="2"/>
              <a:buChar char="ü"/>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effectLst/>
                <a:latin typeface="Calibri"/>
                <a:ea typeface="Calibri"/>
                <a:cs typeface="Calibri"/>
              </a:rPr>
              <a:t>Remember to check qualifications in each of your opportunities to match criteria provided by the UM Foundation.</a:t>
            </a:r>
            <a:endParaRPr lang="en-US">
              <a:latin typeface="Calibri"/>
              <a:ea typeface="Calibri"/>
              <a:cs typeface="Calibri"/>
            </a:endParaRPr>
          </a:p>
          <a:p>
            <a:endParaRPr lang="en-US" sz="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Please make sure to login and add open and close dates. (This must be done every year after cycle management)</a:t>
            </a:r>
          </a:p>
          <a:p>
            <a:endParaRPr lang="en-US" sz="1400" dirty="0">
              <a:latin typeface="Calibri"/>
              <a:ea typeface="Calibri"/>
              <a:cs typeface="Calibri"/>
            </a:endParaRPr>
          </a:p>
        </p:txBody>
      </p:sp>
      <p:sp>
        <p:nvSpPr>
          <p:cNvPr id="7" name="Flowchart: Alternate Process 6">
            <a:extLst>
              <a:ext uri="{FF2B5EF4-FFF2-40B4-BE49-F238E27FC236}">
                <a16:creationId xmlns:a16="http://schemas.microsoft.com/office/drawing/2014/main" id="{DEBABC60-8B23-BADA-BF71-95C1CE6DB8EF}"/>
              </a:ext>
            </a:extLst>
          </p:cNvPr>
          <p:cNvSpPr/>
          <p:nvPr/>
        </p:nvSpPr>
        <p:spPr>
          <a:xfrm>
            <a:off x="123624" y="4003905"/>
            <a:ext cx="6294613" cy="2464135"/>
          </a:xfrm>
          <a:prstGeom prst="flowChartAlternateProcess">
            <a:avLst/>
          </a:prstGeom>
          <a:solidFill>
            <a:schemeClr val="accent6">
              <a:lumMod val="20000"/>
              <a:lumOff val="8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AEECF5-0BC9-B43D-01DC-CE256D2A2A35}"/>
              </a:ext>
            </a:extLst>
          </p:cNvPr>
          <p:cNvSpPr txBox="1"/>
          <p:nvPr/>
        </p:nvSpPr>
        <p:spPr>
          <a:xfrm>
            <a:off x="133921" y="4076579"/>
            <a:ext cx="6228105" cy="2728439"/>
          </a:xfrm>
          <a:prstGeom prst="rect">
            <a:avLst/>
          </a:prstGeom>
          <a:noFill/>
        </p:spPr>
        <p:txBody>
          <a:bodyPr wrap="square" rtlCol="0">
            <a:spAutoFit/>
          </a:bodyPr>
          <a:lstStyle/>
          <a:p>
            <a:pPr marL="0" marR="0">
              <a:lnSpc>
                <a:spcPct val="105000"/>
              </a:lnSpc>
              <a:spcBef>
                <a:spcPts val="0"/>
              </a:spcBef>
              <a:spcAft>
                <a:spcPts val="0"/>
              </a:spcAft>
            </a:pPr>
            <a:r>
              <a:rPr lang="en-US" sz="1800" b="1" dirty="0">
                <a:solidFill>
                  <a:schemeClr val="accent3">
                    <a:lumMod val="50000"/>
                  </a:schemeClr>
                </a:solidFill>
                <a:effectLst/>
                <a:latin typeface="Calibri" panose="020F0502020204030204" pitchFamily="34" charset="0"/>
                <a:ea typeface="Calibri" panose="020F0502020204030204" pitchFamily="34" charset="0"/>
              </a:rPr>
              <a:t>Opportunity Administrator Request Form</a:t>
            </a:r>
          </a:p>
          <a:p>
            <a:pPr marL="0" marR="0">
              <a:lnSpc>
                <a:spcPct val="105000"/>
              </a:lnSpc>
              <a:spcBef>
                <a:spcPts val="0"/>
              </a:spcBef>
              <a:spcAft>
                <a:spcPts val="0"/>
              </a:spcAft>
            </a:pP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If you need to request access for an individual to be an Opportunity Administrator in the Scholarship Portal. Please have your Dean/Director fill out the following webform. </a:t>
            </a:r>
            <a:r>
              <a:rPr lang="en-US" sz="1400" u="sng" dirty="0">
                <a:solidFill>
                  <a:srgbClr val="0070C0"/>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https://www.umt.edu/finaid/scholarships/opportunity-admin-request.php</a:t>
            </a:r>
            <a:endParaRPr lang="en-US" sz="800" u="sng" dirty="0">
              <a:solidFill>
                <a:srgbClr val="0070C0"/>
              </a:solidFill>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A link to this form has been added to the Department Resources Webpage.</a:t>
            </a:r>
          </a:p>
          <a:p>
            <a:pPr marL="228600" marR="0">
              <a:lnSpc>
                <a:spcPct val="105000"/>
              </a:lnSpc>
              <a:spcBef>
                <a:spcPts val="0"/>
              </a:spcBef>
              <a:spcAft>
                <a:spcPts val="0"/>
              </a:spcAft>
            </a:pPr>
            <a:endParaRPr lang="en-US" sz="800" u="sng" dirty="0">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u="sng" dirty="0">
                <a:effectLst/>
                <a:latin typeface="Calibri" panose="020F0502020204030204" pitchFamily="34" charset="0"/>
                <a:ea typeface="Calibri" panose="020F0502020204030204" pitchFamily="34" charset="0"/>
              </a:rPr>
              <a:t>Please make sure to include the individuals’ NetID as this will allow us to grant them access.</a:t>
            </a:r>
            <a:endParaRPr lang="en-US" sz="1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70158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a:extLst>
              <a:ext uri="{FF2B5EF4-FFF2-40B4-BE49-F238E27FC236}">
                <a16:creationId xmlns:a16="http://schemas.microsoft.com/office/drawing/2014/main" id="{6A4718E1-77B5-678E-3C7A-06391D86666C}"/>
              </a:ext>
            </a:extLst>
          </p:cNvPr>
          <p:cNvSpPr/>
          <p:nvPr/>
        </p:nvSpPr>
        <p:spPr>
          <a:xfrm flipV="1">
            <a:off x="475425" y="529118"/>
            <a:ext cx="11278366" cy="1125234"/>
          </a:xfrm>
          <a:prstGeom prst="round2SameRect">
            <a:avLst/>
          </a:prstGeom>
          <a:solidFill>
            <a:schemeClr val="accent6">
              <a:lumMod val="20000"/>
              <a:lumOff val="8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18EB0843-01B3-92D5-43C9-66C08EE2F2AD}"/>
              </a:ext>
            </a:extLst>
          </p:cNvPr>
          <p:cNvSpPr>
            <a:spLocks noGrp="1"/>
          </p:cNvSpPr>
          <p:nvPr>
            <p:ph type="title"/>
          </p:nvPr>
        </p:nvSpPr>
        <p:spPr>
          <a:xfrm>
            <a:off x="478615" y="1739"/>
            <a:ext cx="11029616" cy="1189554"/>
          </a:xfrm>
        </p:spPr>
        <p:txBody>
          <a:bodyPr>
            <a:normAutofit/>
          </a:bodyPr>
          <a:lstStyle/>
          <a:p>
            <a:r>
              <a:rPr lang="en-US" sz="4000" b="1" dirty="0">
                <a:solidFill>
                  <a:schemeClr val="accent3">
                    <a:lumMod val="50000"/>
                  </a:schemeClr>
                </a:solidFill>
                <a:latin typeface="Calibri"/>
                <a:ea typeface="Calibri"/>
                <a:cs typeface="Calibri"/>
              </a:rPr>
              <a:t>Reviewer and Reference login</a:t>
            </a:r>
            <a:endParaRPr lang="en-US" sz="4000" b="1" dirty="0">
              <a:solidFill>
                <a:schemeClr val="accent3">
                  <a:lumMod val="50000"/>
                </a:schemeClr>
              </a:solidFill>
            </a:endParaRPr>
          </a:p>
        </p:txBody>
      </p:sp>
      <p:sp>
        <p:nvSpPr>
          <p:cNvPr id="3" name="Content Placeholder 2">
            <a:extLst>
              <a:ext uri="{FF2B5EF4-FFF2-40B4-BE49-F238E27FC236}">
                <a16:creationId xmlns:a16="http://schemas.microsoft.com/office/drawing/2014/main" id="{A4BB083B-A11C-3845-67AD-6E26A521D428}"/>
              </a:ext>
            </a:extLst>
          </p:cNvPr>
          <p:cNvSpPr>
            <a:spLocks noGrp="1"/>
          </p:cNvSpPr>
          <p:nvPr>
            <p:ph idx="4294967295"/>
          </p:nvPr>
        </p:nvSpPr>
        <p:spPr>
          <a:xfrm>
            <a:off x="480892" y="1064481"/>
            <a:ext cx="6406415" cy="476615"/>
          </a:xfrm>
        </p:spPr>
        <p:txBody>
          <a:bodyPr vert="horz" lIns="91440" tIns="45720" rIns="91440" bIns="45720" rtlCol="0" anchor="t" anchorCtr="0">
            <a:noAutofit/>
          </a:bodyPr>
          <a:lstStyle/>
          <a:p>
            <a:pPr marL="0" indent="0">
              <a:buNone/>
            </a:pPr>
            <a:r>
              <a:rPr lang="en-US" sz="1400" dirty="0">
                <a:latin typeface="Calibri"/>
                <a:ea typeface="+mn-lt"/>
                <a:cs typeface="+mn-lt"/>
              </a:rPr>
              <a:t>Blackbaud Award Management which houses the University of Montana Scholarship Portal has begun enforcing the use of Multi-Factor Authentication sign-on.</a:t>
            </a:r>
            <a:endParaRPr lang="en-US" sz="1400" dirty="0">
              <a:latin typeface="Candara"/>
              <a:ea typeface="Calibri"/>
              <a:cs typeface="Calibri"/>
            </a:endParaRPr>
          </a:p>
          <a:p>
            <a:pPr marL="0" indent="0">
              <a:buNone/>
            </a:pPr>
            <a:endParaRPr lang="en-US" sz="1400" dirty="0">
              <a:latin typeface="Candara"/>
              <a:ea typeface="Calibri"/>
              <a:cs typeface="Calibri"/>
            </a:endParaRPr>
          </a:p>
          <a:p>
            <a:pPr marL="305435" indent="-305435"/>
            <a:endParaRPr lang="en-US" dirty="0"/>
          </a:p>
        </p:txBody>
      </p:sp>
      <p:sp>
        <p:nvSpPr>
          <p:cNvPr id="14" name="Flowchart: Alternate Process 13">
            <a:extLst>
              <a:ext uri="{FF2B5EF4-FFF2-40B4-BE49-F238E27FC236}">
                <a16:creationId xmlns:a16="http://schemas.microsoft.com/office/drawing/2014/main" id="{BAD9BC23-E59F-D734-CCB9-1BDFAD575772}"/>
              </a:ext>
            </a:extLst>
          </p:cNvPr>
          <p:cNvSpPr/>
          <p:nvPr/>
        </p:nvSpPr>
        <p:spPr>
          <a:xfrm>
            <a:off x="6835195" y="1068200"/>
            <a:ext cx="4984539" cy="3278245"/>
          </a:xfrm>
          <a:prstGeom prst="rect">
            <a:avLst/>
          </a:prstGeom>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Picture 3" descr="A screenshot of a email&#10;&#10;Description automatically generated">
            <a:extLst>
              <a:ext uri="{FF2B5EF4-FFF2-40B4-BE49-F238E27FC236}">
                <a16:creationId xmlns:a16="http://schemas.microsoft.com/office/drawing/2014/main" id="{C5DA5C8E-3665-E7E7-0F42-0CA4E684AE2E}"/>
              </a:ext>
            </a:extLst>
          </p:cNvPr>
          <p:cNvPicPr>
            <a:picLocks noChangeAspect="1"/>
          </p:cNvPicPr>
          <p:nvPr/>
        </p:nvPicPr>
        <p:blipFill>
          <a:blip r:embed="rId3"/>
          <a:stretch>
            <a:fillRect/>
          </a:stretch>
        </p:blipFill>
        <p:spPr>
          <a:xfrm>
            <a:off x="6882912" y="1125783"/>
            <a:ext cx="4870204" cy="3206993"/>
          </a:xfrm>
          <a:prstGeom prst="rect">
            <a:avLst/>
          </a:prstGeom>
        </p:spPr>
      </p:pic>
      <p:sp>
        <p:nvSpPr>
          <p:cNvPr id="15" name="Flowchart: Alternate Process 14">
            <a:extLst>
              <a:ext uri="{FF2B5EF4-FFF2-40B4-BE49-F238E27FC236}">
                <a16:creationId xmlns:a16="http://schemas.microsoft.com/office/drawing/2014/main" id="{DF0DDAFE-5AFC-E39B-BCF4-34E69083CAB0}"/>
              </a:ext>
            </a:extLst>
          </p:cNvPr>
          <p:cNvSpPr/>
          <p:nvPr/>
        </p:nvSpPr>
        <p:spPr>
          <a:xfrm>
            <a:off x="8058791" y="3705893"/>
            <a:ext cx="3760945" cy="3161011"/>
          </a:xfrm>
          <a:prstGeom prst="rect">
            <a:avLst/>
          </a:prstGeom>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descr="A screenshot of a login form&#10;&#10;Description automatically generated">
            <a:extLst>
              <a:ext uri="{FF2B5EF4-FFF2-40B4-BE49-F238E27FC236}">
                <a16:creationId xmlns:a16="http://schemas.microsoft.com/office/drawing/2014/main" id="{EE4D3697-4C2D-8A03-C222-86C93B7EB0C3}"/>
              </a:ext>
            </a:extLst>
          </p:cNvPr>
          <p:cNvPicPr>
            <a:picLocks noChangeAspect="1"/>
          </p:cNvPicPr>
          <p:nvPr/>
        </p:nvPicPr>
        <p:blipFill>
          <a:blip r:embed="rId4"/>
          <a:stretch>
            <a:fillRect/>
          </a:stretch>
        </p:blipFill>
        <p:spPr>
          <a:xfrm>
            <a:off x="8117130" y="3762744"/>
            <a:ext cx="3624628" cy="3042868"/>
          </a:xfrm>
          <a:prstGeom prst="rect">
            <a:avLst/>
          </a:prstGeom>
        </p:spPr>
      </p:pic>
      <p:sp>
        <p:nvSpPr>
          <p:cNvPr id="6" name="TextBox 5">
            <a:extLst>
              <a:ext uri="{FF2B5EF4-FFF2-40B4-BE49-F238E27FC236}">
                <a16:creationId xmlns:a16="http://schemas.microsoft.com/office/drawing/2014/main" id="{86728C83-7047-7187-6D5C-6A87A62030AB}"/>
              </a:ext>
            </a:extLst>
          </p:cNvPr>
          <p:cNvSpPr txBox="1"/>
          <p:nvPr/>
        </p:nvSpPr>
        <p:spPr>
          <a:xfrm>
            <a:off x="394188" y="1837593"/>
            <a:ext cx="6487257"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If a student has requested that you be a reference or you have been assigned to a review group you will receive an email with a link to login to the Scholarship Portal. </a:t>
            </a:r>
            <a:endParaRPr lang="en-US" sz="1400" dirty="0">
              <a:latin typeface="Candara"/>
              <a:ea typeface="Calibri"/>
              <a:cs typeface="Calibri"/>
            </a:endParaRPr>
          </a:p>
          <a:p>
            <a:endParaRPr lang="en-US" sz="1400" dirty="0">
              <a:latin typeface="Calibri"/>
              <a:ea typeface="Calibri"/>
              <a:cs typeface="Calibri"/>
            </a:endParaRPr>
          </a:p>
          <a:p>
            <a:r>
              <a:rPr lang="en-US" sz="1400" dirty="0">
                <a:latin typeface="Calibri"/>
                <a:ea typeface="Calibri"/>
                <a:cs typeface="Calibri"/>
              </a:rPr>
              <a:t>Once you click on the link you will be brought to a webpage with a button </a:t>
            </a:r>
            <a:r>
              <a:rPr lang="en-US" sz="1400" b="1" dirty="0">
                <a:latin typeface="Calibri"/>
                <a:ea typeface="Calibri"/>
                <a:cs typeface="Calibri"/>
              </a:rPr>
              <a:t>“Continue with Blackbaud ID”</a:t>
            </a:r>
            <a:r>
              <a:rPr lang="en-US" sz="1400" dirty="0">
                <a:latin typeface="Calibri"/>
                <a:ea typeface="Calibri"/>
                <a:cs typeface="Calibri"/>
              </a:rPr>
              <a:t>. Click this button and it will bring you to the Blackbaud website to login through their MFA. </a:t>
            </a:r>
          </a:p>
          <a:p>
            <a:endParaRPr lang="en-US" sz="1400" dirty="0">
              <a:solidFill>
                <a:srgbClr val="000000"/>
              </a:solidFill>
              <a:latin typeface="Calibri"/>
              <a:ea typeface="Calibri"/>
              <a:cs typeface="Calibri"/>
            </a:endParaRPr>
          </a:p>
          <a:p>
            <a:pPr marL="285750" indent="-285750">
              <a:buFont typeface="Wingdings"/>
              <a:buChar char="Ø"/>
            </a:pPr>
            <a:r>
              <a:rPr lang="en-US" sz="1400" b="1" dirty="0">
                <a:solidFill>
                  <a:schemeClr val="accent3">
                    <a:lumMod val="50000"/>
                  </a:schemeClr>
                </a:solidFill>
                <a:latin typeface="Calibri"/>
                <a:ea typeface="Calibri"/>
                <a:cs typeface="Calibri"/>
              </a:rPr>
              <a:t>Please note:</a:t>
            </a:r>
            <a:r>
              <a:rPr lang="en-US" sz="1400" dirty="0">
                <a:latin typeface="Calibri"/>
                <a:ea typeface="Calibri"/>
                <a:cs typeface="Calibri"/>
              </a:rPr>
              <a:t> As of March 1</a:t>
            </a:r>
            <a:r>
              <a:rPr lang="en-US" sz="900" baseline="30000" dirty="0">
                <a:latin typeface="Calibri"/>
                <a:ea typeface="Calibri"/>
                <a:cs typeface="Calibri"/>
              </a:rPr>
              <a:t>st</a:t>
            </a:r>
            <a:r>
              <a:rPr lang="en-US" sz="1400" dirty="0">
                <a:latin typeface="Calibri"/>
                <a:ea typeface="Calibri"/>
                <a:cs typeface="Calibri"/>
              </a:rPr>
              <a:t> 2024, all References and Reviewers are </a:t>
            </a:r>
            <a:r>
              <a:rPr lang="en-US" sz="1400" b="1" dirty="0">
                <a:latin typeface="Calibri"/>
                <a:ea typeface="Calibri"/>
                <a:cs typeface="Calibri"/>
              </a:rPr>
              <a:t>required</a:t>
            </a:r>
            <a:r>
              <a:rPr lang="en-US" sz="1400" dirty="0">
                <a:latin typeface="Calibri"/>
                <a:ea typeface="Calibri"/>
                <a:cs typeface="Calibri"/>
              </a:rPr>
              <a:t> to set up a Blackbaud ID (Multi-Factor Authentication). You will be brought to this page if it is your first time logging in as a Reference or Reviewer, with the new Multi-Factor Authentication, you will click on the button “Continue with Blackbaud ID”. It will bring you to a new page.</a:t>
            </a:r>
          </a:p>
          <a:p>
            <a:endParaRPr lang="en-US" sz="1400" dirty="0">
              <a:latin typeface="Calibri"/>
              <a:ea typeface="Calibri"/>
              <a:cs typeface="Calibri"/>
            </a:endParaRPr>
          </a:p>
        </p:txBody>
      </p:sp>
      <p:sp>
        <p:nvSpPr>
          <p:cNvPr id="9" name="TextBox 8">
            <a:extLst>
              <a:ext uri="{FF2B5EF4-FFF2-40B4-BE49-F238E27FC236}">
                <a16:creationId xmlns:a16="http://schemas.microsoft.com/office/drawing/2014/main" id="{39E490A3-A38E-A017-BB4D-CF9F7D7BE17B}"/>
              </a:ext>
            </a:extLst>
          </p:cNvPr>
          <p:cNvSpPr txBox="1"/>
          <p:nvPr/>
        </p:nvSpPr>
        <p:spPr>
          <a:xfrm>
            <a:off x="394187" y="4548553"/>
            <a:ext cx="7725506"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latin typeface="Calibri"/>
              <a:ea typeface="Calibri"/>
              <a:cs typeface="Calibri"/>
            </a:endParaRPr>
          </a:p>
          <a:p>
            <a:r>
              <a:rPr lang="en-US" sz="1400" dirty="0">
                <a:latin typeface="Calibri"/>
                <a:ea typeface="Calibri"/>
                <a:cs typeface="Calibri"/>
              </a:rPr>
              <a:t>If it is your first time here you will click on Sign up. If you have already created your account, you will continue logging in with the password you set up. Once you log in and approve the Multi-Factor authentication it should log you directly into the Scholarship Portal to view the applications you’ve been asked to review. </a:t>
            </a:r>
          </a:p>
          <a:p>
            <a:endParaRPr lang="en-US" sz="1400" dirty="0">
              <a:latin typeface="Calibri"/>
              <a:ea typeface="Calibri"/>
              <a:cs typeface="Calibri"/>
            </a:endParaRPr>
          </a:p>
          <a:p>
            <a:pPr marL="285750" indent="-285750">
              <a:buFont typeface="Wingdings"/>
              <a:buChar char="v"/>
            </a:pPr>
            <a:r>
              <a:rPr lang="en-US" sz="1600" dirty="0">
                <a:latin typeface="Calibri"/>
                <a:ea typeface="Calibri"/>
                <a:cs typeface="Calibri"/>
              </a:rPr>
              <a:t>If you have any questions regarding how to login or if you do not see any opportunities to review please reach out to the Financial Aid office at </a:t>
            </a:r>
            <a:r>
              <a:rPr lang="en-US" sz="1600" dirty="0">
                <a:solidFill>
                  <a:srgbClr val="0070C0"/>
                </a:solidFill>
                <a:latin typeface="Calibri"/>
                <a:ea typeface="Calibri"/>
                <a:cs typeface="Calibri"/>
                <a:hlinkClick r:id="rId5">
                  <a:extLst>
                    <a:ext uri="{A12FA001-AC4F-418D-AE19-62706E023703}">
                      <ahyp:hlinkClr xmlns:ahyp="http://schemas.microsoft.com/office/drawing/2018/hyperlinkcolor" val="tx"/>
                    </a:ext>
                  </a:extLst>
                </a:hlinkClick>
              </a:rPr>
              <a:t>fascholarships@mso.umt.edu</a:t>
            </a:r>
            <a:r>
              <a:rPr lang="en-US" sz="1600" dirty="0">
                <a:latin typeface="Calibri"/>
                <a:ea typeface="Calibri"/>
                <a:cs typeface="Calibri"/>
              </a:rPr>
              <a:t>. </a:t>
            </a:r>
          </a:p>
        </p:txBody>
      </p:sp>
    </p:spTree>
    <p:extLst>
      <p:ext uri="{BB962C8B-B14F-4D97-AF65-F5344CB8AC3E}">
        <p14:creationId xmlns:p14="http://schemas.microsoft.com/office/powerpoint/2010/main" val="3678573057"/>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356F6E89A724CB608B73DC1A92CA9" ma:contentTypeVersion="16" ma:contentTypeDescription="Create a new document." ma:contentTypeScope="" ma:versionID="5125ade1523f80d06a882f49198c588c">
  <xsd:schema xmlns:xsd="http://www.w3.org/2001/XMLSchema" xmlns:xs="http://www.w3.org/2001/XMLSchema" xmlns:p="http://schemas.microsoft.com/office/2006/metadata/properties" xmlns:ns2="a336f99c-43a3-4f4c-9342-7eed30ba26b1" xmlns:ns3="343b56d7-d0d9-4601-9c08-8d5ca828df86" targetNamespace="http://schemas.microsoft.com/office/2006/metadata/properties" ma:root="true" ma:fieldsID="636fad7f6a2ed51ca2b674b9a154df38" ns2:_="" ns3:_="">
    <xsd:import namespace="a336f99c-43a3-4f4c-9342-7eed30ba26b1"/>
    <xsd:import namespace="343b56d7-d0d9-4601-9c08-8d5ca828df8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6f99c-43a3-4f4c-9342-7eed30ba2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c2dd9a6-8483-4555-a8f4-00fbe5822b5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b56d7-d0d9-4601-9c08-8d5ca828df8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bc88508-ea54-410f-8a35-936ab88537f6}" ma:internalName="TaxCatchAll" ma:showField="CatchAllData" ma:web="343b56d7-d0d9-4601-9c08-8d5ca828df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3b56d7-d0d9-4601-9c08-8d5ca828df86" xsi:nil="true"/>
    <lcf76f155ced4ddcb4097134ff3c332f xmlns="a336f99c-43a3-4f4c-9342-7eed30ba26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CF667D-417E-4FF9-A943-C31E4F57F74C}"/>
</file>

<file path=customXml/itemProps2.xml><?xml version="1.0" encoding="utf-8"?>
<ds:datastoreItem xmlns:ds="http://schemas.openxmlformats.org/officeDocument/2006/customXml" ds:itemID="{A423B8E8-10B3-4395-9B32-AE57F1D03C57}"/>
</file>

<file path=customXml/itemProps3.xml><?xml version="1.0" encoding="utf-8"?>
<ds:datastoreItem xmlns:ds="http://schemas.openxmlformats.org/officeDocument/2006/customXml" ds:itemID="{BBF72F16-D11C-4E0C-8DAC-D4FB4F7D2056}"/>
</file>

<file path=docProps/app.xml><?xml version="1.0" encoding="utf-8"?>
<Properties xmlns="http://schemas.openxmlformats.org/officeDocument/2006/extended-properties" xmlns:vt="http://schemas.openxmlformats.org/officeDocument/2006/docPropsVTypes">
  <TotalTime>4041</TotalTime>
  <Words>2982</Words>
  <Application>Microsoft Office PowerPoint</Application>
  <PresentationFormat>Widescreen</PresentationFormat>
  <Paragraphs>359</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Avenir LT Std 35 Light</vt:lpstr>
      <vt:lpstr>Avenir LT Std 65 Medium</vt:lpstr>
      <vt:lpstr>Calibri</vt:lpstr>
      <vt:lpstr>Candara</vt:lpstr>
      <vt:lpstr>Courier New</vt:lpstr>
      <vt:lpstr>Times New Roman</vt:lpstr>
      <vt:lpstr>Wingdings</vt:lpstr>
      <vt:lpstr>Wingdings 2</vt:lpstr>
      <vt:lpstr>Wingdings,Sans-Serif</vt:lpstr>
      <vt:lpstr>Dividend</vt:lpstr>
      <vt:lpstr>APRIL Scholarship Forum</vt:lpstr>
      <vt:lpstr>February Scholarship Forum Recap</vt:lpstr>
      <vt:lpstr>Academic Year Timeline &amp; Monthly To Do List </vt:lpstr>
      <vt:lpstr>2023 - 2024 Academic year timeline</vt:lpstr>
      <vt:lpstr>2024 - 2025 Academic year timeline</vt:lpstr>
      <vt:lpstr>PowerPoint Presentation</vt:lpstr>
      <vt:lpstr>SUMMER 2024 SCHOLARSHIP AWARDING REVIEW</vt:lpstr>
      <vt:lpstr>Financial aid office updates and reminders</vt:lpstr>
      <vt:lpstr>Reviewer and Reference login</vt:lpstr>
      <vt:lpstr>2024 – 2025 Fafsa Reminder</vt:lpstr>
      <vt:lpstr>UM Scholarship Portal</vt:lpstr>
      <vt:lpstr>Declining/Canceling A Scholarship Award In the Portal</vt:lpstr>
      <vt:lpstr>Declining/Canceling A Scholarship Award In the Portal CONT.</vt:lpstr>
      <vt:lpstr>How to: view student thank you letters on the Portal</vt:lpstr>
      <vt:lpstr>How to: view student thank you letters on the Portal CONT.</vt:lpstr>
      <vt:lpstr>How to: view student thank you letters on the Portal CONT.</vt:lpstr>
      <vt:lpstr>Post-Acceptance End Date</vt:lpstr>
      <vt:lpstr>Questions? </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Peltier, Christina</cp:lastModifiedBy>
  <cp:revision>2189</cp:revision>
  <dcterms:created xsi:type="dcterms:W3CDTF">2022-10-24T19:48:53Z</dcterms:created>
  <dcterms:modified xsi:type="dcterms:W3CDTF">2024-05-02T15:14:43Z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0x010100422356F6E89A724CB608B73DC1A92CA9</vt:lpwstr>
  </property>
</Properties>
</file>