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 id="2147483660" r:id="rId5"/>
    <p:sldMasterId id="2147483757" r:id="rId6"/>
  </p:sldMasterIdLst>
  <p:notesMasterIdLst>
    <p:notesMasterId r:id="rId26"/>
  </p:notesMasterIdLst>
  <p:sldIdLst>
    <p:sldId id="258" r:id="rId7"/>
    <p:sldId id="302" r:id="rId8"/>
    <p:sldId id="260" r:id="rId9"/>
    <p:sldId id="277" r:id="rId10"/>
    <p:sldId id="310" r:id="rId11"/>
    <p:sldId id="311" r:id="rId12"/>
    <p:sldId id="261" r:id="rId13"/>
    <p:sldId id="320" r:id="rId14"/>
    <p:sldId id="326" r:id="rId15"/>
    <p:sldId id="262" r:id="rId16"/>
    <p:sldId id="325" r:id="rId17"/>
    <p:sldId id="324" r:id="rId18"/>
    <p:sldId id="321" r:id="rId19"/>
    <p:sldId id="322" r:id="rId20"/>
    <p:sldId id="328" r:id="rId21"/>
    <p:sldId id="318" r:id="rId22"/>
    <p:sldId id="267" r:id="rId23"/>
    <p:sldId id="268" r:id="rId24"/>
    <p:sldId id="26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423A"/>
    <a:srgbClr val="540023"/>
    <a:srgbClr val="70002E"/>
    <a:srgbClr val="EFE8D4"/>
    <a:srgbClr val="C6E5F2"/>
    <a:srgbClr val="6E1D4A"/>
    <a:srgbClr val="9F8692"/>
    <a:srgbClr val="0048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E99649-BC5D-4CB0-9CC1-784895CC3538}" v="53" dt="2023-08-04T20:27:24.703"/>
    <p1510:client id="{C7E830F9-3600-4664-8C96-0500B8EC4401}" v="5" dt="2023-08-07T16:52:47.4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56" autoAdjust="0"/>
    <p:restoredTop sz="83481" autoAdjust="0"/>
  </p:normalViewPr>
  <p:slideViewPr>
    <p:cSldViewPr snapToGrid="0">
      <p:cViewPr varScale="1">
        <p:scale>
          <a:sx n="62" d="100"/>
          <a:sy n="62" d="100"/>
        </p:scale>
        <p:origin x="648" y="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sv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sv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0AD2D9-07BB-42BD-A4C5-CBE514A55D53}" type="doc">
      <dgm:prSet loTypeId="urn:microsoft.com/office/officeart/2005/8/layout/vList3" loCatId="picture" qsTypeId="urn:microsoft.com/office/officeart/2005/8/quickstyle/3d1" qsCatId="3D" csTypeId="urn:microsoft.com/office/officeart/2005/8/colors/accent6_1" csCatId="accent6" phldr="1"/>
      <dgm:spPr/>
      <dgm:t>
        <a:bodyPr/>
        <a:lstStyle/>
        <a:p>
          <a:endParaRPr lang="en-US"/>
        </a:p>
      </dgm:t>
    </dgm:pt>
    <dgm:pt modelId="{711A3BD8-56ED-46FF-9E70-4D24A92A66EA}">
      <dgm:prSet phldrT="[Text]"/>
      <dgm:spPr/>
      <dgm:t>
        <a:bodyPr/>
        <a:lstStyle/>
        <a:p>
          <a:pPr algn="l"/>
          <a:r>
            <a:rPr lang="en-US" dirty="0">
              <a:latin typeface="Avenir LT Std 35 Light" panose="020B0402020203020204"/>
            </a:rPr>
            <a:t>Summer 2023 Scholarship Awarding </a:t>
          </a:r>
          <a:endParaRPr lang="en-US" dirty="0"/>
        </a:p>
      </dgm:t>
    </dgm:pt>
    <dgm:pt modelId="{A028CE94-3B6A-429E-8DB3-C59A62F4F969}" type="parTrans" cxnId="{C70A600C-46A4-46AF-890A-9716134503D4}">
      <dgm:prSet/>
      <dgm:spPr/>
      <dgm:t>
        <a:bodyPr/>
        <a:lstStyle/>
        <a:p>
          <a:pPr algn="ctr"/>
          <a:endParaRPr lang="en-US"/>
        </a:p>
      </dgm:t>
    </dgm:pt>
    <dgm:pt modelId="{43184FBA-70BC-43AB-86D0-3EFACE04D48C}" type="sibTrans" cxnId="{C70A600C-46A4-46AF-890A-9716134503D4}">
      <dgm:prSet/>
      <dgm:spPr/>
      <dgm:t>
        <a:bodyPr/>
        <a:lstStyle/>
        <a:p>
          <a:pPr algn="ctr"/>
          <a:endParaRPr lang="en-US"/>
        </a:p>
      </dgm:t>
    </dgm:pt>
    <dgm:pt modelId="{3C7B5523-FA16-4ADA-BD86-768D7231F25D}">
      <dgm:prSet phldrT="[Text]"/>
      <dgm:spPr/>
      <dgm:t>
        <a:bodyPr/>
        <a:lstStyle/>
        <a:p>
          <a:pPr algn="l"/>
          <a:r>
            <a:rPr lang="en-US" dirty="0">
              <a:latin typeface="Avenir LT Std 35 Light" panose="020B0402020203020204"/>
            </a:rPr>
            <a:t>How to Decline Awards in the Portal </a:t>
          </a:r>
        </a:p>
      </dgm:t>
    </dgm:pt>
    <dgm:pt modelId="{DB51EC27-D581-42B9-B024-B8BF72E63FC2}" type="parTrans" cxnId="{FA2AB461-BADF-48ED-A0ED-048D8076F5D8}">
      <dgm:prSet/>
      <dgm:spPr/>
      <dgm:t>
        <a:bodyPr/>
        <a:lstStyle/>
        <a:p>
          <a:pPr algn="ctr"/>
          <a:endParaRPr lang="en-US"/>
        </a:p>
      </dgm:t>
    </dgm:pt>
    <dgm:pt modelId="{80FDAF30-9797-4FB1-ACAE-AC93FBFD017D}" type="sibTrans" cxnId="{FA2AB461-BADF-48ED-A0ED-048D8076F5D8}">
      <dgm:prSet/>
      <dgm:spPr/>
      <dgm:t>
        <a:bodyPr/>
        <a:lstStyle/>
        <a:p>
          <a:pPr algn="ctr"/>
          <a:endParaRPr lang="en-US"/>
        </a:p>
      </dgm:t>
    </dgm:pt>
    <dgm:pt modelId="{3125E8A4-2E26-4049-BB9E-E9EAAFABDBC7}">
      <dgm:prSet phldrT="[Text]"/>
      <dgm:spPr/>
      <dgm:t>
        <a:bodyPr/>
        <a:lstStyle/>
        <a:p>
          <a:pPr algn="l"/>
          <a:r>
            <a:rPr lang="en-US" dirty="0">
              <a:latin typeface="Avenir LT Std 35 Light"/>
            </a:rPr>
            <a:t>How to View Student Thank You Letters in the Portal</a:t>
          </a:r>
          <a:endParaRPr lang="en-US" dirty="0"/>
        </a:p>
      </dgm:t>
    </dgm:pt>
    <dgm:pt modelId="{B07FFE26-1E06-48E6-B08C-0C3C08D00E60}" type="parTrans" cxnId="{45FCCAA7-B95E-464C-8CDD-7420C4EBDD84}">
      <dgm:prSet/>
      <dgm:spPr/>
      <dgm:t>
        <a:bodyPr/>
        <a:lstStyle/>
        <a:p>
          <a:pPr algn="ctr"/>
          <a:endParaRPr lang="en-US"/>
        </a:p>
      </dgm:t>
    </dgm:pt>
    <dgm:pt modelId="{9C810047-E34C-4886-A9C6-C3122BC591D9}" type="sibTrans" cxnId="{45FCCAA7-B95E-464C-8CDD-7420C4EBDD84}">
      <dgm:prSet/>
      <dgm:spPr/>
      <dgm:t>
        <a:bodyPr/>
        <a:lstStyle/>
        <a:p>
          <a:pPr algn="ctr"/>
          <a:endParaRPr lang="en-US"/>
        </a:p>
      </dgm:t>
    </dgm:pt>
    <dgm:pt modelId="{F185E01C-E630-4696-BC9A-360C7557C711}" type="pres">
      <dgm:prSet presAssocID="{500AD2D9-07BB-42BD-A4C5-CBE514A55D53}" presName="linearFlow" presStyleCnt="0">
        <dgm:presLayoutVars>
          <dgm:dir/>
          <dgm:resizeHandles val="exact"/>
        </dgm:presLayoutVars>
      </dgm:prSet>
      <dgm:spPr/>
    </dgm:pt>
    <dgm:pt modelId="{7AFD03DE-4022-4F9E-BD79-526525E13C71}" type="pres">
      <dgm:prSet presAssocID="{711A3BD8-56ED-46FF-9E70-4D24A92A66EA}" presName="composite" presStyleCnt="0"/>
      <dgm:spPr/>
    </dgm:pt>
    <dgm:pt modelId="{DCFD1A23-CE00-4DA4-955E-A6CD3F61E4B9}" type="pres">
      <dgm:prSet presAssocID="{711A3BD8-56ED-46FF-9E70-4D24A92A66EA}" presName="imgShp" presStyleLbl="fgImgPlace1" presStyleIdx="0" presStyleCnt="3" custFlipHor="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effectLst>
          <a:outerShdw blurRad="50800" dist="38100" dir="10800000" algn="r" rotWithShape="0">
            <a:prstClr val="black">
              <a:alpha val="40000"/>
            </a:prstClr>
          </a:outerShdw>
        </a:effectLst>
      </dgm:spPr>
      <dgm:extLst>
        <a:ext uri="{E40237B7-FDA0-4F09-8148-C483321AD2D9}">
          <dgm14:cNvPr xmlns:dgm14="http://schemas.microsoft.com/office/drawing/2010/diagram" id="0" name="" descr="Circle with left arrow with solid fill"/>
        </a:ext>
      </dgm:extLst>
    </dgm:pt>
    <dgm:pt modelId="{08CB2F36-EE6F-497D-BEA3-44BAEE5C6453}" type="pres">
      <dgm:prSet presAssocID="{711A3BD8-56ED-46FF-9E70-4D24A92A66EA}" presName="txShp" presStyleLbl="node1" presStyleIdx="0" presStyleCnt="3">
        <dgm:presLayoutVars>
          <dgm:bulletEnabled val="1"/>
        </dgm:presLayoutVars>
      </dgm:prSet>
      <dgm:spPr/>
    </dgm:pt>
    <dgm:pt modelId="{8C4841CB-3AF4-4541-8ADE-A7734A9F9C70}" type="pres">
      <dgm:prSet presAssocID="{43184FBA-70BC-43AB-86D0-3EFACE04D48C}" presName="spacing" presStyleCnt="0"/>
      <dgm:spPr/>
    </dgm:pt>
    <dgm:pt modelId="{126C8E74-75B7-45B9-960C-85D063B23DAA}" type="pres">
      <dgm:prSet presAssocID="{3C7B5523-FA16-4ADA-BD86-768D7231F25D}" presName="composite" presStyleCnt="0"/>
      <dgm:spPr/>
    </dgm:pt>
    <dgm:pt modelId="{FC22CB67-F193-45FB-BA73-1699C90E0DA7}" type="pres">
      <dgm:prSet presAssocID="{3C7B5523-FA16-4ADA-BD86-768D7231F25D}" presName="imgShp" presStyleLbl="fgImgPlace1" presStyleIdx="1" presStyleCnt="3" custFlipHor="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effectLst>
          <a:outerShdw blurRad="50800" dist="38100" dir="10800000" algn="r" rotWithShape="0">
            <a:prstClr val="black">
              <a:alpha val="40000"/>
            </a:prstClr>
          </a:outerShdw>
        </a:effectLst>
      </dgm:spPr>
      <dgm:extLst>
        <a:ext uri="{E40237B7-FDA0-4F09-8148-C483321AD2D9}">
          <dgm14:cNvPr xmlns:dgm14="http://schemas.microsoft.com/office/drawing/2010/diagram" id="0" name="" descr="Circle with left arrow with solid fill"/>
        </a:ext>
      </dgm:extLst>
    </dgm:pt>
    <dgm:pt modelId="{B0767E91-59D5-4596-89A8-D795C62EDC74}" type="pres">
      <dgm:prSet presAssocID="{3C7B5523-FA16-4ADA-BD86-768D7231F25D}" presName="txShp" presStyleLbl="node1" presStyleIdx="1" presStyleCnt="3" custLinFactNeighborX="-194">
        <dgm:presLayoutVars>
          <dgm:bulletEnabled val="1"/>
        </dgm:presLayoutVars>
      </dgm:prSet>
      <dgm:spPr/>
    </dgm:pt>
    <dgm:pt modelId="{A7DFC6D6-A895-45DA-A433-870A860E84A3}" type="pres">
      <dgm:prSet presAssocID="{80FDAF30-9797-4FB1-ACAE-AC93FBFD017D}" presName="spacing" presStyleCnt="0"/>
      <dgm:spPr/>
    </dgm:pt>
    <dgm:pt modelId="{8F3A0BAB-7873-43FF-92CD-E135158E8EB0}" type="pres">
      <dgm:prSet presAssocID="{3125E8A4-2E26-4049-BB9E-E9EAAFABDBC7}" presName="composite" presStyleCnt="0"/>
      <dgm:spPr/>
    </dgm:pt>
    <dgm:pt modelId="{864955E7-FA33-4D4F-B69F-0F187A62D4C9}" type="pres">
      <dgm:prSet presAssocID="{3125E8A4-2E26-4049-BB9E-E9EAAFABDBC7}" presName="imgShp" presStyleLbl="fgImgPlace1" presStyleIdx="2" presStyleCnt="3" custFlipHor="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effectLst>
          <a:outerShdw blurRad="50800" dist="38100" dir="10800000" algn="r" rotWithShape="0">
            <a:prstClr val="black">
              <a:alpha val="40000"/>
            </a:prstClr>
          </a:outerShdw>
        </a:effectLst>
      </dgm:spPr>
      <dgm:extLst>
        <a:ext uri="{E40237B7-FDA0-4F09-8148-C483321AD2D9}">
          <dgm14:cNvPr xmlns:dgm14="http://schemas.microsoft.com/office/drawing/2010/diagram" id="0" name="" descr="Circle with left arrow with solid fill"/>
        </a:ext>
      </dgm:extLst>
    </dgm:pt>
    <dgm:pt modelId="{E1901EDA-8AE4-4E4D-9BC0-66BBD1A11947}" type="pres">
      <dgm:prSet presAssocID="{3125E8A4-2E26-4049-BB9E-E9EAAFABDBC7}" presName="txShp" presStyleLbl="node1" presStyleIdx="2" presStyleCnt="3">
        <dgm:presLayoutVars>
          <dgm:bulletEnabled val="1"/>
        </dgm:presLayoutVars>
      </dgm:prSet>
      <dgm:spPr/>
    </dgm:pt>
  </dgm:ptLst>
  <dgm:cxnLst>
    <dgm:cxn modelId="{C70A600C-46A4-46AF-890A-9716134503D4}" srcId="{500AD2D9-07BB-42BD-A4C5-CBE514A55D53}" destId="{711A3BD8-56ED-46FF-9E70-4D24A92A66EA}" srcOrd="0" destOrd="0" parTransId="{A028CE94-3B6A-429E-8DB3-C59A62F4F969}" sibTransId="{43184FBA-70BC-43AB-86D0-3EFACE04D48C}"/>
    <dgm:cxn modelId="{AE637B1C-B009-4711-BDB2-8AB3197DF6F4}" type="presOf" srcId="{500AD2D9-07BB-42BD-A4C5-CBE514A55D53}" destId="{F185E01C-E630-4696-BC9A-360C7557C711}" srcOrd="0" destOrd="0" presId="urn:microsoft.com/office/officeart/2005/8/layout/vList3"/>
    <dgm:cxn modelId="{FA2AB461-BADF-48ED-A0ED-048D8076F5D8}" srcId="{500AD2D9-07BB-42BD-A4C5-CBE514A55D53}" destId="{3C7B5523-FA16-4ADA-BD86-768D7231F25D}" srcOrd="1" destOrd="0" parTransId="{DB51EC27-D581-42B9-B024-B8BF72E63FC2}" sibTransId="{80FDAF30-9797-4FB1-ACAE-AC93FBFD017D}"/>
    <dgm:cxn modelId="{7C058858-84EC-4210-845C-943B3E64C4CB}" type="presOf" srcId="{711A3BD8-56ED-46FF-9E70-4D24A92A66EA}" destId="{08CB2F36-EE6F-497D-BEA3-44BAEE5C6453}" srcOrd="0" destOrd="0" presId="urn:microsoft.com/office/officeart/2005/8/layout/vList3"/>
    <dgm:cxn modelId="{45FCCAA7-B95E-464C-8CDD-7420C4EBDD84}" srcId="{500AD2D9-07BB-42BD-A4C5-CBE514A55D53}" destId="{3125E8A4-2E26-4049-BB9E-E9EAAFABDBC7}" srcOrd="2" destOrd="0" parTransId="{B07FFE26-1E06-48E6-B08C-0C3C08D00E60}" sibTransId="{9C810047-E34C-4886-A9C6-C3122BC591D9}"/>
    <dgm:cxn modelId="{12F9CFAF-DB14-477B-8910-4CC787094C6E}" type="presOf" srcId="{3C7B5523-FA16-4ADA-BD86-768D7231F25D}" destId="{B0767E91-59D5-4596-89A8-D795C62EDC74}" srcOrd="0" destOrd="0" presId="urn:microsoft.com/office/officeart/2005/8/layout/vList3"/>
    <dgm:cxn modelId="{CF3244F7-7A91-4E3C-91CD-5AA75AF6E0F7}" type="presOf" srcId="{3125E8A4-2E26-4049-BB9E-E9EAAFABDBC7}" destId="{E1901EDA-8AE4-4E4D-9BC0-66BBD1A11947}" srcOrd="0" destOrd="0" presId="urn:microsoft.com/office/officeart/2005/8/layout/vList3"/>
    <dgm:cxn modelId="{A19C341D-0627-45B5-A300-65F2EFD190FC}" type="presParOf" srcId="{F185E01C-E630-4696-BC9A-360C7557C711}" destId="{7AFD03DE-4022-4F9E-BD79-526525E13C71}" srcOrd="0" destOrd="0" presId="urn:microsoft.com/office/officeart/2005/8/layout/vList3"/>
    <dgm:cxn modelId="{3FCC8D76-61A9-45AD-B14B-71763981E909}" type="presParOf" srcId="{7AFD03DE-4022-4F9E-BD79-526525E13C71}" destId="{DCFD1A23-CE00-4DA4-955E-A6CD3F61E4B9}" srcOrd="0" destOrd="0" presId="urn:microsoft.com/office/officeart/2005/8/layout/vList3"/>
    <dgm:cxn modelId="{714E8C96-6E81-4D92-BF8E-98F55F886AD0}" type="presParOf" srcId="{7AFD03DE-4022-4F9E-BD79-526525E13C71}" destId="{08CB2F36-EE6F-497D-BEA3-44BAEE5C6453}" srcOrd="1" destOrd="0" presId="urn:microsoft.com/office/officeart/2005/8/layout/vList3"/>
    <dgm:cxn modelId="{C9A3D9B2-0888-4BE2-A6FB-C390E47C256A}" type="presParOf" srcId="{F185E01C-E630-4696-BC9A-360C7557C711}" destId="{8C4841CB-3AF4-4541-8ADE-A7734A9F9C70}" srcOrd="1" destOrd="0" presId="urn:microsoft.com/office/officeart/2005/8/layout/vList3"/>
    <dgm:cxn modelId="{405BF372-B86D-41C8-990D-BC32642E9B7F}" type="presParOf" srcId="{F185E01C-E630-4696-BC9A-360C7557C711}" destId="{126C8E74-75B7-45B9-960C-85D063B23DAA}" srcOrd="2" destOrd="0" presId="urn:microsoft.com/office/officeart/2005/8/layout/vList3"/>
    <dgm:cxn modelId="{C962A723-0DA0-4EEC-8FE0-E1C9FBBD91B0}" type="presParOf" srcId="{126C8E74-75B7-45B9-960C-85D063B23DAA}" destId="{FC22CB67-F193-45FB-BA73-1699C90E0DA7}" srcOrd="0" destOrd="0" presId="urn:microsoft.com/office/officeart/2005/8/layout/vList3"/>
    <dgm:cxn modelId="{97E49FE3-AF36-4390-9B6C-1C76EB21650E}" type="presParOf" srcId="{126C8E74-75B7-45B9-960C-85D063B23DAA}" destId="{B0767E91-59D5-4596-89A8-D795C62EDC74}" srcOrd="1" destOrd="0" presId="urn:microsoft.com/office/officeart/2005/8/layout/vList3"/>
    <dgm:cxn modelId="{7624CC57-7BAF-44BF-8351-FCE5431AE9D4}" type="presParOf" srcId="{F185E01C-E630-4696-BC9A-360C7557C711}" destId="{A7DFC6D6-A895-45DA-A433-870A860E84A3}" srcOrd="3" destOrd="0" presId="urn:microsoft.com/office/officeart/2005/8/layout/vList3"/>
    <dgm:cxn modelId="{4F845643-1E8B-4048-A1E4-AECDB270893E}" type="presParOf" srcId="{F185E01C-E630-4696-BC9A-360C7557C711}" destId="{8F3A0BAB-7873-43FF-92CD-E135158E8EB0}" srcOrd="4" destOrd="0" presId="urn:microsoft.com/office/officeart/2005/8/layout/vList3"/>
    <dgm:cxn modelId="{412778D6-685E-4094-97D2-11824422AAE1}" type="presParOf" srcId="{8F3A0BAB-7873-43FF-92CD-E135158E8EB0}" destId="{864955E7-FA33-4D4F-B69F-0F187A62D4C9}" srcOrd="0" destOrd="0" presId="urn:microsoft.com/office/officeart/2005/8/layout/vList3"/>
    <dgm:cxn modelId="{987ECD59-1E79-4313-824D-C15CCA5AFCAF}" type="presParOf" srcId="{8F3A0BAB-7873-43FF-92CD-E135158E8EB0}" destId="{E1901EDA-8AE4-4E4D-9BC0-66BBD1A11947}"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00AD2D9-07BB-42BD-A4C5-CBE514A55D53}" type="doc">
      <dgm:prSet loTypeId="urn:microsoft.com/office/officeart/2005/8/layout/vList3" loCatId="picture" qsTypeId="urn:microsoft.com/office/officeart/2005/8/quickstyle/3d1" qsCatId="3D" csTypeId="urn:microsoft.com/office/officeart/2005/8/colors/accent6_1" csCatId="accent6" phldr="1"/>
      <dgm:spPr/>
      <dgm:t>
        <a:bodyPr/>
        <a:lstStyle/>
        <a:p>
          <a:endParaRPr lang="en-US"/>
        </a:p>
      </dgm:t>
    </dgm:pt>
    <dgm:pt modelId="{711A3BD8-56ED-46FF-9E70-4D24A92A66EA}">
      <dgm:prSet phldrT="[Text]"/>
      <dgm:spPr/>
      <dgm:t>
        <a:bodyPr/>
        <a:lstStyle/>
        <a:p>
          <a:pPr algn="l" rtl="0"/>
          <a:r>
            <a:rPr lang="en-US" dirty="0">
              <a:latin typeface="Avenir LT Std 35 Light" panose="020B0402020203020204"/>
            </a:rPr>
            <a:t>Award Summary Sheet </a:t>
          </a:r>
          <a:r>
            <a:rPr lang="en-US" dirty="0">
              <a:latin typeface="Calibri"/>
              <a:cs typeface="Calibri"/>
            </a:rPr>
            <a:t>Instructions</a:t>
          </a:r>
          <a:endParaRPr lang="en-US" dirty="0">
            <a:latin typeface="Avenir LT Std 35 Light" panose="020B0402020203020204"/>
            <a:cs typeface="Calibri"/>
          </a:endParaRPr>
        </a:p>
      </dgm:t>
    </dgm:pt>
    <dgm:pt modelId="{A028CE94-3B6A-429E-8DB3-C59A62F4F969}" type="parTrans" cxnId="{C70A600C-46A4-46AF-890A-9716134503D4}">
      <dgm:prSet/>
      <dgm:spPr/>
      <dgm:t>
        <a:bodyPr/>
        <a:lstStyle/>
        <a:p>
          <a:pPr algn="ctr"/>
          <a:endParaRPr lang="en-US"/>
        </a:p>
      </dgm:t>
    </dgm:pt>
    <dgm:pt modelId="{43184FBA-70BC-43AB-86D0-3EFACE04D48C}" type="sibTrans" cxnId="{C70A600C-46A4-46AF-890A-9716134503D4}">
      <dgm:prSet/>
      <dgm:spPr/>
      <dgm:t>
        <a:bodyPr/>
        <a:lstStyle/>
        <a:p>
          <a:pPr algn="ctr"/>
          <a:endParaRPr lang="en-US"/>
        </a:p>
      </dgm:t>
    </dgm:pt>
    <dgm:pt modelId="{68B7D851-C42C-48EC-8B3D-393E919502B2}">
      <dgm:prSet phldr="0"/>
      <dgm:spPr/>
      <dgm:t>
        <a:bodyPr/>
        <a:lstStyle/>
        <a:p>
          <a:pPr algn="l" rtl="0"/>
          <a:r>
            <a:rPr lang="en-US" dirty="0">
              <a:latin typeface="Calibri"/>
              <a:cs typeface="Calibri"/>
            </a:rPr>
            <a:t>Correction</a:t>
          </a:r>
          <a:r>
            <a:rPr lang="en-US" dirty="0">
              <a:latin typeface="Calibri"/>
              <a:ea typeface="Calibri" panose="020F0502020204030204" pitchFamily="34" charset="0"/>
              <a:cs typeface="Calibri"/>
            </a:rPr>
            <a:t> Awards Summary Sheet </a:t>
          </a:r>
          <a:r>
            <a:rPr lang="en-US" dirty="0">
              <a:latin typeface="Calibri"/>
              <a:cs typeface="Calibri"/>
            </a:rPr>
            <a:t>Instructions</a:t>
          </a:r>
          <a:endParaRPr lang="en-US" dirty="0">
            <a:latin typeface="Candara"/>
            <a:cs typeface="Calibri"/>
          </a:endParaRPr>
        </a:p>
      </dgm:t>
    </dgm:pt>
    <dgm:pt modelId="{05FEA389-6971-49AF-B344-249C0DCF988E}" type="parTrans" cxnId="{5F52CDB2-7C66-41E9-A3BC-5C97713D66A4}">
      <dgm:prSet/>
      <dgm:spPr/>
      <dgm:t>
        <a:bodyPr/>
        <a:lstStyle/>
        <a:p>
          <a:endParaRPr lang="en-US"/>
        </a:p>
      </dgm:t>
    </dgm:pt>
    <dgm:pt modelId="{636D7601-F081-4FCB-A608-EDE225127E79}" type="sibTrans" cxnId="{5F52CDB2-7C66-41E9-A3BC-5C97713D66A4}">
      <dgm:prSet/>
      <dgm:spPr/>
      <dgm:t>
        <a:bodyPr/>
        <a:lstStyle/>
        <a:p>
          <a:endParaRPr lang="en-US"/>
        </a:p>
      </dgm:t>
    </dgm:pt>
    <dgm:pt modelId="{9ADCF406-F47C-4BE3-B203-99547E856DCC}">
      <dgm:prSet phldr="0"/>
      <dgm:spPr/>
      <dgm:t>
        <a:bodyPr/>
        <a:lstStyle/>
        <a:p>
          <a:pPr algn="l"/>
          <a:r>
            <a:rPr lang="en-US" dirty="0">
              <a:latin typeface="Calibri"/>
              <a:ea typeface="Calibri" panose="020F0502020204030204" pitchFamily="34" charset="0"/>
              <a:cs typeface="Calibri"/>
            </a:rPr>
            <a:t>Responsible Party/ Signer Approval</a:t>
          </a:r>
          <a:endParaRPr lang="en-US" dirty="0"/>
        </a:p>
      </dgm:t>
    </dgm:pt>
    <dgm:pt modelId="{5D3CB320-3E4A-4B70-AB45-F6F2DB552298}" type="parTrans" cxnId="{0143D8E6-D6E6-4A48-B5E2-760870CD5A17}">
      <dgm:prSet/>
      <dgm:spPr/>
      <dgm:t>
        <a:bodyPr/>
        <a:lstStyle/>
        <a:p>
          <a:endParaRPr lang="en-US"/>
        </a:p>
      </dgm:t>
    </dgm:pt>
    <dgm:pt modelId="{8329EA0B-DE8C-4072-BA5F-14D866009CDD}" type="sibTrans" cxnId="{0143D8E6-D6E6-4A48-B5E2-760870CD5A17}">
      <dgm:prSet/>
      <dgm:spPr/>
      <dgm:t>
        <a:bodyPr/>
        <a:lstStyle/>
        <a:p>
          <a:endParaRPr lang="en-US"/>
        </a:p>
      </dgm:t>
    </dgm:pt>
    <dgm:pt modelId="{F185E01C-E630-4696-BC9A-360C7557C711}" type="pres">
      <dgm:prSet presAssocID="{500AD2D9-07BB-42BD-A4C5-CBE514A55D53}" presName="linearFlow" presStyleCnt="0">
        <dgm:presLayoutVars>
          <dgm:dir/>
          <dgm:resizeHandles val="exact"/>
        </dgm:presLayoutVars>
      </dgm:prSet>
      <dgm:spPr/>
    </dgm:pt>
    <dgm:pt modelId="{7AFD03DE-4022-4F9E-BD79-526525E13C71}" type="pres">
      <dgm:prSet presAssocID="{711A3BD8-56ED-46FF-9E70-4D24A92A66EA}" presName="composite" presStyleCnt="0"/>
      <dgm:spPr/>
    </dgm:pt>
    <dgm:pt modelId="{DCFD1A23-CE00-4DA4-955E-A6CD3F61E4B9}" type="pres">
      <dgm:prSet presAssocID="{711A3BD8-56ED-46FF-9E70-4D24A92A66EA}" presName="imgShp" presStyleLbl="fgImgPlace1" presStyleIdx="0" presStyleCnt="3" custFlipHor="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ircle with left arrow with solid fill"/>
        </a:ext>
      </dgm:extLst>
    </dgm:pt>
    <dgm:pt modelId="{08CB2F36-EE6F-497D-BEA3-44BAEE5C6453}" type="pres">
      <dgm:prSet presAssocID="{711A3BD8-56ED-46FF-9E70-4D24A92A66EA}" presName="txShp" presStyleLbl="node1" presStyleIdx="0" presStyleCnt="3">
        <dgm:presLayoutVars>
          <dgm:bulletEnabled val="1"/>
        </dgm:presLayoutVars>
      </dgm:prSet>
      <dgm:spPr/>
    </dgm:pt>
    <dgm:pt modelId="{83BEBD23-AA3E-4ADD-96D9-DB32348CFDAC}" type="pres">
      <dgm:prSet presAssocID="{43184FBA-70BC-43AB-86D0-3EFACE04D48C}" presName="spacing" presStyleCnt="0"/>
      <dgm:spPr/>
    </dgm:pt>
    <dgm:pt modelId="{A790E7AD-D716-4CE5-A21C-ACA255CFB9E4}" type="pres">
      <dgm:prSet presAssocID="{68B7D851-C42C-48EC-8B3D-393E919502B2}" presName="composite" presStyleCnt="0"/>
      <dgm:spPr/>
    </dgm:pt>
    <dgm:pt modelId="{9D42FB4A-365D-42DE-9EFB-CB7D4A9FEA46}" type="pres">
      <dgm:prSet presAssocID="{68B7D851-C42C-48EC-8B3D-393E919502B2}" presName="imgShp" presStyleLbl="fgImgPlace1" presStyleIdx="1" presStyleCnt="3" custFlipHor="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Circle with left arrow with solid fill"/>
        </a:ext>
      </dgm:extLst>
    </dgm:pt>
    <dgm:pt modelId="{D2BC0952-B982-4251-A6A2-16CCCC1D1034}" type="pres">
      <dgm:prSet presAssocID="{68B7D851-C42C-48EC-8B3D-393E919502B2}" presName="txShp" presStyleLbl="node1" presStyleIdx="1" presStyleCnt="3">
        <dgm:presLayoutVars>
          <dgm:bulletEnabled val="1"/>
        </dgm:presLayoutVars>
      </dgm:prSet>
      <dgm:spPr/>
    </dgm:pt>
    <dgm:pt modelId="{CD8A6BD7-D418-4CB3-9DFB-A4CF2DE289FF}" type="pres">
      <dgm:prSet presAssocID="{636D7601-F081-4FCB-A608-EDE225127E79}" presName="spacing" presStyleCnt="0"/>
      <dgm:spPr/>
    </dgm:pt>
    <dgm:pt modelId="{58506C67-6FFB-412B-A669-72CF4F0C4495}" type="pres">
      <dgm:prSet presAssocID="{9ADCF406-F47C-4BE3-B203-99547E856DCC}" presName="composite" presStyleCnt="0"/>
      <dgm:spPr/>
    </dgm:pt>
    <dgm:pt modelId="{65D31FAC-918F-41C4-AB45-9034A74E75DE}" type="pres">
      <dgm:prSet presAssocID="{9ADCF406-F47C-4BE3-B203-99547E856DCC}" presName="imgShp" presStyleLbl="fgImgPlace1" presStyleIdx="2" presStyleCnt="3" custFlipHor="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Circle with left arrow with solid fill"/>
        </a:ext>
      </dgm:extLst>
    </dgm:pt>
    <dgm:pt modelId="{2C5D3CF2-A8DE-4E9E-9F81-78146D0DD210}" type="pres">
      <dgm:prSet presAssocID="{9ADCF406-F47C-4BE3-B203-99547E856DCC}" presName="txShp" presStyleLbl="node1" presStyleIdx="2" presStyleCnt="3">
        <dgm:presLayoutVars>
          <dgm:bulletEnabled val="1"/>
        </dgm:presLayoutVars>
      </dgm:prSet>
      <dgm:spPr/>
    </dgm:pt>
  </dgm:ptLst>
  <dgm:cxnLst>
    <dgm:cxn modelId="{C70A600C-46A4-46AF-890A-9716134503D4}" srcId="{500AD2D9-07BB-42BD-A4C5-CBE514A55D53}" destId="{711A3BD8-56ED-46FF-9E70-4D24A92A66EA}" srcOrd="0" destOrd="0" parTransId="{A028CE94-3B6A-429E-8DB3-C59A62F4F969}" sibTransId="{43184FBA-70BC-43AB-86D0-3EFACE04D48C}"/>
    <dgm:cxn modelId="{AE637B1C-B009-4711-BDB2-8AB3197DF6F4}" type="presOf" srcId="{500AD2D9-07BB-42BD-A4C5-CBE514A55D53}" destId="{F185E01C-E630-4696-BC9A-360C7557C711}" srcOrd="0" destOrd="0" presId="urn:microsoft.com/office/officeart/2005/8/layout/vList3"/>
    <dgm:cxn modelId="{8ABBC028-8C19-4AC8-A5E3-CE050A68537C}" type="presOf" srcId="{9ADCF406-F47C-4BE3-B203-99547E856DCC}" destId="{2C5D3CF2-A8DE-4E9E-9F81-78146D0DD210}" srcOrd="0" destOrd="0" presId="urn:microsoft.com/office/officeart/2005/8/layout/vList3"/>
    <dgm:cxn modelId="{5F52CDB2-7C66-41E9-A3BC-5C97713D66A4}" srcId="{500AD2D9-07BB-42BD-A4C5-CBE514A55D53}" destId="{68B7D851-C42C-48EC-8B3D-393E919502B2}" srcOrd="1" destOrd="0" parTransId="{05FEA389-6971-49AF-B344-249C0DCF988E}" sibTransId="{636D7601-F081-4FCB-A608-EDE225127E79}"/>
    <dgm:cxn modelId="{0143D8E6-D6E6-4A48-B5E2-760870CD5A17}" srcId="{500AD2D9-07BB-42BD-A4C5-CBE514A55D53}" destId="{9ADCF406-F47C-4BE3-B203-99547E856DCC}" srcOrd="2" destOrd="0" parTransId="{5D3CB320-3E4A-4B70-AB45-F6F2DB552298}" sibTransId="{8329EA0B-DE8C-4072-BA5F-14D866009CDD}"/>
    <dgm:cxn modelId="{73E94AE8-DA8A-46E0-B1BD-ECAF3EE259D2}" type="presOf" srcId="{711A3BD8-56ED-46FF-9E70-4D24A92A66EA}" destId="{08CB2F36-EE6F-497D-BEA3-44BAEE5C6453}" srcOrd="0" destOrd="0" presId="urn:microsoft.com/office/officeart/2005/8/layout/vList3"/>
    <dgm:cxn modelId="{1EBBA9EF-04C5-4643-9B1F-0A013EFF01D1}" type="presOf" srcId="{68B7D851-C42C-48EC-8B3D-393E919502B2}" destId="{D2BC0952-B982-4251-A6A2-16CCCC1D1034}" srcOrd="0" destOrd="0" presId="urn:microsoft.com/office/officeart/2005/8/layout/vList3"/>
    <dgm:cxn modelId="{A64112F2-1CED-4035-A1FF-907DE13A533D}" type="presParOf" srcId="{F185E01C-E630-4696-BC9A-360C7557C711}" destId="{7AFD03DE-4022-4F9E-BD79-526525E13C71}" srcOrd="0" destOrd="0" presId="urn:microsoft.com/office/officeart/2005/8/layout/vList3"/>
    <dgm:cxn modelId="{4B2EC2C9-9D27-4B4D-B36E-F26C83935070}" type="presParOf" srcId="{7AFD03DE-4022-4F9E-BD79-526525E13C71}" destId="{DCFD1A23-CE00-4DA4-955E-A6CD3F61E4B9}" srcOrd="0" destOrd="0" presId="urn:microsoft.com/office/officeart/2005/8/layout/vList3"/>
    <dgm:cxn modelId="{5529BD76-3DC8-4AC5-9A2D-68CC244AA148}" type="presParOf" srcId="{7AFD03DE-4022-4F9E-BD79-526525E13C71}" destId="{08CB2F36-EE6F-497D-BEA3-44BAEE5C6453}" srcOrd="1" destOrd="0" presId="urn:microsoft.com/office/officeart/2005/8/layout/vList3"/>
    <dgm:cxn modelId="{4DCFB832-05F5-4BAD-9D45-C0E27B3D8D31}" type="presParOf" srcId="{F185E01C-E630-4696-BC9A-360C7557C711}" destId="{83BEBD23-AA3E-4ADD-96D9-DB32348CFDAC}" srcOrd="1" destOrd="0" presId="urn:microsoft.com/office/officeart/2005/8/layout/vList3"/>
    <dgm:cxn modelId="{58DA1410-5F7B-4BF5-8304-D03048EAA22B}" type="presParOf" srcId="{F185E01C-E630-4696-BC9A-360C7557C711}" destId="{A790E7AD-D716-4CE5-A21C-ACA255CFB9E4}" srcOrd="2" destOrd="0" presId="urn:microsoft.com/office/officeart/2005/8/layout/vList3"/>
    <dgm:cxn modelId="{FEE16BBC-9EA8-4DE3-9345-919012A4DA11}" type="presParOf" srcId="{A790E7AD-D716-4CE5-A21C-ACA255CFB9E4}" destId="{9D42FB4A-365D-42DE-9EFB-CB7D4A9FEA46}" srcOrd="0" destOrd="0" presId="urn:microsoft.com/office/officeart/2005/8/layout/vList3"/>
    <dgm:cxn modelId="{7947DA3A-D182-44D5-B10B-F5A1243C4F3D}" type="presParOf" srcId="{A790E7AD-D716-4CE5-A21C-ACA255CFB9E4}" destId="{D2BC0952-B982-4251-A6A2-16CCCC1D1034}" srcOrd="1" destOrd="0" presId="urn:microsoft.com/office/officeart/2005/8/layout/vList3"/>
    <dgm:cxn modelId="{7679BD0B-9419-4597-A093-9E68F9463DF2}" type="presParOf" srcId="{F185E01C-E630-4696-BC9A-360C7557C711}" destId="{CD8A6BD7-D418-4CB3-9DFB-A4CF2DE289FF}" srcOrd="3" destOrd="0" presId="urn:microsoft.com/office/officeart/2005/8/layout/vList3"/>
    <dgm:cxn modelId="{50562BF4-4B4A-47B6-9F4C-4006221DB58D}" type="presParOf" srcId="{F185E01C-E630-4696-BC9A-360C7557C711}" destId="{58506C67-6FFB-412B-A669-72CF4F0C4495}" srcOrd="4" destOrd="0" presId="urn:microsoft.com/office/officeart/2005/8/layout/vList3"/>
    <dgm:cxn modelId="{805A20AA-EE24-4FC3-BF49-272CE4A54A5C}" type="presParOf" srcId="{58506C67-6FFB-412B-A669-72CF4F0C4495}" destId="{65D31FAC-918F-41C4-AB45-9034A74E75DE}" srcOrd="0" destOrd="0" presId="urn:microsoft.com/office/officeart/2005/8/layout/vList3"/>
    <dgm:cxn modelId="{BB58203D-9A4F-4401-8E17-A3CF43AD05B9}" type="presParOf" srcId="{58506C67-6FFB-412B-A669-72CF4F0C4495}" destId="{2C5D3CF2-A8DE-4E9E-9F81-78146D0DD21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B2F36-EE6F-497D-BEA3-44BAEE5C6453}">
      <dsp:nvSpPr>
        <dsp:cNvPr id="0" name=""/>
        <dsp:cNvSpPr/>
      </dsp:nvSpPr>
      <dsp:spPr>
        <a:xfrm rot="10800000">
          <a:off x="2297542" y="436"/>
          <a:ext cx="8107680" cy="1021531"/>
        </a:xfrm>
        <a:prstGeom prst="homePlate">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0467" tIns="106680" rIns="199136"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Avenir LT Std 35 Light" panose="020B0402020203020204"/>
            </a:rPr>
            <a:t>Summer 2023 Scholarship Awarding </a:t>
          </a:r>
          <a:endParaRPr lang="en-US" sz="2800" kern="1200" dirty="0"/>
        </a:p>
      </dsp:txBody>
      <dsp:txXfrm rot="10800000">
        <a:off x="2552925" y="436"/>
        <a:ext cx="7852297" cy="1021531"/>
      </dsp:txXfrm>
    </dsp:sp>
    <dsp:sp modelId="{DCFD1A23-CE00-4DA4-955E-A6CD3F61E4B9}">
      <dsp:nvSpPr>
        <dsp:cNvPr id="0" name=""/>
        <dsp:cNvSpPr/>
      </dsp:nvSpPr>
      <dsp:spPr>
        <a:xfrm flipH="1">
          <a:off x="1786777" y="436"/>
          <a:ext cx="1021531" cy="1021531"/>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50800" dist="38100" dir="10800000" algn="r"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0767E91-59D5-4596-89A8-D795C62EDC74}">
      <dsp:nvSpPr>
        <dsp:cNvPr id="0" name=""/>
        <dsp:cNvSpPr/>
      </dsp:nvSpPr>
      <dsp:spPr>
        <a:xfrm rot="10800000">
          <a:off x="2281814" y="1277351"/>
          <a:ext cx="8107680" cy="1021531"/>
        </a:xfrm>
        <a:prstGeom prst="homePlate">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0467" tIns="106680" rIns="199136"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Avenir LT Std 35 Light" panose="020B0402020203020204"/>
            </a:rPr>
            <a:t>How to Decline Awards in the Portal </a:t>
          </a:r>
        </a:p>
      </dsp:txBody>
      <dsp:txXfrm rot="10800000">
        <a:off x="2537197" y="1277351"/>
        <a:ext cx="7852297" cy="1021531"/>
      </dsp:txXfrm>
    </dsp:sp>
    <dsp:sp modelId="{FC22CB67-F193-45FB-BA73-1699C90E0DA7}">
      <dsp:nvSpPr>
        <dsp:cNvPr id="0" name=""/>
        <dsp:cNvSpPr/>
      </dsp:nvSpPr>
      <dsp:spPr>
        <a:xfrm flipH="1">
          <a:off x="1786777" y="1277351"/>
          <a:ext cx="1021531" cy="1021531"/>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50800" dist="38100" dir="10800000" algn="r"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1901EDA-8AE4-4E4D-9BC0-66BBD1A11947}">
      <dsp:nvSpPr>
        <dsp:cNvPr id="0" name=""/>
        <dsp:cNvSpPr/>
      </dsp:nvSpPr>
      <dsp:spPr>
        <a:xfrm rot="10800000">
          <a:off x="2297542" y="2554266"/>
          <a:ext cx="8107680" cy="1021531"/>
        </a:xfrm>
        <a:prstGeom prst="homePlate">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0467" tIns="106680" rIns="199136"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Avenir LT Std 35 Light"/>
            </a:rPr>
            <a:t>How to View Student Thank You Letters in the Portal</a:t>
          </a:r>
          <a:endParaRPr lang="en-US" sz="2800" kern="1200" dirty="0"/>
        </a:p>
      </dsp:txBody>
      <dsp:txXfrm rot="10800000">
        <a:off x="2552925" y="2554266"/>
        <a:ext cx="7852297" cy="1021531"/>
      </dsp:txXfrm>
    </dsp:sp>
    <dsp:sp modelId="{864955E7-FA33-4D4F-B69F-0F187A62D4C9}">
      <dsp:nvSpPr>
        <dsp:cNvPr id="0" name=""/>
        <dsp:cNvSpPr/>
      </dsp:nvSpPr>
      <dsp:spPr>
        <a:xfrm flipH="1">
          <a:off x="1786777" y="2554266"/>
          <a:ext cx="1021531" cy="102153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50800" dist="38100" dir="10800000" algn="r"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B2F36-EE6F-497D-BEA3-44BAEE5C6453}">
      <dsp:nvSpPr>
        <dsp:cNvPr id="0" name=""/>
        <dsp:cNvSpPr/>
      </dsp:nvSpPr>
      <dsp:spPr>
        <a:xfrm rot="10800000">
          <a:off x="2191753" y="255"/>
          <a:ext cx="8107680" cy="598372"/>
        </a:xfrm>
        <a:prstGeom prst="homePlate">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3866" tIns="102870" rIns="192024" bIns="102870" numCol="1" spcCol="1270" anchor="ctr" anchorCtr="0">
          <a:noAutofit/>
        </a:bodyPr>
        <a:lstStyle/>
        <a:p>
          <a:pPr marL="0" lvl="0" indent="0" algn="l" defTabSz="1200150" rtl="0">
            <a:lnSpc>
              <a:spcPct val="90000"/>
            </a:lnSpc>
            <a:spcBef>
              <a:spcPct val="0"/>
            </a:spcBef>
            <a:spcAft>
              <a:spcPct val="35000"/>
            </a:spcAft>
            <a:buNone/>
          </a:pPr>
          <a:r>
            <a:rPr lang="en-US" sz="2700" kern="1200" dirty="0">
              <a:latin typeface="Avenir LT Std 35 Light" panose="020B0402020203020204"/>
            </a:rPr>
            <a:t>Award Summary Sheet </a:t>
          </a:r>
          <a:r>
            <a:rPr lang="en-US" sz="2700" kern="1200" dirty="0">
              <a:latin typeface="Calibri"/>
              <a:cs typeface="Calibri"/>
            </a:rPr>
            <a:t>Instructions</a:t>
          </a:r>
          <a:endParaRPr lang="en-US" sz="2700" kern="1200" dirty="0">
            <a:latin typeface="Avenir LT Std 35 Light" panose="020B0402020203020204"/>
            <a:cs typeface="Calibri"/>
          </a:endParaRPr>
        </a:p>
      </dsp:txBody>
      <dsp:txXfrm rot="10800000">
        <a:off x="2341346" y="255"/>
        <a:ext cx="7958087" cy="598372"/>
      </dsp:txXfrm>
    </dsp:sp>
    <dsp:sp modelId="{DCFD1A23-CE00-4DA4-955E-A6CD3F61E4B9}">
      <dsp:nvSpPr>
        <dsp:cNvPr id="0" name=""/>
        <dsp:cNvSpPr/>
      </dsp:nvSpPr>
      <dsp:spPr>
        <a:xfrm flipH="1">
          <a:off x="1892566" y="255"/>
          <a:ext cx="598372" cy="598372"/>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38100" dist="25400" dir="5400000" rotWithShape="0">
            <a:srgbClr val="000000">
              <a:alpha val="5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2BC0952-B982-4251-A6A2-16CCCC1D1034}">
      <dsp:nvSpPr>
        <dsp:cNvPr id="0" name=""/>
        <dsp:cNvSpPr/>
      </dsp:nvSpPr>
      <dsp:spPr>
        <a:xfrm rot="10800000">
          <a:off x="2191753" y="748220"/>
          <a:ext cx="8107680" cy="598372"/>
        </a:xfrm>
        <a:prstGeom prst="homePlate">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3866" tIns="102870" rIns="192024" bIns="102870" numCol="1" spcCol="1270" anchor="ctr" anchorCtr="0">
          <a:noAutofit/>
        </a:bodyPr>
        <a:lstStyle/>
        <a:p>
          <a:pPr marL="0" lvl="0" indent="0" algn="l" defTabSz="1200150" rtl="0">
            <a:lnSpc>
              <a:spcPct val="90000"/>
            </a:lnSpc>
            <a:spcBef>
              <a:spcPct val="0"/>
            </a:spcBef>
            <a:spcAft>
              <a:spcPct val="35000"/>
            </a:spcAft>
            <a:buNone/>
          </a:pPr>
          <a:r>
            <a:rPr lang="en-US" sz="2700" kern="1200" dirty="0">
              <a:latin typeface="Calibri"/>
              <a:cs typeface="Calibri"/>
            </a:rPr>
            <a:t>Correction</a:t>
          </a:r>
          <a:r>
            <a:rPr lang="en-US" sz="2700" kern="1200" dirty="0">
              <a:latin typeface="Calibri"/>
              <a:ea typeface="Calibri" panose="020F0502020204030204" pitchFamily="34" charset="0"/>
              <a:cs typeface="Calibri"/>
            </a:rPr>
            <a:t> Awards Summary Sheet </a:t>
          </a:r>
          <a:r>
            <a:rPr lang="en-US" sz="2700" kern="1200" dirty="0">
              <a:latin typeface="Calibri"/>
              <a:cs typeface="Calibri"/>
            </a:rPr>
            <a:t>Instructions</a:t>
          </a:r>
          <a:endParaRPr lang="en-US" sz="2700" kern="1200" dirty="0">
            <a:latin typeface="Candara"/>
            <a:cs typeface="Calibri"/>
          </a:endParaRPr>
        </a:p>
      </dsp:txBody>
      <dsp:txXfrm rot="10800000">
        <a:off x="2341346" y="748220"/>
        <a:ext cx="7958087" cy="598372"/>
      </dsp:txXfrm>
    </dsp:sp>
    <dsp:sp modelId="{9D42FB4A-365D-42DE-9EFB-CB7D4A9FEA46}">
      <dsp:nvSpPr>
        <dsp:cNvPr id="0" name=""/>
        <dsp:cNvSpPr/>
      </dsp:nvSpPr>
      <dsp:spPr>
        <a:xfrm flipH="1">
          <a:off x="1892566" y="748220"/>
          <a:ext cx="598372" cy="59837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a:effectLst>
          <a:outerShdw blurRad="38100" dist="25400" dir="5400000" rotWithShape="0">
            <a:srgbClr val="000000">
              <a:alpha val="5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C5D3CF2-A8DE-4E9E-9F81-78146D0DD210}">
      <dsp:nvSpPr>
        <dsp:cNvPr id="0" name=""/>
        <dsp:cNvSpPr/>
      </dsp:nvSpPr>
      <dsp:spPr>
        <a:xfrm rot="10800000">
          <a:off x="2191753" y="1496186"/>
          <a:ext cx="8107680" cy="598372"/>
        </a:xfrm>
        <a:prstGeom prst="homePlate">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3866" tIns="102870" rIns="192024" bIns="102870" numCol="1" spcCol="1270" anchor="ctr" anchorCtr="0">
          <a:noAutofit/>
        </a:bodyPr>
        <a:lstStyle/>
        <a:p>
          <a:pPr marL="0" lvl="0" indent="0" algn="l" defTabSz="1200150">
            <a:lnSpc>
              <a:spcPct val="90000"/>
            </a:lnSpc>
            <a:spcBef>
              <a:spcPct val="0"/>
            </a:spcBef>
            <a:spcAft>
              <a:spcPct val="35000"/>
            </a:spcAft>
            <a:buNone/>
          </a:pPr>
          <a:r>
            <a:rPr lang="en-US" sz="2700" kern="1200" dirty="0">
              <a:latin typeface="Calibri"/>
              <a:ea typeface="Calibri" panose="020F0502020204030204" pitchFamily="34" charset="0"/>
              <a:cs typeface="Calibri"/>
            </a:rPr>
            <a:t>Responsible Party/ Signer Approval</a:t>
          </a:r>
          <a:endParaRPr lang="en-US" sz="2700" kern="1200" dirty="0"/>
        </a:p>
      </dsp:txBody>
      <dsp:txXfrm rot="10800000">
        <a:off x="2341346" y="1496186"/>
        <a:ext cx="7958087" cy="598372"/>
      </dsp:txXfrm>
    </dsp:sp>
    <dsp:sp modelId="{65D31FAC-918F-41C4-AB45-9034A74E75DE}">
      <dsp:nvSpPr>
        <dsp:cNvPr id="0" name=""/>
        <dsp:cNvSpPr/>
      </dsp:nvSpPr>
      <dsp:spPr>
        <a:xfrm flipH="1">
          <a:off x="1892566" y="1496186"/>
          <a:ext cx="598372" cy="59837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a:effectLst>
          <a:outerShdw blurRad="38100" dist="25400" dir="5400000" rotWithShape="0">
            <a:srgbClr val="000000">
              <a:alpha val="5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7C2C17-DE26-4B09-B863-A24AF5FC8886}" type="datetimeFigureOut">
              <a:rPr lang="en-US" smtClean="0"/>
              <a:t>10/9/2023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DD0482-FC88-431A-A070-37D919A9D21F}" type="slidenum">
              <a:rPr lang="en-US" smtClean="0"/>
              <a:t>‹#›</a:t>
            </a:fld>
            <a:endParaRPr lang="en-US" dirty="0"/>
          </a:p>
        </p:txBody>
      </p:sp>
    </p:spTree>
    <p:extLst>
      <p:ext uri="{BB962C8B-B14F-4D97-AF65-F5344CB8AC3E}">
        <p14:creationId xmlns:p14="http://schemas.microsoft.com/office/powerpoint/2010/main" val="2405629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b="1" dirty="0"/>
              <a:t>Raven presents</a:t>
            </a:r>
          </a:p>
          <a:p>
            <a:pPr marL="171450" indent="-171450">
              <a:buFont typeface="Wingdings" panose="05000000000000000000" pitchFamily="2" charset="2"/>
              <a:buChar char="Ø"/>
            </a:pPr>
            <a:r>
              <a:rPr lang="en-US" dirty="0"/>
              <a:t>Complete.</a:t>
            </a:r>
          </a:p>
        </p:txBody>
      </p:sp>
      <p:sp>
        <p:nvSpPr>
          <p:cNvPr id="4" name="Slide Number Placeholder 3"/>
          <p:cNvSpPr>
            <a:spLocks noGrp="1"/>
          </p:cNvSpPr>
          <p:nvPr>
            <p:ph type="sldNum" sz="quarter" idx="5"/>
          </p:nvPr>
        </p:nvSpPr>
        <p:spPr/>
        <p:txBody>
          <a:bodyPr/>
          <a:lstStyle/>
          <a:p>
            <a:fld id="{5ADD0482-FC88-431A-A070-37D919A9D21F}" type="slidenum">
              <a:rPr lang="en-US" smtClean="0"/>
              <a:t>1</a:t>
            </a:fld>
            <a:endParaRPr lang="en-US" dirty="0"/>
          </a:p>
        </p:txBody>
      </p:sp>
    </p:spTree>
    <p:extLst>
      <p:ext uri="{BB962C8B-B14F-4D97-AF65-F5344CB8AC3E}">
        <p14:creationId xmlns:p14="http://schemas.microsoft.com/office/powerpoint/2010/main" val="3318029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 </a:t>
            </a:r>
          </a:p>
          <a:p>
            <a:pPr marL="171450" indent="-171450">
              <a:buFont typeface="Wingdings" panose="05000000000000000000" pitchFamily="2" charset="2"/>
              <a:buChar char="Ø"/>
            </a:pPr>
            <a:r>
              <a:rPr lang="en-US" b="0" dirty="0"/>
              <a:t>Complete.</a:t>
            </a:r>
          </a:p>
        </p:txBody>
      </p:sp>
      <p:sp>
        <p:nvSpPr>
          <p:cNvPr id="4" name="Slide Number Placeholder 3"/>
          <p:cNvSpPr>
            <a:spLocks noGrp="1"/>
          </p:cNvSpPr>
          <p:nvPr>
            <p:ph type="sldNum" sz="quarter" idx="5"/>
          </p:nvPr>
        </p:nvSpPr>
        <p:spPr/>
        <p:txBody>
          <a:bodyPr/>
          <a:lstStyle/>
          <a:p>
            <a:fld id="{5ADD0482-FC88-431A-A070-37D919A9D21F}" type="slidenum">
              <a:rPr lang="en-US" smtClean="0"/>
              <a:t>10</a:t>
            </a:fld>
            <a:endParaRPr lang="en-US" dirty="0"/>
          </a:p>
        </p:txBody>
      </p:sp>
    </p:spTree>
    <p:extLst>
      <p:ext uri="{BB962C8B-B14F-4D97-AF65-F5344CB8AC3E}">
        <p14:creationId xmlns:p14="http://schemas.microsoft.com/office/powerpoint/2010/main" val="3251355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 </a:t>
            </a:r>
          </a:p>
          <a:p>
            <a:pPr marL="171450" indent="-171450">
              <a:buFont typeface="Wingdings" panose="05000000000000000000" pitchFamily="2" charset="2"/>
              <a:buChar char="Ø"/>
            </a:pPr>
            <a:r>
              <a:rPr lang="en-US" dirty="0">
                <a:cs typeface="Calibri"/>
              </a:rPr>
              <a:t>Complete.</a:t>
            </a:r>
          </a:p>
        </p:txBody>
      </p:sp>
      <p:sp>
        <p:nvSpPr>
          <p:cNvPr id="4" name="Slide Number Placeholder 3"/>
          <p:cNvSpPr>
            <a:spLocks noGrp="1"/>
          </p:cNvSpPr>
          <p:nvPr>
            <p:ph type="sldNum" sz="quarter" idx="5"/>
          </p:nvPr>
        </p:nvSpPr>
        <p:spPr/>
        <p:txBody>
          <a:bodyPr/>
          <a:lstStyle/>
          <a:p>
            <a:fld id="{5ADD0482-FC88-431A-A070-37D919A9D21F}" type="slidenum">
              <a:rPr lang="en-US" smtClean="0"/>
              <a:t>11</a:t>
            </a:fld>
            <a:endParaRPr lang="en-US" dirty="0"/>
          </a:p>
        </p:txBody>
      </p:sp>
    </p:spTree>
    <p:extLst>
      <p:ext uri="{BB962C8B-B14F-4D97-AF65-F5344CB8AC3E}">
        <p14:creationId xmlns:p14="http://schemas.microsoft.com/office/powerpoint/2010/main" val="1165008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 </a:t>
            </a:r>
          </a:p>
          <a:p>
            <a:pPr marL="171450" indent="-171450">
              <a:buFont typeface="Wingdings" panose="05000000000000000000" pitchFamily="2" charset="2"/>
              <a:buChar char="Ø"/>
            </a:pPr>
            <a:r>
              <a:rPr lang="en-US" dirty="0">
                <a:cs typeface="Calibri"/>
              </a:rPr>
              <a:t>Complete.</a:t>
            </a:r>
          </a:p>
        </p:txBody>
      </p:sp>
      <p:sp>
        <p:nvSpPr>
          <p:cNvPr id="4" name="Slide Number Placeholder 3"/>
          <p:cNvSpPr>
            <a:spLocks noGrp="1"/>
          </p:cNvSpPr>
          <p:nvPr>
            <p:ph type="sldNum" sz="quarter" idx="5"/>
          </p:nvPr>
        </p:nvSpPr>
        <p:spPr/>
        <p:txBody>
          <a:bodyPr/>
          <a:lstStyle/>
          <a:p>
            <a:fld id="{5ADD0482-FC88-431A-A070-37D919A9D21F}" type="slidenum">
              <a:rPr lang="en-US" smtClean="0"/>
              <a:t>12</a:t>
            </a:fld>
            <a:endParaRPr lang="en-US" dirty="0"/>
          </a:p>
        </p:txBody>
      </p:sp>
    </p:spTree>
    <p:extLst>
      <p:ext uri="{BB962C8B-B14F-4D97-AF65-F5344CB8AC3E}">
        <p14:creationId xmlns:p14="http://schemas.microsoft.com/office/powerpoint/2010/main" val="2730358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a:t>
            </a:r>
          </a:p>
          <a:p>
            <a:pPr marL="171450" indent="-171450">
              <a:buFont typeface="Wingdings" panose="05000000000000000000" pitchFamily="2" charset="2"/>
              <a:buChar char="Ø"/>
            </a:pPr>
            <a:r>
              <a:rPr lang="en-US" b="0" dirty="0"/>
              <a:t>Complete.</a:t>
            </a:r>
          </a:p>
        </p:txBody>
      </p:sp>
      <p:sp>
        <p:nvSpPr>
          <p:cNvPr id="4" name="Slide Number Placeholder 3"/>
          <p:cNvSpPr>
            <a:spLocks noGrp="1"/>
          </p:cNvSpPr>
          <p:nvPr>
            <p:ph type="sldNum" sz="quarter" idx="5"/>
          </p:nvPr>
        </p:nvSpPr>
        <p:spPr/>
        <p:txBody>
          <a:bodyPr/>
          <a:lstStyle/>
          <a:p>
            <a:fld id="{5ADD0482-FC88-431A-A070-37D919A9D21F}" type="slidenum">
              <a:rPr lang="en-US" smtClean="0"/>
              <a:t>13</a:t>
            </a:fld>
            <a:endParaRPr lang="en-US" dirty="0"/>
          </a:p>
        </p:txBody>
      </p:sp>
    </p:spTree>
    <p:extLst>
      <p:ext uri="{BB962C8B-B14F-4D97-AF65-F5344CB8AC3E}">
        <p14:creationId xmlns:p14="http://schemas.microsoft.com/office/powerpoint/2010/main" val="86995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a:t>
            </a:r>
          </a:p>
          <a:p>
            <a:pPr marL="171450" indent="-171450">
              <a:buFont typeface="Wingdings" panose="05000000000000000000" pitchFamily="2" charset="2"/>
              <a:buChar char="Ø"/>
            </a:pPr>
            <a:r>
              <a:rPr lang="en-US" dirty="0">
                <a:cs typeface="Calibri"/>
              </a:rPr>
              <a:t>Complete.</a:t>
            </a:r>
          </a:p>
        </p:txBody>
      </p:sp>
      <p:sp>
        <p:nvSpPr>
          <p:cNvPr id="4" name="Slide Number Placeholder 3"/>
          <p:cNvSpPr>
            <a:spLocks noGrp="1"/>
          </p:cNvSpPr>
          <p:nvPr>
            <p:ph type="sldNum" sz="quarter" idx="5"/>
          </p:nvPr>
        </p:nvSpPr>
        <p:spPr/>
        <p:txBody>
          <a:bodyPr/>
          <a:lstStyle/>
          <a:p>
            <a:fld id="{5ADD0482-FC88-431A-A070-37D919A9D21F}" type="slidenum">
              <a:rPr lang="en-US" smtClean="0"/>
              <a:t>14</a:t>
            </a:fld>
            <a:endParaRPr lang="en-US" dirty="0"/>
          </a:p>
        </p:txBody>
      </p:sp>
    </p:spTree>
    <p:extLst>
      <p:ext uri="{BB962C8B-B14F-4D97-AF65-F5344CB8AC3E}">
        <p14:creationId xmlns:p14="http://schemas.microsoft.com/office/powerpoint/2010/main" val="1843954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 </a:t>
            </a:r>
          </a:p>
          <a:p>
            <a:pPr marL="171450" indent="-171450">
              <a:buFont typeface="Wingdings" panose="05000000000000000000" pitchFamily="2" charset="2"/>
              <a:buChar char="Ø"/>
            </a:pPr>
            <a:r>
              <a:rPr lang="en-US" b="0" dirty="0"/>
              <a:t>Complete.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EC2A4-1761-45C6-A5E1-A1693888D3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5647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dirty="0"/>
              <a:t>Raven presents</a:t>
            </a:r>
            <a:endParaRPr lang="en-US" dirty="0"/>
          </a:p>
          <a:p>
            <a:pPr marL="171450" indent="-171450">
              <a:buFont typeface="Wingdings" panose="05000000000000000000" pitchFamily="2" charset="2"/>
              <a:buChar char="Ø"/>
            </a:pPr>
            <a:r>
              <a:rPr lang="en-US" dirty="0"/>
              <a:t>Complete. </a:t>
            </a:r>
          </a:p>
        </p:txBody>
      </p:sp>
      <p:sp>
        <p:nvSpPr>
          <p:cNvPr id="4" name="Slide Number Placeholder 3"/>
          <p:cNvSpPr>
            <a:spLocks noGrp="1"/>
          </p:cNvSpPr>
          <p:nvPr>
            <p:ph type="sldNum" sz="quarter" idx="5"/>
          </p:nvPr>
        </p:nvSpPr>
        <p:spPr/>
        <p:txBody>
          <a:bodyPr/>
          <a:lstStyle/>
          <a:p>
            <a:fld id="{5ADD0482-FC88-431A-A070-37D919A9D21F}" type="slidenum">
              <a:rPr lang="en-US" smtClean="0"/>
              <a:t>16</a:t>
            </a:fld>
            <a:endParaRPr lang="en-US" dirty="0"/>
          </a:p>
        </p:txBody>
      </p:sp>
    </p:spTree>
    <p:extLst>
      <p:ext uri="{BB962C8B-B14F-4D97-AF65-F5344CB8AC3E}">
        <p14:creationId xmlns:p14="http://schemas.microsoft.com/office/powerpoint/2010/main" val="3048616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dirty="0"/>
              <a:t>Raven presents</a:t>
            </a:r>
            <a:endParaRPr lang="en-US" dirty="0"/>
          </a:p>
          <a:p>
            <a:pPr marL="171450" indent="-171450">
              <a:buFont typeface="Wingdings" panose="05000000000000000000" pitchFamily="2" charset="2"/>
              <a:buChar char="Ø"/>
            </a:pPr>
            <a:r>
              <a:rPr lang="en-US" dirty="0"/>
              <a:t>Complete. </a:t>
            </a:r>
          </a:p>
        </p:txBody>
      </p:sp>
      <p:sp>
        <p:nvSpPr>
          <p:cNvPr id="4" name="Slide Number Placeholder 3"/>
          <p:cNvSpPr>
            <a:spLocks noGrp="1"/>
          </p:cNvSpPr>
          <p:nvPr>
            <p:ph type="sldNum" sz="quarter" idx="5"/>
          </p:nvPr>
        </p:nvSpPr>
        <p:spPr/>
        <p:txBody>
          <a:bodyPr/>
          <a:lstStyle/>
          <a:p>
            <a:fld id="{5ADD0482-FC88-431A-A070-37D919A9D21F}" type="slidenum">
              <a:rPr lang="en-US" smtClean="0"/>
              <a:t>17</a:t>
            </a:fld>
            <a:endParaRPr lang="en-US" dirty="0"/>
          </a:p>
        </p:txBody>
      </p:sp>
    </p:spTree>
    <p:extLst>
      <p:ext uri="{BB962C8B-B14F-4D97-AF65-F5344CB8AC3E}">
        <p14:creationId xmlns:p14="http://schemas.microsoft.com/office/powerpoint/2010/main" val="3548529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dirty="0"/>
              <a:t>Raven presents</a:t>
            </a:r>
            <a:endParaRPr lang="en-US" dirty="0"/>
          </a:p>
          <a:p>
            <a:pPr marL="171450" indent="-171450">
              <a:buFont typeface="Wingdings" panose="05000000000000000000" pitchFamily="2" charset="2"/>
              <a:buChar char="Ø"/>
            </a:pPr>
            <a:r>
              <a:rPr lang="en-US" dirty="0">
                <a:cs typeface="Calibri"/>
              </a:rPr>
              <a:t>Complete.</a:t>
            </a:r>
          </a:p>
        </p:txBody>
      </p:sp>
      <p:sp>
        <p:nvSpPr>
          <p:cNvPr id="4" name="Slide Number Placeholder 3"/>
          <p:cNvSpPr>
            <a:spLocks noGrp="1"/>
          </p:cNvSpPr>
          <p:nvPr>
            <p:ph type="sldNum" sz="quarter" idx="5"/>
          </p:nvPr>
        </p:nvSpPr>
        <p:spPr/>
        <p:txBody>
          <a:bodyPr/>
          <a:lstStyle/>
          <a:p>
            <a:fld id="{5ADD0482-FC88-431A-A070-37D919A9D21F}" type="slidenum">
              <a:rPr lang="en-US" smtClean="0"/>
              <a:t>18</a:t>
            </a:fld>
            <a:endParaRPr lang="en-US" dirty="0"/>
          </a:p>
        </p:txBody>
      </p:sp>
    </p:spTree>
    <p:extLst>
      <p:ext uri="{BB962C8B-B14F-4D97-AF65-F5344CB8AC3E}">
        <p14:creationId xmlns:p14="http://schemas.microsoft.com/office/powerpoint/2010/main" val="252098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dirty="0"/>
              <a:t>Raven presents</a:t>
            </a:r>
            <a:endParaRPr lang="en-US" dirty="0"/>
          </a:p>
          <a:p>
            <a:pPr marL="171450" indent="-171450">
              <a:buFont typeface="Wingdings" panose="05000000000000000000" pitchFamily="2" charset="2"/>
              <a:buChar char="Ø"/>
            </a:pPr>
            <a:r>
              <a:rPr lang="en-US" dirty="0"/>
              <a:t>Complete.</a:t>
            </a:r>
          </a:p>
        </p:txBody>
      </p:sp>
      <p:sp>
        <p:nvSpPr>
          <p:cNvPr id="4" name="Slide Number Placeholder 3"/>
          <p:cNvSpPr>
            <a:spLocks noGrp="1"/>
          </p:cNvSpPr>
          <p:nvPr>
            <p:ph type="sldNum" sz="quarter" idx="5"/>
          </p:nvPr>
        </p:nvSpPr>
        <p:spPr/>
        <p:txBody>
          <a:bodyPr/>
          <a:lstStyle/>
          <a:p>
            <a:fld id="{5ADD0482-FC88-431A-A070-37D919A9D21F}" type="slidenum">
              <a:rPr lang="en-US" smtClean="0"/>
              <a:t>19</a:t>
            </a:fld>
            <a:endParaRPr lang="en-US" dirty="0"/>
          </a:p>
        </p:txBody>
      </p:sp>
    </p:spTree>
    <p:extLst>
      <p:ext uri="{BB962C8B-B14F-4D97-AF65-F5344CB8AC3E}">
        <p14:creationId xmlns:p14="http://schemas.microsoft.com/office/powerpoint/2010/main" val="1409200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dirty="0"/>
              <a:t>Raven presents</a:t>
            </a:r>
            <a:endParaRPr lang="en-US" dirty="0"/>
          </a:p>
          <a:p>
            <a:pPr marL="171450" indent="-171450">
              <a:buFont typeface="Wingdings" panose="05000000000000000000" pitchFamily="2" charset="2"/>
              <a:buChar char="Ø"/>
            </a:pPr>
            <a:r>
              <a:rPr lang="en-US" dirty="0"/>
              <a:t>Complete. </a:t>
            </a:r>
          </a:p>
        </p:txBody>
      </p:sp>
      <p:sp>
        <p:nvSpPr>
          <p:cNvPr id="4" name="Slide Number Placeholder 3"/>
          <p:cNvSpPr>
            <a:spLocks noGrp="1"/>
          </p:cNvSpPr>
          <p:nvPr>
            <p:ph type="sldNum" sz="quarter" idx="5"/>
          </p:nvPr>
        </p:nvSpPr>
        <p:spPr/>
        <p:txBody>
          <a:bodyPr/>
          <a:lstStyle/>
          <a:p>
            <a:fld id="{5ADD0482-FC88-431A-A070-37D919A9D21F}" type="slidenum">
              <a:rPr lang="en-US" smtClean="0"/>
              <a:t>2</a:t>
            </a:fld>
            <a:endParaRPr lang="en-US" dirty="0"/>
          </a:p>
        </p:txBody>
      </p:sp>
    </p:spTree>
    <p:extLst>
      <p:ext uri="{BB962C8B-B14F-4D97-AF65-F5344CB8AC3E}">
        <p14:creationId xmlns:p14="http://schemas.microsoft.com/office/powerpoint/2010/main" val="2319623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Courier New" panose="02070309020205020404" pitchFamily="49" charset="0"/>
              <a:buNone/>
            </a:pPr>
            <a:r>
              <a:rPr lang="en-US" b="1" dirty="0"/>
              <a:t>FAO Presents</a:t>
            </a:r>
          </a:p>
          <a:p>
            <a:pPr marL="171450" indent="-171450">
              <a:buFont typeface="Wingdings" panose="05000000000000000000" pitchFamily="2" charset="2"/>
              <a:buChar char="Ø"/>
            </a:pPr>
            <a:r>
              <a:rPr lang="en-US" dirty="0"/>
              <a:t>Complete.</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5ADD0482-FC88-431A-A070-37D919A9D21F}" type="slidenum">
              <a:rPr lang="en-US" smtClean="0"/>
              <a:t>3</a:t>
            </a:fld>
            <a:endParaRPr lang="en-US" dirty="0"/>
          </a:p>
        </p:txBody>
      </p:sp>
    </p:spTree>
    <p:extLst>
      <p:ext uri="{BB962C8B-B14F-4D97-AF65-F5344CB8AC3E}">
        <p14:creationId xmlns:p14="http://schemas.microsoft.com/office/powerpoint/2010/main" val="3097978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 </a:t>
            </a:r>
          </a:p>
          <a:p>
            <a:pPr marL="171450" indent="-171450">
              <a:buFont typeface="Wingdings" panose="05000000000000000000" pitchFamily="2" charset="2"/>
              <a:buChar char="Ø"/>
            </a:pPr>
            <a:r>
              <a:rPr lang="en-US" dirty="0">
                <a:cs typeface="Calibri"/>
              </a:rPr>
              <a:t>Complete.</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5ADD0482-FC88-431A-A070-37D919A9D21F}" type="slidenum">
              <a:rPr lang="en-US" smtClean="0"/>
              <a:t>4</a:t>
            </a:fld>
            <a:endParaRPr lang="en-US" dirty="0"/>
          </a:p>
        </p:txBody>
      </p:sp>
    </p:spTree>
    <p:extLst>
      <p:ext uri="{BB962C8B-B14F-4D97-AF65-F5344CB8AC3E}">
        <p14:creationId xmlns:p14="http://schemas.microsoft.com/office/powerpoint/2010/main" val="3138048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dirty="0"/>
              <a:t>Raven presents</a:t>
            </a:r>
            <a:endParaRPr lang="en-US" dirty="0">
              <a:solidFill>
                <a:schemeClr val="accent5">
                  <a:lumMod val="50000"/>
                </a:schemeClr>
              </a:solidFill>
            </a:endParaRPr>
          </a:p>
          <a:p>
            <a:pPr marL="171450" indent="-171450">
              <a:buFont typeface="Wingdings" panose="05000000000000000000" pitchFamily="2" charset="2"/>
              <a:buChar char="Ø"/>
            </a:pPr>
            <a:r>
              <a:rPr lang="en-US" dirty="0">
                <a:solidFill>
                  <a:schemeClr val="accent5">
                    <a:lumMod val="50000"/>
                  </a:schemeClr>
                </a:solidFill>
                <a:cs typeface="Calibri" panose="020F0502020204030204"/>
              </a:rPr>
              <a:t>Do we have a deadline for making awards in the Portal? (Last year it was Sept 15) Ask FAO</a:t>
            </a:r>
            <a:endParaRPr lang="en-US">
              <a:solidFill>
                <a:schemeClr val="accent5">
                  <a:lumMod val="50000"/>
                </a:schemeClr>
              </a:solidFill>
              <a:ea typeface="Calibri"/>
              <a:cs typeface="Calibri" panose="020F0502020204030204"/>
            </a:endParaRPr>
          </a:p>
          <a:p>
            <a:pPr marL="171450" indent="-171450">
              <a:buFont typeface="Wingdings" panose="05000000000000000000" pitchFamily="2" charset="2"/>
              <a:buChar char="Ø"/>
            </a:pPr>
            <a:r>
              <a:rPr lang="en-US" dirty="0">
                <a:solidFill>
                  <a:schemeClr val="accent5">
                    <a:lumMod val="50000"/>
                  </a:schemeClr>
                </a:solidFill>
                <a:cs typeface="Calibri" panose="020F0502020204030204"/>
              </a:rPr>
              <a:t>Do we have a deadline for collecting student Thank You letters on the Portal? (Last year it was Sept 30) Ask FAO</a:t>
            </a:r>
            <a:endParaRPr lang="en-US" dirty="0">
              <a:solidFill>
                <a:schemeClr val="accent5">
                  <a:lumMod val="50000"/>
                </a:schemeClr>
              </a:solidFill>
              <a:ea typeface="Calibri"/>
              <a:cs typeface="Calibri" panose="020F0502020204030204"/>
            </a:endParaRPr>
          </a:p>
        </p:txBody>
      </p:sp>
      <p:sp>
        <p:nvSpPr>
          <p:cNvPr id="4" name="Slide Number Placeholder 3"/>
          <p:cNvSpPr>
            <a:spLocks noGrp="1"/>
          </p:cNvSpPr>
          <p:nvPr>
            <p:ph type="sldNum" sz="quarter" idx="5"/>
          </p:nvPr>
        </p:nvSpPr>
        <p:spPr/>
        <p:txBody>
          <a:bodyPr/>
          <a:lstStyle/>
          <a:p>
            <a:fld id="{5ADD0482-FC88-431A-A070-37D919A9D21F}" type="slidenum">
              <a:rPr lang="en-US" smtClean="0"/>
              <a:t>5</a:t>
            </a:fld>
            <a:endParaRPr lang="en-US" dirty="0"/>
          </a:p>
        </p:txBody>
      </p:sp>
    </p:spTree>
    <p:extLst>
      <p:ext uri="{BB962C8B-B14F-4D97-AF65-F5344CB8AC3E}">
        <p14:creationId xmlns:p14="http://schemas.microsoft.com/office/powerpoint/2010/main" val="4033067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dirty="0"/>
              <a:t>Raven Presents:</a:t>
            </a:r>
            <a:endParaRPr lang="en-US" dirty="0"/>
          </a:p>
          <a:p>
            <a:pPr marL="171450" indent="-171450">
              <a:buFont typeface="Wingdings" panose="05000000000000000000" pitchFamily="2" charset="2"/>
              <a:buChar char="Ø"/>
            </a:pPr>
            <a:r>
              <a:rPr lang="en-US" dirty="0"/>
              <a:t>Complete.</a:t>
            </a:r>
          </a:p>
          <a:p>
            <a:pPr marL="171450" indent="-171450">
              <a:buFont typeface="Wingdings" panose="05000000000000000000" pitchFamily="2" charset="2"/>
              <a:buChar char="Ø"/>
            </a:pPr>
            <a:r>
              <a:rPr lang="en-US" dirty="0">
                <a:cs typeface="Calibri" panose="020F0502020204030204"/>
              </a:rPr>
              <a:t>Use AWSS Instructions again in April Forum</a:t>
            </a:r>
          </a:p>
        </p:txBody>
      </p:sp>
      <p:sp>
        <p:nvSpPr>
          <p:cNvPr id="4" name="Slide Number Placeholder 3"/>
          <p:cNvSpPr>
            <a:spLocks noGrp="1"/>
          </p:cNvSpPr>
          <p:nvPr>
            <p:ph type="sldNum" sz="quarter" idx="5"/>
          </p:nvPr>
        </p:nvSpPr>
        <p:spPr/>
        <p:txBody>
          <a:bodyPr/>
          <a:lstStyle/>
          <a:p>
            <a:fld id="{5ADD0482-FC88-431A-A070-37D919A9D21F}" type="slidenum">
              <a:rPr lang="en-US" smtClean="0"/>
              <a:t>6</a:t>
            </a:fld>
            <a:endParaRPr lang="en-US" dirty="0"/>
          </a:p>
        </p:txBody>
      </p:sp>
    </p:spTree>
    <p:extLst>
      <p:ext uri="{BB962C8B-B14F-4D97-AF65-F5344CB8AC3E}">
        <p14:creationId xmlns:p14="http://schemas.microsoft.com/office/powerpoint/2010/main" val="1769964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 </a:t>
            </a:r>
            <a:endParaRPr lang="en-US" b="1" dirty="0">
              <a:cs typeface="Calibri"/>
            </a:endParaRPr>
          </a:p>
          <a:p>
            <a:pPr marL="171450" indent="-171450">
              <a:buFont typeface="Wingdings" panose="05000000000000000000" pitchFamily="2" charset="2"/>
              <a:buChar char="Ø"/>
            </a:pPr>
            <a:r>
              <a:rPr lang="en-US" b="0" dirty="0">
                <a:cs typeface="Calibri"/>
              </a:rPr>
              <a:t>Complete</a:t>
            </a:r>
            <a:endParaRPr lang="en-US" b="0" dirty="0"/>
          </a:p>
        </p:txBody>
      </p:sp>
      <p:sp>
        <p:nvSpPr>
          <p:cNvPr id="4" name="Slide Number Placeholder 3"/>
          <p:cNvSpPr>
            <a:spLocks noGrp="1"/>
          </p:cNvSpPr>
          <p:nvPr>
            <p:ph type="sldNum" sz="quarter" idx="5"/>
          </p:nvPr>
        </p:nvSpPr>
        <p:spPr/>
        <p:txBody>
          <a:bodyPr/>
          <a:lstStyle/>
          <a:p>
            <a:fld id="{5ADD0482-FC88-431A-A070-37D919A9D21F}" type="slidenum">
              <a:rPr lang="en-US" smtClean="0"/>
              <a:t>7</a:t>
            </a:fld>
            <a:endParaRPr lang="en-US" dirty="0"/>
          </a:p>
        </p:txBody>
      </p:sp>
    </p:spTree>
    <p:extLst>
      <p:ext uri="{BB962C8B-B14F-4D97-AF65-F5344CB8AC3E}">
        <p14:creationId xmlns:p14="http://schemas.microsoft.com/office/powerpoint/2010/main" val="3617115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a:t>
            </a:r>
          </a:p>
          <a:p>
            <a:pPr marL="171450" indent="-171450">
              <a:buFont typeface="Wingdings" panose="05000000000000000000" pitchFamily="2" charset="2"/>
              <a:buChar char="Ø"/>
            </a:pPr>
            <a:r>
              <a:rPr lang="en-US" dirty="0">
                <a:cs typeface="Calibri"/>
              </a:rPr>
              <a:t>Complete.</a:t>
            </a:r>
            <a:endParaRPr lang="en-US" dirty="0"/>
          </a:p>
        </p:txBody>
      </p:sp>
      <p:sp>
        <p:nvSpPr>
          <p:cNvPr id="4" name="Slide Number Placeholder 3"/>
          <p:cNvSpPr>
            <a:spLocks noGrp="1"/>
          </p:cNvSpPr>
          <p:nvPr>
            <p:ph type="sldNum" sz="quarter" idx="5"/>
          </p:nvPr>
        </p:nvSpPr>
        <p:spPr/>
        <p:txBody>
          <a:bodyPr/>
          <a:lstStyle/>
          <a:p>
            <a:fld id="{5ADD0482-FC88-431A-A070-37D919A9D21F}" type="slidenum">
              <a:rPr lang="en-US" smtClean="0"/>
              <a:t>8</a:t>
            </a:fld>
            <a:endParaRPr lang="en-US" dirty="0"/>
          </a:p>
        </p:txBody>
      </p:sp>
    </p:spTree>
    <p:extLst>
      <p:ext uri="{BB962C8B-B14F-4D97-AF65-F5344CB8AC3E}">
        <p14:creationId xmlns:p14="http://schemas.microsoft.com/office/powerpoint/2010/main" val="1250473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a:t>
            </a:r>
          </a:p>
          <a:p>
            <a:pPr marL="171450" indent="-171450">
              <a:buFont typeface="Wingdings" panose="05000000000000000000" pitchFamily="2" charset="2"/>
              <a:buChar char="Ø"/>
            </a:pPr>
            <a:r>
              <a:rPr lang="en-US" dirty="0">
                <a:cs typeface="Calibri"/>
              </a:rPr>
              <a:t>Complete.</a:t>
            </a:r>
          </a:p>
        </p:txBody>
      </p:sp>
      <p:sp>
        <p:nvSpPr>
          <p:cNvPr id="4" name="Slide Number Placeholder 3"/>
          <p:cNvSpPr>
            <a:spLocks noGrp="1"/>
          </p:cNvSpPr>
          <p:nvPr>
            <p:ph type="sldNum" sz="quarter" idx="5"/>
          </p:nvPr>
        </p:nvSpPr>
        <p:spPr/>
        <p:txBody>
          <a:bodyPr/>
          <a:lstStyle/>
          <a:p>
            <a:fld id="{5ADD0482-FC88-431A-A070-37D919A9D21F}" type="slidenum">
              <a:rPr lang="en-US" smtClean="0"/>
              <a:t>9</a:t>
            </a:fld>
            <a:endParaRPr lang="en-US" dirty="0"/>
          </a:p>
        </p:txBody>
      </p:sp>
    </p:spTree>
    <p:extLst>
      <p:ext uri="{BB962C8B-B14F-4D97-AF65-F5344CB8AC3E}">
        <p14:creationId xmlns:p14="http://schemas.microsoft.com/office/powerpoint/2010/main" val="2039718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C994CB-2BC6-164B-80D4-304B4CB6D8C3}"/>
              </a:ext>
            </a:extLst>
          </p:cNvPr>
          <p:cNvSpPr>
            <a:spLocks noChangeAspect="1"/>
          </p:cNvSpPr>
          <p:nvPr userDrawn="1"/>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4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81192" y="2180496"/>
            <a:ext cx="11029615" cy="367830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E20D11B3-3F18-4FD1-BAEF-D15CC2EE16C2}" type="datetime8">
              <a:rPr lang="en-US" noProof="0" smtClean="0"/>
              <a:t>10/9/2023 8:30 AM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a:xfrm>
            <a:off x="10558300" y="5956137"/>
            <a:ext cx="1052508" cy="365125"/>
          </a:xfrm>
        </p:spPr>
        <p:txBody>
          <a:bodyPr/>
          <a:lstStyle/>
          <a:p>
            <a:fld id="{C5C3056E-1632-4A65-A24F-3F10A1450A6E}" type="slidenum">
              <a:rPr lang="en-US" noProof="0" smtClean="0"/>
              <a:t>‹#›</a:t>
            </a:fld>
            <a:endParaRPr lang="en-US" noProof="0" dirty="0"/>
          </a:p>
        </p:txBody>
      </p:sp>
      <p:sp>
        <p:nvSpPr>
          <p:cNvPr id="9" name="Title 1">
            <a:extLst>
              <a:ext uri="{FF2B5EF4-FFF2-40B4-BE49-F238E27FC236}">
                <a16:creationId xmlns:a16="http://schemas.microsoft.com/office/drawing/2014/main" id="{B5BE0FDB-DB48-E242-8A1F-5B06F79B404A}"/>
              </a:ext>
            </a:extLst>
          </p:cNvPr>
          <p:cNvSpPr>
            <a:spLocks noGrp="1"/>
          </p:cNvSpPr>
          <p:nvPr>
            <p:ph type="title"/>
          </p:nvPr>
        </p:nvSpPr>
        <p:spPr>
          <a:xfrm>
            <a:off x="581193" y="729658"/>
            <a:ext cx="11029616" cy="988332"/>
          </a:xfrm>
        </p:spPr>
        <p:txBody>
          <a:bodyPr anchor="ctr" anchorCtr="0">
            <a:normAutofit/>
          </a:bodyPr>
          <a:lstStyle>
            <a:lvl1pPr algn="ctr">
              <a:defRPr sz="4000"/>
            </a:lvl1pPr>
          </a:lstStyle>
          <a:p>
            <a:r>
              <a:rPr lang="en-US" noProof="0"/>
              <a:t>Click to edit Master title style</a:t>
            </a:r>
          </a:p>
        </p:txBody>
      </p:sp>
    </p:spTree>
    <p:extLst>
      <p:ext uri="{BB962C8B-B14F-4D97-AF65-F5344CB8AC3E}">
        <p14:creationId xmlns:p14="http://schemas.microsoft.com/office/powerpoint/2010/main" val="1101181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22A32-5C31-3408-BF98-C232AB8455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FECC7F-8840-16F6-E989-91202967DD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4B00C5-9EC1-6329-0390-73F566DF38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AEBCF8-7A4B-A573-5ACC-022AB93E3F00}"/>
              </a:ext>
            </a:extLst>
          </p:cNvPr>
          <p:cNvSpPr>
            <a:spLocks noGrp="1"/>
          </p:cNvSpPr>
          <p:nvPr>
            <p:ph type="dt" sz="half" idx="10"/>
          </p:nvPr>
        </p:nvSpPr>
        <p:spPr/>
        <p:txBody>
          <a:bodyPr/>
          <a:lstStyle/>
          <a:p>
            <a:fld id="{4A04DA25-D7AB-4B0A-AE8D-0314F3A7265A}" type="datetimeFigureOut">
              <a:rPr lang="en-US" smtClean="0"/>
              <a:t>10/9/2023</a:t>
            </a:fld>
            <a:endParaRPr lang="en-US" dirty="0"/>
          </a:p>
        </p:txBody>
      </p:sp>
      <p:sp>
        <p:nvSpPr>
          <p:cNvPr id="6" name="Footer Placeholder 5">
            <a:extLst>
              <a:ext uri="{FF2B5EF4-FFF2-40B4-BE49-F238E27FC236}">
                <a16:creationId xmlns:a16="http://schemas.microsoft.com/office/drawing/2014/main" id="{C7BF0FBD-24D5-763B-E526-72070C31028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928DDC1-34EB-D63F-818E-AAA6179FC3DA}"/>
              </a:ext>
            </a:extLst>
          </p:cNvPr>
          <p:cNvSpPr>
            <a:spLocks noGrp="1"/>
          </p:cNvSpPr>
          <p:nvPr>
            <p:ph type="sldNum" sz="quarter" idx="12"/>
          </p:nvPr>
        </p:nvSpPr>
        <p:spPr/>
        <p:txBody>
          <a:bodyPr/>
          <a:lstStyle/>
          <a:p>
            <a:fld id="{DB5727FC-A564-44BE-B146-0518ABF82BCB}" type="slidenum">
              <a:rPr lang="en-US" smtClean="0"/>
              <a:t>‹#›</a:t>
            </a:fld>
            <a:endParaRPr lang="en-US" dirty="0"/>
          </a:p>
        </p:txBody>
      </p:sp>
    </p:spTree>
    <p:extLst>
      <p:ext uri="{BB962C8B-B14F-4D97-AF65-F5344CB8AC3E}">
        <p14:creationId xmlns:p14="http://schemas.microsoft.com/office/powerpoint/2010/main" val="3043605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17BA9-BEE0-42D2-AFF9-9A90A7958C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AF4310-B5D9-1FA9-1609-A9A4291BAE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833864-8432-921D-5709-41B3518042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96903F-4960-8D91-606C-EBEE2C7778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375436-9913-F67B-25FA-E77FB89A55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03F5E7-27E8-CE7C-4EC4-C15E0FE3421D}"/>
              </a:ext>
            </a:extLst>
          </p:cNvPr>
          <p:cNvSpPr>
            <a:spLocks noGrp="1"/>
          </p:cNvSpPr>
          <p:nvPr>
            <p:ph type="dt" sz="half" idx="10"/>
          </p:nvPr>
        </p:nvSpPr>
        <p:spPr/>
        <p:txBody>
          <a:bodyPr/>
          <a:lstStyle/>
          <a:p>
            <a:fld id="{4A04DA25-D7AB-4B0A-AE8D-0314F3A7265A}" type="datetimeFigureOut">
              <a:rPr lang="en-US" smtClean="0"/>
              <a:t>10/9/2023</a:t>
            </a:fld>
            <a:endParaRPr lang="en-US" dirty="0"/>
          </a:p>
        </p:txBody>
      </p:sp>
      <p:sp>
        <p:nvSpPr>
          <p:cNvPr id="8" name="Footer Placeholder 7">
            <a:extLst>
              <a:ext uri="{FF2B5EF4-FFF2-40B4-BE49-F238E27FC236}">
                <a16:creationId xmlns:a16="http://schemas.microsoft.com/office/drawing/2014/main" id="{3DBF1B07-21F5-1770-B3D6-7D315C8C3BF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E5C95D3-15CB-8CB2-45F5-99750002DD6A}"/>
              </a:ext>
            </a:extLst>
          </p:cNvPr>
          <p:cNvSpPr>
            <a:spLocks noGrp="1"/>
          </p:cNvSpPr>
          <p:nvPr>
            <p:ph type="sldNum" sz="quarter" idx="12"/>
          </p:nvPr>
        </p:nvSpPr>
        <p:spPr/>
        <p:txBody>
          <a:bodyPr/>
          <a:lstStyle/>
          <a:p>
            <a:fld id="{DB5727FC-A564-44BE-B146-0518ABF82BCB}" type="slidenum">
              <a:rPr lang="en-US" smtClean="0"/>
              <a:t>‹#›</a:t>
            </a:fld>
            <a:endParaRPr lang="en-US" dirty="0"/>
          </a:p>
        </p:txBody>
      </p:sp>
    </p:spTree>
    <p:extLst>
      <p:ext uri="{BB962C8B-B14F-4D97-AF65-F5344CB8AC3E}">
        <p14:creationId xmlns:p14="http://schemas.microsoft.com/office/powerpoint/2010/main" val="3630214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378F8-2F40-97B3-CA62-FA234178D5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A1E12E-8C67-9975-E9D9-C889E70D09DD}"/>
              </a:ext>
            </a:extLst>
          </p:cNvPr>
          <p:cNvSpPr>
            <a:spLocks noGrp="1"/>
          </p:cNvSpPr>
          <p:nvPr>
            <p:ph type="dt" sz="half" idx="10"/>
          </p:nvPr>
        </p:nvSpPr>
        <p:spPr/>
        <p:txBody>
          <a:bodyPr/>
          <a:lstStyle/>
          <a:p>
            <a:fld id="{4A04DA25-D7AB-4B0A-AE8D-0314F3A7265A}" type="datetimeFigureOut">
              <a:rPr lang="en-US" smtClean="0"/>
              <a:t>10/9/2023</a:t>
            </a:fld>
            <a:endParaRPr lang="en-US" dirty="0"/>
          </a:p>
        </p:txBody>
      </p:sp>
      <p:sp>
        <p:nvSpPr>
          <p:cNvPr id="4" name="Footer Placeholder 3">
            <a:extLst>
              <a:ext uri="{FF2B5EF4-FFF2-40B4-BE49-F238E27FC236}">
                <a16:creationId xmlns:a16="http://schemas.microsoft.com/office/drawing/2014/main" id="{3C7BF50D-4A6F-B0DF-AC03-91333936BA2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4E002EC-5515-AE67-8649-219482A4E69C}"/>
              </a:ext>
            </a:extLst>
          </p:cNvPr>
          <p:cNvSpPr>
            <a:spLocks noGrp="1"/>
          </p:cNvSpPr>
          <p:nvPr>
            <p:ph type="sldNum" sz="quarter" idx="12"/>
          </p:nvPr>
        </p:nvSpPr>
        <p:spPr/>
        <p:txBody>
          <a:bodyPr/>
          <a:lstStyle/>
          <a:p>
            <a:fld id="{DB5727FC-A564-44BE-B146-0518ABF82BCB}" type="slidenum">
              <a:rPr lang="en-US" smtClean="0"/>
              <a:t>‹#›</a:t>
            </a:fld>
            <a:endParaRPr lang="en-US" dirty="0"/>
          </a:p>
        </p:txBody>
      </p:sp>
    </p:spTree>
    <p:extLst>
      <p:ext uri="{BB962C8B-B14F-4D97-AF65-F5344CB8AC3E}">
        <p14:creationId xmlns:p14="http://schemas.microsoft.com/office/powerpoint/2010/main" val="2950855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2EE58A-1517-CAF0-E408-44616D91207C}"/>
              </a:ext>
            </a:extLst>
          </p:cNvPr>
          <p:cNvSpPr>
            <a:spLocks noGrp="1"/>
          </p:cNvSpPr>
          <p:nvPr>
            <p:ph type="dt" sz="half" idx="10"/>
          </p:nvPr>
        </p:nvSpPr>
        <p:spPr/>
        <p:txBody>
          <a:bodyPr/>
          <a:lstStyle/>
          <a:p>
            <a:fld id="{4A04DA25-D7AB-4B0A-AE8D-0314F3A7265A}" type="datetimeFigureOut">
              <a:rPr lang="en-US" smtClean="0"/>
              <a:t>10/9/2023</a:t>
            </a:fld>
            <a:endParaRPr lang="en-US" dirty="0"/>
          </a:p>
        </p:txBody>
      </p:sp>
      <p:sp>
        <p:nvSpPr>
          <p:cNvPr id="3" name="Footer Placeholder 2">
            <a:extLst>
              <a:ext uri="{FF2B5EF4-FFF2-40B4-BE49-F238E27FC236}">
                <a16:creationId xmlns:a16="http://schemas.microsoft.com/office/drawing/2014/main" id="{5DD8EE20-412B-2878-F2C4-AA49CFBCD28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42230BB-37D3-91BE-8797-C6BC9EFCF09E}"/>
              </a:ext>
            </a:extLst>
          </p:cNvPr>
          <p:cNvSpPr>
            <a:spLocks noGrp="1"/>
          </p:cNvSpPr>
          <p:nvPr>
            <p:ph type="sldNum" sz="quarter" idx="12"/>
          </p:nvPr>
        </p:nvSpPr>
        <p:spPr/>
        <p:txBody>
          <a:bodyPr/>
          <a:lstStyle/>
          <a:p>
            <a:fld id="{DB5727FC-A564-44BE-B146-0518ABF82BCB}" type="slidenum">
              <a:rPr lang="en-US" smtClean="0"/>
              <a:t>‹#›</a:t>
            </a:fld>
            <a:endParaRPr lang="en-US" dirty="0"/>
          </a:p>
        </p:txBody>
      </p:sp>
    </p:spTree>
    <p:extLst>
      <p:ext uri="{BB962C8B-B14F-4D97-AF65-F5344CB8AC3E}">
        <p14:creationId xmlns:p14="http://schemas.microsoft.com/office/powerpoint/2010/main" val="375931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52968-89E8-48F4-2CEE-C6F47B4EB6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1E3D0E-19F4-F332-4CFB-2D51D8B584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2AE17A-84E7-A8FE-3FA2-48F724DB96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170AE8-AAB1-C408-44D5-B4DCE072032A}"/>
              </a:ext>
            </a:extLst>
          </p:cNvPr>
          <p:cNvSpPr>
            <a:spLocks noGrp="1"/>
          </p:cNvSpPr>
          <p:nvPr>
            <p:ph type="dt" sz="half" idx="10"/>
          </p:nvPr>
        </p:nvSpPr>
        <p:spPr/>
        <p:txBody>
          <a:bodyPr/>
          <a:lstStyle/>
          <a:p>
            <a:fld id="{4A04DA25-D7AB-4B0A-AE8D-0314F3A7265A}" type="datetimeFigureOut">
              <a:rPr lang="en-US" smtClean="0"/>
              <a:t>10/9/2023</a:t>
            </a:fld>
            <a:endParaRPr lang="en-US" dirty="0"/>
          </a:p>
        </p:txBody>
      </p:sp>
      <p:sp>
        <p:nvSpPr>
          <p:cNvPr id="6" name="Footer Placeholder 5">
            <a:extLst>
              <a:ext uri="{FF2B5EF4-FFF2-40B4-BE49-F238E27FC236}">
                <a16:creationId xmlns:a16="http://schemas.microsoft.com/office/drawing/2014/main" id="{FABE7454-5FCB-013C-43CB-ED8BD53AF63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64FE00-52E3-C012-82AE-90C764EB36A4}"/>
              </a:ext>
            </a:extLst>
          </p:cNvPr>
          <p:cNvSpPr>
            <a:spLocks noGrp="1"/>
          </p:cNvSpPr>
          <p:nvPr>
            <p:ph type="sldNum" sz="quarter" idx="12"/>
          </p:nvPr>
        </p:nvSpPr>
        <p:spPr/>
        <p:txBody>
          <a:bodyPr/>
          <a:lstStyle/>
          <a:p>
            <a:fld id="{DB5727FC-A564-44BE-B146-0518ABF82BCB}" type="slidenum">
              <a:rPr lang="en-US" smtClean="0"/>
              <a:t>‹#›</a:t>
            </a:fld>
            <a:endParaRPr lang="en-US" dirty="0"/>
          </a:p>
        </p:txBody>
      </p:sp>
    </p:spTree>
    <p:extLst>
      <p:ext uri="{BB962C8B-B14F-4D97-AF65-F5344CB8AC3E}">
        <p14:creationId xmlns:p14="http://schemas.microsoft.com/office/powerpoint/2010/main" val="680794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C4E3B-197F-A6D5-E07A-085915C5AA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261E17-B2F8-0376-1509-E850895F1F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EECCA18-2903-C640-0FDA-558C113E32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0891BF-7A1C-5F28-715F-FDF17C9797E2}"/>
              </a:ext>
            </a:extLst>
          </p:cNvPr>
          <p:cNvSpPr>
            <a:spLocks noGrp="1"/>
          </p:cNvSpPr>
          <p:nvPr>
            <p:ph type="dt" sz="half" idx="10"/>
          </p:nvPr>
        </p:nvSpPr>
        <p:spPr/>
        <p:txBody>
          <a:bodyPr/>
          <a:lstStyle/>
          <a:p>
            <a:fld id="{4A04DA25-D7AB-4B0A-AE8D-0314F3A7265A}" type="datetimeFigureOut">
              <a:rPr lang="en-US" smtClean="0"/>
              <a:t>10/9/2023</a:t>
            </a:fld>
            <a:endParaRPr lang="en-US" dirty="0"/>
          </a:p>
        </p:txBody>
      </p:sp>
      <p:sp>
        <p:nvSpPr>
          <p:cNvPr id="6" name="Footer Placeholder 5">
            <a:extLst>
              <a:ext uri="{FF2B5EF4-FFF2-40B4-BE49-F238E27FC236}">
                <a16:creationId xmlns:a16="http://schemas.microsoft.com/office/drawing/2014/main" id="{ABF2357B-FCA7-1EB3-6E51-A4B0266F84A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DFA23E0-C8D8-1320-0E83-75E9FEAD7997}"/>
              </a:ext>
            </a:extLst>
          </p:cNvPr>
          <p:cNvSpPr>
            <a:spLocks noGrp="1"/>
          </p:cNvSpPr>
          <p:nvPr>
            <p:ph type="sldNum" sz="quarter" idx="12"/>
          </p:nvPr>
        </p:nvSpPr>
        <p:spPr/>
        <p:txBody>
          <a:bodyPr/>
          <a:lstStyle/>
          <a:p>
            <a:fld id="{DB5727FC-A564-44BE-B146-0518ABF82BCB}" type="slidenum">
              <a:rPr lang="en-US" smtClean="0"/>
              <a:t>‹#›</a:t>
            </a:fld>
            <a:endParaRPr lang="en-US" dirty="0"/>
          </a:p>
        </p:txBody>
      </p:sp>
    </p:spTree>
    <p:extLst>
      <p:ext uri="{BB962C8B-B14F-4D97-AF65-F5344CB8AC3E}">
        <p14:creationId xmlns:p14="http://schemas.microsoft.com/office/powerpoint/2010/main" val="3137663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CE4A3-CBF7-42D6-2AF4-F53494611E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E6B872-418F-7891-39DD-877B343DEC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3D30A2-2F13-27DB-E551-7A5D1EF7E9C8}"/>
              </a:ext>
            </a:extLst>
          </p:cNvPr>
          <p:cNvSpPr>
            <a:spLocks noGrp="1"/>
          </p:cNvSpPr>
          <p:nvPr>
            <p:ph type="dt" sz="half" idx="10"/>
          </p:nvPr>
        </p:nvSpPr>
        <p:spPr/>
        <p:txBody>
          <a:bodyPr/>
          <a:lstStyle/>
          <a:p>
            <a:fld id="{4A04DA25-D7AB-4B0A-AE8D-0314F3A7265A}" type="datetimeFigureOut">
              <a:rPr lang="en-US" smtClean="0"/>
              <a:t>10/9/2023</a:t>
            </a:fld>
            <a:endParaRPr lang="en-US" dirty="0"/>
          </a:p>
        </p:txBody>
      </p:sp>
      <p:sp>
        <p:nvSpPr>
          <p:cNvPr id="5" name="Footer Placeholder 4">
            <a:extLst>
              <a:ext uri="{FF2B5EF4-FFF2-40B4-BE49-F238E27FC236}">
                <a16:creationId xmlns:a16="http://schemas.microsoft.com/office/drawing/2014/main" id="{FCA4AF8A-991E-5ADE-E461-09B8B7B157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C32AA5E-255C-95FC-2CD3-28CA1CE1D202}"/>
              </a:ext>
            </a:extLst>
          </p:cNvPr>
          <p:cNvSpPr>
            <a:spLocks noGrp="1"/>
          </p:cNvSpPr>
          <p:nvPr>
            <p:ph type="sldNum" sz="quarter" idx="12"/>
          </p:nvPr>
        </p:nvSpPr>
        <p:spPr/>
        <p:txBody>
          <a:bodyPr/>
          <a:lstStyle/>
          <a:p>
            <a:fld id="{DB5727FC-A564-44BE-B146-0518ABF82BCB}" type="slidenum">
              <a:rPr lang="en-US" smtClean="0"/>
              <a:t>‹#›</a:t>
            </a:fld>
            <a:endParaRPr lang="en-US" dirty="0"/>
          </a:p>
        </p:txBody>
      </p:sp>
    </p:spTree>
    <p:extLst>
      <p:ext uri="{BB962C8B-B14F-4D97-AF65-F5344CB8AC3E}">
        <p14:creationId xmlns:p14="http://schemas.microsoft.com/office/powerpoint/2010/main" val="85585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A73201-509C-D170-1F64-4E6E03408B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599C67-FC70-7101-777F-56DF448356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6D8C3-476C-02B5-4E0E-4C71B31E4F9A}"/>
              </a:ext>
            </a:extLst>
          </p:cNvPr>
          <p:cNvSpPr>
            <a:spLocks noGrp="1"/>
          </p:cNvSpPr>
          <p:nvPr>
            <p:ph type="dt" sz="half" idx="10"/>
          </p:nvPr>
        </p:nvSpPr>
        <p:spPr/>
        <p:txBody>
          <a:bodyPr/>
          <a:lstStyle/>
          <a:p>
            <a:fld id="{4A04DA25-D7AB-4B0A-AE8D-0314F3A7265A}" type="datetimeFigureOut">
              <a:rPr lang="en-US" smtClean="0"/>
              <a:t>10/9/2023</a:t>
            </a:fld>
            <a:endParaRPr lang="en-US" dirty="0"/>
          </a:p>
        </p:txBody>
      </p:sp>
      <p:sp>
        <p:nvSpPr>
          <p:cNvPr id="5" name="Footer Placeholder 4">
            <a:extLst>
              <a:ext uri="{FF2B5EF4-FFF2-40B4-BE49-F238E27FC236}">
                <a16:creationId xmlns:a16="http://schemas.microsoft.com/office/drawing/2014/main" id="{246FDE9D-FB37-337A-0643-59ADCF060CE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553B55-1988-76B8-D6B3-DFDA85B4DD9E}"/>
              </a:ext>
            </a:extLst>
          </p:cNvPr>
          <p:cNvSpPr>
            <a:spLocks noGrp="1"/>
          </p:cNvSpPr>
          <p:nvPr>
            <p:ph type="sldNum" sz="quarter" idx="12"/>
          </p:nvPr>
        </p:nvSpPr>
        <p:spPr/>
        <p:txBody>
          <a:bodyPr/>
          <a:lstStyle/>
          <a:p>
            <a:fld id="{DB5727FC-A564-44BE-B146-0518ABF82BCB}" type="slidenum">
              <a:rPr lang="en-US" smtClean="0"/>
              <a:t>‹#›</a:t>
            </a:fld>
            <a:endParaRPr lang="en-US" dirty="0"/>
          </a:p>
        </p:txBody>
      </p:sp>
    </p:spTree>
    <p:extLst>
      <p:ext uri="{BB962C8B-B14F-4D97-AF65-F5344CB8AC3E}">
        <p14:creationId xmlns:p14="http://schemas.microsoft.com/office/powerpoint/2010/main" val="1185677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903163"/>
                </a:solidFill>
              </a:defRPr>
            </a:lvl1pPr>
          </a:lstStyle>
          <a:p>
            <a:fld id="{E2E361C1-C0E3-47DF-8509-372F2F8B74E4}" type="datetime8">
              <a:rPr lang="en-US" noProof="0" smtClean="0"/>
              <a:pPr/>
              <a:t>10/9/2023 8:30 AM</a:t>
            </a:fld>
            <a:endParaRPr lang="en-US" noProof="0" dirty="0"/>
          </a:p>
        </p:txBody>
      </p:sp>
      <p:sp>
        <p:nvSpPr>
          <p:cNvPr id="3" name="Footer Placeholder 2"/>
          <p:cNvSpPr>
            <a:spLocks noGrp="1"/>
          </p:cNvSpPr>
          <p:nvPr>
            <p:ph type="ftr" sz="quarter" idx="11"/>
          </p:nvPr>
        </p:nvSpPr>
        <p:spPr/>
        <p:txBody>
          <a:bodyPr/>
          <a:lstStyle>
            <a:lvl1pPr>
              <a:defRPr>
                <a:solidFill>
                  <a:srgbClr val="903163"/>
                </a:solidFill>
              </a:defRPr>
            </a:lvl1pPr>
          </a:lstStyle>
          <a:p>
            <a:r>
              <a:rPr lang="en-US" noProof="0" dirty="0"/>
              <a:t>ADD A FOOTER</a:t>
            </a:r>
          </a:p>
        </p:txBody>
      </p:sp>
      <p:sp>
        <p:nvSpPr>
          <p:cNvPr id="4" name="Slide Number Placeholder 3"/>
          <p:cNvSpPr>
            <a:spLocks noGrp="1"/>
          </p:cNvSpPr>
          <p:nvPr>
            <p:ph type="sldNum" sz="quarter" idx="12"/>
          </p:nvPr>
        </p:nvSpPr>
        <p:spPr/>
        <p:txBody>
          <a:bodyPr/>
          <a:lstStyle>
            <a:lvl1pPr>
              <a:defRPr>
                <a:solidFill>
                  <a:srgbClr val="903163"/>
                </a:solidFill>
              </a:defRPr>
            </a:lvl1pPr>
          </a:lstStyle>
          <a:p>
            <a:fld id="{C5C3056E-1632-4A65-A24F-3F10A1450A6E}" type="slidenum">
              <a:rPr lang="en-US" noProof="0" smtClean="0"/>
              <a:pPr/>
              <a:t>‹#›</a:t>
            </a:fld>
            <a:endParaRPr lang="en-US" noProof="0" dirty="0"/>
          </a:p>
        </p:txBody>
      </p:sp>
      <p:sp>
        <p:nvSpPr>
          <p:cNvPr id="5" name="Title 4">
            <a:extLst>
              <a:ext uri="{FF2B5EF4-FFF2-40B4-BE49-F238E27FC236}">
                <a16:creationId xmlns:a16="http://schemas.microsoft.com/office/drawing/2014/main" id="{DFBB0525-CFF9-4A39-B5EA-579253994F60}"/>
              </a:ext>
            </a:extLst>
          </p:cNvPr>
          <p:cNvSpPr>
            <a:spLocks noGrp="1"/>
          </p:cNvSpPr>
          <p:nvPr>
            <p:ph type="title"/>
          </p:nvPr>
        </p:nvSpPr>
        <p:spPr/>
        <p:txBody>
          <a:bodyPr/>
          <a:lstStyle>
            <a:lvl1pPr>
              <a:defRPr>
                <a:solidFill>
                  <a:schemeClr val="tx1"/>
                </a:solidFill>
              </a:defRPr>
            </a:lvl1pPr>
          </a:lstStyle>
          <a:p>
            <a:r>
              <a:rPr lang="en-US" noProof="0"/>
              <a:t>Click to edit Master title style</a:t>
            </a:r>
          </a:p>
        </p:txBody>
      </p:sp>
    </p:spTree>
    <p:extLst>
      <p:ext uri="{BB962C8B-B14F-4D97-AF65-F5344CB8AC3E}">
        <p14:creationId xmlns:p14="http://schemas.microsoft.com/office/powerpoint/2010/main" val="4202044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Rectangle 7"/>
          <p:cNvSpPr>
            <a:spLocks noChangeAspect="1"/>
          </p:cNvSpPr>
          <p:nvPr/>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nchor="ctr" anchorCtr="0">
            <a:normAutofit/>
          </a:bodyPr>
          <a:lstStyle>
            <a:lvl1pPr algn="ctr">
              <a:defRPr sz="4000"/>
            </a:lvl1pPr>
          </a:lstStyle>
          <a:p>
            <a:r>
              <a:rPr lang="en-US" noProof="0"/>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CF0AE2A5-5D3B-4ECC-9A5D-868F6C887DEE}" type="datetime8">
              <a:rPr lang="en-US" noProof="0" smtClean="0"/>
              <a:t>10/9/2023 8:30 AM</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C5C3056E-1632-4A65-A24F-3F10A1450A6E}" type="slidenum">
              <a:rPr lang="en-US" noProof="0" smtClean="0"/>
              <a:t>‹#›</a:t>
            </a:fld>
            <a:endParaRPr lang="en-US" noProof="0" dirty="0"/>
          </a:p>
        </p:txBody>
      </p:sp>
    </p:spTree>
    <p:extLst>
      <p:ext uri="{BB962C8B-B14F-4D97-AF65-F5344CB8AC3E}">
        <p14:creationId xmlns:p14="http://schemas.microsoft.com/office/powerpoint/2010/main" val="1232840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B31E3-3C36-4741-A5F8-898465CC7F94}" type="datetimeFigureOut">
              <a:rPr lang="en-US" smtClean="0"/>
              <a:t>10/9/2023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803906-7CD8-460E-A2EE-418527BD7A88}" type="slidenum">
              <a:rPr lang="en-US" smtClean="0"/>
              <a:t>‹#›</a:t>
            </a:fld>
            <a:endParaRPr lang="en-US" dirty="0"/>
          </a:p>
        </p:txBody>
      </p:sp>
    </p:spTree>
    <p:extLst>
      <p:ext uri="{BB962C8B-B14F-4D97-AF65-F5344CB8AC3E}">
        <p14:creationId xmlns:p14="http://schemas.microsoft.com/office/powerpoint/2010/main" val="1346296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EB31E3-3C36-4741-A5F8-898465CC7F94}" type="datetimeFigureOut">
              <a:rPr lang="en-US" smtClean="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803906-7CD8-460E-A2EE-418527BD7A88}" type="slidenum">
              <a:rPr lang="en-US" smtClean="0"/>
              <a:t>‹#›</a:t>
            </a:fld>
            <a:endParaRPr lang="en-US" dirty="0"/>
          </a:p>
        </p:txBody>
      </p:sp>
    </p:spTree>
    <p:extLst>
      <p:ext uri="{BB962C8B-B14F-4D97-AF65-F5344CB8AC3E}">
        <p14:creationId xmlns:p14="http://schemas.microsoft.com/office/powerpoint/2010/main" val="1147341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EB31E3-3C36-4741-A5F8-898465CC7F94}" type="datetimeFigureOut">
              <a:rPr lang="en-US" smtClean="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803906-7CD8-460E-A2EE-418527BD7A88}" type="slidenum">
              <a:rPr lang="en-US" smtClean="0"/>
              <a:t>‹#›</a:t>
            </a:fld>
            <a:endParaRPr lang="en-US" dirty="0"/>
          </a:p>
        </p:txBody>
      </p:sp>
    </p:spTree>
    <p:extLst>
      <p:ext uri="{BB962C8B-B14F-4D97-AF65-F5344CB8AC3E}">
        <p14:creationId xmlns:p14="http://schemas.microsoft.com/office/powerpoint/2010/main" val="2456932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2BB65-DA5C-A089-5E81-970884A271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B317EA-D0CE-EC40-7078-98C042AC1A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7536AE-10DF-2ABC-2A65-E0481C9D0AAF}"/>
              </a:ext>
            </a:extLst>
          </p:cNvPr>
          <p:cNvSpPr>
            <a:spLocks noGrp="1"/>
          </p:cNvSpPr>
          <p:nvPr>
            <p:ph type="dt" sz="half" idx="10"/>
          </p:nvPr>
        </p:nvSpPr>
        <p:spPr/>
        <p:txBody>
          <a:bodyPr/>
          <a:lstStyle/>
          <a:p>
            <a:fld id="{4A04DA25-D7AB-4B0A-AE8D-0314F3A7265A}" type="datetimeFigureOut">
              <a:rPr lang="en-US" smtClean="0"/>
              <a:t>10/9/2023</a:t>
            </a:fld>
            <a:endParaRPr lang="en-US" dirty="0"/>
          </a:p>
        </p:txBody>
      </p:sp>
      <p:sp>
        <p:nvSpPr>
          <p:cNvPr id="5" name="Footer Placeholder 4">
            <a:extLst>
              <a:ext uri="{FF2B5EF4-FFF2-40B4-BE49-F238E27FC236}">
                <a16:creationId xmlns:a16="http://schemas.microsoft.com/office/drawing/2014/main" id="{8DC17EE0-7F25-0ACA-CD92-330C813B95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D617EAC-1C46-2B8D-FD23-BBE375B3A56B}"/>
              </a:ext>
            </a:extLst>
          </p:cNvPr>
          <p:cNvSpPr>
            <a:spLocks noGrp="1"/>
          </p:cNvSpPr>
          <p:nvPr>
            <p:ph type="sldNum" sz="quarter" idx="12"/>
          </p:nvPr>
        </p:nvSpPr>
        <p:spPr/>
        <p:txBody>
          <a:bodyPr/>
          <a:lstStyle/>
          <a:p>
            <a:fld id="{DB5727FC-A564-44BE-B146-0518ABF82BCB}" type="slidenum">
              <a:rPr lang="en-US" smtClean="0"/>
              <a:t>‹#›</a:t>
            </a:fld>
            <a:endParaRPr lang="en-US" dirty="0"/>
          </a:p>
        </p:txBody>
      </p:sp>
    </p:spTree>
    <p:extLst>
      <p:ext uri="{BB962C8B-B14F-4D97-AF65-F5344CB8AC3E}">
        <p14:creationId xmlns:p14="http://schemas.microsoft.com/office/powerpoint/2010/main" val="2583892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C68D3-C3EE-398C-97BC-696996E4B8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D7627F-AD79-887C-8EF5-CAA7289062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48918A-1951-F047-53A1-52EF8064A8B4}"/>
              </a:ext>
            </a:extLst>
          </p:cNvPr>
          <p:cNvSpPr>
            <a:spLocks noGrp="1"/>
          </p:cNvSpPr>
          <p:nvPr>
            <p:ph type="dt" sz="half" idx="10"/>
          </p:nvPr>
        </p:nvSpPr>
        <p:spPr/>
        <p:txBody>
          <a:bodyPr/>
          <a:lstStyle/>
          <a:p>
            <a:fld id="{4A04DA25-D7AB-4B0A-AE8D-0314F3A7265A}" type="datetimeFigureOut">
              <a:rPr lang="en-US" smtClean="0"/>
              <a:t>10/9/2023</a:t>
            </a:fld>
            <a:endParaRPr lang="en-US" dirty="0"/>
          </a:p>
        </p:txBody>
      </p:sp>
      <p:sp>
        <p:nvSpPr>
          <p:cNvPr id="5" name="Footer Placeholder 4">
            <a:extLst>
              <a:ext uri="{FF2B5EF4-FFF2-40B4-BE49-F238E27FC236}">
                <a16:creationId xmlns:a16="http://schemas.microsoft.com/office/drawing/2014/main" id="{7BA791D4-5371-F3C5-D1F0-DBFA77F620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7F540C4-5328-D29A-B074-E7C434EF4429}"/>
              </a:ext>
            </a:extLst>
          </p:cNvPr>
          <p:cNvSpPr>
            <a:spLocks noGrp="1"/>
          </p:cNvSpPr>
          <p:nvPr>
            <p:ph type="sldNum" sz="quarter" idx="12"/>
          </p:nvPr>
        </p:nvSpPr>
        <p:spPr/>
        <p:txBody>
          <a:bodyPr/>
          <a:lstStyle/>
          <a:p>
            <a:fld id="{DB5727FC-A564-44BE-B146-0518ABF82BCB}" type="slidenum">
              <a:rPr lang="en-US" smtClean="0"/>
              <a:t>‹#›</a:t>
            </a:fld>
            <a:endParaRPr lang="en-US" dirty="0"/>
          </a:p>
        </p:txBody>
      </p:sp>
    </p:spTree>
    <p:extLst>
      <p:ext uri="{BB962C8B-B14F-4D97-AF65-F5344CB8AC3E}">
        <p14:creationId xmlns:p14="http://schemas.microsoft.com/office/powerpoint/2010/main" val="3522096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D0F87-B172-FC71-28EF-84291347C1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CC5529-C759-8460-82F0-CE8D83D181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C01FA2-38A4-D62F-1BBC-A0B5166ACCCB}"/>
              </a:ext>
            </a:extLst>
          </p:cNvPr>
          <p:cNvSpPr>
            <a:spLocks noGrp="1"/>
          </p:cNvSpPr>
          <p:nvPr>
            <p:ph type="dt" sz="half" idx="10"/>
          </p:nvPr>
        </p:nvSpPr>
        <p:spPr/>
        <p:txBody>
          <a:bodyPr/>
          <a:lstStyle/>
          <a:p>
            <a:fld id="{4A04DA25-D7AB-4B0A-AE8D-0314F3A7265A}" type="datetimeFigureOut">
              <a:rPr lang="en-US" smtClean="0"/>
              <a:t>10/9/2023</a:t>
            </a:fld>
            <a:endParaRPr lang="en-US" dirty="0"/>
          </a:p>
        </p:txBody>
      </p:sp>
      <p:sp>
        <p:nvSpPr>
          <p:cNvPr id="5" name="Footer Placeholder 4">
            <a:extLst>
              <a:ext uri="{FF2B5EF4-FFF2-40B4-BE49-F238E27FC236}">
                <a16:creationId xmlns:a16="http://schemas.microsoft.com/office/drawing/2014/main" id="{85F480B0-1253-EE4C-7024-76763B2FED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E810D38-03E3-D40E-3B1B-A700C149CA50}"/>
              </a:ext>
            </a:extLst>
          </p:cNvPr>
          <p:cNvSpPr>
            <a:spLocks noGrp="1"/>
          </p:cNvSpPr>
          <p:nvPr>
            <p:ph type="sldNum" sz="quarter" idx="12"/>
          </p:nvPr>
        </p:nvSpPr>
        <p:spPr/>
        <p:txBody>
          <a:bodyPr/>
          <a:lstStyle/>
          <a:p>
            <a:fld id="{DB5727FC-A564-44BE-B146-0518ABF82BCB}" type="slidenum">
              <a:rPr lang="en-US" smtClean="0"/>
              <a:t>‹#›</a:t>
            </a:fld>
            <a:endParaRPr lang="en-US" dirty="0"/>
          </a:p>
        </p:txBody>
      </p:sp>
    </p:spTree>
    <p:extLst>
      <p:ext uri="{BB962C8B-B14F-4D97-AF65-F5344CB8AC3E}">
        <p14:creationId xmlns:p14="http://schemas.microsoft.com/office/powerpoint/2010/main" val="28046782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gradFill flip="none" rotWithShape="1">
          <a:gsLst>
            <a:gs pos="89000">
              <a:srgbClr val="D4DEE3"/>
            </a:gs>
            <a:gs pos="0">
              <a:schemeClr val="bg1">
                <a:lumMod val="95000"/>
              </a:schemeClr>
            </a:gs>
            <a:gs pos="50000">
              <a:srgbClr val="E7EDEF"/>
            </a:gs>
            <a:gs pos="100000">
              <a:schemeClr val="tx2">
                <a:lumMod val="20000"/>
                <a:lumOff val="8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noProof="0"/>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chorCtr="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1E4BA81B-A36E-46D5-918F-749D311F4B4A}" type="datetime8">
              <a:rPr lang="en-US" noProof="0" smtClean="0"/>
              <a:t>10/9/2023 8:30 AM</a:t>
            </a:fld>
            <a:endParaRPr lang="en-US" noProof="0"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n-US" noProof="0" dirty="0"/>
              <a:t>ADD A FOOTER</a:t>
            </a: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5C3056E-1632-4A65-A24F-3F10A1450A6E}" type="slidenum">
              <a:rPr lang="en-US" noProof="0" smtClean="0"/>
              <a:t>‹#›</a:t>
            </a:fld>
            <a:endParaRPr lang="en-US" noProof="0"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79782007"/>
      </p:ext>
    </p:extLst>
  </p:cSld>
  <p:clrMap bg1="lt1" tx1="dk1" bg2="lt2" tx2="dk2" accent1="accent1" accent2="accent2" accent3="accent3" accent4="accent4" accent5="accent5" accent6="accent6" hlink="hlink" folHlink="folHlink"/>
  <p:sldLayoutIdLst>
    <p:sldLayoutId id="2147483755" r:id="rId1"/>
    <p:sldLayoutId id="2147483663" r:id="rId2"/>
    <p:sldLayoutId id="2147483664" r:id="rId3"/>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9000">
              <a:srgbClr val="D4DEE3"/>
            </a:gs>
            <a:gs pos="0">
              <a:schemeClr val="bg1">
                <a:lumMod val="95000"/>
              </a:schemeClr>
            </a:gs>
            <a:gs pos="50000">
              <a:srgbClr val="E7EDEF"/>
            </a:gs>
            <a:gs pos="100000">
              <a:schemeClr val="tx2">
                <a:lumMod val="20000"/>
                <a:lumOff val="8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EEB31E3-3C36-4741-A5F8-898465CC7F94}" type="datetimeFigureOut">
              <a:rPr lang="en-US" smtClean="0"/>
              <a:t>10/9/2023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F803906-7CD8-460E-A2EE-418527BD7A88}" type="slidenum">
              <a:rPr lang="en-US" smtClean="0"/>
              <a:t>‹#›</a:t>
            </a:fld>
            <a:endParaRPr lang="en-US" dirty="0"/>
          </a:p>
        </p:txBody>
      </p:sp>
    </p:spTree>
    <p:extLst>
      <p:ext uri="{BB962C8B-B14F-4D97-AF65-F5344CB8AC3E}">
        <p14:creationId xmlns:p14="http://schemas.microsoft.com/office/powerpoint/2010/main" val="2701644442"/>
      </p:ext>
    </p:extLst>
  </p:cSld>
  <p:clrMap bg1="lt1" tx1="dk1" bg2="lt2" tx2="dk2" accent1="accent1" accent2="accent2" accent3="accent3" accent4="accent4" accent5="accent5" accent6="accent6" hlink="hlink" folHlink="folHlink"/>
  <p:sldLayoutIdLst>
    <p:sldLayoutId id="2147483667" r:id="rId1"/>
    <p:sldLayoutId id="2147483662" r:id="rId2"/>
    <p:sldLayoutId id="2147483661" r:id="rId3"/>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50515C-DF8D-10FB-8907-8607C486A6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48FA5D-F9FB-2E31-A000-189FA17222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FCA12-EC25-E7E0-5C9F-A239117F37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04DA25-D7AB-4B0A-AE8D-0314F3A7265A}" type="datetimeFigureOut">
              <a:rPr lang="en-US" smtClean="0"/>
              <a:t>10/9/2023</a:t>
            </a:fld>
            <a:endParaRPr lang="en-US" dirty="0"/>
          </a:p>
        </p:txBody>
      </p:sp>
      <p:sp>
        <p:nvSpPr>
          <p:cNvPr id="5" name="Footer Placeholder 4">
            <a:extLst>
              <a:ext uri="{FF2B5EF4-FFF2-40B4-BE49-F238E27FC236}">
                <a16:creationId xmlns:a16="http://schemas.microsoft.com/office/drawing/2014/main" id="{043C28C1-B270-F17A-970F-69AC5CF326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BFFEF85-4333-6E95-DB64-7F3171449C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5727FC-A564-44BE-B146-0518ABF82BCB}" type="slidenum">
              <a:rPr lang="en-US" smtClean="0"/>
              <a:t>‹#›</a:t>
            </a:fld>
            <a:endParaRPr lang="en-US" dirty="0"/>
          </a:p>
        </p:txBody>
      </p:sp>
    </p:spTree>
    <p:extLst>
      <p:ext uri="{BB962C8B-B14F-4D97-AF65-F5344CB8AC3E}">
        <p14:creationId xmlns:p14="http://schemas.microsoft.com/office/powerpoint/2010/main" val="2457458155"/>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hyperlink" Target="mailto:fascholarships@mso.umt.ed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umt.edu/finaid/scholarships/department-use-resources.php" TargetMode="External"/><Relationship Id="rId5" Type="http://schemas.openxmlformats.org/officeDocument/2006/relationships/hyperlink" Target="mailto:Barb.Bybee@mso.umt.edu" TargetMode="External"/><Relationship Id="rId4" Type="http://schemas.openxmlformats.org/officeDocument/2006/relationships/hyperlink" Target="mailto:umfawardsummarysheets@supportum.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hyperlink" Target="mailto:barb.bybee@mso.umt.edu" TargetMode="External"/><Relationship Id="rId5" Type="http://schemas.openxmlformats.org/officeDocument/2006/relationships/hyperlink" Target="mailto:umfawardsummarysheets@supportum.org" TargetMode="External"/><Relationship Id="rId4" Type="http://schemas.openxmlformats.org/officeDocument/2006/relationships/hyperlink" Target="mailto:fascholarships@mso.umt.edu"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hyperlink" Target="https://www.umt.edu/finaid/scholarships/department-use-resources.php" TargetMode="External"/><Relationship Id="rId4" Type="http://schemas.openxmlformats.org/officeDocument/2006/relationships/image" Target="../media/image27.svg"/></Relationships>
</file>

<file path=ppt/slides/_rels/slide18.xml.rels><?xml version="1.0" encoding="UTF-8" standalone="yes"?>
<Relationships xmlns="http://schemas.openxmlformats.org/package/2006/relationships"><Relationship Id="rId8" Type="http://schemas.openxmlformats.org/officeDocument/2006/relationships/hyperlink" Target="mailto:Emily.shankle@supportum.org" TargetMode="External"/><Relationship Id="rId13" Type="http://schemas.openxmlformats.org/officeDocument/2006/relationships/image" Target="../media/image30.svg"/><Relationship Id="rId3" Type="http://schemas.openxmlformats.org/officeDocument/2006/relationships/hyperlink" Target="mailto:christina.peltier@mso.umt.edu" TargetMode="External"/><Relationship Id="rId7" Type="http://schemas.openxmlformats.org/officeDocument/2006/relationships/hyperlink" Target="mailto:Nancy.Randazzo@supportum.org" TargetMode="External"/><Relationship Id="rId12"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umt.edu/finaid/scholarships/department-use-resources.php" TargetMode="External"/><Relationship Id="rId11" Type="http://schemas.openxmlformats.org/officeDocument/2006/relationships/hyperlink" Target="mailto:umfawardsummarysheets@supportum.org" TargetMode="External"/><Relationship Id="rId5" Type="http://schemas.openxmlformats.org/officeDocument/2006/relationships/hyperlink" Target="mailto:Sarah.wade@supportum.org" TargetMode="External"/><Relationship Id="rId15" Type="http://schemas.openxmlformats.org/officeDocument/2006/relationships/image" Target="../media/image32.svg"/><Relationship Id="rId10" Type="http://schemas.openxmlformats.org/officeDocument/2006/relationships/hyperlink" Target="mailto:fascholarships@mso.umt.edu" TargetMode="External"/><Relationship Id="rId4" Type="http://schemas.openxmlformats.org/officeDocument/2006/relationships/hyperlink" Target="mailto:Korla.mcalpine@supportum.org" TargetMode="External"/><Relationship Id="rId9" Type="http://schemas.openxmlformats.org/officeDocument/2006/relationships/hyperlink" Target="mailto:raven.clark@supportum.org" TargetMode="External"/><Relationship Id="rId1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8.sv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mailto:korla.mcalpine@supportum.org" TargetMode="Externa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fascholarships@mso.umt.ed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umt.edu/finaid/scholarships/department-use-resources.php" TargetMode="External"/><Relationship Id="rId4" Type="http://schemas.openxmlformats.org/officeDocument/2006/relationships/hyperlink" Target="mailto:umfawardsummarysheets@supportum.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4F5C5-5836-41B7-B667-D9E2006A84D6}"/>
              </a:ext>
            </a:extLst>
          </p:cNvPr>
          <p:cNvSpPr>
            <a:spLocks noGrp="1"/>
          </p:cNvSpPr>
          <p:nvPr>
            <p:ph type="ctrTitle"/>
          </p:nvPr>
        </p:nvSpPr>
        <p:spPr>
          <a:xfrm>
            <a:off x="2212532" y="1576755"/>
            <a:ext cx="7766936" cy="1646302"/>
          </a:xfrm>
        </p:spPr>
        <p:txBody>
          <a:bodyPr>
            <a:noAutofit/>
          </a:bodyPr>
          <a:lstStyle/>
          <a:p>
            <a:pPr algn="ctr"/>
            <a:r>
              <a:rPr lang="en-US" sz="5400" b="1" dirty="0">
                <a:solidFill>
                  <a:srgbClr val="70002E"/>
                </a:solidFill>
                <a:latin typeface="Avenir LT Std 65 Medium" panose="020B0603020203020204" pitchFamily="34" charset="0"/>
              </a:rPr>
              <a:t>August Scholarship Forum</a:t>
            </a:r>
          </a:p>
        </p:txBody>
      </p:sp>
      <p:sp>
        <p:nvSpPr>
          <p:cNvPr id="4" name="TextBox 3">
            <a:extLst>
              <a:ext uri="{FF2B5EF4-FFF2-40B4-BE49-F238E27FC236}">
                <a16:creationId xmlns:a16="http://schemas.microsoft.com/office/drawing/2014/main" id="{05B56B78-7366-41A6-AE4A-12613C7BBF85}"/>
              </a:ext>
            </a:extLst>
          </p:cNvPr>
          <p:cNvSpPr txBox="1"/>
          <p:nvPr/>
        </p:nvSpPr>
        <p:spPr>
          <a:xfrm>
            <a:off x="0" y="4050833"/>
            <a:ext cx="12192000" cy="369332"/>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LT Std 35 Light"/>
                <a:ea typeface="+mn-ea"/>
                <a:cs typeface="+mn-cs"/>
              </a:rPr>
              <a:t>August 4, 2023</a:t>
            </a:r>
          </a:p>
        </p:txBody>
      </p:sp>
      <p:sp>
        <p:nvSpPr>
          <p:cNvPr id="5" name="TextBox 4">
            <a:extLst>
              <a:ext uri="{FF2B5EF4-FFF2-40B4-BE49-F238E27FC236}">
                <a16:creationId xmlns:a16="http://schemas.microsoft.com/office/drawing/2014/main" id="{6C0A4E65-E295-474B-9C24-8FE0895507DE}"/>
              </a:ext>
            </a:extLst>
          </p:cNvPr>
          <p:cNvSpPr txBox="1"/>
          <p:nvPr/>
        </p:nvSpPr>
        <p:spPr>
          <a:xfrm>
            <a:off x="-140109" y="3223057"/>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venir LT Std 35 Light" panose="020B0402020203020204" pitchFamily="34" charset="0"/>
                <a:ea typeface="+mn-ea"/>
                <a:cs typeface="+mn-cs"/>
              </a:rPr>
              <a:t>With the Financial Aid Office, UM Foundation and Business Services</a:t>
            </a:r>
          </a:p>
        </p:txBody>
      </p:sp>
      <p:pic>
        <p:nvPicPr>
          <p:cNvPr id="6" name="Graphic 5" descr="Books outline">
            <a:extLst>
              <a:ext uri="{FF2B5EF4-FFF2-40B4-BE49-F238E27FC236}">
                <a16:creationId xmlns:a16="http://schemas.microsoft.com/office/drawing/2014/main" id="{B7130FFA-8A56-35B6-1CE8-BD60BEFC4D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35438" y="4050833"/>
            <a:ext cx="2772808" cy="2772808"/>
          </a:xfrm>
          <a:prstGeom prst="rect">
            <a:avLst/>
          </a:prstGeom>
        </p:spPr>
      </p:pic>
      <p:pic>
        <p:nvPicPr>
          <p:cNvPr id="8" name="Graphic 7" descr="Pencil outline">
            <a:extLst>
              <a:ext uri="{FF2B5EF4-FFF2-40B4-BE49-F238E27FC236}">
                <a16:creationId xmlns:a16="http://schemas.microsoft.com/office/drawing/2014/main" id="{6E522BF3-0898-08BE-92B9-2FD01048D1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9928006">
            <a:off x="7846499" y="3979165"/>
            <a:ext cx="1595578" cy="1595578"/>
          </a:xfrm>
          <a:prstGeom prst="rect">
            <a:avLst/>
          </a:prstGeom>
        </p:spPr>
      </p:pic>
      <p:pic>
        <p:nvPicPr>
          <p:cNvPr id="11" name="Graphic 10" descr="Ruler with solid fill">
            <a:extLst>
              <a:ext uri="{FF2B5EF4-FFF2-40B4-BE49-F238E27FC236}">
                <a16:creationId xmlns:a16="http://schemas.microsoft.com/office/drawing/2014/main" id="{D1E40B31-00EF-B53C-123D-07609D0889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964878">
            <a:off x="1067681" y="419373"/>
            <a:ext cx="1884111" cy="1884111"/>
          </a:xfrm>
          <a:prstGeom prst="rect">
            <a:avLst/>
          </a:prstGeom>
        </p:spPr>
      </p:pic>
    </p:spTree>
    <p:extLst>
      <p:ext uri="{BB962C8B-B14F-4D97-AF65-F5344CB8AC3E}">
        <p14:creationId xmlns:p14="http://schemas.microsoft.com/office/powerpoint/2010/main" val="2555248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8C1C64C6-F992-33EC-2EDC-B9207AA29329}"/>
              </a:ext>
            </a:extLst>
          </p:cNvPr>
          <p:cNvSpPr/>
          <p:nvPr/>
        </p:nvSpPr>
        <p:spPr>
          <a:xfrm>
            <a:off x="6605752" y="4016725"/>
            <a:ext cx="5368157" cy="2155475"/>
          </a:xfrm>
          <a:prstGeom prst="ellipse">
            <a:avLst/>
          </a:prstGeom>
          <a:solidFill>
            <a:srgbClr val="EFE8D4"/>
          </a:solidFill>
          <a:ln>
            <a:solidFill>
              <a:srgbClr val="EFE8D4"/>
            </a:solidFill>
          </a:ln>
          <a:scene3d>
            <a:camera prst="orthographicFront"/>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 name="AutoShape 3">
            <a:extLst>
              <a:ext uri="{FF2B5EF4-FFF2-40B4-BE49-F238E27FC236}">
                <a16:creationId xmlns:a16="http://schemas.microsoft.com/office/drawing/2014/main" id="{3512EE84-6138-4953-A867-1D8D3D256929}"/>
              </a:ext>
            </a:extLst>
          </p:cNvPr>
          <p:cNvSpPr>
            <a:spLocks noChangeAspect="1" noChangeArrowheads="1"/>
          </p:cNvSpPr>
          <p:nvPr/>
        </p:nvSpPr>
        <p:spPr bwMode="auto">
          <a:xfrm>
            <a:off x="13022616" y="246581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TextBox 7">
            <a:extLst>
              <a:ext uri="{FF2B5EF4-FFF2-40B4-BE49-F238E27FC236}">
                <a16:creationId xmlns:a16="http://schemas.microsoft.com/office/drawing/2014/main" id="{DC9D0192-5930-4430-9985-BEA3800F76A1}"/>
              </a:ext>
            </a:extLst>
          </p:cNvPr>
          <p:cNvSpPr txBox="1"/>
          <p:nvPr/>
        </p:nvSpPr>
        <p:spPr>
          <a:xfrm>
            <a:off x="2962918" y="1329207"/>
            <a:ext cx="7510463" cy="369332"/>
          </a:xfrm>
          <a:prstGeom prst="rect">
            <a:avLst/>
          </a:prstGeom>
          <a:noFill/>
        </p:spPr>
        <p:txBody>
          <a:bodyPr wrap="square" rtlCol="0">
            <a:spAutoFit/>
          </a:bodyPr>
          <a:lstStyle/>
          <a:p>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Please note that NEW awards must be made using an Award Summary Sheet</a:t>
            </a:r>
          </a:p>
        </p:txBody>
      </p:sp>
      <p:sp>
        <p:nvSpPr>
          <p:cNvPr id="16" name="TextBox 15">
            <a:extLst>
              <a:ext uri="{FF2B5EF4-FFF2-40B4-BE49-F238E27FC236}">
                <a16:creationId xmlns:a16="http://schemas.microsoft.com/office/drawing/2014/main" id="{6CF2AC22-9A63-42C9-950D-A54EB98E0959}"/>
              </a:ext>
            </a:extLst>
          </p:cNvPr>
          <p:cNvSpPr txBox="1"/>
          <p:nvPr/>
        </p:nvSpPr>
        <p:spPr>
          <a:xfrm>
            <a:off x="429380" y="1992913"/>
            <a:ext cx="11308048" cy="1862048"/>
          </a:xfrm>
          <a:prstGeom prst="rect">
            <a:avLst/>
          </a:prstGeom>
          <a:noFill/>
        </p:spPr>
        <p:txBody>
          <a:bodyPr wrap="square">
            <a:spAutoFit/>
          </a:bodyPr>
          <a:lstStyle/>
          <a:p>
            <a:pPr algn="l" rtl="0" fontAlgn="base"/>
            <a:r>
              <a:rPr lang="en-US" sz="24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How to use the CORRECTION Award Summary Sheet:</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algn="l" rtl="0" fontAlgn="base"/>
            <a:r>
              <a:rPr lang="en-US"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a:t>
            </a:r>
            <a:r>
              <a:rPr lang="en-US" sz="2000" b="1" i="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ORIGINAL</a:t>
            </a:r>
            <a:r>
              <a:rPr lang="en-US"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line should have the exact details from the initial award summary sheet for the student(s). The “</a:t>
            </a:r>
            <a:r>
              <a:rPr lang="en-US" sz="2000" b="1" i="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CORRECTION</a:t>
            </a:r>
            <a:r>
              <a:rPr lang="en-US"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line below should ONLY host the information that is changing. If multiple corrections are needed, please repeat the order, original award then follows the correction, next original award then next correction, etc. This will help save paper.  </a:t>
            </a:r>
          </a:p>
          <a:p>
            <a:pPr algn="l" rtl="0" fontAlgn="base"/>
            <a:r>
              <a:rPr lang="en-US" sz="1100" b="0" i="0" dirty="0">
                <a:solidFill>
                  <a:srgbClr val="000000"/>
                </a:solidFill>
                <a:effectLst/>
                <a:latin typeface="Avenir LT Std 35 Light" panose="020B0402020203020204" pitchFamily="34" charset="0"/>
              </a:rPr>
              <a:t> </a:t>
            </a:r>
          </a:p>
        </p:txBody>
      </p:sp>
      <p:sp>
        <p:nvSpPr>
          <p:cNvPr id="6" name="TextBox 5">
            <a:extLst>
              <a:ext uri="{FF2B5EF4-FFF2-40B4-BE49-F238E27FC236}">
                <a16:creationId xmlns:a16="http://schemas.microsoft.com/office/drawing/2014/main" id="{77BB22A9-F2F1-2A13-17C3-BE155DFAF383}"/>
              </a:ext>
            </a:extLst>
          </p:cNvPr>
          <p:cNvSpPr txBox="1"/>
          <p:nvPr/>
        </p:nvSpPr>
        <p:spPr>
          <a:xfrm>
            <a:off x="429380" y="4016725"/>
            <a:ext cx="6357675" cy="2585323"/>
          </a:xfrm>
          <a:prstGeom prst="rect">
            <a:avLst/>
          </a:prstGeom>
          <a:noFill/>
          <a:ln>
            <a:noFill/>
          </a:ln>
        </p:spPr>
        <p:txBody>
          <a:bodyPr wrap="square" rtlCol="0">
            <a:spAutoFit/>
          </a:bodyPr>
          <a:lstStyle/>
          <a:p>
            <a:pPr algn="l" rtl="0" fontAlgn="base"/>
            <a:r>
              <a:rPr lang="en-US" sz="24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USE the CORRECTION Award Summary Sheet to:</a:t>
            </a:r>
            <a:endPar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gn="l" rtl="0" fontAlgn="base">
              <a:buFont typeface="Wingdings" panose="05000000000000000000" pitchFamily="2" charset="2"/>
              <a:buChar char="q"/>
            </a:pPr>
            <a:r>
              <a:rPr lang="en-US" sz="2000" b="0" i="0" dirty="0">
                <a:effectLst/>
                <a:latin typeface="Calibri" panose="020F0502020204030204" pitchFamily="34" charset="0"/>
                <a:ea typeface="Calibri" panose="020F0502020204030204" pitchFamily="34" charset="0"/>
                <a:cs typeface="Calibri" panose="020F0502020204030204" pitchFamily="34" charset="0"/>
              </a:rPr>
              <a:t>Cancel/remove/retract scholarship</a:t>
            </a:r>
          </a:p>
          <a:p>
            <a:pPr marL="285750" indent="-285750" algn="l" rtl="0" fontAlgn="base">
              <a:buFont typeface="Wingdings" panose="05000000000000000000" pitchFamily="2" charset="2"/>
              <a:buChar char="q"/>
            </a:pPr>
            <a:r>
              <a:rPr lang="en-US" sz="2000" b="0" i="0" dirty="0">
                <a:effectLst/>
                <a:latin typeface="Calibri" panose="020F0502020204030204" pitchFamily="34" charset="0"/>
                <a:ea typeface="Calibri" panose="020F0502020204030204" pitchFamily="34" charset="0"/>
                <a:cs typeface="Calibri" panose="020F0502020204030204" pitchFamily="34" charset="0"/>
              </a:rPr>
              <a:t>Adjust/modify a scholarship </a:t>
            </a:r>
          </a:p>
          <a:p>
            <a:pPr marL="800100" lvl="1" indent="-342900" fontAlgn="base">
              <a:buFont typeface="Courier New" panose="02070309020205020404" pitchFamily="49" charset="0"/>
              <a:buChar char="o"/>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I</a:t>
            </a:r>
            <a:r>
              <a:rPr lang="en-US"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ncrease/decrease “Total Award Amount” </a:t>
            </a:r>
          </a:p>
          <a:p>
            <a:pPr marL="800100" lvl="1" indent="-342900" fontAlgn="base">
              <a:buFont typeface="Courier New" panose="02070309020205020404" pitchFamily="49" charset="0"/>
              <a:buChar char="o"/>
            </a:pPr>
            <a:r>
              <a:rPr lang="en-US"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Adjust “Payment Option” </a:t>
            </a:r>
          </a:p>
          <a:p>
            <a:pPr marL="800100" lvl="1" indent="-342900" fontAlgn="base">
              <a:buFont typeface="Courier New" panose="02070309020205020404" pitchFamily="49" charset="0"/>
              <a:buChar char="o"/>
            </a:pPr>
            <a:r>
              <a:rPr lang="en-US"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Adjust “Minimum # of credits for required disbursements.” </a:t>
            </a:r>
          </a:p>
          <a:p>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76304AC8-ABB6-1B5F-DA99-DBCFBB1548DC}"/>
              </a:ext>
            </a:extLst>
          </p:cNvPr>
          <p:cNvSpPr>
            <a:spLocks noGrp="1"/>
          </p:cNvSpPr>
          <p:nvPr>
            <p:ph type="title"/>
          </p:nvPr>
        </p:nvSpPr>
        <p:spPr>
          <a:xfrm>
            <a:off x="429380" y="486932"/>
            <a:ext cx="11308048" cy="853137"/>
          </a:xfrm>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HOW TO: Fill out An Award Correction</a:t>
            </a:r>
          </a:p>
        </p:txBody>
      </p:sp>
      <p:sp>
        <p:nvSpPr>
          <p:cNvPr id="5" name="TextBox 4">
            <a:extLst>
              <a:ext uri="{FF2B5EF4-FFF2-40B4-BE49-F238E27FC236}">
                <a16:creationId xmlns:a16="http://schemas.microsoft.com/office/drawing/2014/main" id="{EC4624F3-3179-49A8-7A14-FBC01E27AA20}"/>
              </a:ext>
            </a:extLst>
          </p:cNvPr>
          <p:cNvSpPr txBox="1"/>
          <p:nvPr/>
        </p:nvSpPr>
        <p:spPr>
          <a:xfrm>
            <a:off x="6893996" y="4570722"/>
            <a:ext cx="4868624" cy="1477328"/>
          </a:xfrm>
          <a:prstGeom prst="rect">
            <a:avLst/>
          </a:prstGeom>
          <a:noFill/>
        </p:spPr>
        <p:txBody>
          <a:bodyPr wrap="square" rtlCol="0">
            <a:spAutoFit/>
          </a:bodyPr>
          <a:lstStyle/>
          <a:p>
            <a:pPr algn="ctr"/>
            <a:r>
              <a:rPr lang="en-US" sz="1800" b="1" i="0" dirty="0">
                <a:solidFill>
                  <a:srgbClr val="70002E"/>
                </a:solidFill>
                <a:effectLst/>
                <a:latin typeface="Calibri" panose="020F0502020204030204" pitchFamily="34" charset="0"/>
                <a:ea typeface="Calibri" panose="020F0502020204030204" pitchFamily="34" charset="0"/>
                <a:cs typeface="Calibri" panose="020F0502020204030204" pitchFamily="34" charset="0"/>
              </a:rPr>
              <a:t>Note: </a:t>
            </a:r>
            <a:r>
              <a:rPr lang="en-US"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Correction AWSS must be sent to correct any processing information errors after email has been received. This includes, fund number, index code, student ID#, Award Amount, etc.  </a:t>
            </a:r>
          </a:p>
          <a:p>
            <a:endParaRPr lang="en-US" dirty="0"/>
          </a:p>
        </p:txBody>
      </p:sp>
    </p:spTree>
    <p:extLst>
      <p:ext uri="{BB962C8B-B14F-4D97-AF65-F5344CB8AC3E}">
        <p14:creationId xmlns:p14="http://schemas.microsoft.com/office/powerpoint/2010/main" val="56829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3512EE84-6138-4953-A867-1D8D3D256929}"/>
              </a:ext>
            </a:extLst>
          </p:cNvPr>
          <p:cNvSpPr>
            <a:spLocks noChangeAspect="1" noChangeArrowheads="1"/>
          </p:cNvSpPr>
          <p:nvPr/>
        </p:nvSpPr>
        <p:spPr bwMode="auto">
          <a:xfrm>
            <a:off x="13022616" y="246581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TextBox 2">
            <a:extLst>
              <a:ext uri="{FF2B5EF4-FFF2-40B4-BE49-F238E27FC236}">
                <a16:creationId xmlns:a16="http://schemas.microsoft.com/office/drawing/2014/main" id="{662B3271-F500-2283-7626-7C6D73468ED3}"/>
              </a:ext>
            </a:extLst>
          </p:cNvPr>
          <p:cNvSpPr txBox="1"/>
          <p:nvPr/>
        </p:nvSpPr>
        <p:spPr>
          <a:xfrm>
            <a:off x="376241" y="1469010"/>
            <a:ext cx="11321773" cy="4339650"/>
          </a:xfrm>
          <a:prstGeom prst="rect">
            <a:avLst/>
          </a:prstGeom>
          <a:noFill/>
        </p:spPr>
        <p:txBody>
          <a:bodyPr wrap="square" rtlCol="0">
            <a:spAutoFit/>
          </a:bodyPr>
          <a:lstStyle/>
          <a:p>
            <a:pPr algn="l" rtl="0" fontAlgn="base"/>
            <a:r>
              <a:rPr lang="en-US" sz="2400" b="1" i="0" dirty="0">
                <a:solidFill>
                  <a:srgbClr val="70002E"/>
                </a:solidFill>
                <a:effectLst/>
                <a:latin typeface="Calibri" panose="020F0502020204030204" pitchFamily="34" charset="0"/>
                <a:ea typeface="Calibri" panose="020F0502020204030204" pitchFamily="34" charset="0"/>
                <a:cs typeface="Calibri" panose="020F0502020204030204" pitchFamily="34" charset="0"/>
              </a:rPr>
              <a:t>Step By Step Instructions</a:t>
            </a:r>
            <a:r>
              <a:rPr lang="en-US" sz="2400" b="0" i="0" dirty="0">
                <a:solidFill>
                  <a:srgbClr val="70002E"/>
                </a:solidFill>
                <a:effectLst/>
                <a:latin typeface="Calibri" panose="020F0502020204030204" pitchFamily="34" charset="0"/>
                <a:ea typeface="Calibri" panose="020F0502020204030204" pitchFamily="34" charset="0"/>
                <a:cs typeface="Calibri" panose="020F0502020204030204" pitchFamily="34" charset="0"/>
              </a:rPr>
              <a:t> </a:t>
            </a:r>
          </a:p>
          <a:p>
            <a:pPr algn="l" rtl="0" fontAlgn="base"/>
            <a: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algn="l" rtl="0" fontAlgn="base"/>
            <a:r>
              <a:rPr lang="en-US" b="0" i="0" dirty="0">
                <a:effectLst/>
                <a:latin typeface="Calibri" panose="020F0502020204030204" pitchFamily="34" charset="0"/>
                <a:ea typeface="Calibri" panose="020F0502020204030204" pitchFamily="34" charset="0"/>
                <a:cs typeface="Calibri" panose="020F0502020204030204" pitchFamily="34" charset="0"/>
              </a:rPr>
              <a:t>Please check that you are using the correct academic year Scholarship Award Summary Sheet </a:t>
            </a:r>
            <a:r>
              <a:rPr lang="en-US" b="1" i="0" dirty="0">
                <a:effectLst/>
                <a:latin typeface="Calibri" panose="020F0502020204030204" pitchFamily="34" charset="0"/>
                <a:ea typeface="Calibri" panose="020F0502020204030204" pitchFamily="34" charset="0"/>
                <a:cs typeface="Calibri" panose="020F0502020204030204" pitchFamily="34" charset="0"/>
              </a:rPr>
              <a:t>CORRECTION</a:t>
            </a:r>
            <a:r>
              <a:rPr lang="en-US" b="0" i="0" dirty="0">
                <a:effectLst/>
                <a:latin typeface="Calibri" panose="020F0502020204030204" pitchFamily="34" charset="0"/>
                <a:ea typeface="Calibri" panose="020F0502020204030204" pitchFamily="34" charset="0"/>
                <a:cs typeface="Calibri" panose="020F0502020204030204" pitchFamily="34" charset="0"/>
              </a:rPr>
              <a:t>. </a:t>
            </a:r>
          </a:p>
          <a:p>
            <a:pPr algn="l" rtl="0" fontAlgn="base"/>
            <a:endParaRPr lang="en-US" dirty="0">
              <a:latin typeface="Calibri" panose="020F0502020204030204" pitchFamily="34" charset="0"/>
              <a:ea typeface="Calibri" panose="020F0502020204030204" pitchFamily="34" charset="0"/>
              <a:cs typeface="Calibri" panose="020F0502020204030204" pitchFamily="34" charset="0"/>
            </a:endParaRPr>
          </a:p>
          <a:p>
            <a:pPr lvl="1" fontAlgn="base"/>
            <a:r>
              <a:rPr lang="en-US" b="0" i="0" dirty="0">
                <a:effectLst/>
                <a:latin typeface="Calibri" panose="020F0502020204030204" pitchFamily="34" charset="0"/>
                <a:ea typeface="Calibri" panose="020F0502020204030204" pitchFamily="34" charset="0"/>
                <a:cs typeface="Calibri" panose="020F0502020204030204" pitchFamily="34" charset="0"/>
              </a:rPr>
              <a:t>1. Fill in </a:t>
            </a:r>
            <a:r>
              <a:rPr lang="en-US" b="1" i="0" dirty="0">
                <a:effectLst/>
                <a:latin typeface="Calibri" panose="020F0502020204030204" pitchFamily="34" charset="0"/>
                <a:ea typeface="Calibri" panose="020F0502020204030204" pitchFamily="34" charset="0"/>
                <a:cs typeface="Calibri" panose="020F0502020204030204" pitchFamily="34" charset="0"/>
              </a:rPr>
              <a:t>DEPARTMENT NAME</a:t>
            </a:r>
            <a:r>
              <a:rPr lang="en-US" b="0" i="0" dirty="0">
                <a:effectLst/>
                <a:latin typeface="Calibri" panose="020F0502020204030204" pitchFamily="34" charset="0"/>
                <a:ea typeface="Calibri" panose="020F0502020204030204" pitchFamily="34" charset="0"/>
                <a:cs typeface="Calibri" panose="020F0502020204030204" pitchFamily="34" charset="0"/>
              </a:rPr>
              <a:t>, </a:t>
            </a:r>
            <a:r>
              <a:rPr lang="en-US" b="1" i="0" dirty="0">
                <a:effectLst/>
                <a:latin typeface="Calibri" panose="020F0502020204030204" pitchFamily="34" charset="0"/>
                <a:ea typeface="Calibri" panose="020F0502020204030204" pitchFamily="34" charset="0"/>
                <a:cs typeface="Calibri" panose="020F0502020204030204" pitchFamily="34" charset="0"/>
              </a:rPr>
              <a:t>FULL NAME</a:t>
            </a:r>
            <a:r>
              <a:rPr lang="en-US" b="0" i="0" dirty="0">
                <a:effectLst/>
                <a:latin typeface="Calibri" panose="020F0502020204030204" pitchFamily="34" charset="0"/>
                <a:ea typeface="Calibri" panose="020F0502020204030204" pitchFamily="34" charset="0"/>
                <a:cs typeface="Calibri" panose="020F0502020204030204" pitchFamily="34" charset="0"/>
              </a:rPr>
              <a:t> and </a:t>
            </a:r>
            <a:r>
              <a:rPr lang="en-US" b="1" i="0" dirty="0">
                <a:effectLst/>
                <a:latin typeface="Calibri" panose="020F0502020204030204" pitchFamily="34" charset="0"/>
                <a:ea typeface="Calibri" panose="020F0502020204030204" pitchFamily="34" charset="0"/>
                <a:cs typeface="Calibri" panose="020F0502020204030204" pitchFamily="34" charset="0"/>
              </a:rPr>
              <a:t>EXTENSION</a:t>
            </a:r>
            <a:r>
              <a:rPr lang="en-US" b="0" i="0" dirty="0">
                <a:effectLst/>
                <a:latin typeface="Calibri" panose="020F0502020204030204" pitchFamily="34" charset="0"/>
                <a:ea typeface="Calibri" panose="020F0502020204030204" pitchFamily="34" charset="0"/>
                <a:cs typeface="Calibri" panose="020F0502020204030204" pitchFamily="34" charset="0"/>
              </a:rPr>
              <a:t> (This helps the FAO and UMF to contact the department in a timely manner if they are any questions) </a:t>
            </a:r>
          </a:p>
          <a:p>
            <a:pPr algn="l" rtl="0" fontAlgn="base"/>
            <a:endParaRPr lang="en-US" dirty="0">
              <a:latin typeface="Calibri" panose="020F0502020204030204" pitchFamily="34" charset="0"/>
              <a:ea typeface="Calibri" panose="020F0502020204030204" pitchFamily="34" charset="0"/>
              <a:cs typeface="Calibri" panose="020F0502020204030204" pitchFamily="34" charset="0"/>
            </a:endParaRPr>
          </a:p>
          <a:p>
            <a:pPr lvl="1" fontAlgn="base"/>
            <a:r>
              <a:rPr lang="en-US" b="0" i="0" dirty="0">
                <a:effectLst/>
                <a:latin typeface="Calibri" panose="020F0502020204030204" pitchFamily="34" charset="0"/>
                <a:ea typeface="Calibri" panose="020F0502020204030204" pitchFamily="34" charset="0"/>
                <a:cs typeface="Calibri" panose="020F0502020204030204" pitchFamily="34" charset="0"/>
              </a:rPr>
              <a:t>2. Include the "original" award that was made in the top line labeled "Original". </a:t>
            </a:r>
          </a:p>
          <a:p>
            <a:pPr algn="l" rtl="0" fontAlgn="base"/>
            <a:endParaRPr lang="en-US" dirty="0">
              <a:latin typeface="Calibri" panose="020F0502020204030204" pitchFamily="34" charset="0"/>
              <a:ea typeface="Calibri" panose="020F0502020204030204" pitchFamily="34" charset="0"/>
              <a:cs typeface="Calibri" panose="020F0502020204030204" pitchFamily="34" charset="0"/>
            </a:endParaRPr>
          </a:p>
          <a:p>
            <a:pPr lvl="1" fontAlgn="base"/>
            <a:r>
              <a:rPr lang="en-US" b="0" i="0" dirty="0">
                <a:effectLst/>
                <a:latin typeface="Calibri" panose="020F0502020204030204" pitchFamily="34" charset="0"/>
                <a:ea typeface="Calibri" panose="020F0502020204030204" pitchFamily="34" charset="0"/>
                <a:cs typeface="Calibri" panose="020F0502020204030204" pitchFamily="34" charset="0"/>
              </a:rPr>
              <a:t>3. Complete the second line with the student’s name and ID number and the change or correction that is    occurring. </a:t>
            </a:r>
          </a:p>
          <a:p>
            <a:pPr algn="l" rtl="0" fontAlgn="base"/>
            <a:endParaRPr lang="en-US" dirty="0">
              <a:latin typeface="Calibri" panose="020F0502020204030204" pitchFamily="34" charset="0"/>
              <a:ea typeface="Calibri" panose="020F0502020204030204" pitchFamily="34" charset="0"/>
              <a:cs typeface="Calibri" panose="020F0502020204030204" pitchFamily="34" charset="0"/>
            </a:endParaRPr>
          </a:p>
          <a:p>
            <a:pPr lvl="1" fontAlgn="base"/>
            <a:r>
              <a:rPr lang="en-US" b="0" i="0" dirty="0">
                <a:effectLst/>
                <a:latin typeface="Calibri" panose="020F0502020204030204" pitchFamily="34" charset="0"/>
                <a:ea typeface="Calibri" panose="020F0502020204030204" pitchFamily="34" charset="0"/>
                <a:cs typeface="Calibri" panose="020F0502020204030204" pitchFamily="34" charset="0"/>
              </a:rPr>
              <a:t>4. Obtain signature from the Dean/Chair of the Department and date. </a:t>
            </a:r>
          </a:p>
          <a:p>
            <a:pPr algn="l" rtl="0" fontAlgn="base"/>
            <a:endParaRPr lang="en-US" dirty="0">
              <a:latin typeface="Calibri" panose="020F0502020204030204" pitchFamily="34" charset="0"/>
              <a:ea typeface="Calibri" panose="020F0502020204030204" pitchFamily="34" charset="0"/>
              <a:cs typeface="Calibri" panose="020F0502020204030204" pitchFamily="34" charset="0"/>
            </a:endParaRPr>
          </a:p>
          <a:p>
            <a:pPr lvl="1" fontAlgn="base"/>
            <a:r>
              <a:rPr lang="en-US" b="0" i="0" dirty="0">
                <a:effectLst/>
                <a:latin typeface="Calibri" panose="020F0502020204030204" pitchFamily="34" charset="0"/>
                <a:ea typeface="Calibri" panose="020F0502020204030204" pitchFamily="34" charset="0"/>
                <a:cs typeface="Calibri" panose="020F0502020204030204" pitchFamily="34" charset="0"/>
              </a:rPr>
              <a:t>5. Double check that ALL information is correct. Once the document is complete, it is ready to be submitted. </a:t>
            </a:r>
            <a:r>
              <a:rPr lang="en-US" b="0" i="0" dirty="0">
                <a:solidFill>
                  <a:srgbClr val="444444"/>
                </a:solidFill>
                <a:effectLst/>
                <a:latin typeface="Calibri" panose="020F0502020204030204" pitchFamily="34" charset="0"/>
                <a:ea typeface="Calibri" panose="020F0502020204030204" pitchFamily="34" charset="0"/>
                <a:cs typeface="Calibri" panose="020F0502020204030204" pitchFamily="34" charset="0"/>
              </a:rPr>
              <a:t> </a:t>
            </a:r>
            <a:endPar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 name="Title 8">
            <a:extLst>
              <a:ext uri="{FF2B5EF4-FFF2-40B4-BE49-F238E27FC236}">
                <a16:creationId xmlns:a16="http://schemas.microsoft.com/office/drawing/2014/main" id="{583514DD-4704-8918-425C-5F754EB11611}"/>
              </a:ext>
            </a:extLst>
          </p:cNvPr>
          <p:cNvSpPr>
            <a:spLocks noGrp="1"/>
          </p:cNvSpPr>
          <p:nvPr>
            <p:ph type="title"/>
          </p:nvPr>
        </p:nvSpPr>
        <p:spPr>
          <a:xfrm>
            <a:off x="376241" y="279456"/>
            <a:ext cx="11029616" cy="1189554"/>
          </a:xfrm>
        </p:spPr>
        <p:txBody>
          <a:bodyPr/>
          <a:lstStyle/>
          <a:p>
            <a:r>
              <a:rPr lang="en-US" sz="2800" b="1" dirty="0">
                <a:latin typeface="Calibri" panose="020F0502020204030204" pitchFamily="34" charset="0"/>
                <a:ea typeface="Calibri" panose="020F0502020204030204" pitchFamily="34" charset="0"/>
                <a:cs typeface="Calibri" panose="020F0502020204030204" pitchFamily="34" charset="0"/>
              </a:rPr>
              <a:t>HOW TO: Fill Out and Award Correction Continued…</a:t>
            </a:r>
            <a:br>
              <a:rPr lang="en-US" sz="2800" b="1" dirty="0">
                <a:latin typeface="Calibri" panose="020F0502020204030204" pitchFamily="34" charset="0"/>
                <a:ea typeface="Calibri" panose="020F0502020204030204" pitchFamily="34" charset="0"/>
                <a:cs typeface="Calibri" panose="020F0502020204030204" pitchFamily="34" charset="0"/>
              </a:rPr>
            </a:br>
            <a:endParaRPr lang="en-US" dirty="0"/>
          </a:p>
        </p:txBody>
      </p:sp>
    </p:spTree>
    <p:extLst>
      <p:ext uri="{BB962C8B-B14F-4D97-AF65-F5344CB8AC3E}">
        <p14:creationId xmlns:p14="http://schemas.microsoft.com/office/powerpoint/2010/main" val="1712413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0C1F5E9E-C539-EEE1-9AEF-DB27DA4B2E37}"/>
              </a:ext>
            </a:extLst>
          </p:cNvPr>
          <p:cNvSpPr/>
          <p:nvPr/>
        </p:nvSpPr>
        <p:spPr>
          <a:xfrm>
            <a:off x="458283" y="1752343"/>
            <a:ext cx="5855807" cy="1162045"/>
          </a:xfrm>
          <a:prstGeom prst="roundRect">
            <a:avLst/>
          </a:prstGeom>
          <a:solidFill>
            <a:schemeClr val="accent5">
              <a:lumMod val="20000"/>
              <a:lumOff val="80000"/>
            </a:schemeClr>
          </a:solidFill>
          <a:ln>
            <a:solidFill>
              <a:schemeClr val="accent5">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 name="AutoShape 3">
            <a:extLst>
              <a:ext uri="{FF2B5EF4-FFF2-40B4-BE49-F238E27FC236}">
                <a16:creationId xmlns:a16="http://schemas.microsoft.com/office/drawing/2014/main" id="{3512EE84-6138-4953-A867-1D8D3D256929}"/>
              </a:ext>
            </a:extLst>
          </p:cNvPr>
          <p:cNvSpPr>
            <a:spLocks noChangeAspect="1" noChangeArrowheads="1"/>
          </p:cNvSpPr>
          <p:nvPr/>
        </p:nvSpPr>
        <p:spPr bwMode="auto">
          <a:xfrm>
            <a:off x="13022616" y="246581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 name="Picture 2">
            <a:extLst>
              <a:ext uri="{FF2B5EF4-FFF2-40B4-BE49-F238E27FC236}">
                <a16:creationId xmlns:a16="http://schemas.microsoft.com/office/drawing/2014/main" id="{6A98071F-899F-4F3E-946E-F656257C91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21463"/>
            <a:ext cx="12192000" cy="119221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Rounded Corners 11">
            <a:extLst>
              <a:ext uri="{FF2B5EF4-FFF2-40B4-BE49-F238E27FC236}">
                <a16:creationId xmlns:a16="http://schemas.microsoft.com/office/drawing/2014/main" id="{E1BAA12D-79D5-9436-6E1C-1A03E05D88D7}"/>
              </a:ext>
            </a:extLst>
          </p:cNvPr>
          <p:cNvSpPr/>
          <p:nvPr/>
        </p:nvSpPr>
        <p:spPr>
          <a:xfrm>
            <a:off x="458283" y="4292752"/>
            <a:ext cx="5855807" cy="1162045"/>
          </a:xfrm>
          <a:prstGeom prst="roundRect">
            <a:avLst/>
          </a:prstGeom>
          <a:solidFill>
            <a:schemeClr val="accent5">
              <a:lumMod val="20000"/>
              <a:lumOff val="80000"/>
            </a:schemeClr>
          </a:solidFill>
          <a:ln>
            <a:solidFill>
              <a:schemeClr val="accent5">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22" name="Picture 4">
            <a:extLst>
              <a:ext uri="{FF2B5EF4-FFF2-40B4-BE49-F238E27FC236}">
                <a16:creationId xmlns:a16="http://schemas.microsoft.com/office/drawing/2014/main" id="{E0E7E660-B34C-4F2E-90EC-B73441A7B6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4" y="4858691"/>
            <a:ext cx="12192000" cy="11922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7BB22A9-F2F1-2A13-17C3-BE155DFAF383}"/>
              </a:ext>
            </a:extLst>
          </p:cNvPr>
          <p:cNvSpPr txBox="1"/>
          <p:nvPr/>
        </p:nvSpPr>
        <p:spPr>
          <a:xfrm>
            <a:off x="560759" y="1752343"/>
            <a:ext cx="5535241" cy="461665"/>
          </a:xfrm>
          <a:prstGeom prst="rect">
            <a:avLst/>
          </a:prstGeom>
          <a:noFill/>
          <a:ln>
            <a:noFill/>
          </a:ln>
        </p:spPr>
        <p:txBody>
          <a:bodyPr wrap="square" rtlCol="0">
            <a:spAutoFit/>
          </a:bodyPr>
          <a:lstStyle/>
          <a:p>
            <a:r>
              <a:rPr lang="en-US" sz="24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Scenario 1: Student is no longer attending</a:t>
            </a:r>
          </a:p>
        </p:txBody>
      </p:sp>
      <p:sp>
        <p:nvSpPr>
          <p:cNvPr id="13" name="TextBox 12">
            <a:extLst>
              <a:ext uri="{FF2B5EF4-FFF2-40B4-BE49-F238E27FC236}">
                <a16:creationId xmlns:a16="http://schemas.microsoft.com/office/drawing/2014/main" id="{E3746135-9CB3-31BF-5ED1-29606A75D3B9}"/>
              </a:ext>
            </a:extLst>
          </p:cNvPr>
          <p:cNvSpPr txBox="1"/>
          <p:nvPr/>
        </p:nvSpPr>
        <p:spPr>
          <a:xfrm>
            <a:off x="560759" y="4397026"/>
            <a:ext cx="5753331" cy="461665"/>
          </a:xfrm>
          <a:prstGeom prst="rect">
            <a:avLst/>
          </a:prstGeom>
          <a:noFill/>
        </p:spPr>
        <p:txBody>
          <a:bodyPr wrap="square" rtlCol="0">
            <a:spAutoFit/>
          </a:bodyPr>
          <a:lstStyle/>
          <a:p>
            <a:r>
              <a:rPr lang="en-US" sz="24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Scenario 2: Student no longer meets criteria</a:t>
            </a:r>
          </a:p>
        </p:txBody>
      </p:sp>
      <p:sp>
        <p:nvSpPr>
          <p:cNvPr id="3" name="TextBox 2">
            <a:extLst>
              <a:ext uri="{FF2B5EF4-FFF2-40B4-BE49-F238E27FC236}">
                <a16:creationId xmlns:a16="http://schemas.microsoft.com/office/drawing/2014/main" id="{F610B38B-BE3E-970B-6019-A4CE3DFBCE3A}"/>
              </a:ext>
            </a:extLst>
          </p:cNvPr>
          <p:cNvSpPr txBox="1"/>
          <p:nvPr/>
        </p:nvSpPr>
        <p:spPr>
          <a:xfrm>
            <a:off x="379455" y="662615"/>
            <a:ext cx="8543827" cy="461665"/>
          </a:xfrm>
          <a:prstGeom prst="rect">
            <a:avLst/>
          </a:prstGeom>
          <a:noFill/>
        </p:spPr>
        <p:txBody>
          <a:bodyPr wrap="square" rtlCol="0">
            <a:spAutoFit/>
          </a:bodyPr>
          <a:lstStyle/>
          <a:p>
            <a:r>
              <a:rPr lang="en-US" sz="2400" b="1" dirty="0">
                <a:latin typeface="Calibri" panose="020F0502020204030204" pitchFamily="34" charset="0"/>
                <a:ea typeface="Calibri" panose="020F0502020204030204" pitchFamily="34" charset="0"/>
                <a:cs typeface="Calibri" panose="020F0502020204030204" pitchFamily="34" charset="0"/>
              </a:rPr>
              <a:t>HOW TO: Fill Out and Award Correction Continued…</a:t>
            </a:r>
          </a:p>
        </p:txBody>
      </p:sp>
    </p:spTree>
    <p:extLst>
      <p:ext uri="{BB962C8B-B14F-4D97-AF65-F5344CB8AC3E}">
        <p14:creationId xmlns:p14="http://schemas.microsoft.com/office/powerpoint/2010/main" val="867361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C662B5F1-47CB-A498-06F5-A2BD736A2D7F}"/>
              </a:ext>
            </a:extLst>
          </p:cNvPr>
          <p:cNvSpPr/>
          <p:nvPr/>
        </p:nvSpPr>
        <p:spPr>
          <a:xfrm>
            <a:off x="543910" y="3972505"/>
            <a:ext cx="7149662" cy="1342458"/>
          </a:xfrm>
          <a:prstGeom prst="roundRect">
            <a:avLst/>
          </a:prstGeom>
          <a:solidFill>
            <a:schemeClr val="accent5">
              <a:lumMod val="20000"/>
              <a:lumOff val="80000"/>
            </a:schemeClr>
          </a:solidFill>
          <a:ln>
            <a:solidFill>
              <a:schemeClr val="accent5">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F3041B13-6C79-7F4D-96D3-4AE14E97EC41}"/>
              </a:ext>
            </a:extLst>
          </p:cNvPr>
          <p:cNvSpPr/>
          <p:nvPr/>
        </p:nvSpPr>
        <p:spPr>
          <a:xfrm>
            <a:off x="543910" y="900710"/>
            <a:ext cx="5273566" cy="890752"/>
          </a:xfrm>
          <a:prstGeom prst="roundRect">
            <a:avLst/>
          </a:prstGeom>
          <a:solidFill>
            <a:schemeClr val="accent5">
              <a:lumMod val="20000"/>
              <a:lumOff val="80000"/>
            </a:schemeClr>
          </a:solidFill>
          <a:ln>
            <a:solidFill>
              <a:schemeClr val="accent5">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2050" name="Picture 2">
            <a:extLst>
              <a:ext uri="{FF2B5EF4-FFF2-40B4-BE49-F238E27FC236}">
                <a16:creationId xmlns:a16="http://schemas.microsoft.com/office/drawing/2014/main" id="{D6C9CC8D-7F0F-4ADA-9329-056A577D12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43037"/>
            <a:ext cx="12192000" cy="18789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6ECFFCC0-3BC6-885C-45F5-5A48CF51A5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48899"/>
            <a:ext cx="12241910" cy="213443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AB22476-7273-4679-8A03-B4B2096DE48F}"/>
              </a:ext>
            </a:extLst>
          </p:cNvPr>
          <p:cNvSpPr txBox="1"/>
          <p:nvPr/>
        </p:nvSpPr>
        <p:spPr>
          <a:xfrm>
            <a:off x="599089" y="1024008"/>
            <a:ext cx="5163207" cy="461665"/>
          </a:xfrm>
          <a:prstGeom prst="rect">
            <a:avLst/>
          </a:prstGeom>
          <a:noFill/>
        </p:spPr>
        <p:txBody>
          <a:bodyPr wrap="square" rtlCol="0">
            <a:spAutoFit/>
          </a:bodyPr>
          <a:lstStyle/>
          <a:p>
            <a:r>
              <a:rPr lang="en-US" sz="24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Scenario 3: Student is graduating early</a:t>
            </a:r>
          </a:p>
        </p:txBody>
      </p:sp>
      <p:sp>
        <p:nvSpPr>
          <p:cNvPr id="8" name="TextBox 7">
            <a:extLst>
              <a:ext uri="{FF2B5EF4-FFF2-40B4-BE49-F238E27FC236}">
                <a16:creationId xmlns:a16="http://schemas.microsoft.com/office/drawing/2014/main" id="{EFC20446-0D03-D0AE-440C-A874F6DB0161}"/>
              </a:ext>
            </a:extLst>
          </p:cNvPr>
          <p:cNvSpPr txBox="1"/>
          <p:nvPr/>
        </p:nvSpPr>
        <p:spPr>
          <a:xfrm>
            <a:off x="599089" y="4064350"/>
            <a:ext cx="7354614" cy="461665"/>
          </a:xfrm>
          <a:prstGeom prst="rect">
            <a:avLst/>
          </a:prstGeom>
          <a:noFill/>
        </p:spPr>
        <p:txBody>
          <a:bodyPr wrap="square" rtlCol="0">
            <a:spAutoFit/>
          </a:bodyPr>
          <a:lstStyle/>
          <a:p>
            <a:r>
              <a:rPr lang="en-US" sz="24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Scenario 4: The student is taking fewer than 12 credits</a:t>
            </a:r>
          </a:p>
        </p:txBody>
      </p:sp>
    </p:spTree>
    <p:extLst>
      <p:ext uri="{BB962C8B-B14F-4D97-AF65-F5344CB8AC3E}">
        <p14:creationId xmlns:p14="http://schemas.microsoft.com/office/powerpoint/2010/main" val="575059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C8A7BA1F-26C2-4D77-15C2-70CECD7FCC46}"/>
              </a:ext>
            </a:extLst>
          </p:cNvPr>
          <p:cNvSpPr/>
          <p:nvPr/>
        </p:nvSpPr>
        <p:spPr>
          <a:xfrm>
            <a:off x="386255" y="655141"/>
            <a:ext cx="6621518" cy="718105"/>
          </a:xfrm>
          <a:prstGeom prst="roundRect">
            <a:avLst/>
          </a:prstGeom>
          <a:solidFill>
            <a:schemeClr val="accent5">
              <a:lumMod val="20000"/>
              <a:lumOff val="80000"/>
            </a:schemeClr>
          </a:solidFill>
          <a:ln>
            <a:solidFill>
              <a:schemeClr val="accent5">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33B9ECC3-DF5B-4735-97BE-DEA4135B9DF0}"/>
              </a:ext>
            </a:extLst>
          </p:cNvPr>
          <p:cNvSpPr txBox="1"/>
          <p:nvPr/>
        </p:nvSpPr>
        <p:spPr>
          <a:xfrm>
            <a:off x="386255" y="1529255"/>
            <a:ext cx="11419490" cy="5262979"/>
          </a:xfrm>
          <a:prstGeom prst="rect">
            <a:avLst/>
          </a:prstGeom>
          <a:noFill/>
        </p:spPr>
        <p:txBody>
          <a:bodyPr wrap="square" lIns="91440" tIns="45720" rIns="91440" bIns="45720" anchor="t">
            <a:spAutoFit/>
          </a:bodyPr>
          <a:lstStyle/>
          <a:p>
            <a:pPr algn="l" rtl="0" fontAlgn="base"/>
            <a:r>
              <a:rPr lang="en-US" sz="1600" b="1" i="0" dirty="0">
                <a:solidFill>
                  <a:srgbClr val="660033"/>
                </a:solidFill>
                <a:effectLst/>
                <a:latin typeface="Calibri" panose="020F0502020204030204" pitchFamily="34" charset="0"/>
                <a:ea typeface="Calibri" panose="020F0502020204030204" pitchFamily="34" charset="0"/>
                <a:cs typeface="Calibri" panose="020F0502020204030204" pitchFamily="34" charset="0"/>
              </a:rPr>
              <a:t>Send the CORRECTION AWSS to:</a:t>
            </a:r>
            <a:r>
              <a:rPr lang="en-US" sz="1600" b="0" i="0" dirty="0">
                <a:solidFill>
                  <a:srgbClr val="660033"/>
                </a:solidFill>
                <a:effectLst/>
                <a:latin typeface="Calibri" panose="020F0502020204030204" pitchFamily="34" charset="0"/>
                <a:ea typeface="Calibri" panose="020F0502020204030204" pitchFamily="34" charset="0"/>
                <a:cs typeface="Calibri" panose="020F0502020204030204" pitchFamily="34" charset="0"/>
              </a:rPr>
              <a:t> </a:t>
            </a:r>
          </a:p>
          <a:p>
            <a:pPr marL="171450" indent="-171450" algn="l" rtl="0" fontAlgn="base">
              <a:buFont typeface="Arial" panose="020B0604020202020204" pitchFamily="34" charset="0"/>
              <a:buChar char="•"/>
            </a:pPr>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processing, Financial Aid Office, </a:t>
            </a:r>
            <a:r>
              <a:rPr lang="en-US" sz="1600" b="0" i="0" u="sng" strike="noStrike"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fascholarships@mso.umt.edu</a:t>
            </a:r>
            <a:r>
              <a:rPr lang="en-US" sz="1600" b="0" i="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p>
          <a:p>
            <a:pPr marL="171450" indent="-171450" algn="l" rtl="0" fontAlgn="base">
              <a:buFont typeface="Arial" panose="020B0604020202020204" pitchFamily="34" charset="0"/>
              <a:buChar char="•"/>
            </a:pPr>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records and stewardship, UM Foundation, </a:t>
            </a:r>
            <a:r>
              <a:rPr lang="en-US" sz="1600" b="0" i="0" u="sng" strike="noStrike"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umfawardsummarysheets@supportum.org</a:t>
            </a:r>
            <a:r>
              <a:rPr lang="en-US" sz="1600" b="0" i="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p>
          <a:p>
            <a:pPr marL="171450" indent="-171450" algn="l" rtl="0" fontAlgn="base">
              <a:buFont typeface="Arial" panose="020B0604020202020204" pitchFamily="34" charset="0"/>
              <a:buChar char="•"/>
            </a:pPr>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Accounting, Business Services, </a:t>
            </a:r>
            <a:r>
              <a:rPr lang="en-US" sz="1600" b="0" i="0" u="sng" strike="noStrike"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Barb.Bybee@mso.umt.edu</a:t>
            </a:r>
            <a:r>
              <a:rPr lang="en-US" sz="1600" b="0" i="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p>
          <a:p>
            <a:pPr algn="l" rtl="0" fontAlgn="base"/>
            <a:endPar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l" rtl="0" fontAlgn="base"/>
            <a:r>
              <a:rPr lang="en-US" sz="1600" b="1" i="0" dirty="0">
                <a:solidFill>
                  <a:srgbClr val="660033"/>
                </a:solidFill>
                <a:effectLst/>
                <a:latin typeface="Calibri" panose="020F0502020204030204" pitchFamily="34" charset="0"/>
                <a:ea typeface="Calibri" panose="020F0502020204030204" pitchFamily="34" charset="0"/>
                <a:cs typeface="Calibri" panose="020F0502020204030204" pitchFamily="34" charset="0"/>
              </a:rPr>
              <a:t>Reminders:</a:t>
            </a:r>
            <a:r>
              <a:rPr lang="en-US" sz="1600" b="0" i="0" dirty="0">
                <a:solidFill>
                  <a:srgbClr val="660033"/>
                </a:solidFill>
                <a:effectLst/>
                <a:latin typeface="Calibri" panose="020F0502020204030204" pitchFamily="34" charset="0"/>
                <a:ea typeface="Calibri" panose="020F0502020204030204" pitchFamily="34" charset="0"/>
                <a:cs typeface="Calibri" panose="020F0502020204030204" pitchFamily="34" charset="0"/>
              </a:rPr>
              <a:t> </a:t>
            </a:r>
          </a:p>
          <a:p>
            <a:pPr marL="171450" indent="-171450" fontAlgn="base">
              <a:buFont typeface="Arial" panose="020B0604020202020204" pitchFamily="34" charset="0"/>
              <a:buChar char="•"/>
            </a:pPr>
            <a:r>
              <a:rPr lang="en-US" sz="1600" b="0" i="0">
                <a:solidFill>
                  <a:srgbClr val="000000"/>
                </a:solidFill>
                <a:effectLst/>
                <a:latin typeface="Calibri"/>
                <a:ea typeface="Calibri" panose="020F0502020204030204" pitchFamily="34" charset="0"/>
                <a:cs typeface="Calibri"/>
              </a:rPr>
              <a:t>Use the appropriate academic year CORRECTION AWSS, </a:t>
            </a:r>
            <a:endParaRPr lang="en-US" sz="1600">
              <a:latin typeface="Calibri" panose="020F0502020204030204" pitchFamily="34" charset="0"/>
              <a:ea typeface="+mn-lt"/>
              <a:cs typeface="Calibri"/>
            </a:endParaRPr>
          </a:p>
          <a:p>
            <a:pPr marL="171450" indent="-171450" algn="l">
              <a:buFont typeface="Arial" panose="020B0604020202020204" pitchFamily="34" charset="0"/>
              <a:buChar char="•"/>
            </a:pPr>
            <a:r>
              <a:rPr lang="en-US" sz="1600" dirty="0">
                <a:latin typeface="Calibri"/>
                <a:ea typeface="+mn-lt"/>
                <a:cs typeface="+mn-lt"/>
              </a:rPr>
              <a:t>Make sure the email subject line includes this information:  the Department - the ACADEMIC YEAR - AWARD SUMMARY CORRECTION</a:t>
            </a:r>
            <a:endParaRPr lang="en-US" sz="1600" dirty="0">
              <a:solidFill>
                <a:srgbClr val="000000"/>
              </a:solidFill>
              <a:latin typeface="Calibri" panose="020F0502020204030204" pitchFamily="34" charset="0"/>
              <a:ea typeface="Calibri" panose="020F0502020204030204" pitchFamily="34" charset="0"/>
              <a:cs typeface="Calibri"/>
            </a:endParaRPr>
          </a:p>
          <a:p>
            <a:pPr marL="171450" indent="-171450" algn="l" rtl="0" fontAlgn="base">
              <a:buFont typeface="Arial" panose="020B0604020202020204" pitchFamily="34" charset="0"/>
              <a:buChar char="•"/>
            </a:pPr>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Collect signature by dean, director, or responsible party by: </a:t>
            </a:r>
          </a:p>
          <a:p>
            <a:pPr marL="628650" lvl="1" indent="-171450" fontAlgn="base">
              <a:buFont typeface="Courier New" panose="02070309020205020404" pitchFamily="49" charset="0"/>
              <a:buChar char="o"/>
            </a:pPr>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Physical signature, or </a:t>
            </a:r>
          </a:p>
          <a:p>
            <a:pPr marL="628650" lvl="1" indent="-171450" fontAlgn="base">
              <a:buFont typeface="Courier New" panose="02070309020205020404" pitchFamily="49" charset="0"/>
              <a:buChar char="o"/>
            </a:pPr>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Electronic signature </a:t>
            </a:r>
          </a:p>
          <a:p>
            <a:pPr marL="1085850" lvl="2" indent="-171450" fontAlgn="base">
              <a:buFont typeface="Wingdings" panose="05000000000000000000" pitchFamily="2" charset="2"/>
              <a:buChar char="§"/>
            </a:pPr>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 email from the authorized signatory with the attached CORRECTION AWSS is permitted</a:t>
            </a:r>
          </a:p>
          <a:p>
            <a:pPr algn="l" rtl="0" fontAlgn="base"/>
            <a:endPar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l" rtl="0" fontAlgn="base"/>
            <a:r>
              <a:rPr lang="en-US" sz="1600" b="1" i="0" dirty="0">
                <a:solidFill>
                  <a:srgbClr val="660033"/>
                </a:solidFill>
                <a:effectLst/>
                <a:latin typeface="Calibri" panose="020F0502020204030204" pitchFamily="34" charset="0"/>
                <a:ea typeface="Calibri" panose="020F0502020204030204" pitchFamily="34" charset="0"/>
                <a:cs typeface="Calibri" panose="020F0502020204030204" pitchFamily="34" charset="0"/>
              </a:rPr>
              <a:t>Please Communicate to YOUR Students:</a:t>
            </a:r>
            <a:r>
              <a:rPr lang="en-US" sz="1600" b="0" i="0" dirty="0">
                <a:solidFill>
                  <a:srgbClr val="660033"/>
                </a:solidFill>
                <a:effectLst/>
                <a:latin typeface="Calibri" panose="020F0502020204030204" pitchFamily="34" charset="0"/>
                <a:ea typeface="Calibri" panose="020F0502020204030204" pitchFamily="34" charset="0"/>
                <a:cs typeface="Calibri" panose="020F0502020204030204" pitchFamily="34" charset="0"/>
              </a:rPr>
              <a:t> </a:t>
            </a:r>
          </a:p>
          <a:p>
            <a:pPr marL="171450" indent="-171450" algn="l" rtl="0" fontAlgn="base">
              <a:buFont typeface="Arial" panose="020B0604020202020204" pitchFamily="34" charset="0"/>
              <a:buChar char="•"/>
            </a:pPr>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If a student is no longer receiving a scholarship with a </a:t>
            </a:r>
            <a:r>
              <a:rPr lang="en-US" sz="1600" b="0" i="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total or partial loss of a scholarship</a:t>
            </a:r>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department is responsible for</a:t>
            </a:r>
            <a:r>
              <a:rPr lang="en-US" sz="1600" b="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notifying the student of changes. If the student is concerned about how that will impact the student’s financial aid or student account, please have them contact the Financial Aid Office for more information.  </a:t>
            </a:r>
          </a:p>
          <a:p>
            <a:pPr algn="l" rtl="0" fontAlgn="base"/>
            <a:endPar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l" rtl="0" fontAlgn="base"/>
            <a:r>
              <a:rPr lang="en-US" sz="1600" dirty="0">
                <a:solidFill>
                  <a:srgbClr val="660033"/>
                </a:solidFill>
                <a:latin typeface="Calibri" panose="020F0502020204030204" pitchFamily="34" charset="0"/>
                <a:ea typeface="Calibri" panose="020F0502020204030204" pitchFamily="34" charset="0"/>
                <a:cs typeface="Calibri" panose="020F0502020204030204" pitchFamily="34" charset="0"/>
              </a:rPr>
              <a:t>Questions</a:t>
            </a:r>
          </a:p>
          <a:p>
            <a:pPr algn="l" rtl="0" fontAlgn="base"/>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Please contact the Financial Aid Office</a:t>
            </a: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 and Foundation. You can find a copy of the Correction Award Summary Sheet by v</a:t>
            </a:r>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isiting the </a:t>
            </a:r>
            <a:r>
              <a:rPr lang="en-US" sz="1600" b="1" i="0" dirty="0">
                <a:effectLst/>
                <a:latin typeface="Calibri" panose="020F0502020204030204" pitchFamily="34" charset="0"/>
                <a:ea typeface="Calibri" panose="020F0502020204030204" pitchFamily="34" charset="0"/>
                <a:cs typeface="Calibri" panose="020F0502020204030204" pitchFamily="34" charset="0"/>
              </a:rPr>
              <a:t>Department Scholarship Resources webpage</a:t>
            </a:r>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600" b="0" i="0" u="sng" strike="noStrike"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https://www.umt.edu/finaid/scholarships/department-use-resources.php</a:t>
            </a:r>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2" name="TextBox 1">
            <a:extLst>
              <a:ext uri="{FF2B5EF4-FFF2-40B4-BE49-F238E27FC236}">
                <a16:creationId xmlns:a16="http://schemas.microsoft.com/office/drawing/2014/main" id="{8B675B0A-BCFC-8971-FD10-32DAAF13BF38}"/>
              </a:ext>
            </a:extLst>
          </p:cNvPr>
          <p:cNvSpPr txBox="1"/>
          <p:nvPr/>
        </p:nvSpPr>
        <p:spPr>
          <a:xfrm>
            <a:off x="528144" y="783360"/>
            <a:ext cx="9183414" cy="461665"/>
          </a:xfrm>
          <a:prstGeom prst="rect">
            <a:avLst/>
          </a:prstGeom>
          <a:noFill/>
        </p:spPr>
        <p:txBody>
          <a:bodyPr wrap="square" rtlCol="0">
            <a:spAutoFit/>
          </a:bodyPr>
          <a:lstStyle/>
          <a:p>
            <a:r>
              <a:rPr lang="en-US" sz="24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Sending Your Correction Awards Summary Sheet</a:t>
            </a:r>
          </a:p>
        </p:txBody>
      </p:sp>
    </p:spTree>
    <p:extLst>
      <p:ext uri="{BB962C8B-B14F-4D97-AF65-F5344CB8AC3E}">
        <p14:creationId xmlns:p14="http://schemas.microsoft.com/office/powerpoint/2010/main" val="3910466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EF2299-C076-E6B2-52D4-52978A1D158A}"/>
              </a:ext>
            </a:extLst>
          </p:cNvPr>
          <p:cNvSpPr/>
          <p:nvPr/>
        </p:nvSpPr>
        <p:spPr>
          <a:xfrm>
            <a:off x="6251118" y="2933410"/>
            <a:ext cx="5705611" cy="3382220"/>
          </a:xfrm>
          <a:prstGeom prst="rect">
            <a:avLst/>
          </a:prstGeom>
          <a:solidFill>
            <a:srgbClr val="EFE8D4"/>
          </a:solidFill>
          <a:ln>
            <a:solidFill>
              <a:srgbClr val="EFE8D4"/>
            </a:solidFill>
          </a:ln>
          <a:scene3d>
            <a:camera prst="orthographicFront"/>
            <a:lightRig rig="threePt" dir="t"/>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6970FDC6-D12F-9A0A-0553-DC919DC94DAA}"/>
              </a:ext>
            </a:extLst>
          </p:cNvPr>
          <p:cNvSpPr txBox="1"/>
          <p:nvPr/>
        </p:nvSpPr>
        <p:spPr>
          <a:xfrm>
            <a:off x="185697" y="2245323"/>
            <a:ext cx="11443363" cy="523220"/>
          </a:xfrm>
          <a:prstGeom prst="rect">
            <a:avLst/>
          </a:prstGeom>
          <a:noFill/>
        </p:spPr>
        <p:txBody>
          <a:bodyPr wrap="square" lIns="91440" tIns="45720" rIns="91440" bIns="45720" rtlCol="0" anchor="t">
            <a:spAutoFit/>
          </a:bodyPr>
          <a:lstStyle/>
          <a:p>
            <a:r>
              <a:rPr lang="en-US" sz="1400" dirty="0">
                <a:latin typeface="Calibri"/>
                <a:ea typeface="Calibri"/>
                <a:cs typeface="Calibri"/>
              </a:rPr>
              <a:t>Signature or email approval is required for UM Foundation records only. Issues with signature or email approval will not hold up the processing of awards by the Financial Aid office. Below are Email Templates for administrators to use when requesting approval from the Responsible Party/Signer. </a:t>
            </a:r>
            <a:endParaRPr lang="en-US" sz="1600"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DFBD5597-D305-6E32-8D36-041FA138D0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191541"/>
          </a:xfrm>
          <a:prstGeom prst="rect">
            <a:avLst/>
          </a:prstGeom>
        </p:spPr>
      </p:pic>
      <p:sp>
        <p:nvSpPr>
          <p:cNvPr id="10" name="TextBox 9">
            <a:extLst>
              <a:ext uri="{FF2B5EF4-FFF2-40B4-BE49-F238E27FC236}">
                <a16:creationId xmlns:a16="http://schemas.microsoft.com/office/drawing/2014/main" id="{990A865E-11A7-FC5E-1A40-1703EA5E7D83}"/>
              </a:ext>
            </a:extLst>
          </p:cNvPr>
          <p:cNvSpPr txBox="1"/>
          <p:nvPr/>
        </p:nvSpPr>
        <p:spPr>
          <a:xfrm>
            <a:off x="6340071" y="2980613"/>
            <a:ext cx="5533797" cy="3293209"/>
          </a:xfrm>
          <a:prstGeom prst="rect">
            <a:avLst/>
          </a:prstGeom>
          <a:noFill/>
        </p:spPr>
        <p:txBody>
          <a:bodyPr wrap="square" lIns="91440" tIns="45720" rIns="91440" bIns="45720" anchor="t">
            <a:spAutoFit/>
          </a:bodyPr>
          <a:lstStyle/>
          <a:p>
            <a:r>
              <a:rPr lang="en-US" sz="1600" b="1" dirty="0">
                <a:effectLst/>
                <a:latin typeface="Calibri"/>
                <a:ea typeface="Calibri"/>
                <a:cs typeface="Calibri"/>
              </a:rPr>
              <a:t>For Correction Sheets:</a:t>
            </a:r>
            <a:r>
              <a:rPr lang="en-US" sz="1600" b="1" dirty="0">
                <a:latin typeface="Calibri"/>
                <a:ea typeface="Calibri"/>
                <a:cs typeface="Calibri"/>
              </a:rPr>
              <a:t> </a:t>
            </a:r>
            <a:endParaRPr lang="en-US" sz="1600" dirty="0">
              <a:effectLst/>
              <a:latin typeface="Calibri" panose="020F0502020204030204" pitchFamily="34" charset="0"/>
              <a:ea typeface="Calibri" panose="020F0502020204030204" pitchFamily="34" charset="0"/>
              <a:cs typeface="Calibri"/>
            </a:endParaRPr>
          </a:p>
          <a:p>
            <a:pPr marL="0" marR="0" indent="0">
              <a:spcBef>
                <a:spcPts val="0"/>
              </a:spcBef>
              <a:spcAft>
                <a:spcPts val="0"/>
              </a:spcAft>
              <a:buNone/>
            </a:pPr>
            <a:endParaRPr lang="en-US" sz="1600" dirty="0">
              <a:effectLst/>
              <a:latin typeface="Calibri"/>
              <a:ea typeface="Calibri"/>
              <a:cs typeface="Calibri"/>
            </a:endParaRPr>
          </a:p>
          <a:p>
            <a:pPr marL="0" marR="0" indent="0">
              <a:spcBef>
                <a:spcPts val="0"/>
              </a:spcBef>
              <a:spcAft>
                <a:spcPts val="0"/>
              </a:spcAft>
              <a:buNone/>
            </a:pPr>
            <a:r>
              <a:rPr lang="en-US" sz="1600" dirty="0">
                <a:effectLst/>
                <a:latin typeface="Calibri"/>
                <a:ea typeface="Calibri"/>
                <a:cs typeface="Calibri"/>
              </a:rPr>
              <a:t>“Hello [insert name],</a:t>
            </a:r>
          </a:p>
          <a:p>
            <a:pPr marL="0" marR="0" indent="0">
              <a:spcBef>
                <a:spcPts val="0"/>
              </a:spcBef>
              <a:spcAft>
                <a:spcPts val="0"/>
              </a:spcAft>
              <a:buNone/>
            </a:pPr>
            <a:endParaRPr lang="en-US" sz="1600" dirty="0">
              <a:effectLst/>
              <a:latin typeface="Calibri"/>
              <a:ea typeface="Calibri"/>
              <a:cs typeface="Calibri"/>
            </a:endParaRPr>
          </a:p>
          <a:p>
            <a:pPr marL="0" marR="0" indent="0">
              <a:spcBef>
                <a:spcPts val="0"/>
              </a:spcBef>
              <a:spcAft>
                <a:spcPts val="0"/>
              </a:spcAft>
              <a:buNone/>
            </a:pPr>
            <a:r>
              <a:rPr lang="en-US" sz="1600" dirty="0">
                <a:effectLst/>
                <a:latin typeface="Calibri"/>
                <a:ea typeface="Calibri"/>
                <a:cs typeface="Calibri"/>
              </a:rPr>
              <a:t>Can you please review the attached Correction Award Summary sheet? If everything looks good, please forward to the email addresses below with approval message.</a:t>
            </a:r>
          </a:p>
          <a:p>
            <a:pPr marL="0" marR="0" indent="0">
              <a:spcBef>
                <a:spcPts val="0"/>
              </a:spcBef>
              <a:spcAft>
                <a:spcPts val="0"/>
              </a:spcAft>
              <a:buNone/>
            </a:pPr>
            <a:endParaRPr lang="en-US" sz="1600" dirty="0">
              <a:effectLst/>
              <a:latin typeface="Calibri"/>
              <a:ea typeface="Calibri"/>
              <a:cs typeface="Calibri"/>
            </a:endParaRPr>
          </a:p>
          <a:p>
            <a:pPr marL="0" marR="0" indent="0">
              <a:spcBef>
                <a:spcPts val="0"/>
              </a:spcBef>
              <a:spcAft>
                <a:spcPts val="0"/>
              </a:spcAft>
              <a:buNone/>
            </a:pPr>
            <a:r>
              <a:rPr lang="en-US" sz="1600" b="1" u="sng" dirty="0">
                <a:solidFill>
                  <a:schemeClr val="accent5">
                    <a:lumMod val="75000"/>
                  </a:schemeClr>
                </a:solidFill>
                <a:effectLst/>
                <a:latin typeface="Calibri-Bold"/>
                <a:ea typeface="Calibri"/>
                <a:hlinkClick r:id="rId4">
                  <a:extLst>
                    <a:ext uri="{A12FA001-AC4F-418D-AE19-62706E023703}">
                      <ahyp:hlinkClr xmlns:ahyp="http://schemas.microsoft.com/office/drawing/2018/hyperlinkcolor" val="tx"/>
                    </a:ext>
                  </a:extLst>
                </a:hlinkClick>
              </a:rPr>
              <a:t>fascholarships@mso.umt.edu</a:t>
            </a:r>
            <a:endParaRPr lang="en-US" sz="1600" dirty="0">
              <a:solidFill>
                <a:schemeClr val="accent5">
                  <a:lumMod val="75000"/>
                </a:schemeClr>
              </a:solidFill>
              <a:effectLst/>
              <a:latin typeface="Calibri"/>
              <a:ea typeface="Calibri"/>
              <a:cs typeface="Calibri"/>
            </a:endParaRPr>
          </a:p>
          <a:p>
            <a:pPr marL="0" marR="0" indent="0">
              <a:spcBef>
                <a:spcPts val="0"/>
              </a:spcBef>
              <a:spcAft>
                <a:spcPts val="0"/>
              </a:spcAft>
              <a:buNone/>
            </a:pPr>
            <a:r>
              <a:rPr lang="en-US" sz="1600" b="1" u="sng" dirty="0">
                <a:solidFill>
                  <a:schemeClr val="accent5">
                    <a:lumMod val="75000"/>
                  </a:schemeClr>
                </a:solidFill>
                <a:effectLst/>
                <a:latin typeface="Calibri-Bold"/>
                <a:ea typeface="Calibri"/>
                <a:hlinkClick r:id="rId5">
                  <a:extLst>
                    <a:ext uri="{A12FA001-AC4F-418D-AE19-62706E023703}">
                      <ahyp:hlinkClr xmlns:ahyp="http://schemas.microsoft.com/office/drawing/2018/hyperlinkcolor" val="tx"/>
                    </a:ext>
                  </a:extLst>
                </a:hlinkClick>
              </a:rPr>
              <a:t>umfawardsummarysheets@supportum.org</a:t>
            </a:r>
            <a:endParaRPr lang="en-US" sz="1600" dirty="0">
              <a:solidFill>
                <a:schemeClr val="accent5">
                  <a:lumMod val="75000"/>
                </a:schemeClr>
              </a:solidFill>
              <a:latin typeface="Calibri"/>
              <a:ea typeface="Calibri"/>
              <a:cs typeface="Calibri"/>
            </a:endParaRPr>
          </a:p>
          <a:p>
            <a:pPr marL="0" marR="0" indent="0">
              <a:spcBef>
                <a:spcPts val="0"/>
              </a:spcBef>
              <a:spcAft>
                <a:spcPts val="0"/>
              </a:spcAft>
              <a:buNone/>
            </a:pPr>
            <a:r>
              <a:rPr lang="en-US" sz="1600" b="1" u="sng" dirty="0">
                <a:solidFill>
                  <a:schemeClr val="accent5">
                    <a:lumMod val="75000"/>
                  </a:schemeClr>
                </a:solidFill>
                <a:effectLst/>
                <a:latin typeface="Calibri-Bold"/>
                <a:ea typeface="Calibri"/>
                <a:hlinkClick r:id="rId6">
                  <a:extLst>
                    <a:ext uri="{A12FA001-AC4F-418D-AE19-62706E023703}">
                      <ahyp:hlinkClr xmlns:ahyp="http://schemas.microsoft.com/office/drawing/2018/hyperlinkcolor" val="tx"/>
                    </a:ext>
                  </a:extLst>
                </a:hlinkClick>
              </a:rPr>
              <a:t>barb.bybee@mso.umt.edu</a:t>
            </a:r>
            <a:endParaRPr lang="en-US" sz="1600" dirty="0">
              <a:solidFill>
                <a:schemeClr val="accent5">
                  <a:lumMod val="75000"/>
                </a:schemeClr>
              </a:solidFill>
              <a:effectLst/>
              <a:latin typeface="Calibri"/>
              <a:ea typeface="Calibri"/>
              <a:cs typeface="Calibri"/>
            </a:endParaRPr>
          </a:p>
          <a:p>
            <a:pPr marL="0" marR="0" indent="0">
              <a:spcBef>
                <a:spcPts val="0"/>
              </a:spcBef>
              <a:spcAft>
                <a:spcPts val="0"/>
              </a:spcAft>
              <a:buNone/>
            </a:pPr>
            <a:endParaRPr lang="en-US" sz="1600" dirty="0">
              <a:effectLst/>
              <a:latin typeface="Calibri"/>
              <a:ea typeface="Calibri"/>
              <a:cs typeface="Calibri"/>
            </a:endParaRPr>
          </a:p>
          <a:p>
            <a:pPr marL="0" marR="0" indent="0">
              <a:spcBef>
                <a:spcPts val="0"/>
              </a:spcBef>
              <a:spcAft>
                <a:spcPts val="0"/>
              </a:spcAft>
              <a:buNone/>
            </a:pPr>
            <a:r>
              <a:rPr lang="en-US" sz="1600" dirty="0">
                <a:effectLst/>
                <a:latin typeface="Calibri"/>
                <a:ea typeface="Calibri"/>
                <a:cs typeface="Calibri"/>
              </a:rPr>
              <a:t>Thank you.”</a:t>
            </a:r>
          </a:p>
        </p:txBody>
      </p:sp>
      <p:pic>
        <p:nvPicPr>
          <p:cNvPr id="5" name="Picture 4" descr="A picture containing text&#10;&#10;Description automatically generated">
            <a:extLst>
              <a:ext uri="{FF2B5EF4-FFF2-40B4-BE49-F238E27FC236}">
                <a16:creationId xmlns:a16="http://schemas.microsoft.com/office/drawing/2014/main" id="{811DA8B3-053F-E2F9-C4F8-6E488CE4F1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47586" y="6379326"/>
            <a:ext cx="1753667" cy="421139"/>
          </a:xfrm>
          <a:prstGeom prst="rect">
            <a:avLst/>
          </a:prstGeom>
        </p:spPr>
      </p:pic>
      <p:sp>
        <p:nvSpPr>
          <p:cNvPr id="6" name="Rectangle 5">
            <a:extLst>
              <a:ext uri="{FF2B5EF4-FFF2-40B4-BE49-F238E27FC236}">
                <a16:creationId xmlns:a16="http://schemas.microsoft.com/office/drawing/2014/main" id="{4E087D2D-36A3-676A-A617-CDD942F3215C}"/>
              </a:ext>
            </a:extLst>
          </p:cNvPr>
          <p:cNvSpPr/>
          <p:nvPr/>
        </p:nvSpPr>
        <p:spPr>
          <a:xfrm>
            <a:off x="194520" y="2931568"/>
            <a:ext cx="5705611" cy="3384063"/>
          </a:xfrm>
          <a:prstGeom prst="rect">
            <a:avLst/>
          </a:prstGeom>
          <a:solidFill>
            <a:srgbClr val="EFE8D4"/>
          </a:solidFill>
          <a:ln>
            <a:solidFill>
              <a:srgbClr val="EFE8D4"/>
            </a:solidFill>
          </a:ln>
          <a:scene3d>
            <a:camera prst="orthographicFront"/>
            <a:lightRig rig="threePt" dir="t"/>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5EEA7BA-5EA1-2BBC-F273-B08D3ABE07B6}"/>
              </a:ext>
            </a:extLst>
          </p:cNvPr>
          <p:cNvSpPr txBox="1"/>
          <p:nvPr/>
        </p:nvSpPr>
        <p:spPr>
          <a:xfrm>
            <a:off x="277906" y="3094081"/>
            <a:ext cx="5400294" cy="3046988"/>
          </a:xfrm>
          <a:prstGeom prst="rect">
            <a:avLst/>
          </a:prstGeom>
          <a:noFill/>
        </p:spPr>
        <p:txBody>
          <a:bodyPr wrap="square" lIns="91440" tIns="45720" rIns="91440" bIns="45720" anchor="t">
            <a:spAutoFit/>
          </a:bodyPr>
          <a:lstStyle/>
          <a:p>
            <a:pPr marL="0" marR="0" indent="0">
              <a:spcBef>
                <a:spcPts val="0"/>
              </a:spcBef>
              <a:spcAft>
                <a:spcPts val="0"/>
              </a:spcAft>
              <a:buNone/>
            </a:pPr>
            <a:r>
              <a:rPr lang="en-US" sz="1600" b="1" dirty="0">
                <a:effectLst/>
                <a:latin typeface="Calibri"/>
                <a:ea typeface="Calibri"/>
                <a:cs typeface="Calibri"/>
              </a:rPr>
              <a:t>For Awards Summary Sheets:</a:t>
            </a:r>
            <a:endParaRPr lang="en-US" sz="1600" dirty="0">
              <a:effectLst/>
              <a:latin typeface="Calibri"/>
              <a:ea typeface="Calibri"/>
              <a:cs typeface="Calibri"/>
            </a:endParaRPr>
          </a:p>
          <a:p>
            <a:pPr marL="0" marR="0" indent="0">
              <a:spcBef>
                <a:spcPts val="0"/>
              </a:spcBef>
              <a:spcAft>
                <a:spcPts val="0"/>
              </a:spcAft>
              <a:buNone/>
            </a:pPr>
            <a:endParaRPr lang="en-US" sz="1600" dirty="0">
              <a:effectLst/>
              <a:latin typeface="Calibri"/>
              <a:ea typeface="Calibri"/>
              <a:cs typeface="Calibri"/>
            </a:endParaRPr>
          </a:p>
          <a:p>
            <a:pPr marL="0" marR="0" indent="0">
              <a:spcBef>
                <a:spcPts val="0"/>
              </a:spcBef>
              <a:spcAft>
                <a:spcPts val="0"/>
              </a:spcAft>
              <a:buNone/>
            </a:pPr>
            <a:r>
              <a:rPr lang="en-US" sz="1600" dirty="0">
                <a:effectLst/>
                <a:latin typeface="Calibri"/>
                <a:ea typeface="Calibri"/>
                <a:cs typeface="Calibri"/>
              </a:rPr>
              <a:t>“Hello [insert name],</a:t>
            </a:r>
          </a:p>
          <a:p>
            <a:pPr marL="0" marR="0" indent="0">
              <a:spcBef>
                <a:spcPts val="0"/>
              </a:spcBef>
              <a:spcAft>
                <a:spcPts val="0"/>
              </a:spcAft>
              <a:buNone/>
            </a:pPr>
            <a:endParaRPr lang="en-US" sz="1600" dirty="0">
              <a:effectLst/>
              <a:latin typeface="Calibri"/>
              <a:ea typeface="Calibri"/>
              <a:cs typeface="Calibri"/>
            </a:endParaRPr>
          </a:p>
          <a:p>
            <a:pPr marL="0" marR="0" indent="0">
              <a:spcBef>
                <a:spcPts val="0"/>
              </a:spcBef>
              <a:spcAft>
                <a:spcPts val="0"/>
              </a:spcAft>
              <a:buNone/>
            </a:pPr>
            <a:r>
              <a:rPr lang="en-US" sz="1600" dirty="0">
                <a:effectLst/>
                <a:latin typeface="Calibri"/>
                <a:ea typeface="Calibri"/>
                <a:cs typeface="Calibri"/>
              </a:rPr>
              <a:t>Can you please review the attached Award Summary Sheet? If everything looks good, please forward to the email addresses below with approval message.</a:t>
            </a:r>
          </a:p>
          <a:p>
            <a:pPr marL="0" marR="0" indent="0">
              <a:spcBef>
                <a:spcPts val="0"/>
              </a:spcBef>
              <a:spcAft>
                <a:spcPts val="0"/>
              </a:spcAft>
              <a:buNone/>
            </a:pPr>
            <a:endParaRPr lang="en-US" sz="1600" dirty="0">
              <a:effectLst/>
              <a:latin typeface="Calibri"/>
              <a:ea typeface="Calibri"/>
              <a:cs typeface="Calibri"/>
            </a:endParaRPr>
          </a:p>
          <a:p>
            <a:pPr marL="0" marR="0" indent="0">
              <a:spcBef>
                <a:spcPts val="0"/>
              </a:spcBef>
              <a:spcAft>
                <a:spcPts val="0"/>
              </a:spcAft>
              <a:buNone/>
            </a:pPr>
            <a:r>
              <a:rPr lang="en-US" sz="1600" b="1" u="sng" dirty="0">
                <a:solidFill>
                  <a:schemeClr val="accent5">
                    <a:lumMod val="75000"/>
                  </a:schemeClr>
                </a:solidFill>
                <a:effectLst/>
                <a:latin typeface="Calibri"/>
                <a:ea typeface="Calibri"/>
                <a:cs typeface="Calibri"/>
                <a:hlinkClick r:id="rId4">
                  <a:extLst>
                    <a:ext uri="{A12FA001-AC4F-418D-AE19-62706E023703}">
                      <ahyp:hlinkClr xmlns:ahyp="http://schemas.microsoft.com/office/drawing/2018/hyperlinkcolor" val="tx"/>
                    </a:ext>
                  </a:extLst>
                </a:hlinkClick>
              </a:rPr>
              <a:t>fascholarships@mso.umt.edu</a:t>
            </a:r>
            <a:endParaRPr lang="en-US" sz="1600">
              <a:solidFill>
                <a:schemeClr val="accent5">
                  <a:lumMod val="75000"/>
                </a:schemeClr>
              </a:solidFill>
              <a:effectLst/>
              <a:latin typeface="Calibri"/>
              <a:ea typeface="Calibri"/>
              <a:cs typeface="Calibri"/>
            </a:endParaRPr>
          </a:p>
          <a:p>
            <a:pPr marL="0" marR="0" indent="0">
              <a:spcBef>
                <a:spcPts val="0"/>
              </a:spcBef>
              <a:spcAft>
                <a:spcPts val="0"/>
              </a:spcAft>
              <a:buNone/>
            </a:pPr>
            <a:r>
              <a:rPr lang="en-US" sz="1600" b="1" u="sng" dirty="0">
                <a:solidFill>
                  <a:schemeClr val="accent5">
                    <a:lumMod val="75000"/>
                  </a:schemeClr>
                </a:solidFill>
                <a:effectLst/>
                <a:latin typeface="Calibri"/>
                <a:ea typeface="Calibri"/>
                <a:cs typeface="Calibri"/>
                <a:hlinkClick r:id="rId5">
                  <a:extLst>
                    <a:ext uri="{A12FA001-AC4F-418D-AE19-62706E023703}">
                      <ahyp:hlinkClr xmlns:ahyp="http://schemas.microsoft.com/office/drawing/2018/hyperlinkcolor" val="tx"/>
                    </a:ext>
                  </a:extLst>
                </a:hlinkClick>
              </a:rPr>
              <a:t>umfawardsummarysheets@supportum.org</a:t>
            </a:r>
            <a:endParaRPr lang="en-US" sz="1600">
              <a:solidFill>
                <a:schemeClr val="accent5">
                  <a:lumMod val="75000"/>
                </a:schemeClr>
              </a:solidFill>
              <a:effectLst/>
              <a:latin typeface="Calibri"/>
              <a:ea typeface="Calibri"/>
              <a:cs typeface="Calibri"/>
            </a:endParaRPr>
          </a:p>
          <a:p>
            <a:pPr marL="0" marR="0" indent="0">
              <a:spcBef>
                <a:spcPts val="0"/>
              </a:spcBef>
              <a:spcAft>
                <a:spcPts val="0"/>
              </a:spcAft>
              <a:buNone/>
            </a:pPr>
            <a:endParaRPr lang="en-US" sz="1600" dirty="0">
              <a:effectLst/>
              <a:latin typeface="Calibri"/>
              <a:ea typeface="Calibri"/>
              <a:cs typeface="Calibri"/>
            </a:endParaRPr>
          </a:p>
          <a:p>
            <a:pPr marL="0" marR="0" indent="0">
              <a:spcBef>
                <a:spcPts val="0"/>
              </a:spcBef>
              <a:spcAft>
                <a:spcPts val="0"/>
              </a:spcAft>
              <a:buNone/>
            </a:pPr>
            <a:r>
              <a:rPr lang="en-US" sz="1600" dirty="0">
                <a:effectLst/>
                <a:latin typeface="Calibri"/>
                <a:ea typeface="Calibri"/>
                <a:cs typeface="Calibri"/>
              </a:rPr>
              <a:t>Thank you.”</a:t>
            </a:r>
          </a:p>
        </p:txBody>
      </p:sp>
      <p:sp>
        <p:nvSpPr>
          <p:cNvPr id="7" name="TextBox 6">
            <a:extLst>
              <a:ext uri="{FF2B5EF4-FFF2-40B4-BE49-F238E27FC236}">
                <a16:creationId xmlns:a16="http://schemas.microsoft.com/office/drawing/2014/main" id="{202DBAB4-5896-4539-E7D5-8B4BDABD57ED}"/>
              </a:ext>
            </a:extLst>
          </p:cNvPr>
          <p:cNvSpPr txBox="1"/>
          <p:nvPr/>
        </p:nvSpPr>
        <p:spPr>
          <a:xfrm>
            <a:off x="458549" y="161840"/>
            <a:ext cx="1093436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rgbClr val="70002E"/>
                </a:solidFill>
                <a:latin typeface="Calibri-Bold"/>
                <a:ea typeface="Calibri"/>
                <a:cs typeface="Calibri"/>
              </a:rPr>
              <a:t>Email Template for Approval From Responsible Party or Signer</a:t>
            </a:r>
            <a:endParaRPr lang="en-US" sz="3200" b="1" dirty="0">
              <a:solidFill>
                <a:srgbClr val="70002E"/>
              </a:solidFill>
              <a:latin typeface="Calibri-Bold"/>
            </a:endParaRPr>
          </a:p>
        </p:txBody>
      </p:sp>
      <p:sp>
        <p:nvSpPr>
          <p:cNvPr id="9" name="TextBox 8">
            <a:extLst>
              <a:ext uri="{FF2B5EF4-FFF2-40B4-BE49-F238E27FC236}">
                <a16:creationId xmlns:a16="http://schemas.microsoft.com/office/drawing/2014/main" id="{D3F688D0-43C1-0407-815E-0F3190A0DC57}"/>
              </a:ext>
            </a:extLst>
          </p:cNvPr>
          <p:cNvSpPr txBox="1"/>
          <p:nvPr/>
        </p:nvSpPr>
        <p:spPr>
          <a:xfrm>
            <a:off x="141611" y="672737"/>
            <a:ext cx="99532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dirty="0">
                <a:solidFill>
                  <a:srgbClr val="70002E"/>
                </a:solidFill>
                <a:ea typeface="Calibri"/>
                <a:cs typeface="Calibri"/>
              </a:rPr>
              <a:t>What's the difference?</a:t>
            </a:r>
            <a:r>
              <a:rPr lang="en-US" b="1" dirty="0">
                <a:solidFill>
                  <a:srgbClr val="70002E"/>
                </a:solidFill>
                <a:ea typeface="Calibri"/>
                <a:cs typeface="Calibri"/>
              </a:rPr>
              <a:t> - Responsible Party vs Signer</a:t>
            </a:r>
            <a:endParaRPr lang="en-US" b="1" dirty="0">
              <a:solidFill>
                <a:srgbClr val="70002E"/>
              </a:solidFill>
            </a:endParaRPr>
          </a:p>
        </p:txBody>
      </p:sp>
      <p:sp>
        <p:nvSpPr>
          <p:cNvPr id="12" name="TextBox 11">
            <a:extLst>
              <a:ext uri="{FF2B5EF4-FFF2-40B4-BE49-F238E27FC236}">
                <a16:creationId xmlns:a16="http://schemas.microsoft.com/office/drawing/2014/main" id="{0A95F8B8-445D-9857-A512-57D70B55CA28}"/>
              </a:ext>
            </a:extLst>
          </p:cNvPr>
          <p:cNvSpPr txBox="1"/>
          <p:nvPr/>
        </p:nvSpPr>
        <p:spPr>
          <a:xfrm>
            <a:off x="191932" y="1038819"/>
            <a:ext cx="11814371" cy="16619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ea typeface="Calibri"/>
                <a:cs typeface="Calibri"/>
              </a:rPr>
              <a:t>Responsible Party</a:t>
            </a:r>
            <a:r>
              <a:rPr lang="en-US" sz="1400" dirty="0">
                <a:ea typeface="Calibri"/>
                <a:cs typeface="Calibri"/>
              </a:rPr>
              <a:t> - </a:t>
            </a:r>
            <a:r>
              <a:rPr lang="en-US" sz="1400" dirty="0">
                <a:ea typeface="+mn-lt"/>
                <a:cs typeface="+mn-lt"/>
              </a:rPr>
              <a:t>The UM entity that is responsible for approving expenses from their group UMF funds. This could be the President/Vice Provost of the university, Dean of a college, Chair of a department, or Director of a program. </a:t>
            </a:r>
            <a:endParaRPr lang="en-US" sz="1400" dirty="0">
              <a:ea typeface="Calibri"/>
              <a:cs typeface="Calibri"/>
            </a:endParaRPr>
          </a:p>
          <a:p>
            <a:endParaRPr lang="en-US" sz="1400" dirty="0">
              <a:ea typeface="Calibri"/>
              <a:cs typeface="Calibri"/>
            </a:endParaRPr>
          </a:p>
          <a:p>
            <a:r>
              <a:rPr lang="en-US" sz="1400" b="1" dirty="0">
                <a:ea typeface="Calibri"/>
                <a:cs typeface="Calibri"/>
              </a:rPr>
              <a:t>Signer - </a:t>
            </a:r>
            <a:r>
              <a:rPr lang="en-US" sz="1400" dirty="0">
                <a:ea typeface="+mn-lt"/>
                <a:cs typeface="+mn-lt"/>
              </a:rPr>
              <a:t>The individual who holds the title of the responsible party (ex: Chair, Native American Studies) is the primary signer for their group of funds, allowing them to approve expenses made from those funds. They can also choose to designate additional signers to approve expenses on their behalf. </a:t>
            </a:r>
          </a:p>
          <a:p>
            <a:endParaRPr lang="en-US" sz="1600" b="1" dirty="0">
              <a:ea typeface="Calibri"/>
              <a:cs typeface="Calibri"/>
            </a:endParaRPr>
          </a:p>
          <a:p>
            <a:endParaRPr lang="en-US" sz="1600" dirty="0">
              <a:ea typeface="Calibri"/>
              <a:cs typeface="Calibri"/>
            </a:endParaRPr>
          </a:p>
        </p:txBody>
      </p:sp>
    </p:spTree>
    <p:extLst>
      <p:ext uri="{BB962C8B-B14F-4D97-AF65-F5344CB8AC3E}">
        <p14:creationId xmlns:p14="http://schemas.microsoft.com/office/powerpoint/2010/main" val="4187337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9A697-CF92-4B91-33E4-92F02ED899E1}"/>
              </a:ext>
            </a:extLst>
          </p:cNvPr>
          <p:cNvSpPr>
            <a:spLocks noGrp="1"/>
          </p:cNvSpPr>
          <p:nvPr>
            <p:ph type="title"/>
          </p:nvPr>
        </p:nvSpPr>
        <p:spPr>
          <a:xfrm>
            <a:off x="2532918" y="2491323"/>
            <a:ext cx="11029616" cy="1189554"/>
          </a:xfrm>
        </p:spPr>
        <p:txBody>
          <a:bodyPr>
            <a:noAutofit/>
          </a:bodyPr>
          <a:lstStyle/>
          <a:p>
            <a:pPr algn="ctr"/>
            <a:r>
              <a:rPr lang="en-US" sz="5400" b="1" dirty="0">
                <a:solidFill>
                  <a:srgbClr val="70002E"/>
                </a:solidFill>
                <a:latin typeface="Avenir LT Std 65 Medium"/>
              </a:rPr>
              <a:t>Questions?</a:t>
            </a:r>
          </a:p>
        </p:txBody>
      </p:sp>
      <p:pic>
        <p:nvPicPr>
          <p:cNvPr id="5" name="Graphic 4" descr="Sketchbooks with paints and office supplies">
            <a:extLst>
              <a:ext uri="{FF2B5EF4-FFF2-40B4-BE49-F238E27FC236}">
                <a16:creationId xmlns:a16="http://schemas.microsoft.com/office/drawing/2014/main" id="{4152E718-AAFF-7C87-EC14-2C05CB9214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5271" y="989478"/>
            <a:ext cx="6020729" cy="6020729"/>
          </a:xfrm>
          <a:prstGeom prst="rect">
            <a:avLst/>
          </a:prstGeom>
        </p:spPr>
      </p:pic>
    </p:spTree>
    <p:extLst>
      <p:ext uri="{BB962C8B-B14F-4D97-AF65-F5344CB8AC3E}">
        <p14:creationId xmlns:p14="http://schemas.microsoft.com/office/powerpoint/2010/main" val="2049062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a:extLst>
              <a:ext uri="{FF2B5EF4-FFF2-40B4-BE49-F238E27FC236}">
                <a16:creationId xmlns:a16="http://schemas.microsoft.com/office/drawing/2014/main" id="{2D951106-A246-4D28-94E0-0BCD20C76F51}"/>
              </a:ext>
            </a:extLst>
          </p:cNvPr>
          <p:cNvSpPr>
            <a:spLocks noGrp="1"/>
          </p:cNvSpPr>
          <p:nvPr>
            <p:ph type="title"/>
          </p:nvPr>
        </p:nvSpPr>
        <p:spPr>
          <a:xfrm>
            <a:off x="715854" y="730877"/>
            <a:ext cx="11274644" cy="988332"/>
          </a:xfrm>
        </p:spPr>
        <p:txBody>
          <a:bodyPr>
            <a:noAutofit/>
          </a:bodyPr>
          <a:lstStyle/>
          <a:p>
            <a:r>
              <a:rPr lang="en-US" sz="3800" b="1" dirty="0">
                <a:latin typeface="Avenir LT Std 65 Medium" panose="020B0603020203020204"/>
              </a:rPr>
              <a:t>Department Scholarship Resource Webpage</a:t>
            </a:r>
          </a:p>
        </p:txBody>
      </p:sp>
      <p:pic>
        <p:nvPicPr>
          <p:cNvPr id="5" name="Graphic 4" descr="Information outline">
            <a:extLst>
              <a:ext uri="{FF2B5EF4-FFF2-40B4-BE49-F238E27FC236}">
                <a16:creationId xmlns:a16="http://schemas.microsoft.com/office/drawing/2014/main" id="{C3416B44-2FE3-4793-A7F2-32D3A3881F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7726" y="827520"/>
            <a:ext cx="798623" cy="798623"/>
          </a:xfrm>
          <a:prstGeom prst="rect">
            <a:avLst/>
          </a:prstGeom>
        </p:spPr>
      </p:pic>
      <p:sp>
        <p:nvSpPr>
          <p:cNvPr id="12" name="TextBox 11">
            <a:extLst>
              <a:ext uri="{FF2B5EF4-FFF2-40B4-BE49-F238E27FC236}">
                <a16:creationId xmlns:a16="http://schemas.microsoft.com/office/drawing/2014/main" id="{6EB02E0A-FE0A-402E-8788-DDDF51C2217F}"/>
              </a:ext>
            </a:extLst>
          </p:cNvPr>
          <p:cNvSpPr txBox="1"/>
          <p:nvPr/>
        </p:nvSpPr>
        <p:spPr>
          <a:xfrm>
            <a:off x="356128" y="2064172"/>
            <a:ext cx="4969276" cy="4616648"/>
          </a:xfrm>
          <a:prstGeom prst="rect">
            <a:avLst/>
          </a:prstGeom>
          <a:noFill/>
        </p:spPr>
        <p:txBody>
          <a:bodyPr wrap="square">
            <a:spAutoFit/>
          </a:bodyPr>
          <a:lstStyle/>
          <a:p>
            <a:pPr algn="l" rtl="0" fontAlgn="base"/>
            <a:r>
              <a:rPr lang="en-US" b="1" i="0" u="none" strike="noStrike" dirty="0">
                <a:solidFill>
                  <a:srgbClr val="000000"/>
                </a:solidFill>
                <a:effectLst/>
                <a:latin typeface="Avenir LT Std 35 Light" panose="020B0402020203020204"/>
              </a:rPr>
              <a:t>Who is this for?  </a:t>
            </a:r>
            <a:r>
              <a:rPr lang="en-US" b="0" i="0" dirty="0">
                <a:solidFill>
                  <a:srgbClr val="000000"/>
                </a:solidFill>
                <a:effectLst/>
                <a:latin typeface="Avenir LT Std 35 Light" panose="020B0402020203020204"/>
              </a:rPr>
              <a:t>​</a:t>
            </a:r>
          </a:p>
          <a:p>
            <a:pPr algn="l" rtl="0" fontAlgn="base"/>
            <a:r>
              <a:rPr lang="en-US" sz="1400" b="0" i="0" u="none" strike="noStrike" dirty="0">
                <a:solidFill>
                  <a:srgbClr val="000000"/>
                </a:solidFill>
                <a:effectLst/>
                <a:latin typeface="Avenir LT Std 35 Light" panose="020B0402020203020204"/>
              </a:rPr>
              <a:t>YOU! As a scholarship administrator/contact, these resources are for you, to use throughout the year as you go through your scholarship process.</a:t>
            </a:r>
            <a:r>
              <a:rPr lang="en-US" sz="1400" b="0" i="0" dirty="0">
                <a:solidFill>
                  <a:srgbClr val="000000"/>
                </a:solidFill>
                <a:effectLst/>
                <a:latin typeface="Avenir LT Std 35 Light" panose="020B0402020203020204"/>
              </a:rPr>
              <a:t>​</a:t>
            </a:r>
          </a:p>
          <a:p>
            <a:pPr algn="l" rtl="0" fontAlgn="base"/>
            <a:r>
              <a:rPr lang="en-US" b="0" i="0" dirty="0">
                <a:solidFill>
                  <a:srgbClr val="000000"/>
                </a:solidFill>
                <a:effectLst/>
                <a:latin typeface="Avenir LT Std 35 Light" panose="020B0402020203020204"/>
              </a:rPr>
              <a:t>​</a:t>
            </a:r>
          </a:p>
          <a:p>
            <a:pPr algn="l" rtl="0" fontAlgn="base"/>
            <a:r>
              <a:rPr lang="en-US" b="1" i="0" u="none" strike="noStrike" dirty="0">
                <a:solidFill>
                  <a:srgbClr val="000000"/>
                </a:solidFill>
                <a:effectLst/>
                <a:latin typeface="Avenir LT Std 35 Light" panose="020B0402020203020204"/>
              </a:rPr>
              <a:t>What can I find there? </a:t>
            </a:r>
            <a:r>
              <a:rPr lang="en-US" b="0" i="0" dirty="0">
                <a:solidFill>
                  <a:srgbClr val="000000"/>
                </a:solidFill>
                <a:effectLst/>
                <a:latin typeface="Avenir LT Std 35 Light" panose="020B0402020203020204"/>
              </a:rPr>
              <a:t>​</a:t>
            </a:r>
          </a:p>
          <a:p>
            <a:pPr marL="285750" indent="-285750" algn="l" rtl="0" fontAlgn="base">
              <a:buFont typeface="Arial" panose="020B0604020202020204" pitchFamily="34" charset="0"/>
              <a:buChar char="•"/>
            </a:pPr>
            <a:r>
              <a:rPr lang="en-US" sz="1400" dirty="0">
                <a:solidFill>
                  <a:srgbClr val="000000"/>
                </a:solidFill>
                <a:latin typeface="Avenir LT Std 35 Light" panose="020B0402020203020204"/>
              </a:rPr>
              <a:t>Portal Administrator Request Form</a:t>
            </a:r>
            <a:endParaRPr lang="en-US" sz="1400" b="0" i="0" dirty="0">
              <a:solidFill>
                <a:srgbClr val="000000"/>
              </a:solidFill>
              <a:effectLst/>
              <a:latin typeface="Avenir LT Std 35 Light" panose="020B0402020203020204"/>
            </a:endParaRPr>
          </a:p>
          <a:p>
            <a:pPr marL="285750" indent="-285750" algn="l" rtl="0" fontAlgn="base">
              <a:buFont typeface="Wingdings" panose="05000000000000000000" pitchFamily="2" charset="2"/>
              <a:buChar char="§"/>
            </a:pPr>
            <a:r>
              <a:rPr lang="en-US" sz="1400" b="0" i="0" u="none" strike="noStrike" dirty="0">
                <a:solidFill>
                  <a:srgbClr val="000000"/>
                </a:solidFill>
                <a:effectLst/>
                <a:latin typeface="Avenir LT Std 35 Light" panose="020B0402020203020204"/>
              </a:rPr>
              <a:t>Award Summary Sheet and Correction</a:t>
            </a:r>
            <a:r>
              <a:rPr lang="en-US" sz="1400" b="0" i="0" dirty="0">
                <a:solidFill>
                  <a:srgbClr val="000000"/>
                </a:solidFill>
                <a:effectLst/>
                <a:latin typeface="Avenir LT Std 35 Light" panose="020B0402020203020204"/>
              </a:rPr>
              <a:t>​</a:t>
            </a:r>
          </a:p>
          <a:p>
            <a:pPr marL="285750" indent="-285750" algn="l" rtl="0" fontAlgn="base">
              <a:buFont typeface="Wingdings" panose="05000000000000000000" pitchFamily="2" charset="2"/>
              <a:buChar char="§"/>
            </a:pPr>
            <a:r>
              <a:rPr lang="en-US" sz="1400" b="0" i="0" u="none" strike="noStrike" dirty="0">
                <a:solidFill>
                  <a:srgbClr val="000000"/>
                </a:solidFill>
                <a:effectLst/>
                <a:latin typeface="Avenir LT Std 35 Light" panose="020B0402020203020204"/>
              </a:rPr>
              <a:t>UM Portal Handouts/Instructions </a:t>
            </a:r>
            <a:r>
              <a:rPr lang="en-US" sz="1400" b="0" i="0" dirty="0">
                <a:solidFill>
                  <a:srgbClr val="000000"/>
                </a:solidFill>
                <a:effectLst/>
                <a:latin typeface="Avenir LT Std 35 Light" panose="020B0402020203020204"/>
              </a:rPr>
              <a:t>​</a:t>
            </a:r>
          </a:p>
          <a:p>
            <a:pPr marL="285750" indent="-285750" algn="l" rtl="0" fontAlgn="base">
              <a:buFont typeface="Wingdings" panose="05000000000000000000" pitchFamily="2" charset="2"/>
              <a:buChar char="§"/>
            </a:pPr>
            <a:r>
              <a:rPr lang="en-US" sz="1400" b="0" i="0" u="none" strike="noStrike" dirty="0">
                <a:solidFill>
                  <a:srgbClr val="000000"/>
                </a:solidFill>
                <a:effectLst/>
                <a:latin typeface="Avenir LT Std 35 Light" panose="020B0402020203020204"/>
              </a:rPr>
              <a:t>Past Presentation Materials  </a:t>
            </a:r>
            <a:r>
              <a:rPr lang="en-US" sz="1400" b="0" i="0" dirty="0">
                <a:solidFill>
                  <a:srgbClr val="000000"/>
                </a:solidFill>
                <a:effectLst/>
                <a:latin typeface="Avenir LT Std 35 Light" panose="020B0402020203020204"/>
              </a:rPr>
              <a:t>​</a:t>
            </a:r>
          </a:p>
          <a:p>
            <a:pPr marL="285750" indent="-285750" algn="l" rtl="0" fontAlgn="base">
              <a:buFont typeface="Wingdings" panose="05000000000000000000" pitchFamily="2" charset="2"/>
              <a:buChar char="§"/>
            </a:pPr>
            <a:r>
              <a:rPr lang="en-US" sz="1400" b="0" i="0" u="none" strike="noStrike" dirty="0">
                <a:solidFill>
                  <a:srgbClr val="000000"/>
                </a:solidFill>
                <a:effectLst/>
                <a:latin typeface="Avenir LT Std 35 Light" panose="020B0402020203020204"/>
              </a:rPr>
              <a:t>Thank You letter information </a:t>
            </a:r>
            <a:r>
              <a:rPr lang="en-US" sz="1400" b="0" i="0" dirty="0">
                <a:solidFill>
                  <a:srgbClr val="000000"/>
                </a:solidFill>
                <a:effectLst/>
                <a:latin typeface="Avenir LT Std 35 Light" panose="020B0402020203020204"/>
              </a:rPr>
              <a:t>​</a:t>
            </a:r>
          </a:p>
          <a:p>
            <a:pPr marL="285750" indent="-285750" algn="l" rtl="0" fontAlgn="base">
              <a:buFont typeface="Wingdings" panose="05000000000000000000" pitchFamily="2" charset="2"/>
              <a:buChar char="§"/>
            </a:pPr>
            <a:r>
              <a:rPr lang="en-US" sz="1400" b="0" i="0" u="none" strike="noStrike" dirty="0">
                <a:solidFill>
                  <a:srgbClr val="000000"/>
                </a:solidFill>
                <a:effectLst/>
                <a:latin typeface="Avenir LT Std 35 Light" panose="020B0402020203020204"/>
              </a:rPr>
              <a:t>FAO, UMF and Business Service Contact Information </a:t>
            </a:r>
            <a:r>
              <a:rPr lang="en-US" b="0" i="0" dirty="0">
                <a:solidFill>
                  <a:srgbClr val="000000"/>
                </a:solidFill>
                <a:effectLst/>
                <a:latin typeface="Avenir LT Std 35 Light" panose="020B0402020203020204"/>
              </a:rPr>
              <a:t>​</a:t>
            </a:r>
          </a:p>
          <a:p>
            <a:pPr algn="l" rtl="0" fontAlgn="base"/>
            <a:endParaRPr lang="en-US" b="0" i="0" dirty="0">
              <a:solidFill>
                <a:srgbClr val="000000"/>
              </a:solidFill>
              <a:effectLst/>
              <a:latin typeface="Avenir LT Std 35 Light" panose="020B0402020203020204"/>
            </a:endParaRPr>
          </a:p>
          <a:p>
            <a:pPr algn="l" rtl="0" fontAlgn="base"/>
            <a:r>
              <a:rPr lang="en-US" b="1" i="0" u="none" strike="noStrike" dirty="0">
                <a:solidFill>
                  <a:srgbClr val="000000"/>
                </a:solidFill>
                <a:effectLst/>
                <a:latin typeface="Avenir LT Std 35 Light" panose="020B0402020203020204"/>
              </a:rPr>
              <a:t>How do I access this webpage?</a:t>
            </a:r>
            <a:r>
              <a:rPr lang="en-US" b="0" i="0" dirty="0">
                <a:solidFill>
                  <a:srgbClr val="000000"/>
                </a:solidFill>
                <a:effectLst/>
                <a:latin typeface="Avenir LT Std 35 Light" panose="020B0402020203020204"/>
              </a:rPr>
              <a:t>​</a:t>
            </a:r>
          </a:p>
          <a:p>
            <a:pPr marL="285750" indent="-285750" algn="l" rtl="0" fontAlgn="base">
              <a:buFont typeface="Wingdings" panose="05000000000000000000" pitchFamily="2" charset="2"/>
              <a:buChar char="§"/>
            </a:pPr>
            <a:r>
              <a:rPr lang="en-US" sz="1400" b="0" i="0" u="none" strike="noStrike" dirty="0">
                <a:solidFill>
                  <a:srgbClr val="000000"/>
                </a:solidFill>
                <a:effectLst/>
                <a:latin typeface="Avenir LT Std 35 Light" panose="020B0402020203020204"/>
              </a:rPr>
              <a:t>Please SAVE/Bookmark this link </a:t>
            </a:r>
            <a:r>
              <a:rPr lang="en-US" sz="1400" b="1" i="0" u="sng" strike="noStrike" dirty="0">
                <a:solidFill>
                  <a:schemeClr val="accent5">
                    <a:lumMod val="75000"/>
                  </a:schemeClr>
                </a:solidFill>
                <a:effectLst/>
                <a:latin typeface="Avenir LT Std 35 Light" panose="020B0402020203020204"/>
                <a:hlinkClick r:id="rId5">
                  <a:extLst>
                    <a:ext uri="{A12FA001-AC4F-418D-AE19-62706E023703}">
                      <ahyp:hlinkClr xmlns:ahyp="http://schemas.microsoft.com/office/drawing/2018/hyperlinkcolor" val="tx"/>
                    </a:ext>
                  </a:extLst>
                </a:hlinkClick>
              </a:rPr>
              <a:t>https://www.umt.edu/finaid/scholarships/department-use-resources.php</a:t>
            </a:r>
            <a:r>
              <a:rPr lang="en-US" sz="1400" b="0" i="0" u="none" strike="noStrike" dirty="0">
                <a:solidFill>
                  <a:srgbClr val="000000"/>
                </a:solidFill>
                <a:effectLst/>
                <a:latin typeface="Avenir LT Std 35 Light" panose="020B0402020203020204"/>
              </a:rPr>
              <a:t>. This link is “</a:t>
            </a:r>
            <a:r>
              <a:rPr lang="en-US" sz="1400" b="0" i="0" u="sng" dirty="0">
                <a:solidFill>
                  <a:srgbClr val="000000"/>
                </a:solidFill>
                <a:effectLst/>
                <a:latin typeface="Avenir LT Std 35 Light" panose="020B0402020203020204"/>
              </a:rPr>
              <a:t>hidden</a:t>
            </a:r>
            <a:r>
              <a:rPr lang="en-US" sz="1400" b="0" i="0" u="none" strike="noStrike" dirty="0">
                <a:solidFill>
                  <a:srgbClr val="000000"/>
                </a:solidFill>
                <a:effectLst/>
                <a:latin typeface="Avenir LT Std 35 Light" panose="020B0402020203020204"/>
              </a:rPr>
              <a:t>” to reduce access from students.</a:t>
            </a:r>
            <a:r>
              <a:rPr lang="en-US" sz="1400" b="0" i="0" dirty="0">
                <a:solidFill>
                  <a:srgbClr val="000000"/>
                </a:solidFill>
                <a:effectLst/>
                <a:latin typeface="Avenir LT Std 35 Light" panose="020B0402020203020204"/>
              </a:rPr>
              <a:t>​</a:t>
            </a:r>
          </a:p>
          <a:p>
            <a:pPr algn="l" rtl="0" fontAlgn="base"/>
            <a:r>
              <a:rPr lang="en-US" sz="1400" b="0" i="0" dirty="0">
                <a:solidFill>
                  <a:srgbClr val="000000"/>
                </a:solidFill>
                <a:effectLst/>
                <a:latin typeface="Avenir LT Std 35 Light" panose="020B0402020203020204"/>
              </a:rPr>
              <a:t>​</a:t>
            </a:r>
            <a:endParaRPr lang="en-US" b="0" i="0" dirty="0">
              <a:solidFill>
                <a:srgbClr val="000000"/>
              </a:solidFill>
              <a:effectLst/>
              <a:latin typeface="Avenir LT Std 35 Light" panose="020B0402020203020204"/>
            </a:endParaRPr>
          </a:p>
        </p:txBody>
      </p:sp>
      <p:pic>
        <p:nvPicPr>
          <p:cNvPr id="6" name="Picture 5">
            <a:extLst>
              <a:ext uri="{FF2B5EF4-FFF2-40B4-BE49-F238E27FC236}">
                <a16:creationId xmlns:a16="http://schemas.microsoft.com/office/drawing/2014/main" id="{3146F51D-495D-4C0F-A0C8-F8A2C56C4DD3}"/>
              </a:ext>
            </a:extLst>
          </p:cNvPr>
          <p:cNvPicPr>
            <a:picLocks noChangeAspect="1"/>
          </p:cNvPicPr>
          <p:nvPr/>
        </p:nvPicPr>
        <p:blipFill>
          <a:blip r:embed="rId6"/>
          <a:stretch>
            <a:fillRect/>
          </a:stretch>
        </p:blipFill>
        <p:spPr>
          <a:xfrm>
            <a:off x="5325404" y="2264492"/>
            <a:ext cx="6477289" cy="3594047"/>
          </a:xfrm>
          <a:prstGeom prst="rect">
            <a:avLst/>
          </a:prstGeom>
        </p:spPr>
      </p:pic>
    </p:spTree>
    <p:extLst>
      <p:ext uri="{BB962C8B-B14F-4D97-AF65-F5344CB8AC3E}">
        <p14:creationId xmlns:p14="http://schemas.microsoft.com/office/powerpoint/2010/main" val="3865608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title">
            <a:extLst>
              <a:ext uri="{FF2B5EF4-FFF2-40B4-BE49-F238E27FC236}">
                <a16:creationId xmlns:a16="http://schemas.microsoft.com/office/drawing/2014/main" id="{0D28D1EB-ABFB-4DF1-902F-353BC2A0E46E}"/>
              </a:ext>
            </a:extLst>
          </p:cNvPr>
          <p:cNvSpPr>
            <a:spLocks noGrp="1"/>
          </p:cNvSpPr>
          <p:nvPr>
            <p:ph type="title"/>
          </p:nvPr>
        </p:nvSpPr>
        <p:spPr>
          <a:xfrm>
            <a:off x="581192" y="705124"/>
            <a:ext cx="11029616" cy="707984"/>
          </a:xfrm>
        </p:spPr>
        <p:txBody>
          <a:bodyPr/>
          <a:lstStyle/>
          <a:p>
            <a:r>
              <a:rPr lang="en-US" dirty="0"/>
              <a:t>Looks LIKE SOUNDS Like</a:t>
            </a:r>
          </a:p>
        </p:txBody>
      </p:sp>
      <p:graphicFrame>
        <p:nvGraphicFramePr>
          <p:cNvPr id="2" name="Table 1">
            <a:extLst>
              <a:ext uri="{FF2B5EF4-FFF2-40B4-BE49-F238E27FC236}">
                <a16:creationId xmlns:a16="http://schemas.microsoft.com/office/drawing/2014/main" id="{0F00EC9B-79F8-4A58-B6CF-D855783541BD}"/>
              </a:ext>
            </a:extLst>
          </p:cNvPr>
          <p:cNvGraphicFramePr>
            <a:graphicFrameLocks noGrp="1"/>
          </p:cNvGraphicFramePr>
          <p:nvPr>
            <p:extLst>
              <p:ext uri="{D42A27DB-BD31-4B8C-83A1-F6EECF244321}">
                <p14:modId xmlns:p14="http://schemas.microsoft.com/office/powerpoint/2010/main" val="4062149868"/>
              </p:ext>
            </p:extLst>
          </p:nvPr>
        </p:nvGraphicFramePr>
        <p:xfrm>
          <a:off x="401052" y="140368"/>
          <a:ext cx="11393359" cy="6642026"/>
        </p:xfrm>
        <a:graphic>
          <a:graphicData uri="http://schemas.openxmlformats.org/drawingml/2006/table">
            <a:tbl>
              <a:tblPr firstRow="1" bandRow="1">
                <a:tableStyleId>{5C22544A-7EE6-4342-B048-85BDC9FD1C3A}</a:tableStyleId>
              </a:tblPr>
              <a:tblGrid>
                <a:gridCol w="5544552">
                  <a:extLst>
                    <a:ext uri="{9D8B030D-6E8A-4147-A177-3AD203B41FA5}">
                      <a16:colId xmlns:a16="http://schemas.microsoft.com/office/drawing/2014/main" val="2307261631"/>
                    </a:ext>
                  </a:extLst>
                </a:gridCol>
                <a:gridCol w="5848807">
                  <a:extLst>
                    <a:ext uri="{9D8B030D-6E8A-4147-A177-3AD203B41FA5}">
                      <a16:colId xmlns:a16="http://schemas.microsoft.com/office/drawing/2014/main" val="1868380139"/>
                    </a:ext>
                  </a:extLst>
                </a:gridCol>
              </a:tblGrid>
              <a:tr h="374363">
                <a:tc>
                  <a:txBody>
                    <a:bodyPr/>
                    <a:lstStyle/>
                    <a:p>
                      <a:r>
                        <a:rPr lang="en-ZA" sz="2000" b="1" dirty="0">
                          <a:latin typeface="Avenir LT Std 35 Light"/>
                        </a:rPr>
                        <a:t>Financial Aid Contacts</a:t>
                      </a:r>
                      <a:endParaRPr lang="en-US" sz="2000" b="1" dirty="0">
                        <a:latin typeface="Avenir LT Std 35 Light"/>
                      </a:endParaRPr>
                    </a:p>
                  </a:txBody>
                  <a:tcPr anchor="ctr"/>
                </a:tc>
                <a:tc>
                  <a:txBody>
                    <a:bodyPr/>
                    <a:lstStyle/>
                    <a:p>
                      <a:r>
                        <a:rPr lang="en-ZA" sz="2000" b="1" dirty="0">
                          <a:latin typeface="Avenir LT Std 35 Light"/>
                        </a:rPr>
                        <a:t>UM Foundation Contacts</a:t>
                      </a:r>
                      <a:endParaRPr lang="en-US" sz="2000" b="1" dirty="0">
                        <a:latin typeface="Avenir LT Std 35 Light"/>
                      </a:endParaRPr>
                    </a:p>
                  </a:txBody>
                  <a:tcPr anchor="ctr"/>
                </a:tc>
                <a:extLst>
                  <a:ext uri="{0D108BD9-81ED-4DB2-BD59-A6C34878D82A}">
                    <a16:rowId xmlns:a16="http://schemas.microsoft.com/office/drawing/2014/main" val="4193221031"/>
                  </a:ext>
                </a:extLst>
              </a:tr>
              <a:tr h="782759">
                <a:tc>
                  <a:txBody>
                    <a:bodyPr/>
                    <a:lstStyle/>
                    <a:p>
                      <a:pPr lvl="0" algn="l">
                        <a:lnSpc>
                          <a:spcPct val="100000"/>
                        </a:lnSpc>
                        <a:spcBef>
                          <a:spcPts val="0"/>
                        </a:spcBef>
                        <a:spcAft>
                          <a:spcPts val="0"/>
                        </a:spcAft>
                        <a:buNone/>
                      </a:pPr>
                      <a:r>
                        <a:rPr lang="en-US" sz="1200" b="1" i="0" u="none" strike="noStrike" kern="1200" noProof="0" dirty="0">
                          <a:latin typeface="Avenir LT Std 35 Light"/>
                        </a:rPr>
                        <a:t>Christina Peltier</a:t>
                      </a:r>
                      <a:r>
                        <a:rPr lang="en-US" sz="1200" b="0" i="0" u="none" strike="noStrike" kern="1200" noProof="0" dirty="0">
                          <a:latin typeface="Avenir LT Std 35 Light"/>
                        </a:rPr>
                        <a:t> </a:t>
                      </a:r>
                    </a:p>
                    <a:p>
                      <a:pPr lvl="0" algn="l">
                        <a:lnSpc>
                          <a:spcPct val="100000"/>
                        </a:lnSpc>
                        <a:spcBef>
                          <a:spcPts val="0"/>
                        </a:spcBef>
                        <a:spcAft>
                          <a:spcPts val="0"/>
                        </a:spcAft>
                        <a:buNone/>
                      </a:pPr>
                      <a:r>
                        <a:rPr lang="en-US" sz="1200" b="0" i="0" u="none" strike="noStrike" kern="1200" noProof="0" dirty="0">
                          <a:latin typeface="Avenir LT Std 35 Light"/>
                        </a:rPr>
                        <a:t>Financial Aid Specialist II- Scholarship Manager </a:t>
                      </a:r>
                    </a:p>
                    <a:p>
                      <a:pPr lvl="0" algn="l">
                        <a:lnSpc>
                          <a:spcPct val="100000"/>
                        </a:lnSpc>
                        <a:spcBef>
                          <a:spcPts val="0"/>
                        </a:spcBef>
                        <a:spcAft>
                          <a:spcPts val="0"/>
                        </a:spcAft>
                        <a:buNone/>
                      </a:pPr>
                      <a:r>
                        <a:rPr lang="en-US" sz="1200" b="0" i="0" u="none" strike="noStrike" kern="1200" noProof="0" dirty="0">
                          <a:solidFill>
                            <a:schemeClr val="accent2">
                              <a:lumMod val="50000"/>
                            </a:schemeClr>
                          </a:solidFill>
                          <a:latin typeface="Avenir LT Std 35 Light"/>
                          <a:hlinkClick r:id="rId3">
                            <a:extLst>
                              <a:ext uri="{A12FA001-AC4F-418D-AE19-62706E023703}">
                                <ahyp:hlinkClr xmlns:ahyp="http://schemas.microsoft.com/office/drawing/2018/hyperlinkcolor" val="tx"/>
                              </a:ext>
                            </a:extLst>
                          </a:hlinkClick>
                        </a:rPr>
                        <a:t>christina.peltier@mso.umt.edu</a:t>
                      </a:r>
                      <a:endParaRPr lang="en-US" dirty="0">
                        <a:solidFill>
                          <a:schemeClr val="accent2">
                            <a:lumMod val="50000"/>
                          </a:schemeClr>
                        </a:solidFill>
                        <a:latin typeface="Avenir LT Std 35 Light"/>
                      </a:endParaRPr>
                    </a:p>
                    <a:p>
                      <a:pPr lvl="0">
                        <a:buNone/>
                      </a:pPr>
                      <a:r>
                        <a:rPr lang="en-US" sz="1200" b="0" i="0" u="none" strike="noStrike" kern="1200" noProof="0" dirty="0">
                          <a:latin typeface="Avenir LT Std 35 Light"/>
                        </a:rPr>
                        <a:t>(406)243-4810 </a:t>
                      </a:r>
                      <a:endParaRPr lang="en-US" dirty="0">
                        <a:latin typeface="Avenir LT Std 35 Light"/>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latin typeface="Avenir LT Std 35 Light"/>
                        </a:rPr>
                        <a:t>Korla McAlpine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venir LT Std 35 Light"/>
                          <a:ea typeface="Tahoma"/>
                          <a:cs typeface="Tahoma"/>
                        </a:rPr>
                        <a:t>Scholarship Administrator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accent2">
                              <a:lumMod val="75000"/>
                            </a:schemeClr>
                          </a:solidFill>
                          <a:latin typeface="Avenir LT Std 35 Light"/>
                          <a:ea typeface="Tahoma"/>
                          <a:cs typeface="Tahoma"/>
                          <a:hlinkClick r:id="rId4">
                            <a:extLst>
                              <a:ext uri="{A12FA001-AC4F-418D-AE19-62706E023703}">
                                <ahyp:hlinkClr xmlns:ahyp="http://schemas.microsoft.com/office/drawing/2018/hyperlinkcolor" val="tx"/>
                              </a:ext>
                            </a:extLst>
                          </a:hlinkClick>
                        </a:rPr>
                        <a:t>Korla.mcalpine@supportum.org</a:t>
                      </a:r>
                      <a:endParaRPr lang="en-US" sz="1200" dirty="0">
                        <a:solidFill>
                          <a:schemeClr val="accent2">
                            <a:lumMod val="75000"/>
                          </a:schemeClr>
                        </a:solidFill>
                        <a:latin typeface="Avenir LT Std 35 Light"/>
                        <a:ea typeface="Tahoma"/>
                        <a:cs typeface="Tahoma"/>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venir LT Std 35 Light"/>
                          <a:ea typeface="Tahoma"/>
                          <a:cs typeface="Tahoma"/>
                        </a:rPr>
                        <a:t>(406) 243-4260</a:t>
                      </a:r>
                    </a:p>
                  </a:txBody>
                  <a:tcPr anchor="ctr"/>
                </a:tc>
                <a:extLst>
                  <a:ext uri="{0D108BD9-81ED-4DB2-BD59-A6C34878D82A}">
                    <a16:rowId xmlns:a16="http://schemas.microsoft.com/office/drawing/2014/main" val="4116300895"/>
                  </a:ext>
                </a:extLst>
              </a:tr>
              <a:tr h="782759">
                <a:tc>
                  <a:txBody>
                    <a:bodyPr/>
                    <a:lstStyle/>
                    <a:p>
                      <a:r>
                        <a:rPr lang="en-US" sz="1200" b="1" dirty="0">
                          <a:solidFill>
                            <a:schemeClr val="tx1"/>
                          </a:solidFill>
                          <a:latin typeface="Avenir LT Std 35 Light"/>
                        </a:rPr>
                        <a:t>Nicole Krause</a:t>
                      </a:r>
                    </a:p>
                    <a:p>
                      <a:r>
                        <a:rPr lang="en-US" sz="1200" b="0" dirty="0">
                          <a:solidFill>
                            <a:schemeClr val="tx1"/>
                          </a:solidFill>
                          <a:latin typeface="Avenir LT Std 35 Light"/>
                        </a:rPr>
                        <a:t>Financial Aid Specialist I – Scholarship Coordinator</a:t>
                      </a:r>
                    </a:p>
                    <a:p>
                      <a:r>
                        <a:rPr lang="en-US" sz="1200" b="0" u="sng" dirty="0">
                          <a:solidFill>
                            <a:schemeClr val="accent1"/>
                          </a:solidFill>
                          <a:latin typeface="Avenir LT Std 35 Light"/>
                        </a:rPr>
                        <a:t>nicole.krause@mso.umt.edu</a:t>
                      </a:r>
                    </a:p>
                    <a:p>
                      <a:r>
                        <a:rPr lang="en-US" sz="1200" b="0" dirty="0">
                          <a:solidFill>
                            <a:schemeClr val="tx1"/>
                          </a:solidFill>
                          <a:latin typeface="Avenir LT Std 35 Light"/>
                        </a:rPr>
                        <a:t>(406)243-4930 </a:t>
                      </a:r>
                    </a:p>
                  </a:txBody>
                  <a:tcPr anchor="ctr"/>
                </a:tc>
                <a:tc>
                  <a:txBody>
                    <a:bodyPr/>
                    <a:lstStyle/>
                    <a:p>
                      <a:r>
                        <a:rPr lang="en-US" sz="1200" b="1" dirty="0">
                          <a:latin typeface="Avenir LT Std 35 Light"/>
                        </a:rPr>
                        <a:t>Sarah Wade</a:t>
                      </a:r>
                    </a:p>
                    <a:p>
                      <a:r>
                        <a:rPr lang="en-US" sz="1200" dirty="0">
                          <a:latin typeface="Avenir LT Std 35 Light"/>
                        </a:rPr>
                        <a:t>Assistant Director of Fund Administration</a:t>
                      </a:r>
                    </a:p>
                    <a:p>
                      <a:r>
                        <a:rPr lang="en-US" sz="1200" dirty="0">
                          <a:solidFill>
                            <a:schemeClr val="accent2">
                              <a:lumMod val="75000"/>
                            </a:schemeClr>
                          </a:solidFill>
                          <a:latin typeface="Avenir LT Std 35 Light"/>
                          <a:hlinkClick r:id="rId5">
                            <a:extLst>
                              <a:ext uri="{A12FA001-AC4F-418D-AE19-62706E023703}">
                                <ahyp:hlinkClr xmlns:ahyp="http://schemas.microsoft.com/office/drawing/2018/hyperlinkcolor" val="tx"/>
                              </a:ext>
                            </a:extLst>
                          </a:hlinkClick>
                        </a:rPr>
                        <a:t>Sarah.wade@supportum.org</a:t>
                      </a:r>
                      <a:endParaRPr lang="en-US" sz="1200" dirty="0">
                        <a:solidFill>
                          <a:schemeClr val="accent2">
                            <a:lumMod val="75000"/>
                          </a:schemeClr>
                        </a:solidFill>
                        <a:latin typeface="Avenir LT Std 35 Light"/>
                      </a:endParaRPr>
                    </a:p>
                    <a:p>
                      <a:r>
                        <a:rPr lang="en-US" sz="1200" dirty="0">
                          <a:latin typeface="Avenir LT Std 35 Light"/>
                        </a:rPr>
                        <a:t>(406) 243-5592</a:t>
                      </a:r>
                    </a:p>
                  </a:txBody>
                  <a:tcPr anchor="ctr"/>
                </a:tc>
                <a:extLst>
                  <a:ext uri="{0D108BD9-81ED-4DB2-BD59-A6C34878D82A}">
                    <a16:rowId xmlns:a16="http://schemas.microsoft.com/office/drawing/2014/main" val="3659988094"/>
                  </a:ext>
                </a:extLst>
              </a:tr>
              <a:tr h="782759">
                <a:tc>
                  <a:txBody>
                    <a:bodyPr/>
                    <a:lstStyle/>
                    <a:p>
                      <a:r>
                        <a:rPr lang="en-US" sz="1200" b="1" dirty="0">
                          <a:latin typeface="Avenir LT Std 35 Light"/>
                        </a:rPr>
                        <a:t>Department Scholarship Resources Webpage:</a:t>
                      </a:r>
                    </a:p>
                    <a:p>
                      <a:r>
                        <a:rPr lang="en-US" sz="1200" dirty="0">
                          <a:solidFill>
                            <a:schemeClr val="accent2">
                              <a:lumMod val="50000"/>
                            </a:schemeClr>
                          </a:solidFill>
                          <a:latin typeface="Avenir LT Std 35 Light"/>
                          <a:hlinkClick r:id="rId6">
                            <a:extLst>
                              <a:ext uri="{A12FA001-AC4F-418D-AE19-62706E023703}">
                                <ahyp:hlinkClr xmlns:ahyp="http://schemas.microsoft.com/office/drawing/2018/hyperlinkcolor" val="tx"/>
                              </a:ext>
                            </a:extLst>
                          </a:hlinkClick>
                        </a:rPr>
                        <a:t>https://www.umt.edu/finaid/scholarships/department-use-resources.php</a:t>
                      </a:r>
                      <a:r>
                        <a:rPr lang="en-US" sz="1200" dirty="0">
                          <a:solidFill>
                            <a:schemeClr val="accent1"/>
                          </a:solidFill>
                          <a:latin typeface="Avenir LT Std 35 Light"/>
                        </a:rPr>
                        <a:t> </a:t>
                      </a:r>
                    </a:p>
                    <a:p>
                      <a:pPr lvl="0" algn="l">
                        <a:lnSpc>
                          <a:spcPct val="100000"/>
                        </a:lnSpc>
                        <a:spcBef>
                          <a:spcPts val="0"/>
                        </a:spcBef>
                        <a:spcAft>
                          <a:spcPts val="0"/>
                        </a:spcAft>
                        <a:buNone/>
                      </a:pPr>
                      <a:endParaRPr lang="en-US" sz="1200" b="0" i="0" u="none" strike="noStrike" noProof="0" dirty="0"/>
                    </a:p>
                  </a:txBody>
                  <a:tcPr anchor="ctr"/>
                </a:tc>
                <a:tc>
                  <a:txBody>
                    <a:bodyPr/>
                    <a:lstStyle/>
                    <a:p>
                      <a:r>
                        <a:rPr lang="en-US" sz="1200" b="1" dirty="0">
                          <a:latin typeface="Avenir LT Std 35 Light"/>
                        </a:rPr>
                        <a:t>Nancy Randazzo</a:t>
                      </a:r>
                    </a:p>
                    <a:p>
                      <a:r>
                        <a:rPr lang="en-US" sz="1200" dirty="0">
                          <a:latin typeface="Avenir LT Std 35 Light"/>
                        </a:rPr>
                        <a:t>Director of Gift and Fund Administration</a:t>
                      </a:r>
                    </a:p>
                    <a:p>
                      <a:r>
                        <a:rPr lang="en-US" sz="1200" dirty="0">
                          <a:solidFill>
                            <a:schemeClr val="accent2">
                              <a:lumMod val="75000"/>
                            </a:schemeClr>
                          </a:solidFill>
                          <a:latin typeface="Avenir LT Std 35 Light"/>
                          <a:hlinkClick r:id="rId7">
                            <a:extLst>
                              <a:ext uri="{A12FA001-AC4F-418D-AE19-62706E023703}">
                                <ahyp:hlinkClr xmlns:ahyp="http://schemas.microsoft.com/office/drawing/2018/hyperlinkcolor" val="tx"/>
                              </a:ext>
                            </a:extLst>
                          </a:hlinkClick>
                        </a:rPr>
                        <a:t>Nancy.Randazzo@supportum.org</a:t>
                      </a:r>
                      <a:endParaRPr lang="en-US" sz="1200" dirty="0">
                        <a:solidFill>
                          <a:schemeClr val="accent2">
                            <a:lumMod val="75000"/>
                          </a:schemeClr>
                        </a:solidFill>
                        <a:latin typeface="Avenir LT Std 35 Light"/>
                      </a:endParaRPr>
                    </a:p>
                    <a:p>
                      <a:r>
                        <a:rPr lang="en-US" sz="1200" dirty="0">
                          <a:latin typeface="Avenir LT Std 35 Light"/>
                        </a:rPr>
                        <a:t>(406) 243-4739</a:t>
                      </a:r>
                    </a:p>
                  </a:txBody>
                  <a:tcPr anchor="ctr"/>
                </a:tc>
                <a:extLst>
                  <a:ext uri="{0D108BD9-81ED-4DB2-BD59-A6C34878D82A}">
                    <a16:rowId xmlns:a16="http://schemas.microsoft.com/office/drawing/2014/main" val="757117925"/>
                  </a:ext>
                </a:extLst>
              </a:tr>
              <a:tr h="782759">
                <a:tc>
                  <a:txBody>
                    <a:bodyPr/>
                    <a:lstStyle/>
                    <a:p>
                      <a:endParaRPr lang="en-US" sz="1200" dirty="0">
                        <a:solidFill>
                          <a:schemeClr val="accent1"/>
                        </a:solidFill>
                        <a:latin typeface="Avenir LT Std 35 Light" panose="020B0402020203020204" pitchFamily="34" charset="0"/>
                      </a:endParaRPr>
                    </a:p>
                  </a:txBody>
                  <a:tcPr anchor="ctr"/>
                </a:tc>
                <a:tc>
                  <a:txBody>
                    <a:bodyPr/>
                    <a:lstStyle/>
                    <a:p>
                      <a:r>
                        <a:rPr lang="en-US" sz="1200" b="1" dirty="0">
                          <a:latin typeface="Avenir LT Std 35 Light"/>
                        </a:rPr>
                        <a:t>Emily Shankle</a:t>
                      </a:r>
                    </a:p>
                    <a:p>
                      <a:r>
                        <a:rPr lang="en-US" sz="1200" dirty="0">
                          <a:latin typeface="Avenir LT Std 35 Light"/>
                        </a:rPr>
                        <a:t>Donor Stewardship Manager</a:t>
                      </a:r>
                    </a:p>
                    <a:p>
                      <a:r>
                        <a:rPr lang="en-US" sz="1200" dirty="0">
                          <a:solidFill>
                            <a:schemeClr val="accent2">
                              <a:lumMod val="75000"/>
                            </a:schemeClr>
                          </a:solidFill>
                          <a:latin typeface="Avenir LT Std 35 Light"/>
                          <a:hlinkClick r:id="rId8">
                            <a:extLst>
                              <a:ext uri="{A12FA001-AC4F-418D-AE19-62706E023703}">
                                <ahyp:hlinkClr xmlns:ahyp="http://schemas.microsoft.com/office/drawing/2018/hyperlinkcolor" val="tx"/>
                              </a:ext>
                            </a:extLst>
                          </a:hlinkClick>
                        </a:rPr>
                        <a:t>Emily.shankle@supportum.org</a:t>
                      </a:r>
                      <a:endParaRPr lang="en-US" sz="1200" dirty="0">
                        <a:solidFill>
                          <a:schemeClr val="accent2">
                            <a:lumMod val="75000"/>
                          </a:schemeClr>
                        </a:solidFill>
                        <a:latin typeface="Avenir LT Std 35 Light"/>
                      </a:endParaRPr>
                    </a:p>
                    <a:p>
                      <a:r>
                        <a:rPr lang="en-US" sz="1200" dirty="0">
                          <a:latin typeface="Avenir LT Std 35 Light"/>
                        </a:rPr>
                        <a:t>(406) 243-2506</a:t>
                      </a:r>
                    </a:p>
                  </a:txBody>
                  <a:tcPr anchor="ctr"/>
                </a:tc>
                <a:extLst>
                  <a:ext uri="{0D108BD9-81ED-4DB2-BD59-A6C34878D82A}">
                    <a16:rowId xmlns:a16="http://schemas.microsoft.com/office/drawing/2014/main" val="2416699365"/>
                  </a:ext>
                </a:extLst>
              </a:tr>
              <a:tr h="850826">
                <a:tc>
                  <a:txBody>
                    <a:bodyPr/>
                    <a:lstStyle/>
                    <a:p>
                      <a:pPr lvl="0">
                        <a:buNone/>
                      </a:pPr>
                      <a:endParaRPr lang="en-US" sz="1200" b="1" i="0" u="none" strike="noStrike" noProof="0" dirty="0">
                        <a:solidFill>
                          <a:schemeClr val="dk1"/>
                        </a:solidFill>
                        <a:latin typeface="Avenir LT Std 35 Light"/>
                      </a:endParaRPr>
                    </a:p>
                    <a:p>
                      <a:pPr lvl="0">
                        <a:buNone/>
                      </a:pPr>
                      <a:endParaRPr lang="en-US" sz="1200" b="1" i="0" u="none" strike="noStrike" noProof="0" dirty="0">
                        <a:solidFill>
                          <a:schemeClr val="dk1"/>
                        </a:solidFill>
                        <a:latin typeface="Avenir LT Std 35 Light"/>
                      </a:endParaRPr>
                    </a:p>
                    <a:p>
                      <a:pPr lvl="0">
                        <a:buNone/>
                      </a:pPr>
                      <a:r>
                        <a:rPr lang="en-US" sz="1200" b="1" i="0" u="none" strike="noStrike" noProof="0" dirty="0">
                          <a:solidFill>
                            <a:schemeClr val="dk1"/>
                          </a:solidFill>
                          <a:latin typeface="Avenir LT Std 35 Light"/>
                        </a:rPr>
                        <a:t>To contact the Financial Aid Office main line please call </a:t>
                      </a:r>
                      <a:r>
                        <a:rPr lang="en-US" sz="1200" b="1" i="0" u="none" strike="noStrike" noProof="0" dirty="0">
                          <a:solidFill>
                            <a:schemeClr val="dk1"/>
                          </a:solidFill>
                          <a:latin typeface="Segoe UI"/>
                        </a:rPr>
                        <a:t>(406) 243-5373</a:t>
                      </a:r>
                      <a:endParaRPr lang="en-US" sz="1200" b="0" i="0" u="none" strike="noStrike" noProof="0" dirty="0">
                        <a:latin typeface="Avenir LT Std 35 Light"/>
                      </a:endParaRPr>
                    </a:p>
                  </a:txBody>
                  <a:tcPr/>
                </a:tc>
                <a:tc>
                  <a:txBody>
                    <a:bodyPr/>
                    <a:lstStyle/>
                    <a:p>
                      <a:pPr lvl="0">
                        <a:buNone/>
                      </a:pPr>
                      <a:r>
                        <a:rPr lang="en-US" sz="1200" b="1" dirty="0">
                          <a:latin typeface="Avenir LT Std 35 Light"/>
                        </a:rPr>
                        <a:t>Raven Clark </a:t>
                      </a:r>
                    </a:p>
                    <a:p>
                      <a:pPr lvl="0">
                        <a:buNone/>
                      </a:pPr>
                      <a:r>
                        <a:rPr lang="en-US" sz="1200" dirty="0">
                          <a:latin typeface="Avenir LT Std 35 Light"/>
                        </a:rPr>
                        <a:t>Fund Administration Coordinator </a:t>
                      </a:r>
                    </a:p>
                    <a:p>
                      <a:pPr lvl="0">
                        <a:buNone/>
                      </a:pPr>
                      <a:r>
                        <a:rPr lang="en-US" sz="1200" b="0" i="0" u="none" strike="noStrike" noProof="0" dirty="0">
                          <a:solidFill>
                            <a:schemeClr val="accent2">
                              <a:lumMod val="50000"/>
                            </a:schemeClr>
                          </a:solidFill>
                          <a:latin typeface="Avenir LT Std 35 Light"/>
                          <a:hlinkClick r:id="rId9">
                            <a:extLst>
                              <a:ext uri="{A12FA001-AC4F-418D-AE19-62706E023703}">
                                <ahyp:hlinkClr xmlns:ahyp="http://schemas.microsoft.com/office/drawing/2018/hyperlinkcolor" val="tx"/>
                              </a:ext>
                            </a:extLst>
                          </a:hlinkClick>
                        </a:rPr>
                        <a:t>raven.clark@supportum.org</a:t>
                      </a:r>
                      <a:endParaRPr lang="en-US" sz="1200" dirty="0">
                        <a:solidFill>
                          <a:schemeClr val="accent2">
                            <a:lumMod val="50000"/>
                          </a:schemeClr>
                        </a:solidFill>
                        <a:latin typeface="Avenir LT Std 35 Light"/>
                      </a:endParaRPr>
                    </a:p>
                    <a:p>
                      <a:pPr lvl="0">
                        <a:buNone/>
                      </a:pPr>
                      <a:r>
                        <a:rPr lang="en-US" sz="1200" b="0" i="0" u="none" strike="noStrike" noProof="0" dirty="0">
                          <a:latin typeface="Avenir LT Std 35 Light"/>
                        </a:rPr>
                        <a:t>(406)243-2407</a:t>
                      </a:r>
                    </a:p>
                  </a:txBody>
                  <a:tcPr/>
                </a:tc>
                <a:extLst>
                  <a:ext uri="{0D108BD9-81ED-4DB2-BD59-A6C34878D82A}">
                    <a16:rowId xmlns:a16="http://schemas.microsoft.com/office/drawing/2014/main" val="3591527591"/>
                  </a:ext>
                </a:extLst>
              </a:tr>
              <a:tr h="442429">
                <a:tc>
                  <a:txBody>
                    <a:bodyPr/>
                    <a:lstStyle/>
                    <a:p>
                      <a:r>
                        <a:rPr lang="en-US" sz="1200" b="1" dirty="0">
                          <a:latin typeface="Avenir LT Std 35 Light"/>
                        </a:rPr>
                        <a:t>Location: </a:t>
                      </a:r>
                      <a:r>
                        <a:rPr lang="en-US" sz="1200" b="0" dirty="0">
                          <a:latin typeface="Avenir LT Std 35 Light"/>
                        </a:rPr>
                        <a:t>Aber Hall, 5</a:t>
                      </a:r>
                      <a:r>
                        <a:rPr lang="en-US" sz="1200" b="0" baseline="30000" dirty="0">
                          <a:latin typeface="Avenir LT Std 35 Light"/>
                        </a:rPr>
                        <a:t>th</a:t>
                      </a:r>
                      <a:r>
                        <a:rPr lang="en-US" sz="1200" b="0" dirty="0">
                          <a:latin typeface="Avenir LT Std 35 Light"/>
                        </a:rPr>
                        <a:t> floor</a:t>
                      </a:r>
                      <a:endParaRPr lang="en-US" sz="1200" dirty="0">
                        <a:latin typeface="Avenir LT Std 35 Light"/>
                      </a:endParaRPr>
                    </a:p>
                  </a:txBody>
                  <a:tcPr anchor="ctr"/>
                </a:tc>
                <a:tc>
                  <a:txBody>
                    <a:bodyPr/>
                    <a:lstStyle/>
                    <a:p>
                      <a:r>
                        <a:rPr lang="en-US" sz="1200" b="1" dirty="0">
                          <a:latin typeface="Avenir LT Std 35 Light"/>
                        </a:rPr>
                        <a:t>Location: </a:t>
                      </a:r>
                      <a:r>
                        <a:rPr lang="en-US" sz="1200" dirty="0">
                          <a:latin typeface="Avenir LT Std 35 Light"/>
                        </a:rPr>
                        <a:t>Gilkey Building, 2</a:t>
                      </a:r>
                      <a:r>
                        <a:rPr lang="en-US" sz="1200" baseline="30000" dirty="0">
                          <a:latin typeface="Avenir LT Std 35 Light"/>
                        </a:rPr>
                        <a:t>nd</a:t>
                      </a:r>
                      <a:r>
                        <a:rPr lang="en-US" sz="1200" dirty="0">
                          <a:latin typeface="Avenir LT Std 35 Light"/>
                        </a:rPr>
                        <a:t> Floor. Our team is in office Monday-Tuesday, working remotely Wednesday-Friday. </a:t>
                      </a:r>
                      <a:endParaRPr lang="en-US" sz="1200" dirty="0">
                        <a:latin typeface="Avenir LT Std 35 Light" panose="020B0402020203020204" pitchFamily="34" charset="0"/>
                      </a:endParaRPr>
                    </a:p>
                  </a:txBody>
                  <a:tcPr anchor="ctr"/>
                </a:tc>
                <a:extLst>
                  <a:ext uri="{0D108BD9-81ED-4DB2-BD59-A6C34878D82A}">
                    <a16:rowId xmlns:a16="http://schemas.microsoft.com/office/drawing/2014/main" val="1962806554"/>
                  </a:ext>
                </a:extLst>
              </a:tr>
              <a:tr h="408396">
                <a:tc>
                  <a:txBody>
                    <a:bodyPr/>
                    <a:lstStyle/>
                    <a:p>
                      <a:pPr marL="0" marR="0" lvl="0" indent="0" algn="l" rtl="0" eaLnBrk="1" fontAlgn="auto" latinLnBrk="0" hangingPunct="1">
                        <a:lnSpc>
                          <a:spcPct val="100000"/>
                        </a:lnSpc>
                        <a:spcBef>
                          <a:spcPts val="0"/>
                        </a:spcBef>
                        <a:spcAft>
                          <a:spcPts val="0"/>
                        </a:spcAft>
                        <a:buClrTx/>
                        <a:buSzTx/>
                        <a:buFontTx/>
                        <a:buNone/>
                      </a:pPr>
                      <a:r>
                        <a:rPr lang="en-US" sz="1200" b="1" kern="1200" dirty="0">
                          <a:solidFill>
                            <a:schemeClr val="dk1"/>
                          </a:solidFill>
                          <a:latin typeface="Avenir LT Std 35 Light"/>
                          <a:ea typeface="+mn-ea"/>
                          <a:cs typeface="+mn-cs"/>
                        </a:rPr>
                        <a:t>Financial Aid Office Email: </a:t>
                      </a:r>
                      <a:r>
                        <a:rPr lang="en-US" sz="1200" kern="1200" dirty="0">
                          <a:solidFill>
                            <a:schemeClr val="accent2">
                              <a:lumMod val="75000"/>
                            </a:schemeClr>
                          </a:solidFill>
                          <a:latin typeface="Avenir LT Std 35 Light"/>
                          <a:ea typeface="+mn-ea"/>
                          <a:cs typeface="+mn-cs"/>
                          <a:hlinkClick r:id="rId10">
                            <a:extLst>
                              <a:ext uri="{A12FA001-AC4F-418D-AE19-62706E023703}">
                                <ahyp:hlinkClr xmlns:ahyp="http://schemas.microsoft.com/office/drawing/2018/hyperlinkcolor" val="tx"/>
                              </a:ext>
                            </a:extLst>
                          </a:hlinkClick>
                        </a:rPr>
                        <a:t>fascholarships@mso.umt.edu</a:t>
                      </a:r>
                      <a:r>
                        <a:rPr lang="en-US" sz="1200" kern="1200" dirty="0">
                          <a:solidFill>
                            <a:schemeClr val="accent2">
                              <a:lumMod val="75000"/>
                            </a:schemeClr>
                          </a:solidFill>
                          <a:latin typeface="Avenir LT Std 35 Light"/>
                          <a:ea typeface="+mn-ea"/>
                          <a:cs typeface="+mn-cs"/>
                        </a:rPr>
                        <a:t> </a:t>
                      </a:r>
                      <a:endParaRPr lang="en-US" sz="1200" kern="1200" dirty="0">
                        <a:solidFill>
                          <a:schemeClr val="accent2">
                            <a:lumMod val="75000"/>
                          </a:schemeClr>
                        </a:solidFill>
                        <a:latin typeface="Avenir LT Std 35 Light" panose="020B0402020203020204" pitchFamily="34" charset="0"/>
                        <a:ea typeface="+mn-ea"/>
                        <a:cs typeface="+mn-cs"/>
                      </a:endParaRPr>
                    </a:p>
                    <a:p>
                      <a:pPr lvl="0" algn="l">
                        <a:lnSpc>
                          <a:spcPct val="100000"/>
                        </a:lnSpc>
                        <a:spcBef>
                          <a:spcPts val="0"/>
                        </a:spcBef>
                        <a:spcAft>
                          <a:spcPts val="0"/>
                        </a:spcAft>
                        <a:buNone/>
                      </a:pPr>
                      <a:r>
                        <a:rPr lang="en-US" sz="1100" b="0" i="0" u="none" strike="noStrike" noProof="0">
                          <a:latin typeface="Calibri"/>
                        </a:rPr>
                        <a:t>(Use to submit award summary/award summary correction sheets and any award questions)</a:t>
                      </a:r>
                      <a:endParaRPr lang="en-US" b="0">
                        <a:latin typeface="Calibri"/>
                      </a:endParaRPr>
                    </a:p>
                    <a:p>
                      <a:pPr lvl="0">
                        <a:buNone/>
                      </a:pPr>
                      <a:endParaRPr lang="en-US" sz="1100" b="0" dirty="0">
                        <a:latin typeface="Calibri"/>
                      </a:endParaRPr>
                    </a:p>
                  </a:txBody>
                  <a:tcPr anchor="ctr"/>
                </a:tc>
                <a:tc>
                  <a:txBody>
                    <a:bodyPr/>
                    <a:lstStyle/>
                    <a:p>
                      <a:r>
                        <a:rPr lang="en-US" sz="1200" b="1" dirty="0">
                          <a:latin typeface="Avenir LT Std 35 Light"/>
                        </a:rPr>
                        <a:t>UM Foundation Email:</a:t>
                      </a:r>
                      <a:r>
                        <a:rPr lang="en-US" sz="1200" dirty="0">
                          <a:latin typeface="Avenir LT Std 35 Light"/>
                        </a:rPr>
                        <a:t> </a:t>
                      </a:r>
                      <a:r>
                        <a:rPr lang="en-US" sz="1200" dirty="0">
                          <a:solidFill>
                            <a:schemeClr val="accent2">
                              <a:lumMod val="75000"/>
                            </a:schemeClr>
                          </a:solidFill>
                          <a:latin typeface="Avenir LT Std 35 Light"/>
                          <a:hlinkClick r:id="rId11">
                            <a:extLst>
                              <a:ext uri="{A12FA001-AC4F-418D-AE19-62706E023703}">
                                <ahyp:hlinkClr xmlns:ahyp="http://schemas.microsoft.com/office/drawing/2018/hyperlinkcolor" val="tx"/>
                              </a:ext>
                            </a:extLst>
                          </a:hlinkClick>
                        </a:rPr>
                        <a:t>umfawardsummarysheets@supportum.org</a:t>
                      </a:r>
                      <a:endParaRPr lang="en-US" sz="1200" dirty="0">
                        <a:solidFill>
                          <a:schemeClr val="accent2">
                            <a:lumMod val="75000"/>
                          </a:schemeClr>
                        </a:solidFill>
                        <a:latin typeface="Avenir LT Std 35 Light"/>
                      </a:endParaRPr>
                    </a:p>
                    <a:p>
                      <a:r>
                        <a:rPr lang="en-US" sz="1100" dirty="0">
                          <a:solidFill>
                            <a:schemeClr val="tx1"/>
                          </a:solidFill>
                          <a:latin typeface="Avenir LT Std 35 Light"/>
                        </a:rPr>
                        <a:t>(for scholarship department questions)</a:t>
                      </a:r>
                    </a:p>
                  </a:txBody>
                  <a:tcPr anchor="ctr"/>
                </a:tc>
                <a:extLst>
                  <a:ext uri="{0D108BD9-81ED-4DB2-BD59-A6C34878D82A}">
                    <a16:rowId xmlns:a16="http://schemas.microsoft.com/office/drawing/2014/main" val="4192946172"/>
                  </a:ext>
                </a:extLst>
              </a:tr>
              <a:tr h="374363">
                <a:tc gridSpan="2">
                  <a:txBody>
                    <a:bodyPr/>
                    <a:lstStyle/>
                    <a:p>
                      <a:pPr algn="ctr"/>
                      <a:r>
                        <a:rPr lang="en-US" sz="2000" dirty="0">
                          <a:solidFill>
                            <a:schemeClr val="bg1"/>
                          </a:solidFill>
                          <a:latin typeface="Avenir LT Std 35 Light"/>
                        </a:rPr>
                        <a:t>Business Services Contact</a:t>
                      </a:r>
                    </a:p>
                  </a:txBody>
                  <a:tcPr anchor="ctr">
                    <a:solidFill>
                      <a:schemeClr val="accent2">
                        <a:lumMod val="50000"/>
                      </a:schemeClr>
                    </a:solidFill>
                  </a:tcPr>
                </a:tc>
                <a:tc hMerge="1">
                  <a:txBody>
                    <a:bodyPr/>
                    <a:lstStyle/>
                    <a:p>
                      <a:endParaRPr lang="en-US" sz="1200">
                        <a:latin typeface="+mj-lt"/>
                      </a:endParaRPr>
                    </a:p>
                  </a:txBody>
                  <a:tcPr anchor="ctr"/>
                </a:tc>
                <a:extLst>
                  <a:ext uri="{0D108BD9-81ED-4DB2-BD59-A6C34878D82A}">
                    <a16:rowId xmlns:a16="http://schemas.microsoft.com/office/drawing/2014/main" val="2956960"/>
                  </a:ext>
                </a:extLst>
              </a:tr>
              <a:tr h="595578">
                <a:tc gridSpan="2">
                  <a:txBody>
                    <a:bodyPr/>
                    <a:lstStyle/>
                    <a:p>
                      <a:pPr algn="ctr"/>
                      <a:r>
                        <a:rPr lang="en-US" sz="1200" b="1" kern="1200" dirty="0">
                          <a:solidFill>
                            <a:schemeClr val="dk1"/>
                          </a:solidFill>
                          <a:latin typeface="Avenir LT Std 35 Light"/>
                          <a:ea typeface="+mn-ea"/>
                          <a:cs typeface="+mn-cs"/>
                        </a:rPr>
                        <a:t>Barb Bybee</a:t>
                      </a:r>
                    </a:p>
                    <a:p>
                      <a:pPr algn="ctr"/>
                      <a:r>
                        <a:rPr lang="en-US" sz="1200" kern="1200" dirty="0">
                          <a:solidFill>
                            <a:schemeClr val="dk1"/>
                          </a:solidFill>
                          <a:latin typeface="Avenir LT Std 35 Light"/>
                          <a:ea typeface="+mn-ea"/>
                          <a:cs typeface="+mn-cs"/>
                        </a:rPr>
                        <a:t>(406) 243-6261</a:t>
                      </a:r>
                    </a:p>
                    <a:p>
                      <a:pPr algn="ctr"/>
                      <a:r>
                        <a:rPr lang="en-US" sz="1200" kern="1200" dirty="0">
                          <a:solidFill>
                            <a:schemeClr val="dk1"/>
                          </a:solidFill>
                          <a:latin typeface="Avenir LT Std 35 Light"/>
                          <a:ea typeface="+mn-ea"/>
                          <a:cs typeface="+mn-cs"/>
                        </a:rPr>
                        <a:t>Barb.bybee@mso.umt.edu</a:t>
                      </a:r>
                    </a:p>
                  </a:txBody>
                  <a:tcPr anchor="ctr"/>
                </a:tc>
                <a:tc hMerge="1">
                  <a:txBody>
                    <a:bodyPr/>
                    <a:lstStyle/>
                    <a:p>
                      <a:endParaRPr lang="en-US">
                        <a:latin typeface="+mj-lt"/>
                      </a:endParaRPr>
                    </a:p>
                  </a:txBody>
                  <a:tcPr anchor="ctr"/>
                </a:tc>
                <a:extLst>
                  <a:ext uri="{0D108BD9-81ED-4DB2-BD59-A6C34878D82A}">
                    <a16:rowId xmlns:a16="http://schemas.microsoft.com/office/drawing/2014/main" val="975167164"/>
                  </a:ext>
                </a:extLst>
              </a:tr>
            </a:tbl>
          </a:graphicData>
        </a:graphic>
      </p:graphicFrame>
      <p:pic>
        <p:nvPicPr>
          <p:cNvPr id="6" name="Graphic 8" descr="Envelope with solid fill">
            <a:extLst>
              <a:ext uri="{FF2B5EF4-FFF2-40B4-BE49-F238E27FC236}">
                <a16:creationId xmlns:a16="http://schemas.microsoft.com/office/drawing/2014/main" id="{FC8D9153-0902-482D-8060-750AD702ADD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538488" y="5972657"/>
            <a:ext cx="656824" cy="707984"/>
          </a:xfrm>
          <a:prstGeom prst="rect">
            <a:avLst/>
          </a:prstGeom>
        </p:spPr>
      </p:pic>
      <p:pic>
        <p:nvPicPr>
          <p:cNvPr id="8" name="Graphic 7" descr="Receiver with solid fill">
            <a:extLst>
              <a:ext uri="{FF2B5EF4-FFF2-40B4-BE49-F238E27FC236}">
                <a16:creationId xmlns:a16="http://schemas.microsoft.com/office/drawing/2014/main" id="{24CA443C-D8A6-4A82-8426-783F1D472CA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14580000">
            <a:off x="8991593" y="6063871"/>
            <a:ext cx="547177" cy="570361"/>
          </a:xfrm>
          <a:prstGeom prst="rect">
            <a:avLst/>
          </a:prstGeom>
        </p:spPr>
      </p:pic>
    </p:spTree>
    <p:extLst>
      <p:ext uri="{BB962C8B-B14F-4D97-AF65-F5344CB8AC3E}">
        <p14:creationId xmlns:p14="http://schemas.microsoft.com/office/powerpoint/2010/main" val="2857889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4F5C5-5836-41B7-B667-D9E2006A84D6}"/>
              </a:ext>
            </a:extLst>
          </p:cNvPr>
          <p:cNvSpPr>
            <a:spLocks noGrp="1"/>
          </p:cNvSpPr>
          <p:nvPr>
            <p:ph type="title"/>
          </p:nvPr>
        </p:nvSpPr>
        <p:spPr>
          <a:xfrm>
            <a:off x="-1" y="3525099"/>
            <a:ext cx="12191998" cy="1027563"/>
          </a:xfrm>
        </p:spPr>
        <p:txBody>
          <a:bodyPr>
            <a:noAutofit/>
            <a:scene3d>
              <a:camera prst="orthographicFront">
                <a:rot lat="0" lon="0" rev="0"/>
              </a:camera>
              <a:lightRig rig="threePt" dir="t"/>
            </a:scene3d>
          </a:bodyPr>
          <a:lstStyle/>
          <a:p>
            <a:pPr algn="ctr"/>
            <a:r>
              <a:rPr lang="en-US" sz="5400" b="1" u="sng" dirty="0">
                <a:solidFill>
                  <a:schemeClr val="accent2">
                    <a:lumMod val="75000"/>
                  </a:schemeClr>
                </a:solidFill>
                <a:latin typeface="Avenir LT Std 65 Medium" panose="020B0603020203020204" pitchFamily="34" charset="0"/>
              </a:rPr>
              <a:t>Thank you for joining! </a:t>
            </a:r>
          </a:p>
        </p:txBody>
      </p:sp>
      <p:sp>
        <p:nvSpPr>
          <p:cNvPr id="6" name="TextBox 5">
            <a:extLst>
              <a:ext uri="{FF2B5EF4-FFF2-40B4-BE49-F238E27FC236}">
                <a16:creationId xmlns:a16="http://schemas.microsoft.com/office/drawing/2014/main" id="{27FC6532-6898-49C7-88BF-B087C9C4E58F}"/>
              </a:ext>
            </a:extLst>
          </p:cNvPr>
          <p:cNvSpPr txBox="1"/>
          <p:nvPr/>
        </p:nvSpPr>
        <p:spPr>
          <a:xfrm>
            <a:off x="-1" y="2293058"/>
            <a:ext cx="12191999" cy="707886"/>
          </a:xfrm>
          <a:prstGeom prst="rect">
            <a:avLst/>
          </a:prstGeom>
          <a:noFill/>
        </p:spPr>
        <p:txBody>
          <a:bodyPr wrap="square" lIns="91440" tIns="45720" rIns="91440" bIns="45720" rtlCol="0" anchor="t">
            <a:spAutoFit/>
          </a:bodyPr>
          <a:lstStyle/>
          <a:p>
            <a:pPr algn="ctr"/>
            <a:r>
              <a:rPr lang="en-US" sz="2000" dirty="0">
                <a:latin typeface="Avenir LT Std 35 Light"/>
              </a:rPr>
              <a:t>Stay tuned for </a:t>
            </a:r>
            <a:r>
              <a:rPr lang="en-US" sz="2000" b="1" dirty="0">
                <a:latin typeface="Avenir LT Std 35 Light"/>
              </a:rPr>
              <a:t>August Communication </a:t>
            </a:r>
            <a:r>
              <a:rPr lang="en-US" sz="2000" dirty="0">
                <a:latin typeface="Avenir LT Std 35 Light"/>
              </a:rPr>
              <a:t>that will include important </a:t>
            </a:r>
          </a:p>
          <a:p>
            <a:pPr algn="ctr"/>
            <a:r>
              <a:rPr lang="en-US" sz="2000" dirty="0">
                <a:latin typeface="Avenir LT Std 35 Light"/>
              </a:rPr>
              <a:t>scholarship information and dates of upcoming  forums.</a:t>
            </a:r>
            <a:endParaRPr lang="en-US" sz="2000" dirty="0">
              <a:latin typeface="Avenir LT Std 35 Light" panose="020B0402020203020204" pitchFamily="34" charset="0"/>
            </a:endParaRPr>
          </a:p>
        </p:txBody>
      </p:sp>
      <p:pic>
        <p:nvPicPr>
          <p:cNvPr id="4" name="Graphic 3" descr="Stack of books with pear">
            <a:extLst>
              <a:ext uri="{FF2B5EF4-FFF2-40B4-BE49-F238E27FC236}">
                <a16:creationId xmlns:a16="http://schemas.microsoft.com/office/drawing/2014/main" id="{43379661-661C-3326-3509-EC4D76F205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7698" y="1567106"/>
            <a:ext cx="4518383" cy="4518383"/>
          </a:xfrm>
          <a:prstGeom prst="rect">
            <a:avLst/>
          </a:prstGeom>
        </p:spPr>
      </p:pic>
      <p:pic>
        <p:nvPicPr>
          <p:cNvPr id="7" name="Graphic 6" descr="Pencils with pencil shavings">
            <a:extLst>
              <a:ext uri="{FF2B5EF4-FFF2-40B4-BE49-F238E27FC236}">
                <a16:creationId xmlns:a16="http://schemas.microsoft.com/office/drawing/2014/main" id="{BF8D98E2-1677-FFF0-B229-D6B3C8FD261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31316" y="1789386"/>
            <a:ext cx="4296103" cy="4296103"/>
          </a:xfrm>
          <a:prstGeom prst="rect">
            <a:avLst/>
          </a:prstGeom>
        </p:spPr>
      </p:pic>
    </p:spTree>
    <p:extLst>
      <p:ext uri="{BB962C8B-B14F-4D97-AF65-F5344CB8AC3E}">
        <p14:creationId xmlns:p14="http://schemas.microsoft.com/office/powerpoint/2010/main" val="2945111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Top Corners Rounded 14">
            <a:extLst>
              <a:ext uri="{FF2B5EF4-FFF2-40B4-BE49-F238E27FC236}">
                <a16:creationId xmlns:a16="http://schemas.microsoft.com/office/drawing/2014/main" id="{EA0007E1-5A1F-8D38-610B-C713FC0A715F}"/>
              </a:ext>
            </a:extLst>
          </p:cNvPr>
          <p:cNvSpPr/>
          <p:nvPr/>
        </p:nvSpPr>
        <p:spPr>
          <a:xfrm flipV="1">
            <a:off x="453224" y="1857370"/>
            <a:ext cx="11282901" cy="4924425"/>
          </a:xfrm>
          <a:prstGeom prst="round2SameRect">
            <a:avLst/>
          </a:prstGeom>
          <a:gradFill flip="none" rotWithShape="1">
            <a:gsLst>
              <a:gs pos="40000">
                <a:schemeClr val="accent4">
                  <a:lumMod val="20000"/>
                  <a:lumOff val="80000"/>
                </a:schemeClr>
              </a:gs>
              <a:gs pos="76000">
                <a:schemeClr val="accent4">
                  <a:lumMod val="60000"/>
                  <a:lumOff val="40000"/>
                </a:schemeClr>
              </a:gs>
            </a:gsLst>
            <a:path path="circle">
              <a:fillToRect l="50000" t="130000" r="50000" b="-30000"/>
            </a:path>
            <a:tileRect/>
          </a:gradFill>
          <a:ln>
            <a:solidFill>
              <a:schemeClr val="accent6">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408384BF-5268-D04D-B8D1-28C6BA1EB0EF}"/>
              </a:ext>
            </a:extLst>
          </p:cNvPr>
          <p:cNvSpPr>
            <a:spLocks noGrp="1"/>
          </p:cNvSpPr>
          <p:nvPr>
            <p:ph type="title"/>
          </p:nvPr>
        </p:nvSpPr>
        <p:spPr/>
        <p:txBody>
          <a:bodyPr/>
          <a:lstStyle/>
          <a:p>
            <a:r>
              <a:rPr lang="en-US" dirty="0">
                <a:latin typeface="Avenir LT Std 65 Medium" panose="020B0603020203020204"/>
              </a:rPr>
              <a:t>April Scholarship Forum Recap</a:t>
            </a:r>
          </a:p>
        </p:txBody>
      </p:sp>
      <p:pic>
        <p:nvPicPr>
          <p:cNvPr id="5" name="Graphic 4" descr="Beginning with solid fill">
            <a:extLst>
              <a:ext uri="{FF2B5EF4-FFF2-40B4-BE49-F238E27FC236}">
                <a16:creationId xmlns:a16="http://schemas.microsoft.com/office/drawing/2014/main" id="{9008560C-69BB-25A2-DC75-85CAD1316A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8890" y="766624"/>
            <a:ext cx="914400" cy="914400"/>
          </a:xfrm>
          <a:prstGeom prst="rect">
            <a:avLst/>
          </a:prstGeom>
          <a:ln>
            <a:noFill/>
          </a:ln>
          <a:effectLst>
            <a:glow rad="228600">
              <a:schemeClr val="tx1">
                <a:lumMod val="95000"/>
                <a:lumOff val="5000"/>
                <a:alpha val="40000"/>
              </a:schemeClr>
            </a:glow>
            <a:innerShdw blurRad="63500" dist="50800" dir="18900000">
              <a:prstClr val="black">
                <a:alpha val="50000"/>
              </a:prstClr>
            </a:innerShdw>
            <a:reflection blurRad="6350" stA="52000" endA="300" endPos="35000" dir="5400000" sy="-100000" algn="bl" rotWithShape="0"/>
            <a:softEdge rad="31750"/>
          </a:effectLst>
          <a:scene3d>
            <a:camera prst="orthographicFront">
              <a:rot lat="0" lon="0" rev="0"/>
            </a:camera>
            <a:lightRig rig="glow" dir="t">
              <a:rot lat="0" lon="0" rev="14100000"/>
            </a:lightRig>
          </a:scene3d>
          <a:sp3d prstMaterial="softEdge">
            <a:bevelT w="127000" prst="relaxedInset"/>
          </a:sp3d>
        </p:spPr>
      </p:pic>
      <p:graphicFrame>
        <p:nvGraphicFramePr>
          <p:cNvPr id="11" name="Diagram 10">
            <a:extLst>
              <a:ext uri="{FF2B5EF4-FFF2-40B4-BE49-F238E27FC236}">
                <a16:creationId xmlns:a16="http://schemas.microsoft.com/office/drawing/2014/main" id="{2F4705A0-BF51-AE65-DC77-2EC803059DD1}"/>
              </a:ext>
            </a:extLst>
          </p:cNvPr>
          <p:cNvGraphicFramePr/>
          <p:nvPr>
            <p:extLst>
              <p:ext uri="{D42A27DB-BD31-4B8C-83A1-F6EECF244321}">
                <p14:modId xmlns:p14="http://schemas.microsoft.com/office/powerpoint/2010/main" val="16514437"/>
              </p:ext>
            </p:extLst>
          </p:nvPr>
        </p:nvGraphicFramePr>
        <p:xfrm>
          <a:off x="1" y="2916979"/>
          <a:ext cx="12192000" cy="357623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TextBox 13">
            <a:extLst>
              <a:ext uri="{FF2B5EF4-FFF2-40B4-BE49-F238E27FC236}">
                <a16:creationId xmlns:a16="http://schemas.microsoft.com/office/drawing/2014/main" id="{C91805B3-4EDA-868F-ECF6-310AB939EB1B}"/>
              </a:ext>
            </a:extLst>
          </p:cNvPr>
          <p:cNvSpPr txBox="1"/>
          <p:nvPr/>
        </p:nvSpPr>
        <p:spPr>
          <a:xfrm>
            <a:off x="1882775" y="2062458"/>
            <a:ext cx="9248775" cy="523220"/>
          </a:xfrm>
          <a:prstGeom prst="rect">
            <a:avLst/>
          </a:prstGeom>
          <a:noFill/>
        </p:spPr>
        <p:txBody>
          <a:bodyPr wrap="square" rtlCol="0">
            <a:spAutoFit/>
          </a:bodyPr>
          <a:lstStyle/>
          <a:p>
            <a:r>
              <a:rPr lang="en-US" sz="2800" b="1" dirty="0">
                <a:solidFill>
                  <a:srgbClr val="70002E"/>
                </a:solidFill>
                <a:latin typeface="Avenir LT Std 35 Light" panose="020B0402020203020204"/>
              </a:rPr>
              <a:t>Topics covered in the last Forum: </a:t>
            </a:r>
          </a:p>
        </p:txBody>
      </p:sp>
    </p:spTree>
    <p:extLst>
      <p:ext uri="{BB962C8B-B14F-4D97-AF65-F5344CB8AC3E}">
        <p14:creationId xmlns:p14="http://schemas.microsoft.com/office/powerpoint/2010/main" val="634841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495286-4E0C-4D13-A0C9-BE4BFB65C024}"/>
              </a:ext>
            </a:extLst>
          </p:cNvPr>
          <p:cNvSpPr>
            <a:spLocks noGrp="1"/>
          </p:cNvSpPr>
          <p:nvPr>
            <p:ph type="title"/>
          </p:nvPr>
        </p:nvSpPr>
        <p:spPr/>
        <p:txBody>
          <a:bodyPr>
            <a:normAutofit/>
          </a:bodyPr>
          <a:lstStyle/>
          <a:p>
            <a:r>
              <a:rPr lang="en-US" b="1" dirty="0">
                <a:latin typeface="Avenir LT Std 65 Medium" panose="020B0603020203020204" pitchFamily="34" charset="0"/>
              </a:rPr>
              <a:t>Financial aid office updates and reminders</a:t>
            </a:r>
          </a:p>
        </p:txBody>
      </p:sp>
      <p:sp>
        <p:nvSpPr>
          <p:cNvPr id="5" name="TextBox 4">
            <a:extLst>
              <a:ext uri="{FF2B5EF4-FFF2-40B4-BE49-F238E27FC236}">
                <a16:creationId xmlns:a16="http://schemas.microsoft.com/office/drawing/2014/main" id="{A99B4442-233E-DC1F-ADA2-9A2B46D5AC86}"/>
              </a:ext>
            </a:extLst>
          </p:cNvPr>
          <p:cNvSpPr txBox="1"/>
          <p:nvPr/>
        </p:nvSpPr>
        <p:spPr>
          <a:xfrm>
            <a:off x="656020" y="2054715"/>
            <a:ext cx="5322599" cy="677108"/>
          </a:xfrm>
          <a:prstGeom prst="rect">
            <a:avLst/>
          </a:prstGeom>
          <a:noFill/>
        </p:spPr>
        <p:txBody>
          <a:bodyPr wrap="square" lIns="91440" tIns="45720" rIns="91440" bIns="45720" anchor="t">
            <a:spAutoFit/>
          </a:bodyPr>
          <a:lstStyle/>
          <a:p>
            <a:pPr fontAlgn="base"/>
            <a:r>
              <a:rPr lang="en-US" sz="2400" b="1" dirty="0">
                <a:latin typeface="Calibri"/>
                <a:ea typeface="Calibri"/>
                <a:cs typeface="Calibri"/>
              </a:rPr>
              <a:t>Important Dates and</a:t>
            </a:r>
            <a:r>
              <a:rPr lang="en-US" sz="2400" b="1" i="0" u="none" strike="noStrike" dirty="0">
                <a:effectLst/>
                <a:latin typeface="Calibri"/>
                <a:ea typeface="Calibri"/>
                <a:cs typeface="Calibri"/>
              </a:rPr>
              <a:t> Deadlines:</a:t>
            </a:r>
            <a:r>
              <a:rPr lang="en-US" sz="2400" b="0" i="0" dirty="0">
                <a:effectLst/>
                <a:latin typeface="Calibri"/>
                <a:ea typeface="Calibri"/>
                <a:cs typeface="Calibri"/>
              </a:rPr>
              <a:t>​</a:t>
            </a:r>
          </a:p>
          <a:p>
            <a:pPr marL="285750" indent="-285750" fontAlgn="base">
              <a:buFont typeface="Wingdings" panose="05000000000000000000" pitchFamily="2" charset="2"/>
              <a:buChar char="Ø"/>
            </a:pPr>
            <a:endParaRPr lang="en-US" sz="1400" dirty="0">
              <a:latin typeface="Avenir LT Std 35 Light" panose="020B0402020203020204"/>
            </a:endParaRPr>
          </a:p>
        </p:txBody>
      </p:sp>
      <p:sp>
        <p:nvSpPr>
          <p:cNvPr id="3" name="TextBox 2">
            <a:extLst>
              <a:ext uri="{FF2B5EF4-FFF2-40B4-BE49-F238E27FC236}">
                <a16:creationId xmlns:a16="http://schemas.microsoft.com/office/drawing/2014/main" id="{FA22BAF8-32E7-2E27-F2FD-FA4DD54AF608}"/>
              </a:ext>
            </a:extLst>
          </p:cNvPr>
          <p:cNvSpPr txBox="1"/>
          <p:nvPr/>
        </p:nvSpPr>
        <p:spPr>
          <a:xfrm>
            <a:off x="422428" y="2647810"/>
            <a:ext cx="5152572" cy="38472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v"/>
            </a:pPr>
            <a:r>
              <a:rPr lang="en-US" sz="1600" b="1" dirty="0">
                <a:solidFill>
                  <a:srgbClr val="70002E"/>
                </a:solidFill>
                <a:latin typeface="Calibri"/>
                <a:ea typeface="Calibri"/>
                <a:cs typeface="Calibri"/>
              </a:rPr>
              <a:t>August 14</a:t>
            </a:r>
            <a:r>
              <a:rPr lang="en-US" sz="1600" b="1" baseline="30000" dirty="0">
                <a:solidFill>
                  <a:srgbClr val="70002E"/>
                </a:solidFill>
                <a:latin typeface="Calibri"/>
                <a:ea typeface="Calibri"/>
                <a:cs typeface="Calibri"/>
              </a:rPr>
              <a:t>th</a:t>
            </a:r>
            <a:r>
              <a:rPr lang="en-US" sz="1600" b="1" dirty="0">
                <a:solidFill>
                  <a:srgbClr val="70002E"/>
                </a:solidFill>
                <a:latin typeface="Calibri"/>
                <a:ea typeface="Calibri"/>
                <a:cs typeface="Calibri"/>
              </a:rPr>
              <a:t>:</a:t>
            </a:r>
            <a:r>
              <a:rPr lang="en-US" sz="1600" dirty="0">
                <a:latin typeface="Calibri"/>
                <a:ea typeface="Calibri"/>
                <a:cs typeface="Calibri"/>
              </a:rPr>
              <a:t> Deadline to submit 2023 – 2024 </a:t>
            </a:r>
            <a:r>
              <a:rPr lang="en-US" sz="1600" i="1" dirty="0">
                <a:latin typeface="Calibri"/>
                <a:ea typeface="Calibri"/>
                <a:cs typeface="Calibri"/>
              </a:rPr>
              <a:t>fall only</a:t>
            </a:r>
            <a:r>
              <a:rPr lang="en-US" sz="1600" dirty="0">
                <a:latin typeface="Calibri"/>
                <a:ea typeface="Calibri"/>
                <a:cs typeface="Calibri"/>
              </a:rPr>
              <a:t> and </a:t>
            </a:r>
            <a:r>
              <a:rPr lang="en-US" sz="1600" i="1" dirty="0">
                <a:latin typeface="Calibri"/>
                <a:ea typeface="Calibri"/>
                <a:cs typeface="Calibri"/>
              </a:rPr>
              <a:t>full year </a:t>
            </a:r>
            <a:r>
              <a:rPr lang="en-US" sz="1600" dirty="0">
                <a:latin typeface="Calibri"/>
                <a:ea typeface="Calibri"/>
                <a:cs typeface="Calibri"/>
              </a:rPr>
              <a:t>awards to ensure they are added to the students accounts by the payment deadline on </a:t>
            </a:r>
            <a:r>
              <a:rPr lang="en-US" sz="1600" b="1" dirty="0">
                <a:latin typeface="Calibri"/>
                <a:ea typeface="Calibri"/>
                <a:cs typeface="Calibri"/>
              </a:rPr>
              <a:t>August 28</a:t>
            </a:r>
            <a:r>
              <a:rPr lang="en-US" sz="1600" b="1" baseline="30000" dirty="0">
                <a:latin typeface="Calibri"/>
                <a:ea typeface="Calibri"/>
                <a:cs typeface="Calibri"/>
              </a:rPr>
              <a:t>th</a:t>
            </a:r>
            <a:r>
              <a:rPr lang="en-US" sz="1600" b="1" dirty="0">
                <a:latin typeface="Calibri"/>
                <a:ea typeface="Calibri"/>
                <a:cs typeface="Calibri"/>
              </a:rPr>
              <a:t>.</a:t>
            </a:r>
            <a:r>
              <a:rPr lang="en-US" sz="1600" dirty="0">
                <a:latin typeface="Calibri"/>
                <a:ea typeface="Calibri"/>
                <a:cs typeface="Calibri"/>
              </a:rPr>
              <a:t> </a:t>
            </a:r>
          </a:p>
          <a:p>
            <a:pPr marL="285750" indent="-285750">
              <a:buFont typeface="Wingdings"/>
              <a:buChar char="v"/>
            </a:pPr>
            <a:endParaRPr lang="en-US" sz="1600" dirty="0">
              <a:solidFill>
                <a:srgbClr val="70002E"/>
              </a:solidFill>
              <a:latin typeface="Calibri"/>
              <a:ea typeface="Calibri"/>
              <a:cs typeface="Calibri"/>
            </a:endParaRPr>
          </a:p>
          <a:p>
            <a:pPr marL="285750" indent="-285750">
              <a:buFont typeface="Wingdings"/>
              <a:buChar char="v"/>
            </a:pPr>
            <a:r>
              <a:rPr lang="en-US" sz="1600" b="1" dirty="0">
                <a:solidFill>
                  <a:srgbClr val="70002E"/>
                </a:solidFill>
                <a:latin typeface="Calibri"/>
                <a:ea typeface="Calibri"/>
                <a:cs typeface="Calibri"/>
              </a:rPr>
              <a:t>September 11</a:t>
            </a:r>
            <a:r>
              <a:rPr lang="en-US" sz="1600" b="1" baseline="30000" dirty="0">
                <a:solidFill>
                  <a:srgbClr val="70002E"/>
                </a:solidFill>
                <a:latin typeface="Calibri"/>
                <a:ea typeface="Calibri"/>
                <a:cs typeface="Calibri"/>
              </a:rPr>
              <a:t>th</a:t>
            </a:r>
            <a:r>
              <a:rPr lang="en-US" sz="1600" b="1" dirty="0">
                <a:solidFill>
                  <a:srgbClr val="70002E"/>
                </a:solidFill>
                <a:latin typeface="Calibri"/>
                <a:ea typeface="Calibri"/>
                <a:cs typeface="Calibri"/>
              </a:rPr>
              <a:t>:</a:t>
            </a:r>
            <a:r>
              <a:rPr lang="en-US" sz="1600" dirty="0">
                <a:solidFill>
                  <a:srgbClr val="70002E"/>
                </a:solidFill>
                <a:latin typeface="Calibri"/>
                <a:ea typeface="Calibri"/>
                <a:cs typeface="Calibri"/>
              </a:rPr>
              <a:t> </a:t>
            </a:r>
            <a:r>
              <a:rPr lang="en-US" sz="1600" dirty="0">
                <a:latin typeface="Calibri"/>
                <a:ea typeface="+mn-lt"/>
                <a:cs typeface="+mn-lt"/>
              </a:rPr>
              <a:t>Last day to award scholarships in the Scholarship Portal for the 2023-2024 academic year. </a:t>
            </a:r>
            <a:endParaRPr lang="en-US" sz="1600" b="1" dirty="0">
              <a:latin typeface="Calibri"/>
              <a:ea typeface="Calibri"/>
              <a:cs typeface="Calibri"/>
            </a:endParaRPr>
          </a:p>
          <a:p>
            <a:pPr marL="742950" lvl="1" indent="-285750">
              <a:buFont typeface="Wingdings"/>
              <a:buChar char="ü"/>
            </a:pPr>
            <a:r>
              <a:rPr lang="en-US" sz="1600" dirty="0">
                <a:latin typeface="Calibri"/>
                <a:ea typeface="+mn-lt"/>
                <a:cs typeface="+mn-lt"/>
              </a:rPr>
              <a:t> This will ensure that the final awards will flow to Banner before the Scholarship Portal closes on </a:t>
            </a:r>
            <a:r>
              <a:rPr lang="en-US" sz="1600" b="1" dirty="0">
                <a:latin typeface="Calibri"/>
                <a:ea typeface="+mn-lt"/>
                <a:cs typeface="+mn-lt"/>
              </a:rPr>
              <a:t>October 1</a:t>
            </a:r>
            <a:r>
              <a:rPr lang="en-US" sz="1600" b="1" baseline="30000" dirty="0">
                <a:latin typeface="Calibri"/>
                <a:ea typeface="+mn-lt"/>
                <a:cs typeface="+mn-lt"/>
              </a:rPr>
              <a:t>st</a:t>
            </a:r>
            <a:r>
              <a:rPr lang="en-US" sz="1600" b="1" dirty="0">
                <a:latin typeface="Calibri"/>
                <a:ea typeface="+mn-lt"/>
                <a:cs typeface="+mn-lt"/>
              </a:rPr>
              <a:t>. </a:t>
            </a:r>
            <a:endParaRPr lang="en-US" sz="1600" b="1" dirty="0">
              <a:latin typeface="Calibri"/>
              <a:ea typeface="Calibri"/>
              <a:cs typeface="Calibri"/>
            </a:endParaRPr>
          </a:p>
          <a:p>
            <a:pPr marL="285750" indent="-285750">
              <a:buFont typeface="Wingdings"/>
              <a:buChar char="v"/>
            </a:pPr>
            <a:endParaRPr lang="en-US" sz="1600" b="1" dirty="0">
              <a:solidFill>
                <a:srgbClr val="70002E"/>
              </a:solidFill>
              <a:latin typeface="Calibri"/>
              <a:ea typeface="Calibri"/>
              <a:cs typeface="Calibri"/>
            </a:endParaRPr>
          </a:p>
          <a:p>
            <a:pPr marL="285750" indent="-285750">
              <a:buFont typeface="Wingdings"/>
              <a:buChar char="v"/>
            </a:pPr>
            <a:r>
              <a:rPr lang="en-US" sz="1600" b="1" dirty="0">
                <a:solidFill>
                  <a:srgbClr val="70002E"/>
                </a:solidFill>
                <a:latin typeface="Calibri"/>
                <a:ea typeface="Calibri"/>
                <a:cs typeface="Calibri"/>
              </a:rPr>
              <a:t>November 1</a:t>
            </a:r>
            <a:r>
              <a:rPr lang="en-US" sz="1600" b="1" baseline="30000" dirty="0">
                <a:solidFill>
                  <a:srgbClr val="70002E"/>
                </a:solidFill>
                <a:latin typeface="Calibri"/>
                <a:ea typeface="Calibri"/>
                <a:cs typeface="Calibri"/>
              </a:rPr>
              <a:t>st</a:t>
            </a:r>
            <a:r>
              <a:rPr lang="en-US" sz="1600" b="1" dirty="0">
                <a:solidFill>
                  <a:srgbClr val="70002E"/>
                </a:solidFill>
                <a:latin typeface="Calibri"/>
                <a:ea typeface="Calibri"/>
                <a:cs typeface="Calibri"/>
              </a:rPr>
              <a:t>:</a:t>
            </a:r>
            <a:r>
              <a:rPr lang="en-US" sz="1600" dirty="0">
                <a:latin typeface="Calibri"/>
                <a:ea typeface="Calibri"/>
                <a:cs typeface="Calibri"/>
              </a:rPr>
              <a:t> The Scholarship Portal will open for the 2024 – 2025 academic year. </a:t>
            </a:r>
          </a:p>
          <a:p>
            <a:pPr marL="285750" indent="-285750">
              <a:buFont typeface="Wingdings"/>
              <a:buChar char="v"/>
            </a:pPr>
            <a:endParaRPr lang="en-US" dirty="0">
              <a:latin typeface="Calibri"/>
              <a:ea typeface="Calibri"/>
              <a:cs typeface="Calibri"/>
            </a:endParaRPr>
          </a:p>
          <a:p>
            <a:pPr marL="285750" indent="-285750">
              <a:buFont typeface="Wingdings"/>
              <a:buChar char="v"/>
            </a:pPr>
            <a:endParaRPr lang="en-US" dirty="0">
              <a:latin typeface="Calibri"/>
              <a:ea typeface="Calibri"/>
              <a:cs typeface="Calibri"/>
            </a:endParaRPr>
          </a:p>
        </p:txBody>
      </p:sp>
      <p:sp>
        <p:nvSpPr>
          <p:cNvPr id="2" name="TextBox 1">
            <a:extLst>
              <a:ext uri="{FF2B5EF4-FFF2-40B4-BE49-F238E27FC236}">
                <a16:creationId xmlns:a16="http://schemas.microsoft.com/office/drawing/2014/main" id="{1222EED8-3FC5-44F3-CA19-D10DBC4ACC3D}"/>
              </a:ext>
            </a:extLst>
          </p:cNvPr>
          <p:cNvSpPr txBox="1"/>
          <p:nvPr/>
        </p:nvSpPr>
        <p:spPr>
          <a:xfrm>
            <a:off x="1448" y="6372324"/>
            <a:ext cx="12195032" cy="317422"/>
          </a:xfrm>
          <a:prstGeom prst="rect">
            <a:avLst/>
          </a:prstGeom>
          <a:solidFill>
            <a:schemeClr val="accent2">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solidFill>
                  <a:srgbClr val="FFFFFF"/>
                </a:solidFill>
                <a:latin typeface="Calibri"/>
                <a:cs typeface="Calibri"/>
              </a:rPr>
              <a:t>Reminder:</a:t>
            </a:r>
            <a:r>
              <a:rPr lang="en-US" sz="1400" dirty="0">
                <a:solidFill>
                  <a:srgbClr val="FFFFFF"/>
                </a:solidFill>
                <a:latin typeface="Calibri"/>
                <a:cs typeface="Calibri"/>
              </a:rPr>
              <a:t> Please allow at least 10 business days for processing. The Financial Aid Office is currently shorthanded. </a:t>
            </a:r>
            <a:endParaRPr lang="en-US"/>
          </a:p>
        </p:txBody>
      </p:sp>
      <p:sp>
        <p:nvSpPr>
          <p:cNvPr id="7" name="Content Placeholder 2">
            <a:extLst>
              <a:ext uri="{FF2B5EF4-FFF2-40B4-BE49-F238E27FC236}">
                <a16:creationId xmlns:a16="http://schemas.microsoft.com/office/drawing/2014/main" id="{8A5800EA-E021-E14B-904A-C5C8AD213A01}"/>
              </a:ext>
            </a:extLst>
          </p:cNvPr>
          <p:cNvSpPr>
            <a:spLocks noGrp="1"/>
          </p:cNvSpPr>
          <p:nvPr>
            <p:ph idx="1"/>
          </p:nvPr>
        </p:nvSpPr>
        <p:spPr>
          <a:xfrm>
            <a:off x="7325677" y="2311775"/>
            <a:ext cx="3820511" cy="847149"/>
          </a:xfrm>
        </p:spPr>
        <p:txBody>
          <a:bodyPr>
            <a:prstTxWarp prst="textWave1">
              <a:avLst>
                <a:gd name="adj1" fmla="val 12500"/>
                <a:gd name="adj2" fmla="val -737"/>
              </a:avLst>
            </a:prstTxWarp>
            <a:normAutofit/>
          </a:bodyPr>
          <a:lstStyle/>
          <a:p>
            <a:pPr marL="0" indent="0">
              <a:buNone/>
            </a:pPr>
            <a:r>
              <a:rPr lang="en-US" sz="3600" b="1" dirty="0">
                <a:solidFill>
                  <a:schemeClr val="accent5">
                    <a:lumMod val="75000"/>
                  </a:schemeClr>
                </a:solidFill>
                <a:effectLst>
                  <a:innerShdw blurRad="63500" dist="50800" dir="10800000">
                    <a:prstClr val="black">
                      <a:alpha val="50000"/>
                    </a:prstClr>
                  </a:innerShdw>
                </a:effectLst>
                <a:latin typeface="Calibri"/>
                <a:ea typeface="Calibri" panose="020F0502020204030204" pitchFamily="34" charset="0"/>
                <a:cs typeface="Calibri"/>
              </a:rPr>
              <a:t>THANK YOU!!</a:t>
            </a:r>
          </a:p>
        </p:txBody>
      </p:sp>
      <p:sp>
        <p:nvSpPr>
          <p:cNvPr id="8" name="TextBox 7">
            <a:extLst>
              <a:ext uri="{FF2B5EF4-FFF2-40B4-BE49-F238E27FC236}">
                <a16:creationId xmlns:a16="http://schemas.microsoft.com/office/drawing/2014/main" id="{9F0CAAC6-F228-6C2E-3C24-82C1BAD94C0B}"/>
              </a:ext>
            </a:extLst>
          </p:cNvPr>
          <p:cNvSpPr txBox="1"/>
          <p:nvPr/>
        </p:nvSpPr>
        <p:spPr>
          <a:xfrm>
            <a:off x="7214886" y="3474817"/>
            <a:ext cx="4039081"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latin typeface="Calibri"/>
                <a:cs typeface="Calibri"/>
              </a:rPr>
              <a:t>We would like thank all units, departments, and scholarship administrators for their diligent work to make awards by the June 15th deadline. We appreciate you! </a:t>
            </a:r>
            <a:endParaRPr lang="en-US"/>
          </a:p>
        </p:txBody>
      </p:sp>
      <p:sp>
        <p:nvSpPr>
          <p:cNvPr id="9" name="Rectangle 8">
            <a:extLst>
              <a:ext uri="{FF2B5EF4-FFF2-40B4-BE49-F238E27FC236}">
                <a16:creationId xmlns:a16="http://schemas.microsoft.com/office/drawing/2014/main" id="{B03FB0CE-B5A9-2753-47DA-8BD41BFBD825}"/>
              </a:ext>
            </a:extLst>
          </p:cNvPr>
          <p:cNvSpPr/>
          <p:nvPr/>
        </p:nvSpPr>
        <p:spPr>
          <a:xfrm>
            <a:off x="6071042" y="2198345"/>
            <a:ext cx="55944" cy="3837006"/>
          </a:xfrm>
          <a:prstGeom prst="rect">
            <a:avLst/>
          </a:prstGeom>
          <a:solidFill>
            <a:schemeClr val="tx2">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8222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arrow&#10;&#10;Description automatically generated">
            <a:extLst>
              <a:ext uri="{FF2B5EF4-FFF2-40B4-BE49-F238E27FC236}">
                <a16:creationId xmlns:a16="http://schemas.microsoft.com/office/drawing/2014/main" id="{F524D27D-D260-BA85-7AA9-256D07F78002}"/>
              </a:ext>
            </a:extLst>
          </p:cNvPr>
          <p:cNvPicPr>
            <a:picLocks noChangeAspect="1"/>
          </p:cNvPicPr>
          <p:nvPr/>
        </p:nvPicPr>
        <p:blipFill rotWithShape="1">
          <a:blip r:embed="rId3">
            <a:extLst>
              <a:ext uri="{28A0092B-C50C-407E-A947-70E740481C1C}">
                <a14:useLocalDpi xmlns:a14="http://schemas.microsoft.com/office/drawing/2010/main" val="0"/>
              </a:ext>
            </a:extLst>
          </a:blip>
          <a:srcRect t="15942"/>
          <a:stretch/>
        </p:blipFill>
        <p:spPr>
          <a:xfrm flipV="1">
            <a:off x="0" y="5557960"/>
            <a:ext cx="12192000" cy="1300040"/>
          </a:xfrm>
          <a:prstGeom prst="rect">
            <a:avLst/>
          </a:prstGeom>
        </p:spPr>
      </p:pic>
      <p:sp>
        <p:nvSpPr>
          <p:cNvPr id="4" name="TextBox 3">
            <a:extLst>
              <a:ext uri="{FF2B5EF4-FFF2-40B4-BE49-F238E27FC236}">
                <a16:creationId xmlns:a16="http://schemas.microsoft.com/office/drawing/2014/main" id="{DF098D9A-FCEF-2E89-7957-CCDAC8F9573C}"/>
              </a:ext>
            </a:extLst>
          </p:cNvPr>
          <p:cNvSpPr txBox="1"/>
          <p:nvPr/>
        </p:nvSpPr>
        <p:spPr>
          <a:xfrm>
            <a:off x="155549" y="-46245"/>
            <a:ext cx="1041344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002E"/>
                </a:solidFill>
                <a:effectLst/>
                <a:uLnTx/>
                <a:uFillTx/>
                <a:latin typeface="Calibri" panose="020F0502020204030204"/>
                <a:ea typeface="+mn-ea"/>
                <a:cs typeface="Arial" panose="020B0604020202020204" pitchFamily="34" charset="0"/>
              </a:rPr>
              <a:t>UM Foundation Reminders and Updates</a:t>
            </a:r>
          </a:p>
        </p:txBody>
      </p:sp>
      <p:pic>
        <p:nvPicPr>
          <p:cNvPr id="5" name="Picture 4" descr="A picture containing text, clipart&#10;&#10;Description automatically generated">
            <a:extLst>
              <a:ext uri="{FF2B5EF4-FFF2-40B4-BE49-F238E27FC236}">
                <a16:creationId xmlns:a16="http://schemas.microsoft.com/office/drawing/2014/main" id="{95067D9C-A1C4-A361-7B53-D2C00430ED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5500" y="6353376"/>
            <a:ext cx="1227374" cy="288611"/>
          </a:xfrm>
          <a:prstGeom prst="rect">
            <a:avLst/>
          </a:prstGeom>
        </p:spPr>
      </p:pic>
      <p:sp>
        <p:nvSpPr>
          <p:cNvPr id="8" name="TextBox 7">
            <a:extLst>
              <a:ext uri="{FF2B5EF4-FFF2-40B4-BE49-F238E27FC236}">
                <a16:creationId xmlns:a16="http://schemas.microsoft.com/office/drawing/2014/main" id="{3E614A9B-A7B8-BA3B-D21A-F5676F59CB91}"/>
              </a:ext>
            </a:extLst>
          </p:cNvPr>
          <p:cNvSpPr txBox="1"/>
          <p:nvPr/>
        </p:nvSpPr>
        <p:spPr>
          <a:xfrm>
            <a:off x="5362272" y="656687"/>
            <a:ext cx="6722741" cy="1943353"/>
          </a:xfrm>
          <a:prstGeom prst="rect">
            <a:avLst/>
          </a:prstGeom>
          <a:noFill/>
        </p:spPr>
        <p:txBody>
          <a:bodyPr wrap="square" lIns="91440" tIns="45720" rIns="91440" bIns="45720" rtlCol="0" anchor="t">
            <a:spAutoFit/>
          </a:bodyPr>
          <a:lstStyle/>
          <a:p>
            <a:pPr marL="0" indent="0" fontAlgn="base">
              <a:lnSpc>
                <a:spcPct val="105000"/>
              </a:lnSpc>
              <a:spcBef>
                <a:spcPts val="0"/>
              </a:spcBef>
              <a:spcAft>
                <a:spcPts val="0"/>
              </a:spcAft>
              <a:buNone/>
            </a:pPr>
            <a:r>
              <a:rPr lang="en-US" sz="1600" b="1" dirty="0">
                <a:latin typeface="Calibri"/>
                <a:ea typeface="Calibri"/>
                <a:cs typeface="Calibri"/>
              </a:rPr>
              <a:t>UM Box – Scholarship Budgets</a:t>
            </a:r>
          </a:p>
          <a:p>
            <a:pPr fontAlgn="base">
              <a:lnSpc>
                <a:spcPct val="105000"/>
              </a:lnSpc>
            </a:pPr>
            <a:endParaRPr lang="en-US" sz="1100" dirty="0">
              <a:latin typeface="Calibri"/>
              <a:ea typeface="Calibri" panose="020F0502020204030204" pitchFamily="34" charset="0"/>
              <a:cs typeface="Calibri"/>
            </a:endParaRPr>
          </a:p>
          <a:p>
            <a:pPr marL="171450" indent="-171450" fontAlgn="base">
              <a:lnSpc>
                <a:spcPct val="105000"/>
              </a:lnSpc>
              <a:buFont typeface="Wingdings" panose="05000000000000000000" pitchFamily="2" charset="2"/>
              <a:buChar char="Ø"/>
            </a:pPr>
            <a:r>
              <a:rPr lang="en-US" sz="1100" dirty="0">
                <a:latin typeface="Calibri"/>
                <a:ea typeface="Calibri"/>
                <a:cs typeface="Calibri"/>
              </a:rPr>
              <a:t>Budget revisions/updates will be highlighted in “yellow” along with the date in the Budget Excel Sheet. </a:t>
            </a:r>
            <a:endParaRPr lang="en-US" sz="1100" dirty="0">
              <a:latin typeface="Calibri"/>
              <a:ea typeface="Calibri" panose="020F0502020204030204" pitchFamily="34" charset="0"/>
              <a:cs typeface="Calibri"/>
            </a:endParaRPr>
          </a:p>
          <a:p>
            <a:pPr marL="171450" indent="-171450" fontAlgn="base">
              <a:lnSpc>
                <a:spcPct val="105000"/>
              </a:lnSpc>
              <a:spcBef>
                <a:spcPts val="0"/>
              </a:spcBef>
              <a:spcAft>
                <a:spcPts val="0"/>
              </a:spcAft>
              <a:buFont typeface="Wingdings" panose="05000000000000000000" pitchFamily="2" charset="2"/>
              <a:buChar char="Ø"/>
            </a:pPr>
            <a:r>
              <a:rPr lang="en-US" sz="1100" dirty="0">
                <a:effectLst/>
                <a:latin typeface="Calibri"/>
                <a:ea typeface="Times New Roman" panose="02020603050405020304" pitchFamily="18" charset="0"/>
                <a:cs typeface="Calibri"/>
              </a:rPr>
              <a:t>The Foundation updates scholarship budgets in Box as money is received, processed, and reviewed. Please allow a few business days once money is received.</a:t>
            </a:r>
            <a:r>
              <a:rPr lang="en-US" sz="1100" dirty="0">
                <a:latin typeface="Calibri"/>
                <a:ea typeface="Times New Roman" panose="02020603050405020304" pitchFamily="18" charset="0"/>
                <a:cs typeface="Calibri"/>
              </a:rPr>
              <a:t> </a:t>
            </a:r>
          </a:p>
          <a:p>
            <a:pPr marL="171450" indent="-171450" fontAlgn="base">
              <a:lnSpc>
                <a:spcPct val="105000"/>
              </a:lnSpc>
              <a:spcBef>
                <a:spcPts val="0"/>
              </a:spcBef>
              <a:spcAft>
                <a:spcPts val="0"/>
              </a:spcAft>
              <a:buFont typeface="Wingdings" panose="05000000000000000000" pitchFamily="2" charset="2"/>
              <a:buChar char="Ø"/>
            </a:pPr>
            <a:r>
              <a:rPr lang="en-US" sz="1100" dirty="0">
                <a:latin typeface="Calibri"/>
                <a:ea typeface="Calibri"/>
                <a:cs typeface="Calibri"/>
              </a:rPr>
              <a:t>We will continue to update the Portal award amount to reflect the budget revisions until the Portal closes for 2023-2024.</a:t>
            </a:r>
          </a:p>
          <a:p>
            <a:pPr marL="629920" lvl="1" indent="-305435">
              <a:lnSpc>
                <a:spcPct val="105000"/>
              </a:lnSpc>
              <a:spcBef>
                <a:spcPts val="0"/>
              </a:spcBef>
              <a:spcAft>
                <a:spcPts val="0"/>
              </a:spcAft>
              <a:buFont typeface="Wingdings" panose="05000000000000000000" pitchFamily="2" charset="2"/>
              <a:buChar char="Ø"/>
            </a:pPr>
            <a:endParaRPr lang="en-US" sz="1100" dirty="0">
              <a:latin typeface="Calibri"/>
              <a:ea typeface="+mn-lt"/>
              <a:cs typeface="Segoe UI"/>
            </a:endParaRPr>
          </a:p>
          <a:p>
            <a:pPr marL="228600" lvl="1" indent="0">
              <a:lnSpc>
                <a:spcPct val="105000"/>
              </a:lnSpc>
              <a:spcBef>
                <a:spcPts val="0"/>
              </a:spcBef>
              <a:spcAft>
                <a:spcPts val="0"/>
              </a:spcAft>
              <a:buNone/>
            </a:pPr>
            <a:r>
              <a:rPr lang="en-US" sz="1100" dirty="0">
                <a:solidFill>
                  <a:srgbClr val="540023"/>
                </a:solidFill>
                <a:latin typeface="Calibri"/>
                <a:ea typeface="+mn-lt"/>
                <a:cs typeface="Segoe UI"/>
              </a:rPr>
              <a:t>If you have scholarship budget questions or updates, please contact our Scholarship Administrator, Korla McAlpine at </a:t>
            </a:r>
            <a:r>
              <a:rPr lang="en-US" sz="1100" u="sng" dirty="0">
                <a:solidFill>
                  <a:srgbClr val="540023"/>
                </a:solidFill>
                <a:latin typeface="Calibri"/>
                <a:ea typeface="+mn-lt"/>
                <a:cs typeface="+mn-lt"/>
                <a:hlinkClick r:id="rId5">
                  <a:extLst>
                    <a:ext uri="{A12FA001-AC4F-418D-AE19-62706E023703}">
                      <ahyp:hlinkClr xmlns:ahyp="http://schemas.microsoft.com/office/drawing/2018/hyperlinkcolor" val="tx"/>
                    </a:ext>
                  </a:extLst>
                </a:hlinkClick>
              </a:rPr>
              <a:t>korla.mcalpine@supportum.org</a:t>
            </a:r>
            <a:r>
              <a:rPr lang="en-US" sz="1100" dirty="0">
                <a:solidFill>
                  <a:srgbClr val="540023"/>
                </a:solidFill>
                <a:latin typeface="Calibri"/>
                <a:ea typeface="Calibri"/>
                <a:cs typeface="Segoe UI"/>
              </a:rPr>
              <a:t>.  </a:t>
            </a:r>
            <a:endParaRPr lang="en-US" sz="1100" dirty="0">
              <a:solidFill>
                <a:srgbClr val="540023"/>
              </a:solidFill>
              <a:latin typeface="Calibri"/>
              <a:ea typeface="Calibri"/>
            </a:endParaRPr>
          </a:p>
        </p:txBody>
      </p:sp>
      <p:cxnSp>
        <p:nvCxnSpPr>
          <p:cNvPr id="9" name="Straight Connector 8">
            <a:extLst>
              <a:ext uri="{FF2B5EF4-FFF2-40B4-BE49-F238E27FC236}">
                <a16:creationId xmlns:a16="http://schemas.microsoft.com/office/drawing/2014/main" id="{361DC8B2-6DE1-531C-0FEE-08FB257934D1}"/>
              </a:ext>
            </a:extLst>
          </p:cNvPr>
          <p:cNvCxnSpPr>
            <a:cxnSpLocks/>
          </p:cNvCxnSpPr>
          <p:nvPr/>
        </p:nvCxnSpPr>
        <p:spPr>
          <a:xfrm>
            <a:off x="5192923" y="962022"/>
            <a:ext cx="0" cy="4778910"/>
          </a:xfrm>
          <a:prstGeom prst="line">
            <a:avLst/>
          </a:prstGeom>
          <a:ln>
            <a:solidFill>
              <a:srgbClr val="70002E"/>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7D328EA-2117-34A9-9D77-128276DAF657}"/>
              </a:ext>
            </a:extLst>
          </p:cNvPr>
          <p:cNvSpPr txBox="1"/>
          <p:nvPr/>
        </p:nvSpPr>
        <p:spPr>
          <a:xfrm>
            <a:off x="154106" y="2991212"/>
            <a:ext cx="4952478" cy="2469907"/>
          </a:xfrm>
          <a:prstGeom prst="rect">
            <a:avLst/>
          </a:prstGeom>
          <a:noFill/>
        </p:spPr>
        <p:txBody>
          <a:bodyPr wrap="square" lIns="91440" tIns="45720" rIns="91440" bIns="45720" rtlCol="0" anchor="t">
            <a:spAutoFit/>
          </a:bodyPr>
          <a:lstStyle/>
          <a:p>
            <a:pPr defTabSz="457200" fontAlgn="base">
              <a:lnSpc>
                <a:spcPct val="105000"/>
              </a:lnSpc>
              <a:buClr>
                <a:srgbClr val="903163"/>
              </a:buClr>
              <a:buSzPct val="92000"/>
              <a:defRPr/>
            </a:pPr>
            <a:r>
              <a:rPr kumimoji="0" lang="en-US" sz="1600" b="1" i="0" u="none" strike="noStrike" kern="1200" cap="none" spc="0" normalizeH="0" baseline="0" noProof="0" dirty="0">
                <a:ln>
                  <a:noFill/>
                </a:ln>
                <a:effectLst/>
                <a:uLnTx/>
                <a:uFillTx/>
                <a:latin typeface="Calibri"/>
                <a:ea typeface="Calibri"/>
                <a:cs typeface="Calibri"/>
              </a:rPr>
              <a:t>A message from our Stewardship team:</a:t>
            </a:r>
            <a:r>
              <a:rPr lang="en-US" sz="1600" b="1" dirty="0">
                <a:latin typeface="Calibri"/>
                <a:ea typeface="Calibri"/>
                <a:cs typeface="Calibri"/>
              </a:rPr>
              <a:t> </a:t>
            </a:r>
            <a:endParaRPr kumimoji="0" lang="en-US" sz="1600" b="1" i="0" u="none" strike="noStrike" kern="1200" cap="none" spc="0" normalizeH="0" baseline="0" noProof="0" dirty="0">
              <a:ln>
                <a:noFill/>
              </a:ln>
              <a:effectLst/>
              <a:uLnTx/>
              <a:uFillTx/>
              <a:latin typeface="Avenir LT Std 35 Light" panose="020B0402020203020204"/>
              <a:ea typeface="Calibri" panose="020F0502020204030204" pitchFamily="34" charset="0"/>
              <a:cs typeface="+mn-cs"/>
            </a:endParaRPr>
          </a:p>
          <a:p>
            <a:pPr marL="0" marR="0" lvl="0" indent="0" algn="l" defTabSz="457200" rtl="0" eaLnBrk="1" fontAlgn="base" latinLnBrk="0" hangingPunct="1">
              <a:lnSpc>
                <a:spcPct val="105000"/>
              </a:lnSpc>
              <a:spcBef>
                <a:spcPts val="0"/>
              </a:spcBef>
              <a:spcAft>
                <a:spcPts val="0"/>
              </a:spcAft>
              <a:buClr>
                <a:srgbClr val="903163"/>
              </a:buClr>
              <a:buSzPct val="92000"/>
              <a:buFont typeface="Wingdings 2" panose="05020102010507070707" pitchFamily="18" charset="2"/>
              <a:buNone/>
              <a:tabLst/>
              <a:defRPr/>
            </a:pPr>
            <a:endParaRPr lang="en-US" sz="700" b="0" i="0" u="none" strike="noStrike" kern="1200" cap="none" spc="0" normalizeH="0" baseline="0" noProof="0" dirty="0">
              <a:ln>
                <a:noFill/>
              </a:ln>
              <a:effectLst/>
              <a:uLnTx/>
              <a:uFillTx/>
              <a:latin typeface="Calibri"/>
              <a:ea typeface="Calibri" panose="020F0502020204030204" pitchFamily="34" charset="0"/>
              <a:cs typeface="Calibri"/>
            </a:endParaRPr>
          </a:p>
          <a:p>
            <a:pPr marL="305435" marR="0" lvl="0" indent="-305435" algn="l" defTabSz="457200" rtl="0" eaLnBrk="1" fontAlgn="base" latinLnBrk="0" hangingPunct="1">
              <a:lnSpc>
                <a:spcPct val="105000"/>
              </a:lnSpc>
              <a:spcBef>
                <a:spcPts val="0"/>
              </a:spcBef>
              <a:spcAft>
                <a:spcPts val="0"/>
              </a:spcAft>
              <a:buClr>
                <a:srgbClr val="903163"/>
              </a:buClr>
              <a:buSzPct val="92000"/>
              <a:buFont typeface="Wingdings" panose="05000000000000000000" pitchFamily="2" charset="2"/>
              <a:buChar char="v"/>
              <a:tabLst/>
              <a:defRPr/>
            </a:pPr>
            <a:r>
              <a:rPr lang="en-US" sz="1200" dirty="0">
                <a:latin typeface="Calibri"/>
                <a:ea typeface="Calibri"/>
                <a:cs typeface="Calibri"/>
              </a:rPr>
              <a:t>UMF</a:t>
            </a:r>
            <a:r>
              <a:rPr kumimoji="0" lang="en-US" sz="1200" b="0" i="0" u="none" strike="noStrike" kern="1200" cap="none" spc="0" normalizeH="0" baseline="0" noProof="0" dirty="0">
                <a:ln>
                  <a:noFill/>
                </a:ln>
                <a:effectLst/>
                <a:uLnTx/>
                <a:uFillTx/>
                <a:latin typeface="Calibri"/>
                <a:ea typeface="Calibri"/>
                <a:cs typeface="Calibri"/>
              </a:rPr>
              <a:t> Scholarship Recipient Reports for academic year 2022-2023 will be mailed to scholarship fund contacts this month.</a:t>
            </a:r>
            <a:endParaRPr lang="en-US" sz="1200" b="0" i="0" u="none" strike="noStrike" kern="1200" cap="none" spc="0" normalizeH="0" baseline="0" noProof="0" dirty="0">
              <a:ln>
                <a:noFill/>
              </a:ln>
              <a:effectLst/>
              <a:uLnTx/>
              <a:uFillTx/>
              <a:latin typeface="Calibri"/>
              <a:ea typeface="Calibri"/>
              <a:cs typeface="Calibri"/>
            </a:endParaRPr>
          </a:p>
          <a:p>
            <a:pPr marL="305435" indent="-305435" defTabSz="457200" fontAlgn="base">
              <a:lnSpc>
                <a:spcPct val="105000"/>
              </a:lnSpc>
              <a:buClr>
                <a:srgbClr val="903163"/>
              </a:buClr>
              <a:buSzPct val="92000"/>
              <a:buFont typeface="Wingdings" panose="05000000000000000000" pitchFamily="2" charset="2"/>
              <a:buChar char="v"/>
              <a:defRPr/>
            </a:pPr>
            <a:r>
              <a:rPr kumimoji="0" lang="en-US" sz="1200" b="0" i="0" u="none" strike="noStrike" kern="1200" cap="none" spc="0" normalizeH="0" baseline="0" noProof="0" dirty="0">
                <a:ln>
                  <a:noFill/>
                </a:ln>
                <a:effectLst/>
                <a:uLnTx/>
                <a:uFillTx/>
                <a:latin typeface="Calibri"/>
                <a:ea typeface="+mn-lt"/>
                <a:cs typeface="+mn-lt"/>
              </a:rPr>
              <a:t>Scholarship thank you letters for academic year 2023-2024 are </a:t>
            </a:r>
            <a:r>
              <a:rPr lang="en-US" sz="1200" dirty="0">
                <a:latin typeface="Calibri"/>
                <a:ea typeface="+mn-lt"/>
                <a:cs typeface="+mn-lt"/>
              </a:rPr>
              <a:t>being </a:t>
            </a:r>
            <a:r>
              <a:rPr kumimoji="0" lang="en-US" sz="1200" b="0" i="0" u="none" strike="noStrike" kern="1200" cap="none" spc="0" normalizeH="0" baseline="0" noProof="0" dirty="0">
                <a:ln>
                  <a:noFill/>
                </a:ln>
                <a:effectLst/>
                <a:uLnTx/>
                <a:uFillTx/>
                <a:latin typeface="Calibri"/>
                <a:ea typeface="+mn-lt"/>
                <a:cs typeface="+mn-lt"/>
              </a:rPr>
              <a:t>reviewed and edited</a:t>
            </a:r>
            <a:r>
              <a:rPr lang="en-US" sz="1200" dirty="0">
                <a:latin typeface="Calibri"/>
                <a:ea typeface="+mn-lt"/>
                <a:cs typeface="+mn-lt"/>
              </a:rPr>
              <a:t>.</a:t>
            </a:r>
            <a:endParaRPr lang="en-US" sz="1200" dirty="0">
              <a:latin typeface="Calibri"/>
              <a:ea typeface="Calibri"/>
              <a:cs typeface="Calibri"/>
            </a:endParaRPr>
          </a:p>
          <a:p>
            <a:pPr marL="305435" indent="-305435" defTabSz="457200" fontAlgn="base">
              <a:lnSpc>
                <a:spcPct val="105000"/>
              </a:lnSpc>
              <a:buClr>
                <a:srgbClr val="903163"/>
              </a:buClr>
              <a:buSzPct val="92000"/>
              <a:buFont typeface="Wingdings" panose="05000000000000000000" pitchFamily="2" charset="2"/>
              <a:buChar char="v"/>
              <a:defRPr/>
            </a:pPr>
            <a:r>
              <a:rPr kumimoji="0" lang="en-US" sz="1200" b="0" i="0" u="none" strike="noStrike" kern="1200" cap="none" spc="0" normalizeH="0" baseline="0" noProof="0" dirty="0">
                <a:ln>
                  <a:noFill/>
                </a:ln>
                <a:effectLst/>
                <a:uLnTx/>
                <a:uFillTx/>
                <a:latin typeface="Calibri"/>
                <a:ea typeface="Calibri"/>
                <a:cs typeface="Calibri"/>
              </a:rPr>
              <a:t>If your unit plans to publish content regarding privately funded scholarships, please consult with the UM Foundation to ensure donors are appropriately featured and/or informed. Your partnership helps the UM Foundation honor formal media and stewardship agreements with generous supporters who invest in scholarships.</a:t>
            </a:r>
            <a:r>
              <a:rPr lang="en-US" sz="1200" dirty="0">
                <a:latin typeface="Calibri"/>
                <a:ea typeface="Calibri"/>
                <a:cs typeface="Calibri"/>
              </a:rPr>
              <a:t> </a:t>
            </a:r>
            <a:endParaRPr lang="en-US" sz="1200" b="0" i="0" u="none" strike="noStrike" kern="1200" cap="none" spc="0" normalizeH="0" baseline="0" noProof="0" dirty="0">
              <a:ln>
                <a:noFill/>
              </a:ln>
              <a:effectLst/>
              <a:uLnTx/>
              <a:uFillTx/>
              <a:latin typeface="Calibri"/>
              <a:ea typeface="Calibri" panose="020F0502020204030204" pitchFamily="34" charset="0"/>
              <a:cs typeface="Calibri"/>
            </a:endParaRPr>
          </a:p>
          <a:p>
            <a:endParaRPr lang="en-US" dirty="0"/>
          </a:p>
        </p:txBody>
      </p:sp>
      <p:sp>
        <p:nvSpPr>
          <p:cNvPr id="7" name="TextBox 6">
            <a:extLst>
              <a:ext uri="{FF2B5EF4-FFF2-40B4-BE49-F238E27FC236}">
                <a16:creationId xmlns:a16="http://schemas.microsoft.com/office/drawing/2014/main" id="{0C593765-55F9-93AC-EEB0-DE73EC8D6802}"/>
              </a:ext>
            </a:extLst>
          </p:cNvPr>
          <p:cNvSpPr txBox="1"/>
          <p:nvPr/>
        </p:nvSpPr>
        <p:spPr>
          <a:xfrm>
            <a:off x="156500" y="656687"/>
            <a:ext cx="4809316" cy="2200602"/>
          </a:xfrm>
          <a:prstGeom prst="rect">
            <a:avLst/>
          </a:prstGeom>
          <a:noFill/>
        </p:spPr>
        <p:txBody>
          <a:bodyPr wrap="square" lIns="91440" tIns="45720" rIns="91440" bIns="45720" rtlCol="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alibri"/>
                <a:ea typeface="Calibri"/>
                <a:cs typeface="Calibri"/>
              </a:rPr>
              <a:t>UM Box – Scholarship Criteria</a:t>
            </a:r>
            <a:endParaRPr kumimoji="0" lang="en-US" sz="1600" b="0" i="0" u="none" strike="noStrike" kern="1200" cap="none" spc="0" normalizeH="0" baseline="0" noProof="0" dirty="0">
              <a:ln>
                <a:noFill/>
              </a:ln>
              <a:effectLst/>
              <a:uLnTx/>
              <a:uFillTx/>
              <a:latin typeface="Calibri"/>
              <a:ea typeface="Calibri"/>
              <a:cs typeface="Calibri"/>
            </a:endParaRPr>
          </a:p>
          <a:p>
            <a:pPr marR="0" lvl="0" algn="l" defTabSz="914400" rtl="0" eaLnBrk="1" fontAlgn="base" latinLnBrk="0" hangingPunct="1">
              <a:lnSpc>
                <a:spcPct val="100000"/>
              </a:lnSpc>
              <a:spcBef>
                <a:spcPts val="0"/>
              </a:spcBef>
              <a:spcAft>
                <a:spcPts val="0"/>
              </a:spcAft>
              <a:buClrTx/>
              <a:buSzTx/>
              <a:tabLst/>
              <a:defRPr/>
            </a:pPr>
            <a:endParaRPr kumimoji="0" lang="en-US" sz="1100" b="0" i="0" u="none" strike="noStrike" kern="1200" cap="none" spc="0" normalizeH="0" baseline="0" noProof="0" dirty="0">
              <a:ln>
                <a:noFill/>
              </a:ln>
              <a:solidFill>
                <a:srgbClr val="000000"/>
              </a:solidFill>
              <a:effectLst/>
              <a:uLnTx/>
              <a:uFillTx/>
              <a:latin typeface="Avenir LT Std 35 Light" panose="020B0402020203020204"/>
              <a:ea typeface="+mn-ea"/>
              <a:cs typeface="+mn-cs"/>
            </a:endParaRPr>
          </a:p>
          <a:p>
            <a:pPr marL="285750" marR="0" lvl="0" indent="-285750" algn="l" defTabSz="914400" rtl="0" eaLnBrk="1" fontAlgn="base" latinLnBrk="0" hangingPunct="1">
              <a:lnSpc>
                <a:spcPct val="100000"/>
              </a:lnSpc>
              <a:spcBef>
                <a:spcPts val="0"/>
              </a:spcBef>
              <a:spcAft>
                <a:spcPts val="0"/>
              </a:spcAft>
              <a:buClrTx/>
              <a:buSzTx/>
              <a:buFont typeface="Wingdings" panose="05000000000000000000" pitchFamily="2" charset="2"/>
              <a:buChar char="v"/>
              <a:tabLst/>
              <a:defRPr/>
            </a:pPr>
            <a:r>
              <a:rPr kumimoji="0" lang="en-US" sz="1100" b="0" i="0" u="none" strike="noStrike" kern="1200" cap="none" spc="0" normalizeH="0" baseline="0" noProof="0" dirty="0">
                <a:ln>
                  <a:noFill/>
                </a:ln>
                <a:solidFill>
                  <a:srgbClr val="000000"/>
                </a:solidFill>
                <a:effectLst/>
                <a:uLnTx/>
                <a:uFillTx/>
                <a:latin typeface="Avenir LT Std 35 Light" panose="020B0402020203020204"/>
                <a:ea typeface="+mn-ea"/>
                <a:cs typeface="+mn-cs"/>
              </a:rPr>
              <a:t>There is a legal obligation to follow donor intent when distributing funds. This applies whether the donor is living or deceased. In accordance with the donor’s wishes, the criteria produced must be followed, without exception.</a:t>
            </a:r>
            <a:endParaRPr lang="en-US" sz="1100" b="0" i="0" u="none" strike="noStrike" kern="1200" cap="none" spc="0" normalizeH="0" baseline="0" noProof="0" dirty="0">
              <a:ln>
                <a:noFill/>
              </a:ln>
              <a:solidFill>
                <a:srgbClr val="000000"/>
              </a:solidFill>
              <a:effectLst/>
              <a:uLnTx/>
              <a:uFillTx/>
              <a:latin typeface="Avenir LT Std 35 Light" panose="020B0402020203020204"/>
            </a:endParaRPr>
          </a:p>
          <a:p>
            <a:pPr marL="285750" marR="0" lvl="0" indent="-285750" algn="l" defTabSz="914400" rtl="0" eaLnBrk="1" fontAlgn="base" latinLnBrk="0" hangingPunct="1">
              <a:lnSpc>
                <a:spcPct val="100000"/>
              </a:lnSpc>
              <a:spcBef>
                <a:spcPts val="0"/>
              </a:spcBef>
              <a:spcAft>
                <a:spcPts val="0"/>
              </a:spcAft>
              <a:buClrTx/>
              <a:buSzTx/>
              <a:buFont typeface="Wingdings" panose="05000000000000000000" pitchFamily="2" charset="2"/>
              <a:buChar char="v"/>
              <a:tabLst/>
              <a:defRPr/>
            </a:pPr>
            <a:r>
              <a:rPr lang="en-US" sz="1100" dirty="0"/>
              <a:t>Awarding departments must make every effort to fully utilize all scholarship funds available by making annual awards.​</a:t>
            </a:r>
          </a:p>
          <a:p>
            <a:pPr marL="285750" marR="0" lvl="0" indent="-285750" algn="l" defTabSz="914400" rtl="0" eaLnBrk="1" fontAlgn="base" latinLnBrk="0" hangingPunct="1">
              <a:lnSpc>
                <a:spcPct val="100000"/>
              </a:lnSpc>
              <a:spcBef>
                <a:spcPts val="0"/>
              </a:spcBef>
              <a:spcAft>
                <a:spcPts val="0"/>
              </a:spcAft>
              <a:buClrTx/>
              <a:buSzTx/>
              <a:buFont typeface="Wingdings" panose="05000000000000000000" pitchFamily="2" charset="2"/>
              <a:buChar char="v"/>
              <a:tabLst/>
              <a:defRPr/>
            </a:pPr>
            <a:r>
              <a:rPr lang="en-US" sz="1100" dirty="0"/>
              <a:t>Scholarships must be awarded through a consistent and documented process, in a fairly and equitable manner.​</a:t>
            </a:r>
          </a:p>
          <a:p>
            <a:pPr marL="285750" marR="0" lvl="0" indent="-285750" algn="l" defTabSz="914400" rtl="0" eaLnBrk="1" fontAlgn="base" latinLnBrk="0" hangingPunct="1">
              <a:lnSpc>
                <a:spcPct val="100000"/>
              </a:lnSpc>
              <a:spcBef>
                <a:spcPts val="0"/>
              </a:spcBef>
              <a:spcAft>
                <a:spcPts val="0"/>
              </a:spcAft>
              <a:buClrTx/>
              <a:buSzTx/>
              <a:buFont typeface="Wingdings" panose="05000000000000000000" pitchFamily="2" charset="2"/>
              <a:buChar char="v"/>
              <a:tabLst/>
              <a:defRPr/>
            </a:pPr>
            <a:r>
              <a:rPr lang="en-US" sz="1100" dirty="0"/>
              <a:t>If </a:t>
            </a:r>
            <a:r>
              <a:rPr lang="en-US" sz="1100" b="1" dirty="0"/>
              <a:t>Financial Need </a:t>
            </a:r>
            <a:r>
              <a:rPr lang="en-US" sz="1100" dirty="0"/>
              <a:t>is a scholarship criterion, it must be verified with the Financial Aid Office.</a:t>
            </a:r>
          </a:p>
        </p:txBody>
      </p:sp>
      <p:sp>
        <p:nvSpPr>
          <p:cNvPr id="14" name="Speech Bubble: Rectangle with Corners Rounded 13">
            <a:extLst>
              <a:ext uri="{FF2B5EF4-FFF2-40B4-BE49-F238E27FC236}">
                <a16:creationId xmlns:a16="http://schemas.microsoft.com/office/drawing/2014/main" id="{8BBC195D-395D-39CA-E5E5-C413113FF11F}"/>
              </a:ext>
            </a:extLst>
          </p:cNvPr>
          <p:cNvSpPr/>
          <p:nvPr/>
        </p:nvSpPr>
        <p:spPr>
          <a:xfrm flipH="1">
            <a:off x="457443" y="5391820"/>
            <a:ext cx="4555194" cy="1105325"/>
          </a:xfrm>
          <a:prstGeom prst="wedgeRoundRectCallout">
            <a:avLst/>
          </a:prstGeom>
          <a:solidFill>
            <a:srgbClr val="EFE8D4"/>
          </a:solidFill>
          <a:ln w="22225" cap="rnd" cmpd="sng" algn="ctr">
            <a:noFill/>
            <a:prstDash val="solid"/>
          </a:ln>
          <a:effectLst>
            <a:outerShdw blurRad="533400" dist="393700" dir="12780000" sx="101000" sy="101000" algn="br" rotWithShape="0">
              <a:prstClr val="black">
                <a:alpha val="18000"/>
              </a:prst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70002E"/>
                </a:solidFill>
                <a:effectLst/>
                <a:uLnTx/>
                <a:uFillTx/>
                <a:latin typeface="Avenir LT Std 35 Light" panose="020B0402020203020204" pitchFamily="34" charset="0"/>
                <a:ea typeface="+mn-ea"/>
                <a:cs typeface="+mn-cs"/>
              </a:rPr>
              <a:t>Scholarship Administrator Contact Email Listserv</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a:ln>
                <a:noFill/>
              </a:ln>
              <a:solidFill>
                <a:prstClr val="black"/>
              </a:solidFill>
              <a:effectLst/>
              <a:uLnTx/>
              <a:uFillTx/>
              <a:latin typeface="Avenir LT Std 35 Light" panose="020B0402020203020204" pitchFamily="34"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venir LT Std 35 Light" panose="020B0402020203020204" pitchFamily="34" charset="0"/>
                <a:ea typeface="+mn-ea"/>
                <a:cs typeface="+mn-cs"/>
              </a:rPr>
              <a:t>Please send the Foundation and Financial Aid Office any new contacts (and their info including their umontana employee email address) who are assisting with Scholarship Administration in your unit/department or program</a:t>
            </a:r>
            <a:endParaRPr kumimoji="0" lang="en-US" sz="1800" b="0" i="0" u="none" strike="noStrike" kern="0" cap="none" spc="0" normalizeH="0" baseline="0" noProof="0" dirty="0">
              <a:ln>
                <a:noFill/>
              </a:ln>
              <a:solidFill>
                <a:prstClr val="black"/>
              </a:solidFill>
              <a:effectLst/>
              <a:uLnTx/>
              <a:uFillTx/>
              <a:latin typeface="Candara"/>
              <a:ea typeface="+mn-ea"/>
              <a:cs typeface="+mn-cs"/>
            </a:endParaRPr>
          </a:p>
        </p:txBody>
      </p:sp>
      <p:pic>
        <p:nvPicPr>
          <p:cNvPr id="1026" name="Picture 2">
            <a:extLst>
              <a:ext uri="{FF2B5EF4-FFF2-40B4-BE49-F238E27FC236}">
                <a16:creationId xmlns:a16="http://schemas.microsoft.com/office/drawing/2014/main" id="{36A8FED7-2AD3-528F-0AFE-1356E0D03A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2387" y="2854549"/>
            <a:ext cx="6624861" cy="3297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416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495286-4E0C-4D13-A0C9-BE4BFB65C024}"/>
              </a:ext>
            </a:extLst>
          </p:cNvPr>
          <p:cNvSpPr>
            <a:spLocks noGrp="1"/>
          </p:cNvSpPr>
          <p:nvPr>
            <p:ph type="title"/>
          </p:nvPr>
        </p:nvSpPr>
        <p:spPr>
          <a:xfrm>
            <a:off x="0" y="729658"/>
            <a:ext cx="12191999" cy="988332"/>
          </a:xfrm>
        </p:spPr>
        <p:txBody>
          <a:bodyPr>
            <a:noAutofit/>
          </a:bodyPr>
          <a:lstStyle/>
          <a:p>
            <a:r>
              <a:rPr lang="en-US" b="1" dirty="0">
                <a:latin typeface="Avenir LT Std 65 Medium"/>
              </a:rPr>
              <a:t>2023 – 2024 Academic year timeline </a:t>
            </a:r>
            <a:br>
              <a:rPr lang="en-US" b="1" dirty="0">
                <a:latin typeface="Avenir LT Std 65 Medium"/>
              </a:rPr>
            </a:br>
            <a:r>
              <a:rPr lang="en-US" b="1" dirty="0">
                <a:latin typeface="Avenir LT Std 65 Medium"/>
              </a:rPr>
              <a:t>&amp; Monthly to Do List</a:t>
            </a:r>
            <a:endParaRPr lang="en-US" b="1" dirty="0">
              <a:latin typeface="Avenir LT Std 65 Medium" panose="020B0603020203020204" pitchFamily="34" charset="0"/>
            </a:endParaRPr>
          </a:p>
        </p:txBody>
      </p:sp>
      <p:sp>
        <p:nvSpPr>
          <p:cNvPr id="14" name="Rectangle 13">
            <a:extLst>
              <a:ext uri="{FF2B5EF4-FFF2-40B4-BE49-F238E27FC236}">
                <a16:creationId xmlns:a16="http://schemas.microsoft.com/office/drawing/2014/main" id="{42B87984-1322-E1BE-DCDF-5C9D061DD3F8}"/>
              </a:ext>
            </a:extLst>
          </p:cNvPr>
          <p:cNvSpPr/>
          <p:nvPr/>
        </p:nvSpPr>
        <p:spPr>
          <a:xfrm>
            <a:off x="1053787" y="2570587"/>
            <a:ext cx="3151914" cy="2258754"/>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D0C4659-2AFC-24EC-A996-EF4E4324A777}"/>
              </a:ext>
            </a:extLst>
          </p:cNvPr>
          <p:cNvSpPr/>
          <p:nvPr/>
        </p:nvSpPr>
        <p:spPr>
          <a:xfrm>
            <a:off x="1014710" y="2574246"/>
            <a:ext cx="3151914" cy="4099447"/>
          </a:xfrm>
          <a:prstGeom prst="rect">
            <a:avLst/>
          </a:prstGeom>
          <a:no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A8C0AC1-C8C3-8694-D274-3E1172DFF414}"/>
              </a:ext>
            </a:extLst>
          </p:cNvPr>
          <p:cNvSpPr/>
          <p:nvPr/>
        </p:nvSpPr>
        <p:spPr>
          <a:xfrm>
            <a:off x="1010197" y="6200029"/>
            <a:ext cx="3170161" cy="469946"/>
          </a:xfrm>
          <a:prstGeom prst="rect">
            <a:avLst/>
          </a:prstGeom>
          <a:solidFill>
            <a:schemeClr val="accent2">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b="1" dirty="0">
                <a:latin typeface="Avenir LT Std 35 Light"/>
              </a:rPr>
              <a:t>August</a:t>
            </a:r>
            <a:endParaRPr lang="en-US" b="1" dirty="0">
              <a:latin typeface="Avenir LT Std 35 Light" panose="020B0402020203020204" pitchFamily="34" charset="0"/>
            </a:endParaRPr>
          </a:p>
        </p:txBody>
      </p:sp>
      <p:sp>
        <p:nvSpPr>
          <p:cNvPr id="30" name="Rectangle 29">
            <a:extLst>
              <a:ext uri="{FF2B5EF4-FFF2-40B4-BE49-F238E27FC236}">
                <a16:creationId xmlns:a16="http://schemas.microsoft.com/office/drawing/2014/main" id="{D2F139D4-1B4D-AA73-1F2C-7CECD0F190F5}"/>
              </a:ext>
            </a:extLst>
          </p:cNvPr>
          <p:cNvSpPr/>
          <p:nvPr/>
        </p:nvSpPr>
        <p:spPr>
          <a:xfrm>
            <a:off x="4325850" y="2570587"/>
            <a:ext cx="3516866" cy="4103106"/>
          </a:xfrm>
          <a:prstGeom prst="rect">
            <a:avLst/>
          </a:prstGeom>
          <a:noFill/>
          <a:ln>
            <a:solidFill>
              <a:schemeClr val="accent1">
                <a:lumMod val="90000"/>
                <a:lumOff val="1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7B0B26C9-5B80-574D-F65C-B641A361A623}"/>
              </a:ext>
            </a:extLst>
          </p:cNvPr>
          <p:cNvSpPr/>
          <p:nvPr/>
        </p:nvSpPr>
        <p:spPr>
          <a:xfrm>
            <a:off x="4325971" y="6200171"/>
            <a:ext cx="3514877" cy="463877"/>
          </a:xfrm>
          <a:prstGeom prst="rect">
            <a:avLst/>
          </a:prstGeom>
          <a:solidFill>
            <a:schemeClr val="accent1">
              <a:lumMod val="90000"/>
              <a:lumOff val="1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b="1" dirty="0">
                <a:latin typeface="Avenir LT Std 35 Light"/>
              </a:rPr>
              <a:t>September</a:t>
            </a:r>
            <a:endParaRPr lang="en-US" b="1" dirty="0">
              <a:latin typeface="Avenir LT Std 35 Light" panose="020B0402020203020204" pitchFamily="34" charset="0"/>
            </a:endParaRPr>
          </a:p>
        </p:txBody>
      </p:sp>
      <p:sp>
        <p:nvSpPr>
          <p:cNvPr id="35" name="Rectangle 34">
            <a:extLst>
              <a:ext uri="{FF2B5EF4-FFF2-40B4-BE49-F238E27FC236}">
                <a16:creationId xmlns:a16="http://schemas.microsoft.com/office/drawing/2014/main" id="{14EDB002-09ED-20A6-FB38-356F590BEF61}"/>
              </a:ext>
            </a:extLst>
          </p:cNvPr>
          <p:cNvSpPr/>
          <p:nvPr/>
        </p:nvSpPr>
        <p:spPr>
          <a:xfrm>
            <a:off x="7962867" y="2871530"/>
            <a:ext cx="2903641" cy="1803012"/>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endParaRPr lang="en-US" sz="1200" i="0" u="none" strike="noStrike" dirty="0">
              <a:solidFill>
                <a:schemeClr val="tx1"/>
              </a:solidFill>
              <a:effectLst/>
              <a:latin typeface="Calibri" panose="020F0502020204030204" pitchFamily="34" charset="0"/>
              <a:ea typeface="Calibri" panose="020F0502020204030204" pitchFamily="34" charset="0"/>
              <a:cs typeface="Calibri"/>
            </a:endParaRPr>
          </a:p>
          <a:p>
            <a:pPr marL="285750" indent="-285750">
              <a:buFont typeface="Arial" panose="05000000000000000000" pitchFamily="2" charset="2"/>
              <a:buChar char="•"/>
            </a:pPr>
            <a:endPar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5000000000000000000" pitchFamily="2" charset="2"/>
              <a:buChar char="•"/>
            </a:pPr>
            <a:endParaRPr lang="en-US" sz="1200" dirty="0">
              <a:solidFill>
                <a:schemeClr val="tx1"/>
              </a:solidFill>
              <a:latin typeface="Calibri"/>
              <a:ea typeface="Calibri" panose="020F0502020204030204" pitchFamily="34" charset="0"/>
              <a:cs typeface="Calibri"/>
            </a:endParaRPr>
          </a:p>
          <a:p>
            <a:pPr marL="171450" indent="-171450">
              <a:buFont typeface="Wingdings,Sans-Serif" panose="05000000000000000000" pitchFamily="2" charset="2"/>
              <a:buChar char="q"/>
            </a:pPr>
            <a:r>
              <a:rPr lang="en-US" sz="1200" b="1" dirty="0">
                <a:solidFill>
                  <a:schemeClr val="tx1"/>
                </a:solidFill>
                <a:latin typeface="Calibri"/>
                <a:ea typeface="Calibri" panose="020F0502020204030204" pitchFamily="34" charset="0"/>
                <a:cs typeface="Calibri"/>
              </a:rPr>
              <a:t>October 1</a:t>
            </a:r>
            <a:r>
              <a:rPr lang="en-US" sz="1200" b="1" baseline="30000" dirty="0">
                <a:solidFill>
                  <a:schemeClr val="tx1"/>
                </a:solidFill>
                <a:latin typeface="Calibri"/>
                <a:ea typeface="Calibri" panose="020F0502020204030204" pitchFamily="34" charset="0"/>
                <a:cs typeface="Calibri"/>
              </a:rPr>
              <a:t>st</a:t>
            </a:r>
            <a:r>
              <a:rPr lang="en-US" sz="1200" b="1" dirty="0">
                <a:solidFill>
                  <a:schemeClr val="tx1"/>
                </a:solidFill>
                <a:latin typeface="Calibri"/>
                <a:ea typeface="Calibri" panose="020F0502020204030204" pitchFamily="34" charset="0"/>
                <a:cs typeface="Calibri"/>
              </a:rPr>
              <a:t> </a:t>
            </a:r>
            <a:r>
              <a:rPr lang="en-US" sz="1200" dirty="0">
                <a:solidFill>
                  <a:schemeClr val="tx1"/>
                </a:solidFill>
                <a:latin typeface="Calibri"/>
                <a:ea typeface="Calibri" panose="020F0502020204030204" pitchFamily="34" charset="0"/>
                <a:cs typeface="Calibri"/>
              </a:rPr>
              <a:t>– Cycle Management begins, administrators and students cannot access the Portal.</a:t>
            </a:r>
          </a:p>
          <a:p>
            <a:endPar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n-US" sz="1200" b="1" dirty="0">
              <a:solidFill>
                <a:schemeClr val="tx1"/>
              </a:solidFill>
              <a:latin typeface="Calibri"/>
              <a:ea typeface="Calibri" panose="020F0502020204030204" pitchFamily="34" charset="0"/>
              <a:cs typeface="Calibri"/>
            </a:endParaRPr>
          </a:p>
          <a:p>
            <a:pPr marL="171450" indent="-171450">
              <a:buFont typeface="Wingdings" panose="05000000000000000000" pitchFamily="2" charset="2"/>
              <a:buChar char="q"/>
            </a:pPr>
            <a:r>
              <a:rPr lang="en-US" sz="1200" b="1" dirty="0">
                <a:solidFill>
                  <a:schemeClr val="tx1"/>
                </a:solidFill>
                <a:latin typeface="Calibri"/>
                <a:ea typeface="Calibri" panose="020F0502020204030204" pitchFamily="34" charset="0"/>
                <a:cs typeface="Calibri"/>
              </a:rPr>
              <a:t>October 31</a:t>
            </a:r>
            <a:r>
              <a:rPr lang="en-US" sz="1200" b="1" baseline="30000" dirty="0">
                <a:solidFill>
                  <a:schemeClr val="tx1"/>
                </a:solidFill>
                <a:latin typeface="Calibri"/>
                <a:ea typeface="Calibri" panose="020F0502020204030204" pitchFamily="34" charset="0"/>
                <a:cs typeface="Calibri"/>
              </a:rPr>
              <a:t>st</a:t>
            </a:r>
            <a:r>
              <a:rPr lang="en-US" sz="1200" b="1" dirty="0">
                <a:solidFill>
                  <a:schemeClr val="tx1"/>
                </a:solidFill>
                <a:latin typeface="Calibri"/>
                <a:ea typeface="Calibri" panose="020F0502020204030204" pitchFamily="34" charset="0"/>
                <a:cs typeface="Calibri"/>
              </a:rPr>
              <a:t> </a:t>
            </a:r>
            <a:r>
              <a:rPr lang="en-US" sz="1200" dirty="0">
                <a:solidFill>
                  <a:schemeClr val="tx1"/>
                </a:solidFill>
                <a:latin typeface="Calibri"/>
                <a:ea typeface="Calibri" panose="020F0502020204030204" pitchFamily="34" charset="0"/>
                <a:cs typeface="Calibri"/>
              </a:rPr>
              <a:t>– Last day of Cycle management. </a:t>
            </a:r>
            <a:endParaRPr lang="en-US" sz="1200" dirty="0">
              <a:solidFill>
                <a:schemeClr val="tx1"/>
              </a:solidFill>
              <a:latin typeface="Calibri"/>
              <a:ea typeface="Calibri" panose="020F0502020204030204" pitchFamily="34" charset="0"/>
              <a:cs typeface="Calibri" panose="020F0502020204030204" pitchFamily="34" charset="0"/>
            </a:endParaRPr>
          </a:p>
          <a:p>
            <a:endPar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sz="1200" b="1" dirty="0">
                <a:solidFill>
                  <a:schemeClr val="accent1">
                    <a:lumMod val="75000"/>
                    <a:lumOff val="25000"/>
                  </a:schemeClr>
                </a:solidFill>
                <a:latin typeface="Calibri"/>
                <a:ea typeface="Calibri" panose="020F0502020204030204" pitchFamily="34" charset="0"/>
                <a:cs typeface="Calibri"/>
              </a:rPr>
              <a:t>Upcoming: </a:t>
            </a:r>
            <a:endParaRPr lang="en-US" sz="1200" dirty="0">
              <a:solidFill>
                <a:schemeClr val="accent1">
                  <a:lumMod val="75000"/>
                  <a:lumOff val="25000"/>
                </a:schemeClr>
              </a:solidFill>
              <a:latin typeface="Calibri"/>
              <a:ea typeface="Calibri" panose="020F0502020204030204" pitchFamily="34" charset="0"/>
              <a:cs typeface="Calibri"/>
            </a:endParaRPr>
          </a:p>
          <a:p>
            <a:pPr marL="171450" indent="-171450">
              <a:buFont typeface="Wingdings" panose="05000000000000000000" pitchFamily="2" charset="2"/>
              <a:buChar char="q"/>
            </a:pPr>
            <a:r>
              <a:rPr lang="en-US" sz="1200" b="1" dirty="0">
                <a:solidFill>
                  <a:schemeClr val="tx1"/>
                </a:solidFill>
                <a:latin typeface="Calibri"/>
                <a:ea typeface="Calibri" panose="020F0502020204030204" pitchFamily="34" charset="0"/>
                <a:cs typeface="Calibri"/>
              </a:rPr>
              <a:t>November 1</a:t>
            </a:r>
            <a:r>
              <a:rPr lang="en-US" sz="1200" b="1" baseline="30000" dirty="0">
                <a:solidFill>
                  <a:schemeClr val="tx1"/>
                </a:solidFill>
                <a:latin typeface="Calibri"/>
                <a:ea typeface="Calibri" panose="020F0502020204030204" pitchFamily="34" charset="0"/>
                <a:cs typeface="Calibri"/>
              </a:rPr>
              <a:t>st</a:t>
            </a:r>
            <a:r>
              <a:rPr lang="en-US" sz="1200" b="1" dirty="0">
                <a:solidFill>
                  <a:schemeClr val="tx1"/>
                </a:solidFill>
                <a:latin typeface="Calibri"/>
                <a:ea typeface="Calibri" panose="020F0502020204030204" pitchFamily="34" charset="0"/>
                <a:cs typeface="Calibri"/>
              </a:rPr>
              <a:t> </a:t>
            </a:r>
            <a:r>
              <a:rPr lang="en-US" sz="1200" dirty="0">
                <a:solidFill>
                  <a:schemeClr val="tx1"/>
                </a:solidFill>
                <a:latin typeface="Calibri"/>
                <a:ea typeface="Calibri" panose="020F0502020204030204" pitchFamily="34" charset="0"/>
                <a:cs typeface="Calibri"/>
              </a:rPr>
              <a:t>– Scholarship Portal opens for the 2024-2025 scholarship cycle.</a:t>
            </a:r>
            <a:r>
              <a:rPr lang="en-US" sz="1400" dirty="0">
                <a:solidFill>
                  <a:schemeClr val="tx1"/>
                </a:solidFill>
                <a:latin typeface="Calibri"/>
                <a:ea typeface="Calibri" panose="020F0502020204030204" pitchFamily="34" charset="0"/>
                <a:cs typeface="Calibri"/>
              </a:rPr>
              <a:t> </a:t>
            </a:r>
            <a:endParaRPr lang="en-US" sz="1400" dirty="0">
              <a:solidFill>
                <a:schemeClr val="tx1"/>
              </a:solidFill>
              <a:latin typeface="Calibri"/>
              <a:ea typeface="Calibri" panose="020F0502020204030204" pitchFamily="34" charset="0"/>
              <a:cs typeface="Calibri" panose="020F0502020204030204" pitchFamily="34" charset="0"/>
            </a:endParaRPr>
          </a:p>
          <a:p>
            <a:pPr marL="171450" indent="-171450">
              <a:buFont typeface="Wingdings" panose="05000000000000000000" pitchFamily="2" charset="2"/>
              <a:buChar char="q"/>
            </a:pPr>
            <a:endParaRPr lang="en-US" sz="1200" dirty="0">
              <a:solidFill>
                <a:schemeClr val="tx1"/>
              </a:solidFill>
              <a:latin typeface="Avenir LT Std 35 Light" panose="020B0402020203020204"/>
            </a:endParaRPr>
          </a:p>
        </p:txBody>
      </p:sp>
      <p:sp>
        <p:nvSpPr>
          <p:cNvPr id="36" name="Rectangle 35">
            <a:extLst>
              <a:ext uri="{FF2B5EF4-FFF2-40B4-BE49-F238E27FC236}">
                <a16:creationId xmlns:a16="http://schemas.microsoft.com/office/drawing/2014/main" id="{78418BF7-5AE7-866A-1A42-A2CD19AD2D1A}"/>
              </a:ext>
            </a:extLst>
          </p:cNvPr>
          <p:cNvSpPr/>
          <p:nvPr/>
        </p:nvSpPr>
        <p:spPr>
          <a:xfrm>
            <a:off x="7936989" y="2868009"/>
            <a:ext cx="3201223" cy="106951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5E64E2EF-5F3D-9194-AAA2-0A62BD806001}"/>
              </a:ext>
            </a:extLst>
          </p:cNvPr>
          <p:cNvSpPr/>
          <p:nvPr/>
        </p:nvSpPr>
        <p:spPr>
          <a:xfrm>
            <a:off x="7955279" y="2565759"/>
            <a:ext cx="3102272" cy="4103105"/>
          </a:xfrm>
          <a:prstGeom prst="rect">
            <a:avLst/>
          </a:prstGeom>
          <a:noFill/>
          <a:ln>
            <a:solidFill>
              <a:schemeClr val="accent1">
                <a:lumMod val="75000"/>
                <a:lumOff val="2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A412D51B-EE36-5475-8ADF-6966B153E492}"/>
              </a:ext>
            </a:extLst>
          </p:cNvPr>
          <p:cNvSpPr/>
          <p:nvPr/>
        </p:nvSpPr>
        <p:spPr>
          <a:xfrm>
            <a:off x="7951352" y="6196590"/>
            <a:ext cx="3096554" cy="462628"/>
          </a:xfrm>
          <a:prstGeom prst="rect">
            <a:avLst/>
          </a:prstGeom>
          <a:solidFill>
            <a:schemeClr val="accent1">
              <a:lumMod val="75000"/>
              <a:lumOff val="2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b="1" dirty="0">
                <a:latin typeface="Avenir LT Std 35 Light"/>
              </a:rPr>
              <a:t>October</a:t>
            </a:r>
            <a:endParaRPr lang="en-US" b="1" dirty="0">
              <a:latin typeface="Avenir LT Std 35 Light" panose="020B0402020203020204" pitchFamily="34" charset="0"/>
            </a:endParaRPr>
          </a:p>
        </p:txBody>
      </p:sp>
      <p:sp>
        <p:nvSpPr>
          <p:cNvPr id="27" name="TextBox 26">
            <a:extLst>
              <a:ext uri="{FF2B5EF4-FFF2-40B4-BE49-F238E27FC236}">
                <a16:creationId xmlns:a16="http://schemas.microsoft.com/office/drawing/2014/main" id="{BDF001A3-D5D7-2DFC-F861-90B10943E412}"/>
              </a:ext>
            </a:extLst>
          </p:cNvPr>
          <p:cNvSpPr txBox="1"/>
          <p:nvPr/>
        </p:nvSpPr>
        <p:spPr>
          <a:xfrm>
            <a:off x="1017910" y="2673918"/>
            <a:ext cx="3128695" cy="3231654"/>
          </a:xfrm>
          <a:prstGeom prst="rect">
            <a:avLst/>
          </a:prstGeom>
          <a:noFill/>
        </p:spPr>
        <p:txBody>
          <a:bodyPr wrap="square" lIns="91440" tIns="45720" rIns="91440" bIns="45720" rtlCol="0" anchor="t">
            <a:spAutoFit/>
          </a:bodyPr>
          <a:lstStyle/>
          <a:p>
            <a:pPr marL="228600" indent="-228600">
              <a:buFont typeface="Wingdings" panose="05000000000000000000" pitchFamily="2" charset="2"/>
              <a:buChar char="q"/>
              <a:defRPr/>
            </a:pPr>
            <a:r>
              <a:rPr lang="en-US" sz="1200" b="1" dirty="0">
                <a:solidFill>
                  <a:srgbClr val="000000"/>
                </a:solidFill>
                <a:latin typeface="Calibri"/>
                <a:ea typeface="Calibri" panose="020F0502020204030204" pitchFamily="34" charset="0"/>
                <a:cs typeface="Calibri"/>
              </a:rPr>
              <a:t>August 14</a:t>
            </a:r>
            <a:r>
              <a:rPr lang="en-US" sz="1200" b="1" baseline="30000" dirty="0">
                <a:solidFill>
                  <a:srgbClr val="000000"/>
                </a:solidFill>
                <a:latin typeface="Calibri"/>
                <a:ea typeface="Calibri" panose="020F0502020204030204" pitchFamily="34" charset="0"/>
                <a:cs typeface="Calibri"/>
              </a:rPr>
              <a:t>th</a:t>
            </a:r>
            <a:r>
              <a:rPr lang="en-US" sz="1200" b="1" dirty="0">
                <a:solidFill>
                  <a:srgbClr val="000000"/>
                </a:solidFill>
                <a:latin typeface="Calibri"/>
                <a:ea typeface="Calibri" panose="020F0502020204030204" pitchFamily="34" charset="0"/>
                <a:cs typeface="Calibri"/>
              </a:rPr>
              <a:t> – </a:t>
            </a:r>
            <a:r>
              <a:rPr lang="en-US" sz="1200" dirty="0">
                <a:latin typeface="Calibri"/>
                <a:ea typeface="Calibri" panose="020F0502020204030204" pitchFamily="34" charset="0"/>
                <a:cs typeface="Calibri"/>
              </a:rPr>
              <a:t>Deadline to submit 2023 – 2024 </a:t>
            </a:r>
            <a:r>
              <a:rPr lang="en-US" sz="1200" i="1" dirty="0">
                <a:latin typeface="Calibri"/>
                <a:ea typeface="Calibri" panose="020F0502020204030204" pitchFamily="34" charset="0"/>
                <a:cs typeface="Calibri"/>
              </a:rPr>
              <a:t>fall only</a:t>
            </a:r>
            <a:r>
              <a:rPr lang="en-US" sz="1200" dirty="0">
                <a:latin typeface="Calibri"/>
                <a:ea typeface="Calibri" panose="020F0502020204030204" pitchFamily="34" charset="0"/>
                <a:cs typeface="Calibri"/>
              </a:rPr>
              <a:t> and </a:t>
            </a:r>
            <a:r>
              <a:rPr lang="en-US" sz="1200" i="1" dirty="0">
                <a:latin typeface="Calibri"/>
                <a:ea typeface="Calibri" panose="020F0502020204030204" pitchFamily="34" charset="0"/>
                <a:cs typeface="Calibri"/>
              </a:rPr>
              <a:t>full year </a:t>
            </a:r>
            <a:r>
              <a:rPr lang="en-US" sz="1200" dirty="0">
                <a:latin typeface="Calibri"/>
                <a:ea typeface="Calibri" panose="020F0502020204030204" pitchFamily="34" charset="0"/>
                <a:cs typeface="Calibri"/>
              </a:rPr>
              <a:t>awards to ensure they are added to the students accounts by the payment deadline on </a:t>
            </a:r>
            <a:r>
              <a:rPr lang="en-US" sz="1200" b="1" dirty="0">
                <a:solidFill>
                  <a:srgbClr val="540023"/>
                </a:solidFill>
                <a:latin typeface="Calibri"/>
                <a:ea typeface="Calibri" panose="020F0502020204030204" pitchFamily="34" charset="0"/>
                <a:cs typeface="Calibri"/>
              </a:rPr>
              <a:t>August 28</a:t>
            </a:r>
            <a:r>
              <a:rPr lang="en-US" sz="1200" b="1" baseline="30000" dirty="0">
                <a:solidFill>
                  <a:srgbClr val="540023"/>
                </a:solidFill>
                <a:latin typeface="Calibri"/>
                <a:ea typeface="Calibri" panose="020F0502020204030204" pitchFamily="34" charset="0"/>
                <a:cs typeface="Calibri"/>
              </a:rPr>
              <a:t>th</a:t>
            </a:r>
            <a:r>
              <a:rPr lang="en-US" sz="1200" b="1" dirty="0">
                <a:latin typeface="Calibri"/>
                <a:ea typeface="Calibri" panose="020F0502020204030204" pitchFamily="34" charset="0"/>
                <a:cs typeface="Calibri"/>
              </a:rPr>
              <a:t>.</a:t>
            </a:r>
            <a:r>
              <a:rPr lang="en-US" sz="1200" dirty="0">
                <a:latin typeface="Calibri"/>
                <a:ea typeface="Calibri" panose="020F0502020204030204" pitchFamily="34" charset="0"/>
                <a:cs typeface="Calibri"/>
              </a:rPr>
              <a:t> </a:t>
            </a:r>
          </a:p>
          <a:p>
            <a:pPr marL="228600" indent="-228600">
              <a:buFont typeface="Wingdings" panose="05000000000000000000" pitchFamily="2" charset="2"/>
              <a:buChar char="q"/>
              <a:defRPr/>
            </a:pPr>
            <a:endParaRPr lang="en-US" sz="1200" dirty="0">
              <a:solidFill>
                <a:srgbClr val="000000"/>
              </a:solidFill>
              <a:latin typeface="Calibri"/>
              <a:ea typeface="Calibri" panose="020F0502020204030204" pitchFamily="34" charset="0"/>
              <a:cs typeface="Calibri"/>
            </a:endParaRPr>
          </a:p>
          <a:p>
            <a:pPr marL="228600" indent="-228600">
              <a:buFont typeface="Wingdings" panose="05000000000000000000" pitchFamily="2" charset="2"/>
              <a:buChar char="q"/>
              <a:defRPr/>
            </a:pPr>
            <a:r>
              <a:rPr lang="en-US" sz="1200" b="1" dirty="0">
                <a:solidFill>
                  <a:srgbClr val="000000"/>
                </a:solidFill>
                <a:latin typeface="Calibri"/>
                <a:ea typeface="Calibri" panose="020F0502020204030204" pitchFamily="34" charset="0"/>
                <a:cs typeface="Calibri"/>
              </a:rPr>
              <a:t>August 21</a:t>
            </a:r>
            <a:r>
              <a:rPr lang="en-US" sz="1200" b="1" baseline="30000" dirty="0">
                <a:solidFill>
                  <a:srgbClr val="000000"/>
                </a:solidFill>
                <a:latin typeface="Calibri"/>
                <a:ea typeface="Calibri" panose="020F0502020204030204" pitchFamily="34" charset="0"/>
                <a:cs typeface="Calibri"/>
              </a:rPr>
              <a:t>st</a:t>
            </a:r>
            <a:r>
              <a:rPr lang="en-US" sz="1200" b="1" dirty="0">
                <a:solidFill>
                  <a:srgbClr val="000000"/>
                </a:solidFill>
                <a:latin typeface="Calibri"/>
                <a:ea typeface="Calibri" panose="020F0502020204030204" pitchFamily="34" charset="0"/>
                <a:cs typeface="Calibri"/>
              </a:rPr>
              <a:t> – 25</a:t>
            </a:r>
            <a:r>
              <a:rPr lang="en-US" sz="1200" b="1" baseline="30000" dirty="0">
                <a:solidFill>
                  <a:srgbClr val="000000"/>
                </a:solidFill>
                <a:latin typeface="Calibri"/>
                <a:ea typeface="Calibri" panose="020F0502020204030204" pitchFamily="34" charset="0"/>
                <a:cs typeface="Calibri"/>
              </a:rPr>
              <a:t>th</a:t>
            </a:r>
            <a:r>
              <a:rPr lang="en-US" sz="1200" b="1" i="0" u="none" strike="noStrike" dirty="0">
                <a:solidFill>
                  <a:srgbClr val="000000"/>
                </a:solidFill>
                <a:effectLst/>
                <a:latin typeface="Calibri"/>
                <a:ea typeface="Calibri" panose="020F0502020204030204" pitchFamily="34" charset="0"/>
                <a:cs typeface="Calibri"/>
              </a:rPr>
              <a:t> </a:t>
            </a:r>
            <a:r>
              <a:rPr lang="en-US" sz="1200" b="0" i="0" u="none" strike="noStrike" dirty="0">
                <a:solidFill>
                  <a:srgbClr val="000000"/>
                </a:solidFill>
                <a:effectLst/>
                <a:latin typeface="Calibri"/>
                <a:ea typeface="Calibri" panose="020F0502020204030204" pitchFamily="34" charset="0"/>
                <a:cs typeface="Calibri"/>
              </a:rPr>
              <a:t>– New Student Orientation</a:t>
            </a:r>
            <a:endParaRPr lang="en-US" sz="1200">
              <a:latin typeface="Calibri"/>
              <a:cs typeface="Calibri"/>
            </a:endParaRPr>
          </a:p>
          <a:p>
            <a:pPr>
              <a:defRPr/>
            </a:pPr>
            <a:endParaRPr lang="en-US" sz="12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28600" indent="-228600">
              <a:buFont typeface="Wingdings" panose="05000000000000000000" pitchFamily="2" charset="2"/>
              <a:buChar char="q"/>
              <a:defRPr/>
            </a:pPr>
            <a:r>
              <a:rPr lang="en-US" sz="1200" b="1" dirty="0">
                <a:solidFill>
                  <a:srgbClr val="000000"/>
                </a:solidFill>
                <a:latin typeface="Calibri"/>
                <a:ea typeface="Calibri" panose="020F0502020204030204" pitchFamily="34" charset="0"/>
                <a:cs typeface="Calibri"/>
              </a:rPr>
              <a:t>August 28</a:t>
            </a:r>
            <a:r>
              <a:rPr lang="en-US" sz="1200" b="1" baseline="30000" dirty="0">
                <a:solidFill>
                  <a:srgbClr val="000000"/>
                </a:solidFill>
                <a:latin typeface="Calibri"/>
                <a:ea typeface="Calibri" panose="020F0502020204030204" pitchFamily="34" charset="0"/>
                <a:cs typeface="Calibri"/>
              </a:rPr>
              <a:t>th</a:t>
            </a:r>
            <a:r>
              <a:rPr lang="en-US" sz="1200" b="1" dirty="0">
                <a:solidFill>
                  <a:srgbClr val="000000"/>
                </a:solidFill>
                <a:latin typeface="Calibri"/>
                <a:ea typeface="Calibri" panose="020F0502020204030204" pitchFamily="34" charset="0"/>
                <a:cs typeface="Calibri"/>
              </a:rPr>
              <a:t> </a:t>
            </a:r>
            <a:r>
              <a:rPr lang="en-US" sz="1200" dirty="0">
                <a:solidFill>
                  <a:srgbClr val="000000"/>
                </a:solidFill>
                <a:latin typeface="Calibri"/>
                <a:ea typeface="Calibri" panose="020F0502020204030204" pitchFamily="34" charset="0"/>
                <a:cs typeface="Calibri"/>
              </a:rPr>
              <a:t>– </a:t>
            </a:r>
            <a:r>
              <a:rPr lang="en-US" sz="1200" dirty="0">
                <a:latin typeface="Calibri"/>
                <a:ea typeface="Calibri" panose="020F0502020204030204" pitchFamily="34" charset="0"/>
                <a:cs typeface="Calibri"/>
              </a:rPr>
              <a:t>Autumn Semester Classes Begin</a:t>
            </a:r>
          </a:p>
          <a:p>
            <a:pPr marL="228600" indent="-228600">
              <a:buFont typeface="Wingdings" panose="05000000000000000000" pitchFamily="2" charset="2"/>
              <a:buChar char="q"/>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228600" indent="-228600">
              <a:buFont typeface="Wingdings" panose="05000000000000000000" pitchFamily="2" charset="2"/>
              <a:buChar char="ü"/>
            </a:pPr>
            <a:r>
              <a:rPr lang="en-US" sz="1200" dirty="0">
                <a:latin typeface="Calibri"/>
                <a:ea typeface="Calibri" panose="020F0502020204030204" pitchFamily="34" charset="0"/>
                <a:cs typeface="Calibri"/>
              </a:rPr>
              <a:t>Continue to make awards for the 2023-2024 academic year to ensure that student bills are correct. </a:t>
            </a:r>
          </a:p>
          <a:p>
            <a:pPr marL="628650" lvl="1" indent="-171450">
              <a:buFont typeface="Arial"/>
              <a:buChar char="•"/>
            </a:pPr>
            <a:r>
              <a:rPr lang="en-US" sz="1200" dirty="0">
                <a:latin typeface="Calibri"/>
                <a:ea typeface="Calibri" panose="020F0502020204030204" pitchFamily="34" charset="0"/>
                <a:cs typeface="Calibri"/>
              </a:rPr>
              <a:t>This can be done via the Scholarship Portal or Award Summary Sheet. </a:t>
            </a:r>
            <a:endParaRPr lang="en-US" sz="1200">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49962D79-8CF8-EEEA-DDD9-46BB74EAC065}"/>
              </a:ext>
            </a:extLst>
          </p:cNvPr>
          <p:cNvSpPr txBox="1"/>
          <p:nvPr/>
        </p:nvSpPr>
        <p:spPr>
          <a:xfrm>
            <a:off x="440473" y="1908717"/>
            <a:ext cx="1129246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70002E"/>
                </a:solidFill>
                <a:latin typeface="Avenir LT Std 35 Light"/>
                <a:cs typeface="Segoe UI"/>
              </a:rPr>
              <a:t>Processing Times:</a:t>
            </a:r>
            <a:r>
              <a:rPr lang="en-US" sz="1400" dirty="0">
                <a:solidFill>
                  <a:srgbClr val="70002E"/>
                </a:solidFill>
                <a:latin typeface="Avenir LT Std 35 Light"/>
                <a:cs typeface="Segoe UI"/>
              </a:rPr>
              <a:t>​​</a:t>
            </a:r>
          </a:p>
          <a:p>
            <a:pPr>
              <a:buChar char="•"/>
            </a:pPr>
            <a:r>
              <a:rPr lang="en-US" sz="1400" dirty="0">
                <a:latin typeface="Avenir LT Std 35 Light"/>
                <a:cs typeface="Arial"/>
              </a:rPr>
              <a:t> Please keep in mind that the Financial Aid Office is shorthanded currently, processing times are taking up to 10 business days. </a:t>
            </a:r>
          </a:p>
        </p:txBody>
      </p:sp>
      <p:sp>
        <p:nvSpPr>
          <p:cNvPr id="3" name="TextBox 2">
            <a:extLst>
              <a:ext uri="{FF2B5EF4-FFF2-40B4-BE49-F238E27FC236}">
                <a16:creationId xmlns:a16="http://schemas.microsoft.com/office/drawing/2014/main" id="{47FD816E-0D71-02E2-8906-0316967E1181}"/>
              </a:ext>
            </a:extLst>
          </p:cNvPr>
          <p:cNvSpPr txBox="1"/>
          <p:nvPr/>
        </p:nvSpPr>
        <p:spPr>
          <a:xfrm>
            <a:off x="4325969" y="2669387"/>
            <a:ext cx="3516868" cy="3600986"/>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ü"/>
            </a:pPr>
            <a:r>
              <a:rPr lang="en-US" sz="1200" dirty="0">
                <a:latin typeface="Calibri"/>
                <a:ea typeface="Calibri" panose="020F0502020204030204" pitchFamily="34" charset="0"/>
                <a:cs typeface="Calibri"/>
              </a:rPr>
              <a:t>Don’t forget to track and reconcile your 23-24 awards! You can use Banner Finance or UMDW.​</a:t>
            </a:r>
            <a:endParaRPr lang="en-US" sz="1200">
              <a:latin typeface="Calibri"/>
              <a:cs typeface="Calibri"/>
            </a:endParaRPr>
          </a:p>
          <a:p>
            <a:endParaRPr lang="en-US" sz="1200" dirty="0">
              <a:latin typeface="Calibri" panose="020F0502020204030204" pitchFamily="34" charset="0"/>
              <a:ea typeface="Calibri" panose="020F0502020204030204" pitchFamily="34" charset="0"/>
              <a:cs typeface="Calibri" panose="020F0502020204030204" pitchFamily="34" charset="0"/>
            </a:endParaRPr>
          </a:p>
          <a:p>
            <a:pPr marL="171450" indent="-171450">
              <a:buFont typeface="Wingdings" panose="05000000000000000000" pitchFamily="2" charset="2"/>
              <a:buChar char="q"/>
            </a:pPr>
            <a:r>
              <a:rPr lang="en-US" sz="1200" dirty="0">
                <a:latin typeface="Calibri"/>
                <a:ea typeface="Calibri" panose="020F0502020204030204" pitchFamily="34" charset="0"/>
                <a:cs typeface="Calibri"/>
              </a:rPr>
              <a:t>​Collect thank you letters from students. </a:t>
            </a:r>
          </a:p>
          <a:p>
            <a:pPr marL="628650" lvl="1" indent="-171450">
              <a:buFont typeface="Wingdings" panose="05000000000000000000" pitchFamily="2" charset="2"/>
              <a:buChar char="ü"/>
            </a:pPr>
            <a:endParaRPr lang="en-US" sz="1200" dirty="0">
              <a:latin typeface="Calibri"/>
              <a:ea typeface="Calibri" panose="020F0502020204030204" pitchFamily="34" charset="0"/>
              <a:cs typeface="Calibri"/>
            </a:endParaRPr>
          </a:p>
          <a:p>
            <a:endParaRPr lang="en-US" sz="1200" dirty="0">
              <a:latin typeface="Calibri" panose="020F0502020204030204" pitchFamily="34" charset="0"/>
              <a:ea typeface="Calibri" panose="020F0502020204030204" pitchFamily="34" charset="0"/>
              <a:cs typeface="Calibri" panose="020F0502020204030204" pitchFamily="34" charset="0"/>
            </a:endParaRPr>
          </a:p>
          <a:p>
            <a:pPr marL="171450" indent="-171450">
              <a:buFont typeface="Wingdings,Sans-Serif" panose="05000000000000000000" pitchFamily="2" charset="2"/>
              <a:buChar char="q"/>
            </a:pPr>
            <a:r>
              <a:rPr lang="en-US" sz="1200" b="1" dirty="0">
                <a:latin typeface="Calibri"/>
                <a:ea typeface="Calibri" panose="020F0502020204030204" pitchFamily="34" charset="0"/>
                <a:cs typeface="Calibri"/>
              </a:rPr>
              <a:t>September 4</a:t>
            </a:r>
            <a:r>
              <a:rPr lang="en-US" sz="1200" b="1" baseline="30000" dirty="0">
                <a:latin typeface="Calibri"/>
                <a:ea typeface="Calibri" panose="020F0502020204030204" pitchFamily="34" charset="0"/>
                <a:cs typeface="Calibri"/>
              </a:rPr>
              <a:t>th</a:t>
            </a:r>
            <a:r>
              <a:rPr lang="en-US" sz="1200" b="1" dirty="0">
                <a:latin typeface="Calibri"/>
                <a:ea typeface="Calibri" panose="020F0502020204030204" pitchFamily="34" charset="0"/>
                <a:cs typeface="Calibri"/>
              </a:rPr>
              <a:t>  </a:t>
            </a:r>
            <a:r>
              <a:rPr lang="en-US" sz="1200" dirty="0">
                <a:latin typeface="Calibri"/>
                <a:ea typeface="Calibri" panose="020F0502020204030204" pitchFamily="34" charset="0"/>
                <a:cs typeface="Calibri"/>
              </a:rPr>
              <a:t>– Labor Day, Offices Closed</a:t>
            </a:r>
          </a:p>
          <a:p>
            <a:endParaRPr lang="en-US" sz="1200" dirty="0">
              <a:latin typeface="Calibri" panose="020F0502020204030204" pitchFamily="34" charset="0"/>
              <a:ea typeface="Calibri" panose="020F0502020204030204" pitchFamily="34" charset="0"/>
              <a:cs typeface="Calibri"/>
            </a:endParaRPr>
          </a:p>
          <a:p>
            <a:pPr marL="171450" indent="-171450">
              <a:buFont typeface="Wingdings,Sans-Serif" panose="05000000000000000000" pitchFamily="2" charset="2"/>
              <a:buChar char="q"/>
            </a:pPr>
            <a:r>
              <a:rPr lang="en-US" sz="1200" b="1" dirty="0">
                <a:latin typeface="Calibri"/>
                <a:ea typeface="Calibri" panose="020F0502020204030204" pitchFamily="34" charset="0"/>
                <a:cs typeface="Calibri"/>
              </a:rPr>
              <a:t>September 11</a:t>
            </a:r>
            <a:r>
              <a:rPr lang="en-US" sz="1200" b="1" baseline="30000" dirty="0">
                <a:latin typeface="Calibri"/>
                <a:ea typeface="Calibri" panose="020F0502020204030204" pitchFamily="34" charset="0"/>
                <a:cs typeface="Calibri"/>
              </a:rPr>
              <a:t>th</a:t>
            </a:r>
            <a:r>
              <a:rPr lang="en-US" sz="1200" dirty="0">
                <a:latin typeface="Calibri"/>
                <a:ea typeface="Calibri" panose="020F0502020204030204" pitchFamily="34" charset="0"/>
                <a:cs typeface="Calibri"/>
              </a:rPr>
              <a:t> - Last day to award scholarships in the Scholarship Portal for the 2023-2024 academic year. </a:t>
            </a:r>
          </a:p>
          <a:p>
            <a:pPr marL="742950" lvl="1" indent="-285750">
              <a:buFont typeface="Wingdings,Sans-Serif" panose="05000000000000000000" pitchFamily="2" charset="2"/>
              <a:buChar char="ü"/>
            </a:pPr>
            <a:r>
              <a:rPr lang="en-US" sz="1200" dirty="0">
                <a:latin typeface="Calibri"/>
                <a:ea typeface="Calibri" panose="020F0502020204030204" pitchFamily="34" charset="0"/>
                <a:cs typeface="Calibri"/>
              </a:rPr>
              <a:t> This will ensure that the final awards will flow to Banner before the Scholarship Portal closes on</a:t>
            </a:r>
            <a:r>
              <a:rPr lang="en-US" sz="1200" dirty="0">
                <a:solidFill>
                  <a:srgbClr val="540023"/>
                </a:solidFill>
                <a:latin typeface="Calibri"/>
                <a:ea typeface="Calibri" panose="020F0502020204030204" pitchFamily="34" charset="0"/>
                <a:cs typeface="Calibri"/>
              </a:rPr>
              <a:t> </a:t>
            </a:r>
            <a:r>
              <a:rPr lang="en-US" sz="1200" b="1" dirty="0">
                <a:solidFill>
                  <a:srgbClr val="540023"/>
                </a:solidFill>
                <a:latin typeface="Calibri"/>
                <a:ea typeface="Calibri" panose="020F0502020204030204" pitchFamily="34" charset="0"/>
                <a:cs typeface="Calibri"/>
              </a:rPr>
              <a:t>October 1</a:t>
            </a:r>
            <a:r>
              <a:rPr lang="en-US" sz="1200" b="1" baseline="30000" dirty="0">
                <a:solidFill>
                  <a:srgbClr val="540023"/>
                </a:solidFill>
                <a:latin typeface="Calibri"/>
                <a:ea typeface="Calibri" panose="020F0502020204030204" pitchFamily="34" charset="0"/>
                <a:cs typeface="Calibri"/>
              </a:rPr>
              <a:t>st</a:t>
            </a:r>
            <a:r>
              <a:rPr lang="en-US" sz="1200" b="1" dirty="0">
                <a:solidFill>
                  <a:srgbClr val="540023"/>
                </a:solidFill>
                <a:latin typeface="Calibri"/>
                <a:ea typeface="Calibri" panose="020F0502020204030204" pitchFamily="34" charset="0"/>
                <a:cs typeface="Calibri"/>
              </a:rPr>
              <a:t>. </a:t>
            </a:r>
            <a:endParaRPr lang="en-US" sz="1200">
              <a:solidFill>
                <a:srgbClr val="540023"/>
              </a:solidFill>
              <a:latin typeface="Calibri"/>
              <a:cs typeface="Calibri"/>
            </a:endParaRPr>
          </a:p>
          <a:p>
            <a:endParaRPr lang="en-US" sz="1200" b="1" dirty="0">
              <a:latin typeface="Calibri" panose="020F0502020204030204" pitchFamily="34" charset="0"/>
              <a:ea typeface="Calibri" panose="020F0502020204030204" pitchFamily="34" charset="0"/>
              <a:cs typeface="Calibri" panose="020F0502020204030204" pitchFamily="34" charset="0"/>
            </a:endParaRPr>
          </a:p>
          <a:p>
            <a:pPr marL="171450" indent="-171450">
              <a:buFont typeface="Wingdings" panose="05000000000000000000" pitchFamily="2" charset="2"/>
              <a:buChar char="q"/>
            </a:pPr>
            <a:r>
              <a:rPr lang="en-US" sz="1200" b="1" dirty="0">
                <a:latin typeface="Calibri"/>
                <a:ea typeface="Calibri" panose="020F0502020204030204" pitchFamily="34" charset="0"/>
                <a:cs typeface="Calibri"/>
              </a:rPr>
              <a:t>September 18</a:t>
            </a:r>
            <a:r>
              <a:rPr lang="en-US" sz="1200" b="1" baseline="30000" dirty="0">
                <a:latin typeface="Calibri"/>
                <a:ea typeface="Calibri" panose="020F0502020204030204" pitchFamily="34" charset="0"/>
                <a:cs typeface="Calibri"/>
              </a:rPr>
              <a:t>th</a:t>
            </a:r>
            <a:r>
              <a:rPr lang="en-US" sz="1200" b="1" dirty="0">
                <a:latin typeface="Calibri"/>
                <a:ea typeface="Calibri" panose="020F0502020204030204" pitchFamily="34" charset="0"/>
                <a:cs typeface="Calibri"/>
              </a:rPr>
              <a:t>  </a:t>
            </a:r>
            <a:r>
              <a:rPr lang="en-US" sz="1200" dirty="0">
                <a:latin typeface="Calibri"/>
                <a:ea typeface="Calibri" panose="020F0502020204030204" pitchFamily="34" charset="0"/>
                <a:cs typeface="Calibri"/>
              </a:rPr>
              <a:t>– 15</a:t>
            </a:r>
            <a:r>
              <a:rPr lang="en-US" sz="1200" baseline="30000" dirty="0">
                <a:latin typeface="Calibri"/>
                <a:ea typeface="Calibri" panose="020F0502020204030204" pitchFamily="34" charset="0"/>
                <a:cs typeface="Calibri"/>
              </a:rPr>
              <a:t>th</a:t>
            </a:r>
            <a:r>
              <a:rPr lang="en-US" sz="1200" dirty="0">
                <a:latin typeface="Calibri"/>
                <a:ea typeface="Calibri" panose="020F0502020204030204" pitchFamily="34" charset="0"/>
                <a:cs typeface="Calibri"/>
              </a:rPr>
              <a:t> Class day and Final Payment Deadline</a:t>
            </a:r>
          </a:p>
          <a:p>
            <a:pPr marL="171450" indent="-171450">
              <a:buFont typeface="Wingdings" panose="05000000000000000000" pitchFamily="2" charset="2"/>
              <a:buChar char="q"/>
            </a:pPr>
            <a:endParaRPr lang="en-US" sz="1200" dirty="0">
              <a:latin typeface="Avenir LT Std 35 Light" panose="020B0402020203020204"/>
            </a:endParaRPr>
          </a:p>
          <a:p>
            <a:pPr marL="171450" indent="-171450">
              <a:buFont typeface="Wingdings" panose="05000000000000000000" pitchFamily="2" charset="2"/>
              <a:buChar char="q"/>
            </a:pPr>
            <a:endParaRPr lang="en-US" sz="1200" dirty="0">
              <a:latin typeface="Avenir LT Std 35 Light" panose="020B0402020203020204"/>
            </a:endParaRPr>
          </a:p>
        </p:txBody>
      </p:sp>
    </p:spTree>
    <p:extLst>
      <p:ext uri="{BB962C8B-B14F-4D97-AF65-F5344CB8AC3E}">
        <p14:creationId xmlns:p14="http://schemas.microsoft.com/office/powerpoint/2010/main" val="1181588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Top Corners Rounded 3">
            <a:extLst>
              <a:ext uri="{FF2B5EF4-FFF2-40B4-BE49-F238E27FC236}">
                <a16:creationId xmlns:a16="http://schemas.microsoft.com/office/drawing/2014/main" id="{A74F6C38-9264-A20B-7FDA-BB4BA225CD40}"/>
              </a:ext>
            </a:extLst>
          </p:cNvPr>
          <p:cNvSpPr/>
          <p:nvPr/>
        </p:nvSpPr>
        <p:spPr>
          <a:xfrm flipV="1">
            <a:off x="444500" y="1854194"/>
            <a:ext cx="11303000" cy="4924425"/>
          </a:xfrm>
          <a:prstGeom prst="round2SameRect">
            <a:avLst/>
          </a:prstGeom>
          <a:gradFill flip="none" rotWithShape="1">
            <a:gsLst>
              <a:gs pos="40000">
                <a:schemeClr val="accent4">
                  <a:lumMod val="20000"/>
                  <a:lumOff val="80000"/>
                </a:schemeClr>
              </a:gs>
              <a:gs pos="76000">
                <a:schemeClr val="accent4">
                  <a:lumMod val="60000"/>
                  <a:lumOff val="40000"/>
                </a:schemeClr>
              </a:gs>
            </a:gsLst>
            <a:path path="circle">
              <a:fillToRect l="50000" t="130000" r="50000" b="-30000"/>
            </a:path>
            <a:tileRect/>
          </a:gradFill>
          <a:ln>
            <a:solidFill>
              <a:schemeClr val="accent6">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14A1757-6459-B851-4545-B0ABC777B670}"/>
              </a:ext>
            </a:extLst>
          </p:cNvPr>
          <p:cNvSpPr>
            <a:spLocks noGrp="1"/>
          </p:cNvSpPr>
          <p:nvPr>
            <p:ph type="title"/>
          </p:nvPr>
        </p:nvSpPr>
        <p:spPr>
          <a:xfrm>
            <a:off x="0" y="729658"/>
            <a:ext cx="12192000" cy="988332"/>
          </a:xfrm>
        </p:spPr>
        <p:txBody>
          <a:bodyPr/>
          <a:lstStyle/>
          <a:p>
            <a:r>
              <a:rPr lang="en-US" b="1" dirty="0">
                <a:latin typeface="Avenir LT Std 35 Light"/>
              </a:rPr>
              <a:t>Award Summary Sheets</a:t>
            </a:r>
          </a:p>
        </p:txBody>
      </p:sp>
      <p:graphicFrame>
        <p:nvGraphicFramePr>
          <p:cNvPr id="5" name="Diagram 4">
            <a:extLst>
              <a:ext uri="{FF2B5EF4-FFF2-40B4-BE49-F238E27FC236}">
                <a16:creationId xmlns:a16="http://schemas.microsoft.com/office/drawing/2014/main" id="{784E1C98-7516-DBCC-464B-C9323FFE1001}"/>
              </a:ext>
            </a:extLst>
          </p:cNvPr>
          <p:cNvGraphicFramePr/>
          <p:nvPr>
            <p:extLst>
              <p:ext uri="{D42A27DB-BD31-4B8C-83A1-F6EECF244321}">
                <p14:modId xmlns:p14="http://schemas.microsoft.com/office/powerpoint/2010/main" val="3651699037"/>
              </p:ext>
            </p:extLst>
          </p:nvPr>
        </p:nvGraphicFramePr>
        <p:xfrm>
          <a:off x="0" y="3269000"/>
          <a:ext cx="12192000" cy="20948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E672A957-6AC5-6C28-CDAD-043DFFF2875E}"/>
              </a:ext>
            </a:extLst>
          </p:cNvPr>
          <p:cNvSpPr txBox="1"/>
          <p:nvPr/>
        </p:nvSpPr>
        <p:spPr>
          <a:xfrm>
            <a:off x="2121519" y="2414479"/>
            <a:ext cx="208853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chemeClr val="accent1">
                    <a:lumMod val="75000"/>
                    <a:lumOff val="25000"/>
                  </a:schemeClr>
                </a:solidFill>
                <a:latin typeface="Avenir LT Std 35 Light"/>
              </a:rPr>
              <a:t>TOPICS: </a:t>
            </a:r>
          </a:p>
        </p:txBody>
      </p:sp>
    </p:spTree>
    <p:extLst>
      <p:ext uri="{BB962C8B-B14F-4D97-AF65-F5344CB8AC3E}">
        <p14:creationId xmlns:p14="http://schemas.microsoft.com/office/powerpoint/2010/main" val="3897543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3512EE84-6138-4953-A867-1D8D3D256929}"/>
              </a:ext>
            </a:extLst>
          </p:cNvPr>
          <p:cNvSpPr>
            <a:spLocks noChangeAspect="1" noChangeArrowheads="1"/>
          </p:cNvSpPr>
          <p:nvPr/>
        </p:nvSpPr>
        <p:spPr bwMode="auto">
          <a:xfrm>
            <a:off x="11672381" y="282473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TextBox 1">
            <a:extLst>
              <a:ext uri="{FF2B5EF4-FFF2-40B4-BE49-F238E27FC236}">
                <a16:creationId xmlns:a16="http://schemas.microsoft.com/office/drawing/2014/main" id="{DB818994-1935-4DEE-AC14-9932C3FCDBA4}"/>
              </a:ext>
            </a:extLst>
          </p:cNvPr>
          <p:cNvSpPr txBox="1"/>
          <p:nvPr/>
        </p:nvSpPr>
        <p:spPr>
          <a:xfrm>
            <a:off x="888124" y="1517681"/>
            <a:ext cx="11361682" cy="338554"/>
          </a:xfrm>
          <a:prstGeom prst="rect">
            <a:avLst/>
          </a:prstGeom>
          <a:no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*Printable instructions for filling out award summary sheets can be found on the Department Scholarship Resources Webpage</a:t>
            </a:r>
          </a:p>
        </p:txBody>
      </p:sp>
      <p:sp>
        <p:nvSpPr>
          <p:cNvPr id="6" name="TextBox 5">
            <a:extLst>
              <a:ext uri="{FF2B5EF4-FFF2-40B4-BE49-F238E27FC236}">
                <a16:creationId xmlns:a16="http://schemas.microsoft.com/office/drawing/2014/main" id="{A787136B-C8C4-4345-AA63-93662A039D7A}"/>
              </a:ext>
            </a:extLst>
          </p:cNvPr>
          <p:cNvSpPr txBox="1"/>
          <p:nvPr/>
        </p:nvSpPr>
        <p:spPr>
          <a:xfrm>
            <a:off x="376388" y="2003666"/>
            <a:ext cx="11755821" cy="4985980"/>
          </a:xfrm>
          <a:prstGeom prst="rect">
            <a:avLst/>
          </a:prstGeom>
          <a:noFill/>
        </p:spPr>
        <p:txBody>
          <a:bodyPr wrap="square" lIns="91440" tIns="45720" rIns="91440" bIns="45720" rtlCol="0" anchor="t">
            <a:spAutoFit/>
          </a:bodyPr>
          <a:lstStyle/>
          <a:p>
            <a:pPr marL="342900" indent="-342900">
              <a:buFont typeface="+mj-lt"/>
              <a:buAutoNum type="arabicPeriod"/>
            </a:pPr>
            <a:r>
              <a:rPr lang="en-US" sz="1400" dirty="0">
                <a:latin typeface="Calibri" panose="020F0502020204030204" pitchFamily="34" charset="0"/>
                <a:ea typeface="Calibri" panose="020F0502020204030204" pitchFamily="34" charset="0"/>
                <a:cs typeface="Calibri" panose="020F0502020204030204" pitchFamily="34" charset="0"/>
              </a:rPr>
              <a:t>Before you begin, ensure you are within the budget that UMF has provided to you through </a:t>
            </a:r>
            <a:r>
              <a:rPr lang="en-US" sz="1400" b="1" dirty="0">
                <a:latin typeface="Calibri" panose="020F0502020204030204" pitchFamily="34" charset="0"/>
                <a:ea typeface="Calibri" panose="020F0502020204030204" pitchFamily="34" charset="0"/>
                <a:cs typeface="Calibri" panose="020F0502020204030204" pitchFamily="34" charset="0"/>
              </a:rPr>
              <a:t>Box</a:t>
            </a:r>
            <a:r>
              <a:rPr lang="en-US" sz="1400" dirty="0">
                <a:latin typeface="Calibri" panose="020F0502020204030204" pitchFamily="34" charset="0"/>
                <a:ea typeface="Calibri" panose="020F0502020204030204" pitchFamily="34" charset="0"/>
                <a:cs typeface="Calibri" panose="020F0502020204030204" pitchFamily="34" charset="0"/>
              </a:rPr>
              <a:t>. </a:t>
            </a:r>
          </a:p>
          <a:p>
            <a:pPr marL="800100" lvl="1" indent="-342900">
              <a:buFont typeface="Wingdings" panose="05000000000000000000" pitchFamily="2" charset="2"/>
              <a:buChar char="ü"/>
            </a:pPr>
            <a:r>
              <a:rPr lang="en-US" sz="1400" dirty="0">
                <a:latin typeface="Calibri" panose="020F0502020204030204" pitchFamily="34" charset="0"/>
                <a:ea typeface="Calibri" panose="020F0502020204030204" pitchFamily="34" charset="0"/>
                <a:cs typeface="Calibri" panose="020F0502020204030204" pitchFamily="34" charset="0"/>
              </a:rPr>
              <a:t>Continue to track and reconcile all awards made not only through AWSS, but also on the Portal. </a:t>
            </a:r>
          </a:p>
          <a:p>
            <a:pPr marL="342900" indent="-342900">
              <a:buFont typeface="+mj-lt"/>
              <a:buAutoNum type="arabicPeriod"/>
            </a:pPr>
            <a:r>
              <a:rPr lang="en-US" sz="1400" dirty="0">
                <a:latin typeface="Calibri" panose="020F0502020204030204" pitchFamily="34" charset="0"/>
                <a:ea typeface="Calibri" panose="020F0502020204030204" pitchFamily="34" charset="0"/>
                <a:cs typeface="Calibri" panose="020F0502020204030204" pitchFamily="34" charset="0"/>
              </a:rPr>
              <a:t>Please make sure you are using the award summary sheet for the current academic year (2023-2024)</a:t>
            </a:r>
          </a:p>
          <a:p>
            <a:pPr marL="342900" indent="-342900">
              <a:buFont typeface="+mj-lt"/>
              <a:buAutoNum type="arabicPeriod"/>
            </a:pPr>
            <a:r>
              <a:rPr lang="en-US" sz="1400" dirty="0">
                <a:latin typeface="Calibri" panose="020F0502020204030204" pitchFamily="34" charset="0"/>
                <a:ea typeface="Calibri" panose="020F0502020204030204" pitchFamily="34" charset="0"/>
                <a:cs typeface="Calibri" panose="020F0502020204030204" pitchFamily="34" charset="0"/>
              </a:rPr>
              <a:t>Fill out the top section of the AWSS and include</a:t>
            </a:r>
            <a:r>
              <a:rPr lang="en-US" sz="1400" dirty="0">
                <a:effectLst/>
                <a:latin typeface="Calibri" panose="020F0502020204030204" pitchFamily="34" charset="0"/>
                <a:ea typeface="Calibri" panose="020F0502020204030204" pitchFamily="34" charset="0"/>
                <a:cs typeface="Calibri" panose="020F0502020204030204" pitchFamily="34" charset="0"/>
              </a:rPr>
              <a:t>: Department Name, Full Name of </a:t>
            </a:r>
            <a:r>
              <a:rPr lang="en-US" sz="1400" dirty="0">
                <a:latin typeface="Calibri" panose="020F0502020204030204" pitchFamily="34" charset="0"/>
                <a:ea typeface="Calibri" panose="020F0502020204030204" pitchFamily="34" charset="0"/>
                <a:cs typeface="Calibri" panose="020F0502020204030204" pitchFamily="34" charset="0"/>
              </a:rPr>
              <a:t>administrator</a:t>
            </a:r>
            <a:r>
              <a:rPr lang="en-US" sz="1400" dirty="0">
                <a:effectLst/>
                <a:latin typeface="Calibri" panose="020F0502020204030204" pitchFamily="34" charset="0"/>
                <a:ea typeface="Calibri" panose="020F0502020204030204" pitchFamily="34" charset="0"/>
                <a:cs typeface="Calibri" panose="020F0502020204030204" pitchFamily="34" charset="0"/>
              </a:rPr>
              <a:t> submitting the AWSS and Extension. This makes it easier for our office to communicate directly with you to ensure award sheets are processed in a timely manner and if any questions arise, we can contact you. </a:t>
            </a:r>
          </a:p>
          <a:p>
            <a:pPr marL="342900" indent="-342900">
              <a:buFont typeface="+mj-lt"/>
              <a:buAutoNum type="arabicPeriod"/>
            </a:pPr>
            <a:r>
              <a:rPr lang="en-US" sz="1400" dirty="0">
                <a:latin typeface="Calibri" panose="020F0502020204030204" pitchFamily="34" charset="0"/>
                <a:ea typeface="Calibri" panose="020F0502020204030204" pitchFamily="34" charset="0"/>
                <a:cs typeface="Calibri" panose="020F0502020204030204" pitchFamily="34" charset="0"/>
              </a:rPr>
              <a:t>Next, complete the below sections:</a:t>
            </a:r>
          </a:p>
          <a:p>
            <a:endParaRPr lang="en-US" sz="1400" dirty="0">
              <a:effectLst/>
              <a:latin typeface="Calibri" panose="020F0502020204030204" pitchFamily="34" charset="0"/>
              <a:ea typeface="Calibri" panose="020F0502020204030204" pitchFamily="34" charset="0"/>
              <a:cs typeface="Calibri" panose="020F0502020204030204" pitchFamily="34" charset="0"/>
            </a:endParaRPr>
          </a:p>
          <a:p>
            <a:pPr marL="628650" lvl="1" indent="-171450">
              <a:buFont typeface="Arial" panose="020B0604020202020204" pitchFamily="34" charset="0"/>
              <a:buChar char="•"/>
            </a:pPr>
            <a:r>
              <a:rPr lang="en-US" sz="1400" b="1" dirty="0">
                <a:solidFill>
                  <a:srgbClr val="70002E"/>
                </a:solidFill>
                <a:effectLst/>
                <a:latin typeface="Calibri" panose="020F0502020204030204" pitchFamily="34" charset="0"/>
                <a:ea typeface="Calibri" panose="020F0502020204030204" pitchFamily="34" charset="0"/>
                <a:cs typeface="Calibri" panose="020F0502020204030204" pitchFamily="34" charset="0"/>
              </a:rPr>
              <a:t>UMF Fund </a:t>
            </a:r>
            <a:r>
              <a:rPr lang="en-US" sz="1400" dirty="0">
                <a:effectLst/>
                <a:latin typeface="Calibri" panose="020F0502020204030204" pitchFamily="34" charset="0"/>
                <a:ea typeface="Calibri" panose="020F0502020204030204" pitchFamily="34" charset="0"/>
                <a:cs typeface="Calibri" panose="020F0502020204030204" pitchFamily="34" charset="0"/>
              </a:rPr>
              <a:t>– (IF YOU ARE NOT USING A FOUNDATION FUND YOU DO NOT NEED TO list a UMF FUND number)</a:t>
            </a:r>
          </a:p>
          <a:p>
            <a:pPr marL="1085850" lvl="2" indent="-171450">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All Foundation Funds </a:t>
            </a:r>
            <a:r>
              <a:rPr lang="en-US" sz="1400" b="1" dirty="0">
                <a:effectLst/>
                <a:latin typeface="Calibri" panose="020F0502020204030204" pitchFamily="34" charset="0"/>
                <a:ea typeface="Calibri" panose="020F0502020204030204" pitchFamily="34" charset="0"/>
                <a:cs typeface="Calibri" panose="020F0502020204030204" pitchFamily="34" charset="0"/>
              </a:rPr>
              <a:t>MUST</a:t>
            </a:r>
            <a:r>
              <a:rPr lang="en-US" sz="1400" dirty="0">
                <a:effectLst/>
                <a:latin typeface="Calibri" panose="020F0502020204030204" pitchFamily="34" charset="0"/>
                <a:ea typeface="Calibri" panose="020F0502020204030204" pitchFamily="34" charset="0"/>
                <a:cs typeface="Calibri" panose="020F0502020204030204" pitchFamily="34" charset="0"/>
              </a:rPr>
              <a:t> list the </a:t>
            </a:r>
            <a:r>
              <a:rPr lang="en-US" sz="1400" b="1" dirty="0">
                <a:effectLst/>
                <a:latin typeface="Calibri" panose="020F0502020204030204" pitchFamily="34" charset="0"/>
                <a:ea typeface="Calibri" panose="020F0502020204030204" pitchFamily="34" charset="0"/>
                <a:cs typeface="Calibri" panose="020F0502020204030204" pitchFamily="34" charset="0"/>
              </a:rPr>
              <a:t>UMF Fund</a:t>
            </a:r>
            <a:r>
              <a:rPr lang="en-US" sz="1400" dirty="0">
                <a:effectLst/>
                <a:latin typeface="Calibri" panose="020F0502020204030204" pitchFamily="34" charset="0"/>
                <a:ea typeface="Calibri" panose="020F0502020204030204" pitchFamily="34" charset="0"/>
                <a:cs typeface="Calibri" panose="020F0502020204030204" pitchFamily="34" charset="0"/>
              </a:rPr>
              <a:t> number. This can be found in </a:t>
            </a:r>
            <a:r>
              <a:rPr lang="en-US" sz="1400" dirty="0">
                <a:latin typeface="Calibri" panose="020F0502020204030204" pitchFamily="34" charset="0"/>
                <a:ea typeface="Calibri" panose="020F0502020204030204" pitchFamily="34" charset="0"/>
                <a:cs typeface="Calibri" panose="020F0502020204030204" pitchFamily="34" charset="0"/>
              </a:rPr>
              <a:t>BOX (scholarship budget and criteria report)</a:t>
            </a:r>
            <a:r>
              <a:rPr lang="en-US" sz="1400" dirty="0">
                <a:effectLst/>
                <a:latin typeface="Calibri" panose="020F0502020204030204" pitchFamily="34" charset="0"/>
                <a:ea typeface="Calibri" panose="020F0502020204030204" pitchFamily="34" charset="0"/>
                <a:cs typeface="Calibri" panose="020F0502020204030204" pitchFamily="34" charset="0"/>
              </a:rPr>
              <a:t>.</a:t>
            </a:r>
          </a:p>
          <a:p>
            <a:pPr marL="628650" lvl="1" indent="-171450">
              <a:buFont typeface="Arial" panose="020B0604020202020204" pitchFamily="34" charset="0"/>
              <a:buChar char="•"/>
            </a:pPr>
            <a:r>
              <a:rPr lang="en-US" sz="1400" b="1" dirty="0">
                <a:solidFill>
                  <a:srgbClr val="70002E"/>
                </a:solidFill>
                <a:effectLst/>
                <a:latin typeface="Calibri" panose="020F0502020204030204" pitchFamily="34" charset="0"/>
                <a:ea typeface="Calibri" panose="020F0502020204030204" pitchFamily="34" charset="0"/>
                <a:cs typeface="Calibri" panose="020F0502020204030204" pitchFamily="34" charset="0"/>
              </a:rPr>
              <a:t>B.S. Index Paid From</a:t>
            </a:r>
          </a:p>
          <a:p>
            <a:pPr marL="1085850" lvl="2" indent="-171450">
              <a:buFont typeface="Arial" panose="020B0604020202020204" pitchFamily="34" charset="0"/>
              <a:buChar char="•"/>
            </a:pPr>
            <a:r>
              <a:rPr lang="en-US" sz="1400" dirty="0">
                <a:effectLst/>
                <a:latin typeface="Calibri"/>
                <a:ea typeface="Calibri" panose="020F0502020204030204" pitchFamily="34" charset="0"/>
                <a:cs typeface="Calibri"/>
              </a:rPr>
              <a:t>Index that Financial Aid uses to </a:t>
            </a:r>
            <a:r>
              <a:rPr lang="en-US" sz="1400" dirty="0">
                <a:latin typeface="Calibri"/>
                <a:ea typeface="Calibri" panose="020F0502020204030204" pitchFamily="34" charset="0"/>
                <a:cs typeface="Calibri"/>
              </a:rPr>
              <a:t>process the</a:t>
            </a:r>
            <a:r>
              <a:rPr lang="en-US" sz="1400" dirty="0">
                <a:effectLst/>
                <a:latin typeface="Calibri"/>
                <a:ea typeface="Calibri" panose="020F0502020204030204" pitchFamily="34" charset="0"/>
                <a:cs typeface="Calibri"/>
              </a:rPr>
              <a:t> award </a:t>
            </a:r>
            <a:r>
              <a:rPr lang="en-US" sz="1400" dirty="0">
                <a:latin typeface="Calibri"/>
                <a:ea typeface="Calibri" panose="020F0502020204030204" pitchFamily="34" charset="0"/>
                <a:cs typeface="Calibri"/>
              </a:rPr>
              <a:t>for student</a:t>
            </a:r>
            <a:r>
              <a:rPr lang="en-US" sz="1400" dirty="0">
                <a:effectLst/>
                <a:latin typeface="Calibri"/>
                <a:ea typeface="Calibri" panose="020F0502020204030204" pitchFamily="34" charset="0"/>
                <a:cs typeface="Calibri"/>
              </a:rPr>
              <a:t> accounts</a:t>
            </a:r>
          </a:p>
          <a:p>
            <a:pPr marL="1085850" lvl="2" indent="-171450">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The index is typically three letters followed by three numbers, such as ABC123</a:t>
            </a:r>
          </a:p>
          <a:p>
            <a:pPr marL="1085850" lvl="2" indent="-171450">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If using a waiver account then usually four letters and then followed by two numbers, such as ABCW01 </a:t>
            </a:r>
          </a:p>
          <a:p>
            <a:pPr marL="628650" lvl="1" indent="-171450">
              <a:buFont typeface="Arial" panose="020B0604020202020204" pitchFamily="34" charset="0"/>
              <a:buChar char="•"/>
            </a:pPr>
            <a:r>
              <a:rPr lang="en-US" sz="1400" b="1" dirty="0">
                <a:solidFill>
                  <a:srgbClr val="70002E"/>
                </a:solidFill>
                <a:effectLst/>
                <a:latin typeface="Calibri" panose="020F0502020204030204" pitchFamily="34" charset="0"/>
                <a:ea typeface="Calibri" panose="020F0502020204030204" pitchFamily="34" charset="0"/>
                <a:cs typeface="Calibri" panose="020F0502020204030204" pitchFamily="34" charset="0"/>
              </a:rPr>
              <a:t>Activity Code</a:t>
            </a:r>
          </a:p>
          <a:p>
            <a:pPr marL="1085850" lvl="2" indent="-171450">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Only used if you are not using a UMF Fund and you have a specific Activity code it must be put under; i.e. SPABA accounts. </a:t>
            </a:r>
          </a:p>
          <a:p>
            <a:pPr marL="628650" lvl="1" indent="-171450">
              <a:buFont typeface="Arial" panose="020B0604020202020204" pitchFamily="34" charset="0"/>
              <a:buChar char="•"/>
            </a:pPr>
            <a:r>
              <a:rPr lang="en-US" sz="1400" b="1" dirty="0">
                <a:solidFill>
                  <a:srgbClr val="70002E"/>
                </a:solidFill>
                <a:effectLst/>
                <a:latin typeface="Calibri" panose="020F0502020204030204" pitchFamily="34" charset="0"/>
                <a:ea typeface="Calibri" panose="020F0502020204030204" pitchFamily="34" charset="0"/>
                <a:cs typeface="Calibri" panose="020F0502020204030204" pitchFamily="34" charset="0"/>
              </a:rPr>
              <a:t>Name of Scholarship and/or purpose of awards if applicable</a:t>
            </a:r>
          </a:p>
          <a:p>
            <a:pPr marL="1085850" lvl="2" indent="-171450">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Please list the full name of scholarship</a:t>
            </a:r>
          </a:p>
          <a:p>
            <a:pPr marL="1085850" lvl="2" indent="-171450">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If using a general fund please include the purpose of the award i.e. travel reimbursement, supply reimbursement, conference fee</a:t>
            </a:r>
          </a:p>
          <a:p>
            <a:pPr marL="628650" lvl="1" indent="-171450">
              <a:buFont typeface="Arial" panose="020B0604020202020204" pitchFamily="34" charset="0"/>
              <a:buChar char="•"/>
            </a:pPr>
            <a:r>
              <a:rPr lang="en-US" sz="1400" b="1" dirty="0">
                <a:solidFill>
                  <a:srgbClr val="70002E"/>
                </a:solidFill>
                <a:effectLst/>
                <a:latin typeface="Calibri" panose="020F0502020204030204" pitchFamily="34" charset="0"/>
                <a:ea typeface="Calibri" panose="020F0502020204030204" pitchFamily="34" charset="0"/>
                <a:cs typeface="Calibri" panose="020F0502020204030204" pitchFamily="34" charset="0"/>
              </a:rPr>
              <a:t>Last Name </a:t>
            </a:r>
          </a:p>
          <a:p>
            <a:pPr marL="628650" lvl="1" indent="-171450">
              <a:buFont typeface="Arial" panose="020B0604020202020204" pitchFamily="34" charset="0"/>
              <a:buChar char="•"/>
            </a:pPr>
            <a:r>
              <a:rPr lang="en-US" sz="1400" b="1" dirty="0">
                <a:solidFill>
                  <a:srgbClr val="70002E"/>
                </a:solidFill>
                <a:effectLst/>
                <a:latin typeface="Calibri" panose="020F0502020204030204" pitchFamily="34" charset="0"/>
                <a:ea typeface="Calibri" panose="020F0502020204030204" pitchFamily="34" charset="0"/>
                <a:cs typeface="Calibri" panose="020F0502020204030204" pitchFamily="34" charset="0"/>
              </a:rPr>
              <a:t>First Name</a:t>
            </a:r>
          </a:p>
          <a:p>
            <a:pPr marL="1085850" lvl="2" indent="-171450">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 Please use first name that is in banner (nicknames can be confusing)</a:t>
            </a:r>
          </a:p>
          <a:p>
            <a:pPr marL="342900" indent="-342900">
              <a:buFont typeface="+mj-lt"/>
              <a:buAutoNum type="arabicPeriod"/>
            </a:pPr>
            <a:endParaRPr lang="en-US" sz="800" dirty="0">
              <a:effectLst/>
              <a:latin typeface="Avenir LT Std 35 Light" panose="020B0402020203020204" pitchFamily="34" charset="0"/>
              <a:ea typeface="Calibri" panose="020F0502020204030204" pitchFamily="34" charset="0"/>
              <a:cs typeface="Times New Roman" panose="02020603050405020304" pitchFamily="18" charset="0"/>
            </a:endParaRPr>
          </a:p>
          <a:p>
            <a:pPr marL="342900" indent="-342900">
              <a:buFont typeface="+mj-lt"/>
              <a:buAutoNum type="arabicPeriod"/>
            </a:pPr>
            <a:endParaRPr lang="en-US" sz="800" dirty="0"/>
          </a:p>
          <a:p>
            <a:pPr marL="342900" indent="-342900">
              <a:buFont typeface="+mj-lt"/>
              <a:buAutoNum type="arabicPeriod"/>
            </a:pPr>
            <a:endParaRPr lang="en-US" sz="800" dirty="0"/>
          </a:p>
        </p:txBody>
      </p:sp>
      <p:sp>
        <p:nvSpPr>
          <p:cNvPr id="3" name="TextBox 2">
            <a:extLst>
              <a:ext uri="{FF2B5EF4-FFF2-40B4-BE49-F238E27FC236}">
                <a16:creationId xmlns:a16="http://schemas.microsoft.com/office/drawing/2014/main" id="{5CAB21C4-72F4-0898-8E12-BEFCBE390CE7}"/>
              </a:ext>
            </a:extLst>
          </p:cNvPr>
          <p:cNvSpPr txBox="1"/>
          <p:nvPr/>
        </p:nvSpPr>
        <p:spPr>
          <a:xfrm>
            <a:off x="1143643" y="882191"/>
            <a:ext cx="11319641" cy="769441"/>
          </a:xfrm>
          <a:prstGeom prst="rect">
            <a:avLst/>
          </a:prstGeom>
          <a:noFill/>
        </p:spPr>
        <p:txBody>
          <a:bodyPr wrap="square" rtlCol="0">
            <a:spAutoFit/>
          </a:bodyPr>
          <a:lstStyle/>
          <a:p>
            <a:r>
              <a:rPr lang="en-US" sz="4400" dirty="0">
                <a:solidFill>
                  <a:schemeClr val="bg1"/>
                </a:solidFill>
                <a:latin typeface="Calibri" panose="020F0502020204030204" pitchFamily="34" charset="0"/>
                <a:ea typeface="Calibri" panose="020F0502020204030204" pitchFamily="34" charset="0"/>
                <a:cs typeface="Calibri" panose="020F0502020204030204" pitchFamily="34" charset="0"/>
              </a:rPr>
              <a:t>HOW TO: Fill Out An Award Summary Sheet</a:t>
            </a:r>
          </a:p>
        </p:txBody>
      </p:sp>
      <p:sp>
        <p:nvSpPr>
          <p:cNvPr id="5" name="TextBox 4">
            <a:extLst>
              <a:ext uri="{FF2B5EF4-FFF2-40B4-BE49-F238E27FC236}">
                <a16:creationId xmlns:a16="http://schemas.microsoft.com/office/drawing/2014/main" id="{39494417-F680-EBDD-1542-D304808F9E17}"/>
              </a:ext>
            </a:extLst>
          </p:cNvPr>
          <p:cNvSpPr txBox="1"/>
          <p:nvPr/>
        </p:nvSpPr>
        <p:spPr>
          <a:xfrm>
            <a:off x="1143643" y="541217"/>
            <a:ext cx="3097280" cy="523220"/>
          </a:xfrm>
          <a:prstGeom prst="rect">
            <a:avLst/>
          </a:prstGeom>
          <a:noFill/>
        </p:spPr>
        <p:txBody>
          <a:bodyPr wrap="square" rtlCol="0">
            <a:spAutoFit/>
          </a:bodyPr>
          <a:lstStyle/>
          <a:p>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Quick Refresher</a:t>
            </a:r>
          </a:p>
        </p:txBody>
      </p:sp>
      <p:pic>
        <p:nvPicPr>
          <p:cNvPr id="8" name="Graphic 7" descr="Repeat with solid fill">
            <a:extLst>
              <a:ext uri="{FF2B5EF4-FFF2-40B4-BE49-F238E27FC236}">
                <a16:creationId xmlns:a16="http://schemas.microsoft.com/office/drawing/2014/main" id="{AFFEB1A6-F154-4785-47BA-31E7A76590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8153" y="710918"/>
            <a:ext cx="635490" cy="769441"/>
          </a:xfrm>
          <a:prstGeom prst="rect">
            <a:avLst/>
          </a:prstGeom>
        </p:spPr>
      </p:pic>
    </p:spTree>
    <p:extLst>
      <p:ext uri="{BB962C8B-B14F-4D97-AF65-F5344CB8AC3E}">
        <p14:creationId xmlns:p14="http://schemas.microsoft.com/office/powerpoint/2010/main" val="1164809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282D00-BCDA-4483-A9BF-865FC1F75A47}"/>
              </a:ext>
            </a:extLst>
          </p:cNvPr>
          <p:cNvSpPr txBox="1"/>
          <p:nvPr/>
        </p:nvSpPr>
        <p:spPr>
          <a:xfrm>
            <a:off x="419873" y="997692"/>
            <a:ext cx="12151508" cy="3785652"/>
          </a:xfrm>
          <a:prstGeom prst="rect">
            <a:avLst/>
          </a:prstGeom>
          <a:noFill/>
        </p:spPr>
        <p:txBody>
          <a:bodyPr wrap="square">
            <a:spAutoFit/>
          </a:bodyPr>
          <a:lstStyle/>
          <a:p>
            <a:pPr marL="285750" indent="-285750">
              <a:buFont typeface="Arial" panose="020B0604020202020204" pitchFamily="34" charset="0"/>
              <a:buChar char="•"/>
            </a:pPr>
            <a:r>
              <a:rPr lang="en-US" sz="1400" b="1" dirty="0">
                <a:solidFill>
                  <a:srgbClr val="70002E"/>
                </a:solidFill>
                <a:effectLst/>
                <a:latin typeface="Calibri" panose="020F0502020204030204" pitchFamily="34" charset="0"/>
                <a:ea typeface="Calibri" panose="020F0502020204030204" pitchFamily="34" charset="0"/>
                <a:cs typeface="Calibri" panose="020F0502020204030204" pitchFamily="34" charset="0"/>
              </a:rPr>
              <a:t>Student ID#</a:t>
            </a:r>
          </a:p>
          <a:p>
            <a:pPr marL="628650" lvl="1" indent="-171450">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Please check that you have entered the correct student ID to ensure the award is made to the appropriate student. </a:t>
            </a:r>
          </a:p>
          <a:p>
            <a:pPr marL="285750" indent="-285750">
              <a:buFont typeface="Arial" panose="020B0604020202020204" pitchFamily="34" charset="0"/>
              <a:buChar char="•"/>
            </a:pPr>
            <a:r>
              <a:rPr lang="en-US" sz="1400" b="1" dirty="0">
                <a:solidFill>
                  <a:srgbClr val="70002E"/>
                </a:solidFill>
                <a:effectLst/>
                <a:latin typeface="Calibri" panose="020F0502020204030204" pitchFamily="34" charset="0"/>
                <a:ea typeface="Calibri" panose="020F0502020204030204" pitchFamily="34" charset="0"/>
                <a:cs typeface="Calibri" panose="020F0502020204030204" pitchFamily="34" charset="0"/>
              </a:rPr>
              <a:t>Level (Undergrad or UG/Grad/LAW)</a:t>
            </a:r>
          </a:p>
          <a:p>
            <a:pPr marL="628650" lvl="1" indent="-171450">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From the drop-down menu select the student’s level </a:t>
            </a:r>
          </a:p>
          <a:p>
            <a:pPr marL="285750" indent="-285750">
              <a:buFont typeface="Arial" panose="020B0604020202020204" pitchFamily="34" charset="0"/>
              <a:buChar char="•"/>
            </a:pPr>
            <a:r>
              <a:rPr lang="en-US" sz="1400" b="1" dirty="0">
                <a:solidFill>
                  <a:srgbClr val="70002E"/>
                </a:solidFill>
                <a:effectLst/>
                <a:latin typeface="Calibri" panose="020F0502020204030204" pitchFamily="34" charset="0"/>
                <a:ea typeface="Calibri" panose="020F0502020204030204" pitchFamily="34" charset="0"/>
                <a:cs typeface="Calibri" panose="020F0502020204030204" pitchFamily="34" charset="0"/>
              </a:rPr>
              <a:t>Total Award Amount</a:t>
            </a:r>
          </a:p>
          <a:p>
            <a:pPr marL="628650" lvl="1" indent="-171450">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Please check that the copy clearly displays the Total Award Amount. You may need to widen the column slightly to fit the dollar amount. </a:t>
            </a:r>
            <a:endParaRPr lang="en-US" sz="14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b="1" dirty="0">
                <a:solidFill>
                  <a:srgbClr val="70002E"/>
                </a:solidFill>
                <a:effectLst/>
                <a:latin typeface="Calibri" panose="020F0502020204030204" pitchFamily="34" charset="0"/>
                <a:ea typeface="Calibri" panose="020F0502020204030204" pitchFamily="34" charset="0"/>
                <a:cs typeface="Calibri" panose="020F0502020204030204" pitchFamily="34" charset="0"/>
              </a:rPr>
              <a:t>How to Payment Option</a:t>
            </a:r>
          </a:p>
          <a:p>
            <a:pPr marL="628650" lvl="1" indent="-171450">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From the drop-down menu please select how you would like the scholarship award to pay out. </a:t>
            </a:r>
          </a:p>
          <a:p>
            <a:pPr marL="1085850" lvl="2" indent="-171450">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Full Year (50/50) (Total award amount split in half to be equally distributed between fall and spring)</a:t>
            </a:r>
          </a:p>
          <a:p>
            <a:pPr marL="1085850" lvl="2" indent="-171450">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100% Fall – Total Award Amount applied for fall only</a:t>
            </a:r>
          </a:p>
          <a:p>
            <a:pPr marL="1085850" lvl="2" indent="-171450">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100% Spring – Total Award Amount applied for spring only</a:t>
            </a:r>
          </a:p>
          <a:p>
            <a:pPr marL="1085850" lvl="2" indent="-171450">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Awards made late in the academic year </a:t>
            </a:r>
            <a:r>
              <a:rPr lang="en-US" sz="1400" b="1" dirty="0">
                <a:effectLst/>
                <a:latin typeface="Calibri" panose="020F0502020204030204" pitchFamily="34" charset="0"/>
                <a:ea typeface="Calibri" panose="020F0502020204030204" pitchFamily="34" charset="0"/>
                <a:cs typeface="Calibri" panose="020F0502020204030204" pitchFamily="34" charset="0"/>
              </a:rPr>
              <a:t>must</a:t>
            </a:r>
            <a:r>
              <a:rPr lang="en-US" sz="1400" dirty="0">
                <a:effectLst/>
                <a:latin typeface="Calibri" panose="020F0502020204030204" pitchFamily="34" charset="0"/>
                <a:ea typeface="Calibri" panose="020F0502020204030204" pitchFamily="34" charset="0"/>
                <a:cs typeface="Calibri" panose="020F0502020204030204" pitchFamily="34" charset="0"/>
              </a:rPr>
              <a:t> be made on the appropriate award summary sheet. </a:t>
            </a:r>
          </a:p>
          <a:p>
            <a:pPr marL="285750" marR="0" lvl="0" indent="-285750">
              <a:spcBef>
                <a:spcPts val="0"/>
              </a:spcBef>
              <a:spcAft>
                <a:spcPts val="0"/>
              </a:spcAft>
              <a:buFont typeface="Arial" panose="020B0604020202020204" pitchFamily="34" charset="0"/>
              <a:buChar char="•"/>
            </a:pPr>
            <a:r>
              <a:rPr lang="en-US" sz="1400" b="1" dirty="0">
                <a:solidFill>
                  <a:srgbClr val="70002E"/>
                </a:solidFill>
                <a:effectLst/>
                <a:latin typeface="Calibri" panose="020F0502020204030204" pitchFamily="34" charset="0"/>
                <a:ea typeface="Calibri" panose="020F0502020204030204" pitchFamily="34" charset="0"/>
                <a:cs typeface="Calibri" panose="020F0502020204030204" pitchFamily="34" charset="0"/>
              </a:rPr>
              <a:t>Minimum Number of Credits Required for Disbursement </a:t>
            </a:r>
            <a:endParaRPr lang="en-US" sz="1400" b="1" dirty="0">
              <a:solidFill>
                <a:srgbClr val="70002E"/>
              </a:solidFill>
              <a:latin typeface="Calibri" panose="020F0502020204030204" pitchFamily="34" charset="0"/>
              <a:ea typeface="Calibri" panose="020F0502020204030204" pitchFamily="34" charset="0"/>
              <a:cs typeface="Calibri" panose="020F0502020204030204" pitchFamily="34" charset="0"/>
            </a:endParaRPr>
          </a:p>
          <a:p>
            <a:pPr marL="628650" lvl="1" indent="-171450">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Please ensure that this is correct as this is a common error that can delay processing</a:t>
            </a:r>
          </a:p>
          <a:p>
            <a:pPr marL="285750" marR="0" lvl="0" indent="-285750">
              <a:spcBef>
                <a:spcPts val="0"/>
              </a:spcBef>
              <a:spcAft>
                <a:spcPts val="0"/>
              </a:spcAft>
              <a:buFont typeface="Arial" panose="020B0604020202020204" pitchFamily="34" charset="0"/>
              <a:buChar char="•"/>
            </a:pPr>
            <a:r>
              <a:rPr lang="en-US" sz="1400" b="1" dirty="0">
                <a:solidFill>
                  <a:srgbClr val="70002E"/>
                </a:solidFill>
                <a:effectLst/>
                <a:latin typeface="Calibri" panose="020F0502020204030204" pitchFamily="34" charset="0"/>
                <a:ea typeface="Calibri" panose="020F0502020204030204" pitchFamily="34" charset="0"/>
                <a:cs typeface="Calibri" panose="020F0502020204030204" pitchFamily="34" charset="0"/>
              </a:rPr>
              <a:t>Notes/Additional Information</a:t>
            </a:r>
          </a:p>
          <a:p>
            <a:pPr marL="628650" marR="0" lvl="1" indent="-171450">
              <a:spcBef>
                <a:spcPts val="0"/>
              </a:spcBef>
              <a:spcAft>
                <a:spcPts val="0"/>
              </a:spcAft>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Any additional information can be entered here, such as GPA or </a:t>
            </a:r>
            <a:r>
              <a:rPr lang="en-US" sz="1400" dirty="0">
                <a:latin typeface="Calibri" panose="020F0502020204030204" pitchFamily="34" charset="0"/>
                <a:ea typeface="Calibri" panose="020F0502020204030204" pitchFamily="34" charset="0"/>
                <a:cs typeface="Calibri" panose="020F0502020204030204" pitchFamily="34" charset="0"/>
              </a:rPr>
              <a:t>and if/ how the student meets the donor criteria.</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buFont typeface="+mj-lt"/>
              <a:buAutoNum type="arabicPeriod"/>
            </a:pPr>
            <a:endParaRPr lang="en-US" sz="800" dirty="0">
              <a:effectLst/>
              <a:latin typeface="Avenir LT Std 35 Light" panose="020B0402020203020204" pitchFamily="34" charset="0"/>
              <a:ea typeface="Calibri" panose="020F0502020204030204" pitchFamily="34" charset="0"/>
              <a:cs typeface="Times New Roman" panose="02020603050405020304" pitchFamily="18" charset="0"/>
            </a:endParaRPr>
          </a:p>
          <a:p>
            <a:pPr marL="342900" indent="-342900">
              <a:buFont typeface="+mj-lt"/>
              <a:buAutoNum type="arabicPeriod"/>
            </a:pPr>
            <a:endParaRPr lang="en-US" sz="800" dirty="0"/>
          </a:p>
        </p:txBody>
      </p:sp>
      <p:pic>
        <p:nvPicPr>
          <p:cNvPr id="8" name="Picture 7">
            <a:extLst>
              <a:ext uri="{FF2B5EF4-FFF2-40B4-BE49-F238E27FC236}">
                <a16:creationId xmlns:a16="http://schemas.microsoft.com/office/drawing/2014/main" id="{1EDD64EF-AC93-447C-8FDD-FD1C2D9C8112}"/>
              </a:ext>
            </a:extLst>
          </p:cNvPr>
          <p:cNvPicPr>
            <a:picLocks noChangeAspect="1"/>
          </p:cNvPicPr>
          <p:nvPr/>
        </p:nvPicPr>
        <p:blipFill>
          <a:blip r:embed="rId3"/>
          <a:stretch>
            <a:fillRect/>
          </a:stretch>
        </p:blipFill>
        <p:spPr>
          <a:xfrm>
            <a:off x="39580" y="4850759"/>
            <a:ext cx="12111928" cy="1926056"/>
          </a:xfrm>
          <a:prstGeom prst="rect">
            <a:avLst/>
          </a:prstGeom>
        </p:spPr>
      </p:pic>
      <p:sp>
        <p:nvSpPr>
          <p:cNvPr id="3" name="TextBox 2">
            <a:extLst>
              <a:ext uri="{FF2B5EF4-FFF2-40B4-BE49-F238E27FC236}">
                <a16:creationId xmlns:a16="http://schemas.microsoft.com/office/drawing/2014/main" id="{64E9E5CC-0E51-C9BF-E4C9-E21575069831}"/>
              </a:ext>
            </a:extLst>
          </p:cNvPr>
          <p:cNvSpPr txBox="1"/>
          <p:nvPr/>
        </p:nvSpPr>
        <p:spPr>
          <a:xfrm>
            <a:off x="419873" y="536027"/>
            <a:ext cx="8087711" cy="461665"/>
          </a:xfrm>
          <a:prstGeom prst="rect">
            <a:avLst/>
          </a:prstGeom>
          <a:noFill/>
        </p:spPr>
        <p:txBody>
          <a:bodyPr wrap="square" rtlCol="0">
            <a:spAutoFit/>
          </a:bodyPr>
          <a:lstStyle/>
          <a:p>
            <a:r>
              <a:rPr lang="en-US" sz="2400" b="1" dirty="0">
                <a:latin typeface="Calibri" panose="020F0502020204030204" pitchFamily="34" charset="0"/>
                <a:ea typeface="Calibri" panose="020F0502020204030204" pitchFamily="34" charset="0"/>
                <a:cs typeface="Calibri" panose="020F0502020204030204" pitchFamily="34" charset="0"/>
              </a:rPr>
              <a:t>HOW TO: Fill Out An Award Summary Sheet Continued..</a:t>
            </a:r>
          </a:p>
        </p:txBody>
      </p:sp>
    </p:spTree>
    <p:extLst>
      <p:ext uri="{BB962C8B-B14F-4D97-AF65-F5344CB8AC3E}">
        <p14:creationId xmlns:p14="http://schemas.microsoft.com/office/powerpoint/2010/main" val="1672708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C8A7BA1F-26C2-4D77-15C2-70CECD7FCC46}"/>
              </a:ext>
            </a:extLst>
          </p:cNvPr>
          <p:cNvSpPr/>
          <p:nvPr/>
        </p:nvSpPr>
        <p:spPr>
          <a:xfrm>
            <a:off x="386255" y="591206"/>
            <a:ext cx="5092262" cy="528555"/>
          </a:xfrm>
          <a:prstGeom prst="roundRect">
            <a:avLst/>
          </a:prstGeom>
          <a:solidFill>
            <a:schemeClr val="accent5">
              <a:lumMod val="20000"/>
              <a:lumOff val="80000"/>
            </a:schemeClr>
          </a:solidFill>
          <a:ln>
            <a:solidFill>
              <a:schemeClr val="accent5">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33B9ECC3-DF5B-4735-97BE-DEA4135B9DF0}"/>
              </a:ext>
            </a:extLst>
          </p:cNvPr>
          <p:cNvSpPr txBox="1"/>
          <p:nvPr/>
        </p:nvSpPr>
        <p:spPr>
          <a:xfrm>
            <a:off x="386255" y="1182823"/>
            <a:ext cx="11419490" cy="5509200"/>
          </a:xfrm>
          <a:prstGeom prst="rect">
            <a:avLst/>
          </a:prstGeom>
          <a:noFill/>
        </p:spPr>
        <p:txBody>
          <a:bodyPr wrap="square" lIns="91440" tIns="45720" rIns="91440" bIns="45720" anchor="t">
            <a:spAutoFit/>
          </a:bodyPr>
          <a:lstStyle/>
          <a:p>
            <a:pPr algn="l" rtl="0" fontAlgn="base"/>
            <a:r>
              <a:rPr lang="en-US" sz="1600" b="1" i="0" dirty="0">
                <a:solidFill>
                  <a:srgbClr val="660033"/>
                </a:solidFill>
                <a:effectLst/>
                <a:latin typeface="Calibri" panose="020F0502020204030204" pitchFamily="34" charset="0"/>
                <a:ea typeface="Calibri" panose="020F0502020204030204" pitchFamily="34" charset="0"/>
                <a:cs typeface="Calibri" panose="020F0502020204030204" pitchFamily="34" charset="0"/>
              </a:rPr>
              <a:t>Send the </a:t>
            </a:r>
            <a:r>
              <a:rPr lang="en-US" sz="1600" b="1" dirty="0">
                <a:solidFill>
                  <a:srgbClr val="660033"/>
                </a:solidFill>
                <a:latin typeface="Calibri" panose="020F0502020204030204" pitchFamily="34" charset="0"/>
                <a:ea typeface="Calibri" panose="020F0502020204030204" pitchFamily="34" charset="0"/>
                <a:cs typeface="Calibri" panose="020F0502020204030204" pitchFamily="34" charset="0"/>
              </a:rPr>
              <a:t>Award Summary Sheet</a:t>
            </a:r>
            <a:r>
              <a:rPr lang="en-US" sz="1600" b="1" i="0" dirty="0">
                <a:solidFill>
                  <a:srgbClr val="660033"/>
                </a:solidFill>
                <a:effectLst/>
                <a:latin typeface="Calibri" panose="020F0502020204030204" pitchFamily="34" charset="0"/>
                <a:ea typeface="Calibri" panose="020F0502020204030204" pitchFamily="34" charset="0"/>
                <a:cs typeface="Calibri" panose="020F0502020204030204" pitchFamily="34" charset="0"/>
              </a:rPr>
              <a:t> to:</a:t>
            </a:r>
            <a:r>
              <a:rPr lang="en-US" sz="1600" b="0" i="0" dirty="0">
                <a:solidFill>
                  <a:srgbClr val="660033"/>
                </a:solidFill>
                <a:effectLst/>
                <a:latin typeface="Calibri" panose="020F0502020204030204" pitchFamily="34" charset="0"/>
                <a:ea typeface="Calibri" panose="020F0502020204030204" pitchFamily="34" charset="0"/>
                <a:cs typeface="Calibri" panose="020F0502020204030204" pitchFamily="34" charset="0"/>
              </a:rPr>
              <a:t> </a:t>
            </a:r>
          </a:p>
          <a:p>
            <a:pPr marL="171450" indent="-171450" algn="l" rtl="0" fontAlgn="base">
              <a:buFont typeface="Arial" panose="020B0604020202020204" pitchFamily="34" charset="0"/>
              <a:buChar char="•"/>
            </a:pPr>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processing, Financial Aid Office, </a:t>
            </a:r>
            <a:r>
              <a:rPr lang="en-US" sz="1600" b="0" i="0" u="sng" strike="noStrike"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fascholarships@mso.umt.edu</a:t>
            </a:r>
            <a:r>
              <a:rPr lang="en-US" sz="1600" b="0" i="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p>
          <a:p>
            <a:pPr marL="171450" indent="-171450" algn="l" rtl="0" fontAlgn="base">
              <a:buFont typeface="Arial" panose="020B0604020202020204" pitchFamily="34" charset="0"/>
              <a:buChar char="•"/>
            </a:pPr>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records and stewardship, UM Foundation, </a:t>
            </a:r>
            <a:r>
              <a:rPr lang="en-US" sz="1600" b="0" i="0" u="sng" strike="noStrike"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umfawardsummarysheets@supportum.org</a:t>
            </a:r>
            <a:r>
              <a:rPr lang="en-US" sz="1600" b="0" i="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p>
          <a:p>
            <a:pPr algn="l" rtl="0" fontAlgn="base"/>
            <a:endParaRPr lang="en-US" sz="800" b="1" i="0" dirty="0">
              <a:solidFill>
                <a:srgbClr val="660033"/>
              </a:solidFill>
              <a:effectLst/>
              <a:latin typeface="Calibri" panose="020F0502020204030204" pitchFamily="34" charset="0"/>
              <a:ea typeface="Calibri" panose="020F0502020204030204" pitchFamily="34" charset="0"/>
              <a:cs typeface="Calibri" panose="020F0502020204030204" pitchFamily="34" charset="0"/>
            </a:endParaRPr>
          </a:p>
          <a:p>
            <a:pPr algn="l" rtl="0" fontAlgn="base"/>
            <a:r>
              <a:rPr lang="en-US" sz="1600" b="1" i="0" dirty="0">
                <a:solidFill>
                  <a:srgbClr val="660033"/>
                </a:solidFill>
                <a:effectLst/>
                <a:latin typeface="Calibri" panose="020F0502020204030204" pitchFamily="34" charset="0"/>
                <a:ea typeface="Calibri" panose="020F0502020204030204" pitchFamily="34" charset="0"/>
                <a:cs typeface="Calibri" panose="020F0502020204030204" pitchFamily="34" charset="0"/>
              </a:rPr>
              <a:t>Reminders:</a:t>
            </a:r>
            <a:r>
              <a:rPr lang="en-US" sz="1600" b="0" i="0" dirty="0">
                <a:solidFill>
                  <a:srgbClr val="660033"/>
                </a:solidFill>
                <a:effectLst/>
                <a:latin typeface="Calibri" panose="020F0502020204030204" pitchFamily="34" charset="0"/>
                <a:ea typeface="Calibri" panose="020F0502020204030204" pitchFamily="34" charset="0"/>
                <a:cs typeface="Calibri" panose="020F0502020204030204" pitchFamily="34" charset="0"/>
              </a:rPr>
              <a:t> </a:t>
            </a:r>
          </a:p>
          <a:p>
            <a:pPr marL="171450" indent="-171450" algn="l" rtl="0" fontAlgn="base">
              <a:buFont typeface="Arial" panose="020B0604020202020204" pitchFamily="34" charset="0"/>
              <a:buChar char="•"/>
            </a:pPr>
            <a:r>
              <a:rPr lang="en-US" sz="1600" b="0" i="0">
                <a:solidFill>
                  <a:srgbClr val="000000"/>
                </a:solidFill>
                <a:effectLst/>
                <a:latin typeface="Calibri"/>
                <a:ea typeface="Calibri" panose="020F0502020204030204" pitchFamily="34" charset="0"/>
                <a:cs typeface="Calibri"/>
              </a:rPr>
              <a:t>Use the appropriate academic year AWSS</a:t>
            </a:r>
          </a:p>
          <a:p>
            <a:pPr marL="171450" indent="-171450">
              <a:buFont typeface="Arial" panose="020B0604020202020204" pitchFamily="34" charset="0"/>
              <a:buChar char="•"/>
            </a:pPr>
            <a:r>
              <a:rPr lang="en-US" sz="1600" dirty="0">
                <a:latin typeface="Calibri"/>
                <a:ea typeface="+mn-lt"/>
                <a:cs typeface="+mn-lt"/>
              </a:rPr>
              <a:t>Make </a:t>
            </a:r>
            <a:r>
              <a:rPr lang="en-US" sz="1600" b="0" i="0" dirty="0">
                <a:effectLst/>
                <a:latin typeface="Calibri"/>
                <a:ea typeface="+mn-lt"/>
                <a:cs typeface="+mn-lt"/>
              </a:rPr>
              <a:t>sure the email subject line </a:t>
            </a:r>
            <a:r>
              <a:rPr lang="en-US" sz="1600" dirty="0">
                <a:latin typeface="Calibri"/>
                <a:ea typeface="+mn-lt"/>
                <a:cs typeface="+mn-lt"/>
              </a:rPr>
              <a:t>includes this information:   </a:t>
            </a:r>
            <a:r>
              <a:rPr lang="en-US" sz="1600" b="0" i="0" dirty="0">
                <a:effectLst/>
                <a:latin typeface="Calibri"/>
                <a:ea typeface="+mn-lt"/>
                <a:cs typeface="+mn-lt"/>
              </a:rPr>
              <a:t>the </a:t>
            </a:r>
            <a:r>
              <a:rPr lang="en-US" sz="1600" dirty="0">
                <a:latin typeface="Calibri"/>
                <a:ea typeface="+mn-lt"/>
                <a:cs typeface="+mn-lt"/>
              </a:rPr>
              <a:t>Department - </a:t>
            </a:r>
            <a:r>
              <a:rPr lang="en-US" sz="1600" b="0" i="0" dirty="0">
                <a:effectLst/>
                <a:latin typeface="Calibri"/>
                <a:ea typeface="+mn-lt"/>
                <a:cs typeface="+mn-lt"/>
              </a:rPr>
              <a:t>the </a:t>
            </a:r>
            <a:r>
              <a:rPr lang="en-US" sz="1600" dirty="0">
                <a:latin typeface="Calibri"/>
                <a:ea typeface="+mn-lt"/>
                <a:cs typeface="+mn-lt"/>
              </a:rPr>
              <a:t>ACADEMIC YEAR - AWARD SUMMARY</a:t>
            </a:r>
            <a:endParaRPr lang="en-US" dirty="0"/>
          </a:p>
          <a:p>
            <a:pPr marL="171450" indent="-171450" algn="l" rtl="0" fontAlgn="base">
              <a:buFont typeface="Arial" panose="020B0604020202020204" pitchFamily="34" charset="0"/>
              <a:buChar char="•"/>
            </a:pPr>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Collect signature by dean, director, or responsible party by: </a:t>
            </a:r>
          </a:p>
          <a:p>
            <a:pPr marL="628650" lvl="1" indent="-171450" fontAlgn="base">
              <a:buFont typeface="Courier New" panose="02070309020205020404" pitchFamily="49" charset="0"/>
              <a:buChar char="o"/>
            </a:pPr>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Physical signature, or </a:t>
            </a:r>
          </a:p>
          <a:p>
            <a:pPr marL="628650" lvl="1" indent="-171450" fontAlgn="base">
              <a:buFont typeface="Courier New" panose="02070309020205020404" pitchFamily="49" charset="0"/>
              <a:buChar char="o"/>
            </a:pPr>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Electronic signature </a:t>
            </a:r>
          </a:p>
          <a:p>
            <a:pPr marL="1085850" lvl="2" indent="-171450" fontAlgn="base">
              <a:buFont typeface="Wingdings" panose="05000000000000000000" pitchFamily="2" charset="2"/>
              <a:buChar char="§"/>
            </a:pPr>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 email from the authorized signatory with the attached AWSS is permitted.</a:t>
            </a:r>
          </a:p>
          <a:p>
            <a:pPr marL="1085850" lvl="2" indent="-171450" fontAlgn="base">
              <a:buFont typeface="Wingdings" panose="05000000000000000000" pitchFamily="2" charset="2"/>
              <a:buChar char="§"/>
            </a:pPr>
            <a:endParaRPr lang="en-US" sz="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l" rtl="0" fontAlgn="base"/>
            <a:r>
              <a:rPr lang="en-US" sz="1600" b="1" i="0" dirty="0">
                <a:solidFill>
                  <a:srgbClr val="660033"/>
                </a:solidFill>
                <a:effectLst/>
                <a:latin typeface="Calibri" panose="020F0502020204030204" pitchFamily="34" charset="0"/>
                <a:ea typeface="Calibri" panose="020F0502020204030204" pitchFamily="34" charset="0"/>
                <a:cs typeface="Calibri" panose="020F0502020204030204" pitchFamily="34" charset="0"/>
              </a:rPr>
              <a:t>Please Communicate to YOUR Students:</a:t>
            </a:r>
            <a:r>
              <a:rPr lang="en-US" sz="1600" b="0" i="0" dirty="0">
                <a:solidFill>
                  <a:srgbClr val="660033"/>
                </a:solidFill>
                <a:effectLst/>
                <a:latin typeface="Calibri" panose="020F0502020204030204" pitchFamily="34" charset="0"/>
                <a:ea typeface="Calibri" panose="020F0502020204030204" pitchFamily="34" charset="0"/>
                <a:cs typeface="Calibri" panose="020F0502020204030204" pitchFamily="34" charset="0"/>
              </a:rPr>
              <a:t> </a:t>
            </a:r>
          </a:p>
          <a:p>
            <a:pPr marL="285750" indent="-285750" algn="l" rtl="0" fontAlgn="base">
              <a:buFont typeface="Wingdings" panose="05000000000000000000" pitchFamily="2" charset="2"/>
              <a:buChar char="v"/>
            </a:pPr>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If you are awarding a NEW student a scholarship through the Scholarship Award Summary Sheet you will need to notify the student that they are receiving the award. Financial Aid and the Foundation do not notify students that they have received an award. Financial Aid ONLY processes the forms/awards.</a:t>
            </a:r>
          </a:p>
          <a:p>
            <a:pPr marL="285750" indent="-285750" algn="l" rtl="0" fontAlgn="base">
              <a:buFont typeface="Wingdings" panose="05000000000000000000" pitchFamily="2" charset="2"/>
              <a:buChar char="v"/>
            </a:pPr>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Scholarships will reflect on a student’s account AFTER the Financial Aid Office has processed the form. Please take this into consideration when notifying your students of awards and that it may not be an instantaneous credit applied. Processing times vary throughout the school year. </a:t>
            </a:r>
          </a:p>
          <a:p>
            <a:pPr algn="l" rtl="0" fontAlgn="base"/>
            <a:endPar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l" rtl="0" fontAlgn="base"/>
            <a:r>
              <a:rPr lang="en-US" sz="1600" dirty="0">
                <a:solidFill>
                  <a:srgbClr val="660033"/>
                </a:solidFill>
                <a:latin typeface="Calibri" panose="020F0502020204030204" pitchFamily="34" charset="0"/>
                <a:ea typeface="Calibri" panose="020F0502020204030204" pitchFamily="34" charset="0"/>
                <a:cs typeface="Calibri" panose="020F0502020204030204" pitchFamily="34" charset="0"/>
              </a:rPr>
              <a:t>Questions</a:t>
            </a:r>
          </a:p>
          <a:p>
            <a:pPr algn="l" rtl="0" fontAlgn="base"/>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Please contact the Financial Aid Office</a:t>
            </a: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 and Foundation. You can find a copy of the Award Summary Sheet by v</a:t>
            </a:r>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isiting the </a:t>
            </a:r>
            <a:r>
              <a:rPr lang="en-US" sz="1600" b="1" i="0" dirty="0">
                <a:effectLst/>
                <a:latin typeface="Calibri" panose="020F0502020204030204" pitchFamily="34" charset="0"/>
                <a:ea typeface="Calibri" panose="020F0502020204030204" pitchFamily="34" charset="0"/>
                <a:cs typeface="Calibri" panose="020F0502020204030204" pitchFamily="34" charset="0"/>
              </a:rPr>
              <a:t>Department Scholarship Resources webpage</a:t>
            </a:r>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600" b="0" i="0" u="sng" strike="noStrike"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https://www.umt.edu/finaid/scholarships/department-use-resources.php</a:t>
            </a:r>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2" name="TextBox 1">
            <a:extLst>
              <a:ext uri="{FF2B5EF4-FFF2-40B4-BE49-F238E27FC236}">
                <a16:creationId xmlns:a16="http://schemas.microsoft.com/office/drawing/2014/main" id="{8B675B0A-BCFC-8971-FD10-32DAAF13BF38}"/>
              </a:ext>
            </a:extLst>
          </p:cNvPr>
          <p:cNvSpPr txBox="1"/>
          <p:nvPr/>
        </p:nvSpPr>
        <p:spPr>
          <a:xfrm>
            <a:off x="386255" y="591206"/>
            <a:ext cx="9183414" cy="461665"/>
          </a:xfrm>
          <a:prstGeom prst="rect">
            <a:avLst/>
          </a:prstGeom>
          <a:noFill/>
        </p:spPr>
        <p:txBody>
          <a:bodyPr wrap="square" rtlCol="0">
            <a:spAutoFit/>
          </a:bodyPr>
          <a:lstStyle/>
          <a:p>
            <a:r>
              <a:rPr lang="en-US" sz="24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Sending Your Award Summary Sheet</a:t>
            </a:r>
          </a:p>
        </p:txBody>
      </p:sp>
    </p:spTree>
    <p:extLst>
      <p:ext uri="{BB962C8B-B14F-4D97-AF65-F5344CB8AC3E}">
        <p14:creationId xmlns:p14="http://schemas.microsoft.com/office/powerpoint/2010/main" val="754650835"/>
      </p:ext>
    </p:extLst>
  </p:cSld>
  <p:clrMapOvr>
    <a:masterClrMapping/>
  </p:clrMapOvr>
</p:sld>
</file>

<file path=ppt/theme/theme1.xml><?xml version="1.0" encoding="utf-8"?>
<a:theme xmlns:a="http://schemas.openxmlformats.org/drawingml/2006/main" name="Dividend">
  <a:themeElements>
    <a:clrScheme name="Custom 11">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Custom 2">
      <a:majorFont>
        <a:latin typeface="Candara"/>
        <a:ea typeface=""/>
        <a:cs typeface=""/>
      </a:majorFont>
      <a:minorFont>
        <a:latin typeface="Candara"/>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spDef>
      <a:spPr>
        <a:ln>
          <a:noFill/>
        </a:ln>
      </a:spPr>
      <a:bodyPr rtlCol="0"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objectDefaults>
  <a:extraClrSchemeLst/>
  <a:extLst>
    <a:ext uri="{05A4C25C-085E-4340-85A3-A5531E510DB2}">
      <thm15:themeFamily xmlns:thm15="http://schemas.microsoft.com/office/thememl/2012/main" name="Presentation1" id="{F529A05C-9967-417B-A795-0EE2DA56A977}" vid="{B371D623-29EC-4410-98F2-D4F69349AE3D}"/>
    </a:ext>
  </a:extLst>
</a:theme>
</file>

<file path=ppt/theme/theme2.xml><?xml version="1.0" encoding="utf-8"?>
<a:theme xmlns:a="http://schemas.openxmlformats.org/drawingml/2006/main" name="Facet">
  <a:themeElements>
    <a:clrScheme name="Custom 7">
      <a:dk1>
        <a:sysClr val="windowText" lastClr="000000"/>
      </a:dk1>
      <a:lt1>
        <a:sysClr val="window" lastClr="FFFFFF"/>
      </a:lt1>
      <a:dk2>
        <a:srgbClr val="2C3C43"/>
      </a:dk2>
      <a:lt2>
        <a:srgbClr val="EBEBEB"/>
      </a:lt2>
      <a:accent1>
        <a:srgbClr val="8C8E90"/>
      </a:accent1>
      <a:accent2>
        <a:srgbClr val="70002E"/>
      </a:accent2>
      <a:accent3>
        <a:srgbClr val="E6B91E"/>
      </a:accent3>
      <a:accent4>
        <a:srgbClr val="E76618"/>
      </a:accent4>
      <a:accent5>
        <a:srgbClr val="C42F1A"/>
      </a:accent5>
      <a:accent6>
        <a:srgbClr val="918655"/>
      </a:accent6>
      <a:hlink>
        <a:srgbClr val="70002E"/>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MF_PowerPoint_Template -All-Staff.pptx" id="{5FFC07FF-6E8C-4783-AC5D-18B3FF2D4C77}" vid="{638D69C4-9394-4028-B8F6-6DF9010D603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858c5016-040c-45d6-96c1-b047db411c9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F97F5DCFC23614A93B340DCF7F47C7D" ma:contentTypeVersion="11" ma:contentTypeDescription="Create a new document." ma:contentTypeScope="" ma:versionID="bfbae7d2f423dd460d9e2370fcccd6e3">
  <xsd:schema xmlns:xsd="http://www.w3.org/2001/XMLSchema" xmlns:xs="http://www.w3.org/2001/XMLSchema" xmlns:p="http://schemas.microsoft.com/office/2006/metadata/properties" xmlns:ns3="858c5016-040c-45d6-96c1-b047db411c98" xmlns:ns4="3a681553-22be-4992-bb74-c85c5811aa7e" targetNamespace="http://schemas.microsoft.com/office/2006/metadata/properties" ma:root="true" ma:fieldsID="3faa0cb197519c2b60f7eee82a7a78d2" ns3:_="" ns4:_="">
    <xsd:import namespace="858c5016-040c-45d6-96c1-b047db411c98"/>
    <xsd:import namespace="3a681553-22be-4992-bb74-c85c5811aa7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8c5016-040c-45d6-96c1-b047db411c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_activity" ma:index="18"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a681553-22be-4992-bb74-c85c5811aa7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2FE05B-4C02-4A15-B705-F389E693C00A}">
  <ds:schemaRefs>
    <ds:schemaRef ds:uri="http://schemas.microsoft.com/sharepoint/v3/contenttype/forms"/>
  </ds:schemaRefs>
</ds:datastoreItem>
</file>

<file path=customXml/itemProps2.xml><?xml version="1.0" encoding="utf-8"?>
<ds:datastoreItem xmlns:ds="http://schemas.openxmlformats.org/officeDocument/2006/customXml" ds:itemID="{DF73FEEF-72C9-4162-9EC7-BF2C1A0A2958}">
  <ds:schemaRefs>
    <ds:schemaRef ds:uri="http://purl.org/dc/terms/"/>
    <ds:schemaRef ds:uri="3a681553-22be-4992-bb74-c85c5811aa7e"/>
    <ds:schemaRef ds:uri="http://purl.org/dc/elements/1.1/"/>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858c5016-040c-45d6-96c1-b047db411c98"/>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6386E0D5-08F5-4E35-BF28-7148C77DC3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8c5016-040c-45d6-96c1-b047db411c98"/>
    <ds:schemaRef ds:uri="3a681553-22be-4992-bb74-c85c5811aa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6982</TotalTime>
  <Words>3032</Words>
  <Application>Microsoft Office PowerPoint</Application>
  <PresentationFormat>Widescreen</PresentationFormat>
  <Paragraphs>342</Paragraphs>
  <Slides>19</Slides>
  <Notes>19</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19</vt:i4>
      </vt:variant>
    </vt:vector>
  </HeadingPairs>
  <TitlesOfParts>
    <vt:vector size="36" baseType="lpstr">
      <vt:lpstr>Arial</vt:lpstr>
      <vt:lpstr>Avenir LT Std 35 Light</vt:lpstr>
      <vt:lpstr>Avenir LT Std 65 Medium</vt:lpstr>
      <vt:lpstr>Calibri</vt:lpstr>
      <vt:lpstr>Calibri Light</vt:lpstr>
      <vt:lpstr>Calibri-Bold</vt:lpstr>
      <vt:lpstr>Candara</vt:lpstr>
      <vt:lpstr>Courier New</vt:lpstr>
      <vt:lpstr>Segoe UI</vt:lpstr>
      <vt:lpstr>Trebuchet MS</vt:lpstr>
      <vt:lpstr>Wingdings</vt:lpstr>
      <vt:lpstr>Wingdings 2</vt:lpstr>
      <vt:lpstr>Wingdings 3</vt:lpstr>
      <vt:lpstr>Wingdings,Sans-Serif</vt:lpstr>
      <vt:lpstr>Dividend</vt:lpstr>
      <vt:lpstr>Facet</vt:lpstr>
      <vt:lpstr>Office Theme</vt:lpstr>
      <vt:lpstr>August Scholarship Forum</vt:lpstr>
      <vt:lpstr>April Scholarship Forum Recap</vt:lpstr>
      <vt:lpstr>Financial aid office updates and reminders</vt:lpstr>
      <vt:lpstr>PowerPoint Presentation</vt:lpstr>
      <vt:lpstr>2023 – 2024 Academic year timeline  &amp; Monthly to Do List</vt:lpstr>
      <vt:lpstr>Award Summary Sheets</vt:lpstr>
      <vt:lpstr>PowerPoint Presentation</vt:lpstr>
      <vt:lpstr>PowerPoint Presentation</vt:lpstr>
      <vt:lpstr>PowerPoint Presentation</vt:lpstr>
      <vt:lpstr>HOW TO: Fill out An Award Correction</vt:lpstr>
      <vt:lpstr>HOW TO: Fill Out and Award Correction Continued… </vt:lpstr>
      <vt:lpstr>PowerPoint Presentation</vt:lpstr>
      <vt:lpstr>PowerPoint Presentation</vt:lpstr>
      <vt:lpstr>PowerPoint Presentation</vt:lpstr>
      <vt:lpstr>PowerPoint Presentation</vt:lpstr>
      <vt:lpstr>Questions?</vt:lpstr>
      <vt:lpstr>Department Scholarship Resource Webpage</vt:lpstr>
      <vt:lpstr>Looks LIKE SOUNDS Like</vt:lpstr>
      <vt:lpstr>Thank you for joining!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December Scholarship Forum</dc:title>
  <dc:creator>Raven Clark</dc:creator>
  <cp:lastModifiedBy>Peltier, Christina</cp:lastModifiedBy>
  <cp:revision>2048</cp:revision>
  <dcterms:created xsi:type="dcterms:W3CDTF">2022-10-24T19:48:53Z</dcterms:created>
  <dcterms:modified xsi:type="dcterms:W3CDTF">2023-10-09T14:30:59Z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0x0101006F97F5DCFC23614A93B340DCF7F47C7D</vt:lpwstr>
  </property>
</Properties>
</file>