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2"/>
  </p:notesMasterIdLst>
  <p:sldIdLst>
    <p:sldId id="302" r:id="rId2"/>
    <p:sldId id="303" r:id="rId3"/>
    <p:sldId id="304" r:id="rId4"/>
    <p:sldId id="277" r:id="rId5"/>
    <p:sldId id="294" r:id="rId6"/>
    <p:sldId id="279" r:id="rId7"/>
    <p:sldId id="309" r:id="rId8"/>
    <p:sldId id="306" r:id="rId9"/>
    <p:sldId id="310" r:id="rId10"/>
    <p:sldId id="259" r:id="rId11"/>
    <p:sldId id="281" r:id="rId12"/>
    <p:sldId id="282" r:id="rId13"/>
    <p:sldId id="311" r:id="rId14"/>
    <p:sldId id="312" r:id="rId15"/>
    <p:sldId id="291" r:id="rId16"/>
    <p:sldId id="292" r:id="rId17"/>
    <p:sldId id="271" r:id="rId18"/>
    <p:sldId id="301" r:id="rId19"/>
    <p:sldId id="300"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9AB"/>
    <a:srgbClr val="FFF8E5"/>
    <a:srgbClr val="004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2E1B69-841F-4422-ACF7-1C25A4ED0587}" v="78" dt="2023-12-04T22:34:37.685"/>
    <p1510:client id="{20D7EEB9-A108-4E47-B6BB-0641DC053BC2}" v="3" dt="2023-12-09T00:02:40.834"/>
    <p1510:client id="{317C6902-D51B-430A-9635-E969270C62B1}" v="210" dt="2023-12-05T23:30:09.609"/>
    <p1510:client id="{35CB41DD-6576-42C4-8638-68B80CD40247}" v="4" dt="2023-12-13T22:25:45.467"/>
    <p1510:client id="{37EEBDDA-CBF0-4134-8A5E-55DD545BF1F5}" v="28" dt="2023-12-04T16:05:58.362"/>
    <p1510:client id="{4AE76958-DE0B-4700-A1A3-0BA921747DBF}" v="6" dt="2023-12-04T17:20:53.178"/>
    <p1510:client id="{56EC24AB-9127-4BDE-877C-43C92D7235E6}" v="64" dt="2023-12-04T16:13:35.026"/>
    <p1510:client id="{83F86752-7036-41C4-AE96-A2326C0D25C5}" v="1341" dt="2023-12-05T21:32:28.564"/>
    <p1510:client id="{DB5D6D9D-ACCC-4D11-9E37-5B821A07E5BB}" v="17" dt="2023-12-05T21:38:04.902"/>
    <p1510:client id="{E4860A71-ACF3-46F6-9D37-E3B6EE8E1754}" v="2" dt="2023-12-13T22:45:25.2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44" autoAdjust="0"/>
    <p:restoredTop sz="88011" autoAdjust="0"/>
  </p:normalViewPr>
  <p:slideViewPr>
    <p:cSldViewPr snapToGrid="0">
      <p:cViewPr varScale="1">
        <p:scale>
          <a:sx n="99" d="100"/>
          <a:sy n="99" d="100"/>
        </p:scale>
        <p:origin x="64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diagrams/_rels/data1.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0AD2D9-07BB-42BD-A4C5-CBE514A55D53}" type="doc">
      <dgm:prSet loTypeId="urn:microsoft.com/office/officeart/2005/8/layout/vList3" loCatId="picture" qsTypeId="urn:microsoft.com/office/officeart/2005/8/quickstyle/3d1" qsCatId="3D" csTypeId="urn:microsoft.com/office/officeart/2005/8/colors/accent6_1" csCatId="accent6" phldr="1"/>
      <dgm:spPr/>
      <dgm:t>
        <a:bodyPr/>
        <a:lstStyle/>
        <a:p>
          <a:endParaRPr lang="en-US"/>
        </a:p>
      </dgm:t>
    </dgm:pt>
    <dgm:pt modelId="{711A3BD8-56ED-46FF-9E70-4D24A92A66EA}">
      <dgm:prSet phldrT="[Text]"/>
      <dgm:spPr/>
      <dgm:t>
        <a:bodyPr/>
        <a:lstStyle/>
        <a:p>
          <a:pPr algn="l"/>
          <a:r>
            <a:rPr lang="en-US" dirty="0">
              <a:latin typeface="Calibri" panose="020F0502020204030204" pitchFamily="34" charset="0"/>
              <a:ea typeface="Calibri" panose="020F0502020204030204" pitchFamily="34" charset="0"/>
              <a:cs typeface="Calibri" panose="020F0502020204030204" pitchFamily="34" charset="0"/>
            </a:rPr>
            <a:t>Tracking and Reconciling</a:t>
          </a:r>
        </a:p>
      </dgm:t>
    </dgm:pt>
    <dgm:pt modelId="{A028CE94-3B6A-429E-8DB3-C59A62F4F969}" type="parTrans" cxnId="{C70A600C-46A4-46AF-890A-9716134503D4}">
      <dgm:prSet/>
      <dgm:spPr/>
      <dgm:t>
        <a:bodyPr/>
        <a:lstStyle/>
        <a:p>
          <a:pPr algn="ctr"/>
          <a:endParaRPr lang="en-US"/>
        </a:p>
      </dgm:t>
    </dgm:pt>
    <dgm:pt modelId="{43184FBA-70BC-43AB-86D0-3EFACE04D48C}" type="sibTrans" cxnId="{C70A600C-46A4-46AF-890A-9716134503D4}">
      <dgm:prSet/>
      <dgm:spPr/>
      <dgm:t>
        <a:bodyPr/>
        <a:lstStyle/>
        <a:p>
          <a:pPr algn="ctr"/>
          <a:endParaRPr lang="en-US"/>
        </a:p>
      </dgm:t>
    </dgm:pt>
    <dgm:pt modelId="{3C7B5523-FA16-4ADA-BD86-768D7231F25D}">
      <dgm:prSet phldrT="[Text]"/>
      <dgm:spPr/>
      <dgm:t>
        <a:bodyPr/>
        <a:lstStyle/>
        <a:p>
          <a:pPr algn="l"/>
          <a:r>
            <a:rPr lang="en-US" dirty="0">
              <a:latin typeface="Avenir LT Std 35 Light" panose="020B0402020203020204"/>
            </a:rPr>
            <a:t>UM Foundation FAQ</a:t>
          </a:r>
        </a:p>
      </dgm:t>
    </dgm:pt>
    <dgm:pt modelId="{DB51EC27-D581-42B9-B024-B8BF72E63FC2}" type="parTrans" cxnId="{FA2AB461-BADF-48ED-A0ED-048D8076F5D8}">
      <dgm:prSet/>
      <dgm:spPr/>
      <dgm:t>
        <a:bodyPr/>
        <a:lstStyle/>
        <a:p>
          <a:pPr algn="ctr"/>
          <a:endParaRPr lang="en-US"/>
        </a:p>
      </dgm:t>
    </dgm:pt>
    <dgm:pt modelId="{80FDAF30-9797-4FB1-ACAE-AC93FBFD017D}" type="sibTrans" cxnId="{FA2AB461-BADF-48ED-A0ED-048D8076F5D8}">
      <dgm:prSet/>
      <dgm:spPr/>
      <dgm:t>
        <a:bodyPr/>
        <a:lstStyle/>
        <a:p>
          <a:pPr algn="ctr"/>
          <a:endParaRPr lang="en-US"/>
        </a:p>
      </dgm:t>
    </dgm:pt>
    <dgm:pt modelId="{F185E01C-E630-4696-BC9A-360C7557C711}" type="pres">
      <dgm:prSet presAssocID="{500AD2D9-07BB-42BD-A4C5-CBE514A55D53}" presName="linearFlow" presStyleCnt="0">
        <dgm:presLayoutVars>
          <dgm:dir/>
          <dgm:resizeHandles val="exact"/>
        </dgm:presLayoutVars>
      </dgm:prSet>
      <dgm:spPr/>
    </dgm:pt>
    <dgm:pt modelId="{7AFD03DE-4022-4F9E-BD79-526525E13C71}" type="pres">
      <dgm:prSet presAssocID="{711A3BD8-56ED-46FF-9E70-4D24A92A66EA}" presName="composite" presStyleCnt="0"/>
      <dgm:spPr/>
    </dgm:pt>
    <dgm:pt modelId="{DCFD1A23-CE00-4DA4-955E-A6CD3F61E4B9}" type="pres">
      <dgm:prSet presAssocID="{711A3BD8-56ED-46FF-9E70-4D24A92A66EA}" presName="imgShp" presStyleLbl="fgImgPlace1" presStyleIdx="0" presStyleCnt="2" custFlipHor="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effectLst>
          <a:outerShdw blurRad="50800" dist="38100" dir="10800000" algn="r" rotWithShape="0">
            <a:prstClr val="black">
              <a:alpha val="40000"/>
            </a:prstClr>
          </a:outerShdw>
        </a:effectLst>
      </dgm:spPr>
      <dgm:extLst>
        <a:ext uri="{E40237B7-FDA0-4F09-8148-C483321AD2D9}">
          <dgm14:cNvPr xmlns:dgm14="http://schemas.microsoft.com/office/drawing/2010/diagram" id="0" name="" descr="Circle with left arrow with solid fill"/>
        </a:ext>
      </dgm:extLst>
    </dgm:pt>
    <dgm:pt modelId="{08CB2F36-EE6F-497D-BEA3-44BAEE5C6453}" type="pres">
      <dgm:prSet presAssocID="{711A3BD8-56ED-46FF-9E70-4D24A92A66EA}" presName="txShp" presStyleLbl="node1" presStyleIdx="0" presStyleCnt="2">
        <dgm:presLayoutVars>
          <dgm:bulletEnabled val="1"/>
        </dgm:presLayoutVars>
      </dgm:prSet>
      <dgm:spPr/>
    </dgm:pt>
    <dgm:pt modelId="{8C4841CB-3AF4-4541-8ADE-A7734A9F9C70}" type="pres">
      <dgm:prSet presAssocID="{43184FBA-70BC-43AB-86D0-3EFACE04D48C}" presName="spacing" presStyleCnt="0"/>
      <dgm:spPr/>
    </dgm:pt>
    <dgm:pt modelId="{126C8E74-75B7-45B9-960C-85D063B23DAA}" type="pres">
      <dgm:prSet presAssocID="{3C7B5523-FA16-4ADA-BD86-768D7231F25D}" presName="composite" presStyleCnt="0"/>
      <dgm:spPr/>
    </dgm:pt>
    <dgm:pt modelId="{FC22CB67-F193-45FB-BA73-1699C90E0DA7}" type="pres">
      <dgm:prSet presAssocID="{3C7B5523-FA16-4ADA-BD86-768D7231F25D}" presName="imgShp" presStyleLbl="fgImgPlace1" presStyleIdx="1" presStyleCnt="2" custFlipHor="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effectLst>
          <a:outerShdw blurRad="50800" dist="38100" dir="10800000" algn="r" rotWithShape="0">
            <a:prstClr val="black">
              <a:alpha val="40000"/>
            </a:prstClr>
          </a:outerShdw>
        </a:effectLst>
      </dgm:spPr>
      <dgm:extLst>
        <a:ext uri="{E40237B7-FDA0-4F09-8148-C483321AD2D9}">
          <dgm14:cNvPr xmlns:dgm14="http://schemas.microsoft.com/office/drawing/2010/diagram" id="0" name="" descr="Circle with left arrow with solid fill"/>
        </a:ext>
      </dgm:extLst>
    </dgm:pt>
    <dgm:pt modelId="{B0767E91-59D5-4596-89A8-D795C62EDC74}" type="pres">
      <dgm:prSet presAssocID="{3C7B5523-FA16-4ADA-BD86-768D7231F25D}" presName="txShp" presStyleLbl="node1" presStyleIdx="1" presStyleCnt="2" custLinFactNeighborX="-194">
        <dgm:presLayoutVars>
          <dgm:bulletEnabled val="1"/>
        </dgm:presLayoutVars>
      </dgm:prSet>
      <dgm:spPr/>
    </dgm:pt>
  </dgm:ptLst>
  <dgm:cxnLst>
    <dgm:cxn modelId="{C70A600C-46A4-46AF-890A-9716134503D4}" srcId="{500AD2D9-07BB-42BD-A4C5-CBE514A55D53}" destId="{711A3BD8-56ED-46FF-9E70-4D24A92A66EA}" srcOrd="0" destOrd="0" parTransId="{A028CE94-3B6A-429E-8DB3-C59A62F4F969}" sibTransId="{43184FBA-70BC-43AB-86D0-3EFACE04D48C}"/>
    <dgm:cxn modelId="{AE637B1C-B009-4711-BDB2-8AB3197DF6F4}" type="presOf" srcId="{500AD2D9-07BB-42BD-A4C5-CBE514A55D53}" destId="{F185E01C-E630-4696-BC9A-360C7557C711}" srcOrd="0" destOrd="0" presId="urn:microsoft.com/office/officeart/2005/8/layout/vList3"/>
    <dgm:cxn modelId="{FA2AB461-BADF-48ED-A0ED-048D8076F5D8}" srcId="{500AD2D9-07BB-42BD-A4C5-CBE514A55D53}" destId="{3C7B5523-FA16-4ADA-BD86-768D7231F25D}" srcOrd="1" destOrd="0" parTransId="{DB51EC27-D581-42B9-B024-B8BF72E63FC2}" sibTransId="{80FDAF30-9797-4FB1-ACAE-AC93FBFD017D}"/>
    <dgm:cxn modelId="{7C058858-84EC-4210-845C-943B3E64C4CB}" type="presOf" srcId="{711A3BD8-56ED-46FF-9E70-4D24A92A66EA}" destId="{08CB2F36-EE6F-497D-BEA3-44BAEE5C6453}" srcOrd="0" destOrd="0" presId="urn:microsoft.com/office/officeart/2005/8/layout/vList3"/>
    <dgm:cxn modelId="{12F9CFAF-DB14-477B-8910-4CC787094C6E}" type="presOf" srcId="{3C7B5523-FA16-4ADA-BD86-768D7231F25D}" destId="{B0767E91-59D5-4596-89A8-D795C62EDC74}" srcOrd="0" destOrd="0" presId="urn:microsoft.com/office/officeart/2005/8/layout/vList3"/>
    <dgm:cxn modelId="{A19C341D-0627-45B5-A300-65F2EFD190FC}" type="presParOf" srcId="{F185E01C-E630-4696-BC9A-360C7557C711}" destId="{7AFD03DE-4022-4F9E-BD79-526525E13C71}" srcOrd="0" destOrd="0" presId="urn:microsoft.com/office/officeart/2005/8/layout/vList3"/>
    <dgm:cxn modelId="{3FCC8D76-61A9-45AD-B14B-71763981E909}" type="presParOf" srcId="{7AFD03DE-4022-4F9E-BD79-526525E13C71}" destId="{DCFD1A23-CE00-4DA4-955E-A6CD3F61E4B9}" srcOrd="0" destOrd="0" presId="urn:microsoft.com/office/officeart/2005/8/layout/vList3"/>
    <dgm:cxn modelId="{714E8C96-6E81-4D92-BF8E-98F55F886AD0}" type="presParOf" srcId="{7AFD03DE-4022-4F9E-BD79-526525E13C71}" destId="{08CB2F36-EE6F-497D-BEA3-44BAEE5C6453}" srcOrd="1" destOrd="0" presId="urn:microsoft.com/office/officeart/2005/8/layout/vList3"/>
    <dgm:cxn modelId="{C9A3D9B2-0888-4BE2-A6FB-C390E47C256A}" type="presParOf" srcId="{F185E01C-E630-4696-BC9A-360C7557C711}" destId="{8C4841CB-3AF4-4541-8ADE-A7734A9F9C70}" srcOrd="1" destOrd="0" presId="urn:microsoft.com/office/officeart/2005/8/layout/vList3"/>
    <dgm:cxn modelId="{405BF372-B86D-41C8-990D-BC32642E9B7F}" type="presParOf" srcId="{F185E01C-E630-4696-BC9A-360C7557C711}" destId="{126C8E74-75B7-45B9-960C-85D063B23DAA}" srcOrd="2" destOrd="0" presId="urn:microsoft.com/office/officeart/2005/8/layout/vList3"/>
    <dgm:cxn modelId="{C962A723-0DA0-4EEC-8FE0-E1C9FBBD91B0}" type="presParOf" srcId="{126C8E74-75B7-45B9-960C-85D063B23DAA}" destId="{FC22CB67-F193-45FB-BA73-1699C90E0DA7}" srcOrd="0" destOrd="0" presId="urn:microsoft.com/office/officeart/2005/8/layout/vList3"/>
    <dgm:cxn modelId="{97E49FE3-AF36-4390-9B6C-1C76EB21650E}" type="presParOf" srcId="{126C8E74-75B7-45B9-960C-85D063B23DAA}" destId="{B0767E91-59D5-4596-89A8-D795C62EDC74}"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B2F36-EE6F-497D-BEA3-44BAEE5C6453}">
      <dsp:nvSpPr>
        <dsp:cNvPr id="0" name=""/>
        <dsp:cNvSpPr/>
      </dsp:nvSpPr>
      <dsp:spPr>
        <a:xfrm rot="10800000">
          <a:off x="2439422" y="436"/>
          <a:ext cx="8107680" cy="1589049"/>
        </a:xfrm>
        <a:prstGeom prst="homePlat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00727" tIns="198120" rIns="369824" bIns="198120" numCol="1" spcCol="1270" anchor="ctr" anchorCtr="0">
          <a:noAutofit/>
        </a:bodyPr>
        <a:lstStyle/>
        <a:p>
          <a:pPr marL="0" lvl="0" indent="0" algn="l" defTabSz="2311400">
            <a:lnSpc>
              <a:spcPct val="90000"/>
            </a:lnSpc>
            <a:spcBef>
              <a:spcPct val="0"/>
            </a:spcBef>
            <a:spcAft>
              <a:spcPct val="35000"/>
            </a:spcAft>
            <a:buNone/>
          </a:pPr>
          <a:r>
            <a:rPr lang="en-US" sz="5200" kern="1200" dirty="0">
              <a:latin typeface="Calibri" panose="020F0502020204030204" pitchFamily="34" charset="0"/>
              <a:ea typeface="Calibri" panose="020F0502020204030204" pitchFamily="34" charset="0"/>
              <a:cs typeface="Calibri" panose="020F0502020204030204" pitchFamily="34" charset="0"/>
            </a:rPr>
            <a:t>Tracking and Reconciling</a:t>
          </a:r>
        </a:p>
      </dsp:txBody>
      <dsp:txXfrm rot="10800000">
        <a:off x="2836684" y="436"/>
        <a:ext cx="7710418" cy="1589049"/>
      </dsp:txXfrm>
    </dsp:sp>
    <dsp:sp modelId="{DCFD1A23-CE00-4DA4-955E-A6CD3F61E4B9}">
      <dsp:nvSpPr>
        <dsp:cNvPr id="0" name=""/>
        <dsp:cNvSpPr/>
      </dsp:nvSpPr>
      <dsp:spPr>
        <a:xfrm flipH="1">
          <a:off x="1644897" y="436"/>
          <a:ext cx="1589049" cy="1589049"/>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50800" dist="38100" dir="10800000" algn="r"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767E91-59D5-4596-89A8-D795C62EDC74}">
      <dsp:nvSpPr>
        <dsp:cNvPr id="0" name=""/>
        <dsp:cNvSpPr/>
      </dsp:nvSpPr>
      <dsp:spPr>
        <a:xfrm rot="10800000">
          <a:off x="2423693" y="1986748"/>
          <a:ext cx="8107680" cy="1589049"/>
        </a:xfrm>
        <a:prstGeom prst="homePlat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00727" tIns="198120" rIns="369824" bIns="198120" numCol="1" spcCol="1270" anchor="ctr" anchorCtr="0">
          <a:noAutofit/>
        </a:bodyPr>
        <a:lstStyle/>
        <a:p>
          <a:pPr marL="0" lvl="0" indent="0" algn="l" defTabSz="2311400">
            <a:lnSpc>
              <a:spcPct val="90000"/>
            </a:lnSpc>
            <a:spcBef>
              <a:spcPct val="0"/>
            </a:spcBef>
            <a:spcAft>
              <a:spcPct val="35000"/>
            </a:spcAft>
            <a:buNone/>
          </a:pPr>
          <a:r>
            <a:rPr lang="en-US" sz="5200" kern="1200" dirty="0">
              <a:latin typeface="Avenir LT Std 35 Light" panose="020B0402020203020204"/>
            </a:rPr>
            <a:t>UM Foundation FAQ</a:t>
          </a:r>
        </a:p>
      </dsp:txBody>
      <dsp:txXfrm rot="10800000">
        <a:off x="2820955" y="1986748"/>
        <a:ext cx="7710418" cy="1589049"/>
      </dsp:txXfrm>
    </dsp:sp>
    <dsp:sp modelId="{FC22CB67-F193-45FB-BA73-1699C90E0DA7}">
      <dsp:nvSpPr>
        <dsp:cNvPr id="0" name=""/>
        <dsp:cNvSpPr/>
      </dsp:nvSpPr>
      <dsp:spPr>
        <a:xfrm flipH="1">
          <a:off x="1644897" y="1986748"/>
          <a:ext cx="1589049" cy="1589049"/>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50800" dist="38100" dir="10800000" algn="r"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D0A5E8-E853-48C1-81EF-4196DAA62A18}"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D5225E-EB3B-4CEC-8FD1-6C5AE9CF95E2}" type="slidenum">
              <a:rPr lang="en-US" smtClean="0"/>
              <a:t>‹#›</a:t>
            </a:fld>
            <a:endParaRPr lang="en-US"/>
          </a:p>
        </p:txBody>
      </p:sp>
    </p:spTree>
    <p:extLst>
      <p:ext uri="{BB962C8B-B14F-4D97-AF65-F5344CB8AC3E}">
        <p14:creationId xmlns:p14="http://schemas.microsoft.com/office/powerpoint/2010/main" val="632045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1" dirty="0"/>
              <a:t>Raven presents</a:t>
            </a:r>
          </a:p>
          <a:p>
            <a:pPr marL="171450" indent="-171450">
              <a:buFont typeface="Wingdings" panose="05000000000000000000" pitchFamily="2" charset="2"/>
              <a:buChar char="Ø"/>
            </a:pPr>
            <a:r>
              <a:rPr lang="en-US" dirty="0">
                <a:cs typeface="Calibri"/>
              </a:rPr>
              <a:t>Complete.</a:t>
            </a:r>
          </a:p>
        </p:txBody>
      </p:sp>
      <p:sp>
        <p:nvSpPr>
          <p:cNvPr id="4" name="Slide Number Placeholder 3"/>
          <p:cNvSpPr>
            <a:spLocks noGrp="1"/>
          </p:cNvSpPr>
          <p:nvPr>
            <p:ph type="sldNum" sz="quarter" idx="5"/>
          </p:nvPr>
        </p:nvSpPr>
        <p:spPr/>
        <p:txBody>
          <a:bodyPr/>
          <a:lstStyle/>
          <a:p>
            <a:fld id="{5ADD0482-FC88-431A-A070-37D919A9D21F}" type="slidenum">
              <a:rPr lang="en-US" smtClean="0"/>
              <a:t>1</a:t>
            </a:fld>
            <a:endParaRPr lang="en-US" dirty="0"/>
          </a:p>
        </p:txBody>
      </p:sp>
    </p:spTree>
    <p:extLst>
      <p:ext uri="{BB962C8B-B14F-4D97-AF65-F5344CB8AC3E}">
        <p14:creationId xmlns:p14="http://schemas.microsoft.com/office/powerpoint/2010/main" val="3318029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a:t>
            </a:r>
          </a:p>
          <a:p>
            <a:pPr marL="171450" indent="-171450">
              <a:buFont typeface="Wingdings" panose="05000000000000000000" pitchFamily="2" charset="2"/>
              <a:buChar char="Ø"/>
            </a:pPr>
            <a:r>
              <a:rPr lang="en-US" b="1" dirty="0">
                <a:cs typeface="Calibri"/>
              </a:rPr>
              <a:t>Complete. </a:t>
            </a:r>
          </a:p>
        </p:txBody>
      </p:sp>
      <p:sp>
        <p:nvSpPr>
          <p:cNvPr id="4" name="Slide Number Placeholder 3"/>
          <p:cNvSpPr>
            <a:spLocks noGrp="1"/>
          </p:cNvSpPr>
          <p:nvPr>
            <p:ph type="sldNum" sz="quarter" idx="5"/>
          </p:nvPr>
        </p:nvSpPr>
        <p:spPr/>
        <p:txBody>
          <a:bodyPr/>
          <a:lstStyle/>
          <a:p>
            <a:fld id="{1BD5225E-EB3B-4CEC-8FD1-6C5AE9CF95E2}" type="slidenum">
              <a:rPr lang="en-US" smtClean="0"/>
              <a:t>10</a:t>
            </a:fld>
            <a:endParaRPr lang="en-US"/>
          </a:p>
        </p:txBody>
      </p:sp>
    </p:spTree>
    <p:extLst>
      <p:ext uri="{BB962C8B-B14F-4D97-AF65-F5344CB8AC3E}">
        <p14:creationId xmlns:p14="http://schemas.microsoft.com/office/powerpoint/2010/main" val="3597541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FAO Presents: </a:t>
            </a:r>
          </a:p>
          <a:p>
            <a:pPr marL="171450" indent="-171450">
              <a:buFont typeface="Wingdings" panose="05000000000000000000" pitchFamily="2" charset="2"/>
              <a:buChar char="Ø"/>
            </a:pPr>
            <a:r>
              <a:rPr lang="en-US" b="0" dirty="0">
                <a:cs typeface="Calibri"/>
              </a:rPr>
              <a:t>Complete. </a:t>
            </a:r>
          </a:p>
        </p:txBody>
      </p:sp>
      <p:sp>
        <p:nvSpPr>
          <p:cNvPr id="4" name="Slide Number Placeholder 3"/>
          <p:cNvSpPr>
            <a:spLocks noGrp="1"/>
          </p:cNvSpPr>
          <p:nvPr>
            <p:ph type="sldNum" sz="quarter" idx="5"/>
          </p:nvPr>
        </p:nvSpPr>
        <p:spPr/>
        <p:txBody>
          <a:bodyPr/>
          <a:lstStyle/>
          <a:p>
            <a:fld id="{1BD5225E-EB3B-4CEC-8FD1-6C5AE9CF95E2}" type="slidenum">
              <a:rPr lang="en-US" smtClean="0"/>
              <a:t>11</a:t>
            </a:fld>
            <a:endParaRPr lang="en-US"/>
          </a:p>
        </p:txBody>
      </p:sp>
    </p:spTree>
    <p:extLst>
      <p:ext uri="{BB962C8B-B14F-4D97-AF65-F5344CB8AC3E}">
        <p14:creationId xmlns:p14="http://schemas.microsoft.com/office/powerpoint/2010/main" val="3813224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FAO Presents: </a:t>
            </a:r>
          </a:p>
          <a:p>
            <a:pPr marL="171450" indent="-171450">
              <a:buFont typeface="Wingdings" panose="05000000000000000000" pitchFamily="2" charset="2"/>
              <a:buChar char="Ø"/>
            </a:pPr>
            <a:r>
              <a:rPr lang="en-US" b="0" dirty="0"/>
              <a:t>Complete.</a:t>
            </a:r>
          </a:p>
        </p:txBody>
      </p:sp>
      <p:sp>
        <p:nvSpPr>
          <p:cNvPr id="4" name="Slide Number Placeholder 3"/>
          <p:cNvSpPr>
            <a:spLocks noGrp="1"/>
          </p:cNvSpPr>
          <p:nvPr>
            <p:ph type="sldNum" sz="quarter" idx="5"/>
          </p:nvPr>
        </p:nvSpPr>
        <p:spPr/>
        <p:txBody>
          <a:bodyPr/>
          <a:lstStyle/>
          <a:p>
            <a:fld id="{1BD5225E-EB3B-4CEC-8FD1-6C5AE9CF95E2}" type="slidenum">
              <a:rPr lang="en-US" smtClean="0"/>
              <a:t>12</a:t>
            </a:fld>
            <a:endParaRPr lang="en-US"/>
          </a:p>
        </p:txBody>
      </p:sp>
    </p:spTree>
    <p:extLst>
      <p:ext uri="{BB962C8B-B14F-4D97-AF65-F5344CB8AC3E}">
        <p14:creationId xmlns:p14="http://schemas.microsoft.com/office/powerpoint/2010/main" val="3560864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FAO Presents</a:t>
            </a:r>
          </a:p>
          <a:p>
            <a:pPr marL="171450" indent="-171450">
              <a:buFont typeface="Wingdings" panose="05000000000000000000" pitchFamily="2" charset="2"/>
              <a:buChar char="Ø"/>
            </a:pPr>
            <a:r>
              <a:rPr lang="en-US" b="0" dirty="0"/>
              <a:t>Complete. </a:t>
            </a:r>
          </a:p>
        </p:txBody>
      </p:sp>
      <p:sp>
        <p:nvSpPr>
          <p:cNvPr id="4" name="Slide Number Placeholder 3"/>
          <p:cNvSpPr>
            <a:spLocks noGrp="1"/>
          </p:cNvSpPr>
          <p:nvPr>
            <p:ph type="sldNum" sz="quarter" idx="5"/>
          </p:nvPr>
        </p:nvSpPr>
        <p:spPr/>
        <p:txBody>
          <a:bodyPr/>
          <a:lstStyle/>
          <a:p>
            <a:fld id="{1BD5225E-EB3B-4CEC-8FD1-6C5AE9CF95E2}" type="slidenum">
              <a:rPr lang="en-US" smtClean="0"/>
              <a:t>13</a:t>
            </a:fld>
            <a:endParaRPr lang="en-US"/>
          </a:p>
        </p:txBody>
      </p:sp>
    </p:spTree>
    <p:extLst>
      <p:ext uri="{BB962C8B-B14F-4D97-AF65-F5344CB8AC3E}">
        <p14:creationId xmlns:p14="http://schemas.microsoft.com/office/powerpoint/2010/main" val="3328892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FAO Presents: </a:t>
            </a:r>
          </a:p>
          <a:p>
            <a:pPr marL="171450" indent="-171450">
              <a:buFont typeface="Wingdings" panose="05000000000000000000" pitchFamily="2" charset="2"/>
              <a:buChar char="Ø"/>
            </a:pPr>
            <a:r>
              <a:rPr lang="en-US" dirty="0"/>
              <a:t>Complete.</a:t>
            </a:r>
          </a:p>
        </p:txBody>
      </p:sp>
      <p:sp>
        <p:nvSpPr>
          <p:cNvPr id="4" name="Slide Number Placeholder 3"/>
          <p:cNvSpPr>
            <a:spLocks noGrp="1"/>
          </p:cNvSpPr>
          <p:nvPr>
            <p:ph type="sldNum" sz="quarter" idx="5"/>
          </p:nvPr>
        </p:nvSpPr>
        <p:spPr/>
        <p:txBody>
          <a:bodyPr/>
          <a:lstStyle/>
          <a:p>
            <a:fld id="{1BD5225E-EB3B-4CEC-8FD1-6C5AE9CF95E2}" type="slidenum">
              <a:rPr lang="en-US" smtClean="0"/>
              <a:t>14</a:t>
            </a:fld>
            <a:endParaRPr lang="en-US"/>
          </a:p>
        </p:txBody>
      </p:sp>
    </p:spTree>
    <p:extLst>
      <p:ext uri="{BB962C8B-B14F-4D97-AF65-F5344CB8AC3E}">
        <p14:creationId xmlns:p14="http://schemas.microsoft.com/office/powerpoint/2010/main" val="1858985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FAO Presents</a:t>
            </a:r>
          </a:p>
        </p:txBody>
      </p:sp>
      <p:sp>
        <p:nvSpPr>
          <p:cNvPr id="4" name="Slide Number Placeholder 3"/>
          <p:cNvSpPr>
            <a:spLocks noGrp="1"/>
          </p:cNvSpPr>
          <p:nvPr>
            <p:ph type="sldNum" sz="quarter" idx="5"/>
          </p:nvPr>
        </p:nvSpPr>
        <p:spPr/>
        <p:txBody>
          <a:bodyPr/>
          <a:lstStyle/>
          <a:p>
            <a:fld id="{1BD5225E-EB3B-4CEC-8FD1-6C5AE9CF95E2}" type="slidenum">
              <a:rPr lang="en-US" smtClean="0"/>
              <a:t>15</a:t>
            </a:fld>
            <a:endParaRPr lang="en-US"/>
          </a:p>
        </p:txBody>
      </p:sp>
    </p:spTree>
    <p:extLst>
      <p:ext uri="{BB962C8B-B14F-4D97-AF65-F5344CB8AC3E}">
        <p14:creationId xmlns:p14="http://schemas.microsoft.com/office/powerpoint/2010/main" val="573304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FAO Presents</a:t>
            </a:r>
          </a:p>
          <a:p>
            <a:pPr marL="171450" indent="-171450">
              <a:buFont typeface="Wingdings"/>
              <a:buChar char="Ø"/>
            </a:pPr>
            <a:r>
              <a:rPr lang="en-US" dirty="0">
                <a:cs typeface="Calibri"/>
              </a:rPr>
              <a:t>Complete.</a:t>
            </a:r>
          </a:p>
          <a:p>
            <a:endParaRPr lang="en-US" dirty="0">
              <a:cs typeface="Calibri"/>
            </a:endParaRPr>
          </a:p>
          <a:p>
            <a:endParaRPr lang="en-US" b="1" dirty="0">
              <a:cs typeface="Calibri"/>
            </a:endParaRPr>
          </a:p>
        </p:txBody>
      </p:sp>
      <p:sp>
        <p:nvSpPr>
          <p:cNvPr id="4" name="Slide Number Placeholder 3"/>
          <p:cNvSpPr>
            <a:spLocks noGrp="1"/>
          </p:cNvSpPr>
          <p:nvPr>
            <p:ph type="sldNum" sz="quarter" idx="5"/>
          </p:nvPr>
        </p:nvSpPr>
        <p:spPr/>
        <p:txBody>
          <a:bodyPr/>
          <a:lstStyle/>
          <a:p>
            <a:fld id="{1BD5225E-EB3B-4CEC-8FD1-6C5AE9CF95E2}" type="slidenum">
              <a:rPr lang="en-US" smtClean="0"/>
              <a:t>16</a:t>
            </a:fld>
            <a:endParaRPr lang="en-US"/>
          </a:p>
        </p:txBody>
      </p:sp>
    </p:spTree>
    <p:extLst>
      <p:ext uri="{BB962C8B-B14F-4D97-AF65-F5344CB8AC3E}">
        <p14:creationId xmlns:p14="http://schemas.microsoft.com/office/powerpoint/2010/main" val="958182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a:t>
            </a:r>
          </a:p>
          <a:p>
            <a:pPr marL="171450" indent="-171450">
              <a:buFont typeface="Wingdings"/>
              <a:buChar char="Ø"/>
            </a:pPr>
            <a:r>
              <a:rPr lang="en-US" dirty="0">
                <a:cs typeface="Calibri"/>
              </a:rPr>
              <a:t>Complete.</a:t>
            </a:r>
          </a:p>
        </p:txBody>
      </p:sp>
      <p:sp>
        <p:nvSpPr>
          <p:cNvPr id="4" name="Slide Number Placeholder 3"/>
          <p:cNvSpPr>
            <a:spLocks noGrp="1"/>
          </p:cNvSpPr>
          <p:nvPr>
            <p:ph type="sldNum" sz="quarter" idx="5"/>
          </p:nvPr>
        </p:nvSpPr>
        <p:spPr/>
        <p:txBody>
          <a:bodyPr/>
          <a:lstStyle/>
          <a:p>
            <a:fld id="{1BD5225E-EB3B-4CEC-8FD1-6C5AE9CF95E2}" type="slidenum">
              <a:rPr lang="en-US" smtClean="0"/>
              <a:t>17</a:t>
            </a:fld>
            <a:endParaRPr lang="en-US"/>
          </a:p>
        </p:txBody>
      </p:sp>
    </p:spTree>
    <p:extLst>
      <p:ext uri="{BB962C8B-B14F-4D97-AF65-F5344CB8AC3E}">
        <p14:creationId xmlns:p14="http://schemas.microsoft.com/office/powerpoint/2010/main" val="2791274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panose="05000000000000000000" pitchFamily="2" charset="2"/>
              <a:buChar char="Ø"/>
            </a:pPr>
            <a:r>
              <a:rPr lang="en-US" dirty="0"/>
              <a:t>Complete.</a:t>
            </a:r>
          </a:p>
        </p:txBody>
      </p:sp>
      <p:sp>
        <p:nvSpPr>
          <p:cNvPr id="4" name="Slide Number Placeholder 3"/>
          <p:cNvSpPr>
            <a:spLocks noGrp="1"/>
          </p:cNvSpPr>
          <p:nvPr>
            <p:ph type="sldNum" sz="quarter" idx="5"/>
          </p:nvPr>
        </p:nvSpPr>
        <p:spPr/>
        <p:txBody>
          <a:bodyPr/>
          <a:lstStyle/>
          <a:p>
            <a:fld id="{5ADD0482-FC88-431A-A070-37D919A9D21F}" type="slidenum">
              <a:rPr lang="en-US" smtClean="0"/>
              <a:t>18</a:t>
            </a:fld>
            <a:endParaRPr lang="en-US" dirty="0"/>
          </a:p>
        </p:txBody>
      </p:sp>
    </p:spTree>
    <p:extLst>
      <p:ext uri="{BB962C8B-B14F-4D97-AF65-F5344CB8AC3E}">
        <p14:creationId xmlns:p14="http://schemas.microsoft.com/office/powerpoint/2010/main" val="3548529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panose="05000000000000000000" pitchFamily="2" charset="2"/>
              <a:buChar char="Ø"/>
            </a:pPr>
            <a:r>
              <a:rPr lang="en-US" dirty="0"/>
              <a:t>Complete.</a:t>
            </a:r>
          </a:p>
        </p:txBody>
      </p:sp>
      <p:sp>
        <p:nvSpPr>
          <p:cNvPr id="4" name="Slide Number Placeholder 3"/>
          <p:cNvSpPr>
            <a:spLocks noGrp="1"/>
          </p:cNvSpPr>
          <p:nvPr>
            <p:ph type="sldNum" sz="quarter" idx="5"/>
          </p:nvPr>
        </p:nvSpPr>
        <p:spPr/>
        <p:txBody>
          <a:bodyPr/>
          <a:lstStyle/>
          <a:p>
            <a:fld id="{5ADD0482-FC88-431A-A070-37D919A9D21F}" type="slidenum">
              <a:rPr lang="en-US" smtClean="0"/>
              <a:t>19</a:t>
            </a:fld>
            <a:endParaRPr lang="en-US" dirty="0"/>
          </a:p>
        </p:txBody>
      </p:sp>
    </p:spTree>
    <p:extLst>
      <p:ext uri="{BB962C8B-B14F-4D97-AF65-F5344CB8AC3E}">
        <p14:creationId xmlns:p14="http://schemas.microsoft.com/office/powerpoint/2010/main" val="252098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t>Raven presents</a:t>
            </a:r>
            <a:endParaRPr lang="en-US" dirty="0"/>
          </a:p>
          <a:p>
            <a:pPr marL="171450" indent="-171450">
              <a:buFont typeface="Wingdings" panose="05000000000000000000" pitchFamily="2" charset="2"/>
              <a:buChar char="Ø"/>
            </a:pPr>
            <a:r>
              <a:rPr lang="en-US" dirty="0"/>
              <a:t>Complete. </a:t>
            </a:r>
          </a:p>
        </p:txBody>
      </p:sp>
      <p:sp>
        <p:nvSpPr>
          <p:cNvPr id="4" name="Slide Number Placeholder 3"/>
          <p:cNvSpPr>
            <a:spLocks noGrp="1"/>
          </p:cNvSpPr>
          <p:nvPr>
            <p:ph type="sldNum" sz="quarter" idx="5"/>
          </p:nvPr>
        </p:nvSpPr>
        <p:spPr/>
        <p:txBody>
          <a:bodyPr/>
          <a:lstStyle/>
          <a:p>
            <a:fld id="{5ADD0482-FC88-431A-A070-37D919A9D21F}" type="slidenum">
              <a:rPr lang="en-US" smtClean="0"/>
              <a:t>2</a:t>
            </a:fld>
            <a:endParaRPr lang="en-US" dirty="0"/>
          </a:p>
        </p:txBody>
      </p:sp>
    </p:spTree>
    <p:extLst>
      <p:ext uri="{BB962C8B-B14F-4D97-AF65-F5344CB8AC3E}">
        <p14:creationId xmlns:p14="http://schemas.microsoft.com/office/powerpoint/2010/main" val="2319623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a:t>
            </a:r>
          </a:p>
          <a:p>
            <a:pPr marL="171450" indent="-171450">
              <a:buFont typeface="Wingdings"/>
              <a:buChar char="Ø"/>
            </a:pPr>
            <a:r>
              <a:rPr lang="en-US" dirty="0">
                <a:cs typeface="Calibri"/>
              </a:rPr>
              <a:t>Complete.</a:t>
            </a:r>
          </a:p>
        </p:txBody>
      </p:sp>
      <p:sp>
        <p:nvSpPr>
          <p:cNvPr id="4" name="Slide Number Placeholder 3"/>
          <p:cNvSpPr>
            <a:spLocks noGrp="1"/>
          </p:cNvSpPr>
          <p:nvPr>
            <p:ph type="sldNum" sz="quarter" idx="5"/>
          </p:nvPr>
        </p:nvSpPr>
        <p:spPr/>
        <p:txBody>
          <a:bodyPr/>
          <a:lstStyle/>
          <a:p>
            <a:fld id="{1BD5225E-EB3B-4CEC-8FD1-6C5AE9CF95E2}" type="slidenum">
              <a:rPr lang="en-US" smtClean="0"/>
              <a:t>20</a:t>
            </a:fld>
            <a:endParaRPr lang="en-US"/>
          </a:p>
        </p:txBody>
      </p:sp>
    </p:spTree>
    <p:extLst>
      <p:ext uri="{BB962C8B-B14F-4D97-AF65-F5344CB8AC3E}">
        <p14:creationId xmlns:p14="http://schemas.microsoft.com/office/powerpoint/2010/main" val="85994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ourier New" panose="02070309020205020404" pitchFamily="49" charset="0"/>
              <a:buNone/>
            </a:pPr>
            <a:r>
              <a:rPr lang="en-US" b="1" dirty="0"/>
              <a:t>FAO Presents</a:t>
            </a:r>
          </a:p>
          <a:p>
            <a:pPr marL="171450" indent="-171450">
              <a:buFont typeface="Wingdings" panose="05000000000000000000" pitchFamily="2" charset="2"/>
              <a:buChar char="Ø"/>
            </a:pPr>
            <a:r>
              <a:rPr lang="en-US" dirty="0">
                <a:ea typeface="Calibri"/>
                <a:cs typeface="Calibri"/>
              </a:rPr>
              <a:t>Ask FAO for additions. </a:t>
            </a:r>
          </a:p>
        </p:txBody>
      </p:sp>
      <p:sp>
        <p:nvSpPr>
          <p:cNvPr id="4" name="Slide Number Placeholder 3"/>
          <p:cNvSpPr>
            <a:spLocks noGrp="1"/>
          </p:cNvSpPr>
          <p:nvPr>
            <p:ph type="sldNum" sz="quarter" idx="5"/>
          </p:nvPr>
        </p:nvSpPr>
        <p:spPr/>
        <p:txBody>
          <a:bodyPr/>
          <a:lstStyle/>
          <a:p>
            <a:fld id="{5ADD0482-FC88-431A-A070-37D919A9D21F}" type="slidenum">
              <a:rPr lang="en-US" smtClean="0"/>
              <a:t>3</a:t>
            </a:fld>
            <a:endParaRPr lang="en-US" dirty="0"/>
          </a:p>
        </p:txBody>
      </p:sp>
    </p:spTree>
    <p:extLst>
      <p:ext uri="{BB962C8B-B14F-4D97-AF65-F5344CB8AC3E}">
        <p14:creationId xmlns:p14="http://schemas.microsoft.com/office/powerpoint/2010/main" val="309797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panose="05000000000000000000" pitchFamily="2" charset="2"/>
              <a:buChar char="Ø"/>
            </a:pPr>
            <a:r>
              <a:rPr lang="en-US" dirty="0">
                <a:ea typeface="Calibri"/>
                <a:cs typeface="Calibri"/>
              </a:rPr>
              <a:t>Complete.</a:t>
            </a:r>
          </a:p>
          <a:p>
            <a:pPr marL="171450" indent="-171450">
              <a:buFont typeface="Wingdings" panose="05000000000000000000" pitchFamily="2" charset="2"/>
              <a:buChar char="Ø"/>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5ADD0482-FC88-431A-A070-37D919A9D21F}" type="slidenum">
              <a:rPr lang="en-US" smtClean="0"/>
              <a:t>4</a:t>
            </a:fld>
            <a:endParaRPr lang="en-US" dirty="0"/>
          </a:p>
        </p:txBody>
      </p:sp>
    </p:spTree>
    <p:extLst>
      <p:ext uri="{BB962C8B-B14F-4D97-AF65-F5344CB8AC3E}">
        <p14:creationId xmlns:p14="http://schemas.microsoft.com/office/powerpoint/2010/main" val="3138048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Raven Presents: </a:t>
            </a:r>
          </a:p>
          <a:p>
            <a:pPr marL="171450" indent="-171450">
              <a:buFont typeface="Wingdings"/>
              <a:buChar char="Ø"/>
            </a:pPr>
            <a:r>
              <a:rPr lang="en-US" dirty="0">
                <a:cs typeface="Calibri" panose="020F0502020204030204"/>
              </a:rPr>
              <a:t>Complete</a:t>
            </a:r>
          </a:p>
        </p:txBody>
      </p:sp>
      <p:sp>
        <p:nvSpPr>
          <p:cNvPr id="4" name="Slide Number Placeholder 3"/>
          <p:cNvSpPr>
            <a:spLocks noGrp="1"/>
          </p:cNvSpPr>
          <p:nvPr>
            <p:ph type="sldNum" sz="quarter" idx="5"/>
          </p:nvPr>
        </p:nvSpPr>
        <p:spPr/>
        <p:txBody>
          <a:bodyPr/>
          <a:lstStyle/>
          <a:p>
            <a:fld id="{1BD5225E-EB3B-4CEC-8FD1-6C5AE9CF95E2}" type="slidenum">
              <a:rPr lang="en-US" smtClean="0"/>
              <a:t>5</a:t>
            </a:fld>
            <a:endParaRPr lang="en-US"/>
          </a:p>
        </p:txBody>
      </p:sp>
    </p:spTree>
    <p:extLst>
      <p:ext uri="{BB962C8B-B14F-4D97-AF65-F5344CB8AC3E}">
        <p14:creationId xmlns:p14="http://schemas.microsoft.com/office/powerpoint/2010/main" val="3308219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FAO Presents: </a:t>
            </a:r>
          </a:p>
          <a:p>
            <a:pPr marL="171450" indent="-171450">
              <a:buFont typeface="Wingdings"/>
              <a:buChar char="Ø"/>
            </a:pPr>
            <a:r>
              <a:rPr lang="en-US" dirty="0">
                <a:cs typeface="Calibri" panose="020F0502020204030204"/>
              </a:rPr>
              <a:t>Complete</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1BD5225E-EB3B-4CEC-8FD1-6C5AE9CF95E2}" type="slidenum">
              <a:rPr lang="en-US" smtClean="0"/>
              <a:t>6</a:t>
            </a:fld>
            <a:endParaRPr lang="en-US"/>
          </a:p>
        </p:txBody>
      </p:sp>
    </p:spTree>
    <p:extLst>
      <p:ext uri="{BB962C8B-B14F-4D97-AF65-F5344CB8AC3E}">
        <p14:creationId xmlns:p14="http://schemas.microsoft.com/office/powerpoint/2010/main" val="1892553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Raven Presents: </a:t>
            </a:r>
          </a:p>
          <a:p>
            <a:pPr marL="171450" indent="-171450">
              <a:buFont typeface="Wingdings" panose="05000000000000000000" pitchFamily="2" charset="2"/>
              <a:buChar char="Ø"/>
            </a:pPr>
            <a:r>
              <a:rPr lang="en-US" dirty="0">
                <a:cs typeface="Calibri"/>
              </a:rPr>
              <a:t>Complete</a:t>
            </a:r>
          </a:p>
        </p:txBody>
      </p:sp>
      <p:sp>
        <p:nvSpPr>
          <p:cNvPr id="4" name="Slide Number Placeholder 3"/>
          <p:cNvSpPr>
            <a:spLocks noGrp="1"/>
          </p:cNvSpPr>
          <p:nvPr>
            <p:ph type="sldNum" sz="quarter" idx="5"/>
          </p:nvPr>
        </p:nvSpPr>
        <p:spPr/>
        <p:txBody>
          <a:bodyPr/>
          <a:lstStyle/>
          <a:p>
            <a:fld id="{1BD5225E-EB3B-4CEC-8FD1-6C5AE9CF95E2}" type="slidenum">
              <a:rPr lang="en-US" smtClean="0"/>
              <a:t>7</a:t>
            </a:fld>
            <a:endParaRPr lang="en-US"/>
          </a:p>
        </p:txBody>
      </p:sp>
    </p:spTree>
    <p:extLst>
      <p:ext uri="{BB962C8B-B14F-4D97-AF65-F5344CB8AC3E}">
        <p14:creationId xmlns:p14="http://schemas.microsoft.com/office/powerpoint/2010/main" val="1358268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a:t>
            </a:r>
          </a:p>
          <a:p>
            <a:pPr marL="171450" indent="-171450">
              <a:buFont typeface="Wingdings" panose="05000000000000000000" pitchFamily="2" charset="2"/>
              <a:buChar char="Ø"/>
            </a:pPr>
            <a:r>
              <a:rPr lang="en-US" b="0" dirty="0"/>
              <a:t>Complete. </a:t>
            </a:r>
          </a:p>
        </p:txBody>
      </p:sp>
      <p:sp>
        <p:nvSpPr>
          <p:cNvPr id="4" name="Slide Number Placeholder 3"/>
          <p:cNvSpPr>
            <a:spLocks noGrp="1"/>
          </p:cNvSpPr>
          <p:nvPr>
            <p:ph type="sldNum" sz="quarter" idx="5"/>
          </p:nvPr>
        </p:nvSpPr>
        <p:spPr/>
        <p:txBody>
          <a:bodyPr/>
          <a:lstStyle/>
          <a:p>
            <a:fld id="{1BD5225E-EB3B-4CEC-8FD1-6C5AE9CF95E2}" type="slidenum">
              <a:rPr lang="en-US" smtClean="0"/>
              <a:t>8</a:t>
            </a:fld>
            <a:endParaRPr lang="en-US"/>
          </a:p>
        </p:txBody>
      </p:sp>
    </p:spTree>
    <p:extLst>
      <p:ext uri="{BB962C8B-B14F-4D97-AF65-F5344CB8AC3E}">
        <p14:creationId xmlns:p14="http://schemas.microsoft.com/office/powerpoint/2010/main" val="1475851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a:t>
            </a:r>
          </a:p>
          <a:p>
            <a:pPr marL="171450" indent="-171450">
              <a:buFont typeface="Wingdings" panose="05000000000000000000" pitchFamily="2" charset="2"/>
              <a:buChar char="Ø"/>
            </a:pPr>
            <a:r>
              <a:rPr lang="en-US" b="1" dirty="0"/>
              <a:t>Complete. </a:t>
            </a:r>
          </a:p>
        </p:txBody>
      </p:sp>
      <p:sp>
        <p:nvSpPr>
          <p:cNvPr id="4" name="Slide Number Placeholder 3"/>
          <p:cNvSpPr>
            <a:spLocks noGrp="1"/>
          </p:cNvSpPr>
          <p:nvPr>
            <p:ph type="sldNum" sz="quarter" idx="5"/>
          </p:nvPr>
        </p:nvSpPr>
        <p:spPr/>
        <p:txBody>
          <a:bodyPr/>
          <a:lstStyle/>
          <a:p>
            <a:fld id="{1BD5225E-EB3B-4CEC-8FD1-6C5AE9CF95E2}" type="slidenum">
              <a:rPr lang="en-US" smtClean="0"/>
              <a:t>9</a:t>
            </a:fld>
            <a:endParaRPr lang="en-US"/>
          </a:p>
        </p:txBody>
      </p:sp>
    </p:spTree>
    <p:extLst>
      <p:ext uri="{BB962C8B-B14F-4D97-AF65-F5344CB8AC3E}">
        <p14:creationId xmlns:p14="http://schemas.microsoft.com/office/powerpoint/2010/main" val="2797110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C994CB-2BC6-164B-80D4-304B4CB6D8C3}"/>
              </a:ext>
            </a:extLst>
          </p:cNvPr>
          <p:cNvSpPr>
            <a:spLocks noChangeAspect="1"/>
          </p:cNvSpPr>
          <p:nvPr userDrawn="1"/>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4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81192" y="2180496"/>
            <a:ext cx="11029615" cy="367830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E20D11B3-3F18-4FD1-BAEF-D15CC2EE16C2}" type="datetime8">
              <a:rPr lang="en-US" noProof="0" smtClean="0"/>
              <a:t>1/29/2024 12:02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a:xfrm>
            <a:off x="10558300" y="5956137"/>
            <a:ext cx="1052508" cy="365125"/>
          </a:xfrm>
        </p:spPr>
        <p:txBody>
          <a:bodyPr/>
          <a:lstStyle/>
          <a:p>
            <a:fld id="{C5C3056E-1632-4A65-A24F-3F10A1450A6E}" type="slidenum">
              <a:rPr lang="en-US" noProof="0" smtClean="0"/>
              <a:t>‹#›</a:t>
            </a:fld>
            <a:endParaRPr lang="en-US" noProof="0" dirty="0"/>
          </a:p>
        </p:txBody>
      </p:sp>
      <p:sp>
        <p:nvSpPr>
          <p:cNvPr id="9" name="Title 1">
            <a:extLst>
              <a:ext uri="{FF2B5EF4-FFF2-40B4-BE49-F238E27FC236}">
                <a16:creationId xmlns:a16="http://schemas.microsoft.com/office/drawing/2014/main" id="{B5BE0FDB-DB48-E242-8A1F-5B06F79B404A}"/>
              </a:ext>
            </a:extLst>
          </p:cNvPr>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a:t>Click to edit Master title style</a:t>
            </a:r>
          </a:p>
        </p:txBody>
      </p:sp>
    </p:spTree>
    <p:extLst>
      <p:ext uri="{BB962C8B-B14F-4D97-AF65-F5344CB8AC3E}">
        <p14:creationId xmlns:p14="http://schemas.microsoft.com/office/powerpoint/2010/main" val="1101181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903163"/>
                </a:solidFill>
              </a:defRPr>
            </a:lvl1pPr>
          </a:lstStyle>
          <a:p>
            <a:fld id="{E2E361C1-C0E3-47DF-8509-372F2F8B74E4}" type="datetime8">
              <a:rPr lang="en-US" noProof="0" smtClean="0"/>
              <a:pPr/>
              <a:t>1/29/2024 12:02 PM</a:t>
            </a:fld>
            <a:endParaRPr lang="en-US" noProof="0" dirty="0"/>
          </a:p>
        </p:txBody>
      </p:sp>
      <p:sp>
        <p:nvSpPr>
          <p:cNvPr id="3" name="Footer Placeholder 2"/>
          <p:cNvSpPr>
            <a:spLocks noGrp="1"/>
          </p:cNvSpPr>
          <p:nvPr>
            <p:ph type="ftr" sz="quarter" idx="11"/>
          </p:nvPr>
        </p:nvSpPr>
        <p:spPr/>
        <p:txBody>
          <a:bodyPr/>
          <a:lstStyle>
            <a:lvl1pPr>
              <a:defRPr>
                <a:solidFill>
                  <a:srgbClr val="903163"/>
                </a:solidFill>
              </a:defRPr>
            </a:lvl1pPr>
          </a:lstStyle>
          <a:p>
            <a:r>
              <a:rPr lang="en-US" noProof="0" dirty="0"/>
              <a:t>ADD A FOOTER</a:t>
            </a:r>
          </a:p>
        </p:txBody>
      </p:sp>
      <p:sp>
        <p:nvSpPr>
          <p:cNvPr id="4" name="Slide Number Placeholder 3"/>
          <p:cNvSpPr>
            <a:spLocks noGrp="1"/>
          </p:cNvSpPr>
          <p:nvPr>
            <p:ph type="sldNum" sz="quarter" idx="12"/>
          </p:nvPr>
        </p:nvSpPr>
        <p:spPr/>
        <p:txBody>
          <a:bodyPr/>
          <a:lstStyle>
            <a:lvl1pPr>
              <a:defRPr>
                <a:solidFill>
                  <a:srgbClr val="903163"/>
                </a:solidFill>
              </a:defRPr>
            </a:lvl1pPr>
          </a:lstStyle>
          <a:p>
            <a:fld id="{C5C3056E-1632-4A65-A24F-3F10A1450A6E}" type="slidenum">
              <a:rPr lang="en-US" noProof="0" smtClean="0"/>
              <a:pPr/>
              <a:t>‹#›</a:t>
            </a:fld>
            <a:endParaRPr lang="en-US" noProof="0" dirty="0"/>
          </a:p>
        </p:txBody>
      </p:sp>
      <p:sp>
        <p:nvSpPr>
          <p:cNvPr id="5" name="Title 4">
            <a:extLst>
              <a:ext uri="{FF2B5EF4-FFF2-40B4-BE49-F238E27FC236}">
                <a16:creationId xmlns:a16="http://schemas.microsoft.com/office/drawing/2014/main" id="{DFBB0525-CFF9-4A39-B5EA-579253994F60}"/>
              </a:ext>
            </a:extLst>
          </p:cNvPr>
          <p:cNvSpPr>
            <a:spLocks noGrp="1"/>
          </p:cNvSpPr>
          <p:nvPr>
            <p:ph type="title"/>
          </p:nvPr>
        </p:nvSpPr>
        <p:spPr/>
        <p:txBody>
          <a:bodyPr/>
          <a:lstStyle>
            <a:lvl1pPr>
              <a:defRPr>
                <a:solidFill>
                  <a:schemeClr val="tx1"/>
                </a:solidFill>
              </a:defRPr>
            </a:lvl1pPr>
          </a:lstStyle>
          <a:p>
            <a:r>
              <a:rPr lang="en-US" noProof="0"/>
              <a:t>Click to edit Master title style</a:t>
            </a:r>
          </a:p>
        </p:txBody>
      </p:sp>
    </p:spTree>
    <p:extLst>
      <p:ext uri="{BB962C8B-B14F-4D97-AF65-F5344CB8AC3E}">
        <p14:creationId xmlns:p14="http://schemas.microsoft.com/office/powerpoint/2010/main" val="4202044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46CE7D5-CF57-46EF-B807-FDD0502418D4}" type="datetimeFigureOut">
              <a:rPr lang="en-US" smtClean="0"/>
              <a:t>1/29/2024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572804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EB31E3-3C36-4741-A5F8-898465CC7F94}" type="datetimeFigureOut">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803906-7CD8-460E-A2EE-418527BD7A88}" type="slidenum">
              <a:rPr lang="en-US" smtClean="0"/>
              <a:t>‹#›</a:t>
            </a:fld>
            <a:endParaRPr lang="en-US" dirty="0"/>
          </a:p>
        </p:txBody>
      </p:sp>
    </p:spTree>
    <p:extLst>
      <p:ext uri="{BB962C8B-B14F-4D97-AF65-F5344CB8AC3E}">
        <p14:creationId xmlns:p14="http://schemas.microsoft.com/office/powerpoint/2010/main" val="38498389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gradFill flip="none" rotWithShape="1">
          <a:gsLst>
            <a:gs pos="0">
              <a:schemeClr val="bg1">
                <a:tint val="90000"/>
                <a:lumMod val="110000"/>
              </a:schemeClr>
            </a:gs>
            <a:gs pos="100000">
              <a:schemeClr val="accent4">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noProof="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chorCtr="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1E4BA81B-A36E-46D5-918F-749D311F4B4A}" type="datetime8">
              <a:rPr lang="en-US" noProof="0" smtClean="0"/>
              <a:t>1/29/2024 12:02 PM</a:t>
            </a:fld>
            <a:endParaRPr lang="en-US" noProof="0"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noProof="0" dirty="0"/>
              <a:t>ADD A FOOTER</a:t>
            </a: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5C3056E-1632-4A65-A24F-3F10A1450A6E}" type="slidenum">
              <a:rPr lang="en-US" noProof="0" smtClean="0"/>
              <a:t>‹#›</a:t>
            </a:fld>
            <a:endParaRPr lang="en-US" noProof="0"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79782007"/>
      </p:ext>
    </p:extLst>
  </p:cSld>
  <p:clrMap bg1="lt1" tx1="dk1" bg2="lt2" tx2="dk2" accent1="accent1" accent2="accent2" accent3="accent3" accent4="accent4" accent5="accent5" accent6="accent6" hlink="hlink" folHlink="folHlink"/>
  <p:sldLayoutIdLst>
    <p:sldLayoutId id="2147483755" r:id="rId1"/>
    <p:sldLayoutId id="2147483663" r:id="rId2"/>
    <p:sldLayoutId id="2147483665" r:id="rId3"/>
    <p:sldLayoutId id="2147483756" r:id="rId4"/>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hyperlink" Target="https://user.umt.edu/netidlookup/" TargetMode="External"/><Relationship Id="rId7" Type="http://schemas.openxmlformats.org/officeDocument/2006/relationships/image" Target="../media/image22.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umt.academicworks.com/users/sign_in"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www.umt.edu/finaid/scholarships/department-use-resources.php" TargetMode="External"/><Relationship Id="rId5" Type="http://schemas.openxmlformats.org/officeDocument/2006/relationships/hyperlink" Target="https://www.umt.edu/finaid/documents/scholarship-docs/implementation-process-handout.pdf" TargetMode="Externa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hyperlink" Target="https://www.umt.edu/finaid/scholarships/department-use-resources.php" TargetMode="External"/><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8" Type="http://schemas.openxmlformats.org/officeDocument/2006/relationships/hyperlink" Target="mailto:raven.clark@supportum.org" TargetMode="External"/><Relationship Id="rId13" Type="http://schemas.openxmlformats.org/officeDocument/2006/relationships/image" Target="../media/image32.png"/><Relationship Id="rId3" Type="http://schemas.openxmlformats.org/officeDocument/2006/relationships/hyperlink" Target="mailto:Korla.mcalpine@supportum.org" TargetMode="External"/><Relationship Id="rId7" Type="http://schemas.openxmlformats.org/officeDocument/2006/relationships/hyperlink" Target="mailto:Emily.shankle@supportum.org" TargetMode="External"/><Relationship Id="rId12" Type="http://schemas.openxmlformats.org/officeDocument/2006/relationships/image" Target="../media/image31.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umt.edu/finaid/scholarships/department-use-resources.php" TargetMode="External"/><Relationship Id="rId11" Type="http://schemas.openxmlformats.org/officeDocument/2006/relationships/image" Target="../media/image30.png"/><Relationship Id="rId5" Type="http://schemas.openxmlformats.org/officeDocument/2006/relationships/hyperlink" Target="mailto:Nancy.Randazzo@supportum.org" TargetMode="External"/><Relationship Id="rId10" Type="http://schemas.openxmlformats.org/officeDocument/2006/relationships/hyperlink" Target="mailto:umfawardsummarysheets@supportum.org" TargetMode="External"/><Relationship Id="rId4" Type="http://schemas.openxmlformats.org/officeDocument/2006/relationships/hyperlink" Target="mailto:Sarah.wade@supportum.org" TargetMode="External"/><Relationship Id="rId9" Type="http://schemas.openxmlformats.org/officeDocument/2006/relationships/hyperlink" Target="mailto:fascholarships@mso.umt.edu" TargetMode="External"/><Relationship Id="rId14" Type="http://schemas.openxmlformats.org/officeDocument/2006/relationships/image" Target="../media/image33.sv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sv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3.xml.rels><?xml version="1.0" encoding="UTF-8" standalone="yes"?>
<Relationships xmlns="http://schemas.openxmlformats.org/package/2006/relationships"><Relationship Id="rId3" Type="http://schemas.openxmlformats.org/officeDocument/2006/relationships/hyperlink" Target="https://nam10.safelinks.protection.outlook.com/?url=https%3A%2F%2Fwww.umt.edu%2Ffinaid%2Fscholarships%2Fopportunity-admin-request.php&amp;data=05%7C01%7Craven.clark%40supportum.org%7C1ccf6dac108647bda48208dbb2d1897f%7C77b58cc8adba441d85d833dab57457a3%7C0%7C0%7C638300385277816000%7CUnknown%7CTWFpbGZsb3d8eyJWIjoiMC4wLjAwMDAiLCJQIjoiV2luMzIiLCJBTiI6Ik1haWwiLCJXVCI6Mn0%3D%7C3000%7C%7C%7C&amp;sdata=D4BWvbAW8T11anNioX1tPc3i7V9n%2BPhrpiLVxkrWYuQ%3D&amp;reserved=0"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mailto:Emily.shankle@supportum.org" TargetMode="External"/><Relationship Id="rId5" Type="http://schemas.openxmlformats.org/officeDocument/2006/relationships/hyperlink" Target="mailto:thankyou@supportum.org"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4F5C5-5836-41B7-B667-D9E2006A84D6}"/>
              </a:ext>
            </a:extLst>
          </p:cNvPr>
          <p:cNvSpPr>
            <a:spLocks noGrp="1"/>
          </p:cNvSpPr>
          <p:nvPr>
            <p:ph type="ctrTitle"/>
          </p:nvPr>
        </p:nvSpPr>
        <p:spPr>
          <a:xfrm>
            <a:off x="2041250" y="1576755"/>
            <a:ext cx="7766936" cy="1646302"/>
          </a:xfrm>
        </p:spPr>
        <p:txBody>
          <a:bodyPr>
            <a:noAutofit/>
          </a:bodyPr>
          <a:lstStyle/>
          <a:p>
            <a:pPr algn="ctr"/>
            <a:r>
              <a:rPr lang="en-US" sz="54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December Scholarship Forum</a:t>
            </a:r>
            <a:endParaRPr lang="en-US" sz="5400" b="1" dirty="0">
              <a:solidFill>
                <a:srgbClr val="70002E"/>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05B56B78-7366-41A6-AE4A-12613C7BBF85}"/>
              </a:ext>
            </a:extLst>
          </p:cNvPr>
          <p:cNvSpPr txBox="1"/>
          <p:nvPr/>
        </p:nvSpPr>
        <p:spPr>
          <a:xfrm>
            <a:off x="0" y="3937593"/>
            <a:ext cx="12192000" cy="36933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December 8th, 2023</a:t>
            </a:r>
          </a:p>
        </p:txBody>
      </p:sp>
      <p:sp>
        <p:nvSpPr>
          <p:cNvPr id="5" name="TextBox 4">
            <a:extLst>
              <a:ext uri="{FF2B5EF4-FFF2-40B4-BE49-F238E27FC236}">
                <a16:creationId xmlns:a16="http://schemas.microsoft.com/office/drawing/2014/main" id="{6C0A4E65-E295-474B-9C24-8FE0895507DE}"/>
              </a:ext>
            </a:extLst>
          </p:cNvPr>
          <p:cNvSpPr txBox="1"/>
          <p:nvPr/>
        </p:nvSpPr>
        <p:spPr>
          <a:xfrm>
            <a:off x="-171282" y="3217722"/>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With the Financial Aid Office, UM Foundation and Business Services</a:t>
            </a:r>
          </a:p>
        </p:txBody>
      </p:sp>
      <p:pic>
        <p:nvPicPr>
          <p:cNvPr id="24" name="Graphic 23" descr="A gingerbread house">
            <a:extLst>
              <a:ext uri="{FF2B5EF4-FFF2-40B4-BE49-F238E27FC236}">
                <a16:creationId xmlns:a16="http://schemas.microsoft.com/office/drawing/2014/main" id="{550DA9AA-C00F-0186-3336-35B555AF4C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46983" y="3217722"/>
            <a:ext cx="3879579" cy="3879579"/>
          </a:xfrm>
          <a:prstGeom prst="rect">
            <a:avLst/>
          </a:prstGeom>
        </p:spPr>
      </p:pic>
    </p:spTree>
    <p:extLst>
      <p:ext uri="{BB962C8B-B14F-4D97-AF65-F5344CB8AC3E}">
        <p14:creationId xmlns:p14="http://schemas.microsoft.com/office/powerpoint/2010/main" val="448783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4F5C5-5836-41B7-B667-D9E2006A84D6}"/>
              </a:ext>
            </a:extLst>
          </p:cNvPr>
          <p:cNvSpPr>
            <a:spLocks noGrp="1"/>
          </p:cNvSpPr>
          <p:nvPr>
            <p:ph type="title"/>
          </p:nvPr>
        </p:nvSpPr>
        <p:spPr>
          <a:xfrm>
            <a:off x="287577" y="3076113"/>
            <a:ext cx="11029616" cy="1189554"/>
          </a:xfrm>
        </p:spPr>
        <p:txBody>
          <a:bodyPr>
            <a:noAutofit/>
          </a:bodyPr>
          <a:lstStyle/>
          <a:p>
            <a:pPr algn="ctr"/>
            <a:r>
              <a:rPr lang="en-US" sz="4800" b="1" dirty="0">
                <a:solidFill>
                  <a:schemeClr val="accent3">
                    <a:lumMod val="50000"/>
                  </a:schemeClr>
                </a:solidFill>
                <a:latin typeface="Calibri"/>
                <a:ea typeface="Calibri"/>
                <a:cs typeface="Calibri"/>
              </a:rPr>
              <a:t>New Scholarship Cycle</a:t>
            </a:r>
            <a:br>
              <a:rPr lang="en-US" sz="4800" b="1" dirty="0">
                <a:latin typeface="Calibri"/>
              </a:rPr>
            </a:br>
            <a:r>
              <a:rPr lang="en-US" sz="4800" b="1" dirty="0">
                <a:solidFill>
                  <a:schemeClr val="accent3">
                    <a:lumMod val="50000"/>
                  </a:schemeClr>
                </a:solidFill>
                <a:latin typeface="Calibri"/>
                <a:ea typeface="Calibri"/>
                <a:cs typeface="Calibri"/>
              </a:rPr>
              <a:t>2024 - 2025</a:t>
            </a:r>
          </a:p>
        </p:txBody>
      </p:sp>
      <p:pic>
        <p:nvPicPr>
          <p:cNvPr id="4" name="Graphic 3" descr="A pile of presents with a candy cane and holiday ornament">
            <a:extLst>
              <a:ext uri="{FF2B5EF4-FFF2-40B4-BE49-F238E27FC236}">
                <a16:creationId xmlns:a16="http://schemas.microsoft.com/office/drawing/2014/main" id="{43BB3B32-7019-8DE1-3D1F-2035F2518C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62544" y="3076113"/>
            <a:ext cx="4029456" cy="4029456"/>
          </a:xfrm>
          <a:prstGeom prst="rect">
            <a:avLst/>
          </a:prstGeom>
        </p:spPr>
      </p:pic>
    </p:spTree>
    <p:extLst>
      <p:ext uri="{BB962C8B-B14F-4D97-AF65-F5344CB8AC3E}">
        <p14:creationId xmlns:p14="http://schemas.microsoft.com/office/powerpoint/2010/main" val="2012788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a:extLst>
              <a:ext uri="{FF2B5EF4-FFF2-40B4-BE49-F238E27FC236}">
                <a16:creationId xmlns:a16="http://schemas.microsoft.com/office/drawing/2014/main" id="{524E7AA8-036D-4F28-96BA-A52B66A33BD9}"/>
              </a:ext>
            </a:extLst>
          </p:cNvPr>
          <p:cNvSpPr>
            <a:spLocks noGrp="1"/>
          </p:cNvSpPr>
          <p:nvPr>
            <p:ph type="title"/>
          </p:nvPr>
        </p:nvSpPr>
        <p:spPr>
          <a:xfrm>
            <a:off x="1166647" y="729658"/>
            <a:ext cx="10444161" cy="988332"/>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Benefits to Using the Scholarship Portal</a:t>
            </a:r>
          </a:p>
        </p:txBody>
      </p:sp>
      <p:sp>
        <p:nvSpPr>
          <p:cNvPr id="3" name="Content Placeholder 2" descr="content">
            <a:extLst>
              <a:ext uri="{FF2B5EF4-FFF2-40B4-BE49-F238E27FC236}">
                <a16:creationId xmlns:a16="http://schemas.microsoft.com/office/drawing/2014/main" id="{46EBE25F-EA7E-41D8-8362-014D6953C631}"/>
              </a:ext>
            </a:extLst>
          </p:cNvPr>
          <p:cNvSpPr>
            <a:spLocks noGrp="1"/>
          </p:cNvSpPr>
          <p:nvPr>
            <p:ph idx="1"/>
          </p:nvPr>
        </p:nvSpPr>
        <p:spPr>
          <a:xfrm>
            <a:off x="438069" y="2022192"/>
            <a:ext cx="5222081" cy="4753704"/>
          </a:xfrm>
        </p:spPr>
        <p:txBody>
          <a:bodyPr>
            <a:normAutofit/>
          </a:bodyPr>
          <a:lstStyle/>
          <a:p>
            <a:pPr>
              <a:buFont typeface="Wingdings" panose="05000000000000000000" pitchFamily="2" charset="2"/>
              <a:buChar char="v"/>
            </a:pPr>
            <a:r>
              <a:rPr lang="en-US" sz="1600" b="1" dirty="0">
                <a:latin typeface="Calibri" panose="020F0502020204030204" pitchFamily="34" charset="0"/>
                <a:ea typeface="Calibri" panose="020F0502020204030204" pitchFamily="34" charset="0"/>
                <a:cs typeface="Calibri" panose="020F0502020204030204" pitchFamily="34" charset="0"/>
              </a:rPr>
              <a:t>No more hardcopy applications! </a:t>
            </a:r>
            <a:endParaRPr lang="en-US" sz="1600" dirty="0">
              <a:latin typeface="Calibri" panose="020F0502020204030204" pitchFamily="34" charset="0"/>
              <a:ea typeface="Calibri" panose="020F0502020204030204" pitchFamily="34" charset="0"/>
              <a:cs typeface="Calibri" panose="020F0502020204030204" pitchFamily="34" charset="0"/>
            </a:endParaRPr>
          </a:p>
          <a:p>
            <a:pPr lvl="1">
              <a:buFont typeface="Courier New" panose="02070309020205020404" pitchFamily="49" charset="0"/>
              <a:buChar char="o"/>
            </a:pPr>
            <a:r>
              <a:rPr lang="en-US" dirty="0">
                <a:latin typeface="Calibri" panose="020F0502020204030204" pitchFamily="34" charset="0"/>
                <a:ea typeface="Calibri" panose="020F0502020204030204" pitchFamily="34" charset="0"/>
                <a:cs typeface="Calibri" panose="020F0502020204030204" pitchFamily="34" charset="0"/>
              </a:rPr>
              <a:t>Collecting or tracking pieces of student application materials. (i.e., essay, transcript, letter of recommendation, etc.)</a:t>
            </a:r>
          </a:p>
          <a:p>
            <a:pPr>
              <a:buFont typeface="Wingdings" panose="05000000000000000000" pitchFamily="2" charset="2"/>
              <a:buChar char="v"/>
            </a:pPr>
            <a:r>
              <a:rPr lang="en-US" sz="1600" b="1" dirty="0">
                <a:latin typeface="Calibri" panose="020F0502020204030204" pitchFamily="34" charset="0"/>
                <a:ea typeface="Calibri" panose="020F0502020204030204" pitchFamily="34" charset="0"/>
                <a:cs typeface="Calibri" panose="020F0502020204030204" pitchFamily="34" charset="0"/>
              </a:rPr>
              <a:t>Provides student access and consideration to scholarships across various disciplines or interests.</a:t>
            </a:r>
          </a:p>
          <a:p>
            <a:pPr>
              <a:buFont typeface="Wingdings" panose="05000000000000000000" pitchFamily="2" charset="2"/>
              <a:buChar char="v"/>
            </a:pPr>
            <a:r>
              <a:rPr lang="en-US" sz="1600" b="1" dirty="0">
                <a:latin typeface="Calibri" panose="020F0502020204030204" pitchFamily="34" charset="0"/>
                <a:ea typeface="Calibri" panose="020F0502020204030204" pitchFamily="34" charset="0"/>
                <a:cs typeface="Calibri" panose="020F0502020204030204" pitchFamily="34" charset="0"/>
              </a:rPr>
              <a:t>Data provided in the Portal is “archived” </a:t>
            </a:r>
          </a:p>
          <a:p>
            <a:pPr lvl="1">
              <a:buFont typeface="Courier New" panose="02070309020205020404" pitchFamily="49" charset="0"/>
              <a:buChar char="o"/>
            </a:pPr>
            <a:r>
              <a:rPr lang="en-US" dirty="0">
                <a:latin typeface="Calibri" panose="020F0502020204030204" pitchFamily="34" charset="0"/>
                <a:ea typeface="Calibri" panose="020F0502020204030204" pitchFamily="34" charset="0"/>
                <a:cs typeface="Calibri" panose="020F0502020204030204" pitchFamily="34" charset="0"/>
              </a:rPr>
              <a:t>This means you can view and download information from the past, just by a few clicks.</a:t>
            </a:r>
          </a:p>
          <a:p>
            <a:pPr>
              <a:buFont typeface="Wingdings" panose="05000000000000000000" pitchFamily="2" charset="2"/>
              <a:buChar char="v"/>
            </a:pPr>
            <a:r>
              <a:rPr lang="en-US" sz="1600" b="1" dirty="0">
                <a:latin typeface="Calibri" panose="020F0502020204030204" pitchFamily="34" charset="0"/>
                <a:ea typeface="Calibri" panose="020F0502020204030204" pitchFamily="34" charset="0"/>
                <a:cs typeface="Calibri" panose="020F0502020204030204" pitchFamily="34" charset="0"/>
              </a:rPr>
              <a:t>Reduce or eliminate the number of Award Summary Sheets that are filled out.</a:t>
            </a:r>
          </a:p>
          <a:p>
            <a:pPr lvl="1">
              <a:buFont typeface="Courier New" panose="02070309020205020404" pitchFamily="49" charset="0"/>
              <a:buChar char="o"/>
            </a:pPr>
            <a:r>
              <a:rPr lang="en-US" dirty="0">
                <a:latin typeface="Calibri" panose="020F0502020204030204" pitchFamily="34" charset="0"/>
                <a:ea typeface="Calibri" panose="020F0502020204030204" pitchFamily="34" charset="0"/>
                <a:cs typeface="Calibri" panose="020F0502020204030204" pitchFamily="34" charset="0"/>
              </a:rPr>
              <a:t>Student information needed is collected in the Portal. (i.e., Name, UM ID#, Major, Class, Hometown, State, Award amount, etc.)</a:t>
            </a:r>
          </a:p>
          <a:p>
            <a:pPr lvl="1"/>
            <a:endParaRPr lang="en-US" dirty="0"/>
          </a:p>
          <a:p>
            <a:endParaRPr lang="en-US" dirty="0"/>
          </a:p>
          <a:p>
            <a:endParaRPr lang="en-US" dirty="0"/>
          </a:p>
        </p:txBody>
      </p:sp>
      <p:sp>
        <p:nvSpPr>
          <p:cNvPr id="8" name="Content Placeholder 2" descr="content">
            <a:extLst>
              <a:ext uri="{FF2B5EF4-FFF2-40B4-BE49-F238E27FC236}">
                <a16:creationId xmlns:a16="http://schemas.microsoft.com/office/drawing/2014/main" id="{456BCF4E-85C4-499D-8A4C-0CDCB33A38F8}"/>
              </a:ext>
            </a:extLst>
          </p:cNvPr>
          <p:cNvSpPr txBox="1">
            <a:spLocks/>
          </p:cNvSpPr>
          <p:nvPr/>
        </p:nvSpPr>
        <p:spPr>
          <a:xfrm>
            <a:off x="5803273" y="2033229"/>
            <a:ext cx="6132125" cy="4980602"/>
          </a:xfrm>
          <a:prstGeom prst="rect">
            <a:avLst/>
          </a:prstGeom>
        </p:spPr>
        <p:txBody>
          <a:bodyPr vert="horz" lIns="91440" tIns="45720" rIns="91440" bIns="45720" rtlCol="0" anchor="t" anchorCtr="0">
            <a:normAutofit fontScale="925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buFont typeface="Wingdings" panose="05000000000000000000" pitchFamily="2" charset="2"/>
              <a:buChar char="v"/>
            </a:pPr>
            <a:r>
              <a:rPr lang="en-US" sz="1700" b="1" dirty="0">
                <a:solidFill>
                  <a:schemeClr val="tx1">
                    <a:lumMod val="75000"/>
                    <a:lumOff val="25000"/>
                  </a:schemeClr>
                </a:solidFill>
                <a:latin typeface="Calibri"/>
                <a:ea typeface="Calibri"/>
                <a:cs typeface="Calibri"/>
              </a:rPr>
              <a:t>Scholarship Committee Review </a:t>
            </a:r>
            <a:endParaRPr lang="en-US" sz="1700">
              <a:solidFill>
                <a:schemeClr val="tx1">
                  <a:lumMod val="75000"/>
                  <a:lumOff val="25000"/>
                </a:schemeClr>
              </a:solidFill>
              <a:latin typeface="Calibri"/>
              <a:ea typeface="Calibri"/>
              <a:cs typeface="Calibri"/>
            </a:endParaRPr>
          </a:p>
          <a:p>
            <a:pPr marL="629920" lvl="1" indent="-305435">
              <a:buFont typeface="Courier New" panose="02070309020205020404" pitchFamily="49" charset="0"/>
              <a:buChar char="o"/>
            </a:pPr>
            <a:r>
              <a:rPr lang="en-US" sz="1700" dirty="0">
                <a:solidFill>
                  <a:schemeClr val="tx1">
                    <a:lumMod val="75000"/>
                    <a:lumOff val="25000"/>
                  </a:schemeClr>
                </a:solidFill>
                <a:latin typeface="Calibri"/>
                <a:ea typeface="Calibri"/>
                <a:cs typeface="Calibri"/>
              </a:rPr>
              <a:t>Groups can be set up to review specific scholarships.</a:t>
            </a:r>
            <a:endParaRPr lang="en-US" sz="17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629920" lvl="1" indent="-305435">
              <a:buFont typeface="Courier New" panose="02070309020205020404" pitchFamily="49" charset="0"/>
              <a:buChar char="o"/>
            </a:pPr>
            <a:r>
              <a:rPr lang="en-US" sz="1700" dirty="0">
                <a:solidFill>
                  <a:schemeClr val="tx1">
                    <a:lumMod val="75000"/>
                    <a:lumOff val="25000"/>
                  </a:schemeClr>
                </a:solidFill>
                <a:latin typeface="Calibri"/>
                <a:ea typeface="Calibri"/>
                <a:cs typeface="Calibri"/>
              </a:rPr>
              <a:t>Groups can create a scoring rubric or questions for the committee to respond to.</a:t>
            </a:r>
            <a:endParaRPr lang="en-US" sz="17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629920" lvl="1" indent="-305435">
              <a:buFont typeface="Courier New" panose="02070309020205020404" pitchFamily="49" charset="0"/>
              <a:buChar char="o"/>
            </a:pPr>
            <a:r>
              <a:rPr lang="en-US" dirty="0">
                <a:solidFill>
                  <a:schemeClr val="tx1">
                    <a:lumMod val="75000"/>
                    <a:lumOff val="25000"/>
                  </a:schemeClr>
                </a:solidFill>
                <a:latin typeface="Calibri"/>
                <a:ea typeface="Calibri"/>
                <a:cs typeface="Calibri"/>
              </a:rPr>
              <a:t>Using review groups in the Portal is optional. </a:t>
            </a:r>
            <a:endPar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v"/>
            </a:pPr>
            <a:r>
              <a:rPr lang="en-US" sz="1700" b="1" dirty="0">
                <a:latin typeface="Calibri" panose="020F0502020204030204" pitchFamily="34" charset="0"/>
                <a:ea typeface="Calibri" panose="020F0502020204030204" pitchFamily="34" charset="0"/>
                <a:cs typeface="Calibri" panose="020F0502020204030204" pitchFamily="34" charset="0"/>
              </a:rPr>
              <a:t>Awarding Communications to Students</a:t>
            </a:r>
          </a:p>
          <a:p>
            <a:pPr marL="629920" lvl="1" indent="-305435">
              <a:buFont typeface="Courier New" panose="02070309020205020404" pitchFamily="49" charset="0"/>
              <a:buChar char="o"/>
            </a:pPr>
            <a:r>
              <a:rPr lang="en-US" sz="1700" dirty="0">
                <a:solidFill>
                  <a:schemeClr val="tx1">
                    <a:lumMod val="75000"/>
                    <a:lumOff val="25000"/>
                  </a:schemeClr>
                </a:solidFill>
                <a:latin typeface="Calibri"/>
                <a:ea typeface="Calibri"/>
                <a:cs typeface="Calibri"/>
              </a:rPr>
              <a:t>Offer Email and Offer Reminder Email communications.</a:t>
            </a:r>
            <a:endParaRPr lang="en-US" sz="17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v"/>
            </a:pPr>
            <a:r>
              <a:rPr lang="en-US" sz="1700" b="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Collection of Student Thank You letters</a:t>
            </a:r>
            <a:endParaRPr lang="en-US" sz="1700" b="1" dirty="0">
              <a:latin typeface="Calibri" panose="020F0502020204030204" pitchFamily="34" charset="0"/>
              <a:ea typeface="Calibri" panose="020F0502020204030204" pitchFamily="34" charset="0"/>
              <a:cs typeface="Calibri" panose="020F0502020204030204" pitchFamily="34" charset="0"/>
            </a:endParaRPr>
          </a:p>
          <a:p>
            <a:pPr marL="629920" lvl="1" indent="-305435">
              <a:buFont typeface="Courier New" panose="02070309020205020404" pitchFamily="49" charset="0"/>
              <a:buChar char="o"/>
            </a:pPr>
            <a:r>
              <a:rPr lang="en-US" sz="1700" dirty="0">
                <a:solidFill>
                  <a:schemeClr val="tx1">
                    <a:lumMod val="75000"/>
                    <a:lumOff val="25000"/>
                  </a:schemeClr>
                </a:solidFill>
                <a:latin typeface="Calibri"/>
                <a:ea typeface="Calibri"/>
                <a:cs typeface="Calibri"/>
                <a:sym typeface="Wingdings" panose="05000000000000000000" pitchFamily="2" charset="2"/>
              </a:rPr>
              <a:t>Post-Acceptance Email and banner communication to students.</a:t>
            </a:r>
            <a:endParaRPr lang="en-US" sz="17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629920" lvl="1" indent="-305435">
              <a:buFont typeface="Courier New" panose="02070309020205020404" pitchFamily="49" charset="0"/>
              <a:buChar char="o"/>
            </a:pPr>
            <a:r>
              <a:rPr lang="en-US" sz="1700" dirty="0">
                <a:solidFill>
                  <a:schemeClr val="tx1">
                    <a:lumMod val="75000"/>
                    <a:lumOff val="25000"/>
                  </a:schemeClr>
                </a:solidFill>
                <a:latin typeface="Calibri"/>
                <a:ea typeface="Calibri"/>
                <a:cs typeface="Calibri"/>
                <a:sym typeface="Wingdings" panose="05000000000000000000" pitchFamily="2" charset="2"/>
              </a:rPr>
              <a:t>Collect students' consent.</a:t>
            </a:r>
            <a:endParaRPr lang="en-US" sz="1700" dirty="0">
              <a:solidFill>
                <a:schemeClr val="tx1">
                  <a:lumMod val="75000"/>
                  <a:lumOff val="25000"/>
                </a:schemeClr>
              </a:solidFill>
              <a:latin typeface="Calibri"/>
              <a:ea typeface="Calibri"/>
              <a:cs typeface="Calibri"/>
            </a:endParaRPr>
          </a:p>
          <a:p>
            <a:pPr marL="629920" lvl="1" indent="-305435">
              <a:buFont typeface="Courier New" panose="02070309020205020404" pitchFamily="49" charset="0"/>
              <a:buChar char="o"/>
            </a:pPr>
            <a:r>
              <a:rPr lang="en-US" sz="1700" dirty="0">
                <a:solidFill>
                  <a:schemeClr val="tx1">
                    <a:lumMod val="75000"/>
                    <a:lumOff val="25000"/>
                  </a:schemeClr>
                </a:solidFill>
                <a:latin typeface="Calibri"/>
                <a:ea typeface="Calibri"/>
                <a:cs typeface="Calibri"/>
                <a:sym typeface="Wingdings" panose="05000000000000000000" pitchFamily="2" charset="2"/>
              </a:rPr>
              <a:t>Students can submit thank you letter.</a:t>
            </a:r>
            <a:endParaRPr lang="en-US" sz="17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05435" indent="-305435">
              <a:buFont typeface="Wingdings" panose="05000000000000000000" pitchFamily="2" charset="2"/>
              <a:buChar char="v"/>
            </a:pPr>
            <a:r>
              <a:rPr lang="en-US" sz="1700" b="1" dirty="0">
                <a:latin typeface="Calibri"/>
                <a:ea typeface="Calibri"/>
                <a:cs typeface="Calibri"/>
                <a:sym typeface="Wingdings" panose="05000000000000000000" pitchFamily="2" charset="2"/>
              </a:rPr>
              <a:t>Portal Awards Flow to Banner (student profile).</a:t>
            </a:r>
            <a:endParaRPr lang="en-US" sz="1700" b="1" dirty="0">
              <a:latin typeface="Calibri" panose="020F0502020204030204" pitchFamily="34" charset="0"/>
              <a:ea typeface="Calibri" panose="020F0502020204030204" pitchFamily="34" charset="0"/>
              <a:cs typeface="Calibri" panose="020F0502020204030204" pitchFamily="34" charset="0"/>
            </a:endParaRPr>
          </a:p>
          <a:p>
            <a:pPr marL="305435" indent="-305435">
              <a:buFont typeface="Wingdings" panose="05000000000000000000" pitchFamily="2" charset="2"/>
              <a:buChar char="v"/>
            </a:pPr>
            <a:r>
              <a:rPr lang="en-US" sz="1700" b="1" dirty="0">
                <a:latin typeface="Calibri"/>
                <a:ea typeface="Calibri"/>
                <a:cs typeface="Calibri"/>
                <a:sym typeface="Wingdings" panose="05000000000000000000" pitchFamily="2" charset="2"/>
              </a:rPr>
              <a:t>Access to viewing the students’ scholarship acceptance and post-acceptance progress of completion.</a:t>
            </a:r>
            <a:endParaRPr lang="en-US" sz="1700" b="1"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a:p>
            <a:endParaRPr lang="en-US" dirty="0"/>
          </a:p>
        </p:txBody>
      </p:sp>
      <p:pic>
        <p:nvPicPr>
          <p:cNvPr id="5" name="Graphic 4" descr="Dance with solid fill">
            <a:extLst>
              <a:ext uri="{FF2B5EF4-FFF2-40B4-BE49-F238E27FC236}">
                <a16:creationId xmlns:a16="http://schemas.microsoft.com/office/drawing/2014/main" id="{CBA35531-0832-48E9-80DA-2A55DE47B0B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1192" y="771004"/>
            <a:ext cx="914400" cy="914400"/>
          </a:xfrm>
          <a:prstGeom prst="rect">
            <a:avLst/>
          </a:prstGeom>
        </p:spPr>
      </p:pic>
    </p:spTree>
    <p:extLst>
      <p:ext uri="{BB962C8B-B14F-4D97-AF65-F5344CB8AC3E}">
        <p14:creationId xmlns:p14="http://schemas.microsoft.com/office/powerpoint/2010/main" val="456007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38A879C2-2741-43EC-B634-FEEBB49FBEBB}"/>
              </a:ext>
            </a:extLst>
          </p:cNvPr>
          <p:cNvSpPr/>
          <p:nvPr/>
        </p:nvSpPr>
        <p:spPr>
          <a:xfrm>
            <a:off x="9768359" y="1393192"/>
            <a:ext cx="2162085" cy="1030041"/>
          </a:xfrm>
          <a:prstGeom prst="ellipse">
            <a:avLst/>
          </a:prstGeom>
          <a:solidFill>
            <a:schemeClr val="bg1"/>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Title 1" descr="title">
            <a:extLst>
              <a:ext uri="{FF2B5EF4-FFF2-40B4-BE49-F238E27FC236}">
                <a16:creationId xmlns:a16="http://schemas.microsoft.com/office/drawing/2014/main" id="{524E7AA8-036D-4F28-96BA-A52B66A33BD9}"/>
              </a:ext>
            </a:extLst>
          </p:cNvPr>
          <p:cNvSpPr>
            <a:spLocks noGrp="1"/>
          </p:cNvSpPr>
          <p:nvPr>
            <p:ph type="title"/>
          </p:nvPr>
        </p:nvSpPr>
        <p:spPr>
          <a:xfrm>
            <a:off x="1184365" y="729658"/>
            <a:ext cx="10435514" cy="852261"/>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how does the Portal Work For Students?</a:t>
            </a:r>
          </a:p>
        </p:txBody>
      </p:sp>
      <p:sp>
        <p:nvSpPr>
          <p:cNvPr id="3" name="Content Placeholder 2" descr="content">
            <a:extLst>
              <a:ext uri="{FF2B5EF4-FFF2-40B4-BE49-F238E27FC236}">
                <a16:creationId xmlns:a16="http://schemas.microsoft.com/office/drawing/2014/main" id="{46EBE25F-EA7E-41D8-8362-014D6953C631}"/>
              </a:ext>
            </a:extLst>
          </p:cNvPr>
          <p:cNvSpPr>
            <a:spLocks noGrp="1"/>
          </p:cNvSpPr>
          <p:nvPr>
            <p:ph idx="1"/>
          </p:nvPr>
        </p:nvSpPr>
        <p:spPr>
          <a:xfrm>
            <a:off x="456655" y="1934545"/>
            <a:ext cx="5231015" cy="4799553"/>
          </a:xfrm>
        </p:spPr>
        <p:txBody>
          <a:bodyPr>
            <a:normAutofit/>
          </a:bodyPr>
          <a:lstStyle/>
          <a:p>
            <a:pPr marL="0" indent="0">
              <a:buNone/>
            </a:pP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Who can apply? </a:t>
            </a:r>
          </a:p>
          <a:p>
            <a:pPr marL="629920" lvl="1" indent="-305435"/>
            <a:r>
              <a:rPr lang="en-US" sz="14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New, continuing, returning, and transfer students attending Missoula College (or Bitterroot College), and Mountain Campus. </a:t>
            </a:r>
          </a:p>
          <a:p>
            <a:pPr marL="0" indent="0">
              <a:buNone/>
            </a:pP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What is needed to apply? </a:t>
            </a:r>
          </a:p>
          <a:p>
            <a:pPr marL="629920" lvl="1" indent="-305435"/>
            <a:r>
              <a:rPr lang="en-US" sz="14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Students will need their Net ID to login. If a student does not know their Net ID, they can use Net ID Lookup, </a:t>
            </a:r>
            <a:r>
              <a:rPr lang="en-US" sz="14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https://user.umt.edu/netidlookup/</a:t>
            </a:r>
            <a:r>
              <a:rPr lang="en-US" sz="14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14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for further assistance.</a:t>
            </a:r>
          </a:p>
          <a:p>
            <a:pPr marL="0" indent="0">
              <a:buNone/>
            </a:pP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When can students apply? </a:t>
            </a:r>
          </a:p>
          <a:p>
            <a:pPr marL="629920" lvl="1" indent="-305435"/>
            <a:r>
              <a:rPr lang="en-US" sz="14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After the student is fully admitted.</a:t>
            </a:r>
          </a:p>
          <a:p>
            <a:pPr marL="629920" lvl="1" indent="-305435"/>
            <a:r>
              <a:rPr lang="en-US" sz="14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Beginning November 1</a:t>
            </a:r>
            <a:r>
              <a:rPr lang="en-US" sz="1400" baseline="30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st</a:t>
            </a:r>
            <a:r>
              <a:rPr lang="en-US" sz="14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for the new cycle</a:t>
            </a:r>
          </a:p>
          <a:p>
            <a:pPr marL="629920" lvl="1" indent="-305435"/>
            <a:r>
              <a:rPr lang="en-US" sz="14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Students should apply each year </a:t>
            </a:r>
          </a:p>
          <a:p>
            <a:pPr marL="0" indent="0">
              <a:buNone/>
            </a:pP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Where do students apply?</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4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https://umt.academicworks.com/users/sign_in</a:t>
            </a:r>
            <a:r>
              <a:rPr lang="en-US" sz="14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a:t>
            </a:r>
          </a:p>
          <a:p>
            <a:pPr marL="629920" lvl="1" indent="-305435"/>
            <a:r>
              <a:rPr lang="en-US" sz="14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Link also available at </a:t>
            </a:r>
            <a:r>
              <a:rPr lang="en-US" sz="14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umt.edu/finaid</a:t>
            </a:r>
            <a:r>
              <a:rPr lang="en-US" sz="14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click on </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Scholarships </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UM Scholarship Portal</a:t>
            </a: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7F0838A-7A97-4F6C-BD57-AF14805FC4FE}"/>
              </a:ext>
            </a:extLst>
          </p:cNvPr>
          <p:cNvPicPr>
            <a:picLocks noChangeAspect="1"/>
          </p:cNvPicPr>
          <p:nvPr/>
        </p:nvPicPr>
        <p:blipFill>
          <a:blip r:embed="rId5"/>
          <a:stretch>
            <a:fillRect/>
          </a:stretch>
        </p:blipFill>
        <p:spPr>
          <a:xfrm>
            <a:off x="9686881" y="6464111"/>
            <a:ext cx="2506799" cy="352689"/>
          </a:xfrm>
          <a:prstGeom prst="rect">
            <a:avLst/>
          </a:prstGeom>
        </p:spPr>
      </p:pic>
      <p:pic>
        <p:nvPicPr>
          <p:cNvPr id="8" name="Graphic 7" descr="Classroom with solid fill">
            <a:extLst>
              <a:ext uri="{FF2B5EF4-FFF2-40B4-BE49-F238E27FC236}">
                <a16:creationId xmlns:a16="http://schemas.microsoft.com/office/drawing/2014/main" id="{4D13F3DB-03FA-4224-AFF5-D887067EB0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1192" y="766624"/>
            <a:ext cx="914400" cy="914400"/>
          </a:xfrm>
          <a:prstGeom prst="rect">
            <a:avLst/>
          </a:prstGeom>
        </p:spPr>
      </p:pic>
      <p:sp>
        <p:nvSpPr>
          <p:cNvPr id="4" name="TextBox 3">
            <a:extLst>
              <a:ext uri="{FF2B5EF4-FFF2-40B4-BE49-F238E27FC236}">
                <a16:creationId xmlns:a16="http://schemas.microsoft.com/office/drawing/2014/main" id="{D5F2B219-D46A-4441-A1D0-C5590EEB2A34}"/>
              </a:ext>
            </a:extLst>
          </p:cNvPr>
          <p:cNvSpPr txBox="1"/>
          <p:nvPr/>
        </p:nvSpPr>
        <p:spPr>
          <a:xfrm>
            <a:off x="5449545" y="1959920"/>
            <a:ext cx="6169084" cy="4016484"/>
          </a:xfrm>
          <a:prstGeom prst="rect">
            <a:avLst/>
          </a:prstGeom>
          <a:noFill/>
        </p:spPr>
        <p:txBody>
          <a:bodyPr wrap="square" lIns="91440" tIns="45720" rIns="91440" bIns="45720" rtlCol="0" anchor="t">
            <a:spAutoFit/>
          </a:bodyPr>
          <a:lstStyle/>
          <a:p>
            <a:pPr>
              <a:buClr>
                <a:schemeClr val="accent2"/>
              </a:buClr>
            </a:pPr>
            <a:r>
              <a:rPr lang="en-US" sz="1400" b="1" dirty="0">
                <a:latin typeface="Calibri" panose="020F0502020204030204" pitchFamily="34" charset="0"/>
                <a:ea typeface="Calibri" panose="020F0502020204030204" pitchFamily="34" charset="0"/>
                <a:cs typeface="Calibri" panose="020F0502020204030204" pitchFamily="34" charset="0"/>
              </a:rPr>
              <a:t>How do they apply?</a:t>
            </a:r>
          </a:p>
          <a:p>
            <a:pPr>
              <a:buClr>
                <a:schemeClr val="accent2"/>
              </a:buClr>
            </a:pPr>
            <a:endParaRPr lang="en-US" sz="700" b="1" dirty="0">
              <a:latin typeface="Calibri" panose="020F0502020204030204" pitchFamily="34" charset="0"/>
              <a:ea typeface="Calibri" panose="020F0502020204030204" pitchFamily="34" charset="0"/>
              <a:cs typeface="Calibri" panose="020F0502020204030204" pitchFamily="34" charset="0"/>
            </a:endParaRPr>
          </a:p>
          <a:p>
            <a:pPr marL="629920" lvl="1" indent="-305435">
              <a:buClr>
                <a:schemeClr val="accent2"/>
              </a:buClr>
              <a:buFont typeface="Wingdings" panose="05000000000000000000" pitchFamily="2" charset="2"/>
              <a:buChar char="§"/>
            </a:pPr>
            <a:r>
              <a:rPr lang="en-US" sz="1300" b="1" dirty="0">
                <a:solidFill>
                  <a:schemeClr val="accent2">
                    <a:lumMod val="75000"/>
                  </a:schemeClr>
                </a:solidFill>
                <a:latin typeface="Calibri"/>
                <a:ea typeface="Calibri" panose="020F0502020204030204" pitchFamily="34" charset="0"/>
                <a:cs typeface="Calibri"/>
              </a:rPr>
              <a:t>Students will need to complete their General Application</a:t>
            </a:r>
            <a:endParaRPr lang="en-US" sz="1300">
              <a:solidFill>
                <a:schemeClr val="accent2">
                  <a:lumMod val="75000"/>
                </a:schemeClr>
              </a:solidFill>
              <a:latin typeface="Calibri"/>
              <a:ea typeface="Calibri" panose="020F0502020204030204" pitchFamily="34" charset="0"/>
              <a:cs typeface="Calibri"/>
            </a:endParaRPr>
          </a:p>
          <a:p>
            <a:pPr marL="899795" lvl="2" indent="-269875">
              <a:buClr>
                <a:schemeClr val="accent2"/>
              </a:buClr>
              <a:buFont typeface="Wingdings" panose="05000000000000000000" pitchFamily="2" charset="2"/>
              <a:buChar char="§"/>
            </a:pPr>
            <a:r>
              <a:rPr lang="en-US" sz="1300" dirty="0">
                <a:latin typeface="Calibri"/>
                <a:ea typeface="Calibri" panose="020F0502020204030204" pitchFamily="34" charset="0"/>
                <a:cs typeface="Calibri"/>
              </a:rPr>
              <a:t>Students will be asked questions and to self-report information. Please encourage students to answer all questions, however only the (</a:t>
            </a:r>
            <a:r>
              <a:rPr lang="en-US" sz="1300" b="1" dirty="0">
                <a:solidFill>
                  <a:srgbClr val="FF0000"/>
                </a:solidFill>
                <a:latin typeface="Calibri"/>
                <a:ea typeface="Calibri" panose="020F0502020204030204" pitchFamily="34" charset="0"/>
                <a:cs typeface="Calibri"/>
              </a:rPr>
              <a:t>*</a:t>
            </a:r>
            <a:r>
              <a:rPr lang="en-US" sz="1300" dirty="0">
                <a:latin typeface="Calibri"/>
                <a:ea typeface="Calibri" panose="020F0502020204030204" pitchFamily="34" charset="0"/>
                <a:cs typeface="Calibri"/>
              </a:rPr>
              <a:t>) ones are required. </a:t>
            </a:r>
          </a:p>
          <a:p>
            <a:pPr marL="899795" lvl="2" indent="-269875">
              <a:buClr>
                <a:schemeClr val="accent2"/>
              </a:buClr>
              <a:buFont typeface="Wingdings" panose="05000000000000000000" pitchFamily="2" charset="2"/>
              <a:buChar char="§"/>
            </a:pPr>
            <a:r>
              <a:rPr lang="en-US" sz="1300" dirty="0">
                <a:latin typeface="Calibri"/>
                <a:ea typeface="Calibri" panose="020F0502020204030204" pitchFamily="34" charset="0"/>
                <a:cs typeface="Calibri"/>
              </a:rPr>
              <a:t>Additional information such as GPA, UM ID#, Major, Minor, etc. will be collected from their student record in Banner. Students will not see that information. </a:t>
            </a:r>
          </a:p>
          <a:p>
            <a:pPr marL="629920" lvl="1" indent="-305435">
              <a:buClr>
                <a:schemeClr val="accent2"/>
              </a:buClr>
              <a:buFont typeface="Wingdings" panose="05000000000000000000" pitchFamily="2" charset="2"/>
              <a:buChar char="§"/>
            </a:pPr>
            <a:r>
              <a:rPr lang="en-US" sz="1300" b="1" dirty="0">
                <a:solidFill>
                  <a:schemeClr val="accent2">
                    <a:lumMod val="75000"/>
                  </a:schemeClr>
                </a:solidFill>
                <a:latin typeface="Calibri"/>
                <a:ea typeface="Calibri" panose="020F0502020204030204" pitchFamily="34" charset="0"/>
                <a:cs typeface="Calibri"/>
              </a:rPr>
              <a:t>If applicable, students may need to complete a Conditional Application</a:t>
            </a:r>
            <a:endParaRPr lang="en-US" sz="1300">
              <a:solidFill>
                <a:schemeClr val="accent2">
                  <a:lumMod val="75000"/>
                </a:schemeClr>
              </a:solidFill>
              <a:latin typeface="Calibri"/>
              <a:ea typeface="Calibri" panose="020F0502020204030204" pitchFamily="34" charset="0"/>
              <a:cs typeface="Calibri"/>
            </a:endParaRPr>
          </a:p>
          <a:p>
            <a:pPr marL="899795" lvl="2" indent="-269875">
              <a:buClr>
                <a:schemeClr val="accent2"/>
              </a:buClr>
              <a:buFont typeface="Wingdings" panose="05000000000000000000" pitchFamily="2" charset="2"/>
              <a:buChar char="§"/>
            </a:pPr>
            <a:r>
              <a:rPr lang="en-US" sz="1300" dirty="0">
                <a:latin typeface="Calibri"/>
                <a:ea typeface="Calibri" panose="020F0502020204030204" pitchFamily="34" charset="0"/>
                <a:cs typeface="Calibri"/>
              </a:rPr>
              <a:t>Students who have a major, minor, or answered accordingly to a question from the General Application, may be asked to complete a Conditional Application. </a:t>
            </a:r>
          </a:p>
          <a:p>
            <a:pPr marL="1241425" lvl="3" indent="-233680">
              <a:buClr>
                <a:schemeClr val="accent2"/>
              </a:buClr>
              <a:buFont typeface="Wingdings" panose="05000000000000000000" pitchFamily="2" charset="2"/>
              <a:buChar char="§"/>
            </a:pPr>
            <a:r>
              <a:rPr lang="en-US" sz="1300" dirty="0">
                <a:latin typeface="Calibri"/>
                <a:ea typeface="Calibri" panose="020F0502020204030204" pitchFamily="34" charset="0"/>
                <a:cs typeface="Calibri"/>
              </a:rPr>
              <a:t>Students will be asked questions, to self-report information, upload additional letters of recommendation, etc. for further consideration for their units' scholarship application process. </a:t>
            </a:r>
          </a:p>
          <a:p>
            <a:pPr marL="629920" lvl="1" indent="-305435">
              <a:buClr>
                <a:schemeClr val="accent2"/>
              </a:buClr>
              <a:buFont typeface="Wingdings" panose="05000000000000000000" pitchFamily="2" charset="2"/>
              <a:buChar char="§"/>
            </a:pPr>
            <a:r>
              <a:rPr lang="en-US" sz="1300" b="1" dirty="0">
                <a:solidFill>
                  <a:schemeClr val="accent1"/>
                </a:solidFill>
                <a:latin typeface="Calibri"/>
                <a:ea typeface="Calibri" panose="020F0502020204030204" pitchFamily="34" charset="0"/>
                <a:cs typeface="Calibri"/>
              </a:rPr>
              <a:t>In addition, students may submit or answer supplemental items by clicking on "Apply" to scholarship opportunities that are set up as an "Apply-To" type.</a:t>
            </a:r>
          </a:p>
          <a:p>
            <a:pPr marL="899795" lvl="2" indent="-269875">
              <a:buClr>
                <a:schemeClr val="accent2"/>
              </a:buClr>
              <a:buFont typeface="Wingdings" panose="05000000000000000000" pitchFamily="2" charset="2"/>
              <a:buChar char="§"/>
            </a:pPr>
            <a:r>
              <a:rPr lang="en-US" sz="1300" dirty="0">
                <a:latin typeface="Calibri"/>
                <a:ea typeface="Calibri" panose="020F0502020204030204" pitchFamily="34" charset="0"/>
                <a:cs typeface="Calibri"/>
              </a:rPr>
              <a:t>Students can review a list of scholarships by clicking on “Opportunities” after they complete their General Application.</a:t>
            </a:r>
          </a:p>
        </p:txBody>
      </p:sp>
      <p:sp>
        <p:nvSpPr>
          <p:cNvPr id="5" name="TextBox 4">
            <a:extLst>
              <a:ext uri="{FF2B5EF4-FFF2-40B4-BE49-F238E27FC236}">
                <a16:creationId xmlns:a16="http://schemas.microsoft.com/office/drawing/2014/main" id="{21D48BDB-D9F2-4D8D-842C-780F1A85277D}"/>
              </a:ext>
            </a:extLst>
          </p:cNvPr>
          <p:cNvSpPr txBox="1"/>
          <p:nvPr/>
        </p:nvSpPr>
        <p:spPr>
          <a:xfrm>
            <a:off x="6049132" y="5820329"/>
            <a:ext cx="4637949" cy="646331"/>
          </a:xfrm>
          <a:prstGeom prst="rect">
            <a:avLst/>
          </a:prstGeom>
          <a:noFill/>
        </p:spPr>
        <p:txBody>
          <a:bodyPr wrap="square" lIns="91440" tIns="45720" rIns="91440" bIns="45720" rtlCol="0" anchor="t">
            <a:spAutoFit/>
          </a:bodyPr>
          <a:lstStyle/>
          <a:p>
            <a:pPr marL="305435" indent="-305435"/>
            <a:r>
              <a:rPr lang="en-US" sz="1200" b="1" dirty="0">
                <a:latin typeface="Calibri" panose="020F0502020204030204" pitchFamily="34" charset="0"/>
                <a:ea typeface="Calibri" panose="020F0502020204030204" pitchFamily="34" charset="0"/>
                <a:cs typeface="Calibri" panose="020F0502020204030204" pitchFamily="34" charset="0"/>
              </a:rPr>
              <a:t>Reminders</a:t>
            </a:r>
          </a:p>
          <a:p>
            <a:pPr marL="305435" indent="-305435">
              <a:buClr>
                <a:schemeClr val="accent2"/>
              </a:buClr>
              <a:buFont typeface="Wingdings" panose="05000000000000000000" pitchFamily="2" charset="2"/>
              <a:buChar char="§"/>
            </a:pPr>
            <a:r>
              <a:rPr lang="en-US" sz="1200" dirty="0">
                <a:latin typeface="Calibri" panose="020F0502020204030204" pitchFamily="34" charset="0"/>
                <a:ea typeface="Calibri" panose="020F0502020204030204" pitchFamily="34" charset="0"/>
                <a:cs typeface="Calibri" panose="020F0502020204030204" pitchFamily="34" charset="0"/>
              </a:rPr>
              <a:t>Student’s will not be able to see any “Auto-Matched" opportunities they are considered for.  </a:t>
            </a:r>
          </a:p>
        </p:txBody>
      </p:sp>
      <p:sp>
        <p:nvSpPr>
          <p:cNvPr id="7" name="TextBox 6">
            <a:extLst>
              <a:ext uri="{FF2B5EF4-FFF2-40B4-BE49-F238E27FC236}">
                <a16:creationId xmlns:a16="http://schemas.microsoft.com/office/drawing/2014/main" id="{31C40144-59A7-42FF-A08A-498D5537CC37}"/>
              </a:ext>
            </a:extLst>
          </p:cNvPr>
          <p:cNvSpPr txBox="1"/>
          <p:nvPr/>
        </p:nvSpPr>
        <p:spPr>
          <a:xfrm>
            <a:off x="9824303" y="1454861"/>
            <a:ext cx="2045794" cy="900246"/>
          </a:xfrm>
          <a:prstGeom prst="rect">
            <a:avLst/>
          </a:prstGeom>
          <a:noFill/>
        </p:spPr>
        <p:txBody>
          <a:bodyPr wrap="square" lIns="91440" tIns="45720" rIns="91440" bIns="45720" rtlCol="0" anchor="t">
            <a:spAutoFit/>
          </a:bodyPr>
          <a:lstStyle/>
          <a:p>
            <a:pPr algn="ctr"/>
            <a:r>
              <a:rPr lang="en-US" sz="1050" b="1" dirty="0">
                <a:solidFill>
                  <a:schemeClr val="tx1"/>
                </a:solidFill>
                <a:latin typeface="Avenir LT Std 35 Light" panose="020B0402020203020204"/>
                <a:ea typeface="+mn-lt"/>
                <a:cs typeface="+mn-lt"/>
              </a:rPr>
              <a:t>Tip! </a:t>
            </a:r>
          </a:p>
          <a:p>
            <a:pPr algn="ctr"/>
            <a:r>
              <a:rPr lang="en-US" sz="1050" dirty="0">
                <a:latin typeface="Avenir LT Std 35 Light" panose="020B0402020203020204"/>
                <a:ea typeface="+mn-lt"/>
                <a:cs typeface="+mn-lt"/>
              </a:rPr>
              <a:t>Encourage students to check the Portal throughout the year, and of course their UM Student email account.</a:t>
            </a:r>
          </a:p>
        </p:txBody>
      </p:sp>
      <p:sp>
        <p:nvSpPr>
          <p:cNvPr id="11" name="Oval 10">
            <a:extLst>
              <a:ext uri="{FF2B5EF4-FFF2-40B4-BE49-F238E27FC236}">
                <a16:creationId xmlns:a16="http://schemas.microsoft.com/office/drawing/2014/main" id="{0F203D88-85BB-4A77-9518-502C045683BA}"/>
              </a:ext>
            </a:extLst>
          </p:cNvPr>
          <p:cNvSpPr/>
          <p:nvPr/>
        </p:nvSpPr>
        <p:spPr>
          <a:xfrm>
            <a:off x="10988695" y="6462655"/>
            <a:ext cx="941613" cy="279400"/>
          </a:xfrm>
          <a:prstGeom prst="ellipse">
            <a:avLst/>
          </a:prstGeom>
          <a:noFill/>
          <a:ln w="28575">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1083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AF174E9-36F3-62D6-41B3-862EAE9BBB00}"/>
              </a:ext>
            </a:extLst>
          </p:cNvPr>
          <p:cNvSpPr>
            <a:spLocks noGrp="1"/>
          </p:cNvSpPr>
          <p:nvPr>
            <p:ph idx="1"/>
          </p:nvPr>
        </p:nvSpPr>
        <p:spPr>
          <a:xfrm>
            <a:off x="445273" y="1920240"/>
            <a:ext cx="5278462" cy="4835631"/>
          </a:xfrm>
        </p:spPr>
        <p:txBody>
          <a:bodyPr>
            <a:normAutofit/>
          </a:bodyPr>
          <a:lstStyle/>
          <a:p>
            <a:pPr marL="0" indent="0">
              <a:buNone/>
            </a:pPr>
            <a:r>
              <a:rPr lang="en-US" sz="2000" b="1">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Reminder</a:t>
            </a:r>
          </a:p>
          <a:p>
            <a:pPr marL="0" indent="0">
              <a:buNone/>
            </a:pPr>
            <a:r>
              <a:rPr lang="en-US" sz="1600" b="1" u="sng">
                <a:solidFill>
                  <a:schemeClr val="tx1"/>
                </a:solidFill>
                <a:latin typeface="Calibri" panose="020F0502020204030204" pitchFamily="34" charset="0"/>
                <a:ea typeface="Calibri" panose="020F0502020204030204" pitchFamily="34" charset="0"/>
                <a:cs typeface="Calibri" panose="020F0502020204030204" pitchFamily="34" charset="0"/>
              </a:rPr>
              <a:t>Changes to UM Scholarship Portal Administration</a:t>
            </a:r>
          </a:p>
          <a:p>
            <a:pPr marL="0" indent="0">
              <a:buNone/>
            </a:pPr>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Effective beginning with the 2024-2025 scholarship cycle, the UM Foundation will no longer create “Qualification Groups” when adding new scholarship funds (“Portfolios”) to the Portal. The Foundation will add basic scholarship fund information including the name, description and budget information. The Financial Aid Office will work with scholarship administrators across campus in the transition of managing qualifications in the Portal within their respective areas.</a:t>
            </a:r>
          </a:p>
          <a:p>
            <a:pPr marL="0" indent="0">
              <a:buNone/>
            </a:pPr>
            <a:endParaRPr lang="en-US" sz="14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The UM Foundation will continue to assist with the collection of Student Thank You Letters on the Portal and will continue to audit awards made to ensure recipient selection is in accordance with donor intent. Should you have questions regarding the interpretation of donor criteria, please continue to work with the UM Foundation. </a:t>
            </a:r>
          </a:p>
        </p:txBody>
      </p:sp>
      <p:sp>
        <p:nvSpPr>
          <p:cNvPr id="3" name="Title 2">
            <a:extLst>
              <a:ext uri="{FF2B5EF4-FFF2-40B4-BE49-F238E27FC236}">
                <a16:creationId xmlns:a16="http://schemas.microsoft.com/office/drawing/2014/main" id="{A669E6AB-4708-1513-8848-96644D7F1481}"/>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Reviewing Opportunities in the Portal </a:t>
            </a:r>
          </a:p>
        </p:txBody>
      </p:sp>
      <p:sp>
        <p:nvSpPr>
          <p:cNvPr id="5" name="TextBox 4">
            <a:extLst>
              <a:ext uri="{FF2B5EF4-FFF2-40B4-BE49-F238E27FC236}">
                <a16:creationId xmlns:a16="http://schemas.microsoft.com/office/drawing/2014/main" id="{37FDDB88-C2C1-E49C-8984-1E4880F2D02D}"/>
              </a:ext>
            </a:extLst>
          </p:cNvPr>
          <p:cNvSpPr txBox="1"/>
          <p:nvPr/>
        </p:nvSpPr>
        <p:spPr>
          <a:xfrm>
            <a:off x="5835399" y="1920240"/>
            <a:ext cx="5910707" cy="5293757"/>
          </a:xfrm>
          <a:prstGeom prst="rect">
            <a:avLst/>
          </a:prstGeom>
          <a:noFill/>
        </p:spPr>
        <p:txBody>
          <a:bodyPr wrap="square" lIns="91440" tIns="45720" rIns="91440" bIns="45720" rtlCol="0" anchor="t">
            <a:spAutoFit/>
          </a:bodyPr>
          <a:lstStyle/>
          <a:p>
            <a:r>
              <a:rPr lang="en-US" sz="1600" b="1" dirty="0">
                <a:latin typeface="Calibri"/>
                <a:ea typeface="Calibri"/>
                <a:cs typeface="Calibri"/>
              </a:rPr>
              <a:t>Scholarship Portal – Get Started</a:t>
            </a:r>
          </a:p>
          <a:p>
            <a:endParaRPr lang="en-US" sz="600" b="1">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1200" dirty="0">
                <a:latin typeface="Calibri"/>
                <a:ea typeface="Calibri"/>
                <a:cs typeface="Calibri"/>
              </a:rPr>
              <a:t>Need access to the Portal? Send your request via online form found on the Department Scholarship Resources webpage. </a:t>
            </a:r>
          </a:p>
          <a:p>
            <a:pPr marL="342900" indent="-342900">
              <a:buFont typeface="Arial" panose="020B0604020202020204" pitchFamily="34" charset="0"/>
              <a:buChar char="•"/>
            </a:pPr>
            <a:r>
              <a:rPr lang="en-US" sz="1200" dirty="0">
                <a:latin typeface="Calibri"/>
                <a:ea typeface="Calibri"/>
                <a:cs typeface="Calibri"/>
              </a:rPr>
              <a:t>Portal handouts are available to view online at the Department Scholarship Resources webpage. </a:t>
            </a:r>
            <a:endParaRPr lang="en-US" sz="1200">
              <a:latin typeface="Calibri" panose="020F0502020204030204" pitchFamily="34" charset="0"/>
              <a:ea typeface="Calibri" panose="020F0502020204030204" pitchFamily="34" charset="0"/>
              <a:cs typeface="Calibri"/>
            </a:endParaRPr>
          </a:p>
          <a:p>
            <a:pPr marL="342900" marR="0" lvl="0" indent="-342900">
              <a:spcBef>
                <a:spcPts val="0"/>
              </a:spcBef>
              <a:spcAft>
                <a:spcPts val="0"/>
              </a:spcAft>
              <a:buFont typeface="Arial" panose="020B0604020202020204" pitchFamily="34" charset="0"/>
              <a:buChar char="•"/>
            </a:pPr>
            <a:r>
              <a:rPr lang="en-US" sz="1200" dirty="0">
                <a:effectLst/>
                <a:latin typeface="Calibri"/>
                <a:ea typeface="Calibri"/>
                <a:cs typeface="Calibri"/>
              </a:rPr>
              <a:t>Criteria for Foundation funds can be found in your Box folder. There is a </a:t>
            </a:r>
            <a:r>
              <a:rPr lang="en-US" sz="1200" u="sng" dirty="0">
                <a:effectLst/>
                <a:latin typeface="Calibri"/>
                <a:ea typeface="Calibri"/>
                <a:cs typeface="Calibri"/>
              </a:rPr>
              <a:t>legal obligation </a:t>
            </a:r>
            <a:r>
              <a:rPr lang="en-US" sz="1200" dirty="0">
                <a:effectLst/>
                <a:latin typeface="Calibri"/>
                <a:ea typeface="Calibri"/>
                <a:cs typeface="Calibri"/>
              </a:rPr>
              <a:t>to follow donor set criteria. Please do not deviate. Questions, contact the UM Foundation – Scholarship Team.</a:t>
            </a:r>
          </a:p>
          <a:p>
            <a:pPr marL="342900" indent="-342900">
              <a:buFont typeface="Arial" panose="020B0604020202020204" pitchFamily="34" charset="0"/>
              <a:buChar char="•"/>
            </a:pPr>
            <a:endParaRPr lang="en-US" sz="1200" dirty="0">
              <a:latin typeface="Calibri"/>
              <a:ea typeface="Calibri"/>
              <a:cs typeface="Calibri"/>
            </a:endParaRPr>
          </a:p>
          <a:p>
            <a:r>
              <a:rPr lang="en-US" sz="1600" b="1" dirty="0">
                <a:effectLst/>
                <a:latin typeface="Calibri"/>
                <a:ea typeface="Calibri"/>
                <a:cs typeface="Calibri"/>
              </a:rPr>
              <a:t>Scholarship Portal </a:t>
            </a:r>
            <a:r>
              <a:rPr lang="en-US" sz="1600" b="1" dirty="0">
                <a:latin typeface="Calibri"/>
                <a:ea typeface="Calibri"/>
                <a:cs typeface="Calibri"/>
              </a:rPr>
              <a:t>Don’ts</a:t>
            </a:r>
            <a:endParaRPr lang="en-US" sz="1600" b="1" dirty="0">
              <a:effectLst/>
              <a:latin typeface="Calibri"/>
              <a:ea typeface="Calibri"/>
              <a:cs typeface="Calibri"/>
            </a:endParaRPr>
          </a:p>
          <a:p>
            <a:endParaRPr lang="en-US" sz="1200" b="1" dirty="0">
              <a:latin typeface="Calibri"/>
              <a:ea typeface="Calibri"/>
              <a:cs typeface="Calibri"/>
            </a:endParaRPr>
          </a:p>
          <a:p>
            <a:pPr marL="342900" indent="-342900">
              <a:buFont typeface="Wingdings" panose="05000000000000000000" pitchFamily="2" charset="2"/>
              <a:buChar char="ü"/>
            </a:pPr>
            <a:r>
              <a:rPr lang="en-US" sz="1200" dirty="0">
                <a:latin typeface="Calibri"/>
                <a:ea typeface="Calibri"/>
                <a:cs typeface="Calibri"/>
              </a:rPr>
              <a:t>DO NOT change or add language in the Description box for Foundation funds.</a:t>
            </a:r>
          </a:p>
          <a:p>
            <a:pPr marL="342900" indent="-342900">
              <a:buFont typeface="Wingdings" panose="05000000000000000000" pitchFamily="2" charset="2"/>
              <a:buChar char="ü"/>
            </a:pPr>
            <a:r>
              <a:rPr lang="en-US" sz="1200" dirty="0">
                <a:effectLst/>
                <a:latin typeface="Calibri"/>
                <a:ea typeface="Calibri"/>
                <a:cs typeface="Calibri"/>
              </a:rPr>
              <a:t>DO NOT enter an archive date. The opportunities are archived automatically through Cycle Management. If you enter this, it can cause issues in having the scholarship roll to the next year.</a:t>
            </a:r>
            <a:r>
              <a:rPr lang="en-US" sz="1200" dirty="0">
                <a:latin typeface="Calibri"/>
                <a:ea typeface="Calibri"/>
                <a:cs typeface="Calibri"/>
              </a:rPr>
              <a:t> </a:t>
            </a:r>
            <a:endParaRPr lang="en-US" sz="1200">
              <a:effectLst/>
              <a:latin typeface="Calibri" panose="020F0502020204030204" pitchFamily="34" charset="0"/>
              <a:ea typeface="Calibri" panose="020F0502020204030204" pitchFamily="34" charset="0"/>
              <a:cs typeface="Calibri"/>
            </a:endParaRPr>
          </a:p>
          <a:p>
            <a:pPr marL="342900" marR="0" lvl="0" indent="-342900">
              <a:spcBef>
                <a:spcPts val="0"/>
              </a:spcBef>
              <a:spcAft>
                <a:spcPts val="0"/>
              </a:spcAft>
              <a:buFont typeface="Wingdings" panose="05000000000000000000" pitchFamily="2" charset="2"/>
              <a:buChar char="ü"/>
            </a:pPr>
            <a:r>
              <a:rPr lang="en-US" sz="1200" dirty="0">
                <a:effectLst/>
                <a:latin typeface="Calibri"/>
                <a:ea typeface="Calibri"/>
                <a:cs typeface="Calibri"/>
              </a:rPr>
              <a:t>DO NOT enter budgets. The UM Foundation will update the award amount information once a budget has been determined.</a:t>
            </a:r>
            <a:endParaRPr lang="en-US" sz="1200" dirty="0">
              <a:latin typeface="Calibri"/>
              <a:ea typeface="Calibri"/>
              <a:cs typeface="Calibri"/>
            </a:endParaRPr>
          </a:p>
          <a:p>
            <a:pPr marL="342900" indent="-342900">
              <a:buFont typeface="Wingdings" panose="05000000000000000000" pitchFamily="2" charset="2"/>
              <a:buChar char="ü"/>
            </a:pPr>
            <a:r>
              <a:rPr lang="en-US" sz="1200" dirty="0">
                <a:effectLst/>
                <a:latin typeface="Calibri"/>
                <a:ea typeface="Calibri"/>
                <a:cs typeface="Calibri"/>
              </a:rPr>
              <a:t>D</a:t>
            </a:r>
            <a:r>
              <a:rPr lang="en-US" sz="1200" dirty="0">
                <a:latin typeface="Calibri"/>
                <a:ea typeface="Calibri"/>
                <a:cs typeface="Calibri"/>
              </a:rPr>
              <a:t>O NOT remove requirements or require additional items that are not specified in the criteria.</a:t>
            </a:r>
          </a:p>
          <a:p>
            <a:pPr marL="800100" lvl="1" indent="-342900">
              <a:buFont typeface="Courier New" panose="02070309020205020404" pitchFamily="49" charset="0"/>
              <a:buChar char="o"/>
            </a:pPr>
            <a:r>
              <a:rPr lang="en-US" sz="1200" dirty="0">
                <a:latin typeface="Calibri"/>
                <a:ea typeface="Calibri"/>
                <a:cs typeface="Calibri"/>
              </a:rPr>
              <a:t>Examples: Transcripts</a:t>
            </a:r>
            <a:r>
              <a:rPr lang="en-US" sz="1200" dirty="0">
                <a:effectLst/>
                <a:latin typeface="Calibri"/>
                <a:ea typeface="Calibri"/>
                <a:cs typeface="Calibri"/>
              </a:rPr>
              <a:t>, </a:t>
            </a:r>
            <a:r>
              <a:rPr lang="en-US" sz="1200" dirty="0">
                <a:latin typeface="Calibri"/>
                <a:ea typeface="Calibri"/>
                <a:cs typeface="Calibri"/>
              </a:rPr>
              <a:t>essays</a:t>
            </a:r>
            <a:r>
              <a:rPr lang="en-US" sz="1200" dirty="0">
                <a:effectLst/>
                <a:latin typeface="Calibri"/>
                <a:ea typeface="Calibri"/>
                <a:cs typeface="Calibri"/>
              </a:rPr>
              <a:t>, </a:t>
            </a:r>
            <a:r>
              <a:rPr lang="en-US" sz="1200" dirty="0">
                <a:latin typeface="Calibri"/>
                <a:ea typeface="Calibri"/>
                <a:cs typeface="Calibri"/>
              </a:rPr>
              <a:t>letters </a:t>
            </a:r>
            <a:r>
              <a:rPr lang="en-US" sz="1200" dirty="0">
                <a:effectLst/>
                <a:latin typeface="Calibri"/>
                <a:ea typeface="Calibri"/>
                <a:cs typeface="Calibri"/>
              </a:rPr>
              <a:t>of </a:t>
            </a:r>
            <a:r>
              <a:rPr lang="en-US" sz="1200" dirty="0">
                <a:latin typeface="Calibri"/>
                <a:ea typeface="Calibri"/>
                <a:cs typeface="Calibri"/>
              </a:rPr>
              <a:t>recommendation, GPA level</a:t>
            </a:r>
            <a:r>
              <a:rPr lang="en-US" sz="1200" dirty="0">
                <a:effectLst/>
                <a:latin typeface="Calibri"/>
                <a:ea typeface="Calibri"/>
                <a:cs typeface="Calibri"/>
              </a:rPr>
              <a:t>.</a:t>
            </a:r>
          </a:p>
          <a:p>
            <a:pPr marL="800100" lvl="1" indent="-342900">
              <a:buFont typeface="Courier New" panose="02070309020205020404" pitchFamily="49" charset="0"/>
              <a:buChar char="o"/>
            </a:pPr>
            <a:r>
              <a:rPr lang="en-US" sz="1200" dirty="0">
                <a:latin typeface="Calibri"/>
                <a:ea typeface="Calibri"/>
                <a:cs typeface="Calibri"/>
              </a:rPr>
              <a:t>Reminder: You can filter and sort applicants in the Applicant View prior to reviewer groups members viewing. </a:t>
            </a:r>
            <a:endParaRPr lang="en-US" sz="1200">
              <a:effectLst/>
              <a:latin typeface="Calibri" panose="020F0502020204030204" pitchFamily="34" charset="0"/>
              <a:ea typeface="Calibri" panose="020F0502020204030204" pitchFamily="34" charset="0"/>
              <a:cs typeface="Calibri"/>
            </a:endParaRPr>
          </a:p>
          <a:p>
            <a:pPr marL="285750" indent="-285750">
              <a:buFont typeface="Wingdings"/>
              <a:buChar char="ü"/>
            </a:pPr>
            <a:r>
              <a:rPr lang="en-US" sz="1200" dirty="0">
                <a:solidFill>
                  <a:srgbClr val="000000"/>
                </a:solidFill>
                <a:latin typeface="Calibri"/>
                <a:ea typeface="Calibri"/>
                <a:cs typeface="Calibri"/>
              </a:rPr>
              <a:t>DO NOT change the communications language. These are set the same for everyone. If you need to provide a student with additional information you will need to email them separately. </a:t>
            </a:r>
            <a:endPar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US">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0930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2048E6-FDB6-5DFE-36FD-D6001699A7EF}"/>
              </a:ext>
            </a:extLst>
          </p:cNvPr>
          <p:cNvSpPr>
            <a:spLocks noGrp="1"/>
          </p:cNvSpPr>
          <p:nvPr>
            <p:ph type="title"/>
          </p:nvPr>
        </p:nvSpPr>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Scholarship Portal Checklist</a:t>
            </a:r>
          </a:p>
        </p:txBody>
      </p:sp>
      <p:graphicFrame>
        <p:nvGraphicFramePr>
          <p:cNvPr id="8" name="Table 7">
            <a:extLst>
              <a:ext uri="{FF2B5EF4-FFF2-40B4-BE49-F238E27FC236}">
                <a16:creationId xmlns:a16="http://schemas.microsoft.com/office/drawing/2014/main" id="{ABB01D6A-4FD1-BB57-A8FC-3485F0F9D49A}"/>
              </a:ext>
            </a:extLst>
          </p:cNvPr>
          <p:cNvGraphicFramePr>
            <a:graphicFrameLocks noGrp="1"/>
          </p:cNvGraphicFramePr>
          <p:nvPr>
            <p:extLst>
              <p:ext uri="{D42A27DB-BD31-4B8C-83A1-F6EECF244321}">
                <p14:modId xmlns:p14="http://schemas.microsoft.com/office/powerpoint/2010/main" val="3214998782"/>
              </p:ext>
            </p:extLst>
          </p:nvPr>
        </p:nvGraphicFramePr>
        <p:xfrm>
          <a:off x="273538" y="1856153"/>
          <a:ext cx="11649714" cy="5002625"/>
        </p:xfrm>
        <a:graphic>
          <a:graphicData uri="http://schemas.openxmlformats.org/drawingml/2006/table">
            <a:tbl>
              <a:tblPr firstRow="1" bandRow="1">
                <a:tableStyleId>{0E3FDE45-AF77-4B5C-9715-49D594BDF05E}</a:tableStyleId>
              </a:tblPr>
              <a:tblGrid>
                <a:gridCol w="5824857">
                  <a:extLst>
                    <a:ext uri="{9D8B030D-6E8A-4147-A177-3AD203B41FA5}">
                      <a16:colId xmlns:a16="http://schemas.microsoft.com/office/drawing/2014/main" val="402108393"/>
                    </a:ext>
                  </a:extLst>
                </a:gridCol>
                <a:gridCol w="5824857">
                  <a:extLst>
                    <a:ext uri="{9D8B030D-6E8A-4147-A177-3AD203B41FA5}">
                      <a16:colId xmlns:a16="http://schemas.microsoft.com/office/drawing/2014/main" val="2233828153"/>
                    </a:ext>
                  </a:extLst>
                </a:gridCol>
              </a:tblGrid>
              <a:tr h="4171541">
                <a:tc>
                  <a:txBody>
                    <a:body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Review Portal users in your department.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Does anyone need access? Or can be removed?</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Review list of scholarship funds:</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Are all funds listed in the Portal?</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Check your degree programs that are offered. </a:t>
                      </a:r>
                    </a:p>
                    <a:p>
                      <a:pPr marL="685800" marR="0" lvl="1" indent="-228600" algn="l" rtl="0" eaLnBrk="1" fontAlgn="auto" latinLnBrk="0" hangingPunct="1">
                        <a:lnSpc>
                          <a:spcPct val="90000"/>
                        </a:lnSpc>
                        <a:spcBef>
                          <a:spcPts val="500"/>
                        </a:spcBef>
                        <a:spcAft>
                          <a:spcPts val="0"/>
                        </a:spcAft>
                        <a:buClrTx/>
                        <a:buSzTx/>
                        <a:buFont typeface="Wingdings" panose="05000000000000000000" pitchFamily="2" charset="2"/>
                        <a:buChar char="§"/>
                      </a:pPr>
                      <a:r>
                        <a:rPr kumimoji="0" lang="en-US" sz="1400" b="0" i="0" u="none" strike="noStrike" kern="1200" cap="none" spc="0" normalizeH="0" baseline="0" noProof="0" dirty="0">
                          <a:ln>
                            <a:noFill/>
                          </a:ln>
                          <a:solidFill>
                            <a:prstClr val="black"/>
                          </a:solidFill>
                          <a:effectLst/>
                          <a:uLnTx/>
                          <a:uFillTx/>
                          <a:latin typeface="Calibri"/>
                          <a:ea typeface="Calibri"/>
                          <a:cs typeface="Calibri"/>
                        </a:rPr>
                        <a:t>Are there new degree programs in your department (majors, minors, concentrations, etc</a:t>
                      </a:r>
                      <a:r>
                        <a:rPr lang="en-US" sz="1400" b="0" i="0" u="none" strike="noStrike" kern="1200" cap="none" spc="0" normalizeH="0" baseline="0" noProof="0" dirty="0">
                          <a:ln>
                            <a:noFill/>
                          </a:ln>
                          <a:solidFill>
                            <a:prstClr val="black"/>
                          </a:solidFill>
                          <a:effectLst/>
                          <a:uLnTx/>
                          <a:uFillTx/>
                          <a:latin typeface="Calibri"/>
                          <a:ea typeface="Calibri"/>
                          <a:cs typeface="Calibri"/>
                        </a:rPr>
                        <a:t>.) that need to be added to your qualifications?</a:t>
                      </a:r>
                      <a:endParaRPr kumimoji="0" lang="en-US" sz="1400" b="0" i="0" u="none" strike="noStrike" kern="1200" cap="none" spc="0" normalizeH="0" baseline="0" noProof="0" dirty="0">
                        <a:ln>
                          <a:noFill/>
                        </a:ln>
                        <a:solidFill>
                          <a:prstClr val="black"/>
                        </a:solidFill>
                        <a:effectLst/>
                        <a:uLnTx/>
                        <a:uFillTx/>
                        <a:latin typeface="Calibri"/>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Check Portal Qualifications for each opportunity.</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Based on the criteria report, are the qualification or questions properly added?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Please </a:t>
                      </a:r>
                      <a:r>
                        <a:rPr kumimoji="0" lang="en-US" sz="1400" b="0"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do not add additional requirements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that are not specified in the criteria. </a:t>
                      </a:r>
                    </a:p>
                    <a:p>
                      <a:pPr marL="1143000" marR="0" lvl="2"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Examples: Transcripts, essays, letter of recommendations, etc.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Check Conditional Application questions. You must have at least one required question. </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500" b="0" dirty="0">
                          <a:latin typeface="Calibri" panose="020F0502020204030204" pitchFamily="34" charset="0"/>
                          <a:ea typeface="Calibri" panose="020F0502020204030204" pitchFamily="34" charset="0"/>
                          <a:cs typeface="Calibri" panose="020F0502020204030204" pitchFamily="34" charset="0"/>
                        </a:rPr>
                        <a:t>Determine how you will alert students of available scholarships and how to apply.</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5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5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500" b="0"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1500" b="0" dirty="0">
                          <a:latin typeface="Calibri" panose="020F0502020204030204" pitchFamily="34" charset="0"/>
                          <a:ea typeface="Calibri" panose="020F0502020204030204" pitchFamily="34" charset="0"/>
                          <a:cs typeface="Calibri" panose="020F0502020204030204" pitchFamily="34" charset="0"/>
                        </a:rPr>
                        <a:t>Determine committee members and set up  Reviewer Groups.</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600" b="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q"/>
                      </a:pPr>
                      <a:r>
                        <a:rPr lang="en-US" sz="15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500" b="0"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1500" b="0" dirty="0">
                          <a:latin typeface="Calibri" panose="020F0502020204030204" pitchFamily="34" charset="0"/>
                          <a:ea typeface="Calibri" panose="020F0502020204030204" pitchFamily="34" charset="0"/>
                          <a:cs typeface="Calibri" panose="020F0502020204030204" pitchFamily="34" charset="0"/>
                        </a:rPr>
                        <a:t>Add Start/End Dates to begin collecting applications.</a:t>
                      </a:r>
                    </a:p>
                    <a:p>
                      <a:pPr marL="628650" lvl="1" indent="-171450">
                        <a:buFont typeface="Wingdings" panose="05000000000000000000" pitchFamily="2" charset="2"/>
                        <a:buChar char="§"/>
                      </a:pPr>
                      <a:r>
                        <a:rPr lang="en-US" sz="1300" b="0" dirty="0">
                          <a:latin typeface="Calibri" panose="020F0502020204030204" pitchFamily="34" charset="0"/>
                          <a:ea typeface="Calibri" panose="020F0502020204030204" pitchFamily="34" charset="0"/>
                          <a:cs typeface="Calibri" panose="020F0502020204030204" pitchFamily="34" charset="0"/>
                        </a:rPr>
                        <a:t>You can add reviewer start and end dates at the same time.</a:t>
                      </a:r>
                    </a:p>
                    <a:p>
                      <a:pPr marL="457200" lvl="1" indent="0">
                        <a:buFont typeface="Wingdings" panose="05000000000000000000" pitchFamily="2" charset="2"/>
                        <a:buNone/>
                      </a:pPr>
                      <a:endParaRPr lang="en-US" sz="600" b="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q"/>
                      </a:pPr>
                      <a:r>
                        <a:rPr lang="en-US" sz="1500" b="0" dirty="0">
                          <a:latin typeface="Calibri" panose="020F0502020204030204" pitchFamily="34" charset="0"/>
                          <a:ea typeface="Calibri" panose="020F0502020204030204" pitchFamily="34" charset="0"/>
                          <a:cs typeface="Calibri" panose="020F0502020204030204" pitchFamily="34" charset="0"/>
                        </a:rPr>
                        <a:t>  </a:t>
                      </a:r>
                      <a:r>
                        <a:rPr lang="en-US" sz="1500" b="0"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1500" b="0" dirty="0">
                          <a:latin typeface="Calibri" panose="020F0502020204030204" pitchFamily="34" charset="0"/>
                          <a:ea typeface="Calibri" panose="020F0502020204030204" pitchFamily="34" charset="0"/>
                          <a:cs typeface="Calibri" panose="020F0502020204030204" pitchFamily="34" charset="0"/>
                        </a:rPr>
                        <a:t>After dates are entered, check applicant pools.</a:t>
                      </a:r>
                    </a:p>
                    <a:p>
                      <a:pPr lvl="1">
                        <a:buFont typeface="Wingdings" panose="05000000000000000000" pitchFamily="2" charset="2"/>
                        <a:buChar char="§"/>
                      </a:pPr>
                      <a:r>
                        <a:rPr lang="en-US" sz="1300" b="0" dirty="0">
                          <a:latin typeface="Calibri" panose="020F0502020204030204" pitchFamily="34" charset="0"/>
                          <a:ea typeface="Calibri" panose="020F0502020204030204" pitchFamily="34" charset="0"/>
                          <a:cs typeface="Calibri" panose="020F0502020204030204" pitchFamily="34" charset="0"/>
                        </a:rPr>
                        <a:t>   Are the proper students filtering in each opportunity?</a:t>
                      </a:r>
                    </a:p>
                    <a:p>
                      <a:pPr lvl="1">
                        <a:buFont typeface="Wingdings" panose="05000000000000000000" pitchFamily="2" charset="2"/>
                        <a:buNone/>
                      </a:pPr>
                      <a:endParaRPr lang="en-US" sz="600" b="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en-US" sz="15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500" b="0"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1500" b="0" dirty="0">
                          <a:latin typeface="Calibri" panose="020F0502020204030204" pitchFamily="34" charset="0"/>
                          <a:ea typeface="Calibri" panose="020F0502020204030204" pitchFamily="34" charset="0"/>
                          <a:cs typeface="Calibri" panose="020F0502020204030204" pitchFamily="34" charset="0"/>
                        </a:rPr>
                        <a:t>Determine if you need a custom view to look at applicants by opportunity.</a:t>
                      </a:r>
                    </a:p>
                    <a:p>
                      <a:pPr>
                        <a:buFont typeface="Wingdings" panose="05000000000000000000" pitchFamily="2" charset="2"/>
                        <a:buNone/>
                      </a:pPr>
                      <a:endParaRPr lang="en-US" sz="600" b="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en-US" sz="1500" b="0"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sz="1500" b="0" dirty="0">
                          <a:latin typeface="Calibri" panose="020F0502020204030204" pitchFamily="34" charset="0"/>
                          <a:ea typeface="Calibri" panose="020F0502020204030204" pitchFamily="34" charset="0"/>
                          <a:cs typeface="Calibri" panose="020F0502020204030204" pitchFamily="34" charset="0"/>
                        </a:rPr>
                        <a:t>Review </a:t>
                      </a:r>
                      <a:r>
                        <a:rPr lang="en-US" sz="1500" b="0" i="1" dirty="0">
                          <a:latin typeface="Calibri" panose="020F0502020204030204" pitchFamily="34" charset="0"/>
                          <a:ea typeface="Calibri" panose="020F0502020204030204" pitchFamily="34" charset="0"/>
                          <a:cs typeface="Calibri" panose="020F0502020204030204" pitchFamily="34" charset="0"/>
                        </a:rPr>
                        <a:t>How To Offer Awards to Applicants </a:t>
                      </a:r>
                      <a:r>
                        <a:rPr lang="en-US" sz="1500" b="0" dirty="0">
                          <a:latin typeface="Calibri" panose="020F0502020204030204" pitchFamily="34" charset="0"/>
                          <a:ea typeface="Calibri" panose="020F0502020204030204" pitchFamily="34" charset="0"/>
                          <a:cs typeface="Calibri" panose="020F0502020204030204" pitchFamily="34" charset="0"/>
                        </a:rPr>
                        <a:t>handout via the Department Scholarship Resources.</a:t>
                      </a:r>
                    </a:p>
                    <a:p>
                      <a:pPr lvl="1">
                        <a:buFont typeface="Wingdings" panose="05000000000000000000" pitchFamily="2" charset="2"/>
                        <a:buChar char="§"/>
                      </a:pPr>
                      <a:r>
                        <a:rPr lang="en-US" sz="1500" b="0" dirty="0">
                          <a:latin typeface="Calibri" panose="020F0502020204030204" pitchFamily="34" charset="0"/>
                          <a:ea typeface="Calibri" panose="020F0502020204030204" pitchFamily="34" charset="0"/>
                          <a:cs typeface="Calibri" panose="020F0502020204030204" pitchFamily="34" charset="0"/>
                        </a:rPr>
                        <a:t>  </a:t>
                      </a:r>
                      <a:r>
                        <a:rPr lang="en-US" sz="1300" b="1" dirty="0">
                          <a:solidFill>
                            <a:srgbClr val="0070C0"/>
                          </a:solidFill>
                          <a:latin typeface="Calibri" panose="020F0502020204030204" pitchFamily="34" charset="0"/>
                          <a:ea typeface="Calibri" panose="020F0502020204030204" pitchFamily="34" charset="0"/>
                          <a:cs typeface="Calibri" panose="020F0502020204030204" pitchFamily="34" charset="0"/>
                        </a:rPr>
                        <a:t>^</a:t>
                      </a:r>
                      <a:r>
                        <a:rPr lang="en-US" sz="1300" b="0" dirty="0">
                          <a:latin typeface="Calibri" panose="020F0502020204030204" pitchFamily="34" charset="0"/>
                          <a:ea typeface="Calibri" panose="020F0502020204030204" pitchFamily="34" charset="0"/>
                          <a:cs typeface="Calibri" panose="020F0502020204030204" pitchFamily="34" charset="0"/>
                        </a:rPr>
                        <a:t>Check the selected recipient meets the full criteria.</a:t>
                      </a:r>
                    </a:p>
                    <a:p>
                      <a:pPr lvl="1">
                        <a:buFont typeface="Wingdings" panose="05000000000000000000" pitchFamily="2" charset="2"/>
                        <a:buNone/>
                      </a:pPr>
                      <a:endParaRPr lang="en-US" sz="600" b="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q"/>
                      </a:pPr>
                      <a:r>
                        <a:rPr lang="en-US" sz="1500" b="0" dirty="0">
                          <a:latin typeface="Calibri" panose="020F0502020204030204" pitchFamily="34" charset="0"/>
                          <a:ea typeface="Calibri" panose="020F0502020204030204" pitchFamily="34" charset="0"/>
                          <a:cs typeface="Calibri" panose="020F0502020204030204" pitchFamily="34" charset="0"/>
                        </a:rPr>
                        <a:t>   Track and Reconcile awards.</a:t>
                      </a:r>
                    </a:p>
                    <a:p>
                      <a:pPr>
                        <a:buFont typeface="Wingdings" panose="05000000000000000000" pitchFamily="2" charset="2"/>
                        <a:buNone/>
                      </a:pPr>
                      <a:endParaRPr lang="en-US" sz="600" b="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None/>
                      </a:pPr>
                      <a:r>
                        <a:rPr lang="en-US" sz="1500" b="0" i="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1500" b="0" i="1" dirty="0">
                          <a:latin typeface="Calibri" panose="020F0502020204030204" pitchFamily="34" charset="0"/>
                          <a:ea typeface="Calibri" panose="020F0502020204030204" pitchFamily="34" charset="0"/>
                          <a:cs typeface="Calibri" panose="020F0502020204030204" pitchFamily="34" charset="0"/>
                        </a:rPr>
                        <a:t>Other resources available on the Department Scholarship Resources webpage.</a:t>
                      </a:r>
                    </a:p>
                  </a:txBody>
                  <a:tcPr/>
                </a:tc>
                <a:extLst>
                  <a:ext uri="{0D108BD9-81ED-4DB2-BD59-A6C34878D82A}">
                    <a16:rowId xmlns:a16="http://schemas.microsoft.com/office/drawing/2014/main" val="2140461441"/>
                  </a:ext>
                </a:extLst>
              </a:tr>
              <a:tr h="831084">
                <a:tc gridSpan="2">
                  <a:txBody>
                    <a:bodyPr/>
                    <a:lstStyle/>
                    <a:p>
                      <a:pPr marL="0" indent="0">
                        <a:buNone/>
                      </a:pPr>
                      <a:endParaRPr lang="en-US" sz="5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5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1500" dirty="0">
                          <a:latin typeface="Calibri" panose="020F0502020204030204" pitchFamily="34" charset="0"/>
                          <a:ea typeface="Calibri" panose="020F0502020204030204" pitchFamily="34" charset="0"/>
                          <a:cs typeface="Calibri" panose="020F0502020204030204" pitchFamily="34" charset="0"/>
                        </a:rPr>
                        <a:t>Questions should be directed to the Financial Aid Office – Scholarship Team.</a:t>
                      </a:r>
                    </a:p>
                    <a:p>
                      <a:pPr marL="0" indent="0">
                        <a:buNone/>
                      </a:pPr>
                      <a:endParaRPr lang="en-US" sz="5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500" b="1" dirty="0">
                          <a:solidFill>
                            <a:srgbClr val="0070C0"/>
                          </a:solidFill>
                          <a:latin typeface="Calibri" panose="020F0502020204030204" pitchFamily="34" charset="0"/>
                          <a:ea typeface="Calibri" panose="020F0502020204030204" pitchFamily="34" charset="0"/>
                          <a:cs typeface="Calibri" panose="020F0502020204030204" pitchFamily="34" charset="0"/>
                        </a:rPr>
                        <a:t>^</a:t>
                      </a:r>
                      <a:r>
                        <a:rPr lang="en-US" sz="150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500" dirty="0">
                          <a:latin typeface="Calibri" panose="020F0502020204030204" pitchFamily="34" charset="0"/>
                          <a:ea typeface="Calibri" panose="020F0502020204030204" pitchFamily="34" charset="0"/>
                          <a:cs typeface="Calibri" panose="020F0502020204030204" pitchFamily="34" charset="0"/>
                        </a:rPr>
                        <a:t>Questions should be directed to the Foundation – Scholarship Team.</a:t>
                      </a:r>
                    </a:p>
                  </a:txBody>
                  <a:tcPr/>
                </a:tc>
                <a:tc hMerge="1">
                  <a:txBody>
                    <a:bodyPr/>
                    <a:lstStyle/>
                    <a:p>
                      <a:endParaRPr lang="en-US" b="0"/>
                    </a:p>
                  </a:txBody>
                  <a:tcPr/>
                </a:tc>
                <a:extLst>
                  <a:ext uri="{0D108BD9-81ED-4DB2-BD59-A6C34878D82A}">
                    <a16:rowId xmlns:a16="http://schemas.microsoft.com/office/drawing/2014/main" val="1275412283"/>
                  </a:ext>
                </a:extLst>
              </a:tr>
            </a:tbl>
          </a:graphicData>
        </a:graphic>
      </p:graphicFrame>
    </p:spTree>
    <p:extLst>
      <p:ext uri="{BB962C8B-B14F-4D97-AF65-F5344CB8AC3E}">
        <p14:creationId xmlns:p14="http://schemas.microsoft.com/office/powerpoint/2010/main" val="3615128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8828AB1-25DA-FD64-8E48-2FC3D704C76A}"/>
              </a:ext>
            </a:extLst>
          </p:cNvPr>
          <p:cNvSpPr/>
          <p:nvPr/>
        </p:nvSpPr>
        <p:spPr>
          <a:xfrm>
            <a:off x="332856" y="169830"/>
            <a:ext cx="7328898" cy="848650"/>
          </a:xfrm>
          <a:prstGeom prst="roundRect">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7C897D6-9EE5-4BF9-AC9F-341924839F54}"/>
              </a:ext>
            </a:extLst>
          </p:cNvPr>
          <p:cNvSpPr txBox="1"/>
          <p:nvPr/>
        </p:nvSpPr>
        <p:spPr>
          <a:xfrm>
            <a:off x="-14139" y="363323"/>
            <a:ext cx="8686800" cy="461665"/>
          </a:xfrm>
          <a:prstGeom prst="rect">
            <a:avLst/>
          </a:prstGeom>
          <a:noFill/>
        </p:spPr>
        <p:txBody>
          <a:bodyPr wrap="square" rtlCol="0">
            <a:spAutoFit/>
          </a:bodyPr>
          <a:lstStyle/>
          <a:p>
            <a:pPr marR="0" lvl="1" algn="l" rtl="0"/>
            <a:r>
              <a:rPr lang="en-US" sz="2400" b="0"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How to add Start and End Dates at the Opportunity Level</a:t>
            </a:r>
            <a:endParaRPr lang="en-US" sz="1100" b="0"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82284840-A8DD-4F43-8931-378D61B6B76A}"/>
              </a:ext>
            </a:extLst>
          </p:cNvPr>
          <p:cNvCxnSpPr>
            <a:cxnSpLocks/>
          </p:cNvCxnSpPr>
          <p:nvPr/>
        </p:nvCxnSpPr>
        <p:spPr>
          <a:xfrm>
            <a:off x="444617" y="211755"/>
            <a:ext cx="0" cy="771787"/>
          </a:xfrm>
          <a:prstGeom prst="line">
            <a:avLst/>
          </a:prstGeom>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620B9EFB-131F-4F1E-A4C5-68F8E60A62AC}"/>
              </a:ext>
            </a:extLst>
          </p:cNvPr>
          <p:cNvSpPr txBox="1"/>
          <p:nvPr/>
        </p:nvSpPr>
        <p:spPr>
          <a:xfrm>
            <a:off x="275226" y="1071243"/>
            <a:ext cx="6528688" cy="4801314"/>
          </a:xfrm>
          <a:prstGeom prst="rect">
            <a:avLst/>
          </a:prstGeom>
          <a:noFill/>
        </p:spPr>
        <p:txBody>
          <a:bodyPr wrap="square">
            <a:spAutoFit/>
          </a:bodyPr>
          <a:lstStyle/>
          <a:p>
            <a:pPr algn="l" rtl="0" fontAlgn="base"/>
            <a:r>
              <a:rPr lang="en-US" sz="2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Opportunity         Portfolios        ALL</a:t>
            </a: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r>
              <a:rPr lang="en-US" sz="1600" b="0" i="0" dirty="0">
                <a:solidFill>
                  <a:srgbClr val="000000"/>
                </a:solidFill>
                <a:effectLst/>
                <a:latin typeface="Avenir LT Std 35 Light" panose="020B0402020203020204" pitchFamily="34" charset="0"/>
              </a:rPr>
              <a:t>​</a:t>
            </a:r>
          </a:p>
          <a:p>
            <a:pPr algn="l" rtl="0" fontAlgn="base"/>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no date has been entered, the default is “Future”, click on “Future”.</a:t>
            </a: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171450" indent="-171450" algn="l" rtl="0" fontAlgn="base">
              <a:buFont typeface="Arial" panose="020B0604020202020204" pitchFamily="34" charset="0"/>
              <a:buChar char="•"/>
            </a:pPr>
            <a:endPar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gn="l" rtl="0" fontAlgn="base">
              <a:buFont typeface="Arial" panose="020B0604020202020204" pitchFamily="34" charset="0"/>
              <a:buChar char="•"/>
            </a:pPr>
            <a:r>
              <a:rPr lang="en-US" sz="1600" b="1" i="0" u="none" strike="noStrike"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Start Date</a:t>
            </a:r>
            <a:r>
              <a:rPr lang="en-US" sz="1600" b="0" i="0" u="none" strike="noStrike"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If left blank, the opportunity will be closed for applicants. You can back date to “November 1st” even if it past that date when you add in the Portal. ​</a:t>
            </a: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171450" indent="-171450" algn="l" rtl="0" fontAlgn="base">
              <a:buFont typeface="Arial" panose="020B0604020202020204" pitchFamily="34" charset="0"/>
              <a:buChar char="•"/>
            </a:pPr>
            <a:r>
              <a:rPr lang="en-US" sz="1600" b="1" i="0" u="none" strike="noStrike"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Public End Date </a:t>
            </a: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deadline date that is visible to applicants. After this date, the opportunity will no longer be published.​</a:t>
            </a: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171450" indent="-171450" algn="l" rtl="0" fontAlgn="base">
              <a:buFont typeface="Arial" panose="020B0604020202020204" pitchFamily="34" charset="0"/>
              <a:buChar char="•"/>
            </a:pPr>
            <a:r>
              <a:rPr lang="en-US" sz="1600" b="1" i="0" u="none" strike="noStrike"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Internal End Date </a:t>
            </a: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deadline date for matching applications to the opportunity. Only qualified applications that were submitted prior to/on this date will match to the opportunity. Applicant answers submitted after this date will not be reflected on the opportunity applications.​</a:t>
            </a: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171450" indent="-171450" algn="l" rtl="0" fontAlgn="base">
              <a:buFont typeface="Arial" panose="020B0604020202020204" pitchFamily="34" charset="0"/>
              <a:buChar char="•"/>
            </a:pPr>
            <a:r>
              <a:rPr lang="en-US" sz="1600" b="1" i="0" u="none" strike="noStrike"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Begin Review Period </a:t>
            </a: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a:t>
            </a:r>
            <a:r>
              <a:rPr lang="en-US" sz="1600" b="1" i="0" u="none" strike="noStrike"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End Review Period Dates </a:t>
            </a: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You may add when you open, however, please be sure you have updated your committee members and it is recommended the Begin Review Period is a week or so after the End Date. The time between will allow you to review your applicant pool and organize your list for your review committee whether you are using the Review functionality in the Portal or not.</a:t>
            </a:r>
            <a:endPar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5364" name="Picture 4">
            <a:extLst>
              <a:ext uri="{FF2B5EF4-FFF2-40B4-BE49-F238E27FC236}">
                <a16:creationId xmlns:a16="http://schemas.microsoft.com/office/drawing/2014/main" id="{A3815EAC-34DC-4D70-89E2-DF5FA294A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9781" y="1069626"/>
            <a:ext cx="1390650" cy="59055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097EE01A-2EC1-4187-B57E-DBECF69F4300}"/>
              </a:ext>
            </a:extLst>
          </p:cNvPr>
          <p:cNvCxnSpPr/>
          <p:nvPr/>
        </p:nvCxnSpPr>
        <p:spPr>
          <a:xfrm>
            <a:off x="1776949" y="1270052"/>
            <a:ext cx="2958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1EC6AFE-10FC-45C6-B097-626AD1F34762}"/>
              </a:ext>
            </a:extLst>
          </p:cNvPr>
          <p:cNvCxnSpPr/>
          <p:nvPr/>
        </p:nvCxnSpPr>
        <p:spPr>
          <a:xfrm>
            <a:off x="3316979" y="1267378"/>
            <a:ext cx="2958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descr="A screenshot of a computer&#10;&#10;Description automatically generated">
            <a:extLst>
              <a:ext uri="{FF2B5EF4-FFF2-40B4-BE49-F238E27FC236}">
                <a16:creationId xmlns:a16="http://schemas.microsoft.com/office/drawing/2014/main" id="{4700E6A2-DED0-9C07-8D74-AC8B669E4CE4}"/>
              </a:ext>
            </a:extLst>
          </p:cNvPr>
          <p:cNvPicPr>
            <a:picLocks noChangeAspect="1"/>
          </p:cNvPicPr>
          <p:nvPr/>
        </p:nvPicPr>
        <p:blipFill>
          <a:blip r:embed="rId4"/>
          <a:stretch>
            <a:fillRect/>
          </a:stretch>
        </p:blipFill>
        <p:spPr>
          <a:xfrm>
            <a:off x="6848201" y="1789635"/>
            <a:ext cx="5146382" cy="3952026"/>
          </a:xfrm>
          <a:prstGeom prst="rect">
            <a:avLst/>
          </a:prstGeom>
        </p:spPr>
      </p:pic>
      <p:sp>
        <p:nvSpPr>
          <p:cNvPr id="11" name="TextBox 10">
            <a:extLst>
              <a:ext uri="{FF2B5EF4-FFF2-40B4-BE49-F238E27FC236}">
                <a16:creationId xmlns:a16="http://schemas.microsoft.com/office/drawing/2014/main" id="{F3BAEB5E-0A96-512C-3FE8-D56F458F44D9}"/>
              </a:ext>
            </a:extLst>
          </p:cNvPr>
          <p:cNvSpPr txBox="1"/>
          <p:nvPr/>
        </p:nvSpPr>
        <p:spPr>
          <a:xfrm>
            <a:off x="376198" y="6022360"/>
            <a:ext cx="6475398" cy="510778"/>
          </a:xfrm>
          <a:prstGeom prst="roundRect">
            <a:avLst/>
          </a:prstGeom>
          <a:solidFill>
            <a:srgbClr val="FFF8E5"/>
          </a:solidFill>
          <a:ln>
            <a:solidFill>
              <a:srgbClr val="FFE9AB"/>
            </a:solidFill>
          </a:ln>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solidFill>
                  <a:schemeClr val="accent3">
                    <a:lumMod val="50000"/>
                  </a:schemeClr>
                </a:solidFill>
                <a:latin typeface="Calibri"/>
                <a:ea typeface="Calibri"/>
                <a:cs typeface="Calibri"/>
              </a:rPr>
              <a:t>Tip!</a:t>
            </a:r>
            <a:r>
              <a:rPr lang="en-US" sz="1200" dirty="0">
                <a:solidFill>
                  <a:schemeClr val="accent3">
                    <a:lumMod val="50000"/>
                  </a:schemeClr>
                </a:solidFill>
                <a:latin typeface="Calibri"/>
                <a:ea typeface="Calibri"/>
                <a:cs typeface="Calibri"/>
              </a:rPr>
              <a:t> For more information on adding start and end dates and other Portal Opportunity setup tips checkout the </a:t>
            </a:r>
            <a:r>
              <a:rPr lang="en-US" sz="1200" dirty="0">
                <a:solidFill>
                  <a:srgbClr val="00B0F0"/>
                </a:solidFill>
                <a:latin typeface="Calibri"/>
                <a:ea typeface="Calibri"/>
                <a:cs typeface="Calibri"/>
                <a:hlinkClick r:id="rId5">
                  <a:extLst>
                    <a:ext uri="{A12FA001-AC4F-418D-AE19-62706E023703}">
                      <ahyp:hlinkClr xmlns:ahyp="http://schemas.microsoft.com/office/drawing/2018/hyperlinkcolor" val="tx"/>
                    </a:ext>
                  </a:extLst>
                </a:hlinkClick>
              </a:rPr>
              <a:t>Opportunity Set Up</a:t>
            </a:r>
            <a:r>
              <a:rPr lang="en-US" sz="1200" dirty="0">
                <a:solidFill>
                  <a:schemeClr val="accent3">
                    <a:lumMod val="50000"/>
                  </a:schemeClr>
                </a:solidFill>
                <a:latin typeface="Calibri"/>
                <a:ea typeface="Calibri"/>
                <a:cs typeface="Calibri"/>
              </a:rPr>
              <a:t> handout on the </a:t>
            </a:r>
            <a:r>
              <a:rPr lang="en-US" sz="1200" dirty="0">
                <a:solidFill>
                  <a:srgbClr val="00B0F0"/>
                </a:solidFill>
                <a:latin typeface="Calibri"/>
                <a:ea typeface="Calibri"/>
                <a:cs typeface="Calibri"/>
                <a:hlinkClick r:id="rId6">
                  <a:extLst>
                    <a:ext uri="{A12FA001-AC4F-418D-AE19-62706E023703}">
                      <ahyp:hlinkClr xmlns:ahyp="http://schemas.microsoft.com/office/drawing/2018/hyperlinkcolor" val="tx"/>
                    </a:ext>
                  </a:extLst>
                </a:hlinkClick>
              </a:rPr>
              <a:t>Department Scholarship Resources webpage</a:t>
            </a:r>
            <a:r>
              <a:rPr lang="en-US" sz="1200" dirty="0">
                <a:solidFill>
                  <a:schemeClr val="accent3">
                    <a:lumMod val="50000"/>
                  </a:schemeClr>
                </a:solidFill>
                <a:latin typeface="Calibri"/>
                <a:ea typeface="Calibri"/>
                <a:cs typeface="Calibri"/>
              </a:rPr>
              <a:t>. </a:t>
            </a:r>
          </a:p>
        </p:txBody>
      </p:sp>
    </p:spTree>
    <p:extLst>
      <p:ext uri="{BB962C8B-B14F-4D97-AF65-F5344CB8AC3E}">
        <p14:creationId xmlns:p14="http://schemas.microsoft.com/office/powerpoint/2010/main" val="3726214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B6DD190-AFE3-0CE7-AEB7-E3D44AADD64C}"/>
              </a:ext>
            </a:extLst>
          </p:cNvPr>
          <p:cNvSpPr/>
          <p:nvPr/>
        </p:nvSpPr>
        <p:spPr>
          <a:xfrm>
            <a:off x="332856" y="169830"/>
            <a:ext cx="7328898" cy="848650"/>
          </a:xfrm>
          <a:prstGeom prst="roundRect">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A4EC1BF9-FA64-4FBD-B400-7A6A0249F313}"/>
              </a:ext>
            </a:extLst>
          </p:cNvPr>
          <p:cNvCxnSpPr>
            <a:cxnSpLocks/>
          </p:cNvCxnSpPr>
          <p:nvPr/>
        </p:nvCxnSpPr>
        <p:spPr>
          <a:xfrm>
            <a:off x="444617" y="211755"/>
            <a:ext cx="0" cy="771787"/>
          </a:xfrm>
          <a:prstGeom prst="line">
            <a:avLst/>
          </a:prstGeom>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A70A27BD-1917-43A5-93C9-DAE2CE7258F0}"/>
              </a:ext>
            </a:extLst>
          </p:cNvPr>
          <p:cNvSpPr txBox="1"/>
          <p:nvPr/>
        </p:nvSpPr>
        <p:spPr>
          <a:xfrm>
            <a:off x="26894" y="363323"/>
            <a:ext cx="8686800" cy="461665"/>
          </a:xfrm>
          <a:prstGeom prst="rect">
            <a:avLst/>
          </a:prstGeom>
          <a:noFill/>
        </p:spPr>
        <p:txBody>
          <a:bodyPr wrap="square" rtlCol="0">
            <a:spAutoFit/>
          </a:bodyPr>
          <a:lstStyle/>
          <a:p>
            <a:pPr marR="0" lvl="1" algn="l" rtl="0"/>
            <a:r>
              <a:rPr lang="en-US" sz="2400" b="0"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How to add Start and End Dates at the Conditional Level</a:t>
            </a:r>
            <a:endParaRPr lang="en-US" sz="1100" b="0"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6388" name="Picture 4">
            <a:extLst>
              <a:ext uri="{FF2B5EF4-FFF2-40B4-BE49-F238E27FC236}">
                <a16:creationId xmlns:a16="http://schemas.microsoft.com/office/drawing/2014/main" id="{B875893E-8E0A-42B9-B103-E26A1AF2D2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6878" y="1651170"/>
            <a:ext cx="2009775" cy="2667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8CEAF5A-44E6-4FF4-A6F9-8A938FC5D143}"/>
              </a:ext>
            </a:extLst>
          </p:cNvPr>
          <p:cNvSpPr txBox="1"/>
          <p:nvPr/>
        </p:nvSpPr>
        <p:spPr>
          <a:xfrm>
            <a:off x="507026" y="1615302"/>
            <a:ext cx="6096000" cy="4339650"/>
          </a:xfrm>
          <a:prstGeom prst="rect">
            <a:avLst/>
          </a:prstGeom>
          <a:noFill/>
        </p:spPr>
        <p:txBody>
          <a:bodyPr wrap="square">
            <a:spAutoFit/>
          </a:bodyPr>
          <a:lstStyle/>
          <a:p>
            <a:pPr algn="l" rtl="0" fontAlgn="base"/>
            <a:r>
              <a:rPr lang="en-US" sz="2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Opportunity      General Applications      Conditional</a:t>
            </a: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Click on “Conditional Application Details” </a:t>
            </a: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 typeface="Arial" panose="020B0604020202020204" pitchFamily="34" charset="0"/>
              <a:buChar char="•"/>
            </a:pPr>
            <a:r>
              <a:rPr lang="en-US" sz="1600" b="1" i="0" u="none" strike="noStrike"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Start Date</a:t>
            </a:r>
            <a:r>
              <a:rPr lang="en-US" sz="1600" b="0" i="0" u="none" strike="noStrike"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If left blank, the conditional application will be closed for applicants. You can back date to “November 1st” even if it past that date when you add in the Portal. ​</a:t>
            </a: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 typeface="Arial" panose="020B0604020202020204" pitchFamily="34" charset="0"/>
              <a:buChar char="•"/>
            </a:pPr>
            <a:r>
              <a:rPr lang="en-US" sz="1600" b="1" i="0" u="none" strike="noStrike"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End Date </a:t>
            </a: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last date the conditional application will accept applications.</a:t>
            </a: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 typeface="Arial" panose="020B0604020202020204" pitchFamily="34" charset="0"/>
              <a:buChar char="•"/>
            </a:pPr>
            <a:r>
              <a:rPr lang="en-US" sz="1600" b="1" i="0" u="none" strike="noStrike"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Begin Review Period </a:t>
            </a: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a:t>
            </a:r>
            <a:r>
              <a:rPr lang="en-US" sz="1600" b="1" i="0" u="none" strike="noStrike"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End Review Period Dates </a:t>
            </a:r>
            <a:endParaRPr lang="en-US" sz="16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285750" indent="-285750" algn="l" rtl="0" fontAlgn="base">
              <a:buFont typeface="Arial" panose="020B0604020202020204" pitchFamily="34" charset="0"/>
              <a:buChar char="•"/>
            </a:pPr>
            <a:endParaRPr lang="en-US" sz="1600" b="1" i="0" u="none" strike="noStrike"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a:p>
            <a:pPr algn="l" rtl="0" fontAlgn="base"/>
            <a:r>
              <a:rPr lang="en-US" sz="1600" b="1" i="0" u="none" strike="noStrike"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Recommendations:</a:t>
            </a:r>
            <a:r>
              <a:rPr lang="en-US" sz="1600" b="0" i="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 typeface="Arial" panose="020B0604020202020204" pitchFamily="34" charset="0"/>
              <a:buChar char="•"/>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Update your committee members and reviewer group.</a:t>
            </a: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 typeface="Arial" panose="020B0604020202020204" pitchFamily="34" charset="0"/>
              <a:buChar char="•"/>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Set review period a week or so after the End Date. The time will allow you to review your applicant pool and organize your list for your review committee whether you are using the Review functionality in the Portal or not.</a:t>
            </a:r>
            <a:endPar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9" name="Straight Arrow Connector 8">
            <a:extLst>
              <a:ext uri="{FF2B5EF4-FFF2-40B4-BE49-F238E27FC236}">
                <a16:creationId xmlns:a16="http://schemas.microsoft.com/office/drawing/2014/main" id="{FC658C33-139F-425F-B8CE-2F051DE875B5}"/>
              </a:ext>
            </a:extLst>
          </p:cNvPr>
          <p:cNvCxnSpPr>
            <a:cxnSpLocks/>
          </p:cNvCxnSpPr>
          <p:nvPr/>
        </p:nvCxnSpPr>
        <p:spPr>
          <a:xfrm>
            <a:off x="1971986" y="1849639"/>
            <a:ext cx="24384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BE2ABF3-A53D-4BF1-BA96-C5B93BA69321}"/>
              </a:ext>
            </a:extLst>
          </p:cNvPr>
          <p:cNvCxnSpPr>
            <a:cxnSpLocks/>
          </p:cNvCxnSpPr>
          <p:nvPr/>
        </p:nvCxnSpPr>
        <p:spPr>
          <a:xfrm>
            <a:off x="4500600" y="1838154"/>
            <a:ext cx="23846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descr="A screenshot of a computer&#10;&#10;Description automatically generated">
            <a:extLst>
              <a:ext uri="{FF2B5EF4-FFF2-40B4-BE49-F238E27FC236}">
                <a16:creationId xmlns:a16="http://schemas.microsoft.com/office/drawing/2014/main" id="{BA26A0A4-8987-33D6-F6E1-0E00EC99D7E0}"/>
              </a:ext>
            </a:extLst>
          </p:cNvPr>
          <p:cNvPicPr>
            <a:picLocks noChangeAspect="1"/>
          </p:cNvPicPr>
          <p:nvPr/>
        </p:nvPicPr>
        <p:blipFill>
          <a:blip r:embed="rId4"/>
          <a:stretch>
            <a:fillRect/>
          </a:stretch>
        </p:blipFill>
        <p:spPr>
          <a:xfrm>
            <a:off x="6802582" y="2084162"/>
            <a:ext cx="5179290" cy="4063584"/>
          </a:xfrm>
          <a:prstGeom prst="rect">
            <a:avLst/>
          </a:prstGeom>
        </p:spPr>
      </p:pic>
    </p:spTree>
    <p:extLst>
      <p:ext uri="{BB962C8B-B14F-4D97-AF65-F5344CB8AC3E}">
        <p14:creationId xmlns:p14="http://schemas.microsoft.com/office/powerpoint/2010/main" val="2145301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Two winter holiday ornaments">
            <a:extLst>
              <a:ext uri="{FF2B5EF4-FFF2-40B4-BE49-F238E27FC236}">
                <a16:creationId xmlns:a16="http://schemas.microsoft.com/office/drawing/2014/main" id="{CACB5AC6-1717-E585-70DC-998C1F41A2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82354" y="560717"/>
            <a:ext cx="2409645" cy="2409645"/>
          </a:xfrm>
          <a:prstGeom prst="rect">
            <a:avLst/>
          </a:prstGeom>
        </p:spPr>
      </p:pic>
      <p:sp>
        <p:nvSpPr>
          <p:cNvPr id="2" name="Title 1">
            <a:extLst>
              <a:ext uri="{FF2B5EF4-FFF2-40B4-BE49-F238E27FC236}">
                <a16:creationId xmlns:a16="http://schemas.microsoft.com/office/drawing/2014/main" id="{A779A697-CF92-4B91-33E4-92F02ED899E1}"/>
              </a:ext>
            </a:extLst>
          </p:cNvPr>
          <p:cNvSpPr>
            <a:spLocks noGrp="1"/>
          </p:cNvSpPr>
          <p:nvPr>
            <p:ph type="title"/>
          </p:nvPr>
        </p:nvSpPr>
        <p:spPr>
          <a:xfrm>
            <a:off x="581192" y="705124"/>
            <a:ext cx="11029616" cy="2723876"/>
          </a:xfrm>
        </p:spPr>
        <p:txBody>
          <a:bodyPr>
            <a:normAutofit/>
          </a:bodyPr>
          <a:lstStyle/>
          <a:p>
            <a:pPr algn="ctr"/>
            <a:r>
              <a:rPr lang="en-US" sz="4800" b="1" dirty="0">
                <a:solidFill>
                  <a:schemeClr val="accent3">
                    <a:lumMod val="50000"/>
                  </a:schemeClr>
                </a:solidFill>
                <a:latin typeface="Calibri"/>
                <a:ea typeface="Calibri"/>
                <a:cs typeface="Calibri"/>
              </a:rPr>
              <a:t>Questions? </a:t>
            </a:r>
            <a:endParaRPr lang="en-US" sz="4800" b="1" dirty="0">
              <a:solidFill>
                <a:schemeClr val="accent3">
                  <a:lumMod val="50000"/>
                </a:schemeClr>
              </a:solidFill>
              <a:latin typeface="Avenir LT Std 65 Medium"/>
            </a:endParaRPr>
          </a:p>
        </p:txBody>
      </p:sp>
    </p:spTree>
    <p:extLst>
      <p:ext uri="{BB962C8B-B14F-4D97-AF65-F5344CB8AC3E}">
        <p14:creationId xmlns:p14="http://schemas.microsoft.com/office/powerpoint/2010/main" val="861105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a:extLst>
              <a:ext uri="{FF2B5EF4-FFF2-40B4-BE49-F238E27FC236}">
                <a16:creationId xmlns:a16="http://schemas.microsoft.com/office/drawing/2014/main" id="{2D951106-A246-4D28-94E0-0BCD20C76F51}"/>
              </a:ext>
            </a:extLst>
          </p:cNvPr>
          <p:cNvSpPr>
            <a:spLocks noGrp="1"/>
          </p:cNvSpPr>
          <p:nvPr>
            <p:ph type="title"/>
          </p:nvPr>
        </p:nvSpPr>
        <p:spPr>
          <a:xfrm>
            <a:off x="715854" y="730877"/>
            <a:ext cx="11274644" cy="988332"/>
          </a:xfrm>
        </p:spPr>
        <p:txBody>
          <a:bodyPr>
            <a:noAutofit/>
          </a:bodyPr>
          <a:lstStyle/>
          <a:p>
            <a:r>
              <a:rPr lang="en-US" sz="3800" b="1" dirty="0">
                <a:latin typeface="Calibri" panose="020F0502020204030204" pitchFamily="34" charset="0"/>
                <a:ea typeface="Calibri" panose="020F0502020204030204" pitchFamily="34" charset="0"/>
                <a:cs typeface="Calibri" panose="020F0502020204030204" pitchFamily="34" charset="0"/>
              </a:rPr>
              <a:t>Department Scholarship Resource Webpage</a:t>
            </a:r>
          </a:p>
        </p:txBody>
      </p:sp>
      <p:pic>
        <p:nvPicPr>
          <p:cNvPr id="5" name="Graphic 4" descr="Information outline">
            <a:extLst>
              <a:ext uri="{FF2B5EF4-FFF2-40B4-BE49-F238E27FC236}">
                <a16:creationId xmlns:a16="http://schemas.microsoft.com/office/drawing/2014/main" id="{C3416B44-2FE3-4793-A7F2-32D3A3881F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7726" y="827520"/>
            <a:ext cx="798623" cy="798623"/>
          </a:xfrm>
          <a:prstGeom prst="rect">
            <a:avLst/>
          </a:prstGeom>
        </p:spPr>
      </p:pic>
      <p:sp>
        <p:nvSpPr>
          <p:cNvPr id="12" name="TextBox 11">
            <a:extLst>
              <a:ext uri="{FF2B5EF4-FFF2-40B4-BE49-F238E27FC236}">
                <a16:creationId xmlns:a16="http://schemas.microsoft.com/office/drawing/2014/main" id="{6EB02E0A-FE0A-402E-8788-DDDF51C2217F}"/>
              </a:ext>
            </a:extLst>
          </p:cNvPr>
          <p:cNvSpPr txBox="1"/>
          <p:nvPr/>
        </p:nvSpPr>
        <p:spPr>
          <a:xfrm>
            <a:off x="356128" y="2064172"/>
            <a:ext cx="4969276" cy="4616648"/>
          </a:xfrm>
          <a:prstGeom prst="rect">
            <a:avLst/>
          </a:prstGeom>
          <a:noFill/>
        </p:spPr>
        <p:txBody>
          <a:bodyPr wrap="square">
            <a:spAutoFit/>
          </a:bodyPr>
          <a:lstStyle/>
          <a:p>
            <a:pPr algn="l" rtl="0" fontAlgn="base"/>
            <a:r>
              <a:rPr lang="en-US"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Who is this for?  </a:t>
            </a: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 As a scholarship administrator/contact, these resources are for you, to use throughout the year as you go through your scholarship process.</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r>
              <a:rPr lang="en-US"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What can I find there? </a:t>
            </a: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 typeface="Arial" panose="020B0604020202020204" pitchFamily="34" charset="0"/>
              <a:buChar char="•"/>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Portal Administrator Request Form</a:t>
            </a:r>
            <a:endPar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l" rtl="0" fontAlgn="base">
              <a:buFont typeface="Wingdings" panose="05000000000000000000" pitchFamily="2" charset="2"/>
              <a:buChar char="§"/>
            </a:pP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Award Summary Sheet and Correction</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 typeface="Wingdings" panose="05000000000000000000" pitchFamily="2" charset="2"/>
              <a:buChar char="§"/>
            </a:pP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UM Portal Handouts/Instructions </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 typeface="Wingdings" panose="05000000000000000000" pitchFamily="2" charset="2"/>
              <a:buChar char="§"/>
            </a:pP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Past Presentation Materials  </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 typeface="Wingdings" panose="05000000000000000000" pitchFamily="2" charset="2"/>
              <a:buChar char="§"/>
            </a:pP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Thank You letter information </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 typeface="Wingdings" panose="05000000000000000000" pitchFamily="2" charset="2"/>
              <a:buChar char="§"/>
            </a:pP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FAO, UMF and Business Service Contact Information </a:t>
            </a: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endPar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rtl="0" fontAlgn="base"/>
            <a:r>
              <a:rPr lang="en-US"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 do I access this webpage?</a:t>
            </a: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 typeface="Wingdings" panose="05000000000000000000" pitchFamily="2" charset="2"/>
              <a:buChar char="§"/>
            </a:pP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Please SAVE/Bookmark this link </a:t>
            </a:r>
            <a:r>
              <a:rPr lang="en-US" sz="1400" b="1" i="0" u="sng" strike="noStrike"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https://www.umt.edu/finaid/scholarships/department-use-resources.php</a:t>
            </a: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This link is “</a:t>
            </a:r>
            <a:r>
              <a:rPr lang="en-US" sz="1400" b="0" i="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hidden</a:t>
            </a: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reduce access from students.</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r>
              <a:rPr lang="en-US" sz="1400" b="0" i="0" dirty="0">
                <a:solidFill>
                  <a:srgbClr val="000000"/>
                </a:solidFill>
                <a:effectLst/>
                <a:latin typeface="Avenir LT Std 35 Light" panose="020B0402020203020204"/>
              </a:rPr>
              <a:t>​</a:t>
            </a:r>
            <a:endParaRPr lang="en-US" b="0" i="0" dirty="0">
              <a:solidFill>
                <a:srgbClr val="000000"/>
              </a:solidFill>
              <a:effectLst/>
              <a:latin typeface="Avenir LT Std 35 Light" panose="020B0402020203020204"/>
            </a:endParaRPr>
          </a:p>
        </p:txBody>
      </p:sp>
      <p:pic>
        <p:nvPicPr>
          <p:cNvPr id="6" name="Picture 5">
            <a:extLst>
              <a:ext uri="{FF2B5EF4-FFF2-40B4-BE49-F238E27FC236}">
                <a16:creationId xmlns:a16="http://schemas.microsoft.com/office/drawing/2014/main" id="{3146F51D-495D-4C0F-A0C8-F8A2C56C4DD3}"/>
              </a:ext>
            </a:extLst>
          </p:cNvPr>
          <p:cNvPicPr>
            <a:picLocks noChangeAspect="1"/>
          </p:cNvPicPr>
          <p:nvPr/>
        </p:nvPicPr>
        <p:blipFill>
          <a:blip r:embed="rId6"/>
          <a:stretch>
            <a:fillRect/>
          </a:stretch>
        </p:blipFill>
        <p:spPr>
          <a:xfrm>
            <a:off x="5325404" y="2264492"/>
            <a:ext cx="6477289" cy="3594047"/>
          </a:xfrm>
          <a:prstGeom prst="rect">
            <a:avLst/>
          </a:prstGeom>
        </p:spPr>
      </p:pic>
    </p:spTree>
    <p:extLst>
      <p:ext uri="{BB962C8B-B14F-4D97-AF65-F5344CB8AC3E}">
        <p14:creationId xmlns:p14="http://schemas.microsoft.com/office/powerpoint/2010/main" val="3465375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title">
            <a:extLst>
              <a:ext uri="{FF2B5EF4-FFF2-40B4-BE49-F238E27FC236}">
                <a16:creationId xmlns:a16="http://schemas.microsoft.com/office/drawing/2014/main" id="{0D28D1EB-ABFB-4DF1-902F-353BC2A0E46E}"/>
              </a:ext>
            </a:extLst>
          </p:cNvPr>
          <p:cNvSpPr>
            <a:spLocks noGrp="1"/>
          </p:cNvSpPr>
          <p:nvPr>
            <p:ph type="title"/>
          </p:nvPr>
        </p:nvSpPr>
        <p:spPr>
          <a:xfrm>
            <a:off x="581192" y="705124"/>
            <a:ext cx="11029616" cy="707984"/>
          </a:xfrm>
        </p:spPr>
        <p:txBody>
          <a:bodyPr/>
          <a:lstStyle/>
          <a:p>
            <a:r>
              <a:rPr lang="en-US" dirty="0"/>
              <a:t>Looks LIKE SOUNDS Like</a:t>
            </a:r>
          </a:p>
        </p:txBody>
      </p:sp>
      <p:graphicFrame>
        <p:nvGraphicFramePr>
          <p:cNvPr id="2" name="Table 1">
            <a:extLst>
              <a:ext uri="{FF2B5EF4-FFF2-40B4-BE49-F238E27FC236}">
                <a16:creationId xmlns:a16="http://schemas.microsoft.com/office/drawing/2014/main" id="{0F00EC9B-79F8-4A58-B6CF-D855783541BD}"/>
              </a:ext>
            </a:extLst>
          </p:cNvPr>
          <p:cNvGraphicFramePr>
            <a:graphicFrameLocks noGrp="1"/>
          </p:cNvGraphicFramePr>
          <p:nvPr>
            <p:extLst>
              <p:ext uri="{D42A27DB-BD31-4B8C-83A1-F6EECF244321}">
                <p14:modId xmlns:p14="http://schemas.microsoft.com/office/powerpoint/2010/main" val="1977186360"/>
              </p:ext>
            </p:extLst>
          </p:nvPr>
        </p:nvGraphicFramePr>
        <p:xfrm>
          <a:off x="401052" y="140368"/>
          <a:ext cx="11393358" cy="6474386"/>
        </p:xfrm>
        <a:graphic>
          <a:graphicData uri="http://schemas.openxmlformats.org/drawingml/2006/table">
            <a:tbl>
              <a:tblPr firstRow="1" bandRow="1">
                <a:tableStyleId>{5C22544A-7EE6-4342-B048-85BDC9FD1C3A}</a:tableStyleId>
              </a:tblPr>
              <a:tblGrid>
                <a:gridCol w="5572125">
                  <a:extLst>
                    <a:ext uri="{9D8B030D-6E8A-4147-A177-3AD203B41FA5}">
                      <a16:colId xmlns:a16="http://schemas.microsoft.com/office/drawing/2014/main" val="2307261631"/>
                    </a:ext>
                  </a:extLst>
                </a:gridCol>
                <a:gridCol w="5821233">
                  <a:extLst>
                    <a:ext uri="{9D8B030D-6E8A-4147-A177-3AD203B41FA5}">
                      <a16:colId xmlns:a16="http://schemas.microsoft.com/office/drawing/2014/main" val="1868380139"/>
                    </a:ext>
                  </a:extLst>
                </a:gridCol>
              </a:tblGrid>
              <a:tr h="374363">
                <a:tc>
                  <a:txBody>
                    <a:bodyPr/>
                    <a:lstStyle/>
                    <a:p>
                      <a:r>
                        <a:rPr lang="en-ZA" sz="2000" b="1" dirty="0">
                          <a:latin typeface="Calibri" panose="020F0502020204030204" pitchFamily="34" charset="0"/>
                          <a:ea typeface="Calibri" panose="020F0502020204030204" pitchFamily="34" charset="0"/>
                          <a:cs typeface="Calibri" panose="020F0502020204030204" pitchFamily="34" charset="0"/>
                        </a:rPr>
                        <a:t>Financial Aid Contacts</a:t>
                      </a:r>
                      <a:endParaRPr lang="en-US" sz="2000" b="1"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r>
                        <a:rPr lang="en-ZA" sz="2000" b="1" dirty="0">
                          <a:latin typeface="Calibri" panose="020F0502020204030204" pitchFamily="34" charset="0"/>
                          <a:ea typeface="Calibri" panose="020F0502020204030204" pitchFamily="34" charset="0"/>
                          <a:cs typeface="Calibri" panose="020F0502020204030204" pitchFamily="34" charset="0"/>
                        </a:rPr>
                        <a:t>UM Foundation Contacts</a:t>
                      </a:r>
                      <a:endParaRPr lang="en-US" sz="2000" b="1" dirty="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4193221031"/>
                  </a:ext>
                </a:extLst>
              </a:tr>
              <a:tr h="782759">
                <a:tc>
                  <a:txBody>
                    <a:bodyPr/>
                    <a:lstStyle/>
                    <a:p>
                      <a:pPr lvl="0" algn="l">
                        <a:lnSpc>
                          <a:spcPct val="100000"/>
                        </a:lnSpc>
                        <a:spcBef>
                          <a:spcPts val="0"/>
                        </a:spcBef>
                        <a:spcAft>
                          <a:spcPts val="0"/>
                        </a:spcAft>
                        <a:buNone/>
                      </a:pPr>
                      <a:r>
                        <a:rPr lang="en-US" sz="1200" b="1" i="0" u="none" strike="noStrike" kern="1200" noProof="0" dirty="0">
                          <a:latin typeface="Calibri" panose="020F0502020204030204" pitchFamily="34" charset="0"/>
                          <a:ea typeface="Calibri" panose="020F0502020204030204" pitchFamily="34" charset="0"/>
                          <a:cs typeface="Calibri" panose="020F0502020204030204" pitchFamily="34" charset="0"/>
                        </a:rPr>
                        <a:t>Christina Peltier</a:t>
                      </a:r>
                      <a:r>
                        <a:rPr lang="en-US" sz="1200" b="0" i="0" u="none" strike="noStrike" kern="1200" noProof="0" dirty="0">
                          <a:latin typeface="Calibri" panose="020F0502020204030204" pitchFamily="34" charset="0"/>
                          <a:ea typeface="Calibri" panose="020F0502020204030204" pitchFamily="34" charset="0"/>
                          <a:cs typeface="Calibri" panose="020F0502020204030204" pitchFamily="34" charset="0"/>
                        </a:rPr>
                        <a:t> </a:t>
                      </a:r>
                    </a:p>
                    <a:p>
                      <a:pPr lvl="0" algn="l">
                        <a:lnSpc>
                          <a:spcPct val="100000"/>
                        </a:lnSpc>
                        <a:spcBef>
                          <a:spcPts val="0"/>
                        </a:spcBef>
                        <a:spcAft>
                          <a:spcPts val="0"/>
                        </a:spcAft>
                        <a:buNone/>
                      </a:pPr>
                      <a:r>
                        <a:rPr lang="en-US" sz="1200" b="0" i="0" u="none" strike="noStrike" kern="1200" noProof="0" dirty="0">
                          <a:latin typeface="Calibri"/>
                          <a:ea typeface="Calibri"/>
                          <a:cs typeface="Calibri"/>
                        </a:rPr>
                        <a:t>Financial Aid Specialist II- Scholarship Manager </a:t>
                      </a:r>
                    </a:p>
                    <a:p>
                      <a:pPr lvl="0">
                        <a:buNone/>
                      </a:pPr>
                      <a:r>
                        <a:rPr lang="en-US" sz="1200" b="0" i="0" u="none" strike="noStrike" kern="1200" noProof="0" dirty="0">
                          <a:latin typeface="Calibri" panose="020F0502020204030204" pitchFamily="34" charset="0"/>
                          <a:ea typeface="Calibri" panose="020F0502020204030204" pitchFamily="34" charset="0"/>
                          <a:cs typeface="Calibri" panose="020F0502020204030204" pitchFamily="34" charset="0"/>
                        </a:rPr>
                        <a:t>(406)243-4810 </a:t>
                      </a:r>
                      <a:endParaRPr lang="en-US"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ea typeface="Calibri" panose="020F0502020204030204" pitchFamily="34" charset="0"/>
                          <a:cs typeface="Calibri" panose="020F0502020204030204" pitchFamily="34" charset="0"/>
                        </a:rPr>
                        <a:t>Korla McAlpine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cs typeface="Calibri" panose="020F0502020204030204" pitchFamily="34" charset="0"/>
                        </a:rPr>
                        <a:t>Scholarship Administrator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Korla.mcalpine@supportum.org</a:t>
                      </a:r>
                      <a:endPar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cs typeface="Calibri" panose="020F0502020204030204" pitchFamily="34" charset="0"/>
                        </a:rPr>
                        <a:t>(406) 243-4260</a:t>
                      </a:r>
                    </a:p>
                  </a:txBody>
                  <a:tcPr anchor="ctr"/>
                </a:tc>
                <a:extLst>
                  <a:ext uri="{0D108BD9-81ED-4DB2-BD59-A6C34878D82A}">
                    <a16:rowId xmlns:a16="http://schemas.microsoft.com/office/drawing/2014/main" val="4116300895"/>
                  </a:ext>
                </a:extLst>
              </a:tr>
              <a:tr h="782759">
                <a:tc>
                  <a:txBody>
                    <a:bodyPr/>
                    <a:lstStyle/>
                    <a:p>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Nicole Krause</a:t>
                      </a:r>
                    </a:p>
                    <a:p>
                      <a:r>
                        <a:rPr lang="en-US" sz="1200" b="0" dirty="0">
                          <a:solidFill>
                            <a:schemeClr val="tx1"/>
                          </a:solidFill>
                          <a:latin typeface="Calibri"/>
                          <a:ea typeface="Calibri"/>
                          <a:cs typeface="Calibri"/>
                        </a:rPr>
                        <a:t>Financial Aid Specialist I</a:t>
                      </a:r>
                    </a:p>
                    <a:p>
                      <a:pPr lvl="0">
                        <a:buNone/>
                      </a:pPr>
                      <a:r>
                        <a:rPr lang="en-US" sz="1200" b="0" i="0" u="none" strike="noStrike" baseline="0" noProof="0" dirty="0">
                          <a:solidFill>
                            <a:srgbClr val="000000"/>
                          </a:solidFill>
                          <a:latin typeface="Calibri"/>
                        </a:rPr>
                        <a:t>(406) 243-5373</a:t>
                      </a:r>
                      <a:r>
                        <a:rPr lang="en-US" sz="1200" b="0" dirty="0">
                          <a:solidFill>
                            <a:schemeClr val="tx1"/>
                          </a:solidFill>
                          <a:latin typeface="Calibri"/>
                          <a:ea typeface="Calibri" panose="020F0502020204030204" pitchFamily="34" charset="0"/>
                          <a:cs typeface="Calibri"/>
                        </a:rPr>
                        <a:t> </a:t>
                      </a:r>
                      <a:endParaRPr lang="en-US" dirty="0"/>
                    </a:p>
                  </a:txBody>
                  <a:tcPr anchor="ctr"/>
                </a:tc>
                <a:tc>
                  <a: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Sarah Wade</a:t>
                      </a:r>
                    </a:p>
                    <a:p>
                      <a:r>
                        <a:rPr lang="en-US" sz="1200" dirty="0">
                          <a:latin typeface="Calibri" panose="020F0502020204030204" pitchFamily="34" charset="0"/>
                          <a:ea typeface="Calibri" panose="020F0502020204030204" pitchFamily="34" charset="0"/>
                          <a:cs typeface="Calibri" panose="020F0502020204030204" pitchFamily="34" charset="0"/>
                        </a:rPr>
                        <a:t>Assistant Director of Fund Administration</a:t>
                      </a:r>
                    </a:p>
                    <a:p>
                      <a:r>
                        <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Sarah.wade@supportum.org</a:t>
                      </a:r>
                      <a:endPar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r>
                        <a:rPr lang="en-US" sz="1200" dirty="0">
                          <a:latin typeface="Calibri" panose="020F0502020204030204" pitchFamily="34" charset="0"/>
                          <a:ea typeface="Calibri" panose="020F0502020204030204" pitchFamily="34" charset="0"/>
                          <a:cs typeface="Calibri" panose="020F0502020204030204" pitchFamily="34" charset="0"/>
                        </a:rPr>
                        <a:t>(406) 243-5592</a:t>
                      </a:r>
                    </a:p>
                  </a:txBody>
                  <a:tcPr anchor="ctr"/>
                </a:tc>
                <a:extLst>
                  <a:ext uri="{0D108BD9-81ED-4DB2-BD59-A6C34878D82A}">
                    <a16:rowId xmlns:a16="http://schemas.microsoft.com/office/drawing/2014/main" val="3659988094"/>
                  </a:ext>
                </a:extLst>
              </a:tr>
              <a:tr h="782759">
                <a:tc>
                  <a:txBody>
                    <a:bodyPr/>
                    <a:lstStyle/>
                    <a:p>
                      <a:r>
                        <a:rPr lang="en-US" sz="1200" b="1" dirty="0">
                          <a:latin typeface="Calibri"/>
                          <a:ea typeface="Calibri" panose="020F0502020204030204" pitchFamily="34" charset="0"/>
                          <a:cs typeface="Calibri"/>
                        </a:rPr>
                        <a:t>Ethan Kurtz</a:t>
                      </a:r>
                    </a:p>
                    <a:p>
                      <a:pPr lvl="0">
                        <a:buNone/>
                      </a:pPr>
                      <a:r>
                        <a:rPr lang="en-US" sz="1200" b="0" i="0" u="none" strike="noStrike" noProof="0" dirty="0">
                          <a:solidFill>
                            <a:schemeClr val="tx1"/>
                          </a:solidFill>
                          <a:latin typeface="Calibri"/>
                        </a:rPr>
                        <a:t>Financial Aid Specialist I</a:t>
                      </a:r>
                      <a:endParaRPr lang="en-US" sz="1200" b="0" i="0" u="none" strike="noStrike" noProof="0" dirty="0">
                        <a:solidFill>
                          <a:srgbClr val="000000"/>
                        </a:solidFill>
                        <a:latin typeface="Calibri"/>
                      </a:endParaRPr>
                    </a:p>
                    <a:p>
                      <a:pPr lvl="0">
                        <a:buNone/>
                      </a:pPr>
                      <a:r>
                        <a:rPr lang="en-US" sz="1200" b="0" i="0" u="none" strike="noStrike" noProof="0" dirty="0">
                          <a:solidFill>
                            <a:srgbClr val="000000"/>
                          </a:solidFill>
                          <a:latin typeface="Calibri"/>
                        </a:rPr>
                        <a:t>(406) 243-5373</a:t>
                      </a:r>
                      <a:r>
                        <a:rPr lang="en-US" sz="1200" b="0" i="0" u="none" strike="noStrike" noProof="0" dirty="0">
                          <a:solidFill>
                            <a:schemeClr val="tx1"/>
                          </a:solidFill>
                          <a:latin typeface="Calibri"/>
                        </a:rPr>
                        <a:t> </a:t>
                      </a:r>
                      <a:endParaRPr lang="en-US" dirty="0"/>
                    </a:p>
                  </a:txBody>
                  <a:tcPr anchor="ctr"/>
                </a:tc>
                <a:tc>
                  <a: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Nancy Randazzo</a:t>
                      </a:r>
                    </a:p>
                    <a:p>
                      <a:r>
                        <a:rPr lang="en-US" sz="1200" dirty="0">
                          <a:latin typeface="Calibri" panose="020F0502020204030204" pitchFamily="34" charset="0"/>
                          <a:ea typeface="Calibri" panose="020F0502020204030204" pitchFamily="34" charset="0"/>
                          <a:cs typeface="Calibri" panose="020F0502020204030204" pitchFamily="34" charset="0"/>
                        </a:rPr>
                        <a:t>Director of Gift and Fund Administration</a:t>
                      </a:r>
                    </a:p>
                    <a:p>
                      <a:r>
                        <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Nancy.Randazzo@supportum.org</a:t>
                      </a:r>
                      <a:endPar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r>
                        <a:rPr lang="en-US" sz="1200" dirty="0">
                          <a:latin typeface="Calibri" panose="020F0502020204030204" pitchFamily="34" charset="0"/>
                          <a:ea typeface="Calibri" panose="020F0502020204030204" pitchFamily="34" charset="0"/>
                          <a:cs typeface="Calibri" panose="020F0502020204030204" pitchFamily="34" charset="0"/>
                        </a:rPr>
                        <a:t>(406) 243-4739</a:t>
                      </a:r>
                    </a:p>
                  </a:txBody>
                  <a:tcPr anchor="ctr"/>
                </a:tc>
                <a:extLst>
                  <a:ext uri="{0D108BD9-81ED-4DB2-BD59-A6C34878D82A}">
                    <a16:rowId xmlns:a16="http://schemas.microsoft.com/office/drawing/2014/main" val="757117925"/>
                  </a:ext>
                </a:extLst>
              </a:tr>
              <a:tr h="782759">
                <a:tc>
                  <a:txBody>
                    <a:bodyPr/>
                    <a:lstStyle/>
                    <a:p>
                      <a:pPr lvl="0">
                        <a:buNone/>
                      </a:pPr>
                      <a:r>
                        <a:rPr lang="en-US" sz="1200" b="1" i="0" u="none" strike="noStrike" noProof="0" dirty="0">
                          <a:solidFill>
                            <a:srgbClr val="000000"/>
                          </a:solidFill>
                          <a:latin typeface="Calibri"/>
                        </a:rPr>
                        <a:t>Department Scholarship Resources Webpage:</a:t>
                      </a:r>
                      <a:endParaRPr lang="en-US" sz="1200" b="0" i="0" u="none" strike="noStrike" noProof="0" dirty="0">
                        <a:solidFill>
                          <a:srgbClr val="000000"/>
                        </a:solidFill>
                        <a:latin typeface="Calibri"/>
                      </a:endParaRPr>
                    </a:p>
                    <a:p>
                      <a:pPr lvl="0">
                        <a:buNone/>
                      </a:pPr>
                      <a:r>
                        <a:rPr lang="en-US" sz="1200" b="0" i="0" u="none" strike="noStrike" noProof="0" dirty="0">
                          <a:solidFill>
                            <a:srgbClr val="481831"/>
                          </a:solidFill>
                          <a:latin typeface="Calibri"/>
                          <a:hlinkClick r:id="rId6">
                            <a:extLst>
                              <a:ext uri="{A12FA001-AC4F-418D-AE19-62706E023703}">
                                <ahyp:hlinkClr xmlns:ahyp="http://schemas.microsoft.com/office/drawing/2018/hyperlinkcolor" val="tx"/>
                              </a:ext>
                            </a:extLst>
                          </a:hlinkClick>
                        </a:rPr>
                        <a:t>https://www.umt.edu/finaid/scholarships/department-use-resources.php</a:t>
                      </a:r>
                      <a:r>
                        <a:rPr lang="en-US" sz="1200" b="0" i="0" u="none" strike="noStrike" noProof="0" dirty="0">
                          <a:solidFill>
                            <a:schemeClr val="accent1"/>
                          </a:solidFill>
                          <a:latin typeface="Calibri"/>
                        </a:rPr>
                        <a:t> </a:t>
                      </a:r>
                      <a:endParaRPr lang="en-US" dirty="0"/>
                    </a:p>
                  </a:txBody>
                  <a:tcPr anchor="ctr"/>
                </a:tc>
                <a:tc>
                  <a: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Emily Shankle</a:t>
                      </a:r>
                    </a:p>
                    <a:p>
                      <a:r>
                        <a:rPr lang="en-US" sz="1200" dirty="0">
                          <a:latin typeface="Calibri" panose="020F0502020204030204" pitchFamily="34" charset="0"/>
                          <a:ea typeface="Calibri" panose="020F0502020204030204" pitchFamily="34" charset="0"/>
                          <a:cs typeface="Calibri" panose="020F0502020204030204" pitchFamily="34" charset="0"/>
                        </a:rPr>
                        <a:t>Donor Stewardship Manager</a:t>
                      </a:r>
                    </a:p>
                    <a:p>
                      <a:r>
                        <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Emily.shankle@supportum.org</a:t>
                      </a:r>
                      <a:endPar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r>
                        <a:rPr lang="en-US" sz="1200" dirty="0">
                          <a:latin typeface="Calibri" panose="020F0502020204030204" pitchFamily="34" charset="0"/>
                          <a:ea typeface="Calibri" panose="020F0502020204030204" pitchFamily="34" charset="0"/>
                          <a:cs typeface="Calibri" panose="020F0502020204030204" pitchFamily="34" charset="0"/>
                        </a:rPr>
                        <a:t>(406) 243-2506</a:t>
                      </a:r>
                    </a:p>
                  </a:txBody>
                  <a:tcPr anchor="ctr"/>
                </a:tc>
                <a:extLst>
                  <a:ext uri="{0D108BD9-81ED-4DB2-BD59-A6C34878D82A}">
                    <a16:rowId xmlns:a16="http://schemas.microsoft.com/office/drawing/2014/main" val="2416699365"/>
                  </a:ext>
                </a:extLst>
              </a:tr>
              <a:tr h="850826">
                <a:tc>
                  <a:txBody>
                    <a:bodyPr/>
                    <a:lstStyle/>
                    <a:p>
                      <a:pPr lvl="0">
                        <a:buNone/>
                      </a:pPr>
                      <a:endParaRPr lang="en-US" sz="1200" b="1" i="0" u="none" strike="noStrike" noProof="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lvl="0">
                        <a:buNone/>
                      </a:pPr>
                      <a:endParaRPr lang="en-US" sz="1200" b="1" i="0" u="none" strike="noStrike" noProof="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lvl="0">
                        <a:buNone/>
                      </a:pPr>
                      <a:r>
                        <a:rPr lang="en-US" sz="1200" b="1" i="0" u="none" strike="noStrike" noProof="0" dirty="0">
                          <a:solidFill>
                            <a:schemeClr val="dk1"/>
                          </a:solidFill>
                          <a:latin typeface="Calibri" panose="020F0502020204030204" pitchFamily="34" charset="0"/>
                          <a:ea typeface="Calibri" panose="020F0502020204030204" pitchFamily="34" charset="0"/>
                          <a:cs typeface="Calibri" panose="020F0502020204030204" pitchFamily="34" charset="0"/>
                        </a:rPr>
                        <a:t>To contact the Financial Aid Office main line please call (406) 243-5373</a:t>
                      </a:r>
                      <a:endParaRPr lang="en-US" sz="1200" b="0" i="0" u="none" strike="noStrike" noProof="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lvl="0">
                        <a:buNone/>
                      </a:pPr>
                      <a:r>
                        <a:rPr lang="en-US" sz="1200" b="1" dirty="0">
                          <a:latin typeface="Calibri" panose="020F0502020204030204" pitchFamily="34" charset="0"/>
                          <a:ea typeface="Calibri" panose="020F0502020204030204" pitchFamily="34" charset="0"/>
                          <a:cs typeface="Calibri" panose="020F0502020204030204" pitchFamily="34" charset="0"/>
                        </a:rPr>
                        <a:t>Raven Clark </a:t>
                      </a:r>
                    </a:p>
                    <a:p>
                      <a:pPr lvl="0">
                        <a:buNone/>
                      </a:pPr>
                      <a:r>
                        <a:rPr lang="en-US" sz="1200" dirty="0">
                          <a:latin typeface="Calibri" panose="020F0502020204030204" pitchFamily="34" charset="0"/>
                          <a:ea typeface="Calibri" panose="020F0502020204030204" pitchFamily="34" charset="0"/>
                          <a:cs typeface="Calibri" panose="020F0502020204030204" pitchFamily="34" charset="0"/>
                        </a:rPr>
                        <a:t>Fund Administration Coordinator </a:t>
                      </a:r>
                    </a:p>
                    <a:p>
                      <a:pPr lvl="0">
                        <a:buNone/>
                      </a:pPr>
                      <a:r>
                        <a:rPr lang="en-US" sz="1200" b="0" i="0" u="none" strike="noStrike" noProof="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raven.clark@supportum.org</a:t>
                      </a:r>
                      <a:endParaRPr lang="en-US" sz="120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endParaRPr>
                    </a:p>
                    <a:p>
                      <a:pPr lvl="0">
                        <a:buNone/>
                      </a:pPr>
                      <a:r>
                        <a:rPr lang="en-US" sz="1200" b="0" i="0" u="none" strike="noStrike" noProof="0" dirty="0">
                          <a:latin typeface="Calibri" panose="020F0502020204030204" pitchFamily="34" charset="0"/>
                          <a:ea typeface="Calibri" panose="020F0502020204030204" pitchFamily="34" charset="0"/>
                          <a:cs typeface="Calibri" panose="020F0502020204030204" pitchFamily="34" charset="0"/>
                        </a:rPr>
                        <a:t>(406)243-2407</a:t>
                      </a:r>
                    </a:p>
                  </a:txBody>
                  <a:tcPr/>
                </a:tc>
                <a:extLst>
                  <a:ext uri="{0D108BD9-81ED-4DB2-BD59-A6C34878D82A}">
                    <a16:rowId xmlns:a16="http://schemas.microsoft.com/office/drawing/2014/main" val="3591527591"/>
                  </a:ext>
                </a:extLst>
              </a:tr>
              <a:tr h="442429">
                <a:tc>
                  <a: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Location: </a:t>
                      </a:r>
                      <a:r>
                        <a:rPr lang="en-US" sz="1200" b="0" dirty="0">
                          <a:latin typeface="Calibri" panose="020F0502020204030204" pitchFamily="34" charset="0"/>
                          <a:ea typeface="Calibri" panose="020F0502020204030204" pitchFamily="34" charset="0"/>
                          <a:cs typeface="Calibri" panose="020F0502020204030204" pitchFamily="34" charset="0"/>
                        </a:rPr>
                        <a:t>Aber Hall, 5</a:t>
                      </a:r>
                      <a:r>
                        <a:rPr lang="en-US" sz="1200" b="0" baseline="30000" dirty="0">
                          <a:latin typeface="Calibri" panose="020F0502020204030204" pitchFamily="34" charset="0"/>
                          <a:ea typeface="Calibri" panose="020F0502020204030204" pitchFamily="34" charset="0"/>
                          <a:cs typeface="Calibri" panose="020F0502020204030204" pitchFamily="34" charset="0"/>
                        </a:rPr>
                        <a:t>th</a:t>
                      </a:r>
                      <a:r>
                        <a:rPr lang="en-US" sz="1200" b="0" dirty="0">
                          <a:latin typeface="Calibri" panose="020F0502020204030204" pitchFamily="34" charset="0"/>
                          <a:ea typeface="Calibri" panose="020F0502020204030204" pitchFamily="34" charset="0"/>
                          <a:cs typeface="Calibri" panose="020F0502020204030204" pitchFamily="34" charset="0"/>
                        </a:rPr>
                        <a:t> floor</a:t>
                      </a:r>
                      <a:endParaRPr lang="en-US" sz="120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Location: </a:t>
                      </a:r>
                      <a:r>
                        <a:rPr lang="en-US" sz="1200" dirty="0">
                          <a:latin typeface="Calibri" panose="020F0502020204030204" pitchFamily="34" charset="0"/>
                          <a:ea typeface="Calibri" panose="020F0502020204030204" pitchFamily="34" charset="0"/>
                          <a:cs typeface="Calibri" panose="020F0502020204030204" pitchFamily="34" charset="0"/>
                        </a:rPr>
                        <a:t>Gilkey Building, 2</a:t>
                      </a:r>
                      <a:r>
                        <a:rPr lang="en-US" sz="1200" baseline="30000" dirty="0">
                          <a:latin typeface="Calibri" panose="020F0502020204030204" pitchFamily="34" charset="0"/>
                          <a:ea typeface="Calibri" panose="020F0502020204030204" pitchFamily="34" charset="0"/>
                          <a:cs typeface="Calibri" panose="020F0502020204030204" pitchFamily="34" charset="0"/>
                        </a:rPr>
                        <a:t>nd</a:t>
                      </a:r>
                      <a:r>
                        <a:rPr lang="en-US" sz="1200" dirty="0">
                          <a:latin typeface="Calibri" panose="020F0502020204030204" pitchFamily="34" charset="0"/>
                          <a:ea typeface="Calibri" panose="020F0502020204030204" pitchFamily="34" charset="0"/>
                          <a:cs typeface="Calibri" panose="020F0502020204030204" pitchFamily="34" charset="0"/>
                        </a:rPr>
                        <a:t> Floor. Our team is in office Monday-Tuesday, working remotely Wednesday-Friday. </a:t>
                      </a:r>
                    </a:p>
                  </a:txBody>
                  <a:tcPr anchor="ctr"/>
                </a:tc>
                <a:extLst>
                  <a:ext uri="{0D108BD9-81ED-4DB2-BD59-A6C34878D82A}">
                    <a16:rowId xmlns:a16="http://schemas.microsoft.com/office/drawing/2014/main" val="1962806554"/>
                  </a:ext>
                </a:extLst>
              </a:tr>
              <a:tr h="408396">
                <a:tc>
                  <a:txBody>
                    <a:bodyPr/>
                    <a:lstStyle/>
                    <a:p>
                      <a:pPr marL="0" marR="0" lvl="0" indent="0" algn="l" rtl="0" eaLnBrk="1" fontAlgn="auto" latinLnBrk="0" hangingPunct="1">
                        <a:lnSpc>
                          <a:spcPct val="100000"/>
                        </a:lnSpc>
                        <a:spcBef>
                          <a:spcPts val="0"/>
                        </a:spcBef>
                        <a:spcAft>
                          <a:spcPts val="0"/>
                        </a:spcAft>
                        <a:buClrTx/>
                        <a:buSzTx/>
                        <a:buFontTx/>
                        <a:buNone/>
                      </a:pPr>
                      <a:r>
                        <a:rPr lang="en-US" sz="12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Financial Aid Office Email: </a:t>
                      </a:r>
                      <a:r>
                        <a:rPr lang="en-US" sz="1200" kern="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fascholarships@mso.umt.edu</a:t>
                      </a:r>
                      <a:r>
                        <a:rPr lang="en-US" sz="1200" kern="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p>
                    <a:p>
                      <a:r>
                        <a:rPr lang="en-US" sz="1100" dirty="0">
                          <a:latin typeface="Calibri" panose="020F0502020204030204" pitchFamily="34" charset="0"/>
                          <a:ea typeface="Calibri" panose="020F0502020204030204" pitchFamily="34" charset="0"/>
                          <a:cs typeface="Calibri" panose="020F0502020204030204" pitchFamily="34" charset="0"/>
                        </a:rPr>
                        <a:t>(Use to submit award summary/award summary correction sheets and any award questions)</a:t>
                      </a:r>
                    </a:p>
                  </a:txBody>
                  <a:tcPr anchor="ctr"/>
                </a:tc>
                <a:tc>
                  <a: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UM Foundation Email:</a:t>
                      </a:r>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umfawardsummarysheets@supportum.org</a:t>
                      </a:r>
                      <a:endPar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r>
                        <a:rPr lang="en-US" sz="1100" dirty="0">
                          <a:solidFill>
                            <a:schemeClr val="tx1"/>
                          </a:solidFill>
                          <a:latin typeface="Calibri" panose="020F0502020204030204" pitchFamily="34" charset="0"/>
                          <a:ea typeface="Calibri" panose="020F0502020204030204" pitchFamily="34" charset="0"/>
                          <a:cs typeface="Calibri" panose="020F0502020204030204" pitchFamily="34" charset="0"/>
                        </a:rPr>
                        <a:t>(for scholarship department questions)</a:t>
                      </a:r>
                    </a:p>
                  </a:txBody>
                  <a:tcPr anchor="ctr"/>
                </a:tc>
                <a:extLst>
                  <a:ext uri="{0D108BD9-81ED-4DB2-BD59-A6C34878D82A}">
                    <a16:rowId xmlns:a16="http://schemas.microsoft.com/office/drawing/2014/main" val="4192946172"/>
                  </a:ext>
                </a:extLst>
              </a:tr>
              <a:tr h="374363">
                <a:tc gridSpan="2">
                  <a:txBody>
                    <a:bodyPr/>
                    <a:lstStyle/>
                    <a:p>
                      <a:pPr algn="ct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Business Services Contact</a:t>
                      </a:r>
                    </a:p>
                  </a:txBody>
                  <a:tcPr anchor="ctr">
                    <a:solidFill>
                      <a:schemeClr val="accent2">
                        <a:lumMod val="50000"/>
                      </a:schemeClr>
                    </a:solidFill>
                  </a:tcPr>
                </a:tc>
                <a:tc hMerge="1">
                  <a:txBody>
                    <a:bodyPr/>
                    <a:lstStyle/>
                    <a:p>
                      <a:endParaRPr lang="en-US" sz="1200">
                        <a:latin typeface="+mj-lt"/>
                      </a:endParaRPr>
                    </a:p>
                  </a:txBody>
                  <a:tcPr anchor="ctr"/>
                </a:tc>
                <a:extLst>
                  <a:ext uri="{0D108BD9-81ED-4DB2-BD59-A6C34878D82A}">
                    <a16:rowId xmlns:a16="http://schemas.microsoft.com/office/drawing/2014/main" val="2956960"/>
                  </a:ext>
                </a:extLst>
              </a:tr>
              <a:tr h="595578">
                <a:tc gridSpan="2">
                  <a:txBody>
                    <a:bodyPr/>
                    <a:lstStyle/>
                    <a:p>
                      <a:pPr algn="ctr"/>
                      <a:r>
                        <a:rPr lang="en-US" sz="12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Barb Bybee</a:t>
                      </a:r>
                    </a:p>
                    <a:p>
                      <a:pPr algn="ctr"/>
                      <a:r>
                        <a:rPr lang="en-US" sz="1200" kern="1200" dirty="0">
                          <a:solidFill>
                            <a:schemeClr val="dk1"/>
                          </a:solidFill>
                          <a:latin typeface="Calibri" panose="020F0502020204030204" pitchFamily="34" charset="0"/>
                          <a:ea typeface="Calibri" panose="020F0502020204030204" pitchFamily="34" charset="0"/>
                          <a:cs typeface="Calibri" panose="020F0502020204030204" pitchFamily="34" charset="0"/>
                        </a:rPr>
                        <a:t>(406) 243-6261</a:t>
                      </a:r>
                    </a:p>
                    <a:p>
                      <a:pPr algn="ctr"/>
                      <a:r>
                        <a:rPr lang="en-US" sz="1200" kern="1200" dirty="0">
                          <a:solidFill>
                            <a:schemeClr val="dk1"/>
                          </a:solidFill>
                          <a:latin typeface="Calibri" panose="020F0502020204030204" pitchFamily="34" charset="0"/>
                          <a:ea typeface="Calibri" panose="020F0502020204030204" pitchFamily="34" charset="0"/>
                          <a:cs typeface="Calibri" panose="020F0502020204030204" pitchFamily="34" charset="0"/>
                        </a:rPr>
                        <a:t>Barb.bybee@mso.umt.edu</a:t>
                      </a:r>
                    </a:p>
                  </a:txBody>
                  <a:tcPr anchor="ctr"/>
                </a:tc>
                <a:tc hMerge="1">
                  <a:txBody>
                    <a:bodyPr/>
                    <a:lstStyle/>
                    <a:p>
                      <a:endParaRPr lang="en-US">
                        <a:latin typeface="+mj-lt"/>
                      </a:endParaRPr>
                    </a:p>
                  </a:txBody>
                  <a:tcPr anchor="ctr"/>
                </a:tc>
                <a:extLst>
                  <a:ext uri="{0D108BD9-81ED-4DB2-BD59-A6C34878D82A}">
                    <a16:rowId xmlns:a16="http://schemas.microsoft.com/office/drawing/2014/main" val="975167164"/>
                  </a:ext>
                </a:extLst>
              </a:tr>
            </a:tbl>
          </a:graphicData>
        </a:graphic>
      </p:graphicFrame>
      <p:pic>
        <p:nvPicPr>
          <p:cNvPr id="6" name="Graphic 8" descr="Envelope with solid fill">
            <a:extLst>
              <a:ext uri="{FF2B5EF4-FFF2-40B4-BE49-F238E27FC236}">
                <a16:creationId xmlns:a16="http://schemas.microsoft.com/office/drawing/2014/main" id="{FC8D9153-0902-482D-8060-750AD702ADD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38488" y="5972657"/>
            <a:ext cx="656824" cy="707984"/>
          </a:xfrm>
          <a:prstGeom prst="rect">
            <a:avLst/>
          </a:prstGeom>
        </p:spPr>
      </p:pic>
      <p:pic>
        <p:nvPicPr>
          <p:cNvPr id="8" name="Graphic 7" descr="Receiver with solid fill">
            <a:extLst>
              <a:ext uri="{FF2B5EF4-FFF2-40B4-BE49-F238E27FC236}">
                <a16:creationId xmlns:a16="http://schemas.microsoft.com/office/drawing/2014/main" id="{24CA443C-D8A6-4A82-8426-783F1D472CA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4580000">
            <a:off x="8991593" y="6063871"/>
            <a:ext cx="547177" cy="570361"/>
          </a:xfrm>
          <a:prstGeom prst="rect">
            <a:avLst/>
          </a:prstGeom>
        </p:spPr>
      </p:pic>
    </p:spTree>
    <p:extLst>
      <p:ext uri="{BB962C8B-B14F-4D97-AF65-F5344CB8AC3E}">
        <p14:creationId xmlns:p14="http://schemas.microsoft.com/office/powerpoint/2010/main" val="4258405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Top Corners Rounded 14">
            <a:extLst>
              <a:ext uri="{FF2B5EF4-FFF2-40B4-BE49-F238E27FC236}">
                <a16:creationId xmlns:a16="http://schemas.microsoft.com/office/drawing/2014/main" id="{EA0007E1-5A1F-8D38-610B-C713FC0A715F}"/>
              </a:ext>
            </a:extLst>
          </p:cNvPr>
          <p:cNvSpPr/>
          <p:nvPr/>
        </p:nvSpPr>
        <p:spPr>
          <a:xfrm flipV="1">
            <a:off x="453224" y="1857370"/>
            <a:ext cx="11282901" cy="4924425"/>
          </a:xfrm>
          <a:prstGeom prst="round2SameRect">
            <a:avLst/>
          </a:prstGeom>
          <a:gradFill flip="none" rotWithShape="1">
            <a:gsLst>
              <a:gs pos="40000">
                <a:schemeClr val="accent4">
                  <a:lumMod val="20000"/>
                  <a:lumOff val="80000"/>
                </a:schemeClr>
              </a:gs>
              <a:gs pos="76000">
                <a:schemeClr val="accent4">
                  <a:lumMod val="60000"/>
                  <a:lumOff val="40000"/>
                </a:schemeClr>
              </a:gs>
            </a:gsLst>
            <a:path path="circle">
              <a:fillToRect l="50000" t="130000" r="50000" b="-30000"/>
            </a:path>
            <a:tileRect/>
          </a:gradFill>
          <a:ln>
            <a:solidFill>
              <a:schemeClr val="accent6">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08384BF-5268-D04D-B8D1-28C6BA1EB0EF}"/>
              </a:ext>
            </a:extLst>
          </p:cNvPr>
          <p:cNvSpPr>
            <a:spLocks noGrp="1"/>
          </p:cNvSpPr>
          <p:nvPr>
            <p:ph type="title"/>
          </p:nvPr>
        </p:nvSpPr>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October Scholarship Forum Recap</a:t>
            </a:r>
          </a:p>
        </p:txBody>
      </p:sp>
      <p:pic>
        <p:nvPicPr>
          <p:cNvPr id="5" name="Graphic 4" descr="Beginning with solid fill">
            <a:extLst>
              <a:ext uri="{FF2B5EF4-FFF2-40B4-BE49-F238E27FC236}">
                <a16:creationId xmlns:a16="http://schemas.microsoft.com/office/drawing/2014/main" id="{9008560C-69BB-25A2-DC75-85CAD1316A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8890" y="766624"/>
            <a:ext cx="914400" cy="914400"/>
          </a:xfrm>
          <a:prstGeom prst="rect">
            <a:avLst/>
          </a:prstGeom>
          <a:ln>
            <a:noFill/>
          </a:ln>
          <a:effectLst>
            <a:glow rad="228600">
              <a:schemeClr val="tx1">
                <a:lumMod val="95000"/>
                <a:lumOff val="5000"/>
                <a:alpha val="40000"/>
              </a:schemeClr>
            </a:glow>
            <a:innerShdw blurRad="63500" dist="50800" dir="18900000">
              <a:prstClr val="black">
                <a:alpha val="50000"/>
              </a:prstClr>
            </a:innerShdw>
            <a:reflection blurRad="6350" stA="52000" endA="300" endPos="35000" dir="5400000" sy="-100000" algn="bl" rotWithShape="0"/>
            <a:softEdge rad="31750"/>
          </a:effectLst>
          <a:scene3d>
            <a:camera prst="orthographicFront">
              <a:rot lat="0" lon="0" rev="0"/>
            </a:camera>
            <a:lightRig rig="glow" dir="t">
              <a:rot lat="0" lon="0" rev="14100000"/>
            </a:lightRig>
          </a:scene3d>
          <a:sp3d prstMaterial="softEdge">
            <a:bevelT w="127000" prst="relaxedInset"/>
          </a:sp3d>
        </p:spPr>
      </p:pic>
      <p:graphicFrame>
        <p:nvGraphicFramePr>
          <p:cNvPr id="11" name="Diagram 10">
            <a:extLst>
              <a:ext uri="{FF2B5EF4-FFF2-40B4-BE49-F238E27FC236}">
                <a16:creationId xmlns:a16="http://schemas.microsoft.com/office/drawing/2014/main" id="{2F4705A0-BF51-AE65-DC77-2EC803059DD1}"/>
              </a:ext>
            </a:extLst>
          </p:cNvPr>
          <p:cNvGraphicFramePr/>
          <p:nvPr>
            <p:extLst>
              <p:ext uri="{D42A27DB-BD31-4B8C-83A1-F6EECF244321}">
                <p14:modId xmlns:p14="http://schemas.microsoft.com/office/powerpoint/2010/main" val="3648105428"/>
              </p:ext>
            </p:extLst>
          </p:nvPr>
        </p:nvGraphicFramePr>
        <p:xfrm>
          <a:off x="1" y="2916979"/>
          <a:ext cx="12192000" cy="35762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TextBox 13">
            <a:extLst>
              <a:ext uri="{FF2B5EF4-FFF2-40B4-BE49-F238E27FC236}">
                <a16:creationId xmlns:a16="http://schemas.microsoft.com/office/drawing/2014/main" id="{C91805B3-4EDA-868F-ECF6-310AB939EB1B}"/>
              </a:ext>
            </a:extLst>
          </p:cNvPr>
          <p:cNvSpPr txBox="1"/>
          <p:nvPr/>
        </p:nvSpPr>
        <p:spPr>
          <a:xfrm>
            <a:off x="1882775" y="2062458"/>
            <a:ext cx="9248775" cy="523220"/>
          </a:xfrm>
          <a:prstGeom prst="rect">
            <a:avLst/>
          </a:prstGeom>
          <a:noFill/>
        </p:spPr>
        <p:txBody>
          <a:bodyPr wrap="square" rtlCol="0">
            <a:spAutoFit/>
          </a:bodyPr>
          <a:lstStyle/>
          <a:p>
            <a:r>
              <a:rPr lang="en-US" sz="2800" b="1" dirty="0">
                <a:solidFill>
                  <a:srgbClr val="70002E"/>
                </a:solidFill>
                <a:latin typeface="Calibri" panose="020F0502020204030204" pitchFamily="34" charset="0"/>
                <a:ea typeface="Calibri" panose="020F0502020204030204" pitchFamily="34" charset="0"/>
                <a:cs typeface="Calibri" panose="020F0502020204030204" pitchFamily="34" charset="0"/>
              </a:rPr>
              <a:t>Topics covered in the last Forum: </a:t>
            </a:r>
          </a:p>
        </p:txBody>
      </p:sp>
    </p:spTree>
    <p:extLst>
      <p:ext uri="{BB962C8B-B14F-4D97-AF65-F5344CB8AC3E}">
        <p14:creationId xmlns:p14="http://schemas.microsoft.com/office/powerpoint/2010/main" val="634841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4F5C5-5836-41B7-B667-D9E2006A84D6}"/>
              </a:ext>
            </a:extLst>
          </p:cNvPr>
          <p:cNvSpPr>
            <a:spLocks noGrp="1"/>
          </p:cNvSpPr>
          <p:nvPr>
            <p:ph type="title"/>
          </p:nvPr>
        </p:nvSpPr>
        <p:spPr>
          <a:xfrm>
            <a:off x="581191" y="3864146"/>
            <a:ext cx="11029616" cy="1027563"/>
          </a:xfrm>
        </p:spPr>
        <p:txBody>
          <a:bodyPr>
            <a:noAutofit/>
            <a:scene3d>
              <a:camera prst="orthographicFront">
                <a:rot lat="0" lon="0" rev="0"/>
              </a:camera>
              <a:lightRig rig="threePt" dir="t"/>
            </a:scene3d>
          </a:bodyPr>
          <a:lstStyle/>
          <a:p>
            <a:pPr algn="ctr"/>
            <a:r>
              <a:rPr lang="en-US" sz="54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Thank you for joining! </a:t>
            </a:r>
          </a:p>
        </p:txBody>
      </p:sp>
      <p:sp>
        <p:nvSpPr>
          <p:cNvPr id="6" name="TextBox 5">
            <a:extLst>
              <a:ext uri="{FF2B5EF4-FFF2-40B4-BE49-F238E27FC236}">
                <a16:creationId xmlns:a16="http://schemas.microsoft.com/office/drawing/2014/main" id="{27FC6532-6898-49C7-88BF-B087C9C4E58F}"/>
              </a:ext>
            </a:extLst>
          </p:cNvPr>
          <p:cNvSpPr txBox="1"/>
          <p:nvPr/>
        </p:nvSpPr>
        <p:spPr>
          <a:xfrm>
            <a:off x="2390857" y="1490008"/>
            <a:ext cx="7741380" cy="1938992"/>
          </a:xfrm>
          <a:prstGeom prst="rect">
            <a:avLst/>
          </a:prstGeom>
          <a:noFill/>
        </p:spPr>
        <p:txBody>
          <a:bodyPr wrap="square" lIns="91440" tIns="45720" rIns="91440" bIns="45720" rtlCol="0" anchor="t">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Stay tuned for </a:t>
            </a:r>
            <a:r>
              <a:rPr lang="en-US" sz="2000" b="1" dirty="0">
                <a:latin typeface="Calibri" panose="020F0502020204030204" pitchFamily="34" charset="0"/>
                <a:ea typeface="Calibri" panose="020F0502020204030204" pitchFamily="34" charset="0"/>
                <a:cs typeface="Calibri" panose="020F0502020204030204" pitchFamily="34" charset="0"/>
              </a:rPr>
              <a:t>monthly communications</a:t>
            </a:r>
            <a:r>
              <a:rPr lang="en-US" sz="2000" dirty="0">
                <a:latin typeface="Calibri" panose="020F0502020204030204" pitchFamily="34" charset="0"/>
                <a:ea typeface="Calibri" panose="020F0502020204030204" pitchFamily="34" charset="0"/>
                <a:cs typeface="Calibri" panose="020F0502020204030204" pitchFamily="34" charset="0"/>
              </a:rPr>
              <a:t> that will include important scholarship information and dates of upcoming  forums.</a:t>
            </a:r>
          </a:p>
          <a:p>
            <a:pPr algn="ctr"/>
            <a:endParaRPr lang="en-US" sz="2000" dirty="0">
              <a:latin typeface="Calibri" panose="020F0502020204030204" pitchFamily="34" charset="0"/>
              <a:ea typeface="Calibri" panose="020F0502020204030204" pitchFamily="34" charset="0"/>
              <a:cs typeface="Calibri" panose="020F0502020204030204" pitchFamily="34" charset="0"/>
            </a:endParaRPr>
          </a:p>
          <a:p>
            <a:pPr algn="ctr"/>
            <a:r>
              <a:rPr lang="en-US" sz="2000" dirty="0">
                <a:latin typeface="Calibri" panose="020F0502020204030204" pitchFamily="34" charset="0"/>
                <a:ea typeface="Calibri" panose="020F0502020204030204" pitchFamily="34" charset="0"/>
                <a:cs typeface="Calibri" panose="020F0502020204030204" pitchFamily="34" charset="0"/>
              </a:rPr>
              <a:t>Reminder! If you have a scholarship contact change, please email the Foundation and Financial Aid Office.  </a:t>
            </a:r>
          </a:p>
          <a:p>
            <a:pPr algn="ctr"/>
            <a:endParaRPr lang="en-US" sz="2000" b="1" dirty="0">
              <a:latin typeface="Avenir LT Std 35 Light" panose="020B0402020203020204" pitchFamily="34" charset="0"/>
            </a:endParaRPr>
          </a:p>
        </p:txBody>
      </p:sp>
      <p:pic>
        <p:nvPicPr>
          <p:cNvPr id="4" name="Graphic 3" descr="A wreath with pinecones and lights">
            <a:extLst>
              <a:ext uri="{FF2B5EF4-FFF2-40B4-BE49-F238E27FC236}">
                <a16:creationId xmlns:a16="http://schemas.microsoft.com/office/drawing/2014/main" id="{8018F682-F5DA-265A-50B4-69B8F6B831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41194" y="4891709"/>
            <a:ext cx="1509609" cy="1509609"/>
          </a:xfrm>
          <a:prstGeom prst="rect">
            <a:avLst/>
          </a:prstGeom>
        </p:spPr>
      </p:pic>
    </p:spTree>
    <p:extLst>
      <p:ext uri="{BB962C8B-B14F-4D97-AF65-F5344CB8AC3E}">
        <p14:creationId xmlns:p14="http://schemas.microsoft.com/office/powerpoint/2010/main" val="2945111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495286-4E0C-4D13-A0C9-BE4BFB65C024}"/>
              </a:ext>
            </a:extLst>
          </p:cNvPr>
          <p:cNvSpPr>
            <a:spLocks noGrp="1"/>
          </p:cNvSpPr>
          <p:nvPr>
            <p:ph type="title"/>
          </p:nvPr>
        </p:nvSpPr>
        <p:spPr>
          <a:xfrm>
            <a:off x="581192" y="729410"/>
            <a:ext cx="11029616" cy="988332"/>
          </a:xfrm>
        </p:spPr>
        <p:txBody>
          <a:bodyPr>
            <a:normAutofit/>
          </a:bodyPr>
          <a:lstStyle/>
          <a:p>
            <a:r>
              <a:rPr lang="en-US" b="1" dirty="0">
                <a:latin typeface="Calibri" panose="020F0502020204030204" pitchFamily="34" charset="0"/>
                <a:ea typeface="Calibri" panose="020F0502020204030204" pitchFamily="34" charset="0"/>
                <a:cs typeface="Calibri" panose="020F0502020204030204" pitchFamily="34" charset="0"/>
              </a:rPr>
              <a:t>Financial aid office updates and reminders</a:t>
            </a:r>
          </a:p>
        </p:txBody>
      </p:sp>
      <p:sp>
        <p:nvSpPr>
          <p:cNvPr id="5" name="TextBox 4">
            <a:extLst>
              <a:ext uri="{FF2B5EF4-FFF2-40B4-BE49-F238E27FC236}">
                <a16:creationId xmlns:a16="http://schemas.microsoft.com/office/drawing/2014/main" id="{A99B4442-233E-DC1F-ADA2-9A2B46D5AC86}"/>
              </a:ext>
            </a:extLst>
          </p:cNvPr>
          <p:cNvSpPr txBox="1"/>
          <p:nvPr/>
        </p:nvSpPr>
        <p:spPr>
          <a:xfrm>
            <a:off x="383507" y="1939619"/>
            <a:ext cx="5322599" cy="984885"/>
          </a:xfrm>
          <a:prstGeom prst="rect">
            <a:avLst/>
          </a:prstGeom>
          <a:noFill/>
        </p:spPr>
        <p:txBody>
          <a:bodyPr wrap="square" lIns="91440" tIns="45720" rIns="91440" bIns="45720" anchor="t">
            <a:spAutoFit/>
          </a:bodyPr>
          <a:lstStyle/>
          <a:p>
            <a:pPr fontAlgn="base"/>
            <a:r>
              <a:rPr lang="en-US" sz="2400" b="1" i="1" u="none" strike="noStrike" dirty="0">
                <a:solidFill>
                  <a:schemeClr val="accent6"/>
                </a:solidFill>
                <a:effectLst/>
                <a:latin typeface="Calibri"/>
                <a:ea typeface="Calibri"/>
                <a:cs typeface="Calibri"/>
              </a:rPr>
              <a:t>2023 - 2024 </a:t>
            </a:r>
          </a:p>
          <a:p>
            <a:pPr fontAlgn="base"/>
            <a:r>
              <a:rPr lang="en-US" sz="2000" b="0" i="0" dirty="0">
                <a:effectLst/>
                <a:latin typeface="Calibri"/>
                <a:ea typeface="Calibri"/>
                <a:cs typeface="Calibri"/>
              </a:rPr>
              <a:t>​</a:t>
            </a:r>
          </a:p>
          <a:p>
            <a:pPr marL="285750" indent="-285750" fontAlgn="base">
              <a:buFont typeface="Wingdings" panose="05000000000000000000" pitchFamily="2" charset="2"/>
              <a:buChar char="Ø"/>
            </a:pPr>
            <a:endParaRPr lang="en-US" sz="1400" dirty="0">
              <a:latin typeface="Avenir LT Std 35 Light" panose="020B0402020203020204"/>
            </a:endParaRPr>
          </a:p>
        </p:txBody>
      </p:sp>
      <p:sp>
        <p:nvSpPr>
          <p:cNvPr id="3" name="TextBox 2">
            <a:extLst>
              <a:ext uri="{FF2B5EF4-FFF2-40B4-BE49-F238E27FC236}">
                <a16:creationId xmlns:a16="http://schemas.microsoft.com/office/drawing/2014/main" id="{FA22BAF8-32E7-2E27-F2FD-FA4DD54AF608}"/>
              </a:ext>
            </a:extLst>
          </p:cNvPr>
          <p:cNvSpPr txBox="1"/>
          <p:nvPr/>
        </p:nvSpPr>
        <p:spPr>
          <a:xfrm>
            <a:off x="391808" y="2326108"/>
            <a:ext cx="6532539" cy="19697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i="0" u="none" strike="noStrike" dirty="0">
                <a:effectLst/>
                <a:latin typeface="Calibri"/>
                <a:ea typeface="Calibri"/>
                <a:cs typeface="Calibri"/>
              </a:rPr>
              <a:t>Scholarship Awarding Deadlines:</a:t>
            </a:r>
            <a:r>
              <a:rPr lang="en-US" sz="1400" b="0" i="0" dirty="0">
                <a:effectLst/>
                <a:latin typeface="Calibri"/>
                <a:ea typeface="Calibri"/>
                <a:cs typeface="Calibri"/>
              </a:rPr>
              <a:t>​</a:t>
            </a:r>
          </a:p>
          <a:p>
            <a:endParaRPr lang="en-US" sz="800" dirty="0">
              <a:latin typeface="Calibri"/>
              <a:ea typeface="Calibri"/>
              <a:cs typeface="Calibri"/>
            </a:endParaRPr>
          </a:p>
          <a:p>
            <a:pPr marL="285750" indent="-285750">
              <a:buFont typeface="Wingdings"/>
              <a:buChar char="v"/>
            </a:pPr>
            <a:r>
              <a:rPr lang="en-US" sz="1400" b="1" dirty="0">
                <a:solidFill>
                  <a:srgbClr val="70002E"/>
                </a:solidFill>
                <a:latin typeface="Calibri"/>
                <a:ea typeface="Calibri"/>
                <a:cs typeface="Calibri"/>
              </a:rPr>
              <a:t>December 1</a:t>
            </a:r>
            <a:r>
              <a:rPr lang="en-US" sz="1400" b="1" baseline="30000" dirty="0">
                <a:solidFill>
                  <a:srgbClr val="70002E"/>
                </a:solidFill>
                <a:latin typeface="Calibri"/>
                <a:ea typeface="Calibri"/>
                <a:cs typeface="Calibri"/>
              </a:rPr>
              <a:t>st</a:t>
            </a:r>
            <a:r>
              <a:rPr lang="en-US" sz="1400" b="1" dirty="0">
                <a:solidFill>
                  <a:srgbClr val="70002E"/>
                </a:solidFill>
                <a:latin typeface="Calibri"/>
                <a:ea typeface="Calibri"/>
                <a:cs typeface="Calibri"/>
              </a:rPr>
              <a:t>:</a:t>
            </a:r>
            <a:r>
              <a:rPr lang="en-US" sz="1400" dirty="0">
                <a:latin typeface="Calibri"/>
                <a:ea typeface="Calibri"/>
                <a:cs typeface="Calibri"/>
              </a:rPr>
              <a:t> Last day to submit 2023-2024 Fall only awards via an award summary sheet.</a:t>
            </a:r>
          </a:p>
          <a:p>
            <a:pPr marL="285750" indent="-285750">
              <a:buFont typeface="Wingdings"/>
              <a:buChar char="v"/>
            </a:pPr>
            <a:r>
              <a:rPr lang="en-US" sz="1400" b="1" i="0" u="none" strike="noStrike"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April 1st </a:t>
            </a: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Last day to submit 2023-2024 Spring only and regular Full year awards</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800" dirty="0">
              <a:latin typeface="Calibri"/>
              <a:ea typeface="Calibri"/>
              <a:cs typeface="Calibri"/>
            </a:endParaRPr>
          </a:p>
          <a:p>
            <a:pPr marL="285750" indent="-285750">
              <a:buFont typeface="Wingdings"/>
              <a:buChar char="v"/>
            </a:pPr>
            <a:endParaRPr lang="en-US" sz="800" dirty="0">
              <a:latin typeface="Calibri"/>
              <a:ea typeface="Calibri"/>
              <a:cs typeface="Calibri"/>
            </a:endParaRPr>
          </a:p>
          <a:p>
            <a:pPr algn="l" rtl="0" fontAlgn="base"/>
            <a:r>
              <a:rPr lang="en-US" sz="1400" b="1" i="0" u="none" strike="noStrike" dirty="0">
                <a:effectLst/>
                <a:latin typeface="Calibri" panose="020F0502020204030204" pitchFamily="34" charset="0"/>
                <a:ea typeface="Calibri" panose="020F0502020204030204" pitchFamily="34" charset="0"/>
                <a:cs typeface="Calibri" panose="020F0502020204030204" pitchFamily="34" charset="0"/>
              </a:rPr>
              <a:t>Scholarship Portal Update:</a:t>
            </a:r>
            <a:r>
              <a:rPr lang="en-US" sz="1400" b="0" i="0" dirty="0">
                <a:effectLst/>
                <a:latin typeface="Calibri" panose="020F0502020204030204" pitchFamily="34" charset="0"/>
                <a:ea typeface="Calibri" panose="020F0502020204030204" pitchFamily="34" charset="0"/>
                <a:cs typeface="Calibri" panose="020F0502020204030204" pitchFamily="34" charset="0"/>
              </a:rPr>
              <a:t>​</a:t>
            </a:r>
          </a:p>
          <a:p>
            <a:pPr algn="l" rtl="0" fontAlgn="base"/>
            <a:endParaRPr lang="en-US" sz="800" b="0" i="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l" rtl="0" fontAlgn="base">
              <a:buFont typeface="Wingdings" panose="05000000000000000000" pitchFamily="2" charset="2"/>
              <a:buChar char="v"/>
            </a:pP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more awarding on the Portal</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 typeface="Wingdings" panose="05000000000000000000" pitchFamily="2" charset="2"/>
              <a:buChar char="v"/>
            </a:pPr>
            <a:r>
              <a:rPr lang="en-US" sz="1400" b="0" i="0" u="none" strike="noStrike" dirty="0">
                <a:solidFill>
                  <a:srgbClr val="000000"/>
                </a:solidFill>
                <a:effectLst/>
                <a:latin typeface="Calibri"/>
                <a:ea typeface="Calibri" panose="020F0502020204030204" pitchFamily="34" charset="0"/>
                <a:cs typeface="Calibri"/>
              </a:rPr>
              <a:t>Use the Award Summary Sheets (AWSS) to make awards.</a:t>
            </a:r>
            <a:r>
              <a:rPr lang="en-US" sz="1400" b="0" i="0" dirty="0">
                <a:solidFill>
                  <a:srgbClr val="000000"/>
                </a:solidFill>
                <a:effectLst/>
                <a:latin typeface="Calibri"/>
                <a:ea typeface="Calibri" panose="020F0502020204030204" pitchFamily="34" charset="0"/>
                <a:cs typeface="Calibri"/>
              </a:rPr>
              <a:t>​</a:t>
            </a:r>
          </a:p>
        </p:txBody>
      </p:sp>
      <p:sp>
        <p:nvSpPr>
          <p:cNvPr id="2" name="TextBox 1">
            <a:extLst>
              <a:ext uri="{FF2B5EF4-FFF2-40B4-BE49-F238E27FC236}">
                <a16:creationId xmlns:a16="http://schemas.microsoft.com/office/drawing/2014/main" id="{1222EED8-3FC5-44F3-CA19-D10DBC4ACC3D}"/>
              </a:ext>
            </a:extLst>
          </p:cNvPr>
          <p:cNvSpPr txBox="1"/>
          <p:nvPr/>
        </p:nvSpPr>
        <p:spPr>
          <a:xfrm>
            <a:off x="1448" y="6372324"/>
            <a:ext cx="12195032" cy="317422"/>
          </a:xfrm>
          <a:prstGeom prst="rect">
            <a:avLst/>
          </a:prstGeom>
          <a:solidFill>
            <a:schemeClr val="accent2">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solidFill>
                  <a:srgbClr val="FFFFFF"/>
                </a:solidFill>
                <a:latin typeface="Calibri"/>
                <a:cs typeface="Calibri"/>
              </a:rPr>
              <a:t>Reminder:</a:t>
            </a:r>
            <a:r>
              <a:rPr lang="en-US" sz="1400" dirty="0">
                <a:solidFill>
                  <a:srgbClr val="FFFFFF"/>
                </a:solidFill>
                <a:latin typeface="Calibri"/>
                <a:cs typeface="Calibri"/>
              </a:rPr>
              <a:t> Please allow at least 10 business days for processing. The Financial Aid Office is currently shorthanded. </a:t>
            </a:r>
            <a:endParaRPr lang="en-US" dirty="0"/>
          </a:p>
        </p:txBody>
      </p:sp>
      <p:sp>
        <p:nvSpPr>
          <p:cNvPr id="9" name="Rectangle 8">
            <a:extLst>
              <a:ext uri="{FF2B5EF4-FFF2-40B4-BE49-F238E27FC236}">
                <a16:creationId xmlns:a16="http://schemas.microsoft.com/office/drawing/2014/main" id="{B03FB0CE-B5A9-2753-47DA-8BD41BFBD825}"/>
              </a:ext>
            </a:extLst>
          </p:cNvPr>
          <p:cNvSpPr/>
          <p:nvPr/>
        </p:nvSpPr>
        <p:spPr>
          <a:xfrm>
            <a:off x="7017691" y="2196539"/>
            <a:ext cx="55944" cy="3837006"/>
          </a:xfrm>
          <a:prstGeom prst="rect">
            <a:avLst/>
          </a:prstGeom>
          <a:solidFill>
            <a:schemeClr val="tx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AAEECF5-0BC9-B43D-01DC-CE256D2A2A35}"/>
              </a:ext>
            </a:extLst>
          </p:cNvPr>
          <p:cNvSpPr txBox="1"/>
          <p:nvPr/>
        </p:nvSpPr>
        <p:spPr>
          <a:xfrm>
            <a:off x="7081934" y="2196539"/>
            <a:ext cx="5041239" cy="3277820"/>
          </a:xfrm>
          <a:prstGeom prst="rect">
            <a:avLst/>
          </a:prstGeom>
          <a:noFill/>
        </p:spPr>
        <p:txBody>
          <a:bodyPr wrap="square" rtlCol="0">
            <a:spAutoFit/>
          </a:bodyPr>
          <a:lstStyle/>
          <a:p>
            <a:pPr marL="0" marR="0">
              <a:lnSpc>
                <a:spcPct val="105000"/>
              </a:lnSpc>
              <a:spcBef>
                <a:spcPts val="0"/>
              </a:spcBef>
              <a:spcAft>
                <a:spcPts val="0"/>
              </a:spcAft>
            </a:pPr>
            <a:r>
              <a:rPr lang="en-US" sz="1800" b="1" dirty="0">
                <a:effectLst/>
                <a:latin typeface="Calibri" panose="020F0502020204030204" pitchFamily="34" charset="0"/>
                <a:ea typeface="Calibri" panose="020F0502020204030204" pitchFamily="34" charset="0"/>
              </a:rPr>
              <a:t>Opportunity Administrator Request Form</a:t>
            </a:r>
          </a:p>
          <a:p>
            <a:pPr marL="0" marR="0">
              <a:lnSpc>
                <a:spcPct val="105000"/>
              </a:lnSpc>
              <a:spcBef>
                <a:spcPts val="0"/>
              </a:spcBef>
              <a:spcAft>
                <a:spcPts val="0"/>
              </a:spcAft>
            </a:pPr>
            <a:endParaRPr lang="en-US" sz="800" dirty="0">
              <a:effectLst/>
              <a:latin typeface="Calibri" panose="020F0502020204030204" pitchFamily="34" charset="0"/>
              <a:ea typeface="Calibri" panose="020F0502020204030204" pitchFamily="34" charset="0"/>
            </a:endParaRPr>
          </a:p>
          <a:p>
            <a:pPr marL="228600" marR="0">
              <a:lnSpc>
                <a:spcPct val="105000"/>
              </a:lnSpc>
              <a:spcBef>
                <a:spcPts val="0"/>
              </a:spcBef>
              <a:spcAft>
                <a:spcPts val="0"/>
              </a:spcAft>
            </a:pPr>
            <a:r>
              <a:rPr lang="en-US" sz="1400" dirty="0">
                <a:effectLst/>
                <a:latin typeface="Calibri" panose="020F0502020204030204" pitchFamily="34" charset="0"/>
                <a:ea typeface="Calibri" panose="020F0502020204030204" pitchFamily="34" charset="0"/>
              </a:rPr>
              <a:t>If you need to request access for an individual to be an Opportunity Administrator in the Scholarship Portal. Please have your Dean/Director fill out the following webform. </a:t>
            </a:r>
            <a:r>
              <a:rPr lang="en-US" sz="1400" u="sng" dirty="0">
                <a:solidFill>
                  <a:srgbClr val="0070C0"/>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https://www.umt.edu/finaid/scholarships/opportunity-admin-request.php</a:t>
            </a:r>
            <a:endParaRPr lang="en-US" sz="1400" dirty="0">
              <a:solidFill>
                <a:srgbClr val="0070C0"/>
              </a:solidFill>
              <a:effectLst/>
              <a:latin typeface="Calibri" panose="020F0502020204030204" pitchFamily="34" charset="0"/>
              <a:ea typeface="Calibri" panose="020F0502020204030204" pitchFamily="34" charset="0"/>
            </a:endParaRPr>
          </a:p>
          <a:p>
            <a:pPr marL="228600" marR="0">
              <a:lnSpc>
                <a:spcPct val="105000"/>
              </a:lnSpc>
              <a:spcBef>
                <a:spcPts val="0"/>
              </a:spcBef>
              <a:spcAft>
                <a:spcPts val="0"/>
              </a:spcAft>
            </a:pPr>
            <a:r>
              <a:rPr lang="en-US" sz="1400" dirty="0">
                <a:effectLst/>
                <a:latin typeface="Calibri" panose="020F0502020204030204" pitchFamily="34" charset="0"/>
                <a:ea typeface="Calibri" panose="020F0502020204030204" pitchFamily="34" charset="0"/>
              </a:rPr>
              <a:t> </a:t>
            </a:r>
            <a:endParaRPr lang="en-US" sz="800" dirty="0">
              <a:effectLst/>
              <a:latin typeface="Calibri" panose="020F0502020204030204" pitchFamily="34" charset="0"/>
              <a:ea typeface="Calibri" panose="020F0502020204030204" pitchFamily="34" charset="0"/>
            </a:endParaRPr>
          </a:p>
          <a:p>
            <a:pPr marL="228600" marR="0">
              <a:lnSpc>
                <a:spcPct val="105000"/>
              </a:lnSpc>
              <a:spcBef>
                <a:spcPts val="0"/>
              </a:spcBef>
              <a:spcAft>
                <a:spcPts val="0"/>
              </a:spcAft>
            </a:pPr>
            <a:r>
              <a:rPr lang="en-US" sz="1400" dirty="0">
                <a:effectLst/>
                <a:latin typeface="Calibri" panose="020F0502020204030204" pitchFamily="34" charset="0"/>
                <a:ea typeface="Calibri" panose="020F0502020204030204" pitchFamily="34" charset="0"/>
              </a:rPr>
              <a:t>A link to this form has been added to the Department Resources Webpage.</a:t>
            </a:r>
          </a:p>
          <a:p>
            <a:pPr marL="228600" marR="0">
              <a:lnSpc>
                <a:spcPct val="105000"/>
              </a:lnSpc>
              <a:spcBef>
                <a:spcPts val="0"/>
              </a:spcBef>
              <a:spcAft>
                <a:spcPts val="0"/>
              </a:spcAft>
            </a:pPr>
            <a:r>
              <a:rPr lang="en-US" sz="1400" dirty="0">
                <a:effectLst/>
                <a:latin typeface="Calibri" panose="020F0502020204030204" pitchFamily="34" charset="0"/>
                <a:ea typeface="Calibri" panose="020F0502020204030204" pitchFamily="34" charset="0"/>
              </a:rPr>
              <a:t> </a:t>
            </a:r>
          </a:p>
          <a:p>
            <a:pPr marL="228600" marR="0">
              <a:lnSpc>
                <a:spcPct val="105000"/>
              </a:lnSpc>
              <a:spcBef>
                <a:spcPts val="0"/>
              </a:spcBef>
              <a:spcAft>
                <a:spcPts val="0"/>
              </a:spcAft>
            </a:pPr>
            <a:r>
              <a:rPr lang="en-US" sz="1400" u="sng" dirty="0">
                <a:effectLst/>
                <a:latin typeface="Calibri" panose="020F0502020204030204" pitchFamily="34" charset="0"/>
                <a:ea typeface="Calibri" panose="020F0502020204030204" pitchFamily="34" charset="0"/>
              </a:rPr>
              <a:t>Please make sure to include the individuals’ NetID as this will allow us to grant them access.</a:t>
            </a:r>
            <a:endParaRPr lang="en-US" sz="1400" dirty="0">
              <a:effectLst/>
              <a:latin typeface="Calibri" panose="020F0502020204030204" pitchFamily="34" charset="0"/>
              <a:ea typeface="Calibri" panose="020F0502020204030204" pitchFamily="34" charset="0"/>
            </a:endParaRPr>
          </a:p>
          <a:p>
            <a:endParaRPr lang="en-US" dirty="0"/>
          </a:p>
        </p:txBody>
      </p:sp>
      <p:sp>
        <p:nvSpPr>
          <p:cNvPr id="4" name="TextBox 3">
            <a:extLst>
              <a:ext uri="{FF2B5EF4-FFF2-40B4-BE49-F238E27FC236}">
                <a16:creationId xmlns:a16="http://schemas.microsoft.com/office/drawing/2014/main" id="{E78B8876-5A64-5D33-5A4A-F2FFD2F01481}"/>
              </a:ext>
            </a:extLst>
          </p:cNvPr>
          <p:cNvSpPr txBox="1"/>
          <p:nvPr/>
        </p:nvSpPr>
        <p:spPr>
          <a:xfrm>
            <a:off x="378202" y="4412642"/>
            <a:ext cx="5322599" cy="984885"/>
          </a:xfrm>
          <a:prstGeom prst="rect">
            <a:avLst/>
          </a:prstGeom>
          <a:noFill/>
        </p:spPr>
        <p:txBody>
          <a:bodyPr wrap="square" lIns="91440" tIns="45720" rIns="91440" bIns="45720" anchor="t">
            <a:spAutoFit/>
          </a:bodyPr>
          <a:lstStyle/>
          <a:p>
            <a:pPr fontAlgn="base"/>
            <a:r>
              <a:rPr lang="en-US" sz="2400" b="1" i="1" u="none" strike="noStrike" dirty="0">
                <a:solidFill>
                  <a:schemeClr val="accent6"/>
                </a:solidFill>
                <a:effectLst/>
                <a:latin typeface="Calibri"/>
                <a:ea typeface="Calibri"/>
                <a:cs typeface="Calibri"/>
              </a:rPr>
              <a:t>2024 - 2025 </a:t>
            </a:r>
          </a:p>
          <a:p>
            <a:pPr fontAlgn="base"/>
            <a:r>
              <a:rPr lang="en-US" sz="2000" b="0" i="0" dirty="0">
                <a:effectLst/>
                <a:latin typeface="Calibri"/>
                <a:ea typeface="Calibri"/>
                <a:cs typeface="Calibri"/>
              </a:rPr>
              <a:t>​</a:t>
            </a:r>
          </a:p>
          <a:p>
            <a:pPr marL="285750" indent="-285750" fontAlgn="base">
              <a:buFont typeface="Wingdings" panose="05000000000000000000" pitchFamily="2" charset="2"/>
              <a:buChar char="Ø"/>
            </a:pPr>
            <a:endParaRPr lang="en-US" sz="1400" dirty="0">
              <a:latin typeface="Avenir LT Std 35 Light" panose="020B0402020203020204"/>
            </a:endParaRPr>
          </a:p>
        </p:txBody>
      </p:sp>
      <p:sp>
        <p:nvSpPr>
          <p:cNvPr id="8" name="TextBox 7">
            <a:extLst>
              <a:ext uri="{FF2B5EF4-FFF2-40B4-BE49-F238E27FC236}">
                <a16:creationId xmlns:a16="http://schemas.microsoft.com/office/drawing/2014/main" id="{97B475D6-4DCB-9EC9-1CDA-50783D363BAA}"/>
              </a:ext>
            </a:extLst>
          </p:cNvPr>
          <p:cNvSpPr txBox="1"/>
          <p:nvPr/>
        </p:nvSpPr>
        <p:spPr>
          <a:xfrm>
            <a:off x="378201" y="4762366"/>
            <a:ext cx="6532538" cy="1600438"/>
          </a:xfrm>
          <a:prstGeom prst="rect">
            <a:avLst/>
          </a:prstGeom>
          <a:noFill/>
        </p:spPr>
        <p:txBody>
          <a:bodyPr wrap="square" lIns="91440" tIns="45720" rIns="91440" bIns="45720" anchor="t">
            <a:spAutoFit/>
          </a:bodyPr>
          <a:lstStyle/>
          <a:p>
            <a:pPr marL="285750" marR="0" indent="-285750">
              <a:spcBef>
                <a:spcPts val="0"/>
              </a:spcBef>
              <a:spcAft>
                <a:spcPts val="0"/>
              </a:spcAft>
              <a:buFont typeface="Wingdings" panose="05000000000000000000" pitchFamily="2" charset="2"/>
              <a:buChar char="v"/>
            </a:pPr>
            <a:r>
              <a:rPr lang="en-US" sz="1400" dirty="0">
                <a:effectLst/>
                <a:latin typeface="Calibri" panose="020F0502020204030204" pitchFamily="34" charset="0"/>
                <a:ea typeface="Calibri" panose="020F0502020204030204" pitchFamily="34" charset="0"/>
                <a:cs typeface="Calibri" panose="020F0502020204030204" pitchFamily="34" charset="0"/>
              </a:rPr>
              <a:t>Remember to check qualifications in each of your opportunities to match criteria provided by the UM Foundation.</a:t>
            </a:r>
          </a:p>
          <a:p>
            <a:endParaRPr lang="en-US" sz="1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en-US" sz="1400" dirty="0">
                <a:latin typeface="Calibri" panose="020F0502020204030204" pitchFamily="34" charset="0"/>
                <a:ea typeface="Calibri" panose="020F0502020204030204" pitchFamily="34" charset="0"/>
                <a:cs typeface="Calibri" panose="020F0502020204030204" pitchFamily="34" charset="0"/>
              </a:rPr>
              <a:t>Please make sure to login and add open and close dates. (This must be done every year after cycle management)</a:t>
            </a:r>
          </a:p>
          <a:p>
            <a:pPr marL="285750" indent="-285750">
              <a:buFont typeface="Wingdings" panose="05000000000000000000" pitchFamily="2" charset="2"/>
              <a:buChar char="v"/>
            </a:pPr>
            <a:endParaRPr lang="en-US" sz="1400" dirty="0">
              <a:latin typeface="Calibri"/>
              <a:ea typeface="Calibri" panose="020F0502020204030204" pitchFamily="34" charset="0"/>
              <a:cs typeface="Calibri"/>
            </a:endParaRPr>
          </a:p>
          <a:p>
            <a:pPr marL="285750" indent="-285750">
              <a:buFont typeface="Wingdings" panose="05000000000000000000" pitchFamily="2" charset="2"/>
              <a:buChar char="q"/>
            </a:pPr>
            <a:r>
              <a:rPr lang="en-US" sz="1400" b="1" i="1" dirty="0">
                <a:latin typeface="Calibri"/>
                <a:ea typeface="Calibri" panose="020F0502020204030204" pitchFamily="34" charset="0"/>
                <a:cs typeface="Calibri"/>
              </a:rPr>
              <a:t>Note:</a:t>
            </a:r>
            <a:r>
              <a:rPr lang="en-US" sz="1400" b="1" dirty="0">
                <a:latin typeface="Calibri"/>
                <a:ea typeface="Calibri" panose="020F0502020204030204" pitchFamily="34" charset="0"/>
                <a:cs typeface="Calibri"/>
              </a:rPr>
              <a:t> </a:t>
            </a:r>
            <a:r>
              <a:rPr lang="en-US" sz="1400" dirty="0">
                <a:latin typeface="Calibri"/>
                <a:ea typeface="Calibri" panose="020F0502020204030204" pitchFamily="34" charset="0"/>
                <a:cs typeface="Calibri"/>
              </a:rPr>
              <a:t>2024-2025 FAFSA will go live by </a:t>
            </a:r>
            <a:r>
              <a:rPr lang="en-US" sz="1400" b="1" dirty="0">
                <a:latin typeface="Calibri"/>
                <a:ea typeface="Calibri" panose="020F0502020204030204" pitchFamily="34" charset="0"/>
                <a:cs typeface="Calibri"/>
              </a:rPr>
              <a:t>December 31, 2023.</a:t>
            </a:r>
            <a:r>
              <a:rPr lang="en-US" sz="1400" dirty="0">
                <a:latin typeface="Calibri"/>
                <a:ea typeface="Calibri" panose="020F0502020204030204" pitchFamily="34" charset="0"/>
                <a:cs typeface="Calibri"/>
              </a:rPr>
              <a:t> </a:t>
            </a:r>
          </a:p>
        </p:txBody>
      </p:sp>
      <p:sp>
        <p:nvSpPr>
          <p:cNvPr id="10" name="TextBox 9">
            <a:extLst>
              <a:ext uri="{FF2B5EF4-FFF2-40B4-BE49-F238E27FC236}">
                <a16:creationId xmlns:a16="http://schemas.microsoft.com/office/drawing/2014/main" id="{CCE1658F-D546-44E6-6762-6E14971B0108}"/>
              </a:ext>
            </a:extLst>
          </p:cNvPr>
          <p:cNvSpPr txBox="1"/>
          <p:nvPr/>
        </p:nvSpPr>
        <p:spPr>
          <a:xfrm>
            <a:off x="7170913" y="5279605"/>
            <a:ext cx="4863280" cy="738664"/>
          </a:xfrm>
          <a:prstGeom prst="rect">
            <a:avLst/>
          </a:prstGeom>
          <a:noFill/>
        </p:spPr>
        <p:txBody>
          <a:bodyPr wrap="square" lIns="91440" tIns="45720" rIns="91440" bIns="45720" anchor="t">
            <a:spAutoFit/>
          </a:bodyPr>
          <a:lstStyle/>
          <a:p>
            <a:pPr algn="just" rtl="0" fontAlgn="base"/>
            <a:r>
              <a:rPr lang="en-US" b="1" i="0" u="sng" dirty="0">
                <a:solidFill>
                  <a:schemeClr val="accent3">
                    <a:lumMod val="50000"/>
                  </a:schemeClr>
                </a:solidFill>
                <a:effectLst/>
                <a:latin typeface="Calibri" panose="020F0502020204030204" pitchFamily="34" charset="0"/>
              </a:rPr>
              <a:t>Do you have a student looking for an award? </a:t>
            </a:r>
            <a:endParaRPr lang="en-US" sz="800" b="0" i="0" dirty="0">
              <a:solidFill>
                <a:srgbClr val="000000"/>
              </a:solidFill>
              <a:effectLst/>
              <a:latin typeface="Calibri" panose="020F0502020204030204" pitchFamily="34" charset="0"/>
            </a:endParaRPr>
          </a:p>
          <a:p>
            <a:pPr fontAlgn="base"/>
            <a:r>
              <a:rPr lang="en-US" sz="1200" b="0" i="0" dirty="0">
                <a:solidFill>
                  <a:srgbClr val="000000"/>
                </a:solidFill>
                <a:effectLst/>
                <a:latin typeface="Calibri"/>
                <a:cs typeface="Calibri"/>
              </a:rPr>
              <a:t>If so, please direct them to Cyberbear to view their Registration Bill for </a:t>
            </a:r>
            <a:r>
              <a:rPr lang="en-US" sz="1200" dirty="0">
                <a:solidFill>
                  <a:srgbClr val="000000"/>
                </a:solidFill>
                <a:latin typeface="Calibri"/>
                <a:cs typeface="Calibri"/>
              </a:rPr>
              <a:t>Spring 2024. Students will want to view UM pay bill.</a:t>
            </a:r>
            <a:endParaRPr lang="en-US" sz="1200" b="0" i="0" dirty="0">
              <a:solidFill>
                <a:srgbClr val="000000"/>
              </a:solidFill>
              <a:effectLst/>
              <a:latin typeface="Calibri"/>
              <a:ea typeface="Calibri"/>
              <a:cs typeface="Calibri"/>
            </a:endParaRPr>
          </a:p>
        </p:txBody>
      </p:sp>
    </p:spTree>
    <p:extLst>
      <p:ext uri="{BB962C8B-B14F-4D97-AF65-F5344CB8AC3E}">
        <p14:creationId xmlns:p14="http://schemas.microsoft.com/office/powerpoint/2010/main" val="2701584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F524D27D-D260-BA85-7AA9-256D07F78002}"/>
              </a:ext>
            </a:extLst>
          </p:cNvPr>
          <p:cNvPicPr>
            <a:picLocks noChangeAspect="1"/>
          </p:cNvPicPr>
          <p:nvPr/>
        </p:nvPicPr>
        <p:blipFill rotWithShape="1">
          <a:blip r:embed="rId3">
            <a:extLst>
              <a:ext uri="{28A0092B-C50C-407E-A947-70E740481C1C}">
                <a14:useLocalDpi xmlns:a14="http://schemas.microsoft.com/office/drawing/2010/main" val="0"/>
              </a:ext>
            </a:extLst>
          </a:blip>
          <a:srcRect t="15942"/>
          <a:stretch/>
        </p:blipFill>
        <p:spPr>
          <a:xfrm flipV="1">
            <a:off x="0" y="6313479"/>
            <a:ext cx="12192000" cy="544519"/>
          </a:xfrm>
          <a:prstGeom prst="rect">
            <a:avLst/>
          </a:prstGeom>
        </p:spPr>
      </p:pic>
      <p:sp>
        <p:nvSpPr>
          <p:cNvPr id="4" name="TextBox 3">
            <a:extLst>
              <a:ext uri="{FF2B5EF4-FFF2-40B4-BE49-F238E27FC236}">
                <a16:creationId xmlns:a16="http://schemas.microsoft.com/office/drawing/2014/main" id="{DF098D9A-FCEF-2E89-7957-CCDAC8F9573C}"/>
              </a:ext>
            </a:extLst>
          </p:cNvPr>
          <p:cNvSpPr txBox="1"/>
          <p:nvPr/>
        </p:nvSpPr>
        <p:spPr>
          <a:xfrm>
            <a:off x="155549" y="-46245"/>
            <a:ext cx="1041344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002E"/>
                </a:solidFill>
                <a:effectLst/>
                <a:uLnTx/>
                <a:uFillTx/>
                <a:latin typeface="Calibri" panose="020F0502020204030204"/>
                <a:ea typeface="+mn-ea"/>
                <a:cs typeface="Arial" panose="020B0604020202020204" pitchFamily="34" charset="0"/>
              </a:rPr>
              <a:t>UM Foundation Reminders and Updates</a:t>
            </a:r>
          </a:p>
        </p:txBody>
      </p:sp>
      <p:pic>
        <p:nvPicPr>
          <p:cNvPr id="5" name="Picture 4" descr="A picture containing text, clipart&#10;&#10;Description automatically generated">
            <a:extLst>
              <a:ext uri="{FF2B5EF4-FFF2-40B4-BE49-F238E27FC236}">
                <a16:creationId xmlns:a16="http://schemas.microsoft.com/office/drawing/2014/main" id="{95067D9C-A1C4-A361-7B53-D2C00430ED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914" y="6551102"/>
            <a:ext cx="1227374" cy="288611"/>
          </a:xfrm>
          <a:prstGeom prst="rect">
            <a:avLst/>
          </a:prstGeom>
        </p:spPr>
      </p:pic>
      <p:cxnSp>
        <p:nvCxnSpPr>
          <p:cNvPr id="9" name="Straight Connector 8">
            <a:extLst>
              <a:ext uri="{FF2B5EF4-FFF2-40B4-BE49-F238E27FC236}">
                <a16:creationId xmlns:a16="http://schemas.microsoft.com/office/drawing/2014/main" id="{361DC8B2-6DE1-531C-0FEE-08FB257934D1}"/>
              </a:ext>
            </a:extLst>
          </p:cNvPr>
          <p:cNvCxnSpPr>
            <a:cxnSpLocks/>
          </p:cNvCxnSpPr>
          <p:nvPr/>
        </p:nvCxnSpPr>
        <p:spPr>
          <a:xfrm>
            <a:off x="7538109" y="889832"/>
            <a:ext cx="0" cy="4778910"/>
          </a:xfrm>
          <a:prstGeom prst="line">
            <a:avLst/>
          </a:prstGeom>
          <a:ln>
            <a:solidFill>
              <a:srgbClr val="70002E"/>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7D328EA-2117-34A9-9D77-128276DAF657}"/>
              </a:ext>
            </a:extLst>
          </p:cNvPr>
          <p:cNvSpPr txBox="1"/>
          <p:nvPr/>
        </p:nvSpPr>
        <p:spPr>
          <a:xfrm>
            <a:off x="7662735" y="703515"/>
            <a:ext cx="4425352" cy="4053417"/>
          </a:xfrm>
          <a:prstGeom prst="rect">
            <a:avLst/>
          </a:prstGeom>
          <a:noFill/>
        </p:spPr>
        <p:txBody>
          <a:bodyPr wrap="square" lIns="91440" tIns="45720" rIns="91440" bIns="45720" rtlCol="0" anchor="t">
            <a:spAutoFit/>
          </a:bodyPr>
          <a:lstStyle/>
          <a:p>
            <a:pPr defTabSz="457200" fontAlgn="base">
              <a:lnSpc>
                <a:spcPct val="105000"/>
              </a:lnSpc>
              <a:buClr>
                <a:srgbClr val="903163"/>
              </a:buClr>
              <a:buSzPct val="92000"/>
              <a:defRPr/>
            </a:pPr>
            <a:r>
              <a:rPr kumimoji="0" lang="en-US"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A message from our Stewardship team:</a:t>
            </a:r>
            <a:r>
              <a:rPr lang="en-US" b="1" dirty="0">
                <a:latin typeface="Calibri" panose="020F0502020204030204" pitchFamily="34" charset="0"/>
                <a:ea typeface="Calibri" panose="020F0502020204030204" pitchFamily="34" charset="0"/>
                <a:cs typeface="Calibri" panose="020F0502020204030204" pitchFamily="34" charset="0"/>
              </a:rPr>
              <a:t> </a:t>
            </a:r>
            <a:endParaRPr kumimoji="0" lang="en-US"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R="0" lvl="0" algn="l" defTabSz="457200" rtl="0" eaLnBrk="1" fontAlgn="base" latinLnBrk="0" hangingPunct="1">
              <a:lnSpc>
                <a:spcPct val="105000"/>
              </a:lnSpc>
              <a:spcBef>
                <a:spcPts val="0"/>
              </a:spcBef>
              <a:spcAft>
                <a:spcPts val="0"/>
              </a:spcAft>
              <a:buClr>
                <a:srgbClr val="903163"/>
              </a:buClr>
              <a:buSzPct val="92000"/>
              <a:tabLst/>
              <a:defRPr/>
            </a:pPr>
            <a:endParaRPr lang="en-US" sz="700" dirty="0">
              <a:latin typeface="Calibri"/>
              <a:ea typeface="Calibri"/>
              <a:cs typeface="Calibri"/>
            </a:endParaRPr>
          </a:p>
          <a:p>
            <a:pPr marL="305435" marR="0" lvl="0" indent="-305435" algn="l" defTabSz="457200" rtl="0" eaLnBrk="1" fontAlgn="base" latinLnBrk="0" hangingPunct="1">
              <a:lnSpc>
                <a:spcPct val="105000"/>
              </a:lnSpc>
              <a:spcBef>
                <a:spcPts val="0"/>
              </a:spcBef>
              <a:spcAft>
                <a:spcPts val="0"/>
              </a:spcAft>
              <a:buClr>
                <a:srgbClr val="903163"/>
              </a:buClr>
              <a:buSzPct val="92000"/>
              <a:buFont typeface="Wingdings" panose="05000000000000000000" pitchFamily="2" charset="2"/>
              <a:buChar char="v"/>
              <a:tabLst/>
              <a:defRPr/>
            </a:pPr>
            <a:r>
              <a:rPr lang="en-US" sz="1200" dirty="0">
                <a:latin typeface="Calibri"/>
                <a:ea typeface="Calibri"/>
                <a:cs typeface="Calibri"/>
              </a:rPr>
              <a:t>If your unit plans to publish content regarding privately funded scholarships, please consult with the UM Foundation to ensure donors are appropriately featured and/or informed. Your partnership helps the UM Foundation honor formal media and stewardship agreements with generous supporters who invest in scholarships.</a:t>
            </a:r>
          </a:p>
          <a:p>
            <a:pPr marL="305435" marR="0" lvl="0" indent="-305435" algn="l" defTabSz="457200" rtl="0" eaLnBrk="1" fontAlgn="base" latinLnBrk="0" hangingPunct="1">
              <a:lnSpc>
                <a:spcPct val="105000"/>
              </a:lnSpc>
              <a:spcBef>
                <a:spcPts val="0"/>
              </a:spcBef>
              <a:spcAft>
                <a:spcPts val="0"/>
              </a:spcAft>
              <a:buClr>
                <a:srgbClr val="903163"/>
              </a:buClr>
              <a:buSzPct val="92000"/>
              <a:buFont typeface="Wingdings" panose="05000000000000000000" pitchFamily="2" charset="2"/>
              <a:buChar char="v"/>
              <a:tabLst/>
              <a:defRPr/>
            </a:pPr>
            <a:endParaRPr lang="en-US" sz="1300" dirty="0">
              <a:latin typeface="Calibri" panose="020F0502020204030204" pitchFamily="34" charset="0"/>
              <a:ea typeface="Calibri" panose="020F0502020204030204" pitchFamily="34" charset="0"/>
              <a:cs typeface="Calibri" panose="020F0502020204030204" pitchFamily="34" charset="0"/>
            </a:endParaRPr>
          </a:p>
          <a:p>
            <a:pPr marL="305435" indent="-305435" defTabSz="457200" fontAlgn="base">
              <a:lnSpc>
                <a:spcPct val="105000"/>
              </a:lnSpc>
              <a:buClr>
                <a:srgbClr val="903163"/>
              </a:buClr>
              <a:buSzPct val="92000"/>
              <a:buFont typeface="Wingdings" panose="05000000000000000000" pitchFamily="2" charset="2"/>
              <a:buChar char="v"/>
              <a:defRPr/>
            </a:pPr>
            <a:r>
              <a:rPr lang="en-US" sz="1200" dirty="0">
                <a:solidFill>
                  <a:srgbClr val="000000"/>
                </a:solidFill>
                <a:latin typeface="Calibri"/>
                <a:ea typeface="Calibri"/>
                <a:cs typeface="Calibri"/>
              </a:rPr>
              <a:t>Please instruct students to email thank you letters to </a:t>
            </a:r>
            <a:r>
              <a:rPr lang="en-US" sz="1200" u="sng" dirty="0">
                <a:solidFill>
                  <a:srgbClr val="00B0F0"/>
                </a:solidFill>
                <a:latin typeface="Calibri"/>
                <a:ea typeface="Calibri"/>
                <a:cs typeface="Calibri"/>
                <a:hlinkClick r:id="rId5">
                  <a:extLst>
                    <a:ext uri="{A12FA001-AC4F-418D-AE19-62706E023703}">
                      <ahyp:hlinkClr xmlns:ahyp="http://schemas.microsoft.com/office/drawing/2018/hyperlinkcolor" val="tx"/>
                    </a:ext>
                  </a:extLst>
                </a:hlinkClick>
              </a:rPr>
              <a:t>thankyou@supportum.org</a:t>
            </a:r>
            <a:r>
              <a:rPr lang="en-US" sz="1200" u="sng" dirty="0">
                <a:solidFill>
                  <a:srgbClr val="00B0F0"/>
                </a:solidFill>
                <a:latin typeface="Calibri"/>
                <a:ea typeface="Calibri"/>
                <a:cs typeface="Calibri"/>
              </a:rPr>
              <a:t> </a:t>
            </a:r>
            <a:r>
              <a:rPr lang="en-US" sz="1200" dirty="0">
                <a:latin typeface="Calibri"/>
                <a:ea typeface="Calibri"/>
                <a:cs typeface="Calibri"/>
              </a:rPr>
              <a:t>for the remainder of the 2023-2024 academic year, unless otherwise instructed. </a:t>
            </a:r>
            <a:endParaRPr lang="en-US" sz="1200">
              <a:latin typeface="Calibri"/>
              <a:ea typeface="Calibri"/>
              <a:cs typeface="Calibri" panose="020F0502020204030204" pitchFamily="34" charset="0"/>
            </a:endParaRPr>
          </a:p>
          <a:p>
            <a:pPr marL="305435" marR="0" lvl="0" indent="-305435" algn="l" defTabSz="457200" rtl="0" eaLnBrk="1" fontAlgn="base" latinLnBrk="0" hangingPunct="1">
              <a:lnSpc>
                <a:spcPct val="105000"/>
              </a:lnSpc>
              <a:spcBef>
                <a:spcPts val="0"/>
              </a:spcBef>
              <a:spcAft>
                <a:spcPts val="0"/>
              </a:spcAft>
              <a:buClr>
                <a:srgbClr val="903163"/>
              </a:buClr>
              <a:buSzPct val="92000"/>
              <a:buFont typeface="Wingdings" panose="05000000000000000000" pitchFamily="2" charset="2"/>
              <a:buChar char="v"/>
              <a:tabLst/>
              <a:defRPr/>
            </a:pPr>
            <a:endParaRPr lang="en-US" sz="13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05435" indent="-305435" defTabSz="457200" fontAlgn="base">
              <a:lnSpc>
                <a:spcPct val="105000"/>
              </a:lnSpc>
              <a:buClr>
                <a:srgbClr val="903163"/>
              </a:buClr>
              <a:buSzPct val="92000"/>
              <a:buFont typeface="Wingdings" panose="05000000000000000000" pitchFamily="2" charset="2"/>
              <a:buChar char="v"/>
              <a:defRPr/>
            </a:pPr>
            <a:r>
              <a:rPr lang="en-US" sz="1200" dirty="0">
                <a:solidFill>
                  <a:srgbClr val="000000"/>
                </a:solidFill>
                <a:latin typeface="Calibri"/>
                <a:ea typeface="Calibri"/>
                <a:cs typeface="Calibri"/>
              </a:rPr>
              <a:t>If you have any questions or would like an email </a:t>
            </a:r>
            <a:r>
              <a:rPr lang="en-US" sz="1200" b="1" dirty="0">
                <a:solidFill>
                  <a:schemeClr val="accent2">
                    <a:lumMod val="75000"/>
                  </a:schemeClr>
                </a:solidFill>
                <a:latin typeface="Calibri"/>
                <a:ea typeface="Calibri"/>
                <a:cs typeface="Calibri"/>
              </a:rPr>
              <a:t>Template for Requesting a Thank You Letter from a Student</a:t>
            </a:r>
            <a:r>
              <a:rPr lang="en-US" sz="1200" dirty="0">
                <a:solidFill>
                  <a:srgbClr val="000000"/>
                </a:solidFill>
                <a:latin typeface="Calibri"/>
                <a:ea typeface="Calibri"/>
                <a:cs typeface="Calibri"/>
              </a:rPr>
              <a:t>, please contact Emily Shankle, Donor Stewardship Manager at </a:t>
            </a:r>
            <a:r>
              <a:rPr lang="en-US" sz="1200" dirty="0">
                <a:solidFill>
                  <a:srgbClr val="00B0F0"/>
                </a:solidFill>
                <a:latin typeface="Calibri"/>
                <a:ea typeface="Calibri"/>
                <a:cs typeface="Calibri"/>
                <a:hlinkClick r:id="rId6">
                  <a:extLst>
                    <a:ext uri="{A12FA001-AC4F-418D-AE19-62706E023703}">
                      <ahyp:hlinkClr xmlns:ahyp="http://schemas.microsoft.com/office/drawing/2018/hyperlinkcolor" val="tx"/>
                    </a:ext>
                  </a:extLst>
                </a:hlinkClick>
              </a:rPr>
              <a:t>Emily.shankle@supportum.org</a:t>
            </a:r>
            <a:r>
              <a:rPr lang="en-US" sz="1200" dirty="0">
                <a:solidFill>
                  <a:srgbClr val="000000"/>
                </a:solidFill>
                <a:latin typeface="Calibri"/>
                <a:ea typeface="Calibri"/>
                <a:cs typeface="Calibri"/>
              </a:rPr>
              <a:t>.  </a:t>
            </a:r>
          </a:p>
          <a:p>
            <a:pPr marL="305435" marR="0" lvl="0" indent="-305435" algn="l" defTabSz="457200" rtl="0" eaLnBrk="1" fontAlgn="base" latinLnBrk="0" hangingPunct="1">
              <a:lnSpc>
                <a:spcPct val="105000"/>
              </a:lnSpc>
              <a:spcBef>
                <a:spcPts val="0"/>
              </a:spcBef>
              <a:spcAft>
                <a:spcPts val="0"/>
              </a:spcAft>
              <a:buClr>
                <a:srgbClr val="903163"/>
              </a:buClr>
              <a:buSzPct val="92000"/>
              <a:buFont typeface="Wingdings" panose="05000000000000000000" pitchFamily="2" charset="2"/>
              <a:buChar char="v"/>
              <a:tabLst/>
              <a:defRPr/>
            </a:pPr>
            <a:endParaRPr lang="en-US" sz="1400" dirty="0">
              <a:latin typeface="Calibri"/>
              <a:ea typeface="Calibri"/>
              <a:cs typeface="Calibri"/>
            </a:endParaRPr>
          </a:p>
          <a:p>
            <a:endParaRPr lang="en-US" dirty="0"/>
          </a:p>
        </p:txBody>
      </p:sp>
      <p:sp>
        <p:nvSpPr>
          <p:cNvPr id="14" name="Speech Bubble: Rectangle with Corners Rounded 13">
            <a:extLst>
              <a:ext uri="{FF2B5EF4-FFF2-40B4-BE49-F238E27FC236}">
                <a16:creationId xmlns:a16="http://schemas.microsoft.com/office/drawing/2014/main" id="{8BBC195D-395D-39CA-E5E5-C413113FF11F}"/>
              </a:ext>
            </a:extLst>
          </p:cNvPr>
          <p:cNvSpPr/>
          <p:nvPr/>
        </p:nvSpPr>
        <p:spPr>
          <a:xfrm flipH="1">
            <a:off x="7662777" y="4396103"/>
            <a:ext cx="4355849" cy="1209234"/>
          </a:xfrm>
          <a:prstGeom prst="wedgeRoundRectCallout">
            <a:avLst/>
          </a:prstGeom>
          <a:solidFill>
            <a:srgbClr val="EFE8D4"/>
          </a:solidFill>
          <a:ln w="22225" cap="rnd" cmpd="sng" algn="ctr">
            <a:noFill/>
            <a:prstDash val="solid"/>
          </a:ln>
          <a:effectLst>
            <a:outerShdw blurRad="533400" dist="393700" dir="12780000" sx="101000" sy="101000" algn="br" rotWithShape="0">
              <a:prstClr val="black">
                <a:alpha val="18000"/>
              </a:prst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70002E"/>
                </a:solidFill>
                <a:effectLst/>
                <a:uLnTx/>
                <a:uFillTx/>
                <a:latin typeface="Calibri" panose="020F0502020204030204" pitchFamily="34" charset="0"/>
                <a:ea typeface="Calibri" panose="020F0502020204030204" pitchFamily="34" charset="0"/>
                <a:cs typeface="Calibri" panose="020F0502020204030204" pitchFamily="34" charset="0"/>
              </a:rPr>
              <a:t>Scholarship Administrator Contact Email Listserv</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Please send the Foundation and Financial Aid Office any new contacts (and their info including their umontana employee email address) who are assisting with Scholarship Administration in your unit/department or program</a:t>
            </a: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6B6B3D21-C7FB-CD08-4816-1AD8DF0561E7}"/>
              </a:ext>
            </a:extLst>
          </p:cNvPr>
          <p:cNvSpPr txBox="1"/>
          <p:nvPr/>
        </p:nvSpPr>
        <p:spPr>
          <a:xfrm>
            <a:off x="23912" y="713105"/>
            <a:ext cx="7523011" cy="2185214"/>
          </a:xfrm>
          <a:prstGeom prst="rect">
            <a:avLst/>
          </a:prstGeom>
          <a:noFill/>
        </p:spPr>
        <p:txBody>
          <a:bodyPr wrap="square" lIns="91440" tIns="45720" rIns="91440" bIns="45720" anchor="t">
            <a:spAutoFit/>
          </a:bodyPr>
          <a:lstStyle/>
          <a:p>
            <a:r>
              <a:rPr lang="en-US" sz="1600" b="1">
                <a:solidFill>
                  <a:schemeClr val="accent3">
                    <a:lumMod val="50000"/>
                  </a:schemeClr>
                </a:solidFill>
                <a:latin typeface="Calibri"/>
                <a:ea typeface="+mn-lt"/>
                <a:cs typeface="+mn-lt"/>
              </a:rPr>
              <a:t>Scholarship Department Administration Musts</a:t>
            </a:r>
            <a:r>
              <a:rPr lang="en-US" sz="1600" dirty="0">
                <a:solidFill>
                  <a:schemeClr val="accent3">
                    <a:lumMod val="50000"/>
                  </a:schemeClr>
                </a:solidFill>
                <a:latin typeface="Calibri"/>
                <a:ea typeface="+mn-lt"/>
                <a:cs typeface="+mn-lt"/>
              </a:rPr>
              <a:t>:</a:t>
            </a:r>
            <a:endParaRPr lang="en-US" sz="1600" dirty="0">
              <a:solidFill>
                <a:schemeClr val="accent3">
                  <a:lumMod val="50000"/>
                </a:schemeClr>
              </a:solidFill>
              <a:latin typeface="Calibri"/>
              <a:ea typeface="Calibri"/>
              <a:cs typeface="Calibri"/>
            </a:endParaRPr>
          </a:p>
          <a:p>
            <a:pPr marL="628650" lvl="1" indent="-171450">
              <a:buFont typeface="Wingdings"/>
              <a:buChar char="§"/>
            </a:pPr>
            <a:r>
              <a:rPr lang="en-US" sz="1200" dirty="0">
                <a:latin typeface="Calibri"/>
                <a:ea typeface="+mn-lt"/>
                <a:cs typeface="+mn-lt"/>
              </a:rPr>
              <a:t>Administer scholarships in accordance with UM and UMF policies, procedures, and protocol.</a:t>
            </a:r>
            <a:endParaRPr lang="en-US" sz="1200" dirty="0">
              <a:latin typeface="Calibri"/>
              <a:ea typeface="Calibri"/>
              <a:cs typeface="Calibri"/>
            </a:endParaRPr>
          </a:p>
          <a:p>
            <a:pPr marL="628650" lvl="1" indent="-171450">
              <a:buFont typeface="Wingdings"/>
              <a:buChar char="§"/>
            </a:pPr>
            <a:r>
              <a:rPr lang="en-US" sz="1200" dirty="0">
                <a:latin typeface="Calibri"/>
                <a:ea typeface="+mn-lt"/>
                <a:cs typeface="+mn-lt"/>
              </a:rPr>
              <a:t>Make every effort to fully utilize all scholarship funds.</a:t>
            </a:r>
            <a:endParaRPr lang="en-US" sz="1200" dirty="0">
              <a:latin typeface="Calibri"/>
              <a:ea typeface="Calibri"/>
              <a:cs typeface="Calibri"/>
            </a:endParaRPr>
          </a:p>
          <a:p>
            <a:pPr marL="628650" lvl="1" indent="-171450">
              <a:buFont typeface="Wingdings"/>
              <a:buChar char="§"/>
            </a:pPr>
            <a:r>
              <a:rPr lang="en-US" sz="1200" dirty="0">
                <a:latin typeface="Calibri"/>
                <a:ea typeface="+mn-lt"/>
                <a:cs typeface="+mn-lt"/>
              </a:rPr>
              <a:t>Award through a consistent, documented process, in a fair and equitable manner.</a:t>
            </a:r>
            <a:endParaRPr lang="en-US" sz="1200" dirty="0">
              <a:latin typeface="Calibri"/>
              <a:ea typeface="Calibri"/>
              <a:cs typeface="Calibri"/>
            </a:endParaRPr>
          </a:p>
          <a:p>
            <a:pPr marL="628650" lvl="1" indent="-171450">
              <a:buFont typeface="Wingdings"/>
              <a:buChar char="§"/>
            </a:pPr>
            <a:r>
              <a:rPr lang="en-US" sz="1200" dirty="0">
                <a:latin typeface="Calibri"/>
                <a:ea typeface="+mn-lt"/>
                <a:cs typeface="+mn-lt"/>
              </a:rPr>
              <a:t>Adhere to documented criteria and donor intent. </a:t>
            </a:r>
            <a:endParaRPr lang="en-US" sz="1200" dirty="0">
              <a:latin typeface="Calibri"/>
              <a:ea typeface="Calibri"/>
              <a:cs typeface="Calibri"/>
            </a:endParaRPr>
          </a:p>
          <a:p>
            <a:pPr marL="628650" lvl="1" indent="-171450">
              <a:buFont typeface="Wingdings"/>
              <a:buChar char="§"/>
            </a:pPr>
            <a:r>
              <a:rPr lang="en-US" sz="1200" dirty="0">
                <a:latin typeface="Calibri"/>
                <a:ea typeface="+mn-lt"/>
                <a:cs typeface="+mn-lt"/>
              </a:rPr>
              <a:t>Verify “Financial Need” through the Financial Aid Office or via the Scholarship Portal. </a:t>
            </a:r>
            <a:endParaRPr lang="en-US" sz="1200" dirty="0">
              <a:latin typeface="Calibri"/>
              <a:ea typeface="Calibri"/>
              <a:cs typeface="Calibri"/>
            </a:endParaRPr>
          </a:p>
          <a:p>
            <a:pPr marL="628650" lvl="1" indent="-171450">
              <a:buFont typeface="Wingdings"/>
              <a:buChar char="§"/>
            </a:pPr>
            <a:r>
              <a:rPr lang="en-US" sz="1200" dirty="0">
                <a:latin typeface="Calibri"/>
                <a:ea typeface="+mn-lt"/>
                <a:cs typeface="+mn-lt"/>
              </a:rPr>
              <a:t>Pay directly to the students’ accounts to assist with expenses related to the students’ incurred costs.</a:t>
            </a:r>
            <a:endParaRPr lang="en-US" sz="1200">
              <a:latin typeface="Calibri"/>
              <a:ea typeface="Calibri"/>
              <a:cs typeface="Calibri"/>
            </a:endParaRPr>
          </a:p>
          <a:p>
            <a:endParaRPr lang="en-US" sz="1200" dirty="0">
              <a:latin typeface="Calibri"/>
              <a:ea typeface="+mn-lt"/>
              <a:cs typeface="+mn-lt"/>
            </a:endParaRPr>
          </a:p>
          <a:p>
            <a:r>
              <a:rPr lang="en-US" sz="1200" dirty="0">
                <a:latin typeface="Calibri"/>
                <a:ea typeface="+mn-lt"/>
                <a:cs typeface="+mn-lt"/>
              </a:rPr>
              <a:t>If you are unable to find a student who meets the criteria, please contact the </a:t>
            </a:r>
            <a:r>
              <a:rPr lang="en-US" sz="1200" i="1" dirty="0">
                <a:latin typeface="Calibri"/>
                <a:ea typeface="+mn-lt"/>
                <a:cs typeface="+mn-lt"/>
              </a:rPr>
              <a:t>Foundation-Scholarship Team</a:t>
            </a:r>
            <a:r>
              <a:rPr lang="en-US" sz="1200" dirty="0">
                <a:latin typeface="Calibri"/>
                <a:ea typeface="+mn-lt"/>
                <a:cs typeface="+mn-lt"/>
              </a:rPr>
              <a:t>. </a:t>
            </a:r>
            <a:r>
              <a:rPr lang="en-US" sz="1200" u="sng" dirty="0">
                <a:latin typeface="Calibri"/>
                <a:ea typeface="+mn-lt"/>
                <a:cs typeface="+mn-lt"/>
              </a:rPr>
              <a:t>Please do not contact the donor(s) to request an exception</a:t>
            </a:r>
            <a:r>
              <a:rPr lang="en-US" sz="1200" dirty="0">
                <a:latin typeface="Calibri"/>
                <a:ea typeface="+mn-lt"/>
                <a:cs typeface="+mn-lt"/>
              </a:rPr>
              <a:t>. </a:t>
            </a:r>
            <a:endParaRPr lang="en-US" sz="1200">
              <a:latin typeface="Calibri"/>
              <a:ea typeface="Calibri"/>
              <a:cs typeface="Calibri"/>
            </a:endParaRPr>
          </a:p>
          <a:p>
            <a:endParaRPr lang="en-US" sz="1200" b="1" i="0" u="none" strike="noStrike"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142A4A5-3080-8149-4F2D-B98D7F5F893B}"/>
              </a:ext>
            </a:extLst>
          </p:cNvPr>
          <p:cNvSpPr txBox="1"/>
          <p:nvPr/>
        </p:nvSpPr>
        <p:spPr>
          <a:xfrm>
            <a:off x="14268" y="4169308"/>
            <a:ext cx="7535860" cy="2462213"/>
          </a:xfrm>
          <a:prstGeom prst="rect">
            <a:avLst/>
          </a:prstGeom>
          <a:noFill/>
        </p:spPr>
        <p:txBody>
          <a:bodyPr wrap="square" lIns="91440" tIns="45720" rIns="91440" bIns="45720" anchor="t">
            <a:spAutoFit/>
          </a:bodyPr>
          <a:lstStyle/>
          <a:p>
            <a:r>
              <a:rPr lang="en-US" sz="1600" b="1" dirty="0">
                <a:solidFill>
                  <a:schemeClr val="accent3">
                    <a:lumMod val="50000"/>
                  </a:schemeClr>
                </a:solidFill>
                <a:latin typeface="Calibri"/>
                <a:ea typeface="Calibri"/>
                <a:cs typeface="Calibri"/>
              </a:rPr>
              <a:t>Scholarship Budget and Criteria Report Updates</a:t>
            </a:r>
          </a:p>
          <a:p>
            <a:endParaRPr lang="en-US" sz="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a:buChar char="Ø"/>
            </a:pPr>
            <a:r>
              <a:rPr lang="en-US" sz="1200" dirty="0">
                <a:highlight>
                  <a:srgbClr val="FFFF00"/>
                </a:highlight>
                <a:latin typeface="Calibri"/>
                <a:ea typeface="+mn-lt"/>
                <a:cs typeface="+mn-lt"/>
              </a:rPr>
              <a:t>*New Modified Look* </a:t>
            </a:r>
            <a:r>
              <a:rPr lang="en-US" sz="1200" dirty="0">
                <a:latin typeface="Calibri"/>
                <a:ea typeface="+mn-lt"/>
                <a:cs typeface="+mn-lt"/>
              </a:rPr>
              <a:t>- Budget </a:t>
            </a:r>
            <a:r>
              <a:rPr lang="en-US" sz="1200" dirty="0">
                <a:effectLst/>
                <a:latin typeface="Calibri"/>
                <a:ea typeface="+mn-lt"/>
                <a:cs typeface="+mn-lt"/>
              </a:rPr>
              <a:t>and </a:t>
            </a:r>
            <a:r>
              <a:rPr lang="en-US" sz="1200" dirty="0">
                <a:latin typeface="Calibri"/>
                <a:ea typeface="+mn-lt"/>
                <a:cs typeface="+mn-lt"/>
              </a:rPr>
              <a:t>Criteria are now combined in an Excel spreadsheet. We will discuss further in upcoming slide.</a:t>
            </a:r>
            <a:endParaRPr lang="en-US" sz="1200" dirty="0">
              <a:latin typeface="Calibri"/>
              <a:ea typeface="Calibri"/>
              <a:cs typeface="Calibri"/>
            </a:endParaRPr>
          </a:p>
          <a:p>
            <a:pPr marL="285750" indent="-285750">
              <a:buFont typeface="Wingdings"/>
              <a:buChar char="Ø"/>
            </a:pPr>
            <a:r>
              <a:rPr lang="en-US" sz="1200" dirty="0">
                <a:latin typeface="Calibri"/>
                <a:ea typeface="+mn-lt"/>
                <a:cs typeface="+mn-lt"/>
              </a:rPr>
              <a:t>We are reviewing, gathering, and distributing budget and criteria information now. Distribution will wrap up in March. </a:t>
            </a:r>
            <a:endParaRPr lang="en-US" sz="1200" dirty="0">
              <a:latin typeface="Calibri"/>
              <a:ea typeface="Calibri"/>
              <a:cs typeface="Calibri"/>
            </a:endParaRPr>
          </a:p>
          <a:p>
            <a:pPr marL="285750" indent="-285750">
              <a:buFont typeface="Wingdings"/>
              <a:buChar char="Ø"/>
            </a:pPr>
            <a:r>
              <a:rPr lang="en-US" sz="1200" dirty="0">
                <a:latin typeface="Calibri"/>
                <a:ea typeface="+mn-lt"/>
                <a:cs typeface="+mn-lt"/>
              </a:rPr>
              <a:t>Revisions will begin once all main units/departments have received their initial budgets. </a:t>
            </a:r>
            <a:endParaRPr lang="en-US" sz="1200" dirty="0">
              <a:latin typeface="Calibri"/>
              <a:ea typeface="Calibri"/>
              <a:cs typeface="Calibri"/>
            </a:endParaRPr>
          </a:p>
          <a:p>
            <a:pPr marL="285750" indent="-285750">
              <a:buFont typeface="Wingdings"/>
              <a:buChar char="Ø"/>
            </a:pPr>
            <a:r>
              <a:rPr lang="en-US" sz="1200" dirty="0">
                <a:latin typeface="Calibri"/>
                <a:ea typeface="+mn-lt"/>
                <a:cs typeface="+mn-lt"/>
              </a:rPr>
              <a:t>For units/departments we meet annually with to discuss budget/criteria reports, please be on the lookout for an email invite in the coming weeks.</a:t>
            </a:r>
            <a:r>
              <a:rPr lang="en-US" sz="1400" dirty="0">
                <a:latin typeface="Calibri"/>
                <a:ea typeface="+mn-lt"/>
                <a:cs typeface="+mn-lt"/>
              </a:rPr>
              <a:t> </a:t>
            </a:r>
            <a:endParaRPr lang="en-US" dirty="0">
              <a:ea typeface="+mn-lt"/>
              <a:cs typeface="+mn-lt"/>
            </a:endParaRPr>
          </a:p>
          <a:p>
            <a:endParaRPr lang="en-US" sz="1400" b="1" u="sng" dirty="0">
              <a:latin typeface="Calibri" panose="020F0502020204030204" pitchFamily="34" charset="0"/>
              <a:ea typeface="Calibri" panose="020F0502020204030204" pitchFamily="34" charset="0"/>
              <a:cs typeface="Calibri" panose="020F0502020204030204" pitchFamily="34" charset="0"/>
            </a:endParaRPr>
          </a:p>
          <a:p>
            <a:pPr marL="229870"/>
            <a:endParaRPr lang="en-US" sz="1400" dirty="0">
              <a:latin typeface="Calibri" panose="020F0502020204030204" pitchFamily="34" charset="0"/>
              <a:ea typeface="Calibri" panose="020F0502020204030204" pitchFamily="34" charset="0"/>
              <a:cs typeface="Calibri" panose="020F0502020204030204" pitchFamily="34" charset="0"/>
            </a:endParaRPr>
          </a:p>
          <a:p>
            <a:endParaRPr lang="en-US" sz="1400" b="1" i="1"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C1E889EC-3536-2C2F-D17A-23AFEB557D56}"/>
              </a:ext>
            </a:extLst>
          </p:cNvPr>
          <p:cNvSpPr txBox="1"/>
          <p:nvPr/>
        </p:nvSpPr>
        <p:spPr>
          <a:xfrm>
            <a:off x="5458" y="3782761"/>
            <a:ext cx="6126480" cy="461665"/>
          </a:xfrm>
          <a:prstGeom prst="rect">
            <a:avLst/>
          </a:prstGeom>
          <a:noFill/>
        </p:spPr>
        <p:txBody>
          <a:bodyPr wrap="square">
            <a:spAutoFit/>
          </a:bodyPr>
          <a:lstStyle/>
          <a:p>
            <a:pPr fontAlgn="base"/>
            <a:r>
              <a:rPr lang="en-US" sz="2400" b="1" i="1" u="none" strike="noStrike" dirty="0">
                <a:solidFill>
                  <a:schemeClr val="accent6"/>
                </a:solidFill>
                <a:effectLst/>
                <a:latin typeface="Calibri"/>
                <a:ea typeface="Calibri"/>
                <a:cs typeface="Calibri"/>
              </a:rPr>
              <a:t>2024 - 2025 </a:t>
            </a:r>
          </a:p>
        </p:txBody>
      </p:sp>
      <p:sp>
        <p:nvSpPr>
          <p:cNvPr id="15" name="TextBox 14">
            <a:extLst>
              <a:ext uri="{FF2B5EF4-FFF2-40B4-BE49-F238E27FC236}">
                <a16:creationId xmlns:a16="http://schemas.microsoft.com/office/drawing/2014/main" id="{1D48DFA2-8859-4A2A-5E45-462F9AA17E8A}"/>
              </a:ext>
            </a:extLst>
          </p:cNvPr>
          <p:cNvSpPr txBox="1"/>
          <p:nvPr/>
        </p:nvSpPr>
        <p:spPr>
          <a:xfrm>
            <a:off x="0" y="6067326"/>
            <a:ext cx="12189113" cy="307777"/>
          </a:xfrm>
          <a:prstGeom prst="rect">
            <a:avLst/>
          </a:prstGeom>
          <a:solidFill>
            <a:schemeClr val="accent3">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i="1" dirty="0">
                <a:solidFill>
                  <a:schemeClr val="bg1"/>
                </a:solidFill>
                <a:latin typeface="Calibri"/>
                <a:ea typeface="Calibri"/>
                <a:cs typeface="Calibri"/>
              </a:rPr>
              <a:t>Please contact the Foundation for Scholarship Budget or Criteria questions. </a:t>
            </a:r>
            <a:endParaRPr lang="en-US" dirty="0">
              <a:solidFill>
                <a:schemeClr val="bg1"/>
              </a:solidFill>
            </a:endParaRPr>
          </a:p>
        </p:txBody>
      </p:sp>
      <p:sp>
        <p:nvSpPr>
          <p:cNvPr id="16" name="TextBox 15">
            <a:extLst>
              <a:ext uri="{FF2B5EF4-FFF2-40B4-BE49-F238E27FC236}">
                <a16:creationId xmlns:a16="http://schemas.microsoft.com/office/drawing/2014/main" id="{70E1DA8C-D926-26D6-9145-F7E46226DDDC}"/>
              </a:ext>
            </a:extLst>
          </p:cNvPr>
          <p:cNvSpPr txBox="1"/>
          <p:nvPr/>
        </p:nvSpPr>
        <p:spPr>
          <a:xfrm>
            <a:off x="2017" y="2651625"/>
            <a:ext cx="7438398"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591926"/>
                </a:solidFill>
                <a:latin typeface="Calibri"/>
                <a:ea typeface="Calibri"/>
                <a:cs typeface="Calibri"/>
              </a:rPr>
              <a:t>Scholarship Department Administration Recommendations</a:t>
            </a:r>
            <a:r>
              <a:rPr lang="en-US" sz="1600" dirty="0">
                <a:solidFill>
                  <a:srgbClr val="591926"/>
                </a:solidFill>
                <a:latin typeface="Calibri"/>
                <a:ea typeface="Calibri"/>
                <a:cs typeface="Calibri"/>
              </a:rPr>
              <a:t>:</a:t>
            </a:r>
          </a:p>
          <a:p>
            <a:pPr marL="742950" lvl="1" indent="-285750">
              <a:buFont typeface="Wingdings"/>
              <a:buChar char="§"/>
            </a:pPr>
            <a:r>
              <a:rPr lang="en-US" sz="1200">
                <a:latin typeface="Calibri"/>
                <a:ea typeface="+mn-lt"/>
                <a:cs typeface="+mn-lt"/>
              </a:rPr>
              <a:t>Track how awards are made (AWSS v. Portal).</a:t>
            </a:r>
            <a:endParaRPr lang="en-US" sz="1200" dirty="0">
              <a:latin typeface="Calibri"/>
              <a:ea typeface="Calibri"/>
              <a:cs typeface="Calibri"/>
            </a:endParaRPr>
          </a:p>
          <a:p>
            <a:pPr marL="742950" lvl="1" indent="-285750">
              <a:buFont typeface="Wingdings"/>
              <a:buChar char="§"/>
            </a:pPr>
            <a:r>
              <a:rPr lang="en-US" sz="1200">
                <a:latin typeface="Calibri"/>
                <a:ea typeface="+mn-lt"/>
                <a:cs typeface="+mn-lt"/>
              </a:rPr>
              <a:t>Reconcile throughout the year to ensure students receive funds and to promote fund utilization.</a:t>
            </a:r>
            <a:endParaRPr lang="en-US" sz="1200" dirty="0">
              <a:latin typeface="Calibri"/>
              <a:ea typeface="Calibri"/>
              <a:cs typeface="Calibri"/>
            </a:endParaRPr>
          </a:p>
          <a:p>
            <a:pPr marL="1200150" lvl="2" indent="-285750">
              <a:buFont typeface="Arial"/>
              <a:buChar char="•"/>
            </a:pPr>
            <a:r>
              <a:rPr lang="en-US" sz="1200" b="1" dirty="0">
                <a:latin typeface="Calibri"/>
                <a:ea typeface="+mn-lt"/>
                <a:cs typeface="+mn-lt"/>
              </a:rPr>
              <a:t>Tip</a:t>
            </a:r>
            <a:r>
              <a:rPr lang="en-US" sz="1200" dirty="0">
                <a:latin typeface="Calibri"/>
                <a:ea typeface="+mn-lt"/>
                <a:cs typeface="+mn-lt"/>
              </a:rPr>
              <a:t>: Reconcile after the 15</a:t>
            </a:r>
            <a:r>
              <a:rPr lang="en-US" sz="1200" baseline="30000" dirty="0">
                <a:latin typeface="Calibri"/>
                <a:ea typeface="+mn-lt"/>
                <a:cs typeface="+mn-lt"/>
              </a:rPr>
              <a:t>th</a:t>
            </a:r>
            <a:r>
              <a:rPr lang="en-US" sz="1200" dirty="0">
                <a:latin typeface="Calibri"/>
                <a:ea typeface="+mn-lt"/>
                <a:cs typeface="+mn-lt"/>
              </a:rPr>
              <a:t> class day and set a calendar reminder.</a:t>
            </a:r>
            <a:endParaRPr lang="en-US" sz="1200" dirty="0">
              <a:latin typeface="Calibri"/>
              <a:ea typeface="Calibri"/>
              <a:cs typeface="Calibri"/>
            </a:endParaRPr>
          </a:p>
          <a:p>
            <a:pPr marL="742950" lvl="1" indent="-285750">
              <a:buFont typeface="Wingdings"/>
              <a:buChar char="§"/>
            </a:pPr>
            <a:r>
              <a:rPr lang="en-US" sz="1200" dirty="0">
                <a:latin typeface="Calibri"/>
                <a:ea typeface="+mn-lt"/>
                <a:cs typeface="+mn-lt"/>
              </a:rPr>
              <a:t>Annually review your degree programs and what’s available, to ensure the Scholarship Portal is accurate.</a:t>
            </a:r>
            <a:endParaRPr lang="en-US" sz="1200" dirty="0">
              <a:latin typeface="Calibri"/>
              <a:ea typeface="Calibri"/>
              <a:cs typeface="Calibri"/>
            </a:endParaRPr>
          </a:p>
          <a:p>
            <a:endParaRPr lang="en-US" sz="1200" dirty="0">
              <a:latin typeface="Calibri"/>
              <a:ea typeface="Calibri"/>
              <a:cs typeface="Calibri"/>
            </a:endParaRPr>
          </a:p>
        </p:txBody>
      </p:sp>
    </p:spTree>
    <p:extLst>
      <p:ext uri="{BB962C8B-B14F-4D97-AF65-F5344CB8AC3E}">
        <p14:creationId xmlns:p14="http://schemas.microsoft.com/office/powerpoint/2010/main" val="2074416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Two winter holiday ornaments">
            <a:extLst>
              <a:ext uri="{FF2B5EF4-FFF2-40B4-BE49-F238E27FC236}">
                <a16:creationId xmlns:a16="http://schemas.microsoft.com/office/drawing/2014/main" id="{CACB5AC6-1717-E585-70DC-998C1F41A2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82354" y="560717"/>
            <a:ext cx="2409645" cy="2409645"/>
          </a:xfrm>
          <a:prstGeom prst="rect">
            <a:avLst/>
          </a:prstGeom>
        </p:spPr>
      </p:pic>
      <p:sp>
        <p:nvSpPr>
          <p:cNvPr id="2" name="Title 1">
            <a:extLst>
              <a:ext uri="{FF2B5EF4-FFF2-40B4-BE49-F238E27FC236}">
                <a16:creationId xmlns:a16="http://schemas.microsoft.com/office/drawing/2014/main" id="{A779A697-CF92-4B91-33E4-92F02ED899E1}"/>
              </a:ext>
            </a:extLst>
          </p:cNvPr>
          <p:cNvSpPr>
            <a:spLocks noGrp="1"/>
          </p:cNvSpPr>
          <p:nvPr>
            <p:ph type="title"/>
          </p:nvPr>
        </p:nvSpPr>
        <p:spPr>
          <a:xfrm>
            <a:off x="581192" y="1608424"/>
            <a:ext cx="11029616" cy="2723876"/>
          </a:xfrm>
        </p:spPr>
        <p:txBody>
          <a:bodyPr>
            <a:normAutofit/>
          </a:bodyPr>
          <a:lstStyle/>
          <a:p>
            <a:pPr algn="ctr"/>
            <a:r>
              <a:rPr lang="en-US" sz="4800" b="1" dirty="0">
                <a:solidFill>
                  <a:schemeClr val="accent3">
                    <a:lumMod val="50000"/>
                  </a:schemeClr>
                </a:solidFill>
                <a:latin typeface="Calibri"/>
                <a:ea typeface="Calibri"/>
                <a:cs typeface="Calibri"/>
              </a:rPr>
              <a:t>Academic Year Timeline &amp; Monthly To Do List</a:t>
            </a:r>
            <a:r>
              <a:rPr lang="en-US" sz="4800" b="1" dirty="0">
                <a:solidFill>
                  <a:schemeClr val="accent3">
                    <a:lumMod val="50000"/>
                  </a:schemeClr>
                </a:solidFill>
                <a:latin typeface="Avenir LT Std 65 Medium"/>
              </a:rPr>
              <a:t> </a:t>
            </a:r>
          </a:p>
        </p:txBody>
      </p:sp>
    </p:spTree>
    <p:extLst>
      <p:ext uri="{BB962C8B-B14F-4D97-AF65-F5344CB8AC3E}">
        <p14:creationId xmlns:p14="http://schemas.microsoft.com/office/powerpoint/2010/main" val="2040188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495286-4E0C-4D13-A0C9-BE4BFB65C024}"/>
              </a:ext>
            </a:extLst>
          </p:cNvPr>
          <p:cNvSpPr>
            <a:spLocks noGrp="1"/>
          </p:cNvSpPr>
          <p:nvPr>
            <p:ph type="title"/>
          </p:nvPr>
        </p:nvSpPr>
        <p:spPr/>
        <p:txBody>
          <a:bodyPr>
            <a:normAutofit/>
          </a:bodyPr>
          <a:lstStyle/>
          <a:p>
            <a:r>
              <a:rPr lang="en-US" dirty="0">
                <a:latin typeface="Calibri"/>
                <a:ea typeface="Calibri"/>
                <a:cs typeface="Calibri"/>
              </a:rPr>
              <a:t>2023 - 2024 Academic year timeline</a:t>
            </a:r>
          </a:p>
        </p:txBody>
      </p:sp>
      <p:cxnSp>
        <p:nvCxnSpPr>
          <p:cNvPr id="5" name="Straight Connector 4">
            <a:extLst>
              <a:ext uri="{FF2B5EF4-FFF2-40B4-BE49-F238E27FC236}">
                <a16:creationId xmlns:a16="http://schemas.microsoft.com/office/drawing/2014/main" id="{31F763A9-6894-15F3-A4D6-A1E5508B2D3C}"/>
              </a:ext>
            </a:extLst>
          </p:cNvPr>
          <p:cNvCxnSpPr>
            <a:cxnSpLocks/>
          </p:cNvCxnSpPr>
          <p:nvPr/>
        </p:nvCxnSpPr>
        <p:spPr>
          <a:xfrm flipV="1">
            <a:off x="1148387" y="6690173"/>
            <a:ext cx="9893589" cy="229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2B87984-1322-E1BE-DCDF-5C9D061DD3F8}"/>
              </a:ext>
            </a:extLst>
          </p:cNvPr>
          <p:cNvSpPr/>
          <p:nvPr/>
        </p:nvSpPr>
        <p:spPr>
          <a:xfrm>
            <a:off x="1053787" y="2582131"/>
            <a:ext cx="3359732" cy="160453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D9E6406-0E11-75B9-FBC8-B0CC5853A7CD}"/>
              </a:ext>
            </a:extLst>
          </p:cNvPr>
          <p:cNvSpPr/>
          <p:nvPr/>
        </p:nvSpPr>
        <p:spPr>
          <a:xfrm>
            <a:off x="1443494" y="2895440"/>
            <a:ext cx="3151914" cy="2258754"/>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D0C4659-2AFC-24EC-A996-EF4E4324A777}"/>
              </a:ext>
            </a:extLst>
          </p:cNvPr>
          <p:cNvSpPr/>
          <p:nvPr/>
        </p:nvSpPr>
        <p:spPr>
          <a:xfrm>
            <a:off x="975139" y="2193246"/>
            <a:ext cx="3438855" cy="4238795"/>
          </a:xfrm>
          <a:prstGeom prst="rect">
            <a:avLst/>
          </a:prstGeom>
          <a:no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A8C0AC1-C8C3-8694-D274-3E1172DFF414}"/>
              </a:ext>
            </a:extLst>
          </p:cNvPr>
          <p:cNvSpPr/>
          <p:nvPr/>
        </p:nvSpPr>
        <p:spPr>
          <a:xfrm>
            <a:off x="979528" y="6072705"/>
            <a:ext cx="3430076" cy="359336"/>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atin typeface="Avenir LT Std 35 Light" panose="020B0402020203020204" pitchFamily="34" charset="0"/>
              </a:rPr>
              <a:t>December</a:t>
            </a:r>
          </a:p>
        </p:txBody>
      </p:sp>
      <p:sp>
        <p:nvSpPr>
          <p:cNvPr id="28" name="Rectangle 27">
            <a:extLst>
              <a:ext uri="{FF2B5EF4-FFF2-40B4-BE49-F238E27FC236}">
                <a16:creationId xmlns:a16="http://schemas.microsoft.com/office/drawing/2014/main" id="{8A3A5471-5EE5-245E-3323-ADEC3467B247}"/>
              </a:ext>
            </a:extLst>
          </p:cNvPr>
          <p:cNvSpPr/>
          <p:nvPr/>
        </p:nvSpPr>
        <p:spPr>
          <a:xfrm>
            <a:off x="4487939" y="2582623"/>
            <a:ext cx="2770632" cy="17084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solidFill>
                <a:schemeClr val="tx1"/>
              </a:solidFill>
            </a:endParaRPr>
          </a:p>
        </p:txBody>
      </p:sp>
      <p:sp>
        <p:nvSpPr>
          <p:cNvPr id="29" name="Rectangle 28">
            <a:extLst>
              <a:ext uri="{FF2B5EF4-FFF2-40B4-BE49-F238E27FC236}">
                <a16:creationId xmlns:a16="http://schemas.microsoft.com/office/drawing/2014/main" id="{515242C7-9C8A-5116-4496-9637F56ED050}"/>
              </a:ext>
            </a:extLst>
          </p:cNvPr>
          <p:cNvSpPr/>
          <p:nvPr/>
        </p:nvSpPr>
        <p:spPr>
          <a:xfrm>
            <a:off x="4470532" y="2570586"/>
            <a:ext cx="2770632" cy="17084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2F139D4-1B4D-AA73-1F2C-7CECD0F190F5}"/>
              </a:ext>
            </a:extLst>
          </p:cNvPr>
          <p:cNvSpPr/>
          <p:nvPr/>
        </p:nvSpPr>
        <p:spPr>
          <a:xfrm>
            <a:off x="4483355" y="2192491"/>
            <a:ext cx="3248180" cy="4236070"/>
          </a:xfrm>
          <a:prstGeom prst="rect">
            <a:avLst/>
          </a:prstGeom>
          <a:no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7B0B26C9-5B80-574D-F65C-B641A361A623}"/>
              </a:ext>
            </a:extLst>
          </p:cNvPr>
          <p:cNvSpPr/>
          <p:nvPr/>
        </p:nvSpPr>
        <p:spPr>
          <a:xfrm>
            <a:off x="4470532" y="6069662"/>
            <a:ext cx="3273826" cy="358898"/>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atin typeface="Avenir LT Std 35 Light" panose="020B0402020203020204" pitchFamily="34" charset="0"/>
              </a:rPr>
              <a:t>January</a:t>
            </a:r>
          </a:p>
        </p:txBody>
      </p:sp>
      <p:sp>
        <p:nvSpPr>
          <p:cNvPr id="35" name="Rectangle 34">
            <a:extLst>
              <a:ext uri="{FF2B5EF4-FFF2-40B4-BE49-F238E27FC236}">
                <a16:creationId xmlns:a16="http://schemas.microsoft.com/office/drawing/2014/main" id="{14EDB002-09ED-20A6-FB38-356F590BEF61}"/>
              </a:ext>
            </a:extLst>
          </p:cNvPr>
          <p:cNvSpPr/>
          <p:nvPr/>
        </p:nvSpPr>
        <p:spPr>
          <a:xfrm>
            <a:off x="7955278" y="2880203"/>
            <a:ext cx="2770632" cy="17084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5E64E2EF-5F3D-9194-AAA2-0A62BD806001}"/>
              </a:ext>
            </a:extLst>
          </p:cNvPr>
          <p:cNvSpPr/>
          <p:nvPr/>
        </p:nvSpPr>
        <p:spPr>
          <a:xfrm>
            <a:off x="7821455" y="2191304"/>
            <a:ext cx="3390856" cy="4236070"/>
          </a:xfrm>
          <a:prstGeom prst="rect">
            <a:avLst/>
          </a:prstGeom>
          <a:no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A412D51B-EE36-5475-8ADF-6966B153E492}"/>
              </a:ext>
            </a:extLst>
          </p:cNvPr>
          <p:cNvSpPr/>
          <p:nvPr/>
        </p:nvSpPr>
        <p:spPr>
          <a:xfrm>
            <a:off x="7817861" y="6069662"/>
            <a:ext cx="3398044" cy="363496"/>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atin typeface="Avenir LT Std 35 Light" panose="020B0402020203020204" pitchFamily="34" charset="0"/>
              </a:rPr>
              <a:t>February</a:t>
            </a:r>
          </a:p>
        </p:txBody>
      </p:sp>
      <p:sp>
        <p:nvSpPr>
          <p:cNvPr id="49" name="Teardrop 48">
            <a:extLst>
              <a:ext uri="{FF2B5EF4-FFF2-40B4-BE49-F238E27FC236}">
                <a16:creationId xmlns:a16="http://schemas.microsoft.com/office/drawing/2014/main" id="{A4D2C0E8-8CB0-6175-F548-7DF58D81D706}"/>
              </a:ext>
            </a:extLst>
          </p:cNvPr>
          <p:cNvSpPr/>
          <p:nvPr/>
        </p:nvSpPr>
        <p:spPr>
          <a:xfrm rot="18672213">
            <a:off x="2630391" y="6675071"/>
            <a:ext cx="141379" cy="127481"/>
          </a:xfrm>
          <a:prstGeom prst="teardrop">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0" name="Teardrop 49">
            <a:extLst>
              <a:ext uri="{FF2B5EF4-FFF2-40B4-BE49-F238E27FC236}">
                <a16:creationId xmlns:a16="http://schemas.microsoft.com/office/drawing/2014/main" id="{CACAF2D9-9F36-1071-C1F9-98DAF56F14BE}"/>
              </a:ext>
            </a:extLst>
          </p:cNvPr>
          <p:cNvSpPr/>
          <p:nvPr/>
        </p:nvSpPr>
        <p:spPr>
          <a:xfrm rot="18672213">
            <a:off x="6033787" y="6684202"/>
            <a:ext cx="129833" cy="127481"/>
          </a:xfrm>
          <a:prstGeom prst="teardrop">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1" name="Teardrop 50">
            <a:extLst>
              <a:ext uri="{FF2B5EF4-FFF2-40B4-BE49-F238E27FC236}">
                <a16:creationId xmlns:a16="http://schemas.microsoft.com/office/drawing/2014/main" id="{ED3B8343-EE07-C3F4-9D1E-14297F7EB45C}"/>
              </a:ext>
            </a:extLst>
          </p:cNvPr>
          <p:cNvSpPr/>
          <p:nvPr/>
        </p:nvSpPr>
        <p:spPr>
          <a:xfrm rot="18672213">
            <a:off x="9453319" y="6672481"/>
            <a:ext cx="141379" cy="115936"/>
          </a:xfrm>
          <a:prstGeom prst="teardrop">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BDF001A3-D5D7-2DFC-F861-90B10943E412}"/>
              </a:ext>
            </a:extLst>
          </p:cNvPr>
          <p:cNvSpPr txBox="1"/>
          <p:nvPr/>
        </p:nvSpPr>
        <p:spPr>
          <a:xfrm>
            <a:off x="957093" y="2240403"/>
            <a:ext cx="3450919" cy="3416320"/>
          </a:xfrm>
          <a:prstGeom prst="rect">
            <a:avLst/>
          </a:prstGeom>
          <a:noFill/>
        </p:spPr>
        <p:txBody>
          <a:bodyPr wrap="square" lIns="91440" tIns="45720" rIns="91440" bIns="45720" rtlCol="0" anchor="t">
            <a:spAutoFit/>
          </a:bodyPr>
          <a:lstStyle/>
          <a:p>
            <a:pPr marL="228600" indent="-228600">
              <a:buFont typeface="Wingdings" panose="05000000000000000000" pitchFamily="2" charset="2"/>
              <a:buChar char="ü"/>
            </a:pPr>
            <a:r>
              <a:rPr lang="en-US" sz="1200" b="1" dirty="0">
                <a:solidFill>
                  <a:srgbClr val="C00000"/>
                </a:solidFill>
                <a:latin typeface="Calibri" panose="020F0502020204030204" pitchFamily="34" charset="0"/>
                <a:ea typeface="Calibri" panose="020F0502020204030204" pitchFamily="34" charset="0"/>
                <a:cs typeface="Calibri" panose="020F0502020204030204" pitchFamily="34" charset="0"/>
              </a:rPr>
              <a:t>December 1</a:t>
            </a:r>
            <a:r>
              <a:rPr lang="en-US" sz="1200" b="1" baseline="30000" dirty="0">
                <a:solidFill>
                  <a:srgbClr val="C00000"/>
                </a:solidFill>
                <a:latin typeface="Calibri" panose="020F0502020204030204" pitchFamily="34" charset="0"/>
                <a:ea typeface="Calibri" panose="020F0502020204030204" pitchFamily="34" charset="0"/>
                <a:cs typeface="Calibri" panose="020F0502020204030204" pitchFamily="34" charset="0"/>
              </a:rPr>
              <a:t>st</a:t>
            </a:r>
            <a:r>
              <a:rPr lang="en-US" sz="1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 Last day to submit 2023-2024 Fall Only scholarship awards.</a:t>
            </a:r>
          </a:p>
          <a:p>
            <a:pPr marL="228600" indent="-228600">
              <a:buFont typeface="Wingdings" panose="05000000000000000000" pitchFamily="2" charset="2"/>
              <a:buChar char="ü"/>
            </a:pPr>
            <a:endPar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28600" indent="-228600">
              <a:buFont typeface="Wingdings" panose="05000000000000000000" pitchFamily="2" charset="2"/>
              <a:buChar char="ü"/>
            </a:pPr>
            <a:r>
              <a:rPr lang="en-US" sz="1200" b="1" dirty="0">
                <a:solidFill>
                  <a:srgbClr val="C00000"/>
                </a:solidFill>
                <a:latin typeface="Calibri"/>
                <a:ea typeface="Calibri"/>
                <a:cs typeface="Calibri"/>
              </a:rPr>
              <a:t>December 4</a:t>
            </a:r>
            <a:r>
              <a:rPr lang="en-US" sz="1200" b="1" baseline="30000" dirty="0">
                <a:solidFill>
                  <a:srgbClr val="C00000"/>
                </a:solidFill>
                <a:latin typeface="Calibri"/>
                <a:ea typeface="Calibri"/>
                <a:cs typeface="Calibri"/>
              </a:rPr>
              <a:t>th</a:t>
            </a:r>
            <a:r>
              <a:rPr lang="en-US" sz="1200" b="1" dirty="0">
                <a:solidFill>
                  <a:srgbClr val="C00000"/>
                </a:solidFill>
                <a:latin typeface="Calibri"/>
                <a:ea typeface="Calibri"/>
                <a:cs typeface="Calibri"/>
              </a:rPr>
              <a:t> – Spring 2024 </a:t>
            </a:r>
            <a:r>
              <a:rPr lang="en-US" sz="1200" dirty="0">
                <a:solidFill>
                  <a:srgbClr val="000000"/>
                </a:solidFill>
                <a:latin typeface="Calibri"/>
                <a:ea typeface="Calibri"/>
                <a:cs typeface="Calibri"/>
              </a:rPr>
              <a:t>–</a:t>
            </a:r>
            <a:r>
              <a:rPr lang="en-US" sz="1200" b="1" dirty="0">
                <a:solidFill>
                  <a:srgbClr val="C00000"/>
                </a:solidFill>
                <a:latin typeface="Calibri"/>
                <a:ea typeface="Calibri"/>
                <a:cs typeface="Calibri"/>
              </a:rPr>
              <a:t> </a:t>
            </a:r>
            <a:r>
              <a:rPr lang="en-US" sz="1200" dirty="0">
                <a:solidFill>
                  <a:srgbClr val="000000"/>
                </a:solidFill>
                <a:latin typeface="Calibri"/>
                <a:ea typeface="Calibri"/>
                <a:cs typeface="Calibri"/>
              </a:rPr>
              <a:t>Registration</a:t>
            </a:r>
            <a:r>
              <a:rPr lang="en-US" sz="1200" dirty="0">
                <a:latin typeface="Calibri"/>
                <a:ea typeface="Calibri"/>
                <a:cs typeface="Calibri"/>
              </a:rPr>
              <a:t> Bills will be available via </a:t>
            </a:r>
            <a:r>
              <a:rPr lang="en-US" sz="1200" dirty="0" err="1">
                <a:latin typeface="Calibri"/>
                <a:ea typeface="Calibri"/>
                <a:cs typeface="Calibri"/>
              </a:rPr>
              <a:t>CyberBear</a:t>
            </a:r>
            <a:r>
              <a:rPr lang="en-US" sz="1200" dirty="0">
                <a:latin typeface="Calibri"/>
                <a:ea typeface="Calibri"/>
                <a:cs typeface="Calibri"/>
              </a:rPr>
              <a:t> at 1 pm.</a:t>
            </a:r>
          </a:p>
          <a:p>
            <a:pPr marL="628650" lvl="1" indent="-171450">
              <a:buFont typeface="Arial"/>
              <a:buChar char="•"/>
            </a:pPr>
            <a:r>
              <a:rPr lang="en-US" sz="1200" b="1" dirty="0">
                <a:latin typeface="Calibri" panose="020F0502020204030204" pitchFamily="34" charset="0"/>
                <a:ea typeface="Calibri" panose="020F0502020204030204" pitchFamily="34" charset="0"/>
                <a:cs typeface="Calibri" panose="020F0502020204030204" pitchFamily="34" charset="0"/>
              </a:rPr>
              <a:t>Tip:</a:t>
            </a:r>
            <a:r>
              <a:rPr lang="en-US" sz="1200" dirty="0">
                <a:latin typeface="Calibri" panose="020F0502020204030204" pitchFamily="34" charset="0"/>
                <a:ea typeface="Calibri" panose="020F0502020204030204" pitchFamily="34" charset="0"/>
                <a:cs typeface="Calibri" panose="020F0502020204030204" pitchFamily="34" charset="0"/>
              </a:rPr>
              <a:t> Direct students to their Registration Bill view and </a:t>
            </a:r>
            <a:r>
              <a:rPr lang="en-US" sz="1200" u="sng" dirty="0">
                <a:solidFill>
                  <a:srgbClr val="000000"/>
                </a:solidFill>
                <a:latin typeface="Calibri" panose="020F0502020204030204" pitchFamily="34" charset="0"/>
                <a:ea typeface="Calibri" panose="020F0502020204030204" pitchFamily="34" charset="0"/>
                <a:cs typeface="Calibri" panose="020F0502020204030204" pitchFamily="34" charset="0"/>
              </a:rPr>
              <a:t>not the Account Summary View</a:t>
            </a:r>
            <a:r>
              <a:rPr lang="en-US" sz="1200" dirty="0">
                <a:latin typeface="Calibri" panose="020F0502020204030204" pitchFamily="34" charset="0"/>
                <a:ea typeface="Calibri" panose="020F0502020204030204" pitchFamily="34" charset="0"/>
                <a:cs typeface="Calibri" panose="020F0502020204030204" pitchFamily="34" charset="0"/>
              </a:rPr>
              <a:t>, to view scholarships credits. </a:t>
            </a:r>
          </a:p>
          <a:p>
            <a:endParaRPr lang="en-US" sz="1200" dirty="0">
              <a:latin typeface="Calibri" panose="020F0502020204030204" pitchFamily="34" charset="0"/>
              <a:ea typeface="Calibri" panose="020F0502020204030204" pitchFamily="34" charset="0"/>
              <a:cs typeface="Calibri" panose="020F0502020204030204" pitchFamily="34" charset="0"/>
            </a:endParaRPr>
          </a:p>
          <a:p>
            <a:pPr marL="228600" indent="-228600">
              <a:buFont typeface="Wingdings" panose="05000000000000000000" pitchFamily="2" charset="2"/>
              <a:buChar char="q"/>
            </a:pPr>
            <a:r>
              <a:rPr lang="en-US" sz="1200" dirty="0">
                <a:latin typeface="Calibri" panose="020F0502020204030204" pitchFamily="34" charset="0"/>
                <a:ea typeface="Calibri" panose="020F0502020204030204" pitchFamily="34" charset="0"/>
                <a:cs typeface="Calibri" panose="020F0502020204030204" pitchFamily="34" charset="0"/>
              </a:rPr>
              <a:t>Reconcile your 2023-2024 scholarship budgets against what had paid/disbursed to ensure students have received payment. ​</a:t>
            </a:r>
          </a:p>
          <a:p>
            <a:pPr marL="228600" indent="-228600">
              <a:buFont typeface="Wingdings" panose="05000000000000000000" pitchFamily="2" charset="2"/>
              <a:buChar char="q"/>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228600" indent="-228600">
              <a:buFont typeface="Wingdings" panose="05000000000000000000" pitchFamily="2" charset="2"/>
              <a:buChar char="ü"/>
            </a:pPr>
            <a:r>
              <a:rPr lang="en-US" sz="1200" b="1" dirty="0">
                <a:solidFill>
                  <a:srgbClr val="C00000"/>
                </a:solidFill>
                <a:latin typeface="Calibri" panose="020F0502020204030204" pitchFamily="34" charset="0"/>
                <a:ea typeface="Calibri" panose="020F0502020204030204" pitchFamily="34" charset="0"/>
                <a:cs typeface="Calibri" panose="020F0502020204030204" pitchFamily="34" charset="0"/>
              </a:rPr>
              <a:t>December 8</a:t>
            </a:r>
            <a:r>
              <a:rPr lang="en-US" sz="1200" b="1" baseline="30000" dirty="0">
                <a:solidFill>
                  <a:srgbClr val="C00000"/>
                </a:solidFill>
                <a:latin typeface="Calibri" panose="020F0502020204030204" pitchFamily="34" charset="0"/>
                <a:ea typeface="Calibri" panose="020F0502020204030204" pitchFamily="34" charset="0"/>
                <a:cs typeface="Calibri" panose="020F0502020204030204" pitchFamily="34" charset="0"/>
              </a:rPr>
              <a:t>th</a:t>
            </a:r>
            <a:r>
              <a:rPr lang="en-US" sz="1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 Last day of Regular Classes​</a:t>
            </a:r>
          </a:p>
          <a:p>
            <a:pPr marL="228600" indent="-228600">
              <a:buFont typeface="Wingdings" panose="05000000000000000000" pitchFamily="2" charset="2"/>
              <a:buChar char="q"/>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228600" indent="-228600">
              <a:buFont typeface="Wingdings" panose="05000000000000000000" pitchFamily="2" charset="2"/>
              <a:buChar char="ü"/>
            </a:pPr>
            <a:r>
              <a:rPr lang="en-US" sz="1200" b="1" dirty="0">
                <a:solidFill>
                  <a:srgbClr val="C00000"/>
                </a:solidFill>
                <a:latin typeface="Calibri" panose="020F0502020204030204" pitchFamily="34" charset="0"/>
                <a:ea typeface="Calibri" panose="020F0502020204030204" pitchFamily="34" charset="0"/>
                <a:cs typeface="Calibri" panose="020F0502020204030204" pitchFamily="34" charset="0"/>
              </a:rPr>
              <a:t>December 11</a:t>
            </a:r>
            <a:r>
              <a:rPr lang="en-US" sz="1200" b="1" baseline="30000" dirty="0">
                <a:solidFill>
                  <a:srgbClr val="C00000"/>
                </a:solidFill>
                <a:latin typeface="Calibri" panose="020F0502020204030204" pitchFamily="34" charset="0"/>
                <a:ea typeface="Calibri" panose="020F0502020204030204" pitchFamily="34" charset="0"/>
                <a:cs typeface="Calibri" panose="020F0502020204030204" pitchFamily="34" charset="0"/>
              </a:rPr>
              <a:t>th</a:t>
            </a:r>
            <a:r>
              <a:rPr lang="en-US" sz="1200" b="1" dirty="0">
                <a:solidFill>
                  <a:srgbClr val="C00000"/>
                </a:solidFill>
                <a:latin typeface="Calibri" panose="020F0502020204030204" pitchFamily="34" charset="0"/>
                <a:ea typeface="Calibri" panose="020F0502020204030204" pitchFamily="34" charset="0"/>
                <a:cs typeface="Calibri" panose="020F0502020204030204" pitchFamily="34" charset="0"/>
              </a:rPr>
              <a:t> – 15</a:t>
            </a:r>
            <a:r>
              <a:rPr lang="en-US" sz="1200" b="1" baseline="30000" dirty="0">
                <a:solidFill>
                  <a:srgbClr val="C00000"/>
                </a:solidFill>
                <a:latin typeface="Calibri" panose="020F0502020204030204" pitchFamily="34" charset="0"/>
                <a:ea typeface="Calibri" panose="020F0502020204030204" pitchFamily="34" charset="0"/>
                <a:cs typeface="Calibri" panose="020F0502020204030204" pitchFamily="34" charset="0"/>
              </a:rPr>
              <a:t>th</a:t>
            </a:r>
            <a:r>
              <a:rPr lang="en-US" sz="1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 Final Exams​</a:t>
            </a:r>
          </a:p>
          <a:p>
            <a:endParaRPr lang="en-US" sz="1200" dirty="0">
              <a:latin typeface="Calibri" panose="020F0502020204030204" pitchFamily="34" charset="0"/>
              <a:ea typeface="Calibri" panose="020F0502020204030204" pitchFamily="34" charset="0"/>
              <a:cs typeface="Calibri" panose="020F0502020204030204" pitchFamily="34" charset="0"/>
            </a:endParaRPr>
          </a:p>
          <a:p>
            <a:pPr marL="228600" indent="-228600">
              <a:buFont typeface="Wingdings" panose="05000000000000000000" pitchFamily="2" charset="2"/>
              <a:buChar char="ü"/>
            </a:pPr>
            <a:r>
              <a:rPr lang="en-US" sz="1200" b="1" dirty="0">
                <a:solidFill>
                  <a:srgbClr val="C00000"/>
                </a:solidFill>
                <a:latin typeface="Calibri" panose="020F0502020204030204" pitchFamily="34" charset="0"/>
                <a:ea typeface="Calibri" panose="020F0502020204030204" pitchFamily="34" charset="0"/>
                <a:cs typeface="Calibri" panose="020F0502020204030204" pitchFamily="34" charset="0"/>
              </a:rPr>
              <a:t>December 15</a:t>
            </a:r>
            <a:r>
              <a:rPr lang="en-US" sz="1200" b="1" baseline="30000" dirty="0">
                <a:solidFill>
                  <a:srgbClr val="C00000"/>
                </a:solidFill>
                <a:latin typeface="Calibri" panose="020F0502020204030204" pitchFamily="34" charset="0"/>
                <a:ea typeface="Calibri" panose="020F0502020204030204" pitchFamily="34" charset="0"/>
                <a:cs typeface="Calibri" panose="020F0502020204030204" pitchFamily="34" charset="0"/>
              </a:rPr>
              <a:t>th</a:t>
            </a:r>
            <a:r>
              <a:rPr lang="en-US" sz="1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 Fall Commencement</a:t>
            </a:r>
            <a:endParaRPr lang="en-US" sz="1200" dirty="0">
              <a:latin typeface="Calibri"/>
              <a:ea typeface="Calibri"/>
              <a:cs typeface="Calibri"/>
            </a:endParaRPr>
          </a:p>
        </p:txBody>
      </p:sp>
      <p:sp>
        <p:nvSpPr>
          <p:cNvPr id="39" name="TextBox 38">
            <a:extLst>
              <a:ext uri="{FF2B5EF4-FFF2-40B4-BE49-F238E27FC236}">
                <a16:creationId xmlns:a16="http://schemas.microsoft.com/office/drawing/2014/main" id="{58268EB5-3E2F-4ED3-0715-1637422A5FFF}"/>
              </a:ext>
            </a:extLst>
          </p:cNvPr>
          <p:cNvSpPr txBox="1"/>
          <p:nvPr/>
        </p:nvSpPr>
        <p:spPr>
          <a:xfrm>
            <a:off x="7902785" y="2286340"/>
            <a:ext cx="3235428" cy="2123658"/>
          </a:xfrm>
          <a:prstGeom prst="rect">
            <a:avLst/>
          </a:prstGeom>
          <a:noFill/>
        </p:spPr>
        <p:txBody>
          <a:bodyPr wrap="square" lIns="91440" tIns="45720" rIns="91440" bIns="45720" rtlCol="0" anchor="t">
            <a:spAutoFit/>
          </a:bodyPr>
          <a:lstStyle/>
          <a:p>
            <a:pPr marL="228600" indent="-228600">
              <a:buFont typeface="Wingdings" panose="05000000000000000000" pitchFamily="2" charset="2"/>
              <a:buChar char="ü"/>
            </a:pPr>
            <a:r>
              <a:rPr lang="en-US" sz="1200" b="1" dirty="0">
                <a:solidFill>
                  <a:srgbClr val="C00000"/>
                </a:solidFill>
                <a:latin typeface="Calibri" panose="020F0502020204030204" pitchFamily="34" charset="0"/>
                <a:ea typeface="Calibri" panose="020F0502020204030204" pitchFamily="34" charset="0"/>
                <a:cs typeface="Calibri" panose="020F0502020204030204" pitchFamily="34" charset="0"/>
              </a:rPr>
              <a:t>February 7</a:t>
            </a:r>
            <a:r>
              <a:rPr lang="en-US" sz="1200" b="1" baseline="30000" dirty="0">
                <a:solidFill>
                  <a:srgbClr val="C00000"/>
                </a:solidFill>
                <a:latin typeface="Calibri" panose="020F0502020204030204" pitchFamily="34" charset="0"/>
                <a:ea typeface="Calibri" panose="020F0502020204030204" pitchFamily="34" charset="0"/>
                <a:cs typeface="Calibri" panose="020F0502020204030204" pitchFamily="34" charset="0"/>
              </a:rPr>
              <a:t>th</a:t>
            </a:r>
            <a:r>
              <a:rPr lang="en-US" sz="1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a:t>
            </a:r>
            <a:r>
              <a:rPr lang="en-US" sz="1200" b="1" dirty="0">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Spring 2024 </a:t>
            </a:r>
            <a:r>
              <a:rPr lang="en-US" sz="1200" b="0" i="0" dirty="0">
                <a:effectLst/>
                <a:latin typeface="Calibri" panose="020F0502020204030204" pitchFamily="34" charset="0"/>
                <a:ea typeface="Calibri" panose="020F0502020204030204" pitchFamily="34" charset="0"/>
                <a:cs typeface="Calibri" panose="020F0502020204030204" pitchFamily="34" charset="0"/>
              </a:rPr>
              <a:t>Final Payment Deadline to Avoid Cancellation of Classes</a:t>
            </a:r>
          </a:p>
          <a:p>
            <a:pPr marL="228600" indent="-228600">
              <a:buFont typeface="Wingdings" panose="05000000000000000000" pitchFamily="2" charset="2"/>
              <a:buChar char="ü"/>
            </a:pPr>
            <a:endParaRPr lang="en-US" sz="12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Wingdings" panose="05000000000000000000" pitchFamily="2" charset="2"/>
              <a:buChar char="q"/>
            </a:pPr>
            <a:r>
              <a:rPr lang="en-US" sz="1200" b="0" i="0" dirty="0">
                <a:effectLst/>
                <a:latin typeface="Calibri" panose="020F0502020204030204" pitchFamily="34" charset="0"/>
                <a:ea typeface="Calibri" panose="020F0502020204030204" pitchFamily="34" charset="0"/>
                <a:cs typeface="Calibri" panose="020F0502020204030204" pitchFamily="34" charset="0"/>
              </a:rPr>
              <a:t>Departments, </a:t>
            </a:r>
            <a:r>
              <a:rPr lang="en-US" sz="1200" dirty="0">
                <a:latin typeface="Calibri" panose="020F0502020204030204" pitchFamily="34" charset="0"/>
                <a:ea typeface="Calibri" panose="020F0502020204030204" pitchFamily="34" charset="0"/>
                <a:cs typeface="Calibri" panose="020F0502020204030204" pitchFamily="34" charset="0"/>
              </a:rPr>
              <a:t>track and reconcile 2023—2024 </a:t>
            </a:r>
            <a:r>
              <a:rPr lang="en-US" sz="1200" b="0" i="0" dirty="0">
                <a:effectLst/>
                <a:latin typeface="Calibri" panose="020F0502020204030204" pitchFamily="34" charset="0"/>
                <a:ea typeface="Calibri" panose="020F0502020204030204" pitchFamily="34" charset="0"/>
                <a:cs typeface="Calibri" panose="020F0502020204030204" pitchFamily="34" charset="0"/>
              </a:rPr>
              <a:t>awarded students. </a:t>
            </a:r>
          </a:p>
          <a:p>
            <a:pPr marL="461963" lvl="1" indent="-234950">
              <a:buFont typeface="Wingdings" panose="05000000000000000000" pitchFamily="2" charset="2"/>
              <a:buChar char="§"/>
            </a:pPr>
            <a:r>
              <a:rPr lang="en-US" sz="1200" b="0" i="0" dirty="0">
                <a:effectLst/>
                <a:latin typeface="Calibri" panose="020F0502020204030204" pitchFamily="34" charset="0"/>
                <a:ea typeface="Calibri" panose="020F0502020204030204" pitchFamily="34" charset="0"/>
                <a:cs typeface="Calibri" panose="020F0502020204030204" pitchFamily="34" charset="0"/>
              </a:rPr>
              <a:t>Check disbursements after SPRING census date. In addition</a:t>
            </a:r>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b="0" i="0" dirty="0">
                <a:effectLst/>
                <a:latin typeface="Calibri" panose="020F0502020204030204" pitchFamily="34" charset="0"/>
                <a:ea typeface="Calibri" panose="020F0502020204030204" pitchFamily="34" charset="0"/>
                <a:cs typeface="Calibri" panose="020F0502020204030204" pitchFamily="34" charset="0"/>
              </a:rPr>
              <a:t>make re-awards.</a:t>
            </a:r>
          </a:p>
          <a:p>
            <a:pPr marL="227013" lvl="1"/>
            <a:endParaRPr lang="en-US" sz="1200" dirty="0">
              <a:latin typeface="Calibri" panose="020F0502020204030204" pitchFamily="34" charset="0"/>
              <a:ea typeface="Calibri" panose="020F0502020204030204" pitchFamily="34" charset="0"/>
              <a:cs typeface="Calibri" panose="020F0502020204030204" pitchFamily="34" charset="0"/>
            </a:endParaRPr>
          </a:p>
          <a:p>
            <a:pPr marL="227013" lvl="1"/>
            <a:endParaRPr lang="en-US" sz="1200" dirty="0">
              <a:latin typeface="Calibri" panose="020F0502020204030204" pitchFamily="34" charset="0"/>
              <a:ea typeface="Calibri" panose="020F0502020204030204" pitchFamily="34" charset="0"/>
              <a:cs typeface="Calibri" panose="020F0502020204030204" pitchFamily="34" charset="0"/>
            </a:endParaRPr>
          </a:p>
          <a:p>
            <a:pPr marL="171450" lvl="1" indent="-171450">
              <a:buFont typeface="Wingdings" panose="05000000000000000000" pitchFamily="2" charset="2"/>
              <a:buChar char="ü"/>
            </a:pPr>
            <a:r>
              <a:rPr lang="en-US" sz="1200" b="1" dirty="0">
                <a:solidFill>
                  <a:srgbClr val="C00000"/>
                </a:solidFill>
                <a:latin typeface="Calibri" panose="020F0502020204030204" pitchFamily="34" charset="0"/>
                <a:ea typeface="Calibri" panose="020F0502020204030204" pitchFamily="34" charset="0"/>
                <a:cs typeface="Calibri" panose="020F0502020204030204" pitchFamily="34" charset="0"/>
              </a:rPr>
              <a:t>February 19</a:t>
            </a:r>
            <a:r>
              <a:rPr lang="en-US" sz="1200" b="1" baseline="30000" dirty="0">
                <a:solidFill>
                  <a:srgbClr val="C00000"/>
                </a:solidFill>
                <a:latin typeface="Calibri" panose="020F0502020204030204" pitchFamily="34" charset="0"/>
                <a:ea typeface="Calibri" panose="020F0502020204030204" pitchFamily="34" charset="0"/>
                <a:cs typeface="Calibri" panose="020F0502020204030204" pitchFamily="34" charset="0"/>
              </a:rPr>
              <a:t>th</a:t>
            </a:r>
            <a:r>
              <a:rPr lang="en-US" sz="1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 Presidents’ Day – No classes, Offices closed</a:t>
            </a:r>
          </a:p>
        </p:txBody>
      </p:sp>
      <p:sp>
        <p:nvSpPr>
          <p:cNvPr id="2" name="TextBox 1">
            <a:extLst>
              <a:ext uri="{FF2B5EF4-FFF2-40B4-BE49-F238E27FC236}">
                <a16:creationId xmlns:a16="http://schemas.microsoft.com/office/drawing/2014/main" id="{6AA5A371-86DD-462F-1713-DA14B07E2005}"/>
              </a:ext>
            </a:extLst>
          </p:cNvPr>
          <p:cNvSpPr txBox="1"/>
          <p:nvPr/>
        </p:nvSpPr>
        <p:spPr>
          <a:xfrm>
            <a:off x="4539743" y="2280615"/>
            <a:ext cx="3018513" cy="1569660"/>
          </a:xfrm>
          <a:prstGeom prst="rect">
            <a:avLst/>
          </a:prstGeom>
          <a:noFill/>
        </p:spPr>
        <p:txBody>
          <a:bodyPr wrap="square" lIns="91440" tIns="45720" rIns="91440" bIns="45720" rtlCol="0" anchor="t">
            <a:spAutoFit/>
          </a:bodyPr>
          <a:lstStyle/>
          <a:p>
            <a:pPr marL="171450" indent="-171450">
              <a:buFont typeface="Wingdings"/>
              <a:buChar char="ü"/>
            </a:pPr>
            <a:r>
              <a:rPr lang="en-US" sz="1200" b="1" dirty="0">
                <a:solidFill>
                  <a:srgbClr val="C00000"/>
                </a:solidFill>
                <a:latin typeface="Calibri" panose="020F0502020204030204" pitchFamily="34" charset="0"/>
                <a:ea typeface="Calibri" panose="020F0502020204030204" pitchFamily="34" charset="0"/>
                <a:cs typeface="Calibri" panose="020F0502020204030204" pitchFamily="34" charset="0"/>
              </a:rPr>
              <a:t>January 15</a:t>
            </a:r>
            <a:r>
              <a:rPr lang="en-US" sz="1200" b="1" baseline="30000" dirty="0">
                <a:solidFill>
                  <a:srgbClr val="C00000"/>
                </a:solidFill>
                <a:latin typeface="Calibri" panose="020F0502020204030204" pitchFamily="34" charset="0"/>
                <a:ea typeface="Calibri" panose="020F0502020204030204" pitchFamily="34" charset="0"/>
                <a:cs typeface="Calibri" panose="020F0502020204030204" pitchFamily="34" charset="0"/>
              </a:rPr>
              <a:t>th</a:t>
            </a:r>
            <a:r>
              <a:rPr lang="en-US" sz="1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 Offices Closed in observation of Martin Luther King, Jr. Day </a:t>
            </a:r>
            <a:endPar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28600" indent="-228600">
              <a:buFont typeface="Wingdings" panose="05000000000000000000" pitchFamily="2" charset="2"/>
              <a:buChar char="q"/>
            </a:pPr>
            <a:endParaRPr lang="en-US" sz="12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228600" indent="-228600">
              <a:buFont typeface="Wingdings" panose="05000000000000000000" pitchFamily="2" charset="2"/>
              <a:buChar char="q"/>
            </a:pPr>
            <a:endParaRPr lang="en-US" sz="12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228600" indent="-228600">
              <a:buFont typeface="Wingdings" panose="05000000000000000000" pitchFamily="2" charset="2"/>
              <a:buChar char="ü"/>
            </a:pPr>
            <a:r>
              <a:rPr lang="en-US" sz="1200" b="1" dirty="0">
                <a:solidFill>
                  <a:srgbClr val="C00000"/>
                </a:solidFill>
                <a:latin typeface="Calibri" panose="020F0502020204030204" pitchFamily="34" charset="0"/>
                <a:ea typeface="Calibri" panose="020F0502020204030204" pitchFamily="34" charset="0"/>
                <a:cs typeface="Calibri" panose="020F0502020204030204" pitchFamily="34" charset="0"/>
              </a:rPr>
              <a:t>January 18</a:t>
            </a:r>
            <a:r>
              <a:rPr lang="en-US" sz="1200" b="1" baseline="30000" dirty="0">
                <a:solidFill>
                  <a:srgbClr val="C00000"/>
                </a:solidFill>
                <a:latin typeface="Calibri" panose="020F0502020204030204" pitchFamily="34" charset="0"/>
                <a:ea typeface="Calibri" panose="020F0502020204030204" pitchFamily="34" charset="0"/>
                <a:cs typeface="Calibri" panose="020F0502020204030204" pitchFamily="34" charset="0"/>
              </a:rPr>
              <a:t>th</a:t>
            </a:r>
            <a:r>
              <a:rPr lang="en-US" sz="1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 Spring Semester Classes Begin and Spring 2024 Registration Payment Deadline (late fee applies after this date)</a:t>
            </a:r>
            <a:endParaRPr lang="en-US" sz="12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3409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47D33-CC4D-87C7-D7BD-0113513E7E24}"/>
              </a:ext>
            </a:extLst>
          </p:cNvPr>
          <p:cNvSpPr>
            <a:spLocks noGrp="1"/>
          </p:cNvSpPr>
          <p:nvPr>
            <p:ph type="title"/>
          </p:nvPr>
        </p:nvSpPr>
        <p:spPr>
          <a:xfrm>
            <a:off x="680876" y="1938606"/>
            <a:ext cx="10987046" cy="1189554"/>
          </a:xfrm>
        </p:spPr>
        <p:txBody>
          <a:bodyPr>
            <a:normAutofit fontScale="90000"/>
          </a:bodyPr>
          <a:lstStyle/>
          <a:p>
            <a:pPr algn="ctr"/>
            <a:r>
              <a:rPr lang="en-US" sz="4000" b="1" dirty="0">
                <a:solidFill>
                  <a:schemeClr val="accent3">
                    <a:lumMod val="50000"/>
                  </a:schemeClr>
                </a:solidFill>
                <a:latin typeface="Calibri"/>
                <a:cs typeface="Calibri"/>
              </a:rPr>
              <a:t>2024-2025 UM Foundation Scholarship Budget/Criteria Report and Guide review</a:t>
            </a:r>
          </a:p>
        </p:txBody>
      </p:sp>
      <p:pic>
        <p:nvPicPr>
          <p:cNvPr id="4" name="Graphic 3" descr="A present with a ribbon and candy cane">
            <a:extLst>
              <a:ext uri="{FF2B5EF4-FFF2-40B4-BE49-F238E27FC236}">
                <a16:creationId xmlns:a16="http://schemas.microsoft.com/office/drawing/2014/main" id="{8D640412-1975-54D3-B76D-FFEA248948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21166" y="2676851"/>
            <a:ext cx="4349668" cy="4349668"/>
          </a:xfrm>
          <a:prstGeom prst="rect">
            <a:avLst/>
          </a:prstGeom>
        </p:spPr>
      </p:pic>
    </p:spTree>
    <p:extLst>
      <p:ext uri="{BB962C8B-B14F-4D97-AF65-F5344CB8AC3E}">
        <p14:creationId xmlns:p14="http://schemas.microsoft.com/office/powerpoint/2010/main" val="1916159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95956A66-EEC3-91DC-AE4E-C063D6663F6C}"/>
              </a:ext>
            </a:extLst>
          </p:cNvPr>
          <p:cNvSpPr/>
          <p:nvPr/>
        </p:nvSpPr>
        <p:spPr>
          <a:xfrm>
            <a:off x="447675" y="580445"/>
            <a:ext cx="11312304" cy="479346"/>
          </a:xfrm>
          <a:prstGeom prst="roundRect">
            <a:avLst/>
          </a:prstGeom>
          <a:solidFill>
            <a:schemeClr val="accent2">
              <a:lumMod val="75000"/>
            </a:schemeClr>
          </a:solidFill>
          <a:ln>
            <a:solidFill>
              <a:schemeClr val="accent4">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2D142DDB-726E-B96D-BA83-281D77B48F3A}"/>
              </a:ext>
            </a:extLst>
          </p:cNvPr>
          <p:cNvSpPr/>
          <p:nvPr/>
        </p:nvSpPr>
        <p:spPr>
          <a:xfrm>
            <a:off x="214685" y="2199018"/>
            <a:ext cx="11786648" cy="3513009"/>
          </a:xfrm>
          <a:prstGeom prst="roundRect">
            <a:avLst/>
          </a:prstGeom>
          <a:solidFill>
            <a:srgbClr val="FFF8E5"/>
          </a:solidFill>
          <a:ln>
            <a:solidFill>
              <a:srgbClr val="FFE9A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2">
                  <a:lumMod val="20000"/>
                  <a:lumOff val="80000"/>
                </a:schemeClr>
              </a:solidFill>
            </a:endParaRPr>
          </a:p>
        </p:txBody>
      </p:sp>
      <p:sp>
        <p:nvSpPr>
          <p:cNvPr id="3" name="Title 2">
            <a:extLst>
              <a:ext uri="{FF2B5EF4-FFF2-40B4-BE49-F238E27FC236}">
                <a16:creationId xmlns:a16="http://schemas.microsoft.com/office/drawing/2014/main" id="{B93EA661-EA7B-B9A8-C925-A880B814A62C}"/>
              </a:ext>
            </a:extLst>
          </p:cNvPr>
          <p:cNvSpPr>
            <a:spLocks noGrp="1"/>
          </p:cNvSpPr>
          <p:nvPr>
            <p:ph type="title"/>
          </p:nvPr>
        </p:nvSpPr>
        <p:spPr>
          <a:xfrm>
            <a:off x="638342" y="-129763"/>
            <a:ext cx="11029616" cy="1189554"/>
          </a:xfrm>
        </p:spPr>
        <p:txBody>
          <a:bodyPr>
            <a:normAutofit/>
          </a:bodyPr>
          <a:lstStyle/>
          <a:p>
            <a:pPr algn="ctr"/>
            <a:r>
              <a:rPr lang="en-US" b="1" dirty="0">
                <a:solidFill>
                  <a:schemeClr val="bg1"/>
                </a:solidFill>
                <a:latin typeface="Calibri"/>
                <a:ea typeface="Calibri"/>
                <a:cs typeface="Calibri"/>
              </a:rPr>
              <a:t>Navigating the UMF </a:t>
            </a:r>
            <a:r>
              <a:rPr lang="en-US" b="1" i="0" dirty="0">
                <a:solidFill>
                  <a:schemeClr val="bg1"/>
                </a:solidFill>
                <a:effectLst/>
                <a:latin typeface="Calibri"/>
                <a:ea typeface="Calibri"/>
                <a:cs typeface="Calibri"/>
              </a:rPr>
              <a:t>Scholarship Budget</a:t>
            </a:r>
            <a:r>
              <a:rPr lang="en-US" b="1" dirty="0">
                <a:solidFill>
                  <a:schemeClr val="bg1"/>
                </a:solidFill>
                <a:latin typeface="Calibri"/>
                <a:ea typeface="Calibri"/>
                <a:cs typeface="Calibri"/>
              </a:rPr>
              <a:t> and Criteria Excel </a:t>
            </a:r>
            <a:r>
              <a:rPr lang="en-US" b="1" i="0" dirty="0">
                <a:solidFill>
                  <a:schemeClr val="bg1"/>
                </a:solidFill>
                <a:effectLst/>
                <a:latin typeface="Calibri"/>
                <a:ea typeface="Calibri"/>
                <a:cs typeface="Calibri"/>
              </a:rPr>
              <a:t> </a:t>
            </a:r>
            <a:endParaRPr lang="en-US" dirty="0">
              <a:solidFill>
                <a:schemeClr val="bg1"/>
              </a:solidFill>
              <a:ea typeface="Calibri"/>
            </a:endParaRPr>
          </a:p>
        </p:txBody>
      </p:sp>
      <p:sp>
        <p:nvSpPr>
          <p:cNvPr id="2" name="Content Placeholder 1">
            <a:extLst>
              <a:ext uri="{FF2B5EF4-FFF2-40B4-BE49-F238E27FC236}">
                <a16:creationId xmlns:a16="http://schemas.microsoft.com/office/drawing/2014/main" id="{42C8E9C1-BBD1-14B8-7BB9-CCE02AF3B1D2}"/>
              </a:ext>
            </a:extLst>
          </p:cNvPr>
          <p:cNvSpPr>
            <a:spLocks noGrp="1"/>
          </p:cNvSpPr>
          <p:nvPr>
            <p:ph idx="4294967295"/>
          </p:nvPr>
        </p:nvSpPr>
        <p:spPr>
          <a:xfrm>
            <a:off x="543008" y="1145778"/>
            <a:ext cx="11220283" cy="2263854"/>
          </a:xfrm>
        </p:spPr>
        <p:txBody>
          <a:bodyPr/>
          <a:lstStyle/>
          <a:p>
            <a:pPr marL="0" indent="0" fontAlgn="base">
              <a:buNone/>
            </a:pPr>
            <a:r>
              <a:rPr lang="en-US" b="1" dirty="0">
                <a:solidFill>
                  <a:srgbClr val="FF0000"/>
                </a:solidFill>
                <a:latin typeface="Calibri"/>
                <a:ea typeface="Calibri" panose="020F0502020204030204" pitchFamily="34" charset="0"/>
                <a:cs typeface="Calibri"/>
              </a:rPr>
              <a:t>NEW!</a:t>
            </a:r>
            <a:r>
              <a:rPr lang="en-US" b="1" dirty="0">
                <a:solidFill>
                  <a:schemeClr val="tx1"/>
                </a:solidFill>
                <a:latin typeface="Calibri"/>
                <a:ea typeface="Calibri" panose="020F0502020204030204" pitchFamily="34" charset="0"/>
                <a:cs typeface="Calibri"/>
              </a:rPr>
              <a:t> Combined Scholarship Budget and Criteria Report</a:t>
            </a:r>
          </a:p>
          <a:p>
            <a:pPr marL="0" indent="0" algn="l" rtl="0" fontAlgn="base">
              <a:buNone/>
            </a:pPr>
            <a:r>
              <a:rPr lang="en-US" sz="1800" b="0" i="0" dirty="0">
                <a:solidFill>
                  <a:srgbClr val="000000"/>
                </a:solidFill>
                <a:effectLst/>
                <a:latin typeface="Calibri" panose="020F0502020204030204" pitchFamily="34" charset="0"/>
              </a:rPr>
              <a:t>This </a:t>
            </a:r>
            <a:r>
              <a:rPr lang="en-US" sz="1800" dirty="0">
                <a:solidFill>
                  <a:srgbClr val="000000"/>
                </a:solidFill>
                <a:latin typeface="Calibri" panose="020F0502020204030204" pitchFamily="34" charset="0"/>
              </a:rPr>
              <a:t>year we have c</a:t>
            </a:r>
            <a:r>
              <a:rPr lang="en-US" sz="1800" b="0" i="0" dirty="0">
                <a:solidFill>
                  <a:srgbClr val="000000"/>
                </a:solidFill>
                <a:effectLst/>
                <a:latin typeface="Calibri" panose="020F0502020204030204" pitchFamily="34" charset="0"/>
              </a:rPr>
              <a:t>ombined the budget and criteria report, so all Foundation scholarship information is contained in one Excel spreadsheet. </a:t>
            </a:r>
          </a:p>
          <a:p>
            <a:endParaRPr lang="en-US" dirty="0"/>
          </a:p>
        </p:txBody>
      </p:sp>
      <p:sp>
        <p:nvSpPr>
          <p:cNvPr id="10" name="TextBox 9">
            <a:extLst>
              <a:ext uri="{FF2B5EF4-FFF2-40B4-BE49-F238E27FC236}">
                <a16:creationId xmlns:a16="http://schemas.microsoft.com/office/drawing/2014/main" id="{A2F889F6-E8D4-A0EA-3796-ED2176C5F8F0}"/>
              </a:ext>
            </a:extLst>
          </p:cNvPr>
          <p:cNvSpPr txBox="1"/>
          <p:nvPr/>
        </p:nvSpPr>
        <p:spPr>
          <a:xfrm>
            <a:off x="447675" y="2288246"/>
            <a:ext cx="6565375" cy="2677656"/>
          </a:xfrm>
          <a:prstGeom prst="rect">
            <a:avLst/>
          </a:prstGeom>
          <a:noFill/>
        </p:spPr>
        <p:txBody>
          <a:bodyPr wrap="square">
            <a:spAutoFit/>
          </a:bodyPr>
          <a:lstStyle/>
          <a:p>
            <a:pPr algn="l" rtl="0" fontAlgn="base"/>
            <a:r>
              <a:rPr lang="en-US" sz="2000" b="1" i="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Understanding Your Scholarship Budget and Criteria Report</a:t>
            </a:r>
            <a:r>
              <a:rPr lang="en-US" sz="2000" b="0" i="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 </a:t>
            </a:r>
          </a:p>
          <a:p>
            <a:pPr algn="l" rtl="0" fontAlgn="base"/>
            <a:endParaRPr lang="en-US" sz="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rtl="0" fontAlgn="base"/>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Scholarship Budget and Criteria Report includes the following information: </a:t>
            </a:r>
          </a:p>
          <a:p>
            <a:pPr marL="285750" indent="-285750" algn="l" rtl="0" fontAlgn="base">
              <a:buFont typeface="Wingdings" panose="05000000000000000000" pitchFamily="2" charset="2"/>
              <a:buChar char="Ø"/>
            </a:pP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Unit  </a:t>
            </a:r>
          </a:p>
          <a:p>
            <a:pPr marL="285750" indent="-285750" algn="l" rtl="0" fontAlgn="base">
              <a:buFont typeface="Wingdings" panose="05000000000000000000" pitchFamily="2" charset="2"/>
              <a:buChar char="Ø"/>
            </a:pP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Department  </a:t>
            </a:r>
            <a:endPar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lgn="l" rtl="0" fontAlgn="base">
              <a:buFont typeface="Wingdings" panose="05000000000000000000" pitchFamily="2" charset="2"/>
              <a:buChar char="Ø"/>
            </a:pP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UMF Fund Number – UM Foundation’s fund number that uniquely correlates to “B.S. Index Paid From” issued code. </a:t>
            </a:r>
          </a:p>
          <a:p>
            <a:pPr marL="285750" indent="-285750" algn="l" rtl="0" fontAlgn="base">
              <a:buFont typeface="Wingdings" panose="05000000000000000000" pitchFamily="2" charset="2"/>
              <a:buChar char="Ø"/>
            </a:pP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B.S. Index Paid From – UM’s Index Code number that uniquely correlates to “UMF Fund Number” (campus/Business Services issued code) </a:t>
            </a:r>
          </a:p>
          <a:p>
            <a:pPr marL="285750" indent="-285750" algn="l" rtl="0" fontAlgn="base">
              <a:buFont typeface="Wingdings" panose="05000000000000000000" pitchFamily="2" charset="2"/>
              <a:buChar char="Ø"/>
            </a:pP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Scholarship Name  </a:t>
            </a:r>
          </a:p>
          <a:p>
            <a:pPr marL="285750" indent="-285750" algn="l" rtl="0" fontAlgn="base">
              <a:buFont typeface="Wingdings" panose="05000000000000000000" pitchFamily="2" charset="2"/>
              <a:buChar char="Ø"/>
            </a:pPr>
            <a:r>
              <a:rPr lang="en-US" sz="1400" b="0" i="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Endowed Fund – If fund is endowed, a “Yes” will be marked in the column. </a:t>
            </a:r>
          </a:p>
          <a:p>
            <a:pPr marL="285750" indent="-285750" algn="l" rtl="0" fontAlgn="base">
              <a:buFont typeface="Wingdings" panose="05000000000000000000" pitchFamily="2" charset="2"/>
              <a:buChar char="Ø"/>
            </a:pP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Fund is a “Term Endowment”, the field will say, “Term” rather than “Endowed”. </a:t>
            </a:r>
          </a:p>
        </p:txBody>
      </p:sp>
      <p:sp>
        <p:nvSpPr>
          <p:cNvPr id="12" name="TextBox 11">
            <a:extLst>
              <a:ext uri="{FF2B5EF4-FFF2-40B4-BE49-F238E27FC236}">
                <a16:creationId xmlns:a16="http://schemas.microsoft.com/office/drawing/2014/main" id="{DBE19AC0-6D9F-6506-FEE1-0E7E4243051E}"/>
              </a:ext>
            </a:extLst>
          </p:cNvPr>
          <p:cNvSpPr txBox="1"/>
          <p:nvPr/>
        </p:nvSpPr>
        <p:spPr>
          <a:xfrm>
            <a:off x="7013050" y="2349801"/>
            <a:ext cx="4509549" cy="2893100"/>
          </a:xfrm>
          <a:prstGeom prst="rect">
            <a:avLst/>
          </a:prstGeom>
          <a:noFill/>
        </p:spPr>
        <p:txBody>
          <a:bodyPr wrap="square" lIns="91440" tIns="45720" rIns="91440" bIns="45720" anchor="t">
            <a:spAutoFit/>
          </a:bodyPr>
          <a:lstStyle/>
          <a:p>
            <a:pPr marL="285750" indent="-285750" algn="l" rtl="0" fontAlgn="base">
              <a:buFont typeface="Wingdings" panose="05000000000000000000" pitchFamily="2" charset="2"/>
              <a:buChar char="Ø"/>
            </a:pPr>
            <a:endPar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l" rtl="0" fontAlgn="base">
              <a:buFont typeface="Wingdings" panose="05000000000000000000" pitchFamily="2" charset="2"/>
              <a:buChar char="Ø"/>
            </a:pP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2024-2025 Budget – $ Amount </a:t>
            </a:r>
          </a:p>
          <a:p>
            <a:pPr marL="285750" indent="-285750" fontAlgn="base">
              <a:buFont typeface="Wingdings" panose="05000000000000000000" pitchFamily="2" charset="2"/>
              <a:buChar char="Ø"/>
            </a:pPr>
            <a:r>
              <a:rPr lang="en-US" sz="1400" b="0" i="0" dirty="0">
                <a:solidFill>
                  <a:srgbClr val="000000"/>
                </a:solidFill>
                <a:effectLst/>
                <a:latin typeface="Calibri"/>
                <a:ea typeface="Calibri"/>
                <a:cs typeface="Calibri"/>
              </a:rPr>
              <a:t>Budget Revised – </a:t>
            </a:r>
            <a:r>
              <a:rPr lang="en-US" sz="1400" b="0" i="0" dirty="0">
                <a:effectLst/>
                <a:latin typeface="Calibri"/>
                <a:ea typeface="Calibri"/>
                <a:cs typeface="Calibri"/>
              </a:rPr>
              <a:t>Date will be added </a:t>
            </a:r>
            <a:r>
              <a:rPr lang="en-US" sz="1400" dirty="0">
                <a:latin typeface="Calibri"/>
                <a:ea typeface="Calibri"/>
                <a:cs typeface="Calibri"/>
              </a:rPr>
              <a:t>if a </a:t>
            </a:r>
            <a:r>
              <a:rPr lang="en-US" sz="1400" b="0" i="0" dirty="0">
                <a:effectLst/>
                <a:latin typeface="Calibri"/>
                <a:ea typeface="Calibri"/>
                <a:cs typeface="Calibri"/>
              </a:rPr>
              <a:t>change </a:t>
            </a:r>
            <a:r>
              <a:rPr lang="en-US" sz="1400" dirty="0">
                <a:latin typeface="Calibri"/>
                <a:ea typeface="Calibri"/>
                <a:cs typeface="Calibri"/>
              </a:rPr>
              <a:t>in the budget </a:t>
            </a:r>
            <a:r>
              <a:rPr lang="en-US" sz="1400" b="0" i="0" dirty="0">
                <a:effectLst/>
                <a:latin typeface="Calibri"/>
                <a:ea typeface="Calibri"/>
                <a:cs typeface="Calibri"/>
              </a:rPr>
              <a:t>occurs</a:t>
            </a:r>
            <a:r>
              <a:rPr lang="en-US" sz="1400" dirty="0">
                <a:latin typeface="Calibri"/>
                <a:ea typeface="Calibri"/>
                <a:cs typeface="Calibri"/>
              </a:rPr>
              <a:t>.</a:t>
            </a:r>
          </a:p>
          <a:p>
            <a:pPr marL="285750" indent="-285750" algn="l" rtl="0" fontAlgn="base">
              <a:buFont typeface="Wingdings" panose="05000000000000000000" pitchFamily="2" charset="2"/>
              <a:buChar char="Ø"/>
            </a:pP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Department Notes – Notes for the department contact(s) to review </a:t>
            </a:r>
            <a:r>
              <a:rPr lang="en-US" sz="1400" b="0" i="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prior</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making awards. </a:t>
            </a:r>
          </a:p>
          <a:p>
            <a:pPr marL="285750" indent="-285750" algn="l" rtl="0" fontAlgn="base">
              <a:buFont typeface="Wingdings" panose="05000000000000000000" pitchFamily="2" charset="2"/>
              <a:buChar char="Ø"/>
            </a:pP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Development Staff Notes – Notes for UM Foundation Development Staff to review. </a:t>
            </a:r>
          </a:p>
          <a:p>
            <a:pPr marL="285750" indent="-285750" algn="l" rtl="0" fontAlgn="base">
              <a:buFont typeface="Wingdings" panose="05000000000000000000" pitchFamily="2" charset="2"/>
              <a:buChar char="Ø"/>
            </a:pPr>
            <a:r>
              <a:rPr lang="en-US" sz="1400" b="0" i="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*Newly added*</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Established Type – “Donor Fund v. Dept Fund” </a:t>
            </a:r>
          </a:p>
          <a:p>
            <a:pPr marL="285750" indent="-285750" algn="l" rtl="0" fontAlgn="base">
              <a:buFont typeface="Wingdings" panose="05000000000000000000" pitchFamily="2" charset="2"/>
              <a:buChar char="Ø"/>
            </a:pPr>
            <a:r>
              <a:rPr lang="en-US" sz="1400" b="0" i="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*Newly added*</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Scholarship Criteria, now included in the Scholarship Budget report (excel) </a:t>
            </a:r>
          </a:p>
          <a:p>
            <a:pPr marL="285750" indent="-285750" algn="l" rtl="0" fontAlgn="base">
              <a:buFont typeface="Wingdings" panose="05000000000000000000" pitchFamily="2" charset="2"/>
              <a:buChar char="Ø"/>
            </a:pPr>
            <a:r>
              <a:rPr lang="en-US" sz="1400" b="0" i="0" dirty="0">
                <a:solidFill>
                  <a:srgbClr val="000000"/>
                </a:solidFill>
                <a:effectLst/>
                <a:latin typeface="Calibri"/>
                <a:ea typeface="Calibri" panose="020F0502020204030204" pitchFamily="34" charset="0"/>
                <a:cs typeface="Calibri"/>
              </a:rPr>
              <a:t>You may download the report and </a:t>
            </a:r>
            <a:r>
              <a:rPr lang="en-US" sz="1400" dirty="0">
                <a:solidFill>
                  <a:srgbClr val="000000"/>
                </a:solidFill>
                <a:latin typeface="Calibri"/>
                <a:ea typeface="Calibri" panose="020F0502020204030204" pitchFamily="34" charset="0"/>
                <a:cs typeface="Calibri"/>
              </a:rPr>
              <a:t>wrap</a:t>
            </a:r>
            <a:r>
              <a:rPr lang="en-US" sz="1400" b="0" i="0" dirty="0">
                <a:solidFill>
                  <a:srgbClr val="000000"/>
                </a:solidFill>
                <a:effectLst/>
                <a:latin typeface="Calibri"/>
                <a:ea typeface="Calibri" panose="020F0502020204030204" pitchFamily="34" charset="0"/>
                <a:cs typeface="Calibri"/>
              </a:rPr>
              <a:t> the text</a:t>
            </a:r>
            <a:r>
              <a:rPr lang="en-US" sz="1400" b="0" i="0" dirty="0">
                <a:solidFill>
                  <a:srgbClr val="000000"/>
                </a:solidFill>
                <a:effectLst/>
                <a:latin typeface="Calibri"/>
                <a:cs typeface="Calibri"/>
              </a:rPr>
              <a:t>.  </a:t>
            </a:r>
          </a:p>
        </p:txBody>
      </p:sp>
      <p:pic>
        <p:nvPicPr>
          <p:cNvPr id="7" name="Picture 6">
            <a:extLst>
              <a:ext uri="{FF2B5EF4-FFF2-40B4-BE49-F238E27FC236}">
                <a16:creationId xmlns:a16="http://schemas.microsoft.com/office/drawing/2014/main" id="{B5220B2B-8806-A528-F1D8-166245794C78}"/>
              </a:ext>
            </a:extLst>
          </p:cNvPr>
          <p:cNvPicPr>
            <a:picLocks noChangeAspect="1"/>
          </p:cNvPicPr>
          <p:nvPr/>
        </p:nvPicPr>
        <p:blipFill>
          <a:blip r:embed="rId3"/>
          <a:stretch>
            <a:fillRect/>
          </a:stretch>
        </p:blipFill>
        <p:spPr>
          <a:xfrm>
            <a:off x="0" y="5328922"/>
            <a:ext cx="12192000" cy="1672702"/>
          </a:xfrm>
          <a:prstGeom prst="rect">
            <a:avLst/>
          </a:prstGeom>
        </p:spPr>
      </p:pic>
    </p:spTree>
    <p:extLst>
      <p:ext uri="{BB962C8B-B14F-4D97-AF65-F5344CB8AC3E}">
        <p14:creationId xmlns:p14="http://schemas.microsoft.com/office/powerpoint/2010/main" val="3046625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95956A66-EEC3-91DC-AE4E-C063D6663F6C}"/>
              </a:ext>
            </a:extLst>
          </p:cNvPr>
          <p:cNvSpPr/>
          <p:nvPr/>
        </p:nvSpPr>
        <p:spPr>
          <a:xfrm>
            <a:off x="447675" y="580445"/>
            <a:ext cx="11312304" cy="479346"/>
          </a:xfrm>
          <a:prstGeom prst="roundRect">
            <a:avLst/>
          </a:prstGeom>
          <a:solidFill>
            <a:schemeClr val="accent2">
              <a:lumMod val="75000"/>
            </a:schemeClr>
          </a:solidFill>
          <a:ln>
            <a:solidFill>
              <a:schemeClr val="accent4">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2D142DDB-726E-B96D-BA83-281D77B48F3A}"/>
              </a:ext>
            </a:extLst>
          </p:cNvPr>
          <p:cNvSpPr/>
          <p:nvPr/>
        </p:nvSpPr>
        <p:spPr>
          <a:xfrm>
            <a:off x="185037" y="1059791"/>
            <a:ext cx="3915321" cy="5649113"/>
          </a:xfrm>
          <a:prstGeom prst="roundRect">
            <a:avLst/>
          </a:prstGeom>
          <a:solidFill>
            <a:srgbClr val="FFF8E5"/>
          </a:solidFill>
          <a:ln>
            <a:solidFill>
              <a:srgbClr val="FFE9A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b="1">
              <a:solidFill>
                <a:schemeClr val="tx1"/>
              </a:solidFill>
            </a:endParaRPr>
          </a:p>
        </p:txBody>
      </p:sp>
      <p:sp>
        <p:nvSpPr>
          <p:cNvPr id="3" name="Title 2">
            <a:extLst>
              <a:ext uri="{FF2B5EF4-FFF2-40B4-BE49-F238E27FC236}">
                <a16:creationId xmlns:a16="http://schemas.microsoft.com/office/drawing/2014/main" id="{B93EA661-EA7B-B9A8-C925-A880B814A62C}"/>
              </a:ext>
            </a:extLst>
          </p:cNvPr>
          <p:cNvSpPr>
            <a:spLocks noGrp="1"/>
          </p:cNvSpPr>
          <p:nvPr>
            <p:ph type="title"/>
          </p:nvPr>
        </p:nvSpPr>
        <p:spPr>
          <a:xfrm>
            <a:off x="638342" y="-129763"/>
            <a:ext cx="11029616" cy="1189554"/>
          </a:xfrm>
        </p:spPr>
        <p:txBody>
          <a:bodyPr>
            <a:normAutofit/>
          </a:bodyPr>
          <a:lstStyle/>
          <a:p>
            <a:pPr algn="ctr"/>
            <a:r>
              <a:rPr lang="en-US" b="1">
                <a:solidFill>
                  <a:schemeClr val="bg1"/>
                </a:solidFill>
                <a:latin typeface="Calibri"/>
                <a:ea typeface="Calibri" panose="020F0502020204030204" pitchFamily="34" charset="0"/>
                <a:cs typeface="Calibri"/>
              </a:rPr>
              <a:t>Navigating the UMF Scholarship Budget and Criteria PDF Guide</a:t>
            </a:r>
          </a:p>
        </p:txBody>
      </p:sp>
      <p:sp>
        <p:nvSpPr>
          <p:cNvPr id="2" name="Content Placeholder 1">
            <a:extLst>
              <a:ext uri="{FF2B5EF4-FFF2-40B4-BE49-F238E27FC236}">
                <a16:creationId xmlns:a16="http://schemas.microsoft.com/office/drawing/2014/main" id="{42C8E9C1-BBD1-14B8-7BB9-CCE02AF3B1D2}"/>
              </a:ext>
            </a:extLst>
          </p:cNvPr>
          <p:cNvSpPr>
            <a:spLocks noGrp="1"/>
          </p:cNvSpPr>
          <p:nvPr>
            <p:ph idx="4294967295"/>
          </p:nvPr>
        </p:nvSpPr>
        <p:spPr>
          <a:xfrm>
            <a:off x="114300" y="1088628"/>
            <a:ext cx="4024039" cy="4835922"/>
          </a:xfrm>
        </p:spPr>
        <p:txBody>
          <a:bodyPr>
            <a:normAutofit lnSpcReduction="10000"/>
          </a:bodyPr>
          <a:lstStyle/>
          <a:p>
            <a:pPr marL="0" indent="0" algn="l" rtl="0" fontAlgn="base">
              <a:buNone/>
            </a:pPr>
            <a:endParaRPr lang="en-US" sz="1800" b="1" i="0" dirty="0">
              <a:solidFill>
                <a:schemeClr val="tx1"/>
              </a:solidFill>
              <a:effectLst/>
              <a:latin typeface="Calibri" panose="020F0502020204030204" pitchFamily="34" charset="0"/>
              <a:cs typeface="Calibri"/>
            </a:endParaRPr>
          </a:p>
          <a:p>
            <a:pPr marL="1028700" indent="-1028700">
              <a:spcBef>
                <a:spcPts val="0"/>
              </a:spcBef>
              <a:spcAft>
                <a:spcPts val="0"/>
              </a:spcAft>
              <a:buNone/>
            </a:pPr>
            <a:r>
              <a:rPr lang="en-US" sz="1600" b="1" dirty="0">
                <a:latin typeface="Calibri" panose="020F0502020204030204" pitchFamily="34" charset="0"/>
                <a:ea typeface="Calibri" panose="020F0502020204030204" pitchFamily="34" charset="0"/>
                <a:cs typeface="Calibri" panose="020F0502020204030204" pitchFamily="34" charset="0"/>
              </a:rPr>
              <a:t>Highlights </a:t>
            </a:r>
          </a:p>
          <a:p>
            <a:pPr marL="1028700" indent="-1028700">
              <a:spcBef>
                <a:spcPts val="0"/>
              </a:spcBef>
              <a:spcAft>
                <a:spcPts val="0"/>
              </a:spcAft>
              <a:buNone/>
            </a:pPr>
            <a:endParaRPr lang="en-US" sz="600"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0"/>
              </a:spcAft>
              <a:buNone/>
            </a:pPr>
            <a:r>
              <a:rPr lang="en-US" sz="1200" i="1"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Each Scholarship Box folder will contain a copy of this Guide</a:t>
            </a:r>
          </a:p>
          <a:p>
            <a:pPr marL="0" indent="0">
              <a:spcBef>
                <a:spcPts val="0"/>
              </a:spcBef>
              <a:spcAft>
                <a:spcPts val="0"/>
              </a:spcAft>
              <a:buNone/>
            </a:pPr>
            <a:endParaRPr lang="en-US" sz="600" b="1"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Combined the Budget and Criteria reports into ONE Excel.</a:t>
            </a:r>
          </a:p>
          <a:p>
            <a:pPr marL="0" indent="0">
              <a:spcBef>
                <a:spcPts val="0"/>
              </a:spcBef>
              <a:spcAft>
                <a:spcPts val="0"/>
              </a:spcAft>
              <a:buNone/>
            </a:pPr>
            <a:endParaRPr lang="en-US" sz="6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New columns:</a:t>
            </a:r>
          </a:p>
          <a:p>
            <a:pPr marL="514350" lvl="1" indent="-190500">
              <a:spcBef>
                <a:spcPts val="0"/>
              </a:spcBef>
              <a:spcAft>
                <a:spcPts val="0"/>
              </a:spcAft>
              <a:buFont typeface="+mj-lt"/>
              <a:buAutoNum type="arabicPeriod"/>
            </a:pPr>
            <a:r>
              <a:rPr lang="en-US" sz="1200" dirty="0">
                <a:latin typeface="Calibri" panose="020F0502020204030204" pitchFamily="34" charset="0"/>
                <a:ea typeface="Calibri" panose="020F0502020204030204" pitchFamily="34" charset="0"/>
                <a:cs typeface="Calibri" panose="020F0502020204030204" pitchFamily="34" charset="0"/>
              </a:rPr>
              <a:t>Established Type – Donor v. Department (DEPT)</a:t>
            </a:r>
          </a:p>
          <a:p>
            <a:pPr marL="514350" lvl="1" indent="-190500">
              <a:spcBef>
                <a:spcPts val="0"/>
              </a:spcBef>
              <a:spcAft>
                <a:spcPts val="0"/>
              </a:spcAft>
              <a:buFont typeface="+mj-lt"/>
              <a:buAutoNum type="arabicPeriod"/>
            </a:pPr>
            <a:r>
              <a:rPr lang="en-US" sz="1200" dirty="0">
                <a:latin typeface="Calibri" panose="020F0502020204030204" pitchFamily="34" charset="0"/>
                <a:ea typeface="Calibri" panose="020F0502020204030204" pitchFamily="34" charset="0"/>
                <a:cs typeface="Calibri" panose="020F0502020204030204" pitchFamily="34" charset="0"/>
              </a:rPr>
              <a:t>Scholarship Criteria </a:t>
            </a:r>
          </a:p>
          <a:p>
            <a:pPr>
              <a:spcBef>
                <a:spcPts val="0"/>
              </a:spcBef>
              <a:spcAft>
                <a:spcPts val="0"/>
              </a:spcAft>
              <a:buFont typeface="Wingdings" panose="05000000000000000000" pitchFamily="2" charset="2"/>
              <a:buChar char="§"/>
            </a:pPr>
            <a:endParaRPr lang="en-US" sz="6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Calibri" panose="020F0502020204030204" pitchFamily="34" charset="0"/>
              </a:rPr>
              <a:t>Scholarship Administration Responsibilities</a:t>
            </a:r>
          </a:p>
          <a:p>
            <a:pPr marL="0" indent="0">
              <a:spcBef>
                <a:spcPts val="0"/>
              </a:spcBef>
              <a:spcAft>
                <a:spcPts val="0"/>
              </a:spcAft>
              <a:buNone/>
            </a:pPr>
            <a:endParaRPr lang="en-US" sz="6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Calibri" panose="020F0502020204030204" pitchFamily="34" charset="0"/>
              </a:rPr>
              <a:t>How to use the Scholarship Budget and Criteria Report</a:t>
            </a:r>
          </a:p>
          <a:p>
            <a:pPr>
              <a:spcBef>
                <a:spcPts val="0"/>
              </a:spcBef>
              <a:spcAft>
                <a:spcPts val="0"/>
              </a:spcAft>
              <a:buFont typeface="Wingdings" panose="05000000000000000000" pitchFamily="2" charset="2"/>
              <a:buChar char="§"/>
            </a:pPr>
            <a:endParaRPr lang="en-US" sz="6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Calibri" panose="020F0502020204030204" pitchFamily="34" charset="0"/>
              </a:rPr>
              <a:t>The difference between a Current, Endowed, or Term Fund (Quasi).</a:t>
            </a:r>
          </a:p>
          <a:p>
            <a:pPr>
              <a:spcBef>
                <a:spcPts val="0"/>
              </a:spcBef>
              <a:spcAft>
                <a:spcPts val="0"/>
              </a:spcAft>
              <a:buFont typeface="Wingdings" panose="05000000000000000000" pitchFamily="2" charset="2"/>
              <a:buChar char="§"/>
            </a:pPr>
            <a:endParaRPr lang="en-US" sz="6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Calibri" panose="020F0502020204030204" pitchFamily="34" charset="0"/>
              </a:rPr>
              <a:t>What you need to know about General Scholarship Funds.</a:t>
            </a:r>
          </a:p>
          <a:p>
            <a:pPr>
              <a:spcBef>
                <a:spcPts val="0"/>
              </a:spcBef>
              <a:spcAft>
                <a:spcPts val="0"/>
              </a:spcAft>
              <a:buFont typeface="Wingdings" panose="05000000000000000000" pitchFamily="2" charset="2"/>
              <a:buChar char="§"/>
            </a:pPr>
            <a:endParaRPr lang="en-US" sz="6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Calibri" panose="020F0502020204030204" pitchFamily="34" charset="0"/>
              </a:rPr>
              <a:t>Basic information regarding the Scholarship Billing Process between the Foundation and UM Business Services Office. </a:t>
            </a:r>
          </a:p>
          <a:p>
            <a:pPr>
              <a:spcBef>
                <a:spcPts val="0"/>
              </a:spcBef>
              <a:spcAft>
                <a:spcPts val="0"/>
              </a:spcAft>
              <a:buFont typeface="Wingdings" panose="05000000000000000000" pitchFamily="2" charset="2"/>
              <a:buChar char="§"/>
            </a:pPr>
            <a:endParaRPr lang="en-US" sz="6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Calibri" panose="020F0502020204030204" pitchFamily="34" charset="0"/>
              </a:rPr>
              <a:t>UM Scholarship Timeline</a:t>
            </a:r>
          </a:p>
          <a:p>
            <a:pPr>
              <a:spcBef>
                <a:spcPts val="0"/>
              </a:spcBef>
              <a:spcAft>
                <a:spcPts val="0"/>
              </a:spcAft>
              <a:buFont typeface="Wingdings" panose="05000000000000000000" pitchFamily="2" charset="2"/>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600" b="1" dirty="0">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DBE19AC0-6D9F-6506-FEE1-0E7E4243051E}"/>
              </a:ext>
            </a:extLst>
          </p:cNvPr>
          <p:cNvSpPr txBox="1"/>
          <p:nvPr/>
        </p:nvSpPr>
        <p:spPr>
          <a:xfrm>
            <a:off x="7013050" y="2349801"/>
            <a:ext cx="4509549" cy="523220"/>
          </a:xfrm>
          <a:prstGeom prst="rect">
            <a:avLst/>
          </a:prstGeom>
          <a:noFill/>
        </p:spPr>
        <p:txBody>
          <a:bodyPr wrap="square" lIns="91440" tIns="45720" rIns="91440" bIns="45720" anchor="t">
            <a:spAutoFit/>
          </a:bodyPr>
          <a:lstStyle/>
          <a:p>
            <a:pPr marL="285750" indent="-285750" algn="l" rtl="0" fontAlgn="base">
              <a:buFont typeface="Wingdings" panose="05000000000000000000" pitchFamily="2" charset="2"/>
              <a:buChar char="Ø"/>
            </a:pPr>
            <a:endParaRPr lang="en-US" sz="1400" b="0" i="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l" rtl="0" fontAlgn="base">
              <a:buFont typeface="Wingdings" panose="05000000000000000000" pitchFamily="2" charset="2"/>
              <a:buChar char="Ø"/>
            </a:pPr>
            <a:endParaRPr lang="en-US" sz="1400" b="0" i="0">
              <a:solidFill>
                <a:srgbClr val="000000"/>
              </a:solidFill>
              <a:effectLst/>
              <a:latin typeface="Calibri"/>
              <a:cs typeface="Calibri"/>
            </a:endParaRPr>
          </a:p>
        </p:txBody>
      </p:sp>
      <p:pic>
        <p:nvPicPr>
          <p:cNvPr id="9" name="Picture 8">
            <a:extLst>
              <a:ext uri="{FF2B5EF4-FFF2-40B4-BE49-F238E27FC236}">
                <a16:creationId xmlns:a16="http://schemas.microsoft.com/office/drawing/2014/main" id="{AFA0DF9F-4D38-5B33-8FFE-CDD8FE2E0469}"/>
              </a:ext>
            </a:extLst>
          </p:cNvPr>
          <p:cNvPicPr>
            <a:picLocks noChangeAspect="1"/>
          </p:cNvPicPr>
          <p:nvPr/>
        </p:nvPicPr>
        <p:blipFill>
          <a:blip r:embed="rId3"/>
          <a:stretch>
            <a:fillRect/>
          </a:stretch>
        </p:blipFill>
        <p:spPr>
          <a:xfrm>
            <a:off x="8048047" y="1059791"/>
            <a:ext cx="4143953" cy="5496692"/>
          </a:xfrm>
          <a:prstGeom prst="rect">
            <a:avLst/>
          </a:prstGeom>
          <a:ln w="12700">
            <a:solidFill>
              <a:schemeClr val="accent1"/>
            </a:solidFill>
          </a:ln>
        </p:spPr>
      </p:pic>
      <p:pic>
        <p:nvPicPr>
          <p:cNvPr id="15" name="Picture 14">
            <a:extLst>
              <a:ext uri="{FF2B5EF4-FFF2-40B4-BE49-F238E27FC236}">
                <a16:creationId xmlns:a16="http://schemas.microsoft.com/office/drawing/2014/main" id="{B422E033-1F56-5F09-8E91-3604CD531EA9}"/>
              </a:ext>
            </a:extLst>
          </p:cNvPr>
          <p:cNvPicPr>
            <a:picLocks noChangeAspect="1"/>
          </p:cNvPicPr>
          <p:nvPr/>
        </p:nvPicPr>
        <p:blipFill>
          <a:blip r:embed="rId4"/>
          <a:stretch>
            <a:fillRect/>
          </a:stretch>
        </p:blipFill>
        <p:spPr>
          <a:xfrm>
            <a:off x="4209076" y="1059791"/>
            <a:ext cx="3915321" cy="5649113"/>
          </a:xfrm>
          <a:prstGeom prst="rect">
            <a:avLst/>
          </a:prstGeom>
          <a:ln w="12700">
            <a:solidFill>
              <a:schemeClr val="accent1"/>
            </a:solidFill>
          </a:ln>
        </p:spPr>
      </p:pic>
    </p:spTree>
    <p:extLst>
      <p:ext uri="{BB962C8B-B14F-4D97-AF65-F5344CB8AC3E}">
        <p14:creationId xmlns:p14="http://schemas.microsoft.com/office/powerpoint/2010/main" val="4033771913"/>
      </p:ext>
    </p:extLst>
  </p:cSld>
  <p:clrMapOvr>
    <a:masterClrMapping/>
  </p:clrMapOvr>
</p:sld>
</file>

<file path=ppt/theme/theme1.xml><?xml version="1.0" encoding="utf-8"?>
<a:theme xmlns:a="http://schemas.openxmlformats.org/drawingml/2006/main" name="Dividend">
  <a:themeElements>
    <a:clrScheme name="Custom 11">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Custom 2">
      <a:majorFont>
        <a:latin typeface="Candara"/>
        <a:ea typeface=""/>
        <a:cs typeface=""/>
      </a:majorFont>
      <a:minorFont>
        <a:latin typeface="Candar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ln>
          <a:noFill/>
        </a:ln>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Lst>
    <a:ext uri="{05A4C25C-085E-4340-85A3-A5531E510DB2}">
      <thm15:themeFamily xmlns:thm15="http://schemas.microsoft.com/office/thememl/2012/main" name="Presentation1" id="{F529A05C-9967-417B-A795-0EE2DA56A977}" vid="{B371D623-29EC-4410-98F2-D4F69349AE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2959</TotalTime>
  <Words>3491</Words>
  <Application>Microsoft Office PowerPoint</Application>
  <PresentationFormat>Widescreen</PresentationFormat>
  <Paragraphs>394</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Avenir LT Std 35 Light</vt:lpstr>
      <vt:lpstr>Avenir LT Std 65 Medium</vt:lpstr>
      <vt:lpstr>Calibri</vt:lpstr>
      <vt:lpstr>Candara</vt:lpstr>
      <vt:lpstr>Courier New</vt:lpstr>
      <vt:lpstr>Wingdings</vt:lpstr>
      <vt:lpstr>Wingdings 2</vt:lpstr>
      <vt:lpstr>Dividend</vt:lpstr>
      <vt:lpstr>December Scholarship Forum</vt:lpstr>
      <vt:lpstr>October Scholarship Forum Recap</vt:lpstr>
      <vt:lpstr>Financial aid office updates and reminders</vt:lpstr>
      <vt:lpstr>PowerPoint Presentation</vt:lpstr>
      <vt:lpstr>Academic Year Timeline &amp; Monthly To Do List </vt:lpstr>
      <vt:lpstr>2023 - 2024 Academic year timeline</vt:lpstr>
      <vt:lpstr>2024-2025 UM Foundation Scholarship Budget/Criteria Report and Guide review</vt:lpstr>
      <vt:lpstr>Navigating the UMF Scholarship Budget and Criteria Excel  </vt:lpstr>
      <vt:lpstr>Navigating the UMF Scholarship Budget and Criteria PDF Guide</vt:lpstr>
      <vt:lpstr>New Scholarship Cycle 2024 - 2025</vt:lpstr>
      <vt:lpstr>Benefits to Using the Scholarship Portal</vt:lpstr>
      <vt:lpstr>how does the Portal Work For Students?</vt:lpstr>
      <vt:lpstr>Reviewing Opportunities in the Portal </vt:lpstr>
      <vt:lpstr>Scholarship Portal Checklist</vt:lpstr>
      <vt:lpstr>PowerPoint Presentation</vt:lpstr>
      <vt:lpstr>PowerPoint Presentation</vt:lpstr>
      <vt:lpstr>Questions? </vt:lpstr>
      <vt:lpstr>Department Scholarship Resource Webpage</vt:lpstr>
      <vt:lpstr>Looks LIKE SOUNDS Like</vt:lpstr>
      <vt:lpstr>Thank you for joining!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December Scholarship Forum</dc:title>
  <dc:creator>Raven Clark</dc:creator>
  <cp:lastModifiedBy>Peltier, Christina</cp:lastModifiedBy>
  <cp:revision>1425</cp:revision>
  <dcterms:created xsi:type="dcterms:W3CDTF">2022-10-24T19:48:53Z</dcterms:created>
  <dcterms:modified xsi:type="dcterms:W3CDTF">2024-01-29T19:12:22Z</dcterms:modified>
</cp:coreProperties>
</file>