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302" r:id="rId2"/>
    <p:sldId id="303" r:id="rId3"/>
    <p:sldId id="294" r:id="rId4"/>
    <p:sldId id="279" r:id="rId5"/>
    <p:sldId id="277" r:id="rId6"/>
    <p:sldId id="304" r:id="rId7"/>
    <p:sldId id="320" r:id="rId8"/>
    <p:sldId id="321" r:id="rId9"/>
    <p:sldId id="322" r:id="rId10"/>
    <p:sldId id="319" r:id="rId11"/>
    <p:sldId id="259" r:id="rId12"/>
    <p:sldId id="323" r:id="rId13"/>
    <p:sldId id="324" r:id="rId14"/>
    <p:sldId id="325" r:id="rId15"/>
    <p:sldId id="316" r:id="rId16"/>
    <p:sldId id="313" r:id="rId17"/>
    <p:sldId id="305" r:id="rId18"/>
    <p:sldId id="314" r:id="rId19"/>
    <p:sldId id="307" r:id="rId20"/>
    <p:sldId id="315" r:id="rId21"/>
    <p:sldId id="271" r:id="rId22"/>
    <p:sldId id="301" r:id="rId23"/>
    <p:sldId id="300"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AB"/>
    <a:srgbClr val="FFF8E5"/>
    <a:srgbClr val="004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1BD5EB-4F40-4D3C-9C89-B429207A507E}" v="17" dt="2024-02-09T00:09:04.727"/>
    <p1510:client id="{60EFC9FD-17E4-463D-A814-B9D298207EE0}" v="13" dt="2024-02-07T17:44:20.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4" autoAdjust="0"/>
    <p:restoredTop sz="88011" autoAdjust="0"/>
  </p:normalViewPr>
  <p:slideViewPr>
    <p:cSldViewPr snapToGrid="0">
      <p:cViewPr varScale="1">
        <p:scale>
          <a:sx n="65" d="100"/>
          <a:sy n="65"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0AD2D9-07BB-42BD-A4C5-CBE514A55D53}" type="doc">
      <dgm:prSet loTypeId="urn:microsoft.com/office/officeart/2005/8/layout/vList3" loCatId="picture" qsTypeId="urn:microsoft.com/office/officeart/2005/8/quickstyle/3d1" qsCatId="3D" csTypeId="urn:microsoft.com/office/officeart/2005/8/colors/accent6_1" csCatId="accent6" phldr="1"/>
      <dgm:spPr/>
      <dgm:t>
        <a:bodyPr/>
        <a:lstStyle/>
        <a:p>
          <a:endParaRPr lang="en-US"/>
        </a:p>
      </dgm:t>
    </dgm:pt>
    <dgm:pt modelId="{711A3BD8-56ED-46FF-9E70-4D24A92A66EA}">
      <dgm:prSet phldrT="[Text]"/>
      <dgm:spPr/>
      <dgm:t>
        <a:bodyPr/>
        <a:lstStyle/>
        <a:p>
          <a:pPr algn="ctr"/>
          <a:r>
            <a:rPr lang="en-US" b="0" i="0" u="none" dirty="0">
              <a:latin typeface="Calibri" panose="020F0502020204030204" pitchFamily="34" charset="0"/>
              <a:ea typeface="Calibri" panose="020F0502020204030204" pitchFamily="34" charset="0"/>
              <a:cs typeface="Calibri" panose="020F0502020204030204" pitchFamily="34" charset="0"/>
            </a:rPr>
            <a:t>Navigating the UMF Scholarship Budget and Criteria Excel</a:t>
          </a:r>
          <a:endParaRPr lang="en-US" b="0" dirty="0">
            <a:latin typeface="Calibri" panose="020F0502020204030204" pitchFamily="34" charset="0"/>
            <a:ea typeface="Calibri" panose="020F0502020204030204" pitchFamily="34" charset="0"/>
            <a:cs typeface="Calibri" panose="020F0502020204030204" pitchFamily="34" charset="0"/>
          </a:endParaRPr>
        </a:p>
      </dgm:t>
    </dgm:pt>
    <dgm:pt modelId="{A028CE94-3B6A-429E-8DB3-C59A62F4F969}" type="parTrans" cxnId="{C70A600C-46A4-46AF-890A-9716134503D4}">
      <dgm:prSet/>
      <dgm:spPr/>
      <dgm:t>
        <a:bodyPr/>
        <a:lstStyle/>
        <a:p>
          <a:pPr algn="ctr"/>
          <a:endParaRPr lang="en-US"/>
        </a:p>
      </dgm:t>
    </dgm:pt>
    <dgm:pt modelId="{43184FBA-70BC-43AB-86D0-3EFACE04D48C}" type="sibTrans" cxnId="{C70A600C-46A4-46AF-890A-9716134503D4}">
      <dgm:prSet/>
      <dgm:spPr/>
      <dgm:t>
        <a:bodyPr/>
        <a:lstStyle/>
        <a:p>
          <a:pPr algn="ctr"/>
          <a:endParaRPr lang="en-US"/>
        </a:p>
      </dgm:t>
    </dgm:pt>
    <dgm:pt modelId="{3C7B5523-FA16-4ADA-BD86-768D7231F25D}">
      <dgm:prSet phldrT="[Text]"/>
      <dgm:spPr/>
      <dgm:t>
        <a:bodyPr/>
        <a:lstStyle/>
        <a:p>
          <a:pPr algn="ctr" rtl="0"/>
          <a:r>
            <a:rPr lang="en-US" b="0" i="0" dirty="0">
              <a:latin typeface="Calibri"/>
              <a:ea typeface="Calibri" panose="020F0502020204030204" pitchFamily="34" charset="0"/>
              <a:cs typeface="Calibri"/>
            </a:rPr>
            <a:t>New Scholarship Cycle​</a:t>
          </a:r>
          <a:br>
            <a:rPr lang="en-US" b="0" i="0" dirty="0">
              <a:latin typeface="Calibri"/>
              <a:ea typeface="Calibri" panose="020F0502020204030204" pitchFamily="34" charset="0"/>
              <a:cs typeface="Calibri"/>
            </a:rPr>
          </a:br>
          <a:r>
            <a:rPr lang="en-US" b="0" i="0" u="none" dirty="0">
              <a:latin typeface="Calibri"/>
              <a:ea typeface="Calibri" panose="020F0502020204030204" pitchFamily="34" charset="0"/>
              <a:cs typeface="Calibri"/>
            </a:rPr>
            <a:t>2024 – 2025</a:t>
          </a:r>
          <a:endParaRPr lang="en-US" b="0" dirty="0">
            <a:latin typeface="Calibri"/>
            <a:ea typeface="Calibri" panose="020F0502020204030204" pitchFamily="34" charset="0"/>
            <a:cs typeface="Calibri"/>
          </a:endParaRPr>
        </a:p>
      </dgm:t>
    </dgm:pt>
    <dgm:pt modelId="{DB51EC27-D581-42B9-B024-B8BF72E63FC2}" type="parTrans" cxnId="{FA2AB461-BADF-48ED-A0ED-048D8076F5D8}">
      <dgm:prSet/>
      <dgm:spPr/>
      <dgm:t>
        <a:bodyPr/>
        <a:lstStyle/>
        <a:p>
          <a:pPr algn="ctr"/>
          <a:endParaRPr lang="en-US"/>
        </a:p>
      </dgm:t>
    </dgm:pt>
    <dgm:pt modelId="{80FDAF30-9797-4FB1-ACAE-AC93FBFD017D}" type="sibTrans" cxnId="{FA2AB461-BADF-48ED-A0ED-048D8076F5D8}">
      <dgm:prSet/>
      <dgm:spPr/>
      <dgm:t>
        <a:bodyPr/>
        <a:lstStyle/>
        <a:p>
          <a:pPr algn="ctr"/>
          <a:endParaRPr lang="en-US"/>
        </a:p>
      </dgm:t>
    </dgm:pt>
    <dgm:pt modelId="{2C011B45-6515-42E6-8D2C-C874BEF6F9E5}">
      <dgm:prSet phldr="0"/>
      <dgm:spPr/>
      <dgm:t>
        <a:bodyPr/>
        <a:lstStyle/>
        <a:p>
          <a:pPr algn="ctr" rtl="0"/>
          <a:r>
            <a:rPr lang="en-US" dirty="0">
              <a:latin typeface="Calibri"/>
              <a:cs typeface="Calibri"/>
            </a:rPr>
            <a:t>Scholarship Portal Checklist</a:t>
          </a:r>
        </a:p>
      </dgm:t>
    </dgm:pt>
    <dgm:pt modelId="{E8457863-B0BF-4CD8-89DF-C4B6AB295188}" type="parTrans" cxnId="{C9A984DC-118C-4013-8A5F-A58DDBD509D2}">
      <dgm:prSet/>
      <dgm:spPr/>
      <dgm:t>
        <a:bodyPr/>
        <a:lstStyle/>
        <a:p>
          <a:endParaRPr lang="en-US"/>
        </a:p>
      </dgm:t>
    </dgm:pt>
    <dgm:pt modelId="{599AABB7-94B3-4688-BBCF-5EE5DE24B3A8}" type="sibTrans" cxnId="{C9A984DC-118C-4013-8A5F-A58DDBD509D2}">
      <dgm:prSet/>
      <dgm:spPr/>
      <dgm:t>
        <a:bodyPr/>
        <a:lstStyle/>
        <a:p>
          <a:endParaRPr lang="en-US"/>
        </a:p>
      </dgm:t>
    </dgm:pt>
    <dgm:pt modelId="{F185E01C-E630-4696-BC9A-360C7557C711}" type="pres">
      <dgm:prSet presAssocID="{500AD2D9-07BB-42BD-A4C5-CBE514A55D53}" presName="linearFlow" presStyleCnt="0">
        <dgm:presLayoutVars>
          <dgm:dir/>
          <dgm:resizeHandles val="exact"/>
        </dgm:presLayoutVars>
      </dgm:prSet>
      <dgm:spPr/>
    </dgm:pt>
    <dgm:pt modelId="{7AFD03DE-4022-4F9E-BD79-526525E13C71}" type="pres">
      <dgm:prSet presAssocID="{711A3BD8-56ED-46FF-9E70-4D24A92A66EA}" presName="composite" presStyleCnt="0"/>
      <dgm:spPr/>
    </dgm:pt>
    <dgm:pt modelId="{DCFD1A23-CE00-4DA4-955E-A6CD3F61E4B9}" type="pres">
      <dgm:prSet presAssocID="{711A3BD8-56ED-46FF-9E70-4D24A92A66EA}" presName="imgShp" presStyleLbl="fgImgPlace1" presStyleIdx="0" presStyleCnt="3"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08CB2F36-EE6F-497D-BEA3-44BAEE5C6453}" type="pres">
      <dgm:prSet presAssocID="{711A3BD8-56ED-46FF-9E70-4D24A92A66EA}" presName="txShp" presStyleLbl="node1" presStyleIdx="0" presStyleCnt="3">
        <dgm:presLayoutVars>
          <dgm:bulletEnabled val="1"/>
        </dgm:presLayoutVars>
      </dgm:prSet>
      <dgm:spPr/>
    </dgm:pt>
    <dgm:pt modelId="{8C4841CB-3AF4-4541-8ADE-A7734A9F9C70}" type="pres">
      <dgm:prSet presAssocID="{43184FBA-70BC-43AB-86D0-3EFACE04D48C}" presName="spacing" presStyleCnt="0"/>
      <dgm:spPr/>
    </dgm:pt>
    <dgm:pt modelId="{126C8E74-75B7-45B9-960C-85D063B23DAA}" type="pres">
      <dgm:prSet presAssocID="{3C7B5523-FA16-4ADA-BD86-768D7231F25D}" presName="composite" presStyleCnt="0"/>
      <dgm:spPr/>
    </dgm:pt>
    <dgm:pt modelId="{FC22CB67-F193-45FB-BA73-1699C90E0DA7}" type="pres">
      <dgm:prSet presAssocID="{3C7B5523-FA16-4ADA-BD86-768D7231F25D}" presName="imgShp" presStyleLbl="fgImgPlace1" presStyleIdx="1" presStyleCnt="3" custFlipHor="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effectLst>
          <a:outerShdw blurRad="50800" dist="38100" dir="10800000" algn="r" rotWithShape="0">
            <a:prstClr val="black">
              <a:alpha val="40000"/>
            </a:prstClr>
          </a:outerShdw>
        </a:effectLst>
      </dgm:spPr>
      <dgm:extLst>
        <a:ext uri="{E40237B7-FDA0-4F09-8148-C483321AD2D9}">
          <dgm14:cNvPr xmlns:dgm14="http://schemas.microsoft.com/office/drawing/2010/diagram" id="0" name="" descr="Circle with left arrow with solid fill"/>
        </a:ext>
      </dgm:extLst>
    </dgm:pt>
    <dgm:pt modelId="{B0767E91-59D5-4596-89A8-D795C62EDC74}" type="pres">
      <dgm:prSet presAssocID="{3C7B5523-FA16-4ADA-BD86-768D7231F25D}" presName="txShp" presStyleLbl="node1" presStyleIdx="1" presStyleCnt="3" custLinFactNeighborX="-194">
        <dgm:presLayoutVars>
          <dgm:bulletEnabled val="1"/>
        </dgm:presLayoutVars>
      </dgm:prSet>
      <dgm:spPr/>
    </dgm:pt>
    <dgm:pt modelId="{76389FB1-C225-4CCB-901C-A0C6920C3A75}" type="pres">
      <dgm:prSet presAssocID="{80FDAF30-9797-4FB1-ACAE-AC93FBFD017D}" presName="spacing" presStyleCnt="0"/>
      <dgm:spPr/>
    </dgm:pt>
    <dgm:pt modelId="{46623165-E094-48A1-96F0-B8D3AB492685}" type="pres">
      <dgm:prSet presAssocID="{2C011B45-6515-42E6-8D2C-C874BEF6F9E5}" presName="composite" presStyleCnt="0"/>
      <dgm:spPr/>
    </dgm:pt>
    <dgm:pt modelId="{80F163F4-C28C-44BA-9E71-9042BC6D8851}" type="pres">
      <dgm:prSet presAssocID="{2C011B45-6515-42E6-8D2C-C874BEF6F9E5}" presName="imgShp" presStyleLbl="fgImgPlace1" presStyleIdx="2" presStyleCnt="3" custFlipHor="1" custScaleX="92847"/>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019CDF77-E9DF-4F9C-8727-8427519261E5}" type="pres">
      <dgm:prSet presAssocID="{2C011B45-6515-42E6-8D2C-C874BEF6F9E5}" presName="txShp" presStyleLbl="node1" presStyleIdx="2" presStyleCnt="3">
        <dgm:presLayoutVars>
          <dgm:bulletEnabled val="1"/>
        </dgm:presLayoutVars>
      </dgm:prSet>
      <dgm:spPr/>
    </dgm:pt>
  </dgm:ptLst>
  <dgm:cxnLst>
    <dgm:cxn modelId="{C70A600C-46A4-46AF-890A-9716134503D4}" srcId="{500AD2D9-07BB-42BD-A4C5-CBE514A55D53}" destId="{711A3BD8-56ED-46FF-9E70-4D24A92A66EA}" srcOrd="0" destOrd="0" parTransId="{A028CE94-3B6A-429E-8DB3-C59A62F4F969}" sibTransId="{43184FBA-70BC-43AB-86D0-3EFACE04D48C}"/>
    <dgm:cxn modelId="{7266FA0E-51AF-440C-909D-4E1BD4983693}" type="presOf" srcId="{711A3BD8-56ED-46FF-9E70-4D24A92A66EA}" destId="{08CB2F36-EE6F-497D-BEA3-44BAEE5C6453}" srcOrd="0" destOrd="0" presId="urn:microsoft.com/office/officeart/2005/8/layout/vList3"/>
    <dgm:cxn modelId="{F5E81D13-8C74-48C9-A5D3-7A7776D5A78D}" type="presOf" srcId="{3C7B5523-FA16-4ADA-BD86-768D7231F25D}" destId="{B0767E91-59D5-4596-89A8-D795C62EDC74}" srcOrd="0" destOrd="0" presId="urn:microsoft.com/office/officeart/2005/8/layout/vList3"/>
    <dgm:cxn modelId="{AE637B1C-B009-4711-BDB2-8AB3197DF6F4}" type="presOf" srcId="{500AD2D9-07BB-42BD-A4C5-CBE514A55D53}" destId="{F185E01C-E630-4696-BC9A-360C7557C711}" srcOrd="0" destOrd="0" presId="urn:microsoft.com/office/officeart/2005/8/layout/vList3"/>
    <dgm:cxn modelId="{FA2AB461-BADF-48ED-A0ED-048D8076F5D8}" srcId="{500AD2D9-07BB-42BD-A4C5-CBE514A55D53}" destId="{3C7B5523-FA16-4ADA-BD86-768D7231F25D}" srcOrd="1" destOrd="0" parTransId="{DB51EC27-D581-42B9-B024-B8BF72E63FC2}" sibTransId="{80FDAF30-9797-4FB1-ACAE-AC93FBFD017D}"/>
    <dgm:cxn modelId="{AB86DC89-3677-4174-9D60-99E87DF7177B}" type="presOf" srcId="{2C011B45-6515-42E6-8D2C-C874BEF6F9E5}" destId="{019CDF77-E9DF-4F9C-8727-8427519261E5}" srcOrd="0" destOrd="0" presId="urn:microsoft.com/office/officeart/2005/8/layout/vList3"/>
    <dgm:cxn modelId="{C9A984DC-118C-4013-8A5F-A58DDBD509D2}" srcId="{500AD2D9-07BB-42BD-A4C5-CBE514A55D53}" destId="{2C011B45-6515-42E6-8D2C-C874BEF6F9E5}" srcOrd="2" destOrd="0" parTransId="{E8457863-B0BF-4CD8-89DF-C4B6AB295188}" sibTransId="{599AABB7-94B3-4688-BBCF-5EE5DE24B3A8}"/>
    <dgm:cxn modelId="{085A298E-68EF-48EF-ACAA-5A315B084D49}" type="presParOf" srcId="{F185E01C-E630-4696-BC9A-360C7557C711}" destId="{7AFD03DE-4022-4F9E-BD79-526525E13C71}" srcOrd="0" destOrd="0" presId="urn:microsoft.com/office/officeart/2005/8/layout/vList3"/>
    <dgm:cxn modelId="{850A34F2-C80E-44C3-B5AC-F2EF1BDABFA8}" type="presParOf" srcId="{7AFD03DE-4022-4F9E-BD79-526525E13C71}" destId="{DCFD1A23-CE00-4DA4-955E-A6CD3F61E4B9}" srcOrd="0" destOrd="0" presId="urn:microsoft.com/office/officeart/2005/8/layout/vList3"/>
    <dgm:cxn modelId="{25822BA5-3BF8-4929-86CA-348A876B7388}" type="presParOf" srcId="{7AFD03DE-4022-4F9E-BD79-526525E13C71}" destId="{08CB2F36-EE6F-497D-BEA3-44BAEE5C6453}" srcOrd="1" destOrd="0" presId="urn:microsoft.com/office/officeart/2005/8/layout/vList3"/>
    <dgm:cxn modelId="{8BAA3AB3-82BA-4276-81EB-E9F131FFCAD5}" type="presParOf" srcId="{F185E01C-E630-4696-BC9A-360C7557C711}" destId="{8C4841CB-3AF4-4541-8ADE-A7734A9F9C70}" srcOrd="1" destOrd="0" presId="urn:microsoft.com/office/officeart/2005/8/layout/vList3"/>
    <dgm:cxn modelId="{DDAE3783-471B-4B14-A8AA-2FC3364FFE96}" type="presParOf" srcId="{F185E01C-E630-4696-BC9A-360C7557C711}" destId="{126C8E74-75B7-45B9-960C-85D063B23DAA}" srcOrd="2" destOrd="0" presId="urn:microsoft.com/office/officeart/2005/8/layout/vList3"/>
    <dgm:cxn modelId="{2A98AB6A-9B9B-4F78-BBB9-BD23BB6F65F4}" type="presParOf" srcId="{126C8E74-75B7-45B9-960C-85D063B23DAA}" destId="{FC22CB67-F193-45FB-BA73-1699C90E0DA7}" srcOrd="0" destOrd="0" presId="urn:microsoft.com/office/officeart/2005/8/layout/vList3"/>
    <dgm:cxn modelId="{86B29FBF-8EE7-4E17-B21B-232D4E07D47D}" type="presParOf" srcId="{126C8E74-75B7-45B9-960C-85D063B23DAA}" destId="{B0767E91-59D5-4596-89A8-D795C62EDC74}" srcOrd="1" destOrd="0" presId="urn:microsoft.com/office/officeart/2005/8/layout/vList3"/>
    <dgm:cxn modelId="{A9B106D5-107B-44DB-BDD8-F251F50AF623}" type="presParOf" srcId="{F185E01C-E630-4696-BC9A-360C7557C711}" destId="{76389FB1-C225-4CCB-901C-A0C6920C3A75}" srcOrd="3" destOrd="0" presId="urn:microsoft.com/office/officeart/2005/8/layout/vList3"/>
    <dgm:cxn modelId="{21A9F8C5-51AF-4CA3-85F4-7D6C6EF7440B}" type="presParOf" srcId="{F185E01C-E630-4696-BC9A-360C7557C711}" destId="{46623165-E094-48A1-96F0-B8D3AB492685}" srcOrd="4" destOrd="0" presId="urn:microsoft.com/office/officeart/2005/8/layout/vList3"/>
    <dgm:cxn modelId="{40490F9B-580C-4A6C-83AC-4C636C624353}" type="presParOf" srcId="{46623165-E094-48A1-96F0-B8D3AB492685}" destId="{80F163F4-C28C-44BA-9E71-9042BC6D8851}" srcOrd="0" destOrd="0" presId="urn:microsoft.com/office/officeart/2005/8/layout/vList3"/>
    <dgm:cxn modelId="{45D99D65-B694-45B7-AEE9-B4E558A3D3BE}" type="presParOf" srcId="{46623165-E094-48A1-96F0-B8D3AB492685}" destId="{019CDF77-E9DF-4F9C-8727-8427519261E5}"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B2F36-EE6F-497D-BEA3-44BAEE5C6453}">
      <dsp:nvSpPr>
        <dsp:cNvPr id="0" name=""/>
        <dsp:cNvSpPr/>
      </dsp:nvSpPr>
      <dsp:spPr>
        <a:xfrm rot="10800000">
          <a:off x="2297542" y="436"/>
          <a:ext cx="8107680" cy="1021531"/>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0467"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b="0" i="0" u="none" kern="1200" dirty="0">
              <a:latin typeface="Calibri" panose="020F0502020204030204" pitchFamily="34" charset="0"/>
              <a:ea typeface="Calibri" panose="020F0502020204030204" pitchFamily="34" charset="0"/>
              <a:cs typeface="Calibri" panose="020F0502020204030204" pitchFamily="34" charset="0"/>
            </a:rPr>
            <a:t>Navigating the UMF Scholarship Budget and Criteria Excel</a:t>
          </a:r>
          <a:endParaRPr lang="en-US" sz="2800" b="0" kern="1200" dirty="0">
            <a:latin typeface="Calibri" panose="020F0502020204030204" pitchFamily="34" charset="0"/>
            <a:ea typeface="Calibri" panose="020F0502020204030204" pitchFamily="34" charset="0"/>
            <a:cs typeface="Calibri" panose="020F0502020204030204" pitchFamily="34" charset="0"/>
          </a:endParaRPr>
        </a:p>
      </dsp:txBody>
      <dsp:txXfrm rot="10800000">
        <a:off x="2552925" y="436"/>
        <a:ext cx="7852297" cy="1021531"/>
      </dsp:txXfrm>
    </dsp:sp>
    <dsp:sp modelId="{DCFD1A23-CE00-4DA4-955E-A6CD3F61E4B9}">
      <dsp:nvSpPr>
        <dsp:cNvPr id="0" name=""/>
        <dsp:cNvSpPr/>
      </dsp:nvSpPr>
      <dsp:spPr>
        <a:xfrm flipH="1">
          <a:off x="1786777" y="436"/>
          <a:ext cx="1021531" cy="102153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0767E91-59D5-4596-89A8-D795C62EDC74}">
      <dsp:nvSpPr>
        <dsp:cNvPr id="0" name=""/>
        <dsp:cNvSpPr/>
      </dsp:nvSpPr>
      <dsp:spPr>
        <a:xfrm rot="10800000">
          <a:off x="2281814" y="1277351"/>
          <a:ext cx="8107680" cy="1021531"/>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0467" tIns="106680" rIns="199136" bIns="106680" numCol="1" spcCol="1270" anchor="ctr" anchorCtr="0">
          <a:noAutofit/>
        </a:bodyPr>
        <a:lstStyle/>
        <a:p>
          <a:pPr marL="0" lvl="0" indent="0" algn="ctr" defTabSz="1244600" rtl="0">
            <a:lnSpc>
              <a:spcPct val="90000"/>
            </a:lnSpc>
            <a:spcBef>
              <a:spcPct val="0"/>
            </a:spcBef>
            <a:spcAft>
              <a:spcPct val="35000"/>
            </a:spcAft>
            <a:buNone/>
          </a:pPr>
          <a:r>
            <a:rPr lang="en-US" sz="2800" b="0" i="0" kern="1200" dirty="0">
              <a:latin typeface="Calibri"/>
              <a:ea typeface="Calibri" panose="020F0502020204030204" pitchFamily="34" charset="0"/>
              <a:cs typeface="Calibri"/>
            </a:rPr>
            <a:t>New Scholarship Cycle​</a:t>
          </a:r>
          <a:br>
            <a:rPr lang="en-US" sz="2800" b="0" i="0" kern="1200" dirty="0">
              <a:latin typeface="Calibri"/>
              <a:ea typeface="Calibri" panose="020F0502020204030204" pitchFamily="34" charset="0"/>
              <a:cs typeface="Calibri"/>
            </a:rPr>
          </a:br>
          <a:r>
            <a:rPr lang="en-US" sz="2800" b="0" i="0" u="none" kern="1200" dirty="0">
              <a:latin typeface="Calibri"/>
              <a:ea typeface="Calibri" panose="020F0502020204030204" pitchFamily="34" charset="0"/>
              <a:cs typeface="Calibri"/>
            </a:rPr>
            <a:t>2024 – 2025</a:t>
          </a:r>
          <a:endParaRPr lang="en-US" sz="2800" b="0" kern="1200" dirty="0">
            <a:latin typeface="Calibri"/>
            <a:ea typeface="Calibri" panose="020F0502020204030204" pitchFamily="34" charset="0"/>
            <a:cs typeface="Calibri"/>
          </a:endParaRPr>
        </a:p>
      </dsp:txBody>
      <dsp:txXfrm rot="10800000">
        <a:off x="2537197" y="1277351"/>
        <a:ext cx="7852297" cy="1021531"/>
      </dsp:txXfrm>
    </dsp:sp>
    <dsp:sp modelId="{FC22CB67-F193-45FB-BA73-1699C90E0DA7}">
      <dsp:nvSpPr>
        <dsp:cNvPr id="0" name=""/>
        <dsp:cNvSpPr/>
      </dsp:nvSpPr>
      <dsp:spPr>
        <a:xfrm flipH="1">
          <a:off x="1786777" y="1277351"/>
          <a:ext cx="1021531" cy="102153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50800" dist="38100" dir="10800000" algn="r"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19CDF77-E9DF-4F9C-8727-8427519261E5}">
      <dsp:nvSpPr>
        <dsp:cNvPr id="0" name=""/>
        <dsp:cNvSpPr/>
      </dsp:nvSpPr>
      <dsp:spPr>
        <a:xfrm rot="10800000">
          <a:off x="2279275" y="2554266"/>
          <a:ext cx="8107680" cy="1021531"/>
        </a:xfrm>
        <a:prstGeom prst="homePlate">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0467" tIns="106680" rIns="199136"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Calibri"/>
              <a:cs typeface="Calibri"/>
            </a:rPr>
            <a:t>Scholarship Portal Checklist</a:t>
          </a:r>
        </a:p>
      </dsp:txBody>
      <dsp:txXfrm rot="10800000">
        <a:off x="2534658" y="2554266"/>
        <a:ext cx="7852297" cy="1021531"/>
      </dsp:txXfrm>
    </dsp:sp>
    <dsp:sp modelId="{80F163F4-C28C-44BA-9E71-9042BC6D8851}">
      <dsp:nvSpPr>
        <dsp:cNvPr id="0" name=""/>
        <dsp:cNvSpPr/>
      </dsp:nvSpPr>
      <dsp:spPr>
        <a:xfrm flipH="1">
          <a:off x="1805044" y="2554266"/>
          <a:ext cx="948461" cy="1021531"/>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outerShdw blurRad="38100" dist="25400" dir="5400000" rotWithShape="0">
            <a:srgbClr val="000000">
              <a:alpha val="5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0A5E8-E853-48C1-81EF-4196DAA62A18}" type="datetimeFigureOut">
              <a:rPr lang="en-US" smtClean="0"/>
              <a:t>2/16/2024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5225E-EB3B-4CEC-8FD1-6C5AE9CF95E2}" type="slidenum">
              <a:rPr lang="en-US" smtClean="0"/>
              <a:t>‹#›</a:t>
            </a:fld>
            <a:endParaRPr lang="en-US" dirty="0"/>
          </a:p>
        </p:txBody>
      </p:sp>
    </p:spTree>
    <p:extLst>
      <p:ext uri="{BB962C8B-B14F-4D97-AF65-F5344CB8AC3E}">
        <p14:creationId xmlns:p14="http://schemas.microsoft.com/office/powerpoint/2010/main" val="63204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b="1" dirty="0"/>
              <a:t>Raven presents</a:t>
            </a:r>
          </a:p>
          <a:p>
            <a:pPr marL="171450" indent="-171450">
              <a:buFont typeface="Wingdings" panose="05000000000000000000" pitchFamily="2" charset="2"/>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1</a:t>
            </a:fld>
            <a:endParaRPr lang="en-US" dirty="0"/>
          </a:p>
        </p:txBody>
      </p:sp>
    </p:spTree>
    <p:extLst>
      <p:ext uri="{BB962C8B-B14F-4D97-AF65-F5344CB8AC3E}">
        <p14:creationId xmlns:p14="http://schemas.microsoft.com/office/powerpoint/2010/main" val="331802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panose="05000000000000000000" pitchFamily="2" charset="2"/>
              <a:buChar char="Ø"/>
            </a:pPr>
            <a:r>
              <a:rPr lang="en-US" b="0" dirty="0"/>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10</a:t>
            </a:fld>
            <a:endParaRPr lang="en-US" dirty="0"/>
          </a:p>
        </p:txBody>
      </p:sp>
    </p:spTree>
    <p:extLst>
      <p:ext uri="{BB962C8B-B14F-4D97-AF65-F5344CB8AC3E}">
        <p14:creationId xmlns:p14="http://schemas.microsoft.com/office/powerpoint/2010/main" val="3924312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panose="05000000000000000000" pitchFamily="2" charset="2"/>
              <a:buChar char="Ø"/>
            </a:pPr>
            <a:r>
              <a:rPr lang="en-US" b="0" dirty="0">
                <a:cs typeface="Calibri"/>
              </a:rPr>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11</a:t>
            </a:fld>
            <a:endParaRPr lang="en-US" dirty="0"/>
          </a:p>
        </p:txBody>
      </p:sp>
    </p:spTree>
    <p:extLst>
      <p:ext uri="{BB962C8B-B14F-4D97-AF65-F5344CB8AC3E}">
        <p14:creationId xmlns:p14="http://schemas.microsoft.com/office/powerpoint/2010/main" val="359754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dirty="0"/>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12</a:t>
            </a:fld>
            <a:endParaRPr lang="en-US" dirty="0"/>
          </a:p>
        </p:txBody>
      </p:sp>
    </p:spTree>
    <p:extLst>
      <p:ext uri="{BB962C8B-B14F-4D97-AF65-F5344CB8AC3E}">
        <p14:creationId xmlns:p14="http://schemas.microsoft.com/office/powerpoint/2010/main" val="1446809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dirty="0"/>
              <a:t>Complete. </a:t>
            </a:r>
          </a:p>
          <a:p>
            <a:endParaRPr lang="en-US" dirty="0"/>
          </a:p>
        </p:txBody>
      </p:sp>
      <p:sp>
        <p:nvSpPr>
          <p:cNvPr id="4" name="Slide Number Placeholder 3"/>
          <p:cNvSpPr>
            <a:spLocks noGrp="1"/>
          </p:cNvSpPr>
          <p:nvPr>
            <p:ph type="sldNum" sz="quarter" idx="5"/>
          </p:nvPr>
        </p:nvSpPr>
        <p:spPr/>
        <p:txBody>
          <a:bodyPr/>
          <a:lstStyle/>
          <a:p>
            <a:fld id="{1BD5225E-EB3B-4CEC-8FD1-6C5AE9CF95E2}" type="slidenum">
              <a:rPr lang="en-US" smtClean="0"/>
              <a:t>13</a:t>
            </a:fld>
            <a:endParaRPr lang="en-US" dirty="0"/>
          </a:p>
        </p:txBody>
      </p:sp>
    </p:spTree>
    <p:extLst>
      <p:ext uri="{BB962C8B-B14F-4D97-AF65-F5344CB8AC3E}">
        <p14:creationId xmlns:p14="http://schemas.microsoft.com/office/powerpoint/2010/main" val="1172210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dirty="0"/>
              <a:t>Complete. </a:t>
            </a:r>
          </a:p>
          <a:p>
            <a:endParaRPr lang="en-US" dirty="0"/>
          </a:p>
        </p:txBody>
      </p:sp>
      <p:sp>
        <p:nvSpPr>
          <p:cNvPr id="4" name="Slide Number Placeholder 3"/>
          <p:cNvSpPr>
            <a:spLocks noGrp="1"/>
          </p:cNvSpPr>
          <p:nvPr>
            <p:ph type="sldNum" sz="quarter" idx="5"/>
          </p:nvPr>
        </p:nvSpPr>
        <p:spPr/>
        <p:txBody>
          <a:bodyPr/>
          <a:lstStyle/>
          <a:p>
            <a:fld id="{1BD5225E-EB3B-4CEC-8FD1-6C5AE9CF95E2}" type="slidenum">
              <a:rPr lang="en-US" smtClean="0"/>
              <a:t>14</a:t>
            </a:fld>
            <a:endParaRPr lang="en-US" dirty="0"/>
          </a:p>
        </p:txBody>
      </p:sp>
    </p:spTree>
    <p:extLst>
      <p:ext uri="{BB962C8B-B14F-4D97-AF65-F5344CB8AC3E}">
        <p14:creationId xmlns:p14="http://schemas.microsoft.com/office/powerpoint/2010/main" val="102815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dirty="0"/>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15</a:t>
            </a:fld>
            <a:endParaRPr lang="en-US" dirty="0"/>
          </a:p>
        </p:txBody>
      </p:sp>
    </p:spTree>
    <p:extLst>
      <p:ext uri="{BB962C8B-B14F-4D97-AF65-F5344CB8AC3E}">
        <p14:creationId xmlns:p14="http://schemas.microsoft.com/office/powerpoint/2010/main" val="3402896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dirty="0"/>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16</a:t>
            </a:fld>
            <a:endParaRPr lang="en-US" dirty="0"/>
          </a:p>
        </p:txBody>
      </p:sp>
    </p:spTree>
    <p:extLst>
      <p:ext uri="{BB962C8B-B14F-4D97-AF65-F5344CB8AC3E}">
        <p14:creationId xmlns:p14="http://schemas.microsoft.com/office/powerpoint/2010/main" val="2488348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dirty="0"/>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17</a:t>
            </a:fld>
            <a:endParaRPr lang="en-US" dirty="0"/>
          </a:p>
        </p:txBody>
      </p:sp>
    </p:spTree>
    <p:extLst>
      <p:ext uri="{BB962C8B-B14F-4D97-AF65-F5344CB8AC3E}">
        <p14:creationId xmlns:p14="http://schemas.microsoft.com/office/powerpoint/2010/main" val="2469550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dirty="0"/>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18</a:t>
            </a:fld>
            <a:endParaRPr lang="en-US" dirty="0"/>
          </a:p>
        </p:txBody>
      </p:sp>
    </p:spTree>
    <p:extLst>
      <p:ext uri="{BB962C8B-B14F-4D97-AF65-F5344CB8AC3E}">
        <p14:creationId xmlns:p14="http://schemas.microsoft.com/office/powerpoint/2010/main" val="2643559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dirty="0"/>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19</a:t>
            </a:fld>
            <a:endParaRPr lang="en-US" dirty="0"/>
          </a:p>
        </p:txBody>
      </p:sp>
    </p:spTree>
    <p:extLst>
      <p:ext uri="{BB962C8B-B14F-4D97-AF65-F5344CB8AC3E}">
        <p14:creationId xmlns:p14="http://schemas.microsoft.com/office/powerpoint/2010/main" val="307181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b="1" dirty="0"/>
              <a:t>Raven presents</a:t>
            </a:r>
            <a:endParaRPr lang="en-US" dirty="0"/>
          </a:p>
          <a:p>
            <a:pPr marL="171450" indent="-171450">
              <a:buFont typeface="Wingdings" panose="05000000000000000000" pitchFamily="2" charset="2"/>
              <a:buChar char="Ø"/>
            </a:pPr>
            <a:r>
              <a:rPr lang="en-US" sz="1800" b="0" i="0" u="none" strike="noStrike" cap="all" dirty="0">
                <a:solidFill>
                  <a:srgbClr val="FFFFFF"/>
                </a:solidFill>
                <a:effectLst/>
                <a:latin typeface="Calibri" panose="020F0502020204030204" pitchFamily="34" charset="0"/>
              </a:rPr>
              <a:t>Benefits to Using the Scholarship Portal</a:t>
            </a:r>
            <a:endParaRPr lang="en-US" sz="1800" b="0" i="0" u="none" strike="noStrike" cap="all">
              <a:solidFill>
                <a:srgbClr val="FFFFFF"/>
              </a:solidFill>
              <a:effectLst/>
              <a:latin typeface="Calibri" panose="020F0502020204030204" pitchFamily="34" charset="0"/>
              <a:ea typeface="Calibri"/>
              <a:cs typeface="Calibri"/>
            </a:endParaRPr>
          </a:p>
          <a:p>
            <a:pPr marL="171450" indent="-171450">
              <a:buFont typeface="Wingdings" panose="05000000000000000000" pitchFamily="2" charset="2"/>
              <a:buChar char="Ø"/>
            </a:pPr>
            <a:r>
              <a:rPr lang="en-US" sz="1800" b="0" i="0" u="none" strike="noStrike" cap="all" dirty="0">
                <a:solidFill>
                  <a:srgbClr val="FFFFFF"/>
                </a:solidFill>
                <a:effectLst/>
                <a:latin typeface="Calibri" panose="020F0502020204030204" pitchFamily="34" charset="0"/>
              </a:rPr>
              <a:t>how does the Portal Work For Students?</a:t>
            </a:r>
            <a:endParaRPr lang="en-US" sz="1800" b="0" i="0" u="none" strike="noStrike" cap="all">
              <a:solidFill>
                <a:srgbClr val="FFFFFF"/>
              </a:solidFill>
              <a:effectLst/>
              <a:latin typeface="Calibri" panose="020F0502020204030204" pitchFamily="34" charset="0"/>
              <a:ea typeface="Calibri"/>
              <a:cs typeface="Calibri"/>
            </a:endParaRPr>
          </a:p>
          <a:p>
            <a:pPr marL="171450" indent="-171450">
              <a:buFont typeface="Wingdings" panose="05000000000000000000" pitchFamily="2" charset="2"/>
              <a:buChar char="Ø"/>
            </a:pPr>
            <a:r>
              <a:rPr lang="en-US" sz="1800" b="0" i="0" u="none" strike="noStrike" cap="all" dirty="0">
                <a:solidFill>
                  <a:srgbClr val="FFFFFF"/>
                </a:solidFill>
                <a:effectLst/>
                <a:latin typeface="Calibri"/>
                <a:ea typeface="Calibri"/>
                <a:cs typeface="Calibri"/>
              </a:rPr>
              <a:t>Reviewing Opportunities in the Portal </a:t>
            </a:r>
          </a:p>
          <a:p>
            <a:pPr marL="171450" indent="-171450">
              <a:buFont typeface="Wingdings" panose="05000000000000000000" pitchFamily="2" charset="2"/>
              <a:buChar char="Ø"/>
            </a:pPr>
            <a:r>
              <a:rPr lang="en-US" sz="1800" b="0" i="0" u="none" strike="noStrike" dirty="0">
                <a:solidFill>
                  <a:srgbClr val="FFFFFF"/>
                </a:solidFill>
                <a:effectLst/>
                <a:latin typeface="Calibri" panose="020F0502020204030204" pitchFamily="34" charset="0"/>
              </a:rPr>
              <a:t>How to add Start and End Dates at the Opportunity&amp; Conditional Level</a:t>
            </a:r>
            <a:endParaRPr lang="en-US" b="0" dirty="0"/>
          </a:p>
        </p:txBody>
      </p:sp>
      <p:sp>
        <p:nvSpPr>
          <p:cNvPr id="4" name="Slide Number Placeholder 3"/>
          <p:cNvSpPr>
            <a:spLocks noGrp="1"/>
          </p:cNvSpPr>
          <p:nvPr>
            <p:ph type="sldNum" sz="quarter" idx="5"/>
          </p:nvPr>
        </p:nvSpPr>
        <p:spPr/>
        <p:txBody>
          <a:bodyPr/>
          <a:lstStyle/>
          <a:p>
            <a:fld id="{5ADD0482-FC88-431A-A070-37D919A9D21F}" type="slidenum">
              <a:rPr lang="en-US" smtClean="0"/>
              <a:t>2</a:t>
            </a:fld>
            <a:endParaRPr lang="en-US" dirty="0"/>
          </a:p>
        </p:txBody>
      </p:sp>
    </p:spTree>
    <p:extLst>
      <p:ext uri="{BB962C8B-B14F-4D97-AF65-F5344CB8AC3E}">
        <p14:creationId xmlns:p14="http://schemas.microsoft.com/office/powerpoint/2010/main" val="2319623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FAO Presents: </a:t>
            </a:r>
          </a:p>
          <a:p>
            <a:pPr marL="171450" indent="-171450">
              <a:buFont typeface="Wingdings" panose="05000000000000000000" pitchFamily="2" charset="2"/>
              <a:buChar char="Ø"/>
            </a:pPr>
            <a:r>
              <a:rPr lang="en-US" dirty="0"/>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20</a:t>
            </a:fld>
            <a:endParaRPr lang="en-US" dirty="0"/>
          </a:p>
        </p:txBody>
      </p:sp>
    </p:spTree>
    <p:extLst>
      <p:ext uri="{BB962C8B-B14F-4D97-AF65-F5344CB8AC3E}">
        <p14:creationId xmlns:p14="http://schemas.microsoft.com/office/powerpoint/2010/main" val="1228251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21</a:t>
            </a:fld>
            <a:endParaRPr lang="en-US" dirty="0"/>
          </a:p>
        </p:txBody>
      </p:sp>
    </p:spTree>
    <p:extLst>
      <p:ext uri="{BB962C8B-B14F-4D97-AF65-F5344CB8AC3E}">
        <p14:creationId xmlns:p14="http://schemas.microsoft.com/office/powerpoint/2010/main" val="2791274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22</a:t>
            </a:fld>
            <a:endParaRPr lang="en-US" dirty="0"/>
          </a:p>
        </p:txBody>
      </p:sp>
    </p:spTree>
    <p:extLst>
      <p:ext uri="{BB962C8B-B14F-4D97-AF65-F5344CB8AC3E}">
        <p14:creationId xmlns:p14="http://schemas.microsoft.com/office/powerpoint/2010/main" val="3548529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23</a:t>
            </a:fld>
            <a:endParaRPr lang="en-US" dirty="0"/>
          </a:p>
        </p:txBody>
      </p:sp>
    </p:spTree>
    <p:extLst>
      <p:ext uri="{BB962C8B-B14F-4D97-AF65-F5344CB8AC3E}">
        <p14:creationId xmlns:p14="http://schemas.microsoft.com/office/powerpoint/2010/main" val="252098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a:buChar char="Ø"/>
            </a:pPr>
            <a:r>
              <a:rPr lang="en-US" dirty="0">
                <a:cs typeface="Calibri"/>
              </a:rPr>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24</a:t>
            </a:fld>
            <a:endParaRPr lang="en-US" dirty="0"/>
          </a:p>
        </p:txBody>
      </p:sp>
    </p:spTree>
    <p:extLst>
      <p:ext uri="{BB962C8B-B14F-4D97-AF65-F5344CB8AC3E}">
        <p14:creationId xmlns:p14="http://schemas.microsoft.com/office/powerpoint/2010/main" val="85994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a:buChar char="Ø"/>
            </a:pPr>
            <a:r>
              <a:rPr lang="en-US" dirty="0">
                <a:cs typeface="Calibri" panose="020F0502020204030204"/>
              </a:rPr>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3</a:t>
            </a:fld>
            <a:endParaRPr lang="en-US" dirty="0"/>
          </a:p>
        </p:txBody>
      </p:sp>
    </p:spTree>
    <p:extLst>
      <p:ext uri="{BB962C8B-B14F-4D97-AF65-F5344CB8AC3E}">
        <p14:creationId xmlns:p14="http://schemas.microsoft.com/office/powerpoint/2010/main" val="330821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a:buChar char="Ø"/>
            </a:pPr>
            <a:r>
              <a:rPr lang="en-US" dirty="0">
                <a:cs typeface="Calibri" panose="020F0502020204030204"/>
              </a:rPr>
              <a:t>Complete.</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BD5225E-EB3B-4CEC-8FD1-6C5AE9CF95E2}" type="slidenum">
              <a:rPr lang="en-US" smtClean="0"/>
              <a:t>4</a:t>
            </a:fld>
            <a:endParaRPr lang="en-US" dirty="0"/>
          </a:p>
        </p:txBody>
      </p:sp>
    </p:spTree>
    <p:extLst>
      <p:ext uri="{BB962C8B-B14F-4D97-AF65-F5344CB8AC3E}">
        <p14:creationId xmlns:p14="http://schemas.microsoft.com/office/powerpoint/2010/main" val="1892553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panose="05000000000000000000" pitchFamily="2" charset="2"/>
              <a:buChar char="Ø"/>
            </a:pPr>
            <a:r>
              <a:rPr lang="en-US" dirty="0">
                <a:ea typeface="Calibri"/>
                <a:cs typeface="Calibri"/>
              </a:rPr>
              <a:t>Complete.</a:t>
            </a:r>
          </a:p>
          <a:p>
            <a:pPr marL="0" indent="0">
              <a:buFont typeface="Wingdings" panose="05000000000000000000" pitchFamily="2" charset="2"/>
              <a:buNone/>
            </a:pPr>
            <a:endParaRPr lang="en-US" dirty="0">
              <a:ea typeface="Calibri"/>
              <a:cs typeface="Calibri"/>
            </a:endParaRPr>
          </a:p>
          <a:p>
            <a:pPr marL="171450" indent="-171450">
              <a:buFont typeface="Wingdings" panose="05000000000000000000" pitchFamily="2" charset="2"/>
              <a:buChar char="Ø"/>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5ADD0482-FC88-431A-A070-37D919A9D21F}" type="slidenum">
              <a:rPr lang="en-US" smtClean="0"/>
              <a:t>5</a:t>
            </a:fld>
            <a:endParaRPr lang="en-US" dirty="0"/>
          </a:p>
        </p:txBody>
      </p:sp>
    </p:spTree>
    <p:extLst>
      <p:ext uri="{BB962C8B-B14F-4D97-AF65-F5344CB8AC3E}">
        <p14:creationId xmlns:p14="http://schemas.microsoft.com/office/powerpoint/2010/main" val="3138048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Courier New" panose="02070309020205020404" pitchFamily="49" charset="0"/>
              <a:buNone/>
            </a:pPr>
            <a:r>
              <a:rPr lang="en-US" b="1" dirty="0"/>
              <a:t>FAO Presents</a:t>
            </a:r>
          </a:p>
          <a:p>
            <a:pPr marL="171450" indent="-171450">
              <a:buFont typeface="Wingdings" panose="05000000000000000000" pitchFamily="2" charset="2"/>
              <a:buChar char="Ø"/>
            </a:pPr>
            <a:r>
              <a:rPr lang="en-US" dirty="0">
                <a:ea typeface="Calibri"/>
                <a:cs typeface="Calibri"/>
              </a:rPr>
              <a:t>Complete.</a:t>
            </a:r>
          </a:p>
        </p:txBody>
      </p:sp>
      <p:sp>
        <p:nvSpPr>
          <p:cNvPr id="4" name="Slide Number Placeholder 3"/>
          <p:cNvSpPr>
            <a:spLocks noGrp="1"/>
          </p:cNvSpPr>
          <p:nvPr>
            <p:ph type="sldNum" sz="quarter" idx="5"/>
          </p:nvPr>
        </p:nvSpPr>
        <p:spPr/>
        <p:txBody>
          <a:bodyPr/>
          <a:lstStyle/>
          <a:p>
            <a:fld id="{5ADD0482-FC88-431A-A070-37D919A9D21F}" type="slidenum">
              <a:rPr lang="en-US" smtClean="0"/>
              <a:t>6</a:t>
            </a:fld>
            <a:endParaRPr lang="en-US" dirty="0"/>
          </a:p>
        </p:txBody>
      </p:sp>
    </p:spTree>
    <p:extLst>
      <p:ext uri="{BB962C8B-B14F-4D97-AF65-F5344CB8AC3E}">
        <p14:creationId xmlns:p14="http://schemas.microsoft.com/office/powerpoint/2010/main" val="3097978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 </a:t>
            </a:r>
          </a:p>
          <a:p>
            <a:pPr marL="171450" indent="-171450">
              <a:buFont typeface="Wingdings"/>
              <a:buChar char="Ø"/>
            </a:pPr>
            <a:r>
              <a:rPr lang="en-US" dirty="0">
                <a:cs typeface="Calibri" panose="020F0502020204030204"/>
              </a:rPr>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7</a:t>
            </a:fld>
            <a:endParaRPr lang="en-US" dirty="0"/>
          </a:p>
        </p:txBody>
      </p:sp>
    </p:spTree>
    <p:extLst>
      <p:ext uri="{BB962C8B-B14F-4D97-AF65-F5344CB8AC3E}">
        <p14:creationId xmlns:p14="http://schemas.microsoft.com/office/powerpoint/2010/main" val="1779149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panose="05000000000000000000" pitchFamily="2" charset="2"/>
              <a:buChar char="Ø"/>
            </a:pPr>
            <a:r>
              <a:rPr lang="en-US" b="0" dirty="0"/>
              <a:t>Complete.</a:t>
            </a:r>
          </a:p>
        </p:txBody>
      </p:sp>
      <p:sp>
        <p:nvSpPr>
          <p:cNvPr id="4" name="Slide Number Placeholder 3"/>
          <p:cNvSpPr>
            <a:spLocks noGrp="1"/>
          </p:cNvSpPr>
          <p:nvPr>
            <p:ph type="sldNum" sz="quarter" idx="5"/>
          </p:nvPr>
        </p:nvSpPr>
        <p:spPr/>
        <p:txBody>
          <a:bodyPr/>
          <a:lstStyle/>
          <a:p>
            <a:fld id="{1BD5225E-EB3B-4CEC-8FD1-6C5AE9CF95E2}" type="slidenum">
              <a:rPr lang="en-US" smtClean="0"/>
              <a:t>8</a:t>
            </a:fld>
            <a:endParaRPr lang="en-US" dirty="0"/>
          </a:p>
        </p:txBody>
      </p:sp>
    </p:spTree>
    <p:extLst>
      <p:ext uri="{BB962C8B-B14F-4D97-AF65-F5344CB8AC3E}">
        <p14:creationId xmlns:p14="http://schemas.microsoft.com/office/powerpoint/2010/main" val="2278514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Raven Presents:</a:t>
            </a:r>
          </a:p>
          <a:p>
            <a:pPr marL="171450" indent="-171450">
              <a:buFont typeface="Wingdings" panose="05000000000000000000" pitchFamily="2" charset="2"/>
              <a:buChar char="Ø"/>
            </a:pPr>
            <a:r>
              <a:rPr lang="en-US" b="0" dirty="0"/>
              <a:t>Complete. </a:t>
            </a:r>
          </a:p>
        </p:txBody>
      </p:sp>
      <p:sp>
        <p:nvSpPr>
          <p:cNvPr id="4" name="Slide Number Placeholder 3"/>
          <p:cNvSpPr>
            <a:spLocks noGrp="1"/>
          </p:cNvSpPr>
          <p:nvPr>
            <p:ph type="sldNum" sz="quarter" idx="5"/>
          </p:nvPr>
        </p:nvSpPr>
        <p:spPr/>
        <p:txBody>
          <a:bodyPr/>
          <a:lstStyle/>
          <a:p>
            <a:fld id="{1BD5225E-EB3B-4CEC-8FD1-6C5AE9CF95E2}" type="slidenum">
              <a:rPr lang="en-US" smtClean="0"/>
              <a:t>9</a:t>
            </a:fld>
            <a:endParaRPr lang="en-US" dirty="0"/>
          </a:p>
        </p:txBody>
      </p:sp>
    </p:spTree>
    <p:extLst>
      <p:ext uri="{BB962C8B-B14F-4D97-AF65-F5344CB8AC3E}">
        <p14:creationId xmlns:p14="http://schemas.microsoft.com/office/powerpoint/2010/main" val="219755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C994CB-2BC6-164B-80D4-304B4CB6D8C3}"/>
              </a:ext>
            </a:extLst>
          </p:cNvPr>
          <p:cNvSpPr>
            <a:spLocks noChangeAspect="1"/>
          </p:cNvSpPr>
          <p:nvPr userDrawn="1"/>
        </p:nvSpPr>
        <p:spPr bwMode="white">
          <a:xfrm>
            <a:off x="445982" y="606554"/>
            <a:ext cx="11300036" cy="1258827"/>
          </a:xfrm>
          <a:prstGeom prst="rect">
            <a:avLst/>
          </a:prstGeom>
          <a:gradFill flip="none" rotWithShape="1">
            <a:gsLst>
              <a:gs pos="100000">
                <a:schemeClr val="accent2"/>
              </a:gs>
              <a:gs pos="60000">
                <a:schemeClr val="accent1">
                  <a:lumMod val="95000"/>
                  <a:lumOff val="5000"/>
                </a:schemeClr>
              </a:gs>
              <a:gs pos="0">
                <a:schemeClr val="accent1">
                  <a:lumMod val="4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81192" y="2180496"/>
            <a:ext cx="11029615" cy="367830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E20D11B3-3F18-4FD1-BAEF-D15CC2EE16C2}" type="datetime8">
              <a:rPr lang="en-US" noProof="0" smtClean="0"/>
              <a:t>2/16/2024 1:40 PM</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558300" y="5956137"/>
            <a:ext cx="1052508" cy="365125"/>
          </a:xfrm>
        </p:spPr>
        <p:txBody>
          <a:bodyPr/>
          <a:lstStyle/>
          <a:p>
            <a:fld id="{C5C3056E-1632-4A65-A24F-3F10A1450A6E}" type="slidenum">
              <a:rPr lang="en-US" noProof="0" smtClean="0"/>
              <a:t>‹#›</a:t>
            </a:fld>
            <a:endParaRPr lang="en-US" noProof="0" dirty="0"/>
          </a:p>
        </p:txBody>
      </p:sp>
      <p:sp>
        <p:nvSpPr>
          <p:cNvPr id="9" name="Title 1">
            <a:extLst>
              <a:ext uri="{FF2B5EF4-FFF2-40B4-BE49-F238E27FC236}">
                <a16:creationId xmlns:a16="http://schemas.microsoft.com/office/drawing/2014/main" id="{B5BE0FDB-DB48-E242-8A1F-5B06F79B404A}"/>
              </a:ext>
            </a:extLst>
          </p:cNvPr>
          <p:cNvSpPr>
            <a:spLocks noGrp="1"/>
          </p:cNvSpPr>
          <p:nvPr>
            <p:ph type="title"/>
          </p:nvPr>
        </p:nvSpPr>
        <p:spPr>
          <a:xfrm>
            <a:off x="581193" y="729658"/>
            <a:ext cx="11029616" cy="988332"/>
          </a:xfrm>
        </p:spPr>
        <p:txBody>
          <a:bodyPr anchor="ctr" anchorCtr="0">
            <a:normAutofit/>
          </a:bodyPr>
          <a:lstStyle>
            <a:lvl1pPr algn="ctr">
              <a:defRPr sz="4000"/>
            </a:lvl1pPr>
          </a:lstStyle>
          <a:p>
            <a:r>
              <a:rPr lang="en-US" noProof="0"/>
              <a:t>Click to edit Master title style</a:t>
            </a:r>
          </a:p>
        </p:txBody>
      </p:sp>
    </p:spTree>
    <p:extLst>
      <p:ext uri="{BB962C8B-B14F-4D97-AF65-F5344CB8AC3E}">
        <p14:creationId xmlns:p14="http://schemas.microsoft.com/office/powerpoint/2010/main" val="110118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903163"/>
                </a:solidFill>
              </a:defRPr>
            </a:lvl1pPr>
          </a:lstStyle>
          <a:p>
            <a:fld id="{E2E361C1-C0E3-47DF-8509-372F2F8B74E4}" type="datetime8">
              <a:rPr lang="en-US" noProof="0" smtClean="0"/>
              <a:pPr/>
              <a:t>2/16/2024 1:40 PM</a:t>
            </a:fld>
            <a:endParaRPr lang="en-US" noProof="0" dirty="0"/>
          </a:p>
        </p:txBody>
      </p:sp>
      <p:sp>
        <p:nvSpPr>
          <p:cNvPr id="3" name="Footer Placeholder 2"/>
          <p:cNvSpPr>
            <a:spLocks noGrp="1"/>
          </p:cNvSpPr>
          <p:nvPr>
            <p:ph type="ftr" sz="quarter" idx="11"/>
          </p:nvPr>
        </p:nvSpPr>
        <p:spPr/>
        <p:txBody>
          <a:bodyPr/>
          <a:lstStyle>
            <a:lvl1pPr>
              <a:defRPr>
                <a:solidFill>
                  <a:srgbClr val="903163"/>
                </a:solidFill>
              </a:defRPr>
            </a:lvl1pPr>
          </a:lstStyle>
          <a:p>
            <a:r>
              <a:rPr lang="en-US" noProof="0" dirty="0"/>
              <a:t>ADD A FOOTER</a:t>
            </a:r>
          </a:p>
        </p:txBody>
      </p:sp>
      <p:sp>
        <p:nvSpPr>
          <p:cNvPr id="4" name="Slide Number Placeholder 3"/>
          <p:cNvSpPr>
            <a:spLocks noGrp="1"/>
          </p:cNvSpPr>
          <p:nvPr>
            <p:ph type="sldNum" sz="quarter" idx="12"/>
          </p:nvPr>
        </p:nvSpPr>
        <p:spPr/>
        <p:txBody>
          <a:bodyPr/>
          <a:lstStyle>
            <a:lvl1pPr>
              <a:defRPr>
                <a:solidFill>
                  <a:srgbClr val="903163"/>
                </a:solidFill>
              </a:defRPr>
            </a:lvl1pPr>
          </a:lstStyle>
          <a:p>
            <a:fld id="{C5C3056E-1632-4A65-A24F-3F10A1450A6E}" type="slidenum">
              <a:rPr lang="en-US" noProof="0" smtClean="0"/>
              <a:pPr/>
              <a:t>‹#›</a:t>
            </a:fld>
            <a:endParaRPr lang="en-US" noProof="0" dirty="0"/>
          </a:p>
        </p:txBody>
      </p:sp>
      <p:sp>
        <p:nvSpPr>
          <p:cNvPr id="5" name="Title 4">
            <a:extLst>
              <a:ext uri="{FF2B5EF4-FFF2-40B4-BE49-F238E27FC236}">
                <a16:creationId xmlns:a16="http://schemas.microsoft.com/office/drawing/2014/main" id="{DFBB0525-CFF9-4A39-B5EA-579253994F60}"/>
              </a:ext>
            </a:extLst>
          </p:cNvPr>
          <p:cNvSpPr>
            <a:spLocks noGrp="1"/>
          </p:cNvSpPr>
          <p:nvPr>
            <p:ph type="title"/>
          </p:nvPr>
        </p:nvSpPr>
        <p:spPr/>
        <p:txBody>
          <a:bodyPr/>
          <a:lstStyle>
            <a:lvl1pPr>
              <a:defRPr>
                <a:solidFill>
                  <a:schemeClr val="tx1"/>
                </a:solidFill>
              </a:defRPr>
            </a:lvl1pPr>
          </a:lstStyle>
          <a:p>
            <a:r>
              <a:rPr lang="en-US" noProof="0"/>
              <a:t>Click to edit Master title style</a:t>
            </a:r>
          </a:p>
        </p:txBody>
      </p:sp>
    </p:spTree>
    <p:extLst>
      <p:ext uri="{BB962C8B-B14F-4D97-AF65-F5344CB8AC3E}">
        <p14:creationId xmlns:p14="http://schemas.microsoft.com/office/powerpoint/2010/main" val="420204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46CE7D5-CF57-46EF-B807-FDD0502418D4}" type="datetimeFigureOut">
              <a:rPr lang="en-US" smtClean="0"/>
              <a:t>2/16/2024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57280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EB31E3-3C36-4741-A5F8-898465CC7F94}" type="datetimeFigureOut">
              <a:rPr lang="en-US" smtClean="0"/>
              <a:t>2/16/2024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03906-7CD8-460E-A2EE-418527BD7A88}" type="slidenum">
              <a:rPr lang="en-US" smtClean="0"/>
              <a:t>‹#›</a:t>
            </a:fld>
            <a:endParaRPr lang="en-US" dirty="0"/>
          </a:p>
        </p:txBody>
      </p:sp>
    </p:spTree>
    <p:extLst>
      <p:ext uri="{BB962C8B-B14F-4D97-AF65-F5344CB8AC3E}">
        <p14:creationId xmlns:p14="http://schemas.microsoft.com/office/powerpoint/2010/main" val="3849838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gradFill flip="none" rotWithShape="1">
          <a:gsLst>
            <a:gs pos="0">
              <a:schemeClr val="bg1">
                <a:tint val="90000"/>
                <a:lumMod val="110000"/>
              </a:schemeClr>
            </a:gs>
            <a:gs pos="100000">
              <a:schemeClr val="accent4">
                <a:lumMod val="60000"/>
                <a:lumOff val="40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chorCtr="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E4BA81B-A36E-46D5-918F-749D311F4B4A}" type="datetime8">
              <a:rPr lang="en-US" noProof="0" smtClean="0"/>
              <a:t>2/16/2024 1:40 PM</a:t>
            </a:fld>
            <a:endParaRPr lang="en-US" noProof="0"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noProof="0" dirty="0"/>
              <a:t>ADD A FOOTER</a:t>
            </a: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5C3056E-1632-4A65-A24F-3F10A1450A6E}" type="slidenum">
              <a:rPr lang="en-US" noProof="0" smtClean="0"/>
              <a:t>‹#›</a:t>
            </a:fld>
            <a:endParaRPr lang="en-US" noProof="0"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79782007"/>
      </p:ext>
    </p:extLst>
  </p:cSld>
  <p:clrMap bg1="lt1" tx1="dk1" bg2="lt2" tx2="dk2" accent1="accent1" accent2="accent2" accent3="accent3" accent4="accent4" accent5="accent5" accent6="accent6" hlink="hlink" folHlink="folHlink"/>
  <p:sldLayoutIdLst>
    <p:sldLayoutId id="2147483755" r:id="rId1"/>
    <p:sldLayoutId id="2147483663" r:id="rId2"/>
    <p:sldLayoutId id="2147483665" r:id="rId3"/>
    <p:sldLayoutId id="2147483756" r:id="rId4"/>
  </p:sldLayoutIdLst>
  <p:hf sldNum="0"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mailto:fascholarships@mso.umt.ed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https://support.academicworks.com/hc/en-us/articles/201986365-FAQ-How-Reviewer-Score-is-Calculat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support.academicworks.com/hc/en-us/articles/201985725-Working-with-Saved-Grid-Views-and-Generating-Custom-Repor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umt.edu/finaid/scholarships/department-use-resources.ph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hyperlink" Target="https://www.umt.edu/finaid/scholarships/department-use-resources.php" TargetMode="External"/><Relationship Id="rId4"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hyperlink" Target="mailto:raven.clark@supportum.org" TargetMode="External"/><Relationship Id="rId13" Type="http://schemas.openxmlformats.org/officeDocument/2006/relationships/image" Target="../media/image36.png"/><Relationship Id="rId3" Type="http://schemas.openxmlformats.org/officeDocument/2006/relationships/hyperlink" Target="mailto:Korla.mcalpine@supportum.org" TargetMode="External"/><Relationship Id="rId7" Type="http://schemas.openxmlformats.org/officeDocument/2006/relationships/hyperlink" Target="mailto:leana.schelvan@supportum.org" TargetMode="External"/><Relationship Id="rId12" Type="http://schemas.openxmlformats.org/officeDocument/2006/relationships/image" Target="../media/image35.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umt.edu/finaid/scholarships/department-use-resources.php" TargetMode="External"/><Relationship Id="rId11" Type="http://schemas.openxmlformats.org/officeDocument/2006/relationships/image" Target="../media/image34.png"/><Relationship Id="rId5" Type="http://schemas.openxmlformats.org/officeDocument/2006/relationships/hyperlink" Target="mailto:Nancy.Randazzo@supportum.org" TargetMode="External"/><Relationship Id="rId10" Type="http://schemas.openxmlformats.org/officeDocument/2006/relationships/hyperlink" Target="mailto:umfawardsummarysheets@supportum.org" TargetMode="External"/><Relationship Id="rId4" Type="http://schemas.openxmlformats.org/officeDocument/2006/relationships/hyperlink" Target="mailto:Sarah.wade@supportum.org" TargetMode="External"/><Relationship Id="rId9" Type="http://schemas.openxmlformats.org/officeDocument/2006/relationships/hyperlink" Target="mailto:fascholarships@mso.umt.edu" TargetMode="External"/><Relationship Id="rId14" Type="http://schemas.openxmlformats.org/officeDocument/2006/relationships/image" Target="../media/image37.sv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mailto:leana.schelvan@supportum.org" TargetMode="External"/><Relationship Id="rId3" Type="http://schemas.openxmlformats.org/officeDocument/2006/relationships/image" Target="../media/image9.png"/><Relationship Id="rId7" Type="http://schemas.openxmlformats.org/officeDocument/2006/relationships/hyperlink" Target="mailto:thankyou@supportum.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mailto:thankyou@supportum.org" TargetMode="External"/><Relationship Id="rId5" Type="http://schemas.openxmlformats.org/officeDocument/2006/relationships/hyperlink" Target="https://www.supportum.org/scholarship-letters/default.php" TargetMode="External"/><Relationship Id="rId10" Type="http://schemas.openxmlformats.org/officeDocument/2006/relationships/image" Target="../media/image12.svg"/><Relationship Id="rId4" Type="http://schemas.openxmlformats.org/officeDocument/2006/relationships/image" Target="../media/image10.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nam10.safelinks.protection.outlook.com/?url=https%3A%2F%2Fwww.umt.edu%2Ffinaid%2Fscholarships%2Fopportunity-admin-request.php&amp;data=05%7C01%7Craven.clark%40supportum.org%7C1ccf6dac108647bda48208dbb2d1897f%7C77b58cc8adba441d85d833dab57457a3%7C0%7C0%7C638300385277816000%7CUnknown%7CTWFpbGZsb3d8eyJWIjoiMC4wLjAwMDAiLCJQIjoiV2luMzIiLCJBTiI6Ik1haWwiLCJXVCI6Mn0%3D%7C3000%7C%7C%7C&amp;sdata=D4BWvbAW8T11anNioX1tPc3i7V9n%2BPhrpiLVxkrWYuQ%3D&amp;reserved=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hyperlink" Target="mailto:umfawardsummarysheets@supportum.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umfawardsummarysheets@supportum.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F5C5-5836-41B7-B667-D9E2006A84D6}"/>
              </a:ext>
            </a:extLst>
          </p:cNvPr>
          <p:cNvSpPr>
            <a:spLocks noGrp="1"/>
          </p:cNvSpPr>
          <p:nvPr>
            <p:ph type="ctrTitle"/>
          </p:nvPr>
        </p:nvSpPr>
        <p:spPr>
          <a:xfrm>
            <a:off x="1309730" y="1450568"/>
            <a:ext cx="7766936" cy="1646302"/>
          </a:xfrm>
        </p:spPr>
        <p:txBody>
          <a:bodyPr>
            <a:noAutofit/>
          </a:bodyPr>
          <a:lstStyle/>
          <a:p>
            <a:pPr algn="ctr"/>
            <a:r>
              <a:rPr lang="en-US" sz="54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February Scholarship Forum</a:t>
            </a:r>
            <a:endParaRPr lang="en-US" sz="5400" b="1" dirty="0">
              <a:solidFill>
                <a:srgbClr val="70002E"/>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05B56B78-7366-41A6-AE4A-12613C7BBF85}"/>
              </a:ext>
            </a:extLst>
          </p:cNvPr>
          <p:cNvSpPr txBox="1"/>
          <p:nvPr/>
        </p:nvSpPr>
        <p:spPr>
          <a:xfrm>
            <a:off x="-846619" y="3788211"/>
            <a:ext cx="12192000" cy="3693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ea typeface="Calibri" panose="020F0502020204030204" pitchFamily="34" charset="0"/>
                <a:cs typeface="Calibri" panose="020F0502020204030204" pitchFamily="34" charset="0"/>
              </a:rPr>
              <a:t>February</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9th, 2024</a:t>
            </a:r>
          </a:p>
        </p:txBody>
      </p:sp>
      <p:sp>
        <p:nvSpPr>
          <p:cNvPr id="5" name="TextBox 4">
            <a:extLst>
              <a:ext uri="{FF2B5EF4-FFF2-40B4-BE49-F238E27FC236}">
                <a16:creationId xmlns:a16="http://schemas.microsoft.com/office/drawing/2014/main" id="{6C0A4E65-E295-474B-9C24-8FE0895507DE}"/>
              </a:ext>
            </a:extLst>
          </p:cNvPr>
          <p:cNvSpPr txBox="1"/>
          <p:nvPr/>
        </p:nvSpPr>
        <p:spPr>
          <a:xfrm>
            <a:off x="-902802" y="313870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 the Financial Aid Office, UM Foundation and Business Services</a:t>
            </a:r>
          </a:p>
        </p:txBody>
      </p:sp>
      <p:pic>
        <p:nvPicPr>
          <p:cNvPr id="6" name="Graphic 5" descr="Love letter with solid fill">
            <a:extLst>
              <a:ext uri="{FF2B5EF4-FFF2-40B4-BE49-F238E27FC236}">
                <a16:creationId xmlns:a16="http://schemas.microsoft.com/office/drawing/2014/main" id="{A6A38D2C-730A-6C69-08BF-8B86CC42A7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9219" y="4187737"/>
            <a:ext cx="2600324" cy="2600324"/>
          </a:xfrm>
          <a:prstGeom prst="rect">
            <a:avLst/>
          </a:prstGeom>
        </p:spPr>
      </p:pic>
    </p:spTree>
    <p:extLst>
      <p:ext uri="{BB962C8B-B14F-4D97-AF65-F5344CB8AC3E}">
        <p14:creationId xmlns:p14="http://schemas.microsoft.com/office/powerpoint/2010/main" val="448783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4D63D2-A56B-FC63-3BDD-DE6F957D5870}"/>
              </a:ext>
            </a:extLst>
          </p:cNvPr>
          <p:cNvSpPr txBox="1"/>
          <p:nvPr/>
        </p:nvSpPr>
        <p:spPr>
          <a:xfrm>
            <a:off x="449447" y="1880394"/>
            <a:ext cx="11491712" cy="769441"/>
          </a:xfrm>
          <a:prstGeom prst="rect">
            <a:avLst/>
          </a:prstGeom>
          <a:noFill/>
        </p:spPr>
        <p:txBody>
          <a:bodyPr wrap="square">
            <a:spAutoFit/>
          </a:bodyPr>
          <a:lstStyle/>
          <a:p>
            <a:r>
              <a:rPr lang="en-US" sz="1600" b="1" dirty="0">
                <a:solidFill>
                  <a:schemeClr val="accent3">
                    <a:lumMod val="50000"/>
                  </a:schemeClr>
                </a:solidFill>
                <a:latin typeface="Calibri"/>
                <a:ea typeface="Calibri"/>
                <a:cs typeface="Calibri"/>
              </a:rPr>
              <a:t>Scholarship Budget and Criteria Report Updates</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a:buChar char="Ø"/>
            </a:pPr>
            <a:r>
              <a:rPr lang="en-US" sz="1400" dirty="0">
                <a:highlight>
                  <a:srgbClr val="FFFF00"/>
                </a:highlight>
                <a:latin typeface="Calibri"/>
                <a:ea typeface="+mn-lt"/>
                <a:cs typeface="+mn-lt"/>
              </a:rPr>
              <a:t>*New Modified Look* </a:t>
            </a:r>
            <a:r>
              <a:rPr lang="en-US" sz="1400" dirty="0">
                <a:latin typeface="Calibri"/>
                <a:ea typeface="+mn-lt"/>
                <a:cs typeface="+mn-lt"/>
              </a:rPr>
              <a:t>- Budgets </a:t>
            </a:r>
            <a:r>
              <a:rPr lang="en-US" sz="1400" dirty="0">
                <a:effectLst/>
                <a:latin typeface="Calibri"/>
                <a:ea typeface="+mn-lt"/>
                <a:cs typeface="+mn-lt"/>
              </a:rPr>
              <a:t>and </a:t>
            </a:r>
            <a:r>
              <a:rPr lang="en-US" sz="1400" dirty="0">
                <a:latin typeface="Calibri"/>
                <a:ea typeface="+mn-lt"/>
                <a:cs typeface="+mn-lt"/>
              </a:rPr>
              <a:t>Criteria are now combined in an Excel spreadsheet. </a:t>
            </a:r>
            <a:endParaRPr lang="en-US" sz="1400" dirty="0">
              <a:latin typeface="Calibri"/>
              <a:ea typeface="Calibri"/>
              <a:cs typeface="Calibri"/>
            </a:endParaRPr>
          </a:p>
          <a:p>
            <a:pPr marL="285750" indent="-285750">
              <a:buFont typeface="Wingdings"/>
              <a:buChar char="Ø"/>
            </a:pPr>
            <a:r>
              <a:rPr lang="en-US" sz="1400" dirty="0">
                <a:latin typeface="Calibri"/>
                <a:ea typeface="+mn-lt"/>
                <a:cs typeface="+mn-lt"/>
              </a:rPr>
              <a:t>All initial budget reports have been distributed and we are working on revisions</a:t>
            </a:r>
          </a:p>
        </p:txBody>
      </p:sp>
      <p:sp>
        <p:nvSpPr>
          <p:cNvPr id="4" name="Title 3">
            <a:extLst>
              <a:ext uri="{FF2B5EF4-FFF2-40B4-BE49-F238E27FC236}">
                <a16:creationId xmlns:a16="http://schemas.microsoft.com/office/drawing/2014/main" id="{6C99EC70-A4BD-CFB0-9B96-516870EAEFD7}"/>
              </a:ext>
            </a:extLst>
          </p:cNvPr>
          <p:cNvSpPr>
            <a:spLocks noGrp="1"/>
          </p:cNvSpPr>
          <p:nvPr>
            <p:ph type="title"/>
          </p:nvPr>
        </p:nvSpPr>
        <p:spPr>
          <a:xfrm>
            <a:off x="581193" y="485427"/>
            <a:ext cx="11029616" cy="988332"/>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UM BoX  - UNIT / DEPT Scholarship Folders</a:t>
            </a:r>
          </a:p>
        </p:txBody>
      </p:sp>
      <p:sp>
        <p:nvSpPr>
          <p:cNvPr id="6" name="TextBox 5">
            <a:extLst>
              <a:ext uri="{FF2B5EF4-FFF2-40B4-BE49-F238E27FC236}">
                <a16:creationId xmlns:a16="http://schemas.microsoft.com/office/drawing/2014/main" id="{5B722E92-DF6C-2852-AE25-F327DA00C8C5}"/>
              </a:ext>
            </a:extLst>
          </p:cNvPr>
          <p:cNvSpPr txBox="1"/>
          <p:nvPr/>
        </p:nvSpPr>
        <p:spPr>
          <a:xfrm>
            <a:off x="449447" y="1318252"/>
            <a:ext cx="11293106" cy="523220"/>
          </a:xfrm>
          <a:prstGeom prst="rect">
            <a:avLst/>
          </a:prstGeom>
          <a:noFill/>
        </p:spPr>
        <p:txBody>
          <a:bodyPr wrap="square" lIns="91440" tIns="45720" rIns="91440" bIns="45720" rtlCol="0" anchor="t">
            <a:spAutoFit/>
          </a:bodyPr>
          <a:lstStyle/>
          <a:p>
            <a:pPr algn="ctr"/>
            <a:r>
              <a:rPr lang="en-US" sz="1400" dirty="0">
                <a:solidFill>
                  <a:schemeClr val="bg1"/>
                </a:solidFill>
                <a:latin typeface="Calibri"/>
                <a:ea typeface="Calibri" panose="020F0502020204030204" pitchFamily="34" charset="0"/>
                <a:cs typeface="Calibri"/>
              </a:rPr>
              <a:t>Your unit/departments Box Folder contains a budget and criteria report for the current academic year along with a guide to assist you throughout the awarding process.</a:t>
            </a:r>
            <a:r>
              <a:rPr lang="en-US" sz="1400" dirty="0">
                <a:latin typeface="Calibri"/>
                <a:ea typeface="Calibri" panose="020F0502020204030204" pitchFamily="34" charset="0"/>
                <a:cs typeface="Calibri"/>
              </a:rPr>
              <a:t> </a:t>
            </a:r>
            <a:endParaRPr lang="en-US" dirty="0"/>
          </a:p>
        </p:txBody>
      </p:sp>
      <p:sp>
        <p:nvSpPr>
          <p:cNvPr id="10" name="TextBox 9">
            <a:extLst>
              <a:ext uri="{FF2B5EF4-FFF2-40B4-BE49-F238E27FC236}">
                <a16:creationId xmlns:a16="http://schemas.microsoft.com/office/drawing/2014/main" id="{33A3EA6B-E53A-81EF-8F4A-340162E37C7A}"/>
              </a:ext>
            </a:extLst>
          </p:cNvPr>
          <p:cNvSpPr txBox="1"/>
          <p:nvPr/>
        </p:nvSpPr>
        <p:spPr>
          <a:xfrm>
            <a:off x="581193" y="2688757"/>
            <a:ext cx="6517697" cy="4247317"/>
          </a:xfrm>
          <a:prstGeom prst="rect">
            <a:avLst/>
          </a:prstGeom>
          <a:noFill/>
        </p:spPr>
        <p:txBody>
          <a:bodyPr wrap="square">
            <a:spAutoFit/>
          </a:bodyPr>
          <a:lstStyle/>
          <a:p>
            <a:r>
              <a:rPr lang="en-US" sz="16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Scholarship Budget Revisions</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en-US" sz="1400" dirty="0">
                <a:latin typeface="Calibri"/>
                <a:ea typeface="+mn-lt"/>
                <a:cs typeface="+mn-lt"/>
              </a:rPr>
              <a:t>Revisions have begun. If there is funding available in your general scholarship funds (unrestricted), we will update this month.</a:t>
            </a:r>
          </a:p>
          <a:p>
            <a:pPr marL="285750" indent="-285750">
              <a:buFont typeface="Wingdings" panose="05000000000000000000" pitchFamily="2" charset="2"/>
              <a:buChar char="ü"/>
            </a:pPr>
            <a:r>
              <a:rPr lang="en-US" sz="1400" dirty="0">
                <a:latin typeface="Calibri" panose="020F0502020204030204" pitchFamily="34" charset="0"/>
                <a:ea typeface="Calibri" panose="020F0502020204030204" pitchFamily="34" charset="0"/>
                <a:cs typeface="Calibri" panose="020F0502020204030204" pitchFamily="34" charset="0"/>
              </a:rPr>
              <a:t>Please check that your Box communications are turned “on”. This is important because Box will send you a communication/notification when budgets are updated. </a:t>
            </a:r>
          </a:p>
          <a:p>
            <a:pPr marL="285750" indent="-285750">
              <a:buFont typeface="Wingdings" panose="05000000000000000000" pitchFamily="2" charset="2"/>
              <a:buChar char="ü"/>
            </a:pPr>
            <a:r>
              <a:rPr lang="en-US" sz="1400" dirty="0">
                <a:latin typeface="Calibri" panose="020F0502020204030204" pitchFamily="34" charset="0"/>
                <a:ea typeface="Calibri" panose="020F0502020204030204" pitchFamily="34" charset="0"/>
                <a:cs typeface="Calibri" panose="020F0502020204030204" pitchFamily="34" charset="0"/>
              </a:rPr>
              <a:t>Budget revisions/updates will be highlighted in “yellow” with date in scholarship budget excel spreadsheet.​</a:t>
            </a:r>
          </a:p>
          <a:p>
            <a:pPr marL="285750" indent="-285750">
              <a:buFont typeface="Wingdings" panose="05000000000000000000" pitchFamily="2" charset="2"/>
              <a:buChar char="ü"/>
            </a:pPr>
            <a:r>
              <a:rPr lang="en-US" sz="1400" dirty="0">
                <a:latin typeface="Calibri" panose="020F0502020204030204" pitchFamily="34" charset="0"/>
                <a:ea typeface="Calibri" panose="020F0502020204030204" pitchFamily="34" charset="0"/>
                <a:cs typeface="Calibri" panose="020F0502020204030204" pitchFamily="34" charset="0"/>
              </a:rPr>
              <a:t>The Scholarship Portal will be updated until the Portal closes for 2024-2025.</a:t>
            </a:r>
          </a:p>
          <a:p>
            <a:pPr marL="285750" indent="-285750">
              <a:buFont typeface="Wingdings" panose="05000000000000000000" pitchFamily="2" charset="2"/>
              <a:buChar char="ü"/>
            </a:pPr>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US" sz="1600" b="1" dirty="0">
                <a:solidFill>
                  <a:srgbClr val="0070C0"/>
                </a:solidFill>
                <a:latin typeface="Calibri" panose="020F0502020204030204" pitchFamily="34" charset="0"/>
                <a:ea typeface="Calibri" panose="020F0502020204030204" pitchFamily="34" charset="0"/>
                <a:cs typeface="Calibri" panose="020F0502020204030204" pitchFamily="34" charset="0"/>
              </a:rPr>
              <a:t>Tips: </a:t>
            </a:r>
          </a:p>
          <a:p>
            <a:pPr marL="285750" indent="-285750">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Calibri" panose="020F0502020204030204" pitchFamily="34" charset="0"/>
              </a:rPr>
              <a:t>We recommend each unit/dept have a designated person with access to the Box folder who can distribute the scholarship criteria to the scholarship committee members. </a:t>
            </a:r>
          </a:p>
          <a:p>
            <a:pPr marL="742950" lvl="1" indent="-285750">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Calibri" panose="020F0502020204030204" pitchFamily="34" charset="0"/>
              </a:rPr>
              <a:t>This is to ensure that faculty understand the criteria before making their selections or recommendations. </a:t>
            </a:r>
          </a:p>
          <a:p>
            <a:pPr marL="285750" indent="-285750">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Calibri" panose="020F0502020204030204" pitchFamily="34" charset="0"/>
              </a:rPr>
              <a:t>If you download a copy of your budget and criteria report, make sure that all revisions and updates are reflected on your copy before it is distributed to your scholarship committee. </a:t>
            </a:r>
          </a:p>
        </p:txBody>
      </p:sp>
      <p:pic>
        <p:nvPicPr>
          <p:cNvPr id="1026" name="Picture 2">
            <a:extLst>
              <a:ext uri="{FF2B5EF4-FFF2-40B4-BE49-F238E27FC236}">
                <a16:creationId xmlns:a16="http://schemas.microsoft.com/office/drawing/2014/main" id="{68734EAB-9532-9199-054F-33EA1DE04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699" y="3608439"/>
            <a:ext cx="5083589" cy="263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07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F5C5-5836-41B7-B667-D9E2006A84D6}"/>
              </a:ext>
            </a:extLst>
          </p:cNvPr>
          <p:cNvSpPr>
            <a:spLocks noGrp="1"/>
          </p:cNvSpPr>
          <p:nvPr>
            <p:ph type="title"/>
          </p:nvPr>
        </p:nvSpPr>
        <p:spPr>
          <a:xfrm>
            <a:off x="1443243" y="2578680"/>
            <a:ext cx="9305513" cy="1189554"/>
          </a:xfrm>
        </p:spPr>
        <p:txBody>
          <a:bodyPr>
            <a:noAutofit/>
          </a:bodyPr>
          <a:lstStyle/>
          <a:p>
            <a:pPr algn="ctr"/>
            <a:r>
              <a:rPr lang="en-US" sz="4800" b="1" dirty="0">
                <a:solidFill>
                  <a:schemeClr val="accent3">
                    <a:lumMod val="50000"/>
                  </a:schemeClr>
                </a:solidFill>
                <a:latin typeface="Calibri"/>
                <a:ea typeface="Calibri"/>
                <a:cs typeface="Calibri"/>
              </a:rPr>
              <a:t>UM Scholarship Portal and FAFSA Updates for the 2024 – 2025 Academic Year</a:t>
            </a:r>
          </a:p>
        </p:txBody>
      </p:sp>
      <p:pic>
        <p:nvPicPr>
          <p:cNvPr id="5" name="Graphic 4" descr="Rose outline">
            <a:extLst>
              <a:ext uri="{FF2B5EF4-FFF2-40B4-BE49-F238E27FC236}">
                <a16:creationId xmlns:a16="http://schemas.microsoft.com/office/drawing/2014/main" id="{C8967A34-7F7D-4F45-7613-CC99D15370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4282" y="4165740"/>
            <a:ext cx="2003434" cy="2003434"/>
          </a:xfrm>
          <a:prstGeom prst="rect">
            <a:avLst/>
          </a:prstGeom>
        </p:spPr>
      </p:pic>
    </p:spTree>
    <p:extLst>
      <p:ext uri="{BB962C8B-B14F-4D97-AF65-F5344CB8AC3E}">
        <p14:creationId xmlns:p14="http://schemas.microsoft.com/office/powerpoint/2010/main" val="201278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FD323-E914-CEEB-3013-A67044E97504}"/>
              </a:ext>
            </a:extLst>
          </p:cNvPr>
          <p:cNvSpPr>
            <a:spLocks noGrp="1"/>
          </p:cNvSpPr>
          <p:nvPr>
            <p:ph idx="1"/>
          </p:nvPr>
        </p:nvSpPr>
        <p:spPr>
          <a:xfrm>
            <a:off x="1127676" y="2242071"/>
            <a:ext cx="9836586" cy="4178606"/>
          </a:xfrm>
        </p:spPr>
        <p:txBody>
          <a:bodyPr vert="horz" lIns="91440" tIns="45720" rIns="91440" bIns="45720" rtlCol="0" anchor="t" anchorCtr="0">
            <a:noAutofit/>
          </a:bodyPr>
          <a:lstStyle/>
          <a:p>
            <a:pPr marL="0" indent="0">
              <a:buNone/>
            </a:pPr>
            <a:r>
              <a:rPr lang="en-US" sz="2200" dirty="0">
                <a:solidFill>
                  <a:schemeClr val="tx1"/>
                </a:solidFill>
                <a:latin typeface="Calibri"/>
                <a:ea typeface="+mn-lt"/>
                <a:cs typeface="+mn-lt"/>
              </a:rPr>
              <a:t>The 2024-2025 FAFSA’s went live for a soft opening on December 31st, 2023. With the FAFSA going live campuses were excited to be able to begin receiving the FAFSA information. </a:t>
            </a:r>
            <a:endParaRPr lang="en-US" sz="2200" dirty="0">
              <a:solidFill>
                <a:schemeClr val="tx1"/>
              </a:solidFill>
              <a:latin typeface="Calibri"/>
              <a:ea typeface="+mn-lt"/>
              <a:cs typeface="Calibri"/>
            </a:endParaRPr>
          </a:p>
          <a:p>
            <a:pPr marL="0" indent="0">
              <a:buNone/>
            </a:pPr>
            <a:endParaRPr lang="en-US" sz="2200" dirty="0">
              <a:solidFill>
                <a:schemeClr val="tx1"/>
              </a:solidFill>
              <a:latin typeface="Calibri"/>
              <a:ea typeface="+mn-lt"/>
              <a:cs typeface="+mn-lt"/>
            </a:endParaRPr>
          </a:p>
          <a:p>
            <a:pPr marL="0" indent="0">
              <a:buNone/>
            </a:pPr>
            <a:r>
              <a:rPr lang="en-US" sz="2200" dirty="0">
                <a:solidFill>
                  <a:schemeClr val="tx1"/>
                </a:solidFill>
                <a:latin typeface="Calibri"/>
                <a:ea typeface="+mn-lt"/>
                <a:cs typeface="+mn-lt"/>
              </a:rPr>
              <a:t>Unfortunately, all Financial Aid offices across the nation received a notification from the Department of Education that they were pushing back when FAFSA information would be available to campuses until </a:t>
            </a:r>
            <a:r>
              <a:rPr lang="en-US" sz="2200" b="1" dirty="0">
                <a:solidFill>
                  <a:schemeClr val="tx1"/>
                </a:solidFill>
                <a:latin typeface="Calibri"/>
                <a:ea typeface="+mn-lt"/>
                <a:cs typeface="+mn-lt"/>
              </a:rPr>
              <a:t>mid-March/early-April</a:t>
            </a:r>
            <a:r>
              <a:rPr lang="en-US" sz="2200" dirty="0">
                <a:solidFill>
                  <a:schemeClr val="tx1"/>
                </a:solidFill>
                <a:latin typeface="Calibri"/>
                <a:ea typeface="+mn-lt"/>
                <a:cs typeface="+mn-lt"/>
              </a:rPr>
              <a:t>.</a:t>
            </a:r>
            <a:endParaRPr lang="en-US" sz="2200" dirty="0">
              <a:solidFill>
                <a:schemeClr val="tx1"/>
              </a:solidFill>
              <a:latin typeface="Calibri"/>
              <a:ea typeface="+mn-lt"/>
              <a:cs typeface="Calibri"/>
            </a:endParaRPr>
          </a:p>
          <a:p>
            <a:pPr marL="0" indent="0">
              <a:buNone/>
            </a:pPr>
            <a:endParaRPr lang="en-US" sz="2200" dirty="0">
              <a:solidFill>
                <a:schemeClr val="tx1"/>
              </a:solidFill>
              <a:latin typeface="Calibri"/>
              <a:ea typeface="+mn-lt"/>
              <a:cs typeface="+mn-lt"/>
            </a:endParaRPr>
          </a:p>
          <a:p>
            <a:pPr marL="0" indent="0">
              <a:buNone/>
            </a:pPr>
            <a:r>
              <a:rPr lang="en-US" sz="2200" dirty="0">
                <a:solidFill>
                  <a:schemeClr val="tx1"/>
                </a:solidFill>
                <a:latin typeface="Calibri"/>
                <a:ea typeface="+mn-lt"/>
                <a:cs typeface="+mn-lt"/>
              </a:rPr>
              <a:t>We understand the frustrations that this is causing departments especially with need-based scholarships. We will continue to communicate any updates that we receive to departments. </a:t>
            </a:r>
            <a:endParaRPr lang="en-US" sz="2200" dirty="0">
              <a:solidFill>
                <a:schemeClr val="tx1"/>
              </a:solidFill>
              <a:latin typeface="Calibri"/>
              <a:cs typeface="Calibri"/>
            </a:endParaRPr>
          </a:p>
          <a:p>
            <a:pPr marL="305435" indent="-305435"/>
            <a:endParaRPr lang="en-US" dirty="0"/>
          </a:p>
        </p:txBody>
      </p:sp>
      <p:sp>
        <p:nvSpPr>
          <p:cNvPr id="2" name="Title 1">
            <a:extLst>
              <a:ext uri="{FF2B5EF4-FFF2-40B4-BE49-F238E27FC236}">
                <a16:creationId xmlns:a16="http://schemas.microsoft.com/office/drawing/2014/main" id="{A1BD32D4-5702-E70B-1A0E-578ADCA62311}"/>
              </a:ext>
            </a:extLst>
          </p:cNvPr>
          <p:cNvSpPr>
            <a:spLocks noGrp="1"/>
          </p:cNvSpPr>
          <p:nvPr>
            <p:ph type="title"/>
          </p:nvPr>
        </p:nvSpPr>
        <p:spPr/>
        <p:txBody>
          <a:bodyPr/>
          <a:lstStyle/>
          <a:p>
            <a:r>
              <a:rPr lang="en-US" b="1" dirty="0">
                <a:latin typeface="Calibri"/>
                <a:cs typeface="Calibri"/>
              </a:rPr>
              <a:t>2024 – 2025 Fafsa</a:t>
            </a:r>
          </a:p>
        </p:txBody>
      </p:sp>
    </p:spTree>
    <p:extLst>
      <p:ext uri="{BB962C8B-B14F-4D97-AF65-F5344CB8AC3E}">
        <p14:creationId xmlns:p14="http://schemas.microsoft.com/office/powerpoint/2010/main" val="219912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96B792-4F1E-BEEF-B768-ED918B6C6807}"/>
              </a:ext>
            </a:extLst>
          </p:cNvPr>
          <p:cNvSpPr>
            <a:spLocks noGrp="1"/>
          </p:cNvSpPr>
          <p:nvPr>
            <p:ph idx="1"/>
          </p:nvPr>
        </p:nvSpPr>
        <p:spPr>
          <a:xfrm>
            <a:off x="581192" y="2165102"/>
            <a:ext cx="11029615" cy="3678303"/>
          </a:xfrm>
        </p:spPr>
        <p:txBody>
          <a:bodyPr vert="horz" lIns="91440" tIns="45720" rIns="91440" bIns="45720" rtlCol="0" anchor="t" anchorCtr="0">
            <a:noAutofit/>
          </a:bodyPr>
          <a:lstStyle/>
          <a:p>
            <a:pPr marL="0" indent="0">
              <a:buNone/>
            </a:pPr>
            <a:r>
              <a:rPr lang="en-US" sz="2000" dirty="0">
                <a:solidFill>
                  <a:schemeClr val="tx1"/>
                </a:solidFill>
                <a:latin typeface="Calibri"/>
                <a:ea typeface="+mn-lt"/>
                <a:cs typeface="+mn-lt"/>
              </a:rPr>
              <a:t>With the delay in the 2024  -2025 FAFSA, it is in turn causing a delay on our ability to send out 2024 - 2025 award offers to students. Though we understand the frustration with this there are some positives. This would be the first time in years that departmental non-need-based scholarships can be included in the award offers to student’s along with federal aid. In normal years, award offers go out in December, not allowing institutional scholarships to show on the student’s initial award offer. </a:t>
            </a:r>
            <a:endParaRPr lang="en-US" sz="2000" dirty="0">
              <a:solidFill>
                <a:schemeClr val="tx1"/>
              </a:solidFill>
              <a:latin typeface="Calibri"/>
              <a:ea typeface="Calibri"/>
              <a:cs typeface="Calibri"/>
            </a:endParaRPr>
          </a:p>
          <a:p>
            <a:pPr marL="0" indent="0">
              <a:buNone/>
            </a:pPr>
            <a:endParaRPr lang="en-US" sz="2000" dirty="0">
              <a:solidFill>
                <a:schemeClr val="tx1"/>
              </a:solidFill>
              <a:latin typeface="Calibri"/>
              <a:ea typeface="+mn-lt"/>
              <a:cs typeface="+mn-lt"/>
            </a:endParaRPr>
          </a:p>
          <a:p>
            <a:pPr marL="0" indent="0">
              <a:buNone/>
            </a:pPr>
            <a:r>
              <a:rPr lang="en-US" sz="2000" dirty="0">
                <a:solidFill>
                  <a:schemeClr val="tx1"/>
                </a:solidFill>
                <a:latin typeface="Calibri"/>
                <a:ea typeface="+mn-lt"/>
                <a:cs typeface="+mn-lt"/>
              </a:rPr>
              <a:t>Departments still have the ability to award the majority of their scholarships prior to the University of Montana receiving the 2024 - 2025 FAFSA. Departments can continue to move forward with reviewing and awarding all scholarship opportunities that are not contingent on need. </a:t>
            </a:r>
            <a:endParaRPr lang="en-US" sz="2000" dirty="0">
              <a:solidFill>
                <a:schemeClr val="tx1"/>
              </a:solidFill>
              <a:latin typeface="Calibri"/>
              <a:ea typeface="Calibri"/>
              <a:cs typeface="Calibri"/>
            </a:endParaRPr>
          </a:p>
          <a:p>
            <a:pPr marL="0" indent="0">
              <a:buNone/>
            </a:pPr>
            <a:endParaRPr lang="en-US" sz="2000" dirty="0">
              <a:solidFill>
                <a:schemeClr val="tx1"/>
              </a:solidFill>
              <a:latin typeface="Calibri"/>
              <a:ea typeface="+mn-lt"/>
              <a:cs typeface="+mn-lt"/>
            </a:endParaRPr>
          </a:p>
          <a:p>
            <a:pPr marL="0" indent="0">
              <a:buNone/>
            </a:pPr>
            <a:r>
              <a:rPr lang="en-US" sz="2000" dirty="0">
                <a:solidFill>
                  <a:schemeClr val="tx1"/>
                </a:solidFill>
                <a:latin typeface="Calibri"/>
                <a:ea typeface="+mn-lt"/>
                <a:cs typeface="+mn-lt"/>
              </a:rPr>
              <a:t>At this time </a:t>
            </a:r>
            <a:r>
              <a:rPr lang="en-US" sz="2000" b="1" dirty="0">
                <a:solidFill>
                  <a:schemeClr val="tx1"/>
                </a:solidFill>
                <a:latin typeface="Calibri"/>
                <a:ea typeface="+mn-lt"/>
                <a:cs typeface="+mn-lt"/>
              </a:rPr>
              <a:t>June 1</a:t>
            </a:r>
            <a:r>
              <a:rPr lang="en-US" sz="2000" b="1" baseline="30000" dirty="0">
                <a:solidFill>
                  <a:schemeClr val="tx1"/>
                </a:solidFill>
                <a:latin typeface="Calibri"/>
                <a:ea typeface="+mn-lt"/>
                <a:cs typeface="+mn-lt"/>
              </a:rPr>
              <a:t>st</a:t>
            </a:r>
            <a:r>
              <a:rPr lang="en-US" sz="2000" dirty="0">
                <a:solidFill>
                  <a:schemeClr val="tx1"/>
                </a:solidFill>
                <a:latin typeface="Calibri"/>
                <a:ea typeface="+mn-lt"/>
                <a:cs typeface="+mn-lt"/>
              </a:rPr>
              <a:t> is still the deadline to have 2024 - 2025 scholarships awarded by. </a:t>
            </a:r>
            <a:endParaRPr lang="en-US" sz="2000" dirty="0">
              <a:solidFill>
                <a:schemeClr val="tx1"/>
              </a:solidFill>
              <a:latin typeface="Calibri"/>
              <a:ea typeface="Calibri"/>
              <a:cs typeface="Calibri"/>
            </a:endParaRPr>
          </a:p>
          <a:p>
            <a:pPr marL="305435" indent="-305435"/>
            <a:endParaRPr lang="en-US" sz="2000" dirty="0">
              <a:latin typeface="Calibri"/>
              <a:ea typeface="Calibri"/>
              <a:cs typeface="Calibri"/>
            </a:endParaRPr>
          </a:p>
        </p:txBody>
      </p:sp>
      <p:sp>
        <p:nvSpPr>
          <p:cNvPr id="2" name="Title 1">
            <a:extLst>
              <a:ext uri="{FF2B5EF4-FFF2-40B4-BE49-F238E27FC236}">
                <a16:creationId xmlns:a16="http://schemas.microsoft.com/office/drawing/2014/main" id="{56881EF5-E4AA-ED9C-6A96-E01C27D12E30}"/>
              </a:ext>
            </a:extLst>
          </p:cNvPr>
          <p:cNvSpPr>
            <a:spLocks noGrp="1"/>
          </p:cNvSpPr>
          <p:nvPr>
            <p:ph type="title"/>
          </p:nvPr>
        </p:nvSpPr>
        <p:spPr/>
        <p:txBody>
          <a:bodyPr/>
          <a:lstStyle/>
          <a:p>
            <a:r>
              <a:rPr lang="en-US" b="1" dirty="0">
                <a:latin typeface="Calibri"/>
                <a:ea typeface="+mj-lt"/>
                <a:cs typeface="+mj-lt"/>
              </a:rPr>
              <a:t>2024 - 2025 Award Offers</a:t>
            </a:r>
            <a:endParaRPr lang="en-US" b="1" dirty="0">
              <a:latin typeface="Calibri"/>
            </a:endParaRPr>
          </a:p>
        </p:txBody>
      </p:sp>
    </p:spTree>
    <p:extLst>
      <p:ext uri="{BB962C8B-B14F-4D97-AF65-F5344CB8AC3E}">
        <p14:creationId xmlns:p14="http://schemas.microsoft.com/office/powerpoint/2010/main" val="127199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BB083B-A11C-3845-67AD-6E26A521D428}"/>
              </a:ext>
            </a:extLst>
          </p:cNvPr>
          <p:cNvSpPr>
            <a:spLocks noGrp="1"/>
          </p:cNvSpPr>
          <p:nvPr>
            <p:ph idx="1"/>
          </p:nvPr>
        </p:nvSpPr>
        <p:spPr/>
        <p:txBody>
          <a:bodyPr vert="horz" lIns="91440" tIns="45720" rIns="91440" bIns="45720" rtlCol="0" anchor="t" anchorCtr="0">
            <a:noAutofit/>
          </a:bodyPr>
          <a:lstStyle/>
          <a:p>
            <a:pPr marL="0" indent="0">
              <a:buNone/>
            </a:pPr>
            <a:r>
              <a:rPr lang="en-US" sz="2000" dirty="0">
                <a:latin typeface="Calibri"/>
                <a:ea typeface="+mn-lt"/>
                <a:cs typeface="+mn-lt"/>
              </a:rPr>
              <a:t>Blackbaud Award Management which houses the University of Montana Scholarship Portal has begun enforcing the use of Multi-Factor Authentication sign-on. This was fully enforced by them on </a:t>
            </a:r>
            <a:r>
              <a:rPr lang="en-US" sz="2000" b="1" dirty="0">
                <a:latin typeface="Calibri"/>
                <a:ea typeface="+mn-lt"/>
                <a:cs typeface="+mn-lt"/>
              </a:rPr>
              <a:t>January 23</a:t>
            </a:r>
            <a:r>
              <a:rPr lang="en-US" sz="2000" b="1" baseline="30000" dirty="0">
                <a:latin typeface="Calibri"/>
                <a:ea typeface="+mn-lt"/>
                <a:cs typeface="+mn-lt"/>
              </a:rPr>
              <a:t>rd</a:t>
            </a:r>
            <a:r>
              <a:rPr lang="en-US" sz="2000" b="1" dirty="0">
                <a:latin typeface="Calibri"/>
                <a:ea typeface="+mn-lt"/>
                <a:cs typeface="+mn-lt"/>
              </a:rPr>
              <a:t>, 2024.</a:t>
            </a:r>
            <a:r>
              <a:rPr lang="en-US" sz="2000" dirty="0">
                <a:latin typeface="Calibri"/>
                <a:ea typeface="+mn-lt"/>
                <a:cs typeface="+mn-lt"/>
              </a:rPr>
              <a:t> </a:t>
            </a:r>
            <a:endParaRPr lang="en-US" sz="2000" dirty="0">
              <a:latin typeface="Calibri"/>
              <a:ea typeface="Calibri"/>
              <a:cs typeface="Calibri"/>
            </a:endParaRPr>
          </a:p>
          <a:p>
            <a:pPr marL="305435" indent="-305435"/>
            <a:endParaRPr lang="en-US" sz="2000" dirty="0">
              <a:latin typeface="Calibri"/>
              <a:ea typeface="Calibri"/>
              <a:cs typeface="Calibri"/>
            </a:endParaRPr>
          </a:p>
          <a:p>
            <a:pPr marL="0" indent="0">
              <a:buNone/>
            </a:pPr>
            <a:r>
              <a:rPr lang="en-US" sz="2000" dirty="0">
                <a:latin typeface="Calibri"/>
                <a:ea typeface="+mn-lt"/>
                <a:cs typeface="+mn-lt"/>
              </a:rPr>
              <a:t>Reviewers and References have always logged in via an email instead of a NetID, which means these will have to be set up BBID with MFA or they will not be able to sign in to the University of Montana Scholarship Portal as a Reference or Reviewer. We understand the frustration this may cause, especially for UM employees. </a:t>
            </a:r>
            <a:endParaRPr lang="en-US" sz="2000" dirty="0">
              <a:latin typeface="Calibri"/>
              <a:ea typeface="Calibri"/>
              <a:cs typeface="Calibri"/>
            </a:endParaRPr>
          </a:p>
          <a:p>
            <a:pPr marL="305435" indent="-305435"/>
            <a:endParaRPr lang="en-US" sz="2000" dirty="0">
              <a:latin typeface="Calibri"/>
              <a:ea typeface="Calibri"/>
              <a:cs typeface="Calibri"/>
            </a:endParaRPr>
          </a:p>
          <a:p>
            <a:pPr marL="0" indent="0">
              <a:buNone/>
            </a:pPr>
            <a:r>
              <a:rPr lang="en-US" sz="2000" dirty="0">
                <a:latin typeface="Calibri"/>
                <a:ea typeface="+mn-lt"/>
                <a:cs typeface="+mn-lt"/>
              </a:rPr>
              <a:t>We are still working on coming up with a solution that will allow UM Employee emails to link to the same Single Sign On (SSO) that UM already uses when logging in with their NetID. Unfortunately, we do not have this capability at this time.</a:t>
            </a:r>
            <a:endParaRPr lang="en-US" sz="2000" dirty="0">
              <a:latin typeface="Calibri"/>
              <a:ea typeface="Calibri"/>
              <a:cs typeface="Calibri"/>
            </a:endParaRPr>
          </a:p>
          <a:p>
            <a:pPr marL="305435" indent="-305435"/>
            <a:endParaRPr lang="en-US" dirty="0"/>
          </a:p>
        </p:txBody>
      </p:sp>
      <p:sp>
        <p:nvSpPr>
          <p:cNvPr id="2" name="Title 1">
            <a:extLst>
              <a:ext uri="{FF2B5EF4-FFF2-40B4-BE49-F238E27FC236}">
                <a16:creationId xmlns:a16="http://schemas.microsoft.com/office/drawing/2014/main" id="{18EB0843-01B3-92D5-43C9-66C08EE2F2AD}"/>
              </a:ext>
            </a:extLst>
          </p:cNvPr>
          <p:cNvSpPr>
            <a:spLocks noGrp="1"/>
          </p:cNvSpPr>
          <p:nvPr>
            <p:ph type="title"/>
          </p:nvPr>
        </p:nvSpPr>
        <p:spPr/>
        <p:txBody>
          <a:bodyPr>
            <a:normAutofit/>
          </a:bodyPr>
          <a:lstStyle/>
          <a:p>
            <a:r>
              <a:rPr lang="en-US" sz="3600" b="1" dirty="0">
                <a:latin typeface="Calibri"/>
                <a:ea typeface="Calibri"/>
                <a:cs typeface="Calibri"/>
              </a:rPr>
              <a:t>Reviewer and Reference login update</a:t>
            </a:r>
            <a:endParaRPr lang="en-US" sz="3600" b="1" dirty="0"/>
          </a:p>
        </p:txBody>
      </p:sp>
    </p:spTree>
    <p:extLst>
      <p:ext uri="{BB962C8B-B14F-4D97-AF65-F5344CB8AC3E}">
        <p14:creationId xmlns:p14="http://schemas.microsoft.com/office/powerpoint/2010/main" val="367857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D6D77B-6B7E-52D8-9797-4065060B3B61}"/>
              </a:ext>
            </a:extLst>
          </p:cNvPr>
          <p:cNvSpPr/>
          <p:nvPr/>
        </p:nvSpPr>
        <p:spPr>
          <a:xfrm>
            <a:off x="7899245" y="2072734"/>
            <a:ext cx="3915937" cy="228971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
        <p:nvSpPr>
          <p:cNvPr id="2" name="Content Placeholder 1">
            <a:extLst>
              <a:ext uri="{FF2B5EF4-FFF2-40B4-BE49-F238E27FC236}">
                <a16:creationId xmlns:a16="http://schemas.microsoft.com/office/drawing/2014/main" id="{12B098DB-5F85-95F7-C3AE-A54B8A276EAC}"/>
              </a:ext>
            </a:extLst>
          </p:cNvPr>
          <p:cNvSpPr>
            <a:spLocks noGrp="1"/>
          </p:cNvSpPr>
          <p:nvPr>
            <p:ph idx="1"/>
          </p:nvPr>
        </p:nvSpPr>
        <p:spPr>
          <a:xfrm>
            <a:off x="581193" y="2014720"/>
            <a:ext cx="3679104" cy="1252913"/>
          </a:xfrm>
        </p:spPr>
        <p:txBody>
          <a:bodyPr/>
          <a:lstStyle/>
          <a:p>
            <a:pPr marL="0" indent="0">
              <a:spcBef>
                <a:spcPts val="0"/>
              </a:spcBef>
              <a:spcAft>
                <a:spcPts val="0"/>
              </a:spcAft>
              <a:buNone/>
            </a:pP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What are Review Groups?</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dirty="0">
              <a:solidFill>
                <a:srgbClr val="3D3D3D"/>
              </a:solidFill>
              <a:latin typeface="Calibri" panose="020F0502020204030204" pitchFamily="34" charset="0"/>
              <a:ea typeface="Calibri" panose="020F0502020204030204" pitchFamily="34" charset="0"/>
              <a:cs typeface="Calibri" panose="020F0502020204030204" pitchFamily="34" charset="0"/>
            </a:endParaRPr>
          </a:p>
          <a:p>
            <a:pPr marL="171450" indent="-171450">
              <a:spcBef>
                <a:spcPts val="0"/>
              </a:spcBef>
              <a:spcAft>
                <a:spcPts val="0"/>
              </a:spcAft>
            </a:pP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A feature in the Portal that allows administrators to assign your department Scholarship Committee members to review and select recipients for opportunities/scholarships </a:t>
            </a:r>
            <a:endParaRPr lang="en-US" dirty="0">
              <a:latin typeface="Calibri" panose="020F0502020204030204" pitchFamily="34" charset="0"/>
              <a:ea typeface="Calibri" panose="020F0502020204030204" pitchFamily="34" charset="0"/>
              <a:cs typeface="Calibri" panose="020F0502020204030204" pitchFamily="34" charset="0"/>
            </a:endParaRPr>
          </a:p>
          <a:p>
            <a:pPr marL="305435" indent="-305435"/>
            <a:endParaRPr lang="en-US" dirty="0"/>
          </a:p>
        </p:txBody>
      </p:sp>
      <p:sp>
        <p:nvSpPr>
          <p:cNvPr id="3" name="Title 2">
            <a:extLst>
              <a:ext uri="{FF2B5EF4-FFF2-40B4-BE49-F238E27FC236}">
                <a16:creationId xmlns:a16="http://schemas.microsoft.com/office/drawing/2014/main" id="{B1B03F44-A2D7-1DDE-56D6-B818D0CDB69E}"/>
              </a:ext>
            </a:extLst>
          </p:cNvPr>
          <p:cNvSpPr>
            <a:spLocks noGrp="1"/>
          </p:cNvSpPr>
          <p:nvPr>
            <p:ph type="title"/>
          </p:nvPr>
        </p:nvSpPr>
        <p:spPr/>
        <p:txBody>
          <a:bodyPr>
            <a:normAutofit fontScale="90000"/>
          </a:bodyPr>
          <a:lstStyle/>
          <a:p>
            <a:r>
              <a:rPr lang="en-US" b="1" dirty="0">
                <a:latin typeface="Calibri"/>
                <a:ea typeface="Calibri"/>
                <a:cs typeface="Calibri"/>
              </a:rPr>
              <a:t>Quick overview:</a:t>
            </a:r>
            <a:br>
              <a:rPr lang="en-US" b="1" dirty="0">
                <a:latin typeface="Calibri"/>
              </a:rPr>
            </a:br>
            <a:r>
              <a:rPr lang="en-US" b="1" dirty="0">
                <a:latin typeface="Calibri"/>
                <a:ea typeface="Calibri"/>
                <a:cs typeface="Calibri"/>
              </a:rPr>
              <a:t>Reviewer Groups and Rubrics</a:t>
            </a:r>
          </a:p>
        </p:txBody>
      </p:sp>
      <p:pic>
        <p:nvPicPr>
          <p:cNvPr id="5" name="Picture 2" descr="Graphical user interface, application&#10;&#10;Description automatically generated">
            <a:extLst>
              <a:ext uri="{FF2B5EF4-FFF2-40B4-BE49-F238E27FC236}">
                <a16:creationId xmlns:a16="http://schemas.microsoft.com/office/drawing/2014/main" id="{2ED41A59-D293-B3FA-5743-D4F3581AC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707" y="2151918"/>
            <a:ext cx="3728108" cy="21343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98F3DD3C-B136-FE44-C589-5F6500712777}"/>
              </a:ext>
            </a:extLst>
          </p:cNvPr>
          <p:cNvSpPr/>
          <p:nvPr/>
        </p:nvSpPr>
        <p:spPr>
          <a:xfrm>
            <a:off x="9939454" y="2626216"/>
            <a:ext cx="968188" cy="177989"/>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
        <p:nvSpPr>
          <p:cNvPr id="8" name="TextBox 7">
            <a:extLst>
              <a:ext uri="{FF2B5EF4-FFF2-40B4-BE49-F238E27FC236}">
                <a16:creationId xmlns:a16="http://schemas.microsoft.com/office/drawing/2014/main" id="{9D546F4B-8D03-FE98-CFD3-CD41D60B6759}"/>
              </a:ext>
            </a:extLst>
          </p:cNvPr>
          <p:cNvSpPr txBox="1"/>
          <p:nvPr/>
        </p:nvSpPr>
        <p:spPr>
          <a:xfrm>
            <a:off x="4232817" y="1743071"/>
            <a:ext cx="3726366"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Notable features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Reviewers can use a "Rubric" to rate each student's qualifications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Each Reviewer can go into the Portal and review applicants at their leisure during the Review Period</a:t>
            </a:r>
          </a:p>
        </p:txBody>
      </p:sp>
      <p:sp>
        <p:nvSpPr>
          <p:cNvPr id="4" name="TextBox 3">
            <a:extLst>
              <a:ext uri="{FF2B5EF4-FFF2-40B4-BE49-F238E27FC236}">
                <a16:creationId xmlns:a16="http://schemas.microsoft.com/office/drawing/2014/main" id="{BBDB54AB-22B6-BAEC-4016-B1B6FDE4BAA3}"/>
              </a:ext>
            </a:extLst>
          </p:cNvPr>
          <p:cNvSpPr txBox="1"/>
          <p:nvPr/>
        </p:nvSpPr>
        <p:spPr>
          <a:xfrm>
            <a:off x="7013478" y="4441634"/>
            <a:ext cx="517852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Please email </a:t>
            </a:r>
            <a:r>
              <a:rPr kumimoji="0" lang="en-US" sz="1400" b="0" i="0" u="sng"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fascholarships@mso.umt.edu</a:t>
            </a:r>
            <a:r>
              <a:rPr kumimoji="0" lang="en-US" sz="1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 to create or update Reviewer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 your email, please provide the following information: </a:t>
            </a: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Number of Reviewer Groups needed </a:t>
            </a: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Names of all Reviewers (members of your Scholarship Committee) and their role </a:t>
            </a: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Rubric ideas </a:t>
            </a: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Which opportunities the groups(s) will be assigned to</a:t>
            </a:r>
          </a:p>
        </p:txBody>
      </p:sp>
      <p:sp>
        <p:nvSpPr>
          <p:cNvPr id="9" name="TextBox 8">
            <a:extLst>
              <a:ext uri="{FF2B5EF4-FFF2-40B4-BE49-F238E27FC236}">
                <a16:creationId xmlns:a16="http://schemas.microsoft.com/office/drawing/2014/main" id="{2E315768-6E22-1D23-0AFA-43EB993E1FC3}"/>
              </a:ext>
            </a:extLst>
          </p:cNvPr>
          <p:cNvSpPr txBox="1"/>
          <p:nvPr/>
        </p:nvSpPr>
        <p:spPr>
          <a:xfrm>
            <a:off x="526662" y="3303053"/>
            <a:ext cx="61670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If your department already has functional Reviewer Groups set up, you can add various review settings in each opportunity </a:t>
            </a:r>
          </a:p>
        </p:txBody>
      </p:sp>
      <p:sp>
        <p:nvSpPr>
          <p:cNvPr id="10" name="Arrow: Down 9">
            <a:extLst>
              <a:ext uri="{FF2B5EF4-FFF2-40B4-BE49-F238E27FC236}">
                <a16:creationId xmlns:a16="http://schemas.microsoft.com/office/drawing/2014/main" id="{DD8FA7F0-218D-7E2A-66A4-60634F0BC402}"/>
              </a:ext>
            </a:extLst>
          </p:cNvPr>
          <p:cNvSpPr/>
          <p:nvPr/>
        </p:nvSpPr>
        <p:spPr>
          <a:xfrm>
            <a:off x="3133726" y="3861693"/>
            <a:ext cx="456754" cy="458018"/>
          </a:xfrm>
          <a:prstGeom prst="down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ndara"/>
              <a:ea typeface="+mn-ea"/>
              <a:cs typeface="+mn-cs"/>
            </a:endParaRPr>
          </a:p>
        </p:txBody>
      </p:sp>
      <p:sp>
        <p:nvSpPr>
          <p:cNvPr id="11" name="TextBox 10">
            <a:extLst>
              <a:ext uri="{FF2B5EF4-FFF2-40B4-BE49-F238E27FC236}">
                <a16:creationId xmlns:a16="http://schemas.microsoft.com/office/drawing/2014/main" id="{54DEAAE3-88DB-54CD-B22C-56355A9D6376}"/>
              </a:ext>
            </a:extLst>
          </p:cNvPr>
          <p:cNvSpPr txBox="1"/>
          <p:nvPr/>
        </p:nvSpPr>
        <p:spPr>
          <a:xfrm>
            <a:off x="529684" y="4319711"/>
            <a:ext cx="6164010"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On each opportunity, you can make the following adjustments for your reviewing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Hide Applicant Name</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if you would like a more unbiased review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Opportunity Reviewer Note</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 administrators may enter any notes specific to the opportunity that the review group would need to see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Begin Review Period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administrators will need to enter dates for the reviewers to complete their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12" name="Rectangle 11">
            <a:extLst>
              <a:ext uri="{FF2B5EF4-FFF2-40B4-BE49-F238E27FC236}">
                <a16:creationId xmlns:a16="http://schemas.microsoft.com/office/drawing/2014/main" id="{5B3F5C3F-A333-AD5B-8124-43981EB159D8}"/>
              </a:ext>
            </a:extLst>
          </p:cNvPr>
          <p:cNvSpPr/>
          <p:nvPr/>
        </p:nvSpPr>
        <p:spPr>
          <a:xfrm>
            <a:off x="402719" y="3267633"/>
            <a:ext cx="6376699" cy="3368911"/>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2904798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35ED45F-B3E1-436C-8D39-F9BF24854AFE}"/>
              </a:ext>
            </a:extLst>
          </p:cNvPr>
          <p:cNvSpPr txBox="1">
            <a:spLocks/>
          </p:cNvSpPr>
          <p:nvPr/>
        </p:nvSpPr>
        <p:spPr>
          <a:xfrm>
            <a:off x="4635322" y="2458720"/>
            <a:ext cx="8304029" cy="14716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5E001D"/>
                </a:solidFill>
                <a:latin typeface="Avenir LT Std 65 Medium" panose="020B0603020203020204" pitchFamily="34" charset="0"/>
                <a:ea typeface="+mj-ea"/>
                <a:cs typeface="+mj-cs"/>
              </a:defRPr>
            </a:lvl1pPr>
          </a:lstStyle>
          <a:p>
            <a:pPr marL="0" marR="0" lvl="0" indent="0" defTabSz="914400" rtl="0" eaLnBrk="1" fontAlgn="auto" latinLnBrk="0" hangingPunct="1">
              <a:lnSpc>
                <a:spcPct val="120000"/>
              </a:lnSpc>
              <a:spcBef>
                <a:spcPts val="700"/>
              </a:spcBef>
              <a:spcAft>
                <a:spcPts val="0"/>
              </a:spcAft>
              <a:buClrTx/>
              <a:buSzTx/>
              <a:buFontTx/>
              <a:buNone/>
              <a:tabLst/>
              <a:defRPr/>
            </a:pPr>
            <a:endParaRPr lang="en-US" sz="4400" b="0" i="0" u="none" strike="noStrike" kern="1200" cap="none" spc="0" normalizeH="0" baseline="0" noProof="0" dirty="0">
              <a:ln>
                <a:noFill/>
              </a:ln>
              <a:solidFill>
                <a:srgbClr val="70002E"/>
              </a:solidFill>
              <a:effectLst/>
              <a:uLnTx/>
              <a:uFillTx/>
              <a:latin typeface="Avenir LT Std 65 Medium" panose="020B0603020203020204" pitchFamily="34" charset="0"/>
            </a:endParaRPr>
          </a:p>
        </p:txBody>
      </p:sp>
      <p:sp>
        <p:nvSpPr>
          <p:cNvPr id="2" name="TextBox 1">
            <a:extLst>
              <a:ext uri="{FF2B5EF4-FFF2-40B4-BE49-F238E27FC236}">
                <a16:creationId xmlns:a16="http://schemas.microsoft.com/office/drawing/2014/main" id="{88D66A55-8032-49C1-B04D-9E0B81F41F09}"/>
              </a:ext>
            </a:extLst>
          </p:cNvPr>
          <p:cNvSpPr txBox="1"/>
          <p:nvPr/>
        </p:nvSpPr>
        <p:spPr>
          <a:xfrm>
            <a:off x="883767" y="1918706"/>
            <a:ext cx="4343400" cy="400110"/>
          </a:xfrm>
          <a:prstGeom prst="rect">
            <a:avLst/>
          </a:prstGeom>
          <a:noFill/>
        </p:spPr>
        <p:txBody>
          <a:bodyPr wrap="square" rtlCol="0">
            <a:spAutoFit/>
          </a:bodyPr>
          <a:lstStyle/>
          <a:p>
            <a:r>
              <a:rPr lang="en-US" sz="2000" dirty="0">
                <a:solidFill>
                  <a:schemeClr val="accent2"/>
                </a:solidFill>
                <a:latin typeface="Calibri" panose="020F0502020204030204" pitchFamily="34" charset="0"/>
                <a:ea typeface="Calibri" panose="020F0502020204030204" pitchFamily="34" charset="0"/>
                <a:cs typeface="Calibri" panose="020F0502020204030204" pitchFamily="34" charset="0"/>
              </a:rPr>
              <a:t>Extending a Single Award Offer</a:t>
            </a:r>
          </a:p>
        </p:txBody>
      </p:sp>
      <p:sp>
        <p:nvSpPr>
          <p:cNvPr id="5" name="TextBox 4">
            <a:extLst>
              <a:ext uri="{FF2B5EF4-FFF2-40B4-BE49-F238E27FC236}">
                <a16:creationId xmlns:a16="http://schemas.microsoft.com/office/drawing/2014/main" id="{89856B87-4CAF-4E5D-AFB1-F031E899673B}"/>
              </a:ext>
            </a:extLst>
          </p:cNvPr>
          <p:cNvSpPr txBox="1"/>
          <p:nvPr/>
        </p:nvSpPr>
        <p:spPr>
          <a:xfrm>
            <a:off x="448295" y="2550449"/>
            <a:ext cx="6101442" cy="477247"/>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1.  While logged in as an opportunity administrator, go to the Opportunity section and select the Portfolios menu's "All" page and locate the desired opportunity. </a:t>
            </a:r>
          </a:p>
        </p:txBody>
      </p:sp>
      <p:pic>
        <p:nvPicPr>
          <p:cNvPr id="6" name="Picture 5">
            <a:extLst>
              <a:ext uri="{FF2B5EF4-FFF2-40B4-BE49-F238E27FC236}">
                <a16:creationId xmlns:a16="http://schemas.microsoft.com/office/drawing/2014/main" id="{B96DEB59-16B7-4842-B10A-772738270D2D}"/>
              </a:ext>
            </a:extLst>
          </p:cNvPr>
          <p:cNvPicPr>
            <a:picLocks noChangeAspect="1"/>
          </p:cNvPicPr>
          <p:nvPr/>
        </p:nvPicPr>
        <p:blipFill>
          <a:blip r:embed="rId3"/>
          <a:stretch>
            <a:fillRect/>
          </a:stretch>
        </p:blipFill>
        <p:spPr>
          <a:xfrm>
            <a:off x="448295" y="3188773"/>
            <a:ext cx="3920701" cy="3320731"/>
          </a:xfrm>
          <a:prstGeom prst="rect">
            <a:avLst/>
          </a:prstGeom>
        </p:spPr>
      </p:pic>
      <p:sp>
        <p:nvSpPr>
          <p:cNvPr id="7" name="Oval 6">
            <a:extLst>
              <a:ext uri="{FF2B5EF4-FFF2-40B4-BE49-F238E27FC236}">
                <a16:creationId xmlns:a16="http://schemas.microsoft.com/office/drawing/2014/main" id="{49DA92EB-52B3-42AD-B319-42641D66B17E}"/>
              </a:ext>
            </a:extLst>
          </p:cNvPr>
          <p:cNvSpPr/>
          <p:nvPr/>
        </p:nvSpPr>
        <p:spPr>
          <a:xfrm>
            <a:off x="1927596" y="4176979"/>
            <a:ext cx="640040" cy="20861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Left Arrow 2">
            <a:extLst>
              <a:ext uri="{FF2B5EF4-FFF2-40B4-BE49-F238E27FC236}">
                <a16:creationId xmlns:a16="http://schemas.microsoft.com/office/drawing/2014/main" id="{BA523E91-67BF-467E-BD6A-912FFD75AB51}"/>
              </a:ext>
            </a:extLst>
          </p:cNvPr>
          <p:cNvSpPr/>
          <p:nvPr/>
        </p:nvSpPr>
        <p:spPr>
          <a:xfrm>
            <a:off x="3456678" y="3502608"/>
            <a:ext cx="400731" cy="242887"/>
          </a:xfrm>
          <a:prstGeom prst="lef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TextBox 9">
            <a:extLst>
              <a:ext uri="{FF2B5EF4-FFF2-40B4-BE49-F238E27FC236}">
                <a16:creationId xmlns:a16="http://schemas.microsoft.com/office/drawing/2014/main" id="{6B350FD8-7695-4A5E-841D-D2CFAB08618E}"/>
              </a:ext>
            </a:extLst>
          </p:cNvPr>
          <p:cNvSpPr txBox="1"/>
          <p:nvPr/>
        </p:nvSpPr>
        <p:spPr>
          <a:xfrm>
            <a:off x="4541691" y="3774868"/>
            <a:ext cx="6101442" cy="279628"/>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Calibri" panose="020F0502020204030204" pitchFamily="34" charset="0"/>
              </a:rPr>
              <a:t>1a. Click on the season time stamp to open the opportunity</a:t>
            </a: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a:t>
            </a: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3EDC1AF2-E67A-412C-B4FA-06D72F305EA0}"/>
              </a:ext>
            </a:extLst>
          </p:cNvPr>
          <p:cNvPicPr>
            <a:picLocks noChangeAspect="1"/>
          </p:cNvPicPr>
          <p:nvPr/>
        </p:nvPicPr>
        <p:blipFill>
          <a:blip r:embed="rId4"/>
          <a:stretch>
            <a:fillRect/>
          </a:stretch>
        </p:blipFill>
        <p:spPr>
          <a:xfrm>
            <a:off x="4541691" y="4164500"/>
            <a:ext cx="7650310" cy="1686242"/>
          </a:xfrm>
          <a:prstGeom prst="rect">
            <a:avLst/>
          </a:prstGeom>
        </p:spPr>
      </p:pic>
      <p:sp>
        <p:nvSpPr>
          <p:cNvPr id="12" name="Oval 11">
            <a:extLst>
              <a:ext uri="{FF2B5EF4-FFF2-40B4-BE49-F238E27FC236}">
                <a16:creationId xmlns:a16="http://schemas.microsoft.com/office/drawing/2014/main" id="{6FED3DB3-4B68-4F7E-9732-3FE5873A8D7C}"/>
              </a:ext>
            </a:extLst>
          </p:cNvPr>
          <p:cNvSpPr/>
          <p:nvPr/>
        </p:nvSpPr>
        <p:spPr>
          <a:xfrm>
            <a:off x="4878890" y="5452804"/>
            <a:ext cx="552450" cy="20955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Title 2">
            <a:extLst>
              <a:ext uri="{FF2B5EF4-FFF2-40B4-BE49-F238E27FC236}">
                <a16:creationId xmlns:a16="http://schemas.microsoft.com/office/drawing/2014/main" id="{3F76FA83-6B13-3E3E-2FDD-7C8D320CB6E6}"/>
              </a:ext>
            </a:extLst>
          </p:cNvPr>
          <p:cNvSpPr>
            <a:spLocks noGrp="1"/>
          </p:cNvSpPr>
          <p:nvPr>
            <p:ph type="title"/>
          </p:nvPr>
        </p:nvSpPr>
        <p:spPr>
          <a:xfrm>
            <a:off x="652313" y="729658"/>
            <a:ext cx="11029616" cy="988332"/>
          </a:xfrm>
        </p:spPr>
        <p:txBody>
          <a:bodyPr>
            <a:normAutofit fontScale="90000"/>
          </a:bodyPr>
          <a:lstStyle/>
          <a:p>
            <a:r>
              <a:rPr lang="en-US" b="1" dirty="0">
                <a:latin typeface="Calibri"/>
                <a:ea typeface="Calibri"/>
                <a:cs typeface="Calibri"/>
              </a:rPr>
              <a:t>HOW TO OFFER SCHOLARSHIPS TO STUDENTS VIA THE SCHOLARSHIP PORTAL</a:t>
            </a:r>
          </a:p>
        </p:txBody>
      </p:sp>
    </p:spTree>
    <p:extLst>
      <p:ext uri="{BB962C8B-B14F-4D97-AF65-F5344CB8AC3E}">
        <p14:creationId xmlns:p14="http://schemas.microsoft.com/office/powerpoint/2010/main" val="3202487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6FDE93-4C4F-4079-B56C-153C589D6DAF}"/>
              </a:ext>
            </a:extLst>
          </p:cNvPr>
          <p:cNvSpPr txBox="1"/>
          <p:nvPr/>
        </p:nvSpPr>
        <p:spPr>
          <a:xfrm>
            <a:off x="699408" y="573534"/>
            <a:ext cx="8128906" cy="543162"/>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2.  Next, click on the opportunity's Applications tab and a grid of all applications for the opportunity should appear</a:t>
            </a:r>
            <a:r>
              <a:rPr lang="en-US" sz="1200" dirty="0">
                <a:effectLst/>
                <a:latin typeface="Avenir LT Std 35 Light" panose="020B0402020203020204" pitchFamily="34" charset="0"/>
                <a:ea typeface="Times New Roman" panose="02020603050405020304" pitchFamily="18" charset="0"/>
                <a:cs typeface="Times New Roman" panose="02020603050405020304" pitchFamily="18" charset="0"/>
              </a:rPr>
              <a:t>.</a:t>
            </a:r>
            <a:endParaRPr lang="en-US" sz="1200" dirty="0">
              <a:effectLst/>
              <a:latin typeface="Avenir LT Std 35 Light" panose="020B0402020203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8638943-DB85-404D-B86E-2AF915F68526}"/>
              </a:ext>
            </a:extLst>
          </p:cNvPr>
          <p:cNvPicPr>
            <a:picLocks noChangeAspect="1"/>
          </p:cNvPicPr>
          <p:nvPr/>
        </p:nvPicPr>
        <p:blipFill>
          <a:blip r:embed="rId3"/>
          <a:stretch>
            <a:fillRect/>
          </a:stretch>
        </p:blipFill>
        <p:spPr>
          <a:xfrm>
            <a:off x="1957932" y="996813"/>
            <a:ext cx="4505325" cy="904875"/>
          </a:xfrm>
          <a:prstGeom prst="rect">
            <a:avLst/>
          </a:prstGeom>
        </p:spPr>
      </p:pic>
      <p:sp>
        <p:nvSpPr>
          <p:cNvPr id="7" name="Oval 6">
            <a:extLst>
              <a:ext uri="{FF2B5EF4-FFF2-40B4-BE49-F238E27FC236}">
                <a16:creationId xmlns:a16="http://schemas.microsoft.com/office/drawing/2014/main" id="{3F6940E7-5861-47DB-93B6-AF16A43E4E82}"/>
              </a:ext>
            </a:extLst>
          </p:cNvPr>
          <p:cNvSpPr/>
          <p:nvPr/>
        </p:nvSpPr>
        <p:spPr>
          <a:xfrm>
            <a:off x="4418738" y="1506807"/>
            <a:ext cx="1019175" cy="329565"/>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TextBox 8">
            <a:extLst>
              <a:ext uri="{FF2B5EF4-FFF2-40B4-BE49-F238E27FC236}">
                <a16:creationId xmlns:a16="http://schemas.microsoft.com/office/drawing/2014/main" id="{50F40112-0888-489D-B85F-83DA92AA12B1}"/>
              </a:ext>
            </a:extLst>
          </p:cNvPr>
          <p:cNvSpPr txBox="1"/>
          <p:nvPr/>
        </p:nvSpPr>
        <p:spPr>
          <a:xfrm>
            <a:off x="699408" y="5474350"/>
            <a:ext cx="5309506" cy="773673"/>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2a. To ensure you are looking at submitted applications only, hover over the view function in the middle of the screen and select “Submitted”</a:t>
            </a:r>
          </a:p>
        </p:txBody>
      </p:sp>
      <p:grpSp>
        <p:nvGrpSpPr>
          <p:cNvPr id="10" name="Group 9">
            <a:extLst>
              <a:ext uri="{FF2B5EF4-FFF2-40B4-BE49-F238E27FC236}">
                <a16:creationId xmlns:a16="http://schemas.microsoft.com/office/drawing/2014/main" id="{FC1EA7C8-CACB-4B61-9024-09233A1D0087}"/>
              </a:ext>
            </a:extLst>
          </p:cNvPr>
          <p:cNvGrpSpPr/>
          <p:nvPr/>
        </p:nvGrpSpPr>
        <p:grpSpPr>
          <a:xfrm>
            <a:off x="2918765" y="2004366"/>
            <a:ext cx="9119039" cy="4800100"/>
            <a:chOff x="-3668646" y="16258"/>
            <a:chExt cx="9361025" cy="5827743"/>
          </a:xfrm>
        </p:grpSpPr>
        <p:pic>
          <p:nvPicPr>
            <p:cNvPr id="11" name="Picture 10">
              <a:extLst>
                <a:ext uri="{FF2B5EF4-FFF2-40B4-BE49-F238E27FC236}">
                  <a16:creationId xmlns:a16="http://schemas.microsoft.com/office/drawing/2014/main" id="{31EDAE10-75B8-4DA2-9621-B551FFBB79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8646" y="16258"/>
              <a:ext cx="7052904" cy="3860418"/>
            </a:xfrm>
            <a:prstGeom prst="rect">
              <a:avLst/>
            </a:prstGeom>
            <a:noFill/>
            <a:ln>
              <a:noFill/>
            </a:ln>
          </p:spPr>
        </p:pic>
        <p:sp>
          <p:nvSpPr>
            <p:cNvPr id="12" name="Rectangle 11">
              <a:extLst>
                <a:ext uri="{FF2B5EF4-FFF2-40B4-BE49-F238E27FC236}">
                  <a16:creationId xmlns:a16="http://schemas.microsoft.com/office/drawing/2014/main" id="{0618C684-42D2-4E58-990C-122357C75FF2}"/>
                </a:ext>
              </a:extLst>
            </p:cNvPr>
            <p:cNvSpPr/>
            <p:nvPr/>
          </p:nvSpPr>
          <p:spPr>
            <a:xfrm>
              <a:off x="-1013732" y="1044984"/>
              <a:ext cx="1743074" cy="19812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13" name="Picture 12">
              <a:extLst>
                <a:ext uri="{FF2B5EF4-FFF2-40B4-BE49-F238E27FC236}">
                  <a16:creationId xmlns:a16="http://schemas.microsoft.com/office/drawing/2014/main" id="{D193CC14-3123-4C89-9EDD-C9047ADA54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9880" y="773480"/>
              <a:ext cx="4762499" cy="5070521"/>
            </a:xfrm>
            <a:prstGeom prst="rect">
              <a:avLst/>
            </a:prstGeom>
            <a:noFill/>
            <a:ln w="41275">
              <a:solidFill>
                <a:srgbClr val="92D050"/>
              </a:solidFill>
            </a:ln>
          </p:spPr>
        </p:pic>
        <p:sp>
          <p:nvSpPr>
            <p:cNvPr id="14" name="Oval 13">
              <a:extLst>
                <a:ext uri="{FF2B5EF4-FFF2-40B4-BE49-F238E27FC236}">
                  <a16:creationId xmlns:a16="http://schemas.microsoft.com/office/drawing/2014/main" id="{EB0A1DAE-C417-4BD4-952A-F7E81E31ED72}"/>
                </a:ext>
              </a:extLst>
            </p:cNvPr>
            <p:cNvSpPr/>
            <p:nvPr/>
          </p:nvSpPr>
          <p:spPr>
            <a:xfrm>
              <a:off x="2377680" y="4910633"/>
              <a:ext cx="933450" cy="2667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Tree>
    <p:extLst>
      <p:ext uri="{BB962C8B-B14F-4D97-AF65-F5344CB8AC3E}">
        <p14:creationId xmlns:p14="http://schemas.microsoft.com/office/powerpoint/2010/main" val="2314727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D33EA0-17A6-4CB3-B2EA-0B41CD92E286}"/>
              </a:ext>
            </a:extLst>
          </p:cNvPr>
          <p:cNvSpPr txBox="1"/>
          <p:nvPr/>
        </p:nvSpPr>
        <p:spPr>
          <a:xfrm>
            <a:off x="917803" y="862324"/>
            <a:ext cx="6101442" cy="1004186"/>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3.  To locate the applicant(s) to whom you wish to make an offer</a:t>
            </a:r>
            <a:r>
              <a:rPr lang="en-US" sz="1400" dirty="0">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and click the “View” link for that applicant. You may be interested in the values for</a:t>
            </a:r>
            <a:r>
              <a:rPr lang="en-US" sz="1400" b="1" u="none" strike="noStrike"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 Reviewer Score and Qualification Points</a:t>
            </a:r>
            <a:r>
              <a:rPr lang="en-US" sz="1400" dirty="0">
                <a:effectLst/>
                <a:latin typeface="Calibri" panose="020F0502020204030204" pitchFamily="34" charset="0"/>
                <a:ea typeface="Calibri" panose="020F0502020204030204" pitchFamily="34" charset="0"/>
                <a:cs typeface="Calibri" panose="020F0502020204030204" pitchFamily="34" charset="0"/>
              </a:rPr>
              <a:t> columns, or in </a:t>
            </a:r>
            <a:r>
              <a:rPr lang="en-US" sz="1400" b="1" u="none" strike="noStrike" dirty="0">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filtering the grid</a:t>
            </a:r>
            <a:r>
              <a:rPr lang="en-US" sz="1400" dirty="0">
                <a:effectLst/>
                <a:latin typeface="Calibri" panose="020F0502020204030204" pitchFamily="34" charset="0"/>
                <a:ea typeface="Calibri" panose="020F0502020204030204" pitchFamily="34" charset="0"/>
                <a:cs typeface="Calibri" panose="020F0502020204030204" pitchFamily="34" charset="0"/>
              </a:rPr>
              <a:t> to locate particular applicants. </a:t>
            </a:r>
          </a:p>
        </p:txBody>
      </p:sp>
      <p:pic>
        <p:nvPicPr>
          <p:cNvPr id="6" name="Picture 5">
            <a:extLst>
              <a:ext uri="{FF2B5EF4-FFF2-40B4-BE49-F238E27FC236}">
                <a16:creationId xmlns:a16="http://schemas.microsoft.com/office/drawing/2014/main" id="{5D36468C-0626-4539-828F-BDDFCBEA46FC}"/>
              </a:ext>
            </a:extLst>
          </p:cNvPr>
          <p:cNvPicPr>
            <a:picLocks noChangeAspect="1"/>
          </p:cNvPicPr>
          <p:nvPr/>
        </p:nvPicPr>
        <p:blipFill>
          <a:blip r:embed="rId5"/>
          <a:stretch>
            <a:fillRect/>
          </a:stretch>
        </p:blipFill>
        <p:spPr>
          <a:xfrm>
            <a:off x="7546022" y="650082"/>
            <a:ext cx="3898425" cy="2769076"/>
          </a:xfrm>
          <a:prstGeom prst="rect">
            <a:avLst/>
          </a:prstGeom>
        </p:spPr>
      </p:pic>
      <p:sp>
        <p:nvSpPr>
          <p:cNvPr id="7" name="Oval 6">
            <a:extLst>
              <a:ext uri="{FF2B5EF4-FFF2-40B4-BE49-F238E27FC236}">
                <a16:creationId xmlns:a16="http://schemas.microsoft.com/office/drawing/2014/main" id="{2C0CDC75-501B-49D2-A0F2-487556C59E16}"/>
              </a:ext>
            </a:extLst>
          </p:cNvPr>
          <p:cNvSpPr/>
          <p:nvPr/>
        </p:nvSpPr>
        <p:spPr>
          <a:xfrm>
            <a:off x="8139679" y="2033269"/>
            <a:ext cx="619125" cy="238125"/>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TextBox 8">
            <a:extLst>
              <a:ext uri="{FF2B5EF4-FFF2-40B4-BE49-F238E27FC236}">
                <a16:creationId xmlns:a16="http://schemas.microsoft.com/office/drawing/2014/main" id="{5AA2BCA4-B6F9-4FC0-833E-2519CA89AF62}"/>
              </a:ext>
            </a:extLst>
          </p:cNvPr>
          <p:cNvSpPr txBox="1"/>
          <p:nvPr/>
        </p:nvSpPr>
        <p:spPr>
          <a:xfrm>
            <a:off x="1139258" y="3635732"/>
            <a:ext cx="8194221" cy="543162"/>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4.  The page that opens up will display the user's application for that particular opportunity. You should see a button on the right side of the window that displays the current status or category of the application.</a:t>
            </a:r>
          </a:p>
        </p:txBody>
      </p:sp>
      <p:pic>
        <p:nvPicPr>
          <p:cNvPr id="10" name="Picture 9">
            <a:extLst>
              <a:ext uri="{FF2B5EF4-FFF2-40B4-BE49-F238E27FC236}">
                <a16:creationId xmlns:a16="http://schemas.microsoft.com/office/drawing/2014/main" id="{6BE6EFDD-E0B2-41F2-ADC3-A29B9B5D0E9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7385" y="4178894"/>
            <a:ext cx="9792054" cy="2679106"/>
          </a:xfrm>
          <a:prstGeom prst="rect">
            <a:avLst/>
          </a:prstGeom>
          <a:noFill/>
          <a:ln>
            <a:noFill/>
          </a:ln>
        </p:spPr>
      </p:pic>
      <p:sp>
        <p:nvSpPr>
          <p:cNvPr id="11" name="Oval 10">
            <a:extLst>
              <a:ext uri="{FF2B5EF4-FFF2-40B4-BE49-F238E27FC236}">
                <a16:creationId xmlns:a16="http://schemas.microsoft.com/office/drawing/2014/main" id="{E47B27A3-4081-41DF-A6F1-C886A21C187D}"/>
              </a:ext>
            </a:extLst>
          </p:cNvPr>
          <p:cNvSpPr/>
          <p:nvPr/>
        </p:nvSpPr>
        <p:spPr>
          <a:xfrm>
            <a:off x="8967968" y="5286179"/>
            <a:ext cx="575581" cy="351601"/>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2200086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FC9D5C-8D91-43B7-BA14-E6AF597FF186}"/>
              </a:ext>
            </a:extLst>
          </p:cNvPr>
          <p:cNvSpPr txBox="1"/>
          <p:nvPr/>
        </p:nvSpPr>
        <p:spPr>
          <a:xfrm>
            <a:off x="631916" y="921412"/>
            <a:ext cx="4046764" cy="1465209"/>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4a. Click on the category (i.e. Submitted) button to launch the category updating screen. When you select the "Offered" category from the drop-down menu, additional awarding information will appear. You may wish to review this information before making your decision:</a:t>
            </a:r>
          </a:p>
        </p:txBody>
      </p:sp>
      <p:pic>
        <p:nvPicPr>
          <p:cNvPr id="6" name="Picture 5">
            <a:extLst>
              <a:ext uri="{FF2B5EF4-FFF2-40B4-BE49-F238E27FC236}">
                <a16:creationId xmlns:a16="http://schemas.microsoft.com/office/drawing/2014/main" id="{A62E0332-9995-45B3-8EC1-9B1EC8F3B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286" y="101512"/>
            <a:ext cx="4352245" cy="2530868"/>
          </a:xfrm>
          <a:prstGeom prst="rect">
            <a:avLst/>
          </a:prstGeom>
        </p:spPr>
      </p:pic>
      <p:sp>
        <p:nvSpPr>
          <p:cNvPr id="7" name="Oval 6">
            <a:extLst>
              <a:ext uri="{FF2B5EF4-FFF2-40B4-BE49-F238E27FC236}">
                <a16:creationId xmlns:a16="http://schemas.microsoft.com/office/drawing/2014/main" id="{4842C2A7-03D1-4475-B2B9-A85AE5847F38}"/>
              </a:ext>
            </a:extLst>
          </p:cNvPr>
          <p:cNvSpPr/>
          <p:nvPr/>
        </p:nvSpPr>
        <p:spPr>
          <a:xfrm>
            <a:off x="5429703" y="1820772"/>
            <a:ext cx="476250" cy="238125"/>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TextBox 8">
            <a:extLst>
              <a:ext uri="{FF2B5EF4-FFF2-40B4-BE49-F238E27FC236}">
                <a16:creationId xmlns:a16="http://schemas.microsoft.com/office/drawing/2014/main" id="{CF055DB5-1921-43FB-A177-FD965576FC3D}"/>
              </a:ext>
            </a:extLst>
          </p:cNvPr>
          <p:cNvSpPr txBox="1"/>
          <p:nvPr/>
        </p:nvSpPr>
        <p:spPr>
          <a:xfrm>
            <a:off x="762545" y="3429237"/>
            <a:ext cx="3785506" cy="543162"/>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4b</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After selecting “Offered” category, an “update application category” box will display. </a:t>
            </a:r>
          </a:p>
        </p:txBody>
      </p:sp>
      <p:pic>
        <p:nvPicPr>
          <p:cNvPr id="10" name="Picture 9">
            <a:extLst>
              <a:ext uri="{FF2B5EF4-FFF2-40B4-BE49-F238E27FC236}">
                <a16:creationId xmlns:a16="http://schemas.microsoft.com/office/drawing/2014/main" id="{BC24838B-5D82-455E-8F3E-B24DE85C1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2486" y="2931276"/>
            <a:ext cx="4834582" cy="3786069"/>
          </a:xfrm>
          <a:prstGeom prst="rect">
            <a:avLst/>
          </a:prstGeom>
        </p:spPr>
      </p:pic>
    </p:spTree>
    <p:extLst>
      <p:ext uri="{BB962C8B-B14F-4D97-AF65-F5344CB8AC3E}">
        <p14:creationId xmlns:p14="http://schemas.microsoft.com/office/powerpoint/2010/main" val="42457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Top Corners Rounded 14">
            <a:extLst>
              <a:ext uri="{FF2B5EF4-FFF2-40B4-BE49-F238E27FC236}">
                <a16:creationId xmlns:a16="http://schemas.microsoft.com/office/drawing/2014/main" id="{EA0007E1-5A1F-8D38-610B-C713FC0A715F}"/>
              </a:ext>
            </a:extLst>
          </p:cNvPr>
          <p:cNvSpPr/>
          <p:nvPr/>
        </p:nvSpPr>
        <p:spPr>
          <a:xfrm flipV="1">
            <a:off x="453224" y="1857370"/>
            <a:ext cx="11282901" cy="4924425"/>
          </a:xfrm>
          <a:prstGeom prst="round2SameRect">
            <a:avLst/>
          </a:prstGeom>
          <a:gradFill flip="none" rotWithShape="1">
            <a:gsLst>
              <a:gs pos="40000">
                <a:schemeClr val="accent4">
                  <a:lumMod val="20000"/>
                  <a:lumOff val="80000"/>
                </a:schemeClr>
              </a:gs>
              <a:gs pos="76000">
                <a:schemeClr val="accent4">
                  <a:lumMod val="60000"/>
                  <a:lumOff val="40000"/>
                </a:schemeClr>
              </a:gs>
            </a:gsLst>
            <a:path path="circle">
              <a:fillToRect l="50000" t="130000" r="50000" b="-30000"/>
            </a:path>
            <a:tileRect/>
          </a:gradFill>
          <a:ln>
            <a:solidFill>
              <a:schemeClr val="accent6">
                <a:lumMod val="40000"/>
                <a:lumOff val="6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408384BF-5268-D04D-B8D1-28C6BA1EB0EF}"/>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December Scholarship Forum Recap</a:t>
            </a:r>
          </a:p>
        </p:txBody>
      </p:sp>
      <p:pic>
        <p:nvPicPr>
          <p:cNvPr id="5" name="Graphic 4" descr="Beginning with solid fill">
            <a:extLst>
              <a:ext uri="{FF2B5EF4-FFF2-40B4-BE49-F238E27FC236}">
                <a16:creationId xmlns:a16="http://schemas.microsoft.com/office/drawing/2014/main" id="{9008560C-69BB-25A2-DC75-85CAD1316A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890" y="766624"/>
            <a:ext cx="914400" cy="914400"/>
          </a:xfrm>
          <a:prstGeom prst="rect">
            <a:avLst/>
          </a:prstGeom>
          <a:ln>
            <a:noFill/>
          </a:ln>
          <a:effectLst>
            <a:glow rad="228600">
              <a:schemeClr val="tx1">
                <a:lumMod val="95000"/>
                <a:lumOff val="5000"/>
                <a:alpha val="40000"/>
              </a:schemeClr>
            </a:glow>
            <a:innerShdw blurRad="63500" dist="50800" dir="18900000">
              <a:prstClr val="black">
                <a:alpha val="50000"/>
              </a:prstClr>
            </a:innerShdw>
            <a:reflection blurRad="6350" stA="52000" endA="300" endPos="35000" dir="5400000" sy="-100000" algn="bl" rotWithShape="0"/>
            <a:softEdge rad="31750"/>
          </a:effectLst>
          <a:scene3d>
            <a:camera prst="orthographicFront">
              <a:rot lat="0" lon="0" rev="0"/>
            </a:camera>
            <a:lightRig rig="glow" dir="t">
              <a:rot lat="0" lon="0" rev="14100000"/>
            </a:lightRig>
          </a:scene3d>
          <a:sp3d prstMaterial="softEdge">
            <a:bevelT w="127000" prst="relaxedInset"/>
          </a:sp3d>
        </p:spPr>
      </p:pic>
      <p:graphicFrame>
        <p:nvGraphicFramePr>
          <p:cNvPr id="11" name="Diagram 10">
            <a:extLst>
              <a:ext uri="{FF2B5EF4-FFF2-40B4-BE49-F238E27FC236}">
                <a16:creationId xmlns:a16="http://schemas.microsoft.com/office/drawing/2014/main" id="{2F4705A0-BF51-AE65-DC77-2EC803059DD1}"/>
              </a:ext>
            </a:extLst>
          </p:cNvPr>
          <p:cNvGraphicFramePr/>
          <p:nvPr>
            <p:extLst>
              <p:ext uri="{D42A27DB-BD31-4B8C-83A1-F6EECF244321}">
                <p14:modId xmlns:p14="http://schemas.microsoft.com/office/powerpoint/2010/main" val="2277259375"/>
              </p:ext>
            </p:extLst>
          </p:nvPr>
        </p:nvGraphicFramePr>
        <p:xfrm>
          <a:off x="1" y="2916979"/>
          <a:ext cx="12192000" cy="35762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C91805B3-4EDA-868F-ECF6-310AB939EB1B}"/>
              </a:ext>
            </a:extLst>
          </p:cNvPr>
          <p:cNvSpPr txBox="1"/>
          <p:nvPr/>
        </p:nvSpPr>
        <p:spPr>
          <a:xfrm>
            <a:off x="1882775" y="2062458"/>
            <a:ext cx="9248775" cy="523220"/>
          </a:xfrm>
          <a:prstGeom prst="rect">
            <a:avLst/>
          </a:prstGeom>
          <a:noFill/>
        </p:spPr>
        <p:txBody>
          <a:bodyPr wrap="square" rtlCol="0">
            <a:spAutoFit/>
          </a:bodyPr>
          <a:lstStyle/>
          <a:p>
            <a:r>
              <a:rPr lang="en-US" sz="2800" b="1" dirty="0">
                <a:solidFill>
                  <a:srgbClr val="70002E"/>
                </a:solidFill>
                <a:latin typeface="Calibri" panose="020F0502020204030204" pitchFamily="34" charset="0"/>
                <a:ea typeface="Calibri" panose="020F0502020204030204" pitchFamily="34" charset="0"/>
                <a:cs typeface="Calibri" panose="020F0502020204030204" pitchFamily="34" charset="0"/>
              </a:rPr>
              <a:t>Topics covered in the last Forum: </a:t>
            </a:r>
          </a:p>
        </p:txBody>
      </p:sp>
    </p:spTree>
    <p:extLst>
      <p:ext uri="{BB962C8B-B14F-4D97-AF65-F5344CB8AC3E}">
        <p14:creationId xmlns:p14="http://schemas.microsoft.com/office/powerpoint/2010/main" val="634841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FD480A2-1A49-467E-B3B0-C9A5DC0BF63A}"/>
              </a:ext>
            </a:extLst>
          </p:cNvPr>
          <p:cNvSpPr txBox="1"/>
          <p:nvPr/>
        </p:nvSpPr>
        <p:spPr>
          <a:xfrm>
            <a:off x="1421674" y="1475036"/>
            <a:ext cx="6101442" cy="773673"/>
          </a:xfrm>
          <a:prstGeom prst="rect">
            <a:avLst/>
          </a:prstGeom>
          <a:noFill/>
        </p:spPr>
        <p:txBody>
          <a:bodyPr wrap="square">
            <a:spAutoFit/>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Calibri" panose="020F0502020204030204" pitchFamily="34" charset="0"/>
              </a:rPr>
              <a:t>5. The category updating box will close and, in a few moments, the award offer will be extended to the applicant. After waiting a few moments, you may check the opportunity's Applications tab to confirm the award offer. </a:t>
            </a:r>
          </a:p>
        </p:txBody>
      </p:sp>
      <p:pic>
        <p:nvPicPr>
          <p:cNvPr id="6" name="Picture 5">
            <a:extLst>
              <a:ext uri="{FF2B5EF4-FFF2-40B4-BE49-F238E27FC236}">
                <a16:creationId xmlns:a16="http://schemas.microsoft.com/office/drawing/2014/main" id="{B93182CB-AAC5-4984-A4FF-9FC60BCC2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674" y="2769176"/>
            <a:ext cx="7269282" cy="3167108"/>
          </a:xfrm>
          <a:prstGeom prst="rect">
            <a:avLst/>
          </a:prstGeom>
        </p:spPr>
      </p:pic>
      <p:sp>
        <p:nvSpPr>
          <p:cNvPr id="4" name="Rectangle 3">
            <a:extLst>
              <a:ext uri="{FF2B5EF4-FFF2-40B4-BE49-F238E27FC236}">
                <a16:creationId xmlns:a16="http://schemas.microsoft.com/office/drawing/2014/main" id="{62677A98-2254-4D2A-B5A4-4D8918B517A4}"/>
              </a:ext>
            </a:extLst>
          </p:cNvPr>
          <p:cNvSpPr/>
          <p:nvPr/>
        </p:nvSpPr>
        <p:spPr>
          <a:xfrm>
            <a:off x="3368820" y="5526725"/>
            <a:ext cx="3012281" cy="3358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solidFill>
                <a:sysClr val="windowText" lastClr="000000"/>
              </a:solidFill>
            </a:endParaRPr>
          </a:p>
        </p:txBody>
      </p:sp>
      <p:sp>
        <p:nvSpPr>
          <p:cNvPr id="7" name="TextBox 6">
            <a:extLst>
              <a:ext uri="{FF2B5EF4-FFF2-40B4-BE49-F238E27FC236}">
                <a16:creationId xmlns:a16="http://schemas.microsoft.com/office/drawing/2014/main" id="{539DD096-A013-5124-92BC-5DD5A2D39CC9}"/>
              </a:ext>
            </a:extLst>
          </p:cNvPr>
          <p:cNvSpPr txBox="1"/>
          <p:nvPr/>
        </p:nvSpPr>
        <p:spPr>
          <a:xfrm>
            <a:off x="9278050" y="1925332"/>
            <a:ext cx="2571828" cy="1362075"/>
          </a:xfrm>
          <a:prstGeom prst="flowChartAlternateProcess">
            <a:avLst/>
          </a:prstGeom>
          <a:solidFill>
            <a:schemeClr val="tx2">
              <a:lumMod val="20000"/>
              <a:lumOff val="80000"/>
            </a:schemeClr>
          </a:solidFill>
          <a:ln w="19050">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rtlCol="0" anchor="t">
            <a:spAutoFit/>
          </a:bodyPr>
          <a:lstStyle/>
          <a:p>
            <a:r>
              <a:rPr lang="en-US" sz="1400" b="1" dirty="0">
                <a:latin typeface="Avenir LT Std 35 Light" panose="020B0402020203020204" pitchFamily="34" charset="0"/>
              </a:rPr>
              <a:t> </a:t>
            </a:r>
            <a:r>
              <a:rPr lang="en-US" sz="1400" b="1" dirty="0">
                <a:solidFill>
                  <a:schemeClr val="accent2">
                    <a:lumMod val="50000"/>
                  </a:schemeClr>
                </a:solidFill>
                <a:latin typeface="Avenir LT Std 35 Light" panose="020B0402020203020204" pitchFamily="34" charset="0"/>
              </a:rPr>
              <a:t>Note: </a:t>
            </a:r>
          </a:p>
          <a:p>
            <a:pPr algn="ctr"/>
            <a:r>
              <a:rPr lang="en-US" sz="1200" dirty="0">
                <a:latin typeface="Avenir LT Std 35 Light" panose="020B0402020203020204"/>
              </a:rPr>
              <a:t>If you would like to print out a copy of these instructions, they can be found </a:t>
            </a:r>
            <a:r>
              <a:rPr lang="en-US" sz="1200" dirty="0">
                <a:solidFill>
                  <a:srgbClr val="0070C0"/>
                </a:solidFill>
                <a:latin typeface="Avenir LT Std 35 Light" panose="020B0402020203020204"/>
                <a:hlinkClick r:id="rId4">
                  <a:extLst>
                    <a:ext uri="{A12FA001-AC4F-418D-AE19-62706E023703}">
                      <ahyp:hlinkClr xmlns:ahyp="http://schemas.microsoft.com/office/drawing/2018/hyperlinkcolor" val="tx"/>
                    </a:ext>
                  </a:extLst>
                </a:hlinkClick>
              </a:rPr>
              <a:t>here</a:t>
            </a:r>
            <a:r>
              <a:rPr lang="en-US" sz="1200" dirty="0">
                <a:latin typeface="Avenir LT Std 35 Light" panose="020B0402020203020204"/>
              </a:rPr>
              <a:t> on the Department Resources Page.</a:t>
            </a:r>
          </a:p>
          <a:p>
            <a:pPr algn="ctr"/>
            <a:endParaRPr lang="en-US" sz="1200" dirty="0"/>
          </a:p>
        </p:txBody>
      </p:sp>
    </p:spTree>
    <p:extLst>
      <p:ext uri="{BB962C8B-B14F-4D97-AF65-F5344CB8AC3E}">
        <p14:creationId xmlns:p14="http://schemas.microsoft.com/office/powerpoint/2010/main" val="419176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A697-CF92-4B91-33E4-92F02ED899E1}"/>
              </a:ext>
            </a:extLst>
          </p:cNvPr>
          <p:cNvSpPr>
            <a:spLocks noGrp="1"/>
          </p:cNvSpPr>
          <p:nvPr>
            <p:ph type="title"/>
          </p:nvPr>
        </p:nvSpPr>
        <p:spPr>
          <a:xfrm>
            <a:off x="500725" y="1458589"/>
            <a:ext cx="11029616" cy="2723876"/>
          </a:xfrm>
        </p:spPr>
        <p:txBody>
          <a:bodyPr>
            <a:normAutofit/>
          </a:bodyPr>
          <a:lstStyle/>
          <a:p>
            <a:pPr algn="ctr"/>
            <a:r>
              <a:rPr lang="en-US" sz="4800" b="1" dirty="0">
                <a:solidFill>
                  <a:schemeClr val="accent3">
                    <a:lumMod val="50000"/>
                  </a:schemeClr>
                </a:solidFill>
                <a:latin typeface="Calibri"/>
                <a:ea typeface="Calibri"/>
                <a:cs typeface="Calibri"/>
              </a:rPr>
              <a:t>Questions? </a:t>
            </a:r>
            <a:endParaRPr lang="en-US" sz="4800" b="1" dirty="0">
              <a:solidFill>
                <a:schemeClr val="accent3">
                  <a:lumMod val="50000"/>
                </a:schemeClr>
              </a:solidFill>
              <a:latin typeface="Avenir LT Std 65 Medium"/>
            </a:endParaRPr>
          </a:p>
        </p:txBody>
      </p:sp>
      <p:pic>
        <p:nvPicPr>
          <p:cNvPr id="5" name="Graphic 4" descr="Comment Heart outline">
            <a:extLst>
              <a:ext uri="{FF2B5EF4-FFF2-40B4-BE49-F238E27FC236}">
                <a16:creationId xmlns:a16="http://schemas.microsoft.com/office/drawing/2014/main" id="{84DF2B62-6B39-AE1E-99B5-96CD87D015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60781" y="978836"/>
            <a:ext cx="3122371" cy="3122371"/>
          </a:xfrm>
          <a:prstGeom prst="rect">
            <a:avLst/>
          </a:prstGeom>
        </p:spPr>
      </p:pic>
    </p:spTree>
    <p:extLst>
      <p:ext uri="{BB962C8B-B14F-4D97-AF65-F5344CB8AC3E}">
        <p14:creationId xmlns:p14="http://schemas.microsoft.com/office/powerpoint/2010/main" val="861105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2D951106-A246-4D28-94E0-0BCD20C76F51}"/>
              </a:ext>
            </a:extLst>
          </p:cNvPr>
          <p:cNvSpPr>
            <a:spLocks noGrp="1"/>
          </p:cNvSpPr>
          <p:nvPr>
            <p:ph type="title"/>
          </p:nvPr>
        </p:nvSpPr>
        <p:spPr>
          <a:xfrm>
            <a:off x="715854" y="730877"/>
            <a:ext cx="11274644" cy="988332"/>
          </a:xfrm>
        </p:spPr>
        <p:txBody>
          <a:bodyPr>
            <a:noAutofit/>
          </a:bodyPr>
          <a:lstStyle/>
          <a:p>
            <a:r>
              <a:rPr lang="en-US" sz="3800" b="1" dirty="0">
                <a:latin typeface="Calibri" panose="020F0502020204030204" pitchFamily="34" charset="0"/>
                <a:ea typeface="Calibri" panose="020F0502020204030204" pitchFamily="34" charset="0"/>
                <a:cs typeface="Calibri" panose="020F0502020204030204" pitchFamily="34" charset="0"/>
              </a:rPr>
              <a:t>Department Scholarship Resource Webpage</a:t>
            </a:r>
          </a:p>
        </p:txBody>
      </p:sp>
      <p:pic>
        <p:nvPicPr>
          <p:cNvPr id="5" name="Graphic 4" descr="Information outline">
            <a:extLst>
              <a:ext uri="{FF2B5EF4-FFF2-40B4-BE49-F238E27FC236}">
                <a16:creationId xmlns:a16="http://schemas.microsoft.com/office/drawing/2014/main" id="{C3416B44-2FE3-4793-A7F2-32D3A3881F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726" y="827520"/>
            <a:ext cx="798623" cy="798623"/>
          </a:xfrm>
          <a:prstGeom prst="rect">
            <a:avLst/>
          </a:prstGeom>
        </p:spPr>
      </p:pic>
      <p:sp>
        <p:nvSpPr>
          <p:cNvPr id="12" name="TextBox 11">
            <a:extLst>
              <a:ext uri="{FF2B5EF4-FFF2-40B4-BE49-F238E27FC236}">
                <a16:creationId xmlns:a16="http://schemas.microsoft.com/office/drawing/2014/main" id="{6EB02E0A-FE0A-402E-8788-DDDF51C2217F}"/>
              </a:ext>
            </a:extLst>
          </p:cNvPr>
          <p:cNvSpPr txBox="1"/>
          <p:nvPr/>
        </p:nvSpPr>
        <p:spPr>
          <a:xfrm>
            <a:off x="356128" y="2064172"/>
            <a:ext cx="4969276" cy="4616648"/>
          </a:xfrm>
          <a:prstGeom prst="rect">
            <a:avLst/>
          </a:prstGeom>
          <a:noFill/>
        </p:spPr>
        <p:txBody>
          <a:bodyPr wrap="square">
            <a:spAutoFit/>
          </a:bodyPr>
          <a:lstStyle/>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Who is this for?  </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YOU! As a scholarship administrator/contact, these resources are for you, to use throughout the year as you go through your scholarship process.</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can I find there? </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Arial" panose="020B0604020202020204" pitchFamily="34" charset="0"/>
              <a:buChar char="•"/>
            </a:pPr>
            <a:r>
              <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rPr>
              <a:t>Portal Administrator Request Form</a:t>
            </a:r>
            <a:endPar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Award Summary Sheet and Correction</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UM Portal Handouts/Instructions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Past Presentation Materials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Thank You letter information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FAO, UMF and Business Service Contact Information </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endPar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r>
              <a:rPr lang="en-US"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How do I access this webpage?</a:t>
            </a:r>
            <a:r>
              <a:rPr lang="en-US"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285750" indent="-285750" algn="l" rtl="0" fontAlgn="base">
              <a:buFont typeface="Wingdings" panose="05000000000000000000" pitchFamily="2" charset="2"/>
              <a:buChar char="§"/>
            </a:pP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Please SAVE/Bookmark this link </a:t>
            </a:r>
            <a:r>
              <a:rPr lang="en-US" sz="1400" b="1" i="0" u="sng" strike="noStrike" dirty="0">
                <a:solidFill>
                  <a:schemeClr val="accent5">
                    <a:lumMod val="75000"/>
                  </a:schemeClr>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https://www.umt.edu/finaid/scholarships/department-use-resources.php</a:t>
            </a: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This link is “</a:t>
            </a:r>
            <a:r>
              <a:rPr lang="en-US" sz="1400" b="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hidden</a:t>
            </a:r>
            <a:r>
              <a:rPr lang="en-US" sz="1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reduce access from students.</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en-US" sz="1400" b="0" i="0" dirty="0">
                <a:solidFill>
                  <a:srgbClr val="000000"/>
                </a:solidFill>
                <a:effectLst/>
                <a:latin typeface="Avenir LT Std 35 Light" panose="020B0402020203020204"/>
              </a:rPr>
              <a:t>​</a:t>
            </a:r>
            <a:endParaRPr lang="en-US" b="0" i="0" dirty="0">
              <a:solidFill>
                <a:srgbClr val="000000"/>
              </a:solidFill>
              <a:effectLst/>
              <a:latin typeface="Avenir LT Std 35 Light" panose="020B0402020203020204"/>
            </a:endParaRPr>
          </a:p>
        </p:txBody>
      </p:sp>
      <p:pic>
        <p:nvPicPr>
          <p:cNvPr id="6" name="Picture 5">
            <a:extLst>
              <a:ext uri="{FF2B5EF4-FFF2-40B4-BE49-F238E27FC236}">
                <a16:creationId xmlns:a16="http://schemas.microsoft.com/office/drawing/2014/main" id="{3146F51D-495D-4C0F-A0C8-F8A2C56C4DD3}"/>
              </a:ext>
            </a:extLst>
          </p:cNvPr>
          <p:cNvPicPr>
            <a:picLocks noChangeAspect="1"/>
          </p:cNvPicPr>
          <p:nvPr/>
        </p:nvPicPr>
        <p:blipFill>
          <a:blip r:embed="rId6"/>
          <a:stretch>
            <a:fillRect/>
          </a:stretch>
        </p:blipFill>
        <p:spPr>
          <a:xfrm>
            <a:off x="5325404" y="2264492"/>
            <a:ext cx="6477289" cy="3594047"/>
          </a:xfrm>
          <a:prstGeom prst="rect">
            <a:avLst/>
          </a:prstGeom>
        </p:spPr>
      </p:pic>
    </p:spTree>
    <p:extLst>
      <p:ext uri="{BB962C8B-B14F-4D97-AF65-F5344CB8AC3E}">
        <p14:creationId xmlns:p14="http://schemas.microsoft.com/office/powerpoint/2010/main" val="3465375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itle">
            <a:extLst>
              <a:ext uri="{FF2B5EF4-FFF2-40B4-BE49-F238E27FC236}">
                <a16:creationId xmlns:a16="http://schemas.microsoft.com/office/drawing/2014/main" id="{0D28D1EB-ABFB-4DF1-902F-353BC2A0E46E}"/>
              </a:ext>
            </a:extLst>
          </p:cNvPr>
          <p:cNvSpPr>
            <a:spLocks noGrp="1"/>
          </p:cNvSpPr>
          <p:nvPr>
            <p:ph type="title"/>
          </p:nvPr>
        </p:nvSpPr>
        <p:spPr>
          <a:xfrm>
            <a:off x="581192" y="705124"/>
            <a:ext cx="11029616" cy="707984"/>
          </a:xfrm>
        </p:spPr>
        <p:txBody>
          <a:bodyPr/>
          <a:lstStyle/>
          <a:p>
            <a:r>
              <a:rPr lang="en-US" dirty="0"/>
              <a:t>Looks LIKE SOUNDS Like</a:t>
            </a:r>
          </a:p>
        </p:txBody>
      </p:sp>
      <p:graphicFrame>
        <p:nvGraphicFramePr>
          <p:cNvPr id="2" name="Table 1">
            <a:extLst>
              <a:ext uri="{FF2B5EF4-FFF2-40B4-BE49-F238E27FC236}">
                <a16:creationId xmlns:a16="http://schemas.microsoft.com/office/drawing/2014/main" id="{0F00EC9B-79F8-4A58-B6CF-D855783541BD}"/>
              </a:ext>
            </a:extLst>
          </p:cNvPr>
          <p:cNvGraphicFramePr>
            <a:graphicFrameLocks noGrp="1"/>
          </p:cNvGraphicFramePr>
          <p:nvPr>
            <p:extLst>
              <p:ext uri="{D42A27DB-BD31-4B8C-83A1-F6EECF244321}">
                <p14:modId xmlns:p14="http://schemas.microsoft.com/office/powerpoint/2010/main" val="2625445919"/>
              </p:ext>
            </p:extLst>
          </p:nvPr>
        </p:nvGraphicFramePr>
        <p:xfrm>
          <a:off x="401052" y="140368"/>
          <a:ext cx="11393358" cy="6474386"/>
        </p:xfrm>
        <a:graphic>
          <a:graphicData uri="http://schemas.openxmlformats.org/drawingml/2006/table">
            <a:tbl>
              <a:tblPr firstRow="1" bandRow="1">
                <a:tableStyleId>{5C22544A-7EE6-4342-B048-85BDC9FD1C3A}</a:tableStyleId>
              </a:tblPr>
              <a:tblGrid>
                <a:gridCol w="5572125">
                  <a:extLst>
                    <a:ext uri="{9D8B030D-6E8A-4147-A177-3AD203B41FA5}">
                      <a16:colId xmlns:a16="http://schemas.microsoft.com/office/drawing/2014/main" val="2307261631"/>
                    </a:ext>
                  </a:extLst>
                </a:gridCol>
                <a:gridCol w="5821233">
                  <a:extLst>
                    <a:ext uri="{9D8B030D-6E8A-4147-A177-3AD203B41FA5}">
                      <a16:colId xmlns:a16="http://schemas.microsoft.com/office/drawing/2014/main" val="1868380139"/>
                    </a:ext>
                  </a:extLst>
                </a:gridCol>
              </a:tblGrid>
              <a:tr h="374363">
                <a:tc>
                  <a:txBody>
                    <a:bodyPr/>
                    <a:lstStyle/>
                    <a:p>
                      <a:r>
                        <a:rPr lang="en-ZA" sz="2000" b="1" dirty="0">
                          <a:latin typeface="Calibri" panose="020F0502020204030204" pitchFamily="34" charset="0"/>
                          <a:ea typeface="Calibri" panose="020F0502020204030204" pitchFamily="34" charset="0"/>
                          <a:cs typeface="Calibri" panose="020F0502020204030204" pitchFamily="34" charset="0"/>
                        </a:rPr>
                        <a:t>Financial Aid Contacts</a:t>
                      </a:r>
                      <a:endParaRPr lang="en-US" sz="2000" b="1"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ZA" sz="2000" b="1" dirty="0">
                          <a:latin typeface="Calibri" panose="020F0502020204030204" pitchFamily="34" charset="0"/>
                          <a:ea typeface="Calibri" panose="020F0502020204030204" pitchFamily="34" charset="0"/>
                          <a:cs typeface="Calibri" panose="020F0502020204030204" pitchFamily="34" charset="0"/>
                        </a:rPr>
                        <a:t>UM Foundation Contacts</a:t>
                      </a:r>
                      <a:endParaRPr lang="en-US" sz="2000" b="1" dirty="0">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193221031"/>
                  </a:ext>
                </a:extLst>
              </a:tr>
              <a:tr h="782759">
                <a:tc>
                  <a:txBody>
                    <a:bodyPr/>
                    <a:lstStyle/>
                    <a:p>
                      <a:pPr lvl="0" algn="l">
                        <a:lnSpc>
                          <a:spcPct val="100000"/>
                        </a:lnSpc>
                        <a:spcBef>
                          <a:spcPts val="0"/>
                        </a:spcBef>
                        <a:spcAft>
                          <a:spcPts val="0"/>
                        </a:spcAft>
                        <a:buNone/>
                      </a:pPr>
                      <a:r>
                        <a:rPr lang="en-US" sz="1200" b="1" i="0" u="none" strike="noStrike" kern="1200" noProof="0" dirty="0">
                          <a:latin typeface="Calibri" panose="020F0502020204030204" pitchFamily="34" charset="0"/>
                          <a:ea typeface="Calibri" panose="020F0502020204030204" pitchFamily="34" charset="0"/>
                          <a:cs typeface="Calibri" panose="020F0502020204030204" pitchFamily="34" charset="0"/>
                        </a:rPr>
                        <a:t>Christina Peltier</a:t>
                      </a:r>
                      <a:r>
                        <a:rPr lang="en-US" sz="1200" b="0" i="0" u="none" strike="noStrike" kern="1200" noProof="0" dirty="0">
                          <a:latin typeface="Calibri" panose="020F0502020204030204" pitchFamily="34" charset="0"/>
                          <a:ea typeface="Calibri" panose="020F0502020204030204" pitchFamily="34" charset="0"/>
                          <a:cs typeface="Calibri" panose="020F0502020204030204" pitchFamily="34" charset="0"/>
                        </a:rPr>
                        <a:t> </a:t>
                      </a:r>
                    </a:p>
                    <a:p>
                      <a:pPr lvl="0" algn="l">
                        <a:lnSpc>
                          <a:spcPct val="100000"/>
                        </a:lnSpc>
                        <a:spcBef>
                          <a:spcPts val="0"/>
                        </a:spcBef>
                        <a:spcAft>
                          <a:spcPts val="0"/>
                        </a:spcAft>
                        <a:buNone/>
                      </a:pPr>
                      <a:r>
                        <a:rPr lang="en-US" sz="1200" b="0" i="0" u="none" strike="noStrike" kern="1200" noProof="0" dirty="0">
                          <a:latin typeface="Calibri"/>
                          <a:ea typeface="Calibri"/>
                          <a:cs typeface="Calibri"/>
                        </a:rPr>
                        <a:t>Financial Aid Specialist II- Scholarship Manager </a:t>
                      </a:r>
                    </a:p>
                    <a:p>
                      <a:pPr lvl="0">
                        <a:buNone/>
                      </a:pPr>
                      <a:r>
                        <a:rPr lang="en-US" sz="1200" b="0" i="0" u="none" strike="noStrike" kern="1200" noProof="0" dirty="0">
                          <a:latin typeface="Calibri" panose="020F0502020204030204" pitchFamily="34" charset="0"/>
                          <a:ea typeface="Calibri" panose="020F0502020204030204" pitchFamily="34" charset="0"/>
                          <a:cs typeface="Calibri" panose="020F0502020204030204" pitchFamily="34" charset="0"/>
                        </a:rPr>
                        <a:t>(406)243-4810 </a:t>
                      </a:r>
                      <a:endParaRPr lang="en-US"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cs typeface="Calibri" panose="020F0502020204030204" pitchFamily="34" charset="0"/>
                        </a:rPr>
                        <a:t>Korla McAlpine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Scholarship Administrator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Korla.mcalpine@supportum.org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Calibri" panose="020F0502020204030204" pitchFamily="34" charset="0"/>
                          <a:cs typeface="Calibri" panose="020F0502020204030204" pitchFamily="34" charset="0"/>
                        </a:rPr>
                        <a:t>(406) 243-4260</a:t>
                      </a:r>
                    </a:p>
                  </a:txBody>
                  <a:tcPr anchor="ctr"/>
                </a:tc>
                <a:extLst>
                  <a:ext uri="{0D108BD9-81ED-4DB2-BD59-A6C34878D82A}">
                    <a16:rowId xmlns:a16="http://schemas.microsoft.com/office/drawing/2014/main" val="4116300895"/>
                  </a:ext>
                </a:extLst>
              </a:tr>
              <a:tr h="782759">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Ethan Kurtz</a:t>
                      </a:r>
                    </a:p>
                    <a:p>
                      <a:r>
                        <a:rPr lang="en-US" sz="1200" dirty="0">
                          <a:latin typeface="Calibri" panose="020F0502020204030204" pitchFamily="34" charset="0"/>
                          <a:ea typeface="Calibri" panose="020F0502020204030204" pitchFamily="34" charset="0"/>
                          <a:cs typeface="Calibri" panose="020F0502020204030204" pitchFamily="34" charset="0"/>
                        </a:rPr>
                        <a:t>Financial Aid Specialist I</a:t>
                      </a:r>
                    </a:p>
                    <a:p>
                      <a:r>
                        <a:rPr lang="en-US" sz="1200" dirty="0">
                          <a:latin typeface="Calibri" panose="020F0502020204030204" pitchFamily="34" charset="0"/>
                          <a:ea typeface="Calibri" panose="020F0502020204030204" pitchFamily="34" charset="0"/>
                          <a:cs typeface="Calibri" panose="020F0502020204030204" pitchFamily="34" charset="0"/>
                        </a:rPr>
                        <a:t>(406) 243-5373 </a:t>
                      </a: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Sarah Wade</a:t>
                      </a:r>
                    </a:p>
                    <a:p>
                      <a:r>
                        <a:rPr lang="en-US" sz="1200" dirty="0">
                          <a:latin typeface="Calibri" panose="020F0502020204030204" pitchFamily="34" charset="0"/>
                          <a:ea typeface="Calibri" panose="020F0502020204030204" pitchFamily="34" charset="0"/>
                          <a:cs typeface="Calibri" panose="020F0502020204030204" pitchFamily="34" charset="0"/>
                        </a:rPr>
                        <a:t>Assistant Director of Fund Administration</a:t>
                      </a:r>
                    </a:p>
                    <a:p>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Sarah.wade@supportum.org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(406) 243-5592</a:t>
                      </a:r>
                    </a:p>
                  </a:txBody>
                  <a:tcPr anchor="ctr"/>
                </a:tc>
                <a:extLst>
                  <a:ext uri="{0D108BD9-81ED-4DB2-BD59-A6C34878D82A}">
                    <a16:rowId xmlns:a16="http://schemas.microsoft.com/office/drawing/2014/main" val="3659988094"/>
                  </a:ext>
                </a:extLst>
              </a:tr>
              <a:tr h="782759">
                <a:tc>
                  <a:txBody>
                    <a:bodyPr/>
                    <a:lstStyle/>
                    <a:p>
                      <a:r>
                        <a:rPr lang="en-US" sz="1200" b="0" i="0" u="none" strike="noStrike" noProof="0" dirty="0">
                          <a:solidFill>
                            <a:schemeClr val="tx1"/>
                          </a:solidFill>
                          <a:latin typeface="Calibri"/>
                        </a:rPr>
                        <a:t> </a:t>
                      </a:r>
                      <a:endParaRPr lang="en-US" dirty="0"/>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Nancy Randazzo</a:t>
                      </a:r>
                    </a:p>
                    <a:p>
                      <a:r>
                        <a:rPr lang="en-US" sz="1200" dirty="0">
                          <a:latin typeface="Calibri" panose="020F0502020204030204" pitchFamily="34" charset="0"/>
                          <a:ea typeface="Calibri" panose="020F0502020204030204" pitchFamily="34" charset="0"/>
                          <a:cs typeface="Calibri" panose="020F0502020204030204" pitchFamily="34" charset="0"/>
                        </a:rPr>
                        <a:t>Director of Gift and Fund Administration</a:t>
                      </a:r>
                    </a:p>
                    <a:p>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Nancy.Randazzo@supportum.org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(406) 243-4739</a:t>
                      </a:r>
                    </a:p>
                  </a:txBody>
                  <a:tcPr anchor="ctr"/>
                </a:tc>
                <a:extLst>
                  <a:ext uri="{0D108BD9-81ED-4DB2-BD59-A6C34878D82A}">
                    <a16:rowId xmlns:a16="http://schemas.microsoft.com/office/drawing/2014/main" val="757117925"/>
                  </a:ext>
                </a:extLst>
              </a:tr>
              <a:tr h="782759">
                <a:tc>
                  <a:txBody>
                    <a:bodyPr/>
                    <a:lstStyle/>
                    <a:p>
                      <a:pPr lvl="0">
                        <a:buNone/>
                      </a:pPr>
                      <a:r>
                        <a:rPr lang="en-US" sz="1200" b="1" i="0" u="none" strike="noStrike" noProof="0" dirty="0">
                          <a:solidFill>
                            <a:srgbClr val="000000"/>
                          </a:solidFill>
                          <a:latin typeface="Calibri"/>
                        </a:rPr>
                        <a:t>Department Scholarship Resources Webpage:</a:t>
                      </a:r>
                      <a:endParaRPr lang="en-US" sz="1200" b="0" i="0" u="none" strike="noStrike" noProof="0" dirty="0">
                        <a:solidFill>
                          <a:srgbClr val="000000"/>
                        </a:solidFill>
                        <a:latin typeface="Calibri"/>
                      </a:endParaRPr>
                    </a:p>
                    <a:p>
                      <a:pPr lvl="0">
                        <a:buNone/>
                      </a:pPr>
                      <a:r>
                        <a:rPr lang="en-US" sz="1200" b="0" i="0" u="none" strike="noStrike" noProof="0" dirty="0">
                          <a:solidFill>
                            <a:srgbClr val="481831"/>
                          </a:solidFill>
                          <a:latin typeface="Calibri"/>
                          <a:hlinkClick r:id="rId6">
                            <a:extLst>
                              <a:ext uri="{A12FA001-AC4F-418D-AE19-62706E023703}">
                                <ahyp:hlinkClr xmlns:ahyp="http://schemas.microsoft.com/office/drawing/2018/hyperlinkcolor" val="tx"/>
                              </a:ext>
                            </a:extLst>
                          </a:hlinkClick>
                        </a:rPr>
                        <a:t>https://www.umt.edu/finaid/scholarships/department-use-resources.php</a:t>
                      </a:r>
                      <a:r>
                        <a:rPr lang="en-US" sz="1200" b="0" i="0" u="none" strike="noStrike" noProof="0" dirty="0">
                          <a:solidFill>
                            <a:schemeClr val="accent1"/>
                          </a:solidFill>
                          <a:latin typeface="Calibri"/>
                        </a:rPr>
                        <a:t> </a:t>
                      </a:r>
                      <a:endParaRPr lang="en-US" dirty="0"/>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Leana Schelvan</a:t>
                      </a:r>
                    </a:p>
                    <a:p>
                      <a:r>
                        <a:rPr lang="en-US" sz="1200" dirty="0">
                          <a:latin typeface="Calibri" panose="020F0502020204030204" pitchFamily="34" charset="0"/>
                          <a:ea typeface="Calibri" panose="020F0502020204030204" pitchFamily="34" charset="0"/>
                          <a:cs typeface="Calibri" panose="020F0502020204030204" pitchFamily="34" charset="0"/>
                        </a:rPr>
                        <a:t>Senior Director of Donor Relations and Stewardship</a:t>
                      </a:r>
                    </a:p>
                    <a:p>
                      <a:r>
                        <a:rPr lang="en-US" sz="1200" u="sng"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leana.schelvan@supportum.org</a:t>
                      </a:r>
                      <a:endParaRPr lang="en-US" sz="1200" u="sng"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1200" u="none" dirty="0">
                          <a:solidFill>
                            <a:schemeClr val="tx1"/>
                          </a:solidFill>
                          <a:latin typeface="Calibri" panose="020F0502020204030204" pitchFamily="34" charset="0"/>
                          <a:ea typeface="Calibri" panose="020F0502020204030204" pitchFamily="34" charset="0"/>
                          <a:cs typeface="Calibri" panose="020F0502020204030204" pitchFamily="34" charset="0"/>
                        </a:rPr>
                        <a:t>(406)243-6208</a:t>
                      </a:r>
                    </a:p>
                  </a:txBody>
                  <a:tcPr anchor="ctr"/>
                </a:tc>
                <a:extLst>
                  <a:ext uri="{0D108BD9-81ED-4DB2-BD59-A6C34878D82A}">
                    <a16:rowId xmlns:a16="http://schemas.microsoft.com/office/drawing/2014/main" val="2416699365"/>
                  </a:ext>
                </a:extLst>
              </a:tr>
              <a:tr h="850826">
                <a:tc>
                  <a:txBody>
                    <a:bodyPr/>
                    <a:lstStyle/>
                    <a:p>
                      <a:pPr lvl="0">
                        <a:buNone/>
                      </a:pPr>
                      <a:endParaRPr lang="en-US" sz="1200" b="1" i="0" u="none" strike="noStrike" noProof="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lvl="0">
                        <a:buNone/>
                      </a:pPr>
                      <a:endParaRPr lang="en-US" sz="1200" b="1" i="0" u="none" strike="noStrike" noProof="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lvl="0">
                        <a:buNone/>
                      </a:pPr>
                      <a:r>
                        <a:rPr lang="en-US" sz="1200" b="1" i="0" u="none" strike="noStrike" noProof="0" dirty="0">
                          <a:solidFill>
                            <a:schemeClr val="dk1"/>
                          </a:solidFill>
                          <a:latin typeface="Calibri" panose="020F0502020204030204" pitchFamily="34" charset="0"/>
                          <a:ea typeface="Calibri" panose="020F0502020204030204" pitchFamily="34" charset="0"/>
                          <a:cs typeface="Calibri" panose="020F0502020204030204" pitchFamily="34" charset="0"/>
                        </a:rPr>
                        <a:t>To contact the Financial Aid Office main line please call (406) 243-5373</a:t>
                      </a:r>
                      <a:endParaRPr lang="en-US" sz="1200" b="0" i="0" u="none" strike="noStrike" noProof="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lvl="0">
                        <a:buNone/>
                      </a:pPr>
                      <a:r>
                        <a:rPr lang="en-US" sz="1200" b="1" dirty="0">
                          <a:latin typeface="Calibri" panose="020F0502020204030204" pitchFamily="34" charset="0"/>
                          <a:ea typeface="Calibri" panose="020F0502020204030204" pitchFamily="34" charset="0"/>
                          <a:cs typeface="Calibri" panose="020F0502020204030204" pitchFamily="34" charset="0"/>
                        </a:rPr>
                        <a:t>Raven Clark </a:t>
                      </a:r>
                    </a:p>
                    <a:p>
                      <a:pPr lvl="0">
                        <a:buNone/>
                      </a:pPr>
                      <a:r>
                        <a:rPr lang="en-US" sz="1200" dirty="0">
                          <a:latin typeface="Calibri" panose="020F0502020204030204" pitchFamily="34" charset="0"/>
                          <a:ea typeface="Calibri" panose="020F0502020204030204" pitchFamily="34" charset="0"/>
                          <a:cs typeface="Calibri" panose="020F0502020204030204" pitchFamily="34" charset="0"/>
                        </a:rPr>
                        <a:t>Fund Administration Coordinator </a:t>
                      </a:r>
                    </a:p>
                    <a:p>
                      <a:pPr lvl="0">
                        <a:buNone/>
                      </a:pPr>
                      <a:r>
                        <a:rPr lang="en-US" sz="1200" b="0" i="0" u="none" strike="noStrike" noProof="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raven.clark@supportum.org</a:t>
                      </a:r>
                      <a:endParaRPr lang="en-US" sz="120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a:p>
                      <a:pPr lvl="0">
                        <a:buNone/>
                      </a:pPr>
                      <a:r>
                        <a:rPr lang="en-US" sz="1200" b="0" i="0" u="none" strike="noStrike" noProof="0" dirty="0">
                          <a:latin typeface="Calibri" panose="020F0502020204030204" pitchFamily="34" charset="0"/>
                          <a:ea typeface="Calibri" panose="020F0502020204030204" pitchFamily="34" charset="0"/>
                          <a:cs typeface="Calibri" panose="020F0502020204030204" pitchFamily="34" charset="0"/>
                        </a:rPr>
                        <a:t>(406)243-2407</a:t>
                      </a:r>
                    </a:p>
                  </a:txBody>
                  <a:tcPr/>
                </a:tc>
                <a:extLst>
                  <a:ext uri="{0D108BD9-81ED-4DB2-BD59-A6C34878D82A}">
                    <a16:rowId xmlns:a16="http://schemas.microsoft.com/office/drawing/2014/main" val="3591527591"/>
                  </a:ext>
                </a:extLst>
              </a:tr>
              <a:tr h="442429">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Location: </a:t>
                      </a:r>
                      <a:r>
                        <a:rPr lang="en-US" sz="1200" b="0" dirty="0">
                          <a:latin typeface="Calibri" panose="020F0502020204030204" pitchFamily="34" charset="0"/>
                          <a:ea typeface="Calibri" panose="020F0502020204030204" pitchFamily="34" charset="0"/>
                          <a:cs typeface="Calibri" panose="020F0502020204030204" pitchFamily="34" charset="0"/>
                        </a:rPr>
                        <a:t>Aber Hall, 5</a:t>
                      </a:r>
                      <a:r>
                        <a:rPr lang="en-US" sz="1200" b="0" baseline="30000" dirty="0">
                          <a:latin typeface="Calibri" panose="020F0502020204030204" pitchFamily="34" charset="0"/>
                          <a:ea typeface="Calibri" panose="020F0502020204030204" pitchFamily="34" charset="0"/>
                          <a:cs typeface="Calibri" panose="020F0502020204030204" pitchFamily="34" charset="0"/>
                        </a:rPr>
                        <a:t>th</a:t>
                      </a:r>
                      <a:r>
                        <a:rPr lang="en-US" sz="1200" b="0" dirty="0">
                          <a:latin typeface="Calibri" panose="020F0502020204030204" pitchFamily="34" charset="0"/>
                          <a:ea typeface="Calibri" panose="020F0502020204030204" pitchFamily="34" charset="0"/>
                          <a:cs typeface="Calibri" panose="020F0502020204030204" pitchFamily="34" charset="0"/>
                        </a:rPr>
                        <a:t> floor</a:t>
                      </a:r>
                      <a:endParaRPr lang="en-US" sz="12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Location: </a:t>
                      </a:r>
                      <a:r>
                        <a:rPr lang="en-US" sz="1200" dirty="0">
                          <a:latin typeface="Calibri" panose="020F0502020204030204" pitchFamily="34" charset="0"/>
                          <a:ea typeface="Calibri" panose="020F0502020204030204" pitchFamily="34" charset="0"/>
                          <a:cs typeface="Calibri" panose="020F0502020204030204" pitchFamily="34" charset="0"/>
                        </a:rPr>
                        <a:t>Gilkey Building, 2</a:t>
                      </a:r>
                      <a:r>
                        <a:rPr lang="en-US" sz="1200" baseline="30000" dirty="0">
                          <a:latin typeface="Calibri" panose="020F0502020204030204" pitchFamily="34" charset="0"/>
                          <a:ea typeface="Calibri" panose="020F0502020204030204" pitchFamily="34" charset="0"/>
                          <a:cs typeface="Calibri" panose="020F0502020204030204" pitchFamily="34" charset="0"/>
                        </a:rPr>
                        <a:t>nd</a:t>
                      </a:r>
                      <a:r>
                        <a:rPr lang="en-US" sz="1200" dirty="0">
                          <a:latin typeface="Calibri" panose="020F0502020204030204" pitchFamily="34" charset="0"/>
                          <a:ea typeface="Calibri" panose="020F0502020204030204" pitchFamily="34" charset="0"/>
                          <a:cs typeface="Calibri" panose="020F0502020204030204" pitchFamily="34" charset="0"/>
                        </a:rPr>
                        <a:t> Floor. Our team is in office Monday-Tuesday, working remotely Wednesday-Friday. </a:t>
                      </a:r>
                    </a:p>
                  </a:txBody>
                  <a:tcPr anchor="ctr"/>
                </a:tc>
                <a:extLst>
                  <a:ext uri="{0D108BD9-81ED-4DB2-BD59-A6C34878D82A}">
                    <a16:rowId xmlns:a16="http://schemas.microsoft.com/office/drawing/2014/main" val="1962806554"/>
                  </a:ext>
                </a:extLst>
              </a:tr>
              <a:tr h="408396">
                <a:tc>
                  <a:txBody>
                    <a:bodyPr/>
                    <a:lstStyle/>
                    <a:p>
                      <a:pPr marL="0" marR="0" lvl="0" indent="0" algn="l" rtl="0" eaLnBrk="1" fontAlgn="auto" latinLnBrk="0" hangingPunct="1">
                        <a:lnSpc>
                          <a:spcPct val="100000"/>
                        </a:lnSpc>
                        <a:spcBef>
                          <a:spcPts val="0"/>
                        </a:spcBef>
                        <a:spcAft>
                          <a:spcPts val="0"/>
                        </a:spcAft>
                        <a:buClrTx/>
                        <a:buSzTx/>
                        <a:buFontTx/>
                        <a:buNone/>
                      </a:pPr>
                      <a:r>
                        <a:rPr lang="en-US" sz="12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Financial Aid Office Email: </a:t>
                      </a:r>
                      <a:r>
                        <a:rPr lang="en-US" sz="1200" kern="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fascholarships@mso.umt.edu</a:t>
                      </a:r>
                      <a:r>
                        <a:rPr lang="en-US" sz="1200" kern="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 </a:t>
                      </a:r>
                    </a:p>
                    <a:p>
                      <a:r>
                        <a:rPr lang="en-US" sz="1100" dirty="0">
                          <a:latin typeface="Calibri" panose="020F0502020204030204" pitchFamily="34" charset="0"/>
                          <a:ea typeface="Calibri" panose="020F0502020204030204" pitchFamily="34" charset="0"/>
                          <a:cs typeface="Calibri" panose="020F0502020204030204" pitchFamily="34" charset="0"/>
                        </a:rPr>
                        <a:t>(Use to submit award summary/award summary correction sheets and any award questions)</a:t>
                      </a:r>
                    </a:p>
                  </a:txBody>
                  <a:tcPr anchor="ctr"/>
                </a:tc>
                <a:tc>
                  <a:txBody>
                    <a:bodyPr/>
                    <a:lstStyle/>
                    <a:p>
                      <a:r>
                        <a:rPr lang="en-US" sz="1200" b="1" dirty="0">
                          <a:latin typeface="Calibri" panose="020F0502020204030204" pitchFamily="34" charset="0"/>
                          <a:ea typeface="Calibri" panose="020F0502020204030204" pitchFamily="34" charset="0"/>
                          <a:cs typeface="Calibri" panose="020F0502020204030204" pitchFamily="34" charset="0"/>
                        </a:rPr>
                        <a:t>UM Foundation Email:</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umfawardsummarysheets@supportum.org</a:t>
                      </a:r>
                      <a:endParaRPr lang="en-US" sz="12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rPr>
                        <a:t>(for scholarship department questions)</a:t>
                      </a:r>
                    </a:p>
                  </a:txBody>
                  <a:tcPr anchor="ctr"/>
                </a:tc>
                <a:extLst>
                  <a:ext uri="{0D108BD9-81ED-4DB2-BD59-A6C34878D82A}">
                    <a16:rowId xmlns:a16="http://schemas.microsoft.com/office/drawing/2014/main" val="4192946172"/>
                  </a:ext>
                </a:extLst>
              </a:tr>
              <a:tr h="374363">
                <a:tc gridSpan="2">
                  <a:txBody>
                    <a:bodyPr/>
                    <a:lstStyle/>
                    <a:p>
                      <a:pPr algn="ctr"/>
                      <a:r>
                        <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rPr>
                        <a:t>Business Services Contact</a:t>
                      </a:r>
                    </a:p>
                  </a:txBody>
                  <a:tcPr anchor="ctr">
                    <a:solidFill>
                      <a:schemeClr val="accent2">
                        <a:lumMod val="50000"/>
                      </a:schemeClr>
                    </a:solidFill>
                  </a:tcPr>
                </a:tc>
                <a:tc hMerge="1">
                  <a:txBody>
                    <a:bodyPr/>
                    <a:lstStyle/>
                    <a:p>
                      <a:endParaRPr lang="en-US" sz="1200">
                        <a:latin typeface="+mj-lt"/>
                      </a:endParaRPr>
                    </a:p>
                  </a:txBody>
                  <a:tcPr anchor="ctr"/>
                </a:tc>
                <a:extLst>
                  <a:ext uri="{0D108BD9-81ED-4DB2-BD59-A6C34878D82A}">
                    <a16:rowId xmlns:a16="http://schemas.microsoft.com/office/drawing/2014/main" val="2956960"/>
                  </a:ext>
                </a:extLst>
              </a:tr>
              <a:tr h="595578">
                <a:tc gridSpan="2">
                  <a:txBody>
                    <a:bodyPr/>
                    <a:lstStyle/>
                    <a:p>
                      <a:pPr algn="ctr"/>
                      <a:r>
                        <a:rPr lang="en-US" sz="12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Barb Bybee</a:t>
                      </a:r>
                    </a:p>
                    <a:p>
                      <a:pPr algn="ctr"/>
                      <a:r>
                        <a:rPr lang="en-US" sz="1200" kern="1200" dirty="0">
                          <a:solidFill>
                            <a:schemeClr val="dk1"/>
                          </a:solidFill>
                          <a:latin typeface="Calibri" panose="020F0502020204030204" pitchFamily="34" charset="0"/>
                          <a:ea typeface="Calibri" panose="020F0502020204030204" pitchFamily="34" charset="0"/>
                          <a:cs typeface="Calibri" panose="020F0502020204030204" pitchFamily="34" charset="0"/>
                        </a:rPr>
                        <a:t>(406) 243-6261</a:t>
                      </a:r>
                    </a:p>
                    <a:p>
                      <a:pPr algn="ctr"/>
                      <a:r>
                        <a:rPr lang="en-US" sz="1200" kern="1200" dirty="0">
                          <a:solidFill>
                            <a:schemeClr val="dk1"/>
                          </a:solidFill>
                          <a:latin typeface="Calibri" panose="020F0502020204030204" pitchFamily="34" charset="0"/>
                          <a:ea typeface="Calibri" panose="020F0502020204030204" pitchFamily="34" charset="0"/>
                          <a:cs typeface="Calibri" panose="020F0502020204030204" pitchFamily="34" charset="0"/>
                        </a:rPr>
                        <a:t>Barb.bybee@mso.umt.edu</a:t>
                      </a:r>
                    </a:p>
                  </a:txBody>
                  <a:tcPr anchor="ctr"/>
                </a:tc>
                <a:tc hMerge="1">
                  <a:txBody>
                    <a:bodyPr/>
                    <a:lstStyle/>
                    <a:p>
                      <a:endParaRPr lang="en-US">
                        <a:latin typeface="+mj-lt"/>
                      </a:endParaRPr>
                    </a:p>
                  </a:txBody>
                  <a:tcPr anchor="ctr"/>
                </a:tc>
                <a:extLst>
                  <a:ext uri="{0D108BD9-81ED-4DB2-BD59-A6C34878D82A}">
                    <a16:rowId xmlns:a16="http://schemas.microsoft.com/office/drawing/2014/main" val="975167164"/>
                  </a:ext>
                </a:extLst>
              </a:tr>
            </a:tbl>
          </a:graphicData>
        </a:graphic>
      </p:graphicFrame>
      <p:pic>
        <p:nvPicPr>
          <p:cNvPr id="6" name="Graphic 8" descr="Envelope with solid fill">
            <a:extLst>
              <a:ext uri="{FF2B5EF4-FFF2-40B4-BE49-F238E27FC236}">
                <a16:creationId xmlns:a16="http://schemas.microsoft.com/office/drawing/2014/main" id="{FC8D9153-0902-482D-8060-750AD702ADD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538488" y="5972657"/>
            <a:ext cx="656824" cy="707984"/>
          </a:xfrm>
          <a:prstGeom prst="rect">
            <a:avLst/>
          </a:prstGeom>
        </p:spPr>
      </p:pic>
      <p:pic>
        <p:nvPicPr>
          <p:cNvPr id="8" name="Graphic 7" descr="Receiver with solid fill">
            <a:extLst>
              <a:ext uri="{FF2B5EF4-FFF2-40B4-BE49-F238E27FC236}">
                <a16:creationId xmlns:a16="http://schemas.microsoft.com/office/drawing/2014/main" id="{24CA443C-D8A6-4A82-8426-783F1D472CA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14580000">
            <a:off x="8991593" y="6063871"/>
            <a:ext cx="547177" cy="570361"/>
          </a:xfrm>
          <a:prstGeom prst="rect">
            <a:avLst/>
          </a:prstGeom>
        </p:spPr>
      </p:pic>
    </p:spTree>
    <p:extLst>
      <p:ext uri="{BB962C8B-B14F-4D97-AF65-F5344CB8AC3E}">
        <p14:creationId xmlns:p14="http://schemas.microsoft.com/office/powerpoint/2010/main" val="4258405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F5C5-5836-41B7-B667-D9E2006A84D6}"/>
              </a:ext>
            </a:extLst>
          </p:cNvPr>
          <p:cNvSpPr>
            <a:spLocks noGrp="1"/>
          </p:cNvSpPr>
          <p:nvPr>
            <p:ph type="title"/>
          </p:nvPr>
        </p:nvSpPr>
        <p:spPr>
          <a:xfrm>
            <a:off x="581191" y="3864146"/>
            <a:ext cx="11029616" cy="1027563"/>
          </a:xfrm>
        </p:spPr>
        <p:txBody>
          <a:bodyPr>
            <a:noAutofit/>
            <a:scene3d>
              <a:camera prst="orthographicFront">
                <a:rot lat="0" lon="0" rev="0"/>
              </a:camera>
              <a:lightRig rig="threePt" dir="t"/>
            </a:scene3d>
          </a:bodyPr>
          <a:lstStyle/>
          <a:p>
            <a:pPr algn="ctr"/>
            <a:r>
              <a:rPr lang="en-US" sz="5400"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Thank you for joining! </a:t>
            </a:r>
          </a:p>
        </p:txBody>
      </p:sp>
      <p:sp>
        <p:nvSpPr>
          <p:cNvPr id="6" name="TextBox 5">
            <a:extLst>
              <a:ext uri="{FF2B5EF4-FFF2-40B4-BE49-F238E27FC236}">
                <a16:creationId xmlns:a16="http://schemas.microsoft.com/office/drawing/2014/main" id="{27FC6532-6898-49C7-88BF-B087C9C4E58F}"/>
              </a:ext>
            </a:extLst>
          </p:cNvPr>
          <p:cNvSpPr txBox="1"/>
          <p:nvPr/>
        </p:nvSpPr>
        <p:spPr>
          <a:xfrm>
            <a:off x="2390857" y="1490008"/>
            <a:ext cx="7741380" cy="1938992"/>
          </a:xfrm>
          <a:prstGeom prst="rect">
            <a:avLst/>
          </a:prstGeom>
          <a:noFill/>
        </p:spPr>
        <p:txBody>
          <a:bodyPr wrap="square" lIns="91440" tIns="45720" rIns="91440" bIns="45720" rtlCol="0" anchor="t">
            <a:spAutoFit/>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Stay tuned for </a:t>
            </a:r>
            <a:r>
              <a:rPr lang="en-US" sz="2000" b="1" dirty="0">
                <a:latin typeface="Calibri" panose="020F0502020204030204" pitchFamily="34" charset="0"/>
                <a:ea typeface="Calibri" panose="020F0502020204030204" pitchFamily="34" charset="0"/>
                <a:cs typeface="Calibri" panose="020F0502020204030204" pitchFamily="34" charset="0"/>
              </a:rPr>
              <a:t>monthly communications</a:t>
            </a:r>
            <a:r>
              <a:rPr lang="en-US" sz="2000" dirty="0">
                <a:latin typeface="Calibri" panose="020F0502020204030204" pitchFamily="34" charset="0"/>
                <a:ea typeface="Calibri" panose="020F0502020204030204" pitchFamily="34" charset="0"/>
                <a:cs typeface="Calibri" panose="020F0502020204030204" pitchFamily="34" charset="0"/>
              </a:rPr>
              <a:t> that will include important scholarship information and dates of upcoming  forums.</a:t>
            </a:r>
          </a:p>
          <a:p>
            <a:pPr algn="ctr"/>
            <a:endParaRPr lang="en-US" sz="2000" dirty="0">
              <a:latin typeface="Calibri" panose="020F0502020204030204" pitchFamily="34" charset="0"/>
              <a:ea typeface="Calibri" panose="020F0502020204030204" pitchFamily="34" charset="0"/>
              <a:cs typeface="Calibri" panose="020F0502020204030204" pitchFamily="34" charset="0"/>
            </a:endParaRPr>
          </a:p>
          <a:p>
            <a:pPr algn="ctr"/>
            <a:r>
              <a:rPr lang="en-US" sz="2000" dirty="0">
                <a:latin typeface="Calibri" panose="020F0502020204030204" pitchFamily="34" charset="0"/>
                <a:ea typeface="Calibri" panose="020F0502020204030204" pitchFamily="34" charset="0"/>
                <a:cs typeface="Calibri" panose="020F0502020204030204" pitchFamily="34" charset="0"/>
              </a:rPr>
              <a:t>Reminder! If you have a scholarship contact change, please email the Foundation and Financial Aid Office.  </a:t>
            </a:r>
          </a:p>
          <a:p>
            <a:pPr algn="ctr"/>
            <a:endParaRPr lang="en-US" sz="2000" b="1" dirty="0">
              <a:latin typeface="Avenir LT Std 35 Light" panose="020B0402020203020204" pitchFamily="34" charset="0"/>
            </a:endParaRPr>
          </a:p>
        </p:txBody>
      </p:sp>
      <p:pic>
        <p:nvPicPr>
          <p:cNvPr id="5" name="Graphic 4" descr="Badge Heart outline">
            <a:extLst>
              <a:ext uri="{FF2B5EF4-FFF2-40B4-BE49-F238E27FC236}">
                <a16:creationId xmlns:a16="http://schemas.microsoft.com/office/drawing/2014/main" id="{EBBB1656-6527-80D4-816E-E258C8D6B2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6801" y="5111165"/>
            <a:ext cx="1498396" cy="1498396"/>
          </a:xfrm>
          <a:prstGeom prst="rect">
            <a:avLst/>
          </a:prstGeom>
        </p:spPr>
      </p:pic>
    </p:spTree>
    <p:extLst>
      <p:ext uri="{BB962C8B-B14F-4D97-AF65-F5344CB8AC3E}">
        <p14:creationId xmlns:p14="http://schemas.microsoft.com/office/powerpoint/2010/main" val="294511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A697-CF92-4B91-33E4-92F02ED899E1}"/>
              </a:ext>
            </a:extLst>
          </p:cNvPr>
          <p:cNvSpPr>
            <a:spLocks noGrp="1"/>
          </p:cNvSpPr>
          <p:nvPr>
            <p:ph type="title"/>
          </p:nvPr>
        </p:nvSpPr>
        <p:spPr>
          <a:xfrm>
            <a:off x="581192" y="289469"/>
            <a:ext cx="11029616" cy="2723876"/>
          </a:xfrm>
        </p:spPr>
        <p:txBody>
          <a:bodyPr>
            <a:normAutofit/>
          </a:bodyPr>
          <a:lstStyle/>
          <a:p>
            <a:pPr algn="ctr"/>
            <a:r>
              <a:rPr lang="en-US" sz="4800" b="1" dirty="0">
                <a:solidFill>
                  <a:schemeClr val="accent3">
                    <a:lumMod val="50000"/>
                  </a:schemeClr>
                </a:solidFill>
                <a:latin typeface="Calibri"/>
                <a:ea typeface="Calibri"/>
                <a:cs typeface="Calibri"/>
              </a:rPr>
              <a:t>Academic Year Timeline &amp; Monthly To Do List</a:t>
            </a:r>
            <a:r>
              <a:rPr lang="en-US" sz="4800" b="1" dirty="0">
                <a:solidFill>
                  <a:schemeClr val="accent3">
                    <a:lumMod val="50000"/>
                  </a:schemeClr>
                </a:solidFill>
                <a:latin typeface="Avenir LT Std 65 Medium"/>
              </a:rPr>
              <a:t> </a:t>
            </a:r>
          </a:p>
        </p:txBody>
      </p:sp>
      <p:pic>
        <p:nvPicPr>
          <p:cNvPr id="5" name="Graphic 4" descr="Heart lock outline">
            <a:extLst>
              <a:ext uri="{FF2B5EF4-FFF2-40B4-BE49-F238E27FC236}">
                <a16:creationId xmlns:a16="http://schemas.microsoft.com/office/drawing/2014/main" id="{159BE40E-79CE-3984-9C48-178CA8E4C0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2042" y="4059938"/>
            <a:ext cx="1587916" cy="1587916"/>
          </a:xfrm>
          <a:prstGeom prst="rect">
            <a:avLst/>
          </a:prstGeom>
        </p:spPr>
      </p:pic>
    </p:spTree>
    <p:extLst>
      <p:ext uri="{BB962C8B-B14F-4D97-AF65-F5344CB8AC3E}">
        <p14:creationId xmlns:p14="http://schemas.microsoft.com/office/powerpoint/2010/main" val="204018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p:txBody>
          <a:bodyPr>
            <a:normAutofit/>
          </a:bodyPr>
          <a:lstStyle/>
          <a:p>
            <a:r>
              <a:rPr lang="en-US" b="1" dirty="0">
                <a:latin typeface="Calibri"/>
                <a:ea typeface="Calibri"/>
                <a:cs typeface="Calibri"/>
              </a:rPr>
              <a:t>2023 - 2024 Academic year timeline</a:t>
            </a:r>
          </a:p>
        </p:txBody>
      </p:sp>
      <p:cxnSp>
        <p:nvCxnSpPr>
          <p:cNvPr id="5" name="Straight Connector 4">
            <a:extLst>
              <a:ext uri="{FF2B5EF4-FFF2-40B4-BE49-F238E27FC236}">
                <a16:creationId xmlns:a16="http://schemas.microsoft.com/office/drawing/2014/main" id="{31F763A9-6894-15F3-A4D6-A1E5508B2D3C}"/>
              </a:ext>
            </a:extLst>
          </p:cNvPr>
          <p:cNvCxnSpPr>
            <a:cxnSpLocks/>
          </p:cNvCxnSpPr>
          <p:nvPr/>
        </p:nvCxnSpPr>
        <p:spPr>
          <a:xfrm flipV="1">
            <a:off x="1148387" y="6690173"/>
            <a:ext cx="9893589" cy="229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2B87984-1322-E1BE-DCDF-5C9D061DD3F8}"/>
              </a:ext>
            </a:extLst>
          </p:cNvPr>
          <p:cNvSpPr/>
          <p:nvPr/>
        </p:nvSpPr>
        <p:spPr>
          <a:xfrm>
            <a:off x="1053787" y="2582131"/>
            <a:ext cx="3359732" cy="160453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D9E6406-0E11-75B9-FBC8-B0CC5853A7CD}"/>
              </a:ext>
            </a:extLst>
          </p:cNvPr>
          <p:cNvSpPr/>
          <p:nvPr/>
        </p:nvSpPr>
        <p:spPr>
          <a:xfrm>
            <a:off x="1443494" y="2895440"/>
            <a:ext cx="3151914" cy="2258754"/>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D0C4659-2AFC-24EC-A996-EF4E4324A777}"/>
              </a:ext>
            </a:extLst>
          </p:cNvPr>
          <p:cNvSpPr/>
          <p:nvPr/>
        </p:nvSpPr>
        <p:spPr>
          <a:xfrm>
            <a:off x="975139" y="2193246"/>
            <a:ext cx="3438855" cy="4238795"/>
          </a:xfrm>
          <a:prstGeom prst="rect">
            <a:avLst/>
          </a:prstGeom>
          <a:no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A8C0AC1-C8C3-8694-D274-3E1172DFF414}"/>
              </a:ext>
            </a:extLst>
          </p:cNvPr>
          <p:cNvSpPr/>
          <p:nvPr/>
        </p:nvSpPr>
        <p:spPr>
          <a:xfrm>
            <a:off x="979528" y="6072705"/>
            <a:ext cx="3430076" cy="35933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a:ea typeface="Calibri"/>
                <a:cs typeface="Calibri"/>
              </a:rPr>
              <a:t>February</a:t>
            </a:r>
          </a:p>
        </p:txBody>
      </p:sp>
      <p:sp>
        <p:nvSpPr>
          <p:cNvPr id="28" name="Rectangle 27">
            <a:extLst>
              <a:ext uri="{FF2B5EF4-FFF2-40B4-BE49-F238E27FC236}">
                <a16:creationId xmlns:a16="http://schemas.microsoft.com/office/drawing/2014/main" id="{8A3A5471-5EE5-245E-3323-ADEC3467B247}"/>
              </a:ext>
            </a:extLst>
          </p:cNvPr>
          <p:cNvSpPr/>
          <p:nvPr/>
        </p:nvSpPr>
        <p:spPr>
          <a:xfrm>
            <a:off x="4487939" y="2582623"/>
            <a:ext cx="2770632" cy="17084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solidFill>
                <a:schemeClr val="tx1"/>
              </a:solidFill>
            </a:endParaRPr>
          </a:p>
        </p:txBody>
      </p:sp>
      <p:sp>
        <p:nvSpPr>
          <p:cNvPr id="29" name="Rectangle 28">
            <a:extLst>
              <a:ext uri="{FF2B5EF4-FFF2-40B4-BE49-F238E27FC236}">
                <a16:creationId xmlns:a16="http://schemas.microsoft.com/office/drawing/2014/main" id="{515242C7-9C8A-5116-4496-9637F56ED050}"/>
              </a:ext>
            </a:extLst>
          </p:cNvPr>
          <p:cNvSpPr/>
          <p:nvPr/>
        </p:nvSpPr>
        <p:spPr>
          <a:xfrm>
            <a:off x="4470532" y="2570586"/>
            <a:ext cx="2770632" cy="1708401"/>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2F139D4-1B4D-AA73-1F2C-7CECD0F190F5}"/>
              </a:ext>
            </a:extLst>
          </p:cNvPr>
          <p:cNvSpPr/>
          <p:nvPr/>
        </p:nvSpPr>
        <p:spPr>
          <a:xfrm>
            <a:off x="4483355" y="2192491"/>
            <a:ext cx="3248180" cy="4236070"/>
          </a:xfrm>
          <a:prstGeom prst="rect">
            <a:avLst/>
          </a:prstGeom>
          <a:no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B0B26C9-5B80-574D-F65C-B641A361A623}"/>
              </a:ext>
            </a:extLst>
          </p:cNvPr>
          <p:cNvSpPr/>
          <p:nvPr/>
        </p:nvSpPr>
        <p:spPr>
          <a:xfrm>
            <a:off x="4470532" y="6069662"/>
            <a:ext cx="3273826" cy="358898"/>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a:ea typeface="Calibri"/>
                <a:cs typeface="Calibri"/>
              </a:rPr>
              <a:t>March</a:t>
            </a:r>
          </a:p>
        </p:txBody>
      </p:sp>
      <p:sp>
        <p:nvSpPr>
          <p:cNvPr id="37" name="Rectangle 36">
            <a:extLst>
              <a:ext uri="{FF2B5EF4-FFF2-40B4-BE49-F238E27FC236}">
                <a16:creationId xmlns:a16="http://schemas.microsoft.com/office/drawing/2014/main" id="{5E64E2EF-5F3D-9194-AAA2-0A62BD806001}"/>
              </a:ext>
            </a:extLst>
          </p:cNvPr>
          <p:cNvSpPr/>
          <p:nvPr/>
        </p:nvSpPr>
        <p:spPr>
          <a:xfrm>
            <a:off x="7821455" y="2191304"/>
            <a:ext cx="3390856" cy="4236070"/>
          </a:xfrm>
          <a:prstGeom prst="rect">
            <a:avLst/>
          </a:prstGeom>
          <a:no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A412D51B-EE36-5475-8ADF-6966B153E492}"/>
              </a:ext>
            </a:extLst>
          </p:cNvPr>
          <p:cNvSpPr/>
          <p:nvPr/>
        </p:nvSpPr>
        <p:spPr>
          <a:xfrm>
            <a:off x="7817861" y="6069662"/>
            <a:ext cx="3398044" cy="363496"/>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US" b="1" dirty="0">
                <a:latin typeface="Calibri"/>
                <a:ea typeface="Calibri"/>
                <a:cs typeface="Calibri"/>
              </a:rPr>
              <a:t>April</a:t>
            </a:r>
          </a:p>
        </p:txBody>
      </p:sp>
      <p:sp>
        <p:nvSpPr>
          <p:cNvPr id="49" name="Teardrop 48">
            <a:extLst>
              <a:ext uri="{FF2B5EF4-FFF2-40B4-BE49-F238E27FC236}">
                <a16:creationId xmlns:a16="http://schemas.microsoft.com/office/drawing/2014/main" id="{A4D2C0E8-8CB0-6175-F548-7DF58D81D706}"/>
              </a:ext>
            </a:extLst>
          </p:cNvPr>
          <p:cNvSpPr/>
          <p:nvPr/>
        </p:nvSpPr>
        <p:spPr>
          <a:xfrm rot="18672213">
            <a:off x="2630391" y="6675071"/>
            <a:ext cx="141379" cy="127481"/>
          </a:xfrm>
          <a:prstGeom prst="teardrop">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0" name="Teardrop 49">
            <a:extLst>
              <a:ext uri="{FF2B5EF4-FFF2-40B4-BE49-F238E27FC236}">
                <a16:creationId xmlns:a16="http://schemas.microsoft.com/office/drawing/2014/main" id="{CACAF2D9-9F36-1071-C1F9-98DAF56F14BE}"/>
              </a:ext>
            </a:extLst>
          </p:cNvPr>
          <p:cNvSpPr/>
          <p:nvPr/>
        </p:nvSpPr>
        <p:spPr>
          <a:xfrm rot="18672213">
            <a:off x="6033787" y="6684202"/>
            <a:ext cx="129833" cy="127481"/>
          </a:xfrm>
          <a:prstGeom prst="teardrop">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1" name="Teardrop 50">
            <a:extLst>
              <a:ext uri="{FF2B5EF4-FFF2-40B4-BE49-F238E27FC236}">
                <a16:creationId xmlns:a16="http://schemas.microsoft.com/office/drawing/2014/main" id="{ED3B8343-EE07-C3F4-9D1E-14297F7EB45C}"/>
              </a:ext>
            </a:extLst>
          </p:cNvPr>
          <p:cNvSpPr/>
          <p:nvPr/>
        </p:nvSpPr>
        <p:spPr>
          <a:xfrm rot="18672213">
            <a:off x="9453319" y="6672481"/>
            <a:ext cx="141379" cy="115936"/>
          </a:xfrm>
          <a:prstGeom prst="teardrop">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BDF001A3-D5D7-2DFC-F861-90B10943E412}"/>
              </a:ext>
            </a:extLst>
          </p:cNvPr>
          <p:cNvSpPr txBox="1"/>
          <p:nvPr/>
        </p:nvSpPr>
        <p:spPr>
          <a:xfrm>
            <a:off x="1144955" y="2330355"/>
            <a:ext cx="3112250" cy="2308324"/>
          </a:xfrm>
          <a:prstGeom prst="rect">
            <a:avLst/>
          </a:prstGeom>
          <a:noFill/>
        </p:spPr>
        <p:txBody>
          <a:bodyPr wrap="square" lIns="91440" tIns="45720" rIns="91440" bIns="45720" rtlCol="0" anchor="t">
            <a:spAutoFit/>
          </a:bodyPr>
          <a:lstStyle/>
          <a:p>
            <a:endParaRPr lang="en-US" sz="12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ü"/>
            </a:pPr>
            <a:r>
              <a:rPr lang="en-US" sz="1200" b="0" i="0" dirty="0">
                <a:effectLst/>
                <a:latin typeface="Calibri" panose="020F0502020204030204" pitchFamily="34" charset="0"/>
                <a:ea typeface="Calibri" panose="020F0502020204030204" pitchFamily="34" charset="0"/>
                <a:cs typeface="Calibri" panose="020F0502020204030204" pitchFamily="34" charset="0"/>
              </a:rPr>
              <a:t>Departments, </a:t>
            </a:r>
            <a:r>
              <a:rPr lang="en-US" sz="1200" dirty="0">
                <a:latin typeface="Calibri" panose="020F0502020204030204" pitchFamily="34" charset="0"/>
                <a:ea typeface="Calibri" panose="020F0502020204030204" pitchFamily="34" charset="0"/>
                <a:cs typeface="Calibri" panose="020F0502020204030204" pitchFamily="34" charset="0"/>
              </a:rPr>
              <a:t>track and reconcile 2023—2024 </a:t>
            </a:r>
            <a:r>
              <a:rPr lang="en-US" sz="1200" b="0" i="0" dirty="0">
                <a:effectLst/>
                <a:latin typeface="Calibri" panose="020F0502020204030204" pitchFamily="34" charset="0"/>
                <a:ea typeface="Calibri" panose="020F0502020204030204" pitchFamily="34" charset="0"/>
                <a:cs typeface="Calibri" panose="020F0502020204030204" pitchFamily="34" charset="0"/>
              </a:rPr>
              <a:t>awarded students. </a:t>
            </a:r>
          </a:p>
          <a:p>
            <a:pPr marL="461963" lvl="1" indent="-234950">
              <a:buFont typeface="Wingdings" panose="05000000000000000000" pitchFamily="2" charset="2"/>
              <a:buChar char="§"/>
            </a:pPr>
            <a:r>
              <a:rPr lang="en-US" sz="1200" b="0" i="0" dirty="0">
                <a:effectLst/>
                <a:latin typeface="Calibri" panose="020F0502020204030204" pitchFamily="34" charset="0"/>
                <a:ea typeface="Calibri" panose="020F0502020204030204" pitchFamily="34" charset="0"/>
                <a:cs typeface="Calibri" panose="020F0502020204030204" pitchFamily="34" charset="0"/>
              </a:rPr>
              <a:t>Check disbursements after SPRING census date. In addition</a:t>
            </a:r>
            <a:r>
              <a:rPr lang="en-US" sz="1200" dirty="0">
                <a:latin typeface="Calibri" panose="020F0502020204030204" pitchFamily="34" charset="0"/>
                <a:ea typeface="Calibri" panose="020F0502020204030204" pitchFamily="34" charset="0"/>
                <a:cs typeface="Calibri" panose="020F0502020204030204" pitchFamily="34" charset="0"/>
              </a:rPr>
              <a:t>, </a:t>
            </a:r>
            <a:r>
              <a:rPr lang="en-US" sz="1200" b="0" i="0" dirty="0">
                <a:effectLst/>
                <a:latin typeface="Calibri" panose="020F0502020204030204" pitchFamily="34" charset="0"/>
                <a:ea typeface="Calibri" panose="020F0502020204030204" pitchFamily="34" charset="0"/>
                <a:cs typeface="Calibri" panose="020F0502020204030204" pitchFamily="34" charset="0"/>
              </a:rPr>
              <a:t>make re-awards.</a:t>
            </a:r>
          </a:p>
          <a:p>
            <a:pPr marL="227013" lvl="1"/>
            <a:endParaRPr lang="en-US" sz="1200" dirty="0">
              <a:latin typeface="Calibri" panose="020F0502020204030204" pitchFamily="34" charset="0"/>
              <a:ea typeface="Calibri" panose="020F0502020204030204" pitchFamily="34" charset="0"/>
              <a:cs typeface="Calibri" panose="020F0502020204030204" pitchFamily="34" charset="0"/>
            </a:endParaRPr>
          </a:p>
          <a:p>
            <a:pPr marL="227013" lvl="1"/>
            <a:endParaRPr lang="en-US" sz="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171450" lvl="1" indent="-171450">
              <a:buFont typeface="Wingdings" panose="05000000000000000000" pitchFamily="2" charset="2"/>
              <a:buChar char="q"/>
            </a:pP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rPr>
              <a:t>February 19</a:t>
            </a:r>
            <a:r>
              <a:rPr lang="en-US" sz="1200" b="1" baseline="30000" dirty="0">
                <a:solidFill>
                  <a:srgbClr val="FF0000"/>
                </a:solidFill>
                <a:latin typeface="Calibri" panose="020F0502020204030204" pitchFamily="34" charset="0"/>
                <a:ea typeface="Calibri" panose="020F0502020204030204" pitchFamily="34" charset="0"/>
                <a:cs typeface="Calibri" panose="020F0502020204030204" pitchFamily="34" charset="0"/>
              </a:rPr>
              <a:t>th</a:t>
            </a: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 Presidents’ Day – No classes, Offices closed</a:t>
            </a:r>
          </a:p>
          <a:p>
            <a:pPr marL="171450" lvl="1" indent="-171450">
              <a:buFont typeface="Wingdings" panose="05000000000000000000" pitchFamily="2" charset="2"/>
              <a:buChar char="ü"/>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Wingdings" panose="05000000000000000000" pitchFamily="2" charset="2"/>
              <a:buChar char="ü"/>
            </a:pPr>
            <a:endParaRPr lang="en-US" sz="1200" dirty="0">
              <a:latin typeface="Calibri"/>
              <a:ea typeface="Calibri"/>
              <a:cs typeface="Calibri"/>
            </a:endParaRPr>
          </a:p>
        </p:txBody>
      </p:sp>
      <p:sp>
        <p:nvSpPr>
          <p:cNvPr id="10" name="TextBox 9">
            <a:extLst>
              <a:ext uri="{FF2B5EF4-FFF2-40B4-BE49-F238E27FC236}">
                <a16:creationId xmlns:a16="http://schemas.microsoft.com/office/drawing/2014/main" id="{BDA188A5-EEA9-FC5D-F818-9AF832BAC93F}"/>
              </a:ext>
            </a:extLst>
          </p:cNvPr>
          <p:cNvSpPr txBox="1"/>
          <p:nvPr/>
        </p:nvSpPr>
        <p:spPr>
          <a:xfrm>
            <a:off x="7951683" y="2521578"/>
            <a:ext cx="3090293" cy="1015663"/>
          </a:xfrm>
          <a:prstGeom prst="rect">
            <a:avLst/>
          </a:prstGeom>
          <a:noFill/>
        </p:spPr>
        <p:txBody>
          <a:bodyPr wrap="square">
            <a:spAutoFit/>
          </a:bodyPr>
          <a:lstStyle/>
          <a:p>
            <a:pPr marL="171450" indent="-171450">
              <a:buFont typeface="Wingdings" panose="05000000000000000000" pitchFamily="2" charset="2"/>
              <a:buChar char="q"/>
            </a:pP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rPr>
              <a:t>April 1st </a:t>
            </a:r>
            <a:r>
              <a:rPr lang="en-US" sz="1200" dirty="0">
                <a:latin typeface="Calibri" panose="020F0502020204030204" pitchFamily="34" charset="0"/>
                <a:ea typeface="Calibri" panose="020F0502020204030204" pitchFamily="34" charset="0"/>
                <a:cs typeface="Calibri" panose="020F0502020204030204" pitchFamily="34" charset="0"/>
              </a:rPr>
              <a:t>– Last day to submit 2023-2024 Spring only and regular Full year awards​</a:t>
            </a:r>
          </a:p>
          <a:p>
            <a:endParaRPr lang="en-US" sz="12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ü"/>
            </a:pPr>
            <a:r>
              <a:rPr lang="en-US" sz="1200" dirty="0">
                <a:latin typeface="Calibri" panose="020F0502020204030204" pitchFamily="34" charset="0"/>
                <a:ea typeface="Calibri" panose="020F0502020204030204" pitchFamily="34" charset="0"/>
                <a:cs typeface="Calibri" panose="020F0502020204030204" pitchFamily="34" charset="0"/>
              </a:rPr>
              <a:t> All final 2023 – 2024 awards must be made using an award summary sheet</a:t>
            </a:r>
          </a:p>
        </p:txBody>
      </p:sp>
      <p:sp>
        <p:nvSpPr>
          <p:cNvPr id="20" name="TextBox 19">
            <a:extLst>
              <a:ext uri="{FF2B5EF4-FFF2-40B4-BE49-F238E27FC236}">
                <a16:creationId xmlns:a16="http://schemas.microsoft.com/office/drawing/2014/main" id="{38C6F83F-ED0B-240E-A177-F66573535D05}"/>
              </a:ext>
            </a:extLst>
          </p:cNvPr>
          <p:cNvSpPr txBox="1"/>
          <p:nvPr/>
        </p:nvSpPr>
        <p:spPr>
          <a:xfrm>
            <a:off x="4520944" y="2521578"/>
            <a:ext cx="3223414" cy="1829603"/>
          </a:xfrm>
          <a:prstGeom prst="rect">
            <a:avLst/>
          </a:prstGeom>
          <a:noFill/>
        </p:spPr>
        <p:txBody>
          <a:bodyPr wrap="square" lIns="91440" tIns="45720" rIns="91440" bIns="45720" anchor="t">
            <a:spAutoFit/>
          </a:bodyPr>
          <a:lstStyle/>
          <a:p>
            <a:pPr marL="400050" marR="0" indent="-171450">
              <a:lnSpc>
                <a:spcPct val="105000"/>
              </a:lnSpc>
              <a:spcBef>
                <a:spcPts val="0"/>
              </a:spcBef>
              <a:spcAft>
                <a:spcPts val="0"/>
              </a:spcAft>
              <a:buFont typeface="Wingdings" panose="05000000000000000000" pitchFamily="2" charset="2"/>
              <a:buChar char="ü"/>
            </a:pPr>
            <a:r>
              <a:rPr lang="en-US" sz="1200" dirty="0">
                <a:effectLst/>
                <a:latin typeface="Calibri"/>
                <a:ea typeface="Calibri"/>
                <a:cs typeface="Calibri"/>
              </a:rPr>
              <a:t>Departments should continue reviewing previously awarded students and make re-awards.</a:t>
            </a:r>
          </a:p>
          <a:p>
            <a:pPr marL="400050" marR="0" indent="-171450">
              <a:lnSpc>
                <a:spcPct val="105000"/>
              </a:lnSpc>
              <a:spcBef>
                <a:spcPts val="0"/>
              </a:spcBef>
              <a:spcAft>
                <a:spcPts val="0"/>
              </a:spcAft>
              <a:buFont typeface="Wingdings,Sans-Serif" panose="05000000000000000000" pitchFamily="2" charset="2"/>
              <a:buChar char="q"/>
            </a:pPr>
            <a:endParaRPr lang="en-US" sz="1200" dirty="0">
              <a:solidFill>
                <a:srgbClr val="000000"/>
              </a:solidFill>
              <a:latin typeface="Calibri" panose="020F0502020204030204" pitchFamily="34" charset="0"/>
              <a:ea typeface="Calibri" panose="020F0502020204030204" pitchFamily="34" charset="0"/>
              <a:cs typeface="Calibri"/>
            </a:endParaRPr>
          </a:p>
          <a:p>
            <a:pPr marL="400050" indent="-171450">
              <a:lnSpc>
                <a:spcPct val="105000"/>
              </a:lnSpc>
              <a:buFont typeface="Wingdings,Sans-Serif" panose="05000000000000000000" pitchFamily="2" charset="2"/>
              <a:buChar char="q"/>
            </a:pPr>
            <a:r>
              <a:rPr lang="en-US" sz="1200" b="1" dirty="0">
                <a:solidFill>
                  <a:srgbClr val="FF0000"/>
                </a:solidFill>
                <a:latin typeface="Calibri"/>
                <a:ea typeface="Calibri"/>
                <a:cs typeface="Calibri"/>
              </a:rPr>
              <a:t>March 1st </a:t>
            </a:r>
            <a:r>
              <a:rPr lang="en-US" sz="1200" dirty="0">
                <a:solidFill>
                  <a:srgbClr val="000000"/>
                </a:solidFill>
                <a:latin typeface="Calibri"/>
                <a:ea typeface="Calibri"/>
                <a:cs typeface="Calibri"/>
              </a:rPr>
              <a:t>– Priority deadline for General Scholarships via the Scholarship Portal. </a:t>
            </a:r>
            <a:endParaRPr lang="en-US" dirty="0">
              <a:solidFill>
                <a:srgbClr val="000000"/>
              </a:solidFill>
              <a:latin typeface="Calibri"/>
              <a:ea typeface="Calibri"/>
              <a:cs typeface="Calibri"/>
            </a:endParaRPr>
          </a:p>
          <a:p>
            <a:pPr marL="400050" indent="-171450">
              <a:lnSpc>
                <a:spcPct val="105000"/>
              </a:lnSpc>
              <a:buFont typeface="Wingdings" panose="05000000000000000000" pitchFamily="2" charset="2"/>
              <a:buChar char="q"/>
            </a:pPr>
            <a:endPar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400050" marR="0" indent="-171450">
              <a:lnSpc>
                <a:spcPct val="105000"/>
              </a:lnSpc>
              <a:spcBef>
                <a:spcPts val="0"/>
              </a:spcBef>
              <a:spcAft>
                <a:spcPts val="0"/>
              </a:spcAft>
              <a:buFont typeface="Wingdings" panose="05000000000000000000" pitchFamily="2" charset="2"/>
              <a:buChar char="q"/>
            </a:pPr>
            <a:r>
              <a:rPr lang="en-US" sz="1200" b="1" dirty="0">
                <a:solidFill>
                  <a:srgbClr val="FF0000"/>
                </a:solidFill>
                <a:effectLst/>
                <a:latin typeface="Calibri" panose="020F0502020204030204" pitchFamily="34" charset="0"/>
                <a:ea typeface="Calibri" panose="020F0502020204030204" pitchFamily="34" charset="0"/>
              </a:rPr>
              <a:t>March 18</a:t>
            </a:r>
            <a:r>
              <a:rPr lang="en-US" sz="1200" b="1" baseline="30000" dirty="0">
                <a:solidFill>
                  <a:srgbClr val="FF0000"/>
                </a:solidFill>
                <a:effectLst/>
                <a:latin typeface="Calibri" panose="020F0502020204030204" pitchFamily="34" charset="0"/>
                <a:ea typeface="Calibri" panose="020F0502020204030204" pitchFamily="34" charset="0"/>
              </a:rPr>
              <a:t>th</a:t>
            </a:r>
            <a:r>
              <a:rPr lang="en-US" sz="1200" b="1" dirty="0">
                <a:solidFill>
                  <a:srgbClr val="FF0000"/>
                </a:solidFill>
                <a:effectLst/>
                <a:latin typeface="Calibri" panose="020F0502020204030204" pitchFamily="34" charset="0"/>
                <a:ea typeface="Calibri" panose="020F0502020204030204" pitchFamily="34" charset="0"/>
              </a:rPr>
              <a:t> – March 22</a:t>
            </a:r>
            <a:r>
              <a:rPr lang="en-US" sz="1200" b="1" baseline="30000" dirty="0">
                <a:solidFill>
                  <a:srgbClr val="FF0000"/>
                </a:solidFill>
                <a:effectLst/>
                <a:latin typeface="Calibri" panose="020F0502020204030204" pitchFamily="34" charset="0"/>
                <a:ea typeface="Calibri" panose="020F0502020204030204" pitchFamily="34" charset="0"/>
              </a:rPr>
              <a:t>nd</a:t>
            </a:r>
            <a:r>
              <a:rPr lang="en-US" sz="1200" b="1" dirty="0">
                <a:solidFill>
                  <a:srgbClr val="FF0000"/>
                </a:solidFill>
                <a:effectLst/>
                <a:latin typeface="Calibri" panose="020F0502020204030204" pitchFamily="34" charset="0"/>
                <a:ea typeface="Calibri" panose="020F0502020204030204" pitchFamily="34" charset="0"/>
              </a:rPr>
              <a:t> </a:t>
            </a:r>
            <a:r>
              <a:rPr lang="en-US" sz="1200" dirty="0">
                <a:solidFill>
                  <a:srgbClr val="000000"/>
                </a:solidFill>
                <a:effectLst/>
                <a:latin typeface="Calibri" panose="020F0502020204030204" pitchFamily="34" charset="0"/>
                <a:ea typeface="Calibri" panose="020F0502020204030204" pitchFamily="34" charset="0"/>
              </a:rPr>
              <a:t>– Spring Break, No Classes.</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4340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F524D27D-D260-BA85-7AA9-256D07F78002}"/>
              </a:ext>
            </a:extLst>
          </p:cNvPr>
          <p:cNvPicPr>
            <a:picLocks noChangeAspect="1"/>
          </p:cNvPicPr>
          <p:nvPr/>
        </p:nvPicPr>
        <p:blipFill rotWithShape="1">
          <a:blip r:embed="rId3">
            <a:extLst>
              <a:ext uri="{28A0092B-C50C-407E-A947-70E740481C1C}">
                <a14:useLocalDpi xmlns:a14="http://schemas.microsoft.com/office/drawing/2010/main" val="0"/>
              </a:ext>
            </a:extLst>
          </a:blip>
          <a:srcRect t="15942"/>
          <a:stretch/>
        </p:blipFill>
        <p:spPr>
          <a:xfrm flipV="1">
            <a:off x="0" y="6313479"/>
            <a:ext cx="12192000" cy="544519"/>
          </a:xfrm>
          <a:prstGeom prst="rect">
            <a:avLst/>
          </a:prstGeom>
        </p:spPr>
      </p:pic>
      <p:sp>
        <p:nvSpPr>
          <p:cNvPr id="4" name="TextBox 3">
            <a:extLst>
              <a:ext uri="{FF2B5EF4-FFF2-40B4-BE49-F238E27FC236}">
                <a16:creationId xmlns:a16="http://schemas.microsoft.com/office/drawing/2014/main" id="{DF098D9A-FCEF-2E89-7957-CCDAC8F9573C}"/>
              </a:ext>
            </a:extLst>
          </p:cNvPr>
          <p:cNvSpPr txBox="1"/>
          <p:nvPr/>
        </p:nvSpPr>
        <p:spPr>
          <a:xfrm>
            <a:off x="155549" y="-46245"/>
            <a:ext cx="104134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002E"/>
                </a:solidFill>
                <a:effectLst/>
                <a:uLnTx/>
                <a:uFillTx/>
                <a:latin typeface="Calibri" panose="020F0502020204030204"/>
                <a:ea typeface="+mn-ea"/>
                <a:cs typeface="Arial" panose="020B0604020202020204" pitchFamily="34" charset="0"/>
              </a:rPr>
              <a:t>UM Foundation Reminders and Updates</a:t>
            </a:r>
          </a:p>
        </p:txBody>
      </p:sp>
      <p:pic>
        <p:nvPicPr>
          <p:cNvPr id="5" name="Picture 4" descr="A picture containing text, clipart&#10;&#10;Description automatically generated">
            <a:extLst>
              <a:ext uri="{FF2B5EF4-FFF2-40B4-BE49-F238E27FC236}">
                <a16:creationId xmlns:a16="http://schemas.microsoft.com/office/drawing/2014/main" id="{95067D9C-A1C4-A361-7B53-D2C00430E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74914" y="6551102"/>
            <a:ext cx="1227374" cy="288611"/>
          </a:xfrm>
          <a:prstGeom prst="rect">
            <a:avLst/>
          </a:prstGeom>
        </p:spPr>
      </p:pic>
      <p:cxnSp>
        <p:nvCxnSpPr>
          <p:cNvPr id="9" name="Straight Connector 8">
            <a:extLst>
              <a:ext uri="{FF2B5EF4-FFF2-40B4-BE49-F238E27FC236}">
                <a16:creationId xmlns:a16="http://schemas.microsoft.com/office/drawing/2014/main" id="{361DC8B2-6DE1-531C-0FEE-08FB257934D1}"/>
              </a:ext>
            </a:extLst>
          </p:cNvPr>
          <p:cNvCxnSpPr>
            <a:cxnSpLocks/>
          </p:cNvCxnSpPr>
          <p:nvPr/>
        </p:nvCxnSpPr>
        <p:spPr>
          <a:xfrm>
            <a:off x="6862595" y="1161232"/>
            <a:ext cx="0" cy="4778910"/>
          </a:xfrm>
          <a:prstGeom prst="line">
            <a:avLst/>
          </a:prstGeom>
          <a:ln>
            <a:solidFill>
              <a:srgbClr val="70002E"/>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7D328EA-2117-34A9-9D77-128276DAF657}"/>
              </a:ext>
            </a:extLst>
          </p:cNvPr>
          <p:cNvSpPr txBox="1"/>
          <p:nvPr/>
        </p:nvSpPr>
        <p:spPr>
          <a:xfrm>
            <a:off x="7010462" y="820049"/>
            <a:ext cx="5035757" cy="5346079"/>
          </a:xfrm>
          <a:prstGeom prst="rect">
            <a:avLst/>
          </a:prstGeom>
          <a:noFill/>
        </p:spPr>
        <p:txBody>
          <a:bodyPr wrap="square" lIns="91440" tIns="45720" rIns="91440" bIns="45720" rtlCol="0" anchor="t">
            <a:spAutoFit/>
          </a:bodyPr>
          <a:lstStyle/>
          <a:p>
            <a:pPr defTabSz="457200" fontAlgn="base">
              <a:lnSpc>
                <a:spcPct val="105000"/>
              </a:lnSpc>
              <a:buClr>
                <a:srgbClr val="903163"/>
              </a:buClr>
              <a:buSzPct val="92000"/>
              <a:defRPr/>
            </a:pPr>
            <a:r>
              <a:rPr kumimoji="0" lang="en-US"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A message from our Stewardship team:</a:t>
            </a:r>
            <a:r>
              <a:rPr lang="en-US" b="1" dirty="0">
                <a:latin typeface="Calibri" panose="020F0502020204030204" pitchFamily="34" charset="0"/>
                <a:ea typeface="Calibri" panose="020F0502020204030204" pitchFamily="34" charset="0"/>
                <a:cs typeface="Calibri" panose="020F0502020204030204" pitchFamily="34" charset="0"/>
              </a:rPr>
              <a:t> </a:t>
            </a:r>
            <a:endParaRPr lang="en-US" sz="1200" dirty="0">
              <a:latin typeface="Calibri"/>
              <a:ea typeface="Calibri"/>
              <a:cs typeface="Calibri"/>
            </a:endParaRPr>
          </a:p>
          <a:p>
            <a:pPr marL="305435" marR="0" lvl="0" indent="-305435" algn="l" defTabSz="457200" rtl="0" eaLnBrk="1" fontAlgn="base" latinLnBrk="0" hangingPunct="1">
              <a:lnSpc>
                <a:spcPct val="105000"/>
              </a:lnSpc>
              <a:spcBef>
                <a:spcPts val="0"/>
              </a:spcBef>
              <a:spcAft>
                <a:spcPts val="0"/>
              </a:spcAft>
              <a:buClr>
                <a:srgbClr val="903163"/>
              </a:buClr>
              <a:buSzPct val="92000"/>
              <a:buFont typeface="Wingdings" panose="05000000000000000000" pitchFamily="2" charset="2"/>
              <a:buChar char="v"/>
              <a:tabLst/>
              <a:defRPr/>
            </a:pPr>
            <a:endParaRPr lang="en-US" sz="1200" dirty="0">
              <a:latin typeface="Calibri"/>
              <a:ea typeface="Calibri"/>
              <a:cs typeface="Calibri"/>
            </a:endParaRPr>
          </a:p>
          <a:p>
            <a:pPr marL="305435" indent="-305435" defTabSz="457200" fontAlgn="base">
              <a:lnSpc>
                <a:spcPct val="105000"/>
              </a:lnSpc>
              <a:buClr>
                <a:srgbClr val="903163"/>
              </a:buClr>
              <a:buSzPct val="92000"/>
              <a:buFont typeface="Wingdings" panose="05000000000000000000" pitchFamily="2" charset="2"/>
              <a:buChar char="v"/>
              <a:defRPr/>
            </a:pPr>
            <a:r>
              <a:rPr lang="en-US" sz="1200" b="1" dirty="0">
                <a:solidFill>
                  <a:schemeClr val="accent2">
                    <a:lumMod val="50000"/>
                  </a:schemeClr>
                </a:solidFill>
                <a:latin typeface="Calibri"/>
                <a:ea typeface="Calibri"/>
                <a:cs typeface="Calibri"/>
              </a:rPr>
              <a:t>NEW!</a:t>
            </a:r>
            <a:r>
              <a:rPr lang="en-US" sz="1200" dirty="0">
                <a:latin typeface="Calibri"/>
                <a:ea typeface="Calibri"/>
                <a:cs typeface="Calibri"/>
              </a:rPr>
              <a:t> The UM Foundation provides a thank you letter template that students can use when writing their thank you letters to the donor who supported the scholarship award they received. We have updated the design of this template. Please find the new version the UM Foundation Scholarship Thank You Letters webpage at </a:t>
            </a:r>
            <a:r>
              <a:rPr lang="en-US" sz="1200" dirty="0">
                <a:solidFill>
                  <a:srgbClr val="0070C0"/>
                </a:solidFill>
                <a:latin typeface="Calibri"/>
                <a:ea typeface="Calibri"/>
                <a:cs typeface="Calibri"/>
                <a:hlinkClick r:id="rId5">
                  <a:extLst>
                    <a:ext uri="{A12FA001-AC4F-418D-AE19-62706E023703}">
                      <ahyp:hlinkClr xmlns:ahyp="http://schemas.microsoft.com/office/drawing/2018/hyperlinkcolor" val="tx"/>
                    </a:ext>
                  </a:extLst>
                </a:hlinkClick>
              </a:rPr>
              <a:t>https://www.supportum.org/scholarship-letters/default.php</a:t>
            </a:r>
            <a:r>
              <a:rPr lang="en-US" sz="1200" dirty="0">
                <a:latin typeface="Calibri"/>
                <a:ea typeface="Calibri"/>
                <a:cs typeface="Calibri"/>
              </a:rPr>
              <a:t> under the “Writing Your Letter” header.</a:t>
            </a:r>
          </a:p>
          <a:p>
            <a:pPr marL="305435" indent="-305435" defTabSz="457200" fontAlgn="base">
              <a:lnSpc>
                <a:spcPct val="105000"/>
              </a:lnSpc>
              <a:buClr>
                <a:srgbClr val="903163"/>
              </a:buClr>
              <a:buSzPct val="92000"/>
              <a:buFont typeface="Wingdings" panose="05000000000000000000" pitchFamily="2" charset="2"/>
              <a:buChar char="v"/>
              <a:defRPr/>
            </a:pPr>
            <a:r>
              <a:rPr lang="en-US" sz="1200" dirty="0">
                <a:latin typeface="Calibri"/>
                <a:ea typeface="+mn-lt"/>
                <a:cs typeface="Calibri"/>
              </a:rPr>
              <a:t>Students can email completed thank you letters to the UM Foundation at </a:t>
            </a:r>
            <a:r>
              <a:rPr lang="en-US" sz="1200" dirty="0">
                <a:solidFill>
                  <a:srgbClr val="0070C0"/>
                </a:solidFill>
                <a:latin typeface="Calibri"/>
                <a:ea typeface="+mn-lt"/>
                <a:cs typeface="Calibri"/>
                <a:hlinkClick r:id="rId6">
                  <a:extLst>
                    <a:ext uri="{A12FA001-AC4F-418D-AE19-62706E023703}">
                      <ahyp:hlinkClr xmlns:ahyp="http://schemas.microsoft.com/office/drawing/2018/hyperlinkcolor" val="tx"/>
                    </a:ext>
                  </a:extLst>
                </a:hlinkClick>
              </a:rPr>
              <a:t>thankyou@supportum.org</a:t>
            </a:r>
            <a:r>
              <a:rPr lang="en-US" sz="1200" dirty="0">
                <a:latin typeface="Calibri"/>
                <a:ea typeface="+mn-lt"/>
                <a:cs typeface="Calibri"/>
              </a:rPr>
              <a:t> for the remainder of the 2023-24 academic year, unless they were instructed differently.</a:t>
            </a:r>
          </a:p>
          <a:p>
            <a:pPr marL="305435" indent="-305435" defTabSz="457200" fontAlgn="base">
              <a:lnSpc>
                <a:spcPct val="105000"/>
              </a:lnSpc>
              <a:buClr>
                <a:srgbClr val="903163"/>
              </a:buClr>
              <a:buSzPct val="92000"/>
              <a:buFont typeface="Wingdings" panose="05000000000000000000" pitchFamily="2" charset="2"/>
              <a:buChar char="v"/>
              <a:defRPr/>
            </a:pPr>
            <a:r>
              <a:rPr lang="en-US" sz="1200" dirty="0">
                <a:latin typeface="Calibri"/>
                <a:ea typeface="+mn-lt"/>
                <a:cs typeface="Calibri"/>
              </a:rPr>
              <a:t>We are grateful that many units include information about scholarships and scholarship donors on your websites or in other publications. Please contact the UM Foundation before you publish this content so we can ensure that the information about donors is accurate and up-to-date. We are always happy to help verify this information. You can email our team at </a:t>
            </a:r>
            <a:r>
              <a:rPr lang="en-US" sz="1200" dirty="0">
                <a:solidFill>
                  <a:srgbClr val="0070C0"/>
                </a:solidFill>
                <a:latin typeface="Calibri"/>
                <a:ea typeface="+mn-lt"/>
                <a:cs typeface="Calibri"/>
                <a:hlinkClick r:id="rId7">
                  <a:extLst>
                    <a:ext uri="{A12FA001-AC4F-418D-AE19-62706E023703}">
                      <ahyp:hlinkClr xmlns:ahyp="http://schemas.microsoft.com/office/drawing/2018/hyperlinkcolor" val="tx"/>
                    </a:ext>
                  </a:extLst>
                </a:hlinkClick>
              </a:rPr>
              <a:t>thankyou@supportum.org.</a:t>
            </a:r>
            <a:endParaRPr lang="en-US" sz="1200" dirty="0">
              <a:solidFill>
                <a:srgbClr val="0070C0"/>
              </a:solidFill>
              <a:latin typeface="Calibri"/>
              <a:ea typeface="+mn-lt"/>
              <a:cs typeface="Calibri"/>
            </a:endParaRPr>
          </a:p>
          <a:p>
            <a:pPr marL="305435" indent="-305435" defTabSz="457200">
              <a:lnSpc>
                <a:spcPct val="105000"/>
              </a:lnSpc>
              <a:buClr>
                <a:srgbClr val="903163"/>
              </a:buClr>
              <a:buSzPct val="92000"/>
              <a:buFont typeface="Wingdings" panose="05000000000000000000" pitchFamily="2" charset="2"/>
              <a:buChar char="v"/>
              <a:defRPr/>
            </a:pPr>
            <a:endParaRPr lang="en-US" sz="1200" dirty="0">
              <a:latin typeface="Candara"/>
              <a:ea typeface="Calibri"/>
              <a:cs typeface="Calibri"/>
            </a:endParaRPr>
          </a:p>
          <a:p>
            <a:pPr lvl="1" defTabSz="457200" fontAlgn="base">
              <a:lnSpc>
                <a:spcPct val="105000"/>
              </a:lnSpc>
              <a:buClr>
                <a:srgbClr val="903163"/>
              </a:buClr>
              <a:buSzPct val="92000"/>
              <a:defRPr/>
            </a:pPr>
            <a:r>
              <a:rPr lang="en-US" sz="1200" b="1" i="1" dirty="0">
                <a:solidFill>
                  <a:srgbClr val="0070C0"/>
                </a:solidFill>
                <a:latin typeface="Calibri"/>
                <a:ea typeface="Calibri"/>
                <a:cs typeface="Calibri"/>
              </a:rPr>
              <a:t>Update</a:t>
            </a:r>
            <a:r>
              <a:rPr lang="en-US" sz="1200" dirty="0">
                <a:solidFill>
                  <a:srgbClr val="0070C0"/>
                </a:solidFill>
                <a:latin typeface="Calibri"/>
                <a:ea typeface="Calibri"/>
                <a:cs typeface="Calibri"/>
              </a:rPr>
              <a:t>: </a:t>
            </a:r>
            <a:r>
              <a:rPr lang="en-US" sz="1200" dirty="0">
                <a:latin typeface="Calibri"/>
                <a:ea typeface="+mn-lt"/>
                <a:cs typeface="Calibri"/>
              </a:rPr>
              <a:t>Emily Shankle has moved into a new role at the UM Foundation and will no longer be managing scholarship stewardship. If you have any questions about student thank you letters or stewarding scholarship donors, please contact Leana Schelvan, Senior Director of Donor Relations and Stewardship at </a:t>
            </a:r>
            <a:r>
              <a:rPr lang="en-US" sz="1200" dirty="0">
                <a:solidFill>
                  <a:srgbClr val="0070C0"/>
                </a:solidFill>
                <a:latin typeface="Calibri"/>
                <a:ea typeface="+mn-lt"/>
                <a:cs typeface="Calibri"/>
                <a:hlinkClick r:id="rId8">
                  <a:extLst>
                    <a:ext uri="{A12FA001-AC4F-418D-AE19-62706E023703}">
                      <ahyp:hlinkClr xmlns:ahyp="http://schemas.microsoft.com/office/drawing/2018/hyperlinkcolor" val="tx"/>
                    </a:ext>
                  </a:extLst>
                </a:hlinkClick>
              </a:rPr>
              <a:t>leana.schelvan@supportum.org</a:t>
            </a:r>
          </a:p>
          <a:p>
            <a:pPr lvl="1" defTabSz="457200">
              <a:lnSpc>
                <a:spcPct val="105000"/>
              </a:lnSpc>
              <a:defRPr/>
            </a:pPr>
            <a:endParaRPr lang="en-US" sz="1400" dirty="0">
              <a:solidFill>
                <a:srgbClr val="0070C0"/>
              </a:solidFill>
              <a:latin typeface="Calibri"/>
              <a:ea typeface="Calibri"/>
              <a:cs typeface="Calibri"/>
            </a:endParaRPr>
          </a:p>
          <a:p>
            <a:endParaRPr lang="en-US" dirty="0"/>
          </a:p>
        </p:txBody>
      </p:sp>
      <p:sp>
        <p:nvSpPr>
          <p:cNvPr id="14" name="Speech Bubble: Rectangle with Corners Rounded 13">
            <a:extLst>
              <a:ext uri="{FF2B5EF4-FFF2-40B4-BE49-F238E27FC236}">
                <a16:creationId xmlns:a16="http://schemas.microsoft.com/office/drawing/2014/main" id="{8BBC195D-395D-39CA-E5E5-C413113FF11F}"/>
              </a:ext>
            </a:extLst>
          </p:cNvPr>
          <p:cNvSpPr/>
          <p:nvPr/>
        </p:nvSpPr>
        <p:spPr>
          <a:xfrm flipH="1">
            <a:off x="157576" y="4733410"/>
            <a:ext cx="6402233" cy="991844"/>
          </a:xfrm>
          <a:prstGeom prst="wedgeRoundRectCallout">
            <a:avLst/>
          </a:prstGeom>
          <a:solidFill>
            <a:srgbClr val="EFE8D4"/>
          </a:solidFill>
          <a:ln w="22225" cap="rnd" cmpd="sng" algn="ctr">
            <a:noFill/>
            <a:prstDash val="solid"/>
          </a:ln>
          <a:effectLst>
            <a:outerShdw blurRad="533400" dist="393700" dir="12780000" sx="101000" sy="101000" algn="br" rotWithShape="0">
              <a:prstClr val="black">
                <a:alpha val="18000"/>
              </a:prst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002E"/>
                </a:solidFill>
                <a:effectLst/>
                <a:uLnTx/>
                <a:uFillTx/>
                <a:latin typeface="Calibri" panose="020F0502020204030204" pitchFamily="34" charset="0"/>
                <a:ea typeface="Calibri" panose="020F0502020204030204" pitchFamily="34" charset="0"/>
                <a:cs typeface="Calibri" panose="020F0502020204030204" pitchFamily="34" charset="0"/>
              </a:rPr>
              <a:t>Scholarship Administrator Contact Email Listserv</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Please send the Foundation and Financial Aid Office any new contacts (and their info including their umontana employee email address) who are assisting with Scholarship Administration in your unit/department or program</a:t>
            </a:r>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B6B3D21-C7FB-CD08-4816-1AD8DF0561E7}"/>
              </a:ext>
            </a:extLst>
          </p:cNvPr>
          <p:cNvSpPr txBox="1"/>
          <p:nvPr/>
        </p:nvSpPr>
        <p:spPr>
          <a:xfrm>
            <a:off x="114882" y="1767416"/>
            <a:ext cx="6749299" cy="3108543"/>
          </a:xfrm>
          <a:prstGeom prst="rect">
            <a:avLst/>
          </a:prstGeom>
          <a:noFill/>
        </p:spPr>
        <p:txBody>
          <a:bodyPr wrap="square" lIns="91440" tIns="45720" rIns="91440" bIns="45720" anchor="t">
            <a:spAutoFit/>
          </a:bodyPr>
          <a:lstStyle/>
          <a:p>
            <a:r>
              <a:rPr lang="en-US" sz="1600" b="1" dirty="0">
                <a:solidFill>
                  <a:schemeClr val="accent3">
                    <a:lumMod val="50000"/>
                  </a:schemeClr>
                </a:solidFill>
                <a:latin typeface="Calibri"/>
                <a:ea typeface="+mn-lt"/>
                <a:cs typeface="+mn-lt"/>
              </a:rPr>
              <a:t>Scholarship Department Administration Musts</a:t>
            </a:r>
            <a:r>
              <a:rPr lang="en-US" sz="1600" dirty="0">
                <a:solidFill>
                  <a:schemeClr val="accent3">
                    <a:lumMod val="50000"/>
                  </a:schemeClr>
                </a:solidFill>
                <a:latin typeface="Calibri"/>
                <a:ea typeface="+mn-lt"/>
                <a:cs typeface="+mn-lt"/>
              </a:rPr>
              <a:t>:</a:t>
            </a:r>
            <a:endParaRPr lang="en-US" sz="1600" dirty="0">
              <a:solidFill>
                <a:schemeClr val="accent3">
                  <a:lumMod val="50000"/>
                </a:schemeClr>
              </a:solidFill>
              <a:latin typeface="Calibri"/>
              <a:ea typeface="Calibri"/>
              <a:cs typeface="Calibri"/>
            </a:endParaRPr>
          </a:p>
          <a:p>
            <a:pPr marL="628650" lvl="1" indent="-171450">
              <a:buFont typeface="Wingdings"/>
              <a:buChar char="§"/>
            </a:pPr>
            <a:r>
              <a:rPr lang="en-US" sz="1400" dirty="0">
                <a:latin typeface="Calibri"/>
                <a:ea typeface="+mn-lt"/>
                <a:cs typeface="+mn-lt"/>
              </a:rPr>
              <a:t>Administer scholarships in accordance with UM and UMF policies, procedures, and protocol.</a:t>
            </a:r>
            <a:endParaRPr lang="en-US" sz="1400" dirty="0">
              <a:latin typeface="Calibri"/>
              <a:ea typeface="Calibri"/>
              <a:cs typeface="Calibri"/>
            </a:endParaRPr>
          </a:p>
          <a:p>
            <a:pPr marL="628650" lvl="1" indent="-171450">
              <a:buFont typeface="Wingdings"/>
              <a:buChar char="§"/>
            </a:pPr>
            <a:r>
              <a:rPr lang="en-US" sz="1400" dirty="0">
                <a:latin typeface="Calibri"/>
                <a:ea typeface="+mn-lt"/>
                <a:cs typeface="+mn-lt"/>
              </a:rPr>
              <a:t>Make every effort to fully utilize all scholarship funds.</a:t>
            </a:r>
            <a:endParaRPr lang="en-US" sz="1400" dirty="0">
              <a:latin typeface="Calibri"/>
              <a:ea typeface="Calibri"/>
              <a:cs typeface="Calibri"/>
            </a:endParaRPr>
          </a:p>
          <a:p>
            <a:pPr marL="628650" lvl="1" indent="-171450">
              <a:buFont typeface="Wingdings"/>
              <a:buChar char="§"/>
            </a:pPr>
            <a:r>
              <a:rPr lang="en-US" sz="1400" dirty="0">
                <a:latin typeface="Calibri"/>
                <a:ea typeface="+mn-lt"/>
                <a:cs typeface="+mn-lt"/>
              </a:rPr>
              <a:t>Award through a consistent, documented process, in a fair and equitable manner.</a:t>
            </a:r>
            <a:endParaRPr lang="en-US" sz="1400" dirty="0">
              <a:latin typeface="Calibri"/>
              <a:ea typeface="Calibri"/>
              <a:cs typeface="Calibri"/>
            </a:endParaRPr>
          </a:p>
          <a:p>
            <a:pPr marL="628650" lvl="1" indent="-171450">
              <a:buFont typeface="Wingdings"/>
              <a:buChar char="§"/>
            </a:pPr>
            <a:r>
              <a:rPr lang="en-US" sz="1400" dirty="0">
                <a:latin typeface="Calibri"/>
                <a:ea typeface="+mn-lt"/>
                <a:cs typeface="+mn-lt"/>
              </a:rPr>
              <a:t>Adhere to documented criteria and donor intent. </a:t>
            </a:r>
            <a:endParaRPr lang="en-US" sz="1400" dirty="0">
              <a:latin typeface="Calibri"/>
              <a:ea typeface="Calibri"/>
              <a:cs typeface="Calibri"/>
            </a:endParaRPr>
          </a:p>
          <a:p>
            <a:pPr marL="628650" lvl="1" indent="-171450">
              <a:buFont typeface="Wingdings"/>
              <a:buChar char="§"/>
            </a:pPr>
            <a:r>
              <a:rPr lang="en-US" sz="1400" dirty="0">
                <a:latin typeface="Calibri"/>
                <a:ea typeface="+mn-lt"/>
                <a:cs typeface="+mn-lt"/>
              </a:rPr>
              <a:t>Verify “Financial Need” through the Financial Aid Office or via the Scholarship Portal. </a:t>
            </a:r>
            <a:endParaRPr lang="en-US" sz="1400" dirty="0">
              <a:latin typeface="Calibri"/>
              <a:ea typeface="Calibri"/>
              <a:cs typeface="Calibri"/>
            </a:endParaRPr>
          </a:p>
          <a:p>
            <a:pPr marL="628650" lvl="1" indent="-171450">
              <a:buFont typeface="Wingdings"/>
              <a:buChar char="§"/>
            </a:pPr>
            <a:r>
              <a:rPr lang="en-US" sz="1400" dirty="0">
                <a:latin typeface="Calibri"/>
                <a:ea typeface="+mn-lt"/>
                <a:cs typeface="+mn-lt"/>
              </a:rPr>
              <a:t>Pay directly to the students’ accounts to assist with expenses related to the students’ incurred costs.</a:t>
            </a:r>
            <a:endParaRPr lang="en-US" sz="1400" dirty="0">
              <a:latin typeface="Calibri"/>
              <a:ea typeface="Calibri"/>
              <a:cs typeface="Calibri"/>
            </a:endParaRPr>
          </a:p>
          <a:p>
            <a:endParaRPr lang="en-US" sz="1400" dirty="0">
              <a:latin typeface="Calibri"/>
              <a:ea typeface="+mn-lt"/>
              <a:cs typeface="+mn-lt"/>
            </a:endParaRPr>
          </a:p>
          <a:p>
            <a:r>
              <a:rPr lang="en-US" sz="1400" dirty="0">
                <a:latin typeface="Calibri"/>
                <a:ea typeface="+mn-lt"/>
                <a:cs typeface="+mn-lt"/>
              </a:rPr>
              <a:t>If you are unable to find a student who meets the criteria, please contact the </a:t>
            </a:r>
            <a:r>
              <a:rPr lang="en-US" sz="1400" i="1" dirty="0">
                <a:latin typeface="Calibri"/>
                <a:ea typeface="+mn-lt"/>
                <a:cs typeface="+mn-lt"/>
              </a:rPr>
              <a:t>Foundation-Scholarship Team</a:t>
            </a:r>
            <a:r>
              <a:rPr lang="en-US" sz="1400" dirty="0">
                <a:latin typeface="Calibri"/>
                <a:ea typeface="+mn-lt"/>
                <a:cs typeface="+mn-lt"/>
              </a:rPr>
              <a:t>. </a:t>
            </a:r>
            <a:r>
              <a:rPr lang="en-US" sz="1400" u="sng" dirty="0">
                <a:latin typeface="Calibri"/>
                <a:ea typeface="+mn-lt"/>
                <a:cs typeface="+mn-lt"/>
              </a:rPr>
              <a:t>Please do not contact the donor(s) to request an exception</a:t>
            </a:r>
            <a:r>
              <a:rPr lang="en-US" sz="1400" dirty="0">
                <a:latin typeface="Calibri"/>
                <a:ea typeface="+mn-lt"/>
                <a:cs typeface="+mn-lt"/>
              </a:rPr>
              <a:t>. </a:t>
            </a:r>
            <a:endParaRPr lang="en-US" sz="1400" dirty="0">
              <a:latin typeface="Calibri"/>
              <a:ea typeface="Calibri"/>
              <a:cs typeface="Calibri"/>
            </a:endParaRPr>
          </a:p>
          <a:p>
            <a:endParaRPr lang="en-US" sz="1200" b="1" i="0" u="none" strike="noStrike"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1D48DFA2-8859-4A2A-5E45-462F9AA17E8A}"/>
              </a:ext>
            </a:extLst>
          </p:cNvPr>
          <p:cNvSpPr txBox="1"/>
          <p:nvPr/>
        </p:nvSpPr>
        <p:spPr>
          <a:xfrm>
            <a:off x="0" y="6067326"/>
            <a:ext cx="12189113" cy="307777"/>
          </a:xfrm>
          <a:prstGeom prst="rect">
            <a:avLst/>
          </a:prstGeom>
          <a:solidFill>
            <a:schemeClr val="accent3">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1" dirty="0">
                <a:solidFill>
                  <a:schemeClr val="bg1"/>
                </a:solidFill>
                <a:latin typeface="Calibri"/>
                <a:ea typeface="Calibri"/>
                <a:cs typeface="Calibri"/>
              </a:rPr>
              <a:t>Please contact the Foundation for Scholarship Budget or Criteria questions. </a:t>
            </a:r>
            <a:endParaRPr lang="en-US" dirty="0">
              <a:solidFill>
                <a:schemeClr val="bg1"/>
              </a:solidFill>
            </a:endParaRPr>
          </a:p>
        </p:txBody>
      </p:sp>
      <p:sp>
        <p:nvSpPr>
          <p:cNvPr id="16" name="TextBox 15">
            <a:extLst>
              <a:ext uri="{FF2B5EF4-FFF2-40B4-BE49-F238E27FC236}">
                <a16:creationId xmlns:a16="http://schemas.microsoft.com/office/drawing/2014/main" id="{70E1DA8C-D926-26D6-9145-F7E46226DDDC}"/>
              </a:ext>
            </a:extLst>
          </p:cNvPr>
          <p:cNvSpPr txBox="1"/>
          <p:nvPr/>
        </p:nvSpPr>
        <p:spPr>
          <a:xfrm>
            <a:off x="155548" y="816896"/>
            <a:ext cx="675589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rgbClr val="591926"/>
                </a:solidFill>
                <a:latin typeface="Calibri"/>
                <a:ea typeface="Calibri"/>
                <a:cs typeface="Calibri"/>
              </a:rPr>
              <a:t>Tracking and Reconciling</a:t>
            </a:r>
            <a:r>
              <a:rPr lang="en-US" sz="1600" dirty="0">
                <a:solidFill>
                  <a:srgbClr val="591926"/>
                </a:solidFill>
                <a:latin typeface="Calibri"/>
                <a:ea typeface="Calibri"/>
                <a:cs typeface="Calibri"/>
              </a:rPr>
              <a:t>:</a:t>
            </a:r>
            <a:endParaRPr lang="en-US" sz="1400" dirty="0">
              <a:solidFill>
                <a:srgbClr val="591926"/>
              </a:solidFill>
              <a:latin typeface="Calibri"/>
              <a:ea typeface="Calibri"/>
              <a:cs typeface="Calibri"/>
            </a:endParaRPr>
          </a:p>
          <a:p>
            <a:pPr marL="742950" lvl="1" indent="-285750">
              <a:buFont typeface="Wingdings"/>
              <a:buChar char="§"/>
            </a:pPr>
            <a:r>
              <a:rPr lang="en-US" sz="1400" dirty="0">
                <a:latin typeface="Calibri"/>
                <a:ea typeface="+mn-lt"/>
                <a:cs typeface="+mn-lt"/>
              </a:rPr>
              <a:t>The 15th class day has now passed, which means it is a good time to review scholarship funds and disbursements to ensure students have received awards.​</a:t>
            </a:r>
            <a:endParaRPr lang="en-US" sz="1400" dirty="0">
              <a:latin typeface="Calibri"/>
              <a:ea typeface="Calibri"/>
              <a:cs typeface="Calibri"/>
            </a:endParaRPr>
          </a:p>
          <a:p>
            <a:endParaRPr lang="en-US" sz="1200" dirty="0">
              <a:latin typeface="Calibri"/>
              <a:ea typeface="Calibri"/>
              <a:cs typeface="Calibri"/>
            </a:endParaRPr>
          </a:p>
        </p:txBody>
      </p:sp>
      <p:pic>
        <p:nvPicPr>
          <p:cNvPr id="7" name="Graphic 6" descr="Bell outline">
            <a:extLst>
              <a:ext uri="{FF2B5EF4-FFF2-40B4-BE49-F238E27FC236}">
                <a16:creationId xmlns:a16="http://schemas.microsoft.com/office/drawing/2014/main" id="{B3460E0B-4A8A-EC18-BA77-490A61A605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69698" y="4665732"/>
            <a:ext cx="212190" cy="212190"/>
          </a:xfrm>
          <a:prstGeom prst="rect">
            <a:avLst/>
          </a:prstGeom>
        </p:spPr>
      </p:pic>
    </p:spTree>
    <p:extLst>
      <p:ext uri="{BB962C8B-B14F-4D97-AF65-F5344CB8AC3E}">
        <p14:creationId xmlns:p14="http://schemas.microsoft.com/office/powerpoint/2010/main" val="207441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95286-4E0C-4D13-A0C9-BE4BFB65C024}"/>
              </a:ext>
            </a:extLst>
          </p:cNvPr>
          <p:cNvSpPr>
            <a:spLocks noGrp="1"/>
          </p:cNvSpPr>
          <p:nvPr>
            <p:ph type="title"/>
          </p:nvPr>
        </p:nvSpPr>
        <p:spPr>
          <a:xfrm>
            <a:off x="581192" y="729410"/>
            <a:ext cx="11029616" cy="988332"/>
          </a:xfrm>
        </p:spPr>
        <p:txBody>
          <a:bodyPr>
            <a:normAutofit/>
          </a:bodyPr>
          <a:lstStyle/>
          <a:p>
            <a:r>
              <a:rPr lang="en-US" b="1" dirty="0">
                <a:latin typeface="Calibri" panose="020F0502020204030204" pitchFamily="34" charset="0"/>
                <a:ea typeface="Calibri" panose="020F0502020204030204" pitchFamily="34" charset="0"/>
                <a:cs typeface="Calibri" panose="020F0502020204030204" pitchFamily="34" charset="0"/>
              </a:rPr>
              <a:t>Financial aid office updates and reminders</a:t>
            </a:r>
          </a:p>
        </p:txBody>
      </p:sp>
      <p:sp>
        <p:nvSpPr>
          <p:cNvPr id="5" name="TextBox 4">
            <a:extLst>
              <a:ext uri="{FF2B5EF4-FFF2-40B4-BE49-F238E27FC236}">
                <a16:creationId xmlns:a16="http://schemas.microsoft.com/office/drawing/2014/main" id="{A99B4442-233E-DC1F-ADA2-9A2B46D5AC86}"/>
              </a:ext>
            </a:extLst>
          </p:cNvPr>
          <p:cNvSpPr txBox="1"/>
          <p:nvPr/>
        </p:nvSpPr>
        <p:spPr>
          <a:xfrm>
            <a:off x="369902" y="1832522"/>
            <a:ext cx="5322599" cy="984885"/>
          </a:xfrm>
          <a:prstGeom prst="rect">
            <a:avLst/>
          </a:prstGeom>
          <a:noFill/>
        </p:spPr>
        <p:txBody>
          <a:bodyPr wrap="square" lIns="91440" tIns="45720" rIns="91440" bIns="45720" anchor="t">
            <a:spAutoFit/>
          </a:bodyPr>
          <a:lstStyle/>
          <a:p>
            <a:pPr fontAlgn="base"/>
            <a:r>
              <a:rPr lang="en-US" sz="2400" b="1" i="1" u="none" strike="noStrike" dirty="0">
                <a:solidFill>
                  <a:schemeClr val="accent6"/>
                </a:solidFill>
                <a:effectLst/>
                <a:latin typeface="Calibri"/>
                <a:ea typeface="Calibri"/>
                <a:cs typeface="Calibri"/>
              </a:rPr>
              <a:t>2023 - 2024 </a:t>
            </a:r>
          </a:p>
          <a:p>
            <a:pPr fontAlgn="base"/>
            <a:r>
              <a:rPr lang="en-US" sz="2000" b="0" i="0" dirty="0">
                <a:effectLst/>
                <a:latin typeface="Calibri"/>
                <a:ea typeface="Calibri"/>
                <a:cs typeface="Calibri"/>
              </a:rPr>
              <a:t>​</a:t>
            </a:r>
          </a:p>
          <a:p>
            <a:pPr marL="285750" indent="-285750" fontAlgn="base">
              <a:buFont typeface="Wingdings" panose="05000000000000000000" pitchFamily="2" charset="2"/>
              <a:buChar char="Ø"/>
            </a:pPr>
            <a:endParaRPr lang="en-US" sz="1400" dirty="0">
              <a:latin typeface="Avenir LT Std 35 Light" panose="020B0402020203020204"/>
            </a:endParaRPr>
          </a:p>
        </p:txBody>
      </p:sp>
      <p:sp>
        <p:nvSpPr>
          <p:cNvPr id="3" name="TextBox 2">
            <a:extLst>
              <a:ext uri="{FF2B5EF4-FFF2-40B4-BE49-F238E27FC236}">
                <a16:creationId xmlns:a16="http://schemas.microsoft.com/office/drawing/2014/main" id="{FA22BAF8-32E7-2E27-F2FD-FA4DD54AF608}"/>
              </a:ext>
            </a:extLst>
          </p:cNvPr>
          <p:cNvSpPr txBox="1"/>
          <p:nvPr/>
        </p:nvSpPr>
        <p:spPr>
          <a:xfrm>
            <a:off x="400107" y="2134116"/>
            <a:ext cx="6681827"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i="0" u="none" strike="noStrike" dirty="0">
                <a:effectLst/>
                <a:latin typeface="Calibri"/>
                <a:ea typeface="Calibri"/>
                <a:cs typeface="Calibri"/>
              </a:rPr>
              <a:t>Scholarship Awarding Deadlines:</a:t>
            </a:r>
            <a:r>
              <a:rPr lang="en-US" sz="1400" b="0" i="0" dirty="0">
                <a:effectLst/>
                <a:latin typeface="Calibri"/>
                <a:ea typeface="Calibri"/>
                <a:cs typeface="Calibri"/>
              </a:rPr>
              <a:t>​</a:t>
            </a:r>
          </a:p>
          <a:p>
            <a:endParaRPr lang="en-US" sz="800" dirty="0">
              <a:latin typeface="Calibri"/>
              <a:ea typeface="Calibri"/>
              <a:cs typeface="Calibri"/>
            </a:endParaRPr>
          </a:p>
          <a:p>
            <a:pPr marL="285750" indent="-285750">
              <a:buFont typeface="Wingdings"/>
              <a:buChar char="v"/>
            </a:pPr>
            <a:r>
              <a:rPr lang="en-US" sz="1400" b="1" i="0" u="none" strike="noStrike" dirty="0">
                <a:solidFill>
                  <a:schemeClr val="accent2">
                    <a:lumMod val="75000"/>
                  </a:schemeClr>
                </a:solidFill>
                <a:effectLst/>
                <a:latin typeface="Calibri"/>
                <a:ea typeface="Calibri"/>
                <a:cs typeface="Calibri"/>
              </a:rPr>
              <a:t>April 1st </a:t>
            </a:r>
            <a:r>
              <a:rPr lang="en-US" sz="1400" b="0" i="0" u="none" strike="noStrike" dirty="0">
                <a:solidFill>
                  <a:srgbClr val="000000"/>
                </a:solidFill>
                <a:effectLst/>
                <a:latin typeface="Calibri"/>
                <a:ea typeface="Calibri"/>
                <a:cs typeface="Calibri"/>
              </a:rPr>
              <a:t>– Last day to submit 2023-2024 Spring only and regular Full year awards</a:t>
            </a:r>
            <a:r>
              <a:rPr lang="en-US" sz="1400" b="0" i="0" dirty="0">
                <a:solidFill>
                  <a:srgbClr val="000000"/>
                </a:solidFill>
                <a:effectLst/>
                <a:latin typeface="Calibri"/>
                <a:ea typeface="Calibri"/>
                <a:cs typeface="Calibri"/>
              </a:rPr>
              <a:t>​</a:t>
            </a:r>
            <a:endParaRPr lang="en-US" sz="1400" dirty="0">
              <a:solidFill>
                <a:srgbClr val="000000"/>
              </a:solidFill>
              <a:latin typeface="Calibri"/>
              <a:ea typeface="Calibri"/>
              <a:cs typeface="Calibri"/>
            </a:endParaRPr>
          </a:p>
          <a:p>
            <a:pPr marL="285750" indent="-285750">
              <a:buFont typeface="Wingdings"/>
              <a:buChar char="v"/>
            </a:pPr>
            <a:endParaRPr lang="en-US" sz="800" dirty="0">
              <a:latin typeface="Calibri"/>
              <a:ea typeface="Calibri"/>
              <a:cs typeface="Calibri"/>
            </a:endParaRPr>
          </a:p>
          <a:p>
            <a:pPr algn="l" rtl="0" fontAlgn="base"/>
            <a:r>
              <a:rPr lang="en-US" sz="1400" b="1" i="0" u="none" strike="noStrike" dirty="0">
                <a:effectLst/>
                <a:latin typeface="Calibri" panose="020F0502020204030204" pitchFamily="34" charset="0"/>
                <a:ea typeface="Calibri" panose="020F0502020204030204" pitchFamily="34" charset="0"/>
                <a:cs typeface="Calibri" panose="020F0502020204030204" pitchFamily="34" charset="0"/>
              </a:rPr>
              <a:t>Scholarship Portal Update:</a:t>
            </a:r>
            <a:r>
              <a:rPr lang="en-US" sz="1400" b="0" i="0" dirty="0">
                <a:effectLst/>
                <a:latin typeface="Calibri" panose="020F0502020204030204" pitchFamily="34" charset="0"/>
                <a:ea typeface="Calibri" panose="020F0502020204030204" pitchFamily="34" charset="0"/>
                <a:cs typeface="Calibri" panose="020F0502020204030204" pitchFamily="34" charset="0"/>
              </a:rPr>
              <a:t>​</a:t>
            </a:r>
            <a:endParaRPr lang="en-US" sz="800" b="0" i="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fontAlgn="base">
              <a:buFont typeface="Wingdings" panose="05000000000000000000" pitchFamily="2" charset="2"/>
              <a:buChar char="v"/>
            </a:pPr>
            <a:r>
              <a:rPr lang="en-US" sz="1400" dirty="0">
                <a:solidFill>
                  <a:srgbClr val="000000"/>
                </a:solidFill>
                <a:latin typeface="Calibri"/>
                <a:ea typeface="Calibri"/>
                <a:cs typeface="Calibri"/>
              </a:rPr>
              <a:t>Awarding for the 23-24 AY is no longer available on the Portal.</a:t>
            </a:r>
            <a:endParaRPr lang="en-US" sz="1400" b="0" i="0" dirty="0">
              <a:solidFill>
                <a:srgbClr val="000000"/>
              </a:solidFill>
              <a:effectLst/>
              <a:latin typeface="Calibri"/>
              <a:ea typeface="Calibri"/>
              <a:cs typeface="Calibri"/>
            </a:endParaRPr>
          </a:p>
          <a:p>
            <a:pPr marL="285750" indent="-285750" algn="l" rtl="0" fontAlgn="base">
              <a:buFont typeface="Wingdings" panose="05000000000000000000" pitchFamily="2" charset="2"/>
              <a:buChar char="v"/>
            </a:pPr>
            <a:r>
              <a:rPr lang="en-US" sz="1400" b="0" i="0" u="none" strike="noStrike" dirty="0">
                <a:solidFill>
                  <a:srgbClr val="000000"/>
                </a:solidFill>
                <a:effectLst/>
                <a:latin typeface="Calibri"/>
                <a:ea typeface="Calibri" panose="020F0502020204030204" pitchFamily="34" charset="0"/>
                <a:cs typeface="Calibri"/>
              </a:rPr>
              <a:t>Use the Award Summary Sheets (AWSS) to make awards.</a:t>
            </a:r>
            <a:r>
              <a:rPr lang="en-US" sz="1400" b="0" i="0" dirty="0">
                <a:solidFill>
                  <a:srgbClr val="000000"/>
                </a:solidFill>
                <a:effectLst/>
                <a:latin typeface="Calibri"/>
                <a:ea typeface="Calibri" panose="020F0502020204030204" pitchFamily="34" charset="0"/>
                <a:cs typeface="Calibri"/>
              </a:rPr>
              <a:t>​</a:t>
            </a:r>
          </a:p>
        </p:txBody>
      </p:sp>
      <p:sp>
        <p:nvSpPr>
          <p:cNvPr id="2" name="TextBox 1">
            <a:extLst>
              <a:ext uri="{FF2B5EF4-FFF2-40B4-BE49-F238E27FC236}">
                <a16:creationId xmlns:a16="http://schemas.microsoft.com/office/drawing/2014/main" id="{1222EED8-3FC5-44F3-CA19-D10DBC4ACC3D}"/>
              </a:ext>
            </a:extLst>
          </p:cNvPr>
          <p:cNvSpPr txBox="1"/>
          <p:nvPr/>
        </p:nvSpPr>
        <p:spPr>
          <a:xfrm>
            <a:off x="-3032" y="6521046"/>
            <a:ext cx="12195032" cy="317422"/>
          </a:xfrm>
          <a:prstGeom prst="rect">
            <a:avLst/>
          </a:prstGeom>
          <a:solidFill>
            <a:schemeClr val="accent2">
              <a:lumMod val="5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solidFill>
                  <a:srgbClr val="FFFFFF"/>
                </a:solidFill>
                <a:latin typeface="Calibri"/>
                <a:cs typeface="Calibri"/>
              </a:rPr>
              <a:t>Reminder:</a:t>
            </a:r>
            <a:r>
              <a:rPr lang="en-US" sz="1400" dirty="0">
                <a:solidFill>
                  <a:srgbClr val="FFFFFF"/>
                </a:solidFill>
                <a:latin typeface="Calibri"/>
                <a:cs typeface="Calibri"/>
              </a:rPr>
              <a:t> Please allow at least 10 business days for processing. The Financial Aid Office is currently shorthanded. </a:t>
            </a:r>
            <a:endParaRPr lang="en-US" dirty="0"/>
          </a:p>
        </p:txBody>
      </p:sp>
      <p:sp>
        <p:nvSpPr>
          <p:cNvPr id="9" name="Rectangle 8">
            <a:extLst>
              <a:ext uri="{FF2B5EF4-FFF2-40B4-BE49-F238E27FC236}">
                <a16:creationId xmlns:a16="http://schemas.microsoft.com/office/drawing/2014/main" id="{B03FB0CE-B5A9-2753-47DA-8BD41BFBD825}"/>
              </a:ext>
            </a:extLst>
          </p:cNvPr>
          <p:cNvSpPr/>
          <p:nvPr/>
        </p:nvSpPr>
        <p:spPr>
          <a:xfrm>
            <a:off x="7757949" y="2291584"/>
            <a:ext cx="55944" cy="3837006"/>
          </a:xfrm>
          <a:prstGeom prst="rect">
            <a:avLst/>
          </a:prstGeom>
          <a:solidFill>
            <a:schemeClr val="tx2">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AAEECF5-0BC9-B43D-01DC-CE256D2A2A35}"/>
              </a:ext>
            </a:extLst>
          </p:cNvPr>
          <p:cNvSpPr txBox="1"/>
          <p:nvPr/>
        </p:nvSpPr>
        <p:spPr>
          <a:xfrm>
            <a:off x="7815399" y="2194696"/>
            <a:ext cx="4239389" cy="3504036"/>
          </a:xfrm>
          <a:prstGeom prst="rect">
            <a:avLst/>
          </a:prstGeom>
          <a:noFill/>
        </p:spPr>
        <p:txBody>
          <a:bodyPr wrap="square" rtlCol="0">
            <a:spAutoFit/>
          </a:bodyPr>
          <a:lstStyle/>
          <a:p>
            <a:pPr marL="0" marR="0">
              <a:lnSpc>
                <a:spcPct val="105000"/>
              </a:lnSpc>
              <a:spcBef>
                <a:spcPts val="0"/>
              </a:spcBef>
              <a:spcAft>
                <a:spcPts val="0"/>
              </a:spcAft>
            </a:pPr>
            <a:r>
              <a:rPr lang="en-US" sz="1800" b="1" dirty="0">
                <a:effectLst/>
                <a:latin typeface="Calibri" panose="020F0502020204030204" pitchFamily="34" charset="0"/>
                <a:ea typeface="Calibri" panose="020F0502020204030204" pitchFamily="34" charset="0"/>
              </a:rPr>
              <a:t>Opportunity Administrator Request Form</a:t>
            </a:r>
          </a:p>
          <a:p>
            <a:pPr marL="0" marR="0">
              <a:lnSpc>
                <a:spcPct val="105000"/>
              </a:lnSpc>
              <a:spcBef>
                <a:spcPts val="0"/>
              </a:spcBef>
              <a:spcAft>
                <a:spcPts val="0"/>
              </a:spcAft>
            </a:pPr>
            <a:endParaRPr lang="en-US" sz="800" dirty="0">
              <a:effectLst/>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If you need to request access for an individual to be an Opportunity Administrator in the Scholarship Portal. Please have your Dean/Director fill out the following webform. </a:t>
            </a:r>
            <a:r>
              <a:rPr lang="en-US" sz="1400" u="sng" dirty="0">
                <a:solidFill>
                  <a:srgbClr val="0070C0"/>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https://www.umt.edu/finaid/scholarships/opportunity-admin-request.php</a:t>
            </a:r>
            <a:endParaRPr lang="en-US" sz="1400" dirty="0">
              <a:solidFill>
                <a:srgbClr val="0070C0"/>
              </a:solidFill>
              <a:effectLst/>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A link to this form has been added to the Department Resources Webpage.</a:t>
            </a:r>
          </a:p>
          <a:p>
            <a:pPr marL="228600" marR="0">
              <a:lnSpc>
                <a:spcPct val="105000"/>
              </a:lnSpc>
              <a:spcBef>
                <a:spcPts val="0"/>
              </a:spcBef>
              <a:spcAft>
                <a:spcPts val="0"/>
              </a:spcAft>
            </a:pPr>
            <a:r>
              <a:rPr lang="en-US" sz="1400" dirty="0">
                <a:effectLst/>
                <a:latin typeface="Calibri" panose="020F0502020204030204" pitchFamily="34" charset="0"/>
                <a:ea typeface="Calibri" panose="020F0502020204030204" pitchFamily="34" charset="0"/>
              </a:rPr>
              <a:t> </a:t>
            </a:r>
          </a:p>
          <a:p>
            <a:pPr marL="228600" marR="0">
              <a:lnSpc>
                <a:spcPct val="105000"/>
              </a:lnSpc>
              <a:spcBef>
                <a:spcPts val="0"/>
              </a:spcBef>
              <a:spcAft>
                <a:spcPts val="0"/>
              </a:spcAft>
            </a:pPr>
            <a:r>
              <a:rPr lang="en-US" sz="1400" u="sng" dirty="0">
                <a:effectLst/>
                <a:latin typeface="Calibri" panose="020F0502020204030204" pitchFamily="34" charset="0"/>
                <a:ea typeface="Calibri" panose="020F0502020204030204" pitchFamily="34" charset="0"/>
              </a:rPr>
              <a:t>Please make sure to include the individuals’ NetID as this will allow us to grant them access.</a:t>
            </a:r>
            <a:endParaRPr lang="en-US" sz="1400" dirty="0">
              <a:effectLst/>
              <a:latin typeface="Calibri" panose="020F0502020204030204" pitchFamily="34" charset="0"/>
              <a:ea typeface="Calibri" panose="020F0502020204030204" pitchFamily="34" charset="0"/>
            </a:endParaRPr>
          </a:p>
          <a:p>
            <a:endParaRPr lang="en-US" dirty="0"/>
          </a:p>
        </p:txBody>
      </p:sp>
      <p:sp>
        <p:nvSpPr>
          <p:cNvPr id="4" name="TextBox 3">
            <a:extLst>
              <a:ext uri="{FF2B5EF4-FFF2-40B4-BE49-F238E27FC236}">
                <a16:creationId xmlns:a16="http://schemas.microsoft.com/office/drawing/2014/main" id="{E78B8876-5A64-5D33-5A4A-F2FFD2F01481}"/>
              </a:ext>
            </a:extLst>
          </p:cNvPr>
          <p:cNvSpPr txBox="1"/>
          <p:nvPr/>
        </p:nvSpPr>
        <p:spPr>
          <a:xfrm>
            <a:off x="398657" y="3628326"/>
            <a:ext cx="5322599" cy="984885"/>
          </a:xfrm>
          <a:prstGeom prst="rect">
            <a:avLst/>
          </a:prstGeom>
          <a:noFill/>
        </p:spPr>
        <p:txBody>
          <a:bodyPr wrap="square" lIns="91440" tIns="45720" rIns="91440" bIns="45720" anchor="t">
            <a:spAutoFit/>
          </a:bodyPr>
          <a:lstStyle/>
          <a:p>
            <a:pPr fontAlgn="base"/>
            <a:r>
              <a:rPr lang="en-US" sz="2400" b="1" i="1" u="none" strike="noStrike" dirty="0">
                <a:solidFill>
                  <a:schemeClr val="accent6"/>
                </a:solidFill>
                <a:effectLst/>
                <a:latin typeface="Calibri"/>
                <a:ea typeface="Calibri"/>
                <a:cs typeface="Calibri"/>
              </a:rPr>
              <a:t>2024 - 2025 </a:t>
            </a:r>
          </a:p>
          <a:p>
            <a:pPr fontAlgn="base"/>
            <a:r>
              <a:rPr lang="en-US" sz="2000" b="0" i="0" dirty="0">
                <a:effectLst/>
                <a:latin typeface="Calibri"/>
                <a:ea typeface="Calibri"/>
                <a:cs typeface="Calibri"/>
              </a:rPr>
              <a:t>​</a:t>
            </a:r>
          </a:p>
          <a:p>
            <a:pPr marL="285750" indent="-285750" fontAlgn="base">
              <a:buFont typeface="Wingdings" panose="05000000000000000000" pitchFamily="2" charset="2"/>
              <a:buChar char="Ø"/>
            </a:pPr>
            <a:endParaRPr lang="en-US" sz="1400" dirty="0">
              <a:latin typeface="Avenir LT Std 35 Light" panose="020B0402020203020204"/>
            </a:endParaRPr>
          </a:p>
        </p:txBody>
      </p:sp>
      <p:sp>
        <p:nvSpPr>
          <p:cNvPr id="8" name="TextBox 7">
            <a:extLst>
              <a:ext uri="{FF2B5EF4-FFF2-40B4-BE49-F238E27FC236}">
                <a16:creationId xmlns:a16="http://schemas.microsoft.com/office/drawing/2014/main" id="{97B475D6-4DCB-9EC9-1CDA-50783D363BAA}"/>
              </a:ext>
            </a:extLst>
          </p:cNvPr>
          <p:cNvSpPr txBox="1"/>
          <p:nvPr/>
        </p:nvSpPr>
        <p:spPr>
          <a:xfrm>
            <a:off x="398393" y="3809721"/>
            <a:ext cx="7386805" cy="2708434"/>
          </a:xfrm>
          <a:prstGeom prst="rect">
            <a:avLst/>
          </a:prstGeom>
          <a:noFill/>
        </p:spPr>
        <p:txBody>
          <a:bodyPr wrap="square" lIns="91440" tIns="45720" rIns="91440" bIns="45720" anchor="t">
            <a:spAutoFit/>
          </a:bodyPr>
          <a:lstStyle/>
          <a:p>
            <a:endParaRPr lang="en-US" sz="1400" b="1" dirty="0">
              <a:solidFill>
                <a:srgbClr val="C00000"/>
              </a:solidFill>
              <a:latin typeface="Calibri"/>
              <a:ea typeface="Calibri"/>
              <a:cs typeface="Calibri"/>
            </a:endParaRPr>
          </a:p>
          <a:p>
            <a:pPr marL="285750" indent="-285750">
              <a:buFont typeface="Wingdings" panose="05000000000000000000" pitchFamily="2" charset="2"/>
              <a:buChar char="v"/>
            </a:pPr>
            <a:r>
              <a:rPr lang="en-US" sz="1400" b="1" dirty="0">
                <a:solidFill>
                  <a:srgbClr val="C00000"/>
                </a:solidFill>
                <a:effectLst/>
                <a:latin typeface="Calibri"/>
                <a:ea typeface="Calibri"/>
                <a:cs typeface="Calibri"/>
              </a:rPr>
              <a:t>PLEASE NOTE: </a:t>
            </a:r>
            <a:r>
              <a:rPr lang="en-US" sz="1400" dirty="0">
                <a:latin typeface="Calibri"/>
                <a:ea typeface="Calibri"/>
                <a:cs typeface="Calibri"/>
              </a:rPr>
              <a:t>D</a:t>
            </a:r>
            <a:r>
              <a:rPr lang="en-US" sz="1400" dirty="0">
                <a:effectLst/>
                <a:latin typeface="Calibri"/>
                <a:ea typeface="Calibri"/>
                <a:cs typeface="Calibri"/>
              </a:rPr>
              <a:t>ue to the delay of the FAFSA launch as well as the Department of Education not releasing the information to any campuses, </a:t>
            </a:r>
            <a:r>
              <a:rPr lang="en-US" sz="1400" dirty="0">
                <a:latin typeface="Calibri"/>
                <a:ea typeface="Calibri"/>
                <a:cs typeface="Calibri"/>
              </a:rPr>
              <a:t>n</a:t>
            </a:r>
            <a:r>
              <a:rPr lang="en-US" sz="1400" dirty="0">
                <a:effectLst/>
                <a:latin typeface="Calibri"/>
                <a:ea typeface="Calibri"/>
                <a:cs typeface="Calibri"/>
              </a:rPr>
              <a:t>o FAFSA information will be loaded into the Scholarship Portal until </a:t>
            </a:r>
            <a:r>
              <a:rPr lang="en-US" sz="1400" dirty="0">
                <a:latin typeface="Calibri"/>
                <a:ea typeface="Calibri"/>
                <a:cs typeface="Calibri"/>
              </a:rPr>
              <a:t>Mid-March/ Early April.</a:t>
            </a:r>
            <a:endParaRPr lang="en-US" dirty="0"/>
          </a:p>
          <a:p>
            <a:pPr marL="742950" lvl="1" indent="-285750">
              <a:buFont typeface="Courier New" panose="02070309020205020404" pitchFamily="49" charset="0"/>
              <a:buChar char="o"/>
            </a:pPr>
            <a:r>
              <a:rPr lang="en-US" sz="1400" dirty="0">
                <a:effectLst/>
                <a:latin typeface="Calibri"/>
                <a:ea typeface="Calibri"/>
                <a:cs typeface="Calibri"/>
              </a:rPr>
              <a:t>This means that need-based scholarships will reflect 0 applications until we receive this information from the Department of Education.</a:t>
            </a:r>
            <a:endParaRPr lang="en-US" dirty="0">
              <a:solidFill>
                <a:srgbClr val="000000"/>
              </a:solidFill>
              <a:latin typeface="Calibri"/>
              <a:ea typeface="Calibri"/>
              <a:cs typeface="Calibri"/>
            </a:endParaRPr>
          </a:p>
          <a:p>
            <a:pPr marL="285750" indent="-285750">
              <a:buFont typeface="Wingdings" panose="02070309020205020404" pitchFamily="49" charset="0"/>
              <a:buChar char="v"/>
            </a:pPr>
            <a:r>
              <a:rPr lang="en-US" sz="1400" b="1" dirty="0">
                <a:solidFill>
                  <a:schemeClr val="accent2">
                    <a:lumMod val="75000"/>
                  </a:schemeClr>
                </a:solidFill>
                <a:latin typeface="Calibri"/>
                <a:ea typeface="Calibri"/>
                <a:cs typeface="Calibri"/>
              </a:rPr>
              <a:t>June 1</a:t>
            </a:r>
            <a:r>
              <a:rPr lang="en-US" sz="900" b="1" baseline="30000" dirty="0">
                <a:solidFill>
                  <a:schemeClr val="accent2">
                    <a:lumMod val="75000"/>
                  </a:schemeClr>
                </a:solidFill>
                <a:latin typeface="Calibri"/>
                <a:ea typeface="Calibri"/>
                <a:cs typeface="Calibri"/>
              </a:rPr>
              <a:t>st</a:t>
            </a:r>
            <a:r>
              <a:rPr lang="en-US" sz="1400" b="1" dirty="0">
                <a:solidFill>
                  <a:schemeClr val="accent2">
                    <a:lumMod val="75000"/>
                  </a:schemeClr>
                </a:solidFill>
                <a:latin typeface="Calibri"/>
                <a:ea typeface="Calibri"/>
                <a:cs typeface="Calibri"/>
              </a:rPr>
              <a:t> </a:t>
            </a:r>
            <a:r>
              <a:rPr lang="en-US" sz="1400" dirty="0">
                <a:latin typeface="Calibri"/>
                <a:ea typeface="Calibri"/>
                <a:cs typeface="Calibri"/>
              </a:rPr>
              <a:t>–</a:t>
            </a:r>
            <a:r>
              <a:rPr lang="en-US" sz="1400" b="1" dirty="0">
                <a:solidFill>
                  <a:schemeClr val="accent3">
                    <a:lumMod val="50000"/>
                  </a:schemeClr>
                </a:solidFill>
                <a:latin typeface="Calibri"/>
                <a:ea typeface="Calibri"/>
                <a:cs typeface="Calibri"/>
              </a:rPr>
              <a:t> </a:t>
            </a:r>
            <a:r>
              <a:rPr lang="en-US" sz="1400" dirty="0">
                <a:latin typeface="Calibri"/>
                <a:ea typeface="Calibri"/>
                <a:cs typeface="Calibri"/>
              </a:rPr>
              <a:t>All 2024-2025 awards must be made by this date.</a:t>
            </a:r>
            <a:endParaRPr lang="en-US" dirty="0">
              <a:latin typeface="Calibri"/>
              <a:ea typeface="Calibri"/>
              <a:cs typeface="Calibri"/>
            </a:endParaRPr>
          </a:p>
          <a:p>
            <a:pPr marL="285750" indent="-285750">
              <a:buFont typeface="Wingdings" panose="05000000000000000000" pitchFamily="2" charset="2"/>
              <a:buChar char="v"/>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Wingdings" panose="05000000000000000000" pitchFamily="2" charset="2"/>
              <a:buChar char="v"/>
            </a:pPr>
            <a:r>
              <a:rPr lang="en-US" sz="1400" dirty="0">
                <a:effectLst/>
                <a:latin typeface="Calibri" panose="020F0502020204030204" pitchFamily="34" charset="0"/>
                <a:ea typeface="Calibri" panose="020F0502020204030204" pitchFamily="34" charset="0"/>
                <a:cs typeface="Calibri" panose="020F0502020204030204" pitchFamily="34" charset="0"/>
              </a:rPr>
              <a:t>Remember to check qualifications in each of your opportunities to match criteria provided by the UM Foundation.</a:t>
            </a:r>
          </a:p>
          <a:p>
            <a:endParaRPr lang="en-US" sz="8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n-US" sz="1400" dirty="0">
                <a:latin typeface="Calibri" panose="020F0502020204030204" pitchFamily="34" charset="0"/>
                <a:ea typeface="Calibri" panose="020F0502020204030204" pitchFamily="34" charset="0"/>
                <a:cs typeface="Calibri" panose="020F0502020204030204" pitchFamily="34" charset="0"/>
              </a:rPr>
              <a:t>Please make sure to login and add open and close dates. (This must be done every year after cycle management)</a:t>
            </a:r>
          </a:p>
        </p:txBody>
      </p:sp>
    </p:spTree>
    <p:extLst>
      <p:ext uri="{BB962C8B-B14F-4D97-AF65-F5344CB8AC3E}">
        <p14:creationId xmlns:p14="http://schemas.microsoft.com/office/powerpoint/2010/main" val="2701584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A697-CF92-4B91-33E4-92F02ED899E1}"/>
              </a:ext>
            </a:extLst>
          </p:cNvPr>
          <p:cNvSpPr>
            <a:spLocks noGrp="1"/>
          </p:cNvSpPr>
          <p:nvPr>
            <p:ph type="title"/>
          </p:nvPr>
        </p:nvSpPr>
        <p:spPr>
          <a:xfrm>
            <a:off x="581192" y="289469"/>
            <a:ext cx="11029616" cy="2723876"/>
          </a:xfrm>
        </p:spPr>
        <p:txBody>
          <a:bodyPr>
            <a:normAutofit/>
          </a:bodyPr>
          <a:lstStyle/>
          <a:p>
            <a:pPr algn="ctr"/>
            <a:r>
              <a:rPr lang="en-US" sz="4800" b="1" dirty="0">
                <a:solidFill>
                  <a:schemeClr val="accent3">
                    <a:lumMod val="50000"/>
                  </a:schemeClr>
                </a:solidFill>
                <a:latin typeface="Calibri"/>
                <a:ea typeface="Calibri"/>
                <a:cs typeface="Calibri"/>
              </a:rPr>
              <a:t>Summer 2024 Awarding</a:t>
            </a:r>
            <a:endParaRPr lang="en-US" sz="4800" b="1" dirty="0">
              <a:solidFill>
                <a:schemeClr val="accent3">
                  <a:lumMod val="50000"/>
                </a:schemeClr>
              </a:solidFill>
              <a:latin typeface="Avenir LT Std 65 Medium"/>
            </a:endParaRPr>
          </a:p>
        </p:txBody>
      </p:sp>
      <p:pic>
        <p:nvPicPr>
          <p:cNvPr id="5" name="Graphic 4" descr="Home1 outline">
            <a:extLst>
              <a:ext uri="{FF2B5EF4-FFF2-40B4-BE49-F238E27FC236}">
                <a16:creationId xmlns:a16="http://schemas.microsoft.com/office/drawing/2014/main" id="{159BE40E-79CE-3984-9C48-178CA8E4C0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302042" y="4059938"/>
            <a:ext cx="1587916" cy="1587916"/>
          </a:xfrm>
          <a:prstGeom prst="rect">
            <a:avLst/>
          </a:prstGeom>
        </p:spPr>
      </p:pic>
    </p:spTree>
    <p:extLst>
      <p:ext uri="{BB962C8B-B14F-4D97-AF65-F5344CB8AC3E}">
        <p14:creationId xmlns:p14="http://schemas.microsoft.com/office/powerpoint/2010/main" val="2747201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2E57D0-13AD-49B6-A5F4-B6E30F1D9B79}"/>
              </a:ext>
            </a:extLst>
          </p:cNvPr>
          <p:cNvSpPr txBox="1"/>
          <p:nvPr/>
        </p:nvSpPr>
        <p:spPr>
          <a:xfrm>
            <a:off x="928318" y="1275534"/>
            <a:ext cx="58366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2"/>
                </a:solidFill>
                <a:latin typeface="Calibri" panose="020F0502020204030204" pitchFamily="34" charset="0"/>
                <a:ea typeface="Calibri" panose="020F0502020204030204" pitchFamily="34" charset="0"/>
                <a:cs typeface="Calibri" panose="020F0502020204030204" pitchFamily="34" charset="0"/>
              </a:rPr>
              <a:t>Summer 2024 Award Summary Sheets (AWSS)</a:t>
            </a:r>
          </a:p>
        </p:txBody>
      </p:sp>
      <p:sp>
        <p:nvSpPr>
          <p:cNvPr id="5" name="TextBox 4">
            <a:extLst>
              <a:ext uri="{FF2B5EF4-FFF2-40B4-BE49-F238E27FC236}">
                <a16:creationId xmlns:a16="http://schemas.microsoft.com/office/drawing/2014/main" id="{D9A8784A-07B2-4543-AC5E-13D355867873}"/>
              </a:ext>
            </a:extLst>
          </p:cNvPr>
          <p:cNvSpPr txBox="1"/>
          <p:nvPr/>
        </p:nvSpPr>
        <p:spPr>
          <a:xfrm>
            <a:off x="971265" y="1580493"/>
            <a:ext cx="6769289"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dirty="0">
                <a:latin typeface="Calibri" panose="020F0502020204030204" pitchFamily="34" charset="0"/>
                <a:ea typeface="Calibri" panose="020F0502020204030204" pitchFamily="34" charset="0"/>
                <a:cs typeface="Calibri" panose="020F0502020204030204" pitchFamily="34" charset="0"/>
              </a:rPr>
              <a:t>Summer awards cannot be made in the Portal</a:t>
            </a:r>
            <a:endParaRPr lang="en-US"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a:buChar char="•"/>
            </a:pPr>
            <a:r>
              <a:rPr lang="en-US" sz="1400" u="sng" dirty="0">
                <a:latin typeface="Calibri" panose="020F0502020204030204" pitchFamily="34" charset="0"/>
                <a:ea typeface="Calibri" panose="020F0502020204030204" pitchFamily="34" charset="0"/>
                <a:cs typeface="Calibri" panose="020F0502020204030204" pitchFamily="34" charset="0"/>
              </a:rPr>
              <a:t>ALL</a:t>
            </a:r>
            <a:r>
              <a:rPr lang="en-US" sz="1400" dirty="0">
                <a:latin typeface="Calibri" panose="020F0502020204030204" pitchFamily="34" charset="0"/>
                <a:ea typeface="Calibri" panose="020F0502020204030204" pitchFamily="34" charset="0"/>
                <a:cs typeface="Calibri" panose="020F0502020204030204" pitchFamily="34" charset="0"/>
              </a:rPr>
              <a:t> requests for a Summer AWSS will need to be sent to the UM Foundation (</a:t>
            </a: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umfawardsummarysheets@supportum.org</a:t>
            </a:r>
            <a:r>
              <a:rPr lang="en-US" sz="1400"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a:buChar char="•"/>
            </a:pPr>
            <a:r>
              <a:rPr lang="en-US" sz="1400" dirty="0">
                <a:latin typeface="Calibri" panose="020F0502020204030204" pitchFamily="34" charset="0"/>
                <a:ea typeface="Calibri" panose="020F0502020204030204" pitchFamily="34" charset="0"/>
                <a:cs typeface="Calibri" panose="020F0502020204030204" pitchFamily="34" charset="0"/>
              </a:rPr>
              <a:t>Summer Award Summary sheets can begin being sent out on </a:t>
            </a:r>
            <a:r>
              <a:rPr lang="en-US" sz="1400" b="1" dirty="0">
                <a:latin typeface="Calibri" panose="020F0502020204030204" pitchFamily="34" charset="0"/>
                <a:ea typeface="Calibri" panose="020F0502020204030204" pitchFamily="34" charset="0"/>
                <a:cs typeface="Calibri" panose="020F0502020204030204" pitchFamily="34" charset="0"/>
              </a:rPr>
              <a:t>March 1st</a:t>
            </a:r>
            <a:endParaRPr lang="en-US" sz="14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6" name="TextBox 5">
            <a:extLst>
              <a:ext uri="{FF2B5EF4-FFF2-40B4-BE49-F238E27FC236}">
                <a16:creationId xmlns:a16="http://schemas.microsoft.com/office/drawing/2014/main" id="{80F45827-FAF7-4B5B-B4F3-902B866CCB0C}"/>
              </a:ext>
            </a:extLst>
          </p:cNvPr>
          <p:cNvSpPr txBox="1"/>
          <p:nvPr/>
        </p:nvSpPr>
        <p:spPr>
          <a:xfrm>
            <a:off x="860976" y="698011"/>
            <a:ext cx="8634482" cy="5891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70002E"/>
                </a:solidFill>
                <a:latin typeface="Calibri" panose="020F0502020204030204" pitchFamily="34" charset="0"/>
                <a:ea typeface="Calibri" panose="020F0502020204030204" pitchFamily="34" charset="0"/>
                <a:cs typeface="Calibri" panose="020F0502020204030204" pitchFamily="34" charset="0"/>
              </a:rPr>
              <a:t>SUMMER 2024 SCHOLARSHIP AWARDING</a:t>
            </a:r>
            <a:r>
              <a:rPr lang="en-US" sz="3200" dirty="0">
                <a:latin typeface="Avenir LT Std 65 Medium"/>
                <a:cs typeface="Segoe UI"/>
              </a:rPr>
              <a:t>​</a:t>
            </a:r>
            <a:endParaRPr lang="en-US" sz="3200" dirty="0">
              <a:latin typeface="Avenir LT Std 65 Medium"/>
            </a:endParaRPr>
          </a:p>
        </p:txBody>
      </p:sp>
      <p:sp>
        <p:nvSpPr>
          <p:cNvPr id="7" name="TextBox 6">
            <a:extLst>
              <a:ext uri="{FF2B5EF4-FFF2-40B4-BE49-F238E27FC236}">
                <a16:creationId xmlns:a16="http://schemas.microsoft.com/office/drawing/2014/main" id="{F7F8F857-C179-4A82-AFDB-40640A25C128}"/>
              </a:ext>
            </a:extLst>
          </p:cNvPr>
          <p:cNvSpPr txBox="1"/>
          <p:nvPr/>
        </p:nvSpPr>
        <p:spPr>
          <a:xfrm>
            <a:off x="928318" y="2562873"/>
            <a:ext cx="39373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accent2"/>
                </a:solidFill>
                <a:latin typeface="Calibri" panose="020F0502020204030204" pitchFamily="34" charset="0"/>
                <a:ea typeface="Calibri" panose="020F0502020204030204" pitchFamily="34" charset="0"/>
                <a:cs typeface="Calibri" panose="020F0502020204030204" pitchFamily="34" charset="0"/>
              </a:rPr>
              <a:t>Reminders for Administrators</a:t>
            </a:r>
          </a:p>
        </p:txBody>
      </p:sp>
      <p:sp>
        <p:nvSpPr>
          <p:cNvPr id="8" name="TextBox 7">
            <a:extLst>
              <a:ext uri="{FF2B5EF4-FFF2-40B4-BE49-F238E27FC236}">
                <a16:creationId xmlns:a16="http://schemas.microsoft.com/office/drawing/2014/main" id="{5B9118E4-2DC7-460D-9F41-CE02006E9A0D}"/>
              </a:ext>
            </a:extLst>
          </p:cNvPr>
          <p:cNvSpPr txBox="1"/>
          <p:nvPr/>
        </p:nvSpPr>
        <p:spPr>
          <a:xfrm>
            <a:off x="931160" y="2919185"/>
            <a:ext cx="8634483"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For Foundation </a:t>
            </a:r>
            <a:r>
              <a:rPr lang="en-US" sz="1200" b="1" u="sng" dirty="0">
                <a:latin typeface="Calibri" panose="020F0502020204030204" pitchFamily="34" charset="0"/>
                <a:ea typeface="Calibri" panose="020F0502020204030204" pitchFamily="34" charset="0"/>
                <a:cs typeface="Calibri" panose="020F0502020204030204" pitchFamily="34" charset="0"/>
              </a:rPr>
              <a:t>Scholarship </a:t>
            </a:r>
            <a:r>
              <a:rPr lang="en-US" sz="1200" b="1" dirty="0">
                <a:latin typeface="Calibri" panose="020F0502020204030204" pitchFamily="34" charset="0"/>
                <a:ea typeface="Calibri" panose="020F0502020204030204" pitchFamily="34" charset="0"/>
                <a:cs typeface="Calibri" panose="020F0502020204030204" pitchFamily="34" charset="0"/>
              </a:rPr>
              <a:t>funds, please confirm the following:</a:t>
            </a:r>
          </a:p>
          <a:p>
            <a:pPr marL="285750" indent="-285750">
              <a:buFont typeface="Wingdings"/>
              <a:buChar char="ü"/>
            </a:pPr>
            <a:r>
              <a:rPr lang="en-US" sz="1200" dirty="0">
                <a:latin typeface="Calibri" panose="020F0502020204030204" pitchFamily="34" charset="0"/>
                <a:ea typeface="Calibri" panose="020F0502020204030204" pitchFamily="34" charset="0"/>
                <a:cs typeface="Calibri" panose="020F0502020204030204" pitchFamily="34" charset="0"/>
              </a:rPr>
              <a:t>Check your scholarship box folder to review budget amounts AND criteria</a:t>
            </a:r>
          </a:p>
          <a:p>
            <a:pPr marL="285750" indent="-285750">
              <a:buFont typeface="Wingdings"/>
              <a:buChar char="ü"/>
            </a:pPr>
            <a:r>
              <a:rPr lang="en-US" sz="1200" dirty="0">
                <a:latin typeface="Calibri" panose="020F0502020204030204" pitchFamily="34" charset="0"/>
                <a:ea typeface="Calibri" panose="020F0502020204030204" pitchFamily="34" charset="0"/>
                <a:cs typeface="Calibri" panose="020F0502020204030204" pitchFamily="34" charset="0"/>
              </a:rPr>
              <a:t>Check if you have already submitted a 2024-2025 AWSS</a:t>
            </a:r>
          </a:p>
          <a:p>
            <a:pPr marL="285750" indent="-285750">
              <a:buFont typeface="Wingdings"/>
              <a:buChar char="ü"/>
            </a:pPr>
            <a:r>
              <a:rPr lang="en-US" sz="1200" dirty="0">
                <a:latin typeface="Calibri" panose="020F0502020204030204" pitchFamily="34" charset="0"/>
                <a:ea typeface="Calibri" panose="020F0502020204030204" pitchFamily="34" charset="0"/>
                <a:cs typeface="Calibri" panose="020F0502020204030204" pitchFamily="34" charset="0"/>
              </a:rPr>
              <a:t>Check if you have already offered a scholarship in the Portal</a:t>
            </a:r>
          </a:p>
          <a:p>
            <a:endParaRPr lang="en-US" sz="1200" b="1" dirty="0">
              <a:latin typeface="Calibri" panose="020F0502020204030204" pitchFamily="34" charset="0"/>
              <a:ea typeface="Calibri" panose="020F0502020204030204" pitchFamily="34" charset="0"/>
              <a:cs typeface="Calibri" panose="020F0502020204030204" pitchFamily="34" charset="0"/>
            </a:endParaRPr>
          </a:p>
          <a:p>
            <a:r>
              <a:rPr lang="en-US" sz="1200" b="1" dirty="0">
                <a:latin typeface="Calibri" panose="020F0502020204030204" pitchFamily="34" charset="0"/>
                <a:ea typeface="Calibri" panose="020F0502020204030204" pitchFamily="34" charset="0"/>
                <a:cs typeface="Calibri" panose="020F0502020204030204" pitchFamily="34" charset="0"/>
              </a:rPr>
              <a:t>Additional Information: </a:t>
            </a:r>
          </a:p>
          <a:p>
            <a:pPr marL="285750" indent="-285750">
              <a:buFont typeface="Arial"/>
              <a:buChar char="•"/>
            </a:pPr>
            <a:r>
              <a:rPr lang="en-US" sz="1200" dirty="0">
                <a:latin typeface="Calibri" panose="020F0502020204030204" pitchFamily="34" charset="0"/>
                <a:ea typeface="Calibri" panose="020F0502020204030204" pitchFamily="34" charset="0"/>
                <a:cs typeface="Calibri" panose="020F0502020204030204" pitchFamily="34" charset="0"/>
              </a:rPr>
              <a:t>For Scholarships, the 2024-2025 AY budgets includes summer awards (if any)</a:t>
            </a:r>
          </a:p>
          <a:p>
            <a:pPr marL="285750" indent="-285750">
              <a:buFont typeface="Arial"/>
              <a:buChar char="•"/>
            </a:pPr>
            <a:r>
              <a:rPr lang="en-US" sz="1200" dirty="0">
                <a:latin typeface="Calibri" panose="020F0502020204030204" pitchFamily="34" charset="0"/>
                <a:ea typeface="Calibri" panose="020F0502020204030204" pitchFamily="34" charset="0"/>
                <a:cs typeface="Calibri" panose="020F0502020204030204" pitchFamily="34" charset="0"/>
              </a:rPr>
              <a:t>Disbursements in Banner or UMDW will not display until a week or two prior to the first day of the semester, therefore, it is important to track how you are awarding scholarships.</a:t>
            </a:r>
          </a:p>
          <a:p>
            <a:endParaRPr lang="en-US" sz="1200" b="1" dirty="0">
              <a:latin typeface="Calibri" panose="020F0502020204030204" pitchFamily="34" charset="0"/>
              <a:ea typeface="Calibri" panose="020F0502020204030204" pitchFamily="34" charset="0"/>
              <a:cs typeface="Calibri" panose="020F0502020204030204" pitchFamily="34" charset="0"/>
            </a:endParaRPr>
          </a:p>
          <a:p>
            <a:r>
              <a:rPr lang="en-US" sz="1200" b="1" dirty="0">
                <a:latin typeface="Calibri" panose="020F0502020204030204" pitchFamily="34" charset="0"/>
                <a:ea typeface="Calibri" panose="020F0502020204030204" pitchFamily="34" charset="0"/>
                <a:cs typeface="Calibri" panose="020F0502020204030204" pitchFamily="34" charset="0"/>
              </a:rPr>
              <a:t>For Foundation </a:t>
            </a:r>
            <a:r>
              <a:rPr lang="en-US" sz="1200" b="1" u="sng" dirty="0">
                <a:latin typeface="Calibri" panose="020F0502020204030204" pitchFamily="34" charset="0"/>
                <a:ea typeface="Calibri" panose="020F0502020204030204" pitchFamily="34" charset="0"/>
                <a:cs typeface="Calibri" panose="020F0502020204030204" pitchFamily="34" charset="0"/>
              </a:rPr>
              <a:t>Programmatic</a:t>
            </a:r>
            <a:r>
              <a:rPr lang="en-US" sz="1200" b="1" dirty="0">
                <a:latin typeface="Calibri" panose="020F0502020204030204" pitchFamily="34" charset="0"/>
                <a:ea typeface="Calibri" panose="020F0502020204030204" pitchFamily="34" charset="0"/>
                <a:cs typeface="Calibri" panose="020F0502020204030204" pitchFamily="34" charset="0"/>
              </a:rPr>
              <a:t> funds, confirm the following:</a:t>
            </a:r>
          </a:p>
          <a:p>
            <a:pPr marL="285750" indent="-285750">
              <a:buFont typeface="Wingdings"/>
              <a:buChar char="ü"/>
            </a:pPr>
            <a:r>
              <a:rPr lang="en-US" sz="1200" dirty="0">
                <a:latin typeface="Calibri" panose="020F0502020204030204" pitchFamily="34" charset="0"/>
                <a:ea typeface="Calibri" panose="020F0502020204030204" pitchFamily="34" charset="0"/>
                <a:cs typeface="Calibri" panose="020F0502020204030204" pitchFamily="34" charset="0"/>
              </a:rPr>
              <a:t>Check  that you have a sufficient cash balance in the fund</a:t>
            </a:r>
          </a:p>
          <a:p>
            <a:pPr marL="742950" lvl="1" indent="-285750">
              <a:buFont typeface="Arial"/>
              <a:buChar char="•"/>
            </a:pPr>
            <a:r>
              <a:rPr lang="en-US" sz="1200" dirty="0">
                <a:latin typeface="Calibri" panose="020F0502020204030204" pitchFamily="34" charset="0"/>
                <a:ea typeface="Calibri" panose="020F0502020204030204" pitchFamily="34" charset="0"/>
                <a:cs typeface="Calibri" panose="020F0502020204030204" pitchFamily="34" charset="0"/>
              </a:rPr>
              <a:t>Review your accounting report or discuss with your fiscal administrator</a:t>
            </a:r>
          </a:p>
          <a:p>
            <a:pPr marL="285750" indent="-285750">
              <a:buFont typeface="Wingdings"/>
              <a:buChar char="ü"/>
            </a:pPr>
            <a:r>
              <a:rPr lang="en-US" sz="1200" dirty="0">
                <a:latin typeface="Calibri" panose="020F0502020204030204" pitchFamily="34" charset="0"/>
                <a:ea typeface="Calibri" panose="020F0502020204030204" pitchFamily="34" charset="0"/>
                <a:cs typeface="Calibri" panose="020F0502020204030204" pitchFamily="34" charset="0"/>
              </a:rPr>
              <a:t>Check the funds’ purpose/criteria</a:t>
            </a:r>
          </a:p>
          <a:p>
            <a:endParaRPr lang="en-US" dirty="0"/>
          </a:p>
        </p:txBody>
      </p:sp>
      <p:sp>
        <p:nvSpPr>
          <p:cNvPr id="9" name="TextBox 8">
            <a:extLst>
              <a:ext uri="{FF2B5EF4-FFF2-40B4-BE49-F238E27FC236}">
                <a16:creationId xmlns:a16="http://schemas.microsoft.com/office/drawing/2014/main" id="{A8397195-F2B0-4298-8E5F-AE536EDCADD4}"/>
              </a:ext>
            </a:extLst>
          </p:cNvPr>
          <p:cNvSpPr txBox="1"/>
          <p:nvPr/>
        </p:nvSpPr>
        <p:spPr>
          <a:xfrm>
            <a:off x="971265" y="5538248"/>
            <a:ext cx="783693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u="sng" dirty="0">
                <a:solidFill>
                  <a:srgbClr val="FF0000"/>
                </a:solidFill>
                <a:latin typeface="Calibri" panose="020F0502020204030204" pitchFamily="34" charset="0"/>
                <a:ea typeface="Calibri" panose="020F0502020204030204" pitchFamily="34" charset="0"/>
                <a:cs typeface="Calibri" panose="020F0502020204030204" pitchFamily="34" charset="0"/>
              </a:rPr>
              <a:t>IF AN OVER-AWARD IS MADE</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It is the departments’ SOLE responsibility to track recipient names, award amounts and available budget balances throughout the award cycle.  The department will be responsible for covering over-awards made by the unit/department or program. </a:t>
            </a:r>
            <a:endParaRPr lang="en-US" sz="1600" b="1" u="sng"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19354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BD3B2D-3B4A-4B4F-8DDD-10BB6D555B13}"/>
              </a:ext>
            </a:extLst>
          </p:cNvPr>
          <p:cNvSpPr txBox="1"/>
          <p:nvPr/>
        </p:nvSpPr>
        <p:spPr>
          <a:xfrm>
            <a:off x="710581" y="617800"/>
            <a:ext cx="87027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70002E"/>
                </a:solidFill>
                <a:latin typeface="Calibri" panose="020F0502020204030204" pitchFamily="34" charset="0"/>
                <a:ea typeface="Calibri" panose="020F0502020204030204" pitchFamily="34" charset="0"/>
                <a:cs typeface="Calibri" panose="020F0502020204030204" pitchFamily="34" charset="0"/>
              </a:rPr>
              <a:t>SUMMER 2024 SCHOLARSHIP AWARDING</a:t>
            </a:r>
            <a:r>
              <a:rPr lang="en-US" sz="3200" dirty="0">
                <a:latin typeface="Avenir LT Std 65 Medium"/>
                <a:cs typeface="Segoe UI"/>
              </a:rPr>
              <a:t>​</a:t>
            </a:r>
            <a:endParaRPr lang="en-US" sz="3200" dirty="0">
              <a:latin typeface="Avenir LT Std 65 Medium"/>
            </a:endParaRPr>
          </a:p>
        </p:txBody>
      </p:sp>
      <p:sp>
        <p:nvSpPr>
          <p:cNvPr id="11" name="TextBox 10">
            <a:extLst>
              <a:ext uri="{FF2B5EF4-FFF2-40B4-BE49-F238E27FC236}">
                <a16:creationId xmlns:a16="http://schemas.microsoft.com/office/drawing/2014/main" id="{5363231C-19AC-44A1-A4CB-25582CE293D2}"/>
              </a:ext>
            </a:extLst>
          </p:cNvPr>
          <p:cNvSpPr txBox="1"/>
          <p:nvPr/>
        </p:nvSpPr>
        <p:spPr>
          <a:xfrm>
            <a:off x="709682" y="1460310"/>
            <a:ext cx="9271379"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chemeClr val="accent2"/>
                </a:solidFill>
                <a:latin typeface="Calibri" panose="020F0502020204030204" pitchFamily="34" charset="0"/>
                <a:ea typeface="Calibri" panose="020F0502020204030204" pitchFamily="34" charset="0"/>
                <a:cs typeface="Calibri" panose="020F0502020204030204" pitchFamily="34" charset="0"/>
              </a:rPr>
              <a:t>Submitting Summer Award Summary Sheets</a:t>
            </a:r>
          </a:p>
          <a:p>
            <a:r>
              <a:rPr lang="en-US" sz="1400" dirty="0">
                <a:latin typeface="Calibri" panose="020F0502020204030204" pitchFamily="34" charset="0"/>
                <a:ea typeface="Calibri" panose="020F0502020204030204" pitchFamily="34" charset="0"/>
                <a:cs typeface="Calibri" panose="020F0502020204030204" pitchFamily="34" charset="0"/>
              </a:rPr>
              <a:t>Please follow the instructions below to submit your Summer 2024 Award Summary Sheet:</a:t>
            </a:r>
          </a:p>
          <a:p>
            <a:endParaRPr lang="en-US" sz="1400" dirty="0">
              <a:latin typeface="Calibri" panose="020F0502020204030204" pitchFamily="34" charset="0"/>
              <a:ea typeface="Calibri" panose="020F0502020204030204" pitchFamily="34" charset="0"/>
              <a:cs typeface="Calibri" panose="020F0502020204030204" pitchFamily="34" charset="0"/>
            </a:endParaRPr>
          </a:p>
          <a:p>
            <a:pPr marL="228600" indent="-228600">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Fill out ALL information asked on the Summer 2024 Award Summary Sheet. </a:t>
            </a:r>
          </a:p>
          <a:p>
            <a:pPr marL="228600" indent="-228600">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Review fund and student information to ensure ALL information is accurate.</a:t>
            </a:r>
          </a:p>
          <a:p>
            <a:pPr marL="228600" indent="-228600">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Collect the signature of your dean, director, or other specified “responsible party” who can approve awards. If you are unable to collect a signature, please be sure the dean, director, or other specified “responsible party” can include the Summer Award Summary Sheet attachment with their email approval. </a:t>
            </a:r>
          </a:p>
          <a:p>
            <a:pPr marL="228600" indent="-228600">
              <a:buAutoNum type="arabicPeriod"/>
            </a:pPr>
            <a:r>
              <a:rPr lang="en-US" sz="1400" dirty="0">
                <a:latin typeface="Calibri" panose="020F0502020204030204" pitchFamily="34" charset="0"/>
                <a:ea typeface="Calibri" panose="020F0502020204030204" pitchFamily="34" charset="0"/>
                <a:cs typeface="Calibri" panose="020F0502020204030204" pitchFamily="34" charset="0"/>
              </a:rPr>
              <a:t>Send the Summer Award Summary Sheet attachment (that includes the signature) by email to the Financial Aid Office for processing </a:t>
            </a:r>
            <a:r>
              <a:rPr lang="en-US" sz="1400" b="1" dirty="0">
                <a:latin typeface="Calibri" panose="020F0502020204030204" pitchFamily="34" charset="0"/>
                <a:ea typeface="Calibri" panose="020F0502020204030204" pitchFamily="34" charset="0"/>
                <a:cs typeface="Calibri" panose="020F0502020204030204" pitchFamily="34" charset="0"/>
              </a:rPr>
              <a:t>fascholarships@mso.umt.edu</a:t>
            </a:r>
            <a:r>
              <a:rPr lang="en-US" sz="1400" dirty="0">
                <a:latin typeface="Calibri" panose="020F0502020204030204" pitchFamily="34" charset="0"/>
                <a:ea typeface="Calibri" panose="020F0502020204030204" pitchFamily="34" charset="0"/>
                <a:cs typeface="Calibri" panose="020F0502020204030204" pitchFamily="34" charset="0"/>
              </a:rPr>
              <a:t> AND CC the Foundation </a:t>
            </a:r>
            <a:r>
              <a:rPr lang="en-US" sz="1400" b="1" dirty="0">
                <a:latin typeface="Calibri" panose="020F0502020204030204" pitchFamily="34" charset="0"/>
                <a:ea typeface="Calibri" panose="020F0502020204030204" pitchFamily="34" charset="0"/>
                <a:cs typeface="Calibri" panose="020F0502020204030204" pitchFamily="34" charset="0"/>
              </a:rPr>
              <a:t>umfawardsummarysheets@supportum.org</a:t>
            </a:r>
            <a:r>
              <a:rPr lang="en-US" sz="1400" dirty="0">
                <a:latin typeface="Calibri" panose="020F0502020204030204" pitchFamily="34" charset="0"/>
                <a:ea typeface="Calibri" panose="020F0502020204030204" pitchFamily="34" charset="0"/>
                <a:cs typeface="Calibri" panose="020F0502020204030204" pitchFamily="34" charset="0"/>
              </a:rPr>
              <a:t>. </a:t>
            </a:r>
          </a:p>
          <a:p>
            <a:r>
              <a:rPr lang="en-US" sz="1400" dirty="0">
                <a:latin typeface="Calibri" panose="020F0502020204030204" pitchFamily="34" charset="0"/>
                <a:ea typeface="Calibri" panose="020F0502020204030204" pitchFamily="34" charset="0"/>
                <a:cs typeface="Calibri" panose="020F0502020204030204" pitchFamily="34" charset="0"/>
              </a:rPr>
              <a:t>The email SUBJECT LINE should include: </a:t>
            </a:r>
            <a:r>
              <a:rPr lang="en-US" sz="1400" b="1" dirty="0">
                <a:highlight>
                  <a:srgbClr val="FFFF00"/>
                </a:highlight>
                <a:latin typeface="Calibri" panose="020F0502020204030204" pitchFamily="34" charset="0"/>
                <a:ea typeface="Calibri" panose="020F0502020204030204" pitchFamily="34" charset="0"/>
                <a:cs typeface="Calibri" panose="020F0502020204030204" pitchFamily="34" charset="0"/>
              </a:rPr>
              <a:t>SUMMER 2024 Award Summary Sheet – Dept/Unit Name.</a:t>
            </a:r>
            <a:endParaRPr lang="en-US" sz="1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12" name="TextBox 11">
            <a:extLst>
              <a:ext uri="{FF2B5EF4-FFF2-40B4-BE49-F238E27FC236}">
                <a16:creationId xmlns:a16="http://schemas.microsoft.com/office/drawing/2014/main" id="{ECCC1981-FD0A-4D39-BA9C-F5211230CBBF}"/>
              </a:ext>
            </a:extLst>
          </p:cNvPr>
          <p:cNvSpPr txBox="1"/>
          <p:nvPr/>
        </p:nvSpPr>
        <p:spPr>
          <a:xfrm>
            <a:off x="709682" y="4004829"/>
            <a:ext cx="7952094"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2"/>
                </a:solidFill>
                <a:latin typeface="Calibri" panose="020F0502020204030204" pitchFamily="34" charset="0"/>
                <a:ea typeface="Calibri" panose="020F0502020204030204" pitchFamily="34" charset="0"/>
                <a:cs typeface="Calibri" panose="020F0502020204030204" pitchFamily="34" charset="0"/>
              </a:rPr>
              <a:t>Key Take Aways</a:t>
            </a:r>
          </a:p>
          <a:p>
            <a:pPr marL="171450" indent="-171450">
              <a:buFont typeface="Arial"/>
              <a:buChar char="•"/>
            </a:pPr>
            <a:r>
              <a:rPr lang="en-US" sz="1600" dirty="0">
                <a:latin typeface="Calibri" panose="020F0502020204030204" pitchFamily="34" charset="0"/>
                <a:ea typeface="Calibri" panose="020F0502020204030204" pitchFamily="34" charset="0"/>
                <a:cs typeface="Calibri" panose="020F0502020204030204" pitchFamily="34" charset="0"/>
              </a:rPr>
              <a:t>Send Summer AWSS request to the Foundation (</a:t>
            </a:r>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umfawardsummarysheets@supportum.org</a:t>
            </a:r>
            <a:r>
              <a:rPr lang="en-US" sz="1600" dirty="0">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a:buChar char="•"/>
            </a:pPr>
            <a:r>
              <a:rPr lang="en-US" sz="1600" dirty="0">
                <a:latin typeface="Calibri" panose="020F0502020204030204" pitchFamily="34" charset="0"/>
                <a:ea typeface="Calibri" panose="020F0502020204030204" pitchFamily="34" charset="0"/>
                <a:cs typeface="Calibri" panose="020F0502020204030204" pitchFamily="34" charset="0"/>
              </a:rPr>
              <a:t>By submitting your Summer Award Summary Sheet you acknowledge the above has been reviewed AND your department will be responsible for any over-awards made.</a:t>
            </a:r>
          </a:p>
          <a:p>
            <a:pPr marL="171450" indent="-171450">
              <a:buFont typeface="Arial"/>
              <a:buChar char="•"/>
            </a:pPr>
            <a:r>
              <a:rPr lang="en-US" sz="1600" dirty="0">
                <a:latin typeface="Calibri" panose="020F0502020204030204" pitchFamily="34" charset="0"/>
                <a:ea typeface="Calibri" panose="020F0502020204030204" pitchFamily="34" charset="0"/>
                <a:cs typeface="Calibri" panose="020F0502020204030204" pitchFamily="34" charset="0"/>
              </a:rPr>
              <a:t>Please send Summer 2024 AWSS separately, do not mix with late year end/spring 2023-2024 OR new 2024-2025 awards.</a:t>
            </a:r>
          </a:p>
          <a:p>
            <a:endParaRPr lang="en-US" dirty="0"/>
          </a:p>
        </p:txBody>
      </p:sp>
    </p:spTree>
    <p:extLst>
      <p:ext uri="{BB962C8B-B14F-4D97-AF65-F5344CB8AC3E}">
        <p14:creationId xmlns:p14="http://schemas.microsoft.com/office/powerpoint/2010/main" val="2527700662"/>
      </p:ext>
    </p:extLst>
  </p:cSld>
  <p:clrMapOvr>
    <a:masterClrMapping/>
  </p:clrMapOvr>
</p:sld>
</file>

<file path=ppt/theme/theme1.xml><?xml version="1.0" encoding="utf-8"?>
<a:theme xmlns:a="http://schemas.openxmlformats.org/drawingml/2006/main" name="Dividend">
  <a:themeElements>
    <a:clrScheme name="Custom 11">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Custom 2">
      <a:majorFont>
        <a:latin typeface="Candara"/>
        <a:ea typeface=""/>
        <a:cs typeface=""/>
      </a:majorFont>
      <a:minorFont>
        <a:latin typeface="Candar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spDef>
      <a:spPr>
        <a:ln>
          <a:noFill/>
        </a:ln>
      </a:spPr>
      <a:bodyPr rtlCol="0" anchor="ctr"/>
      <a:lstStyle>
        <a:defPPr algn="ctr">
          <a:defRPr/>
        </a:defPPr>
      </a:lstStyle>
      <a:style>
        <a:lnRef idx="2">
          <a:schemeClr val="accent2">
            <a:shade val="50000"/>
          </a:schemeClr>
        </a:lnRef>
        <a:fillRef idx="1">
          <a:schemeClr val="accent2"/>
        </a:fillRef>
        <a:effectRef idx="0">
          <a:schemeClr val="accent2"/>
        </a:effectRef>
        <a:fontRef idx="minor">
          <a:schemeClr val="lt1"/>
        </a:fontRef>
      </a:style>
    </a:spDef>
  </a:objectDefaults>
  <a:extraClrSchemeLst/>
  <a:extLst>
    <a:ext uri="{05A4C25C-085E-4340-85A3-A5531E510DB2}">
      <thm15:themeFamily xmlns:thm15="http://schemas.microsoft.com/office/thememl/2012/main" name="Presentation1" id="{F529A05C-9967-417B-A795-0EE2DA56A977}" vid="{B371D623-29EC-4410-98F2-D4F69349AE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2356F6E89A724CB608B73DC1A92CA9" ma:contentTypeVersion="16" ma:contentTypeDescription="Create a new document." ma:contentTypeScope="" ma:versionID="5125ade1523f80d06a882f49198c588c">
  <xsd:schema xmlns:xsd="http://www.w3.org/2001/XMLSchema" xmlns:xs="http://www.w3.org/2001/XMLSchema" xmlns:p="http://schemas.microsoft.com/office/2006/metadata/properties" xmlns:ns2="a336f99c-43a3-4f4c-9342-7eed30ba26b1" xmlns:ns3="343b56d7-d0d9-4601-9c08-8d5ca828df86" targetNamespace="http://schemas.microsoft.com/office/2006/metadata/properties" ma:root="true" ma:fieldsID="636fad7f6a2ed51ca2b674b9a154df38" ns2:_="" ns3:_="">
    <xsd:import namespace="a336f99c-43a3-4f4c-9342-7eed30ba26b1"/>
    <xsd:import namespace="343b56d7-d0d9-4601-9c08-8d5ca828df8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TaxCatchAll" minOccurs="0"/>
                <xsd:element ref="ns2:lcf76f155ced4ddcb4097134ff3c332f"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36f99c-43a3-4f4c-9342-7eed30ba2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c2dd9a6-8483-4555-a8f4-00fbe5822b5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3b56d7-d0d9-4601-9c08-8d5ca828df8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bc88508-ea54-410f-8a35-936ab88537f6}" ma:internalName="TaxCatchAll" ma:showField="CatchAllData" ma:web="343b56d7-d0d9-4601-9c08-8d5ca828df8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43b56d7-d0d9-4601-9c08-8d5ca828df86" xsi:nil="true"/>
    <lcf76f155ced4ddcb4097134ff3c332f xmlns="a336f99c-43a3-4f4c-9342-7eed30ba26b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3F13AD5-12C7-43BE-87B4-E4F654523D95}"/>
</file>

<file path=customXml/itemProps2.xml><?xml version="1.0" encoding="utf-8"?>
<ds:datastoreItem xmlns:ds="http://schemas.openxmlformats.org/officeDocument/2006/customXml" ds:itemID="{B465F4BC-002C-4BA9-A67E-576435149979}"/>
</file>

<file path=customXml/itemProps3.xml><?xml version="1.0" encoding="utf-8"?>
<ds:datastoreItem xmlns:ds="http://schemas.openxmlformats.org/officeDocument/2006/customXml" ds:itemID="{F29D4A5D-4BC5-4857-9AF3-0D352FADED72}"/>
</file>

<file path=docProps/app.xml><?xml version="1.0" encoding="utf-8"?>
<Properties xmlns="http://schemas.openxmlformats.org/officeDocument/2006/extended-properties" xmlns:vt="http://schemas.openxmlformats.org/officeDocument/2006/docPropsVTypes">
  <TotalTime>3387</TotalTime>
  <Words>3157</Words>
  <Application>Microsoft Office PowerPoint</Application>
  <PresentationFormat>Widescreen</PresentationFormat>
  <Paragraphs>323</Paragraphs>
  <Slides>24</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Arial,Sans-Serif</vt:lpstr>
      <vt:lpstr>Avenir LT Std 35 Light</vt:lpstr>
      <vt:lpstr>Avenir LT Std 65 Medium</vt:lpstr>
      <vt:lpstr>Calibri</vt:lpstr>
      <vt:lpstr>Candara</vt:lpstr>
      <vt:lpstr>Courier New</vt:lpstr>
      <vt:lpstr>Wingdings</vt:lpstr>
      <vt:lpstr>Wingdings 2</vt:lpstr>
      <vt:lpstr>Wingdings,Sans-Serif</vt:lpstr>
      <vt:lpstr>Dividend</vt:lpstr>
      <vt:lpstr>February Scholarship Forum</vt:lpstr>
      <vt:lpstr>December Scholarship Forum Recap</vt:lpstr>
      <vt:lpstr>Academic Year Timeline &amp; Monthly To Do List </vt:lpstr>
      <vt:lpstr>2023 - 2024 Academic year timeline</vt:lpstr>
      <vt:lpstr>PowerPoint Presentation</vt:lpstr>
      <vt:lpstr>Financial aid office updates and reminders</vt:lpstr>
      <vt:lpstr>Summer 2024 Awarding</vt:lpstr>
      <vt:lpstr>PowerPoint Presentation</vt:lpstr>
      <vt:lpstr>PowerPoint Presentation</vt:lpstr>
      <vt:lpstr>UM BoX  - UNIT / DEPT Scholarship Folders</vt:lpstr>
      <vt:lpstr>UM Scholarship Portal and FAFSA Updates for the 2024 – 2025 Academic Year</vt:lpstr>
      <vt:lpstr>2024 – 2025 Fafsa</vt:lpstr>
      <vt:lpstr>2024 - 2025 Award Offers</vt:lpstr>
      <vt:lpstr>Reviewer and Reference login update</vt:lpstr>
      <vt:lpstr>Quick overview: Reviewer Groups and Rubrics</vt:lpstr>
      <vt:lpstr>HOW TO OFFER SCHOLARSHIPS TO STUDENTS VIA THE SCHOLARSHIP PORTAL</vt:lpstr>
      <vt:lpstr>PowerPoint Presentation</vt:lpstr>
      <vt:lpstr>PowerPoint Presentation</vt:lpstr>
      <vt:lpstr>PowerPoint Presentation</vt:lpstr>
      <vt:lpstr>PowerPoint Presentation</vt:lpstr>
      <vt:lpstr>Questions? </vt:lpstr>
      <vt:lpstr>Department Scholarship Resource Webpage</vt:lpstr>
      <vt:lpstr>Looks LIKE SOUNDS Like</vt:lpstr>
      <vt:lpstr>Thank you for joining!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December Scholarship Forum</dc:title>
  <dc:creator>Raven Clark</dc:creator>
  <cp:lastModifiedBy>Peltier, Christina</cp:lastModifiedBy>
  <cp:revision>1664</cp:revision>
  <dcterms:created xsi:type="dcterms:W3CDTF">2022-10-24T19:48:53Z</dcterms:created>
  <dcterms:modified xsi:type="dcterms:W3CDTF">2024-02-16T20:41:25Z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0x010100422356F6E89A724CB608B73DC1A92CA9</vt:lpwstr>
  </property>
</Properties>
</file>