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 id="2147483660" r:id="rId5"/>
    <p:sldMasterId id="2147483757" r:id="rId6"/>
    <p:sldMasterId id="2147483769" r:id="rId7"/>
  </p:sldMasterIdLst>
  <p:notesMasterIdLst>
    <p:notesMasterId r:id="rId24"/>
  </p:notesMasterIdLst>
  <p:sldIdLst>
    <p:sldId id="258" r:id="rId8"/>
    <p:sldId id="304" r:id="rId9"/>
    <p:sldId id="277" r:id="rId10"/>
    <p:sldId id="310" r:id="rId11"/>
    <p:sldId id="259" r:id="rId12"/>
    <p:sldId id="281" r:id="rId13"/>
    <p:sldId id="282" r:id="rId14"/>
    <p:sldId id="330" r:id="rId15"/>
    <p:sldId id="291" r:id="rId16"/>
    <p:sldId id="292" r:id="rId17"/>
    <p:sldId id="316" r:id="rId18"/>
    <p:sldId id="312" r:id="rId19"/>
    <p:sldId id="318" r:id="rId20"/>
    <p:sldId id="267" r:id="rId21"/>
    <p:sldId id="268"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423A"/>
    <a:srgbClr val="70002E"/>
    <a:srgbClr val="EFE8D4"/>
    <a:srgbClr val="540023"/>
    <a:srgbClr val="C6E5F2"/>
    <a:srgbClr val="6E1D4A"/>
    <a:srgbClr val="9F8692"/>
    <a:srgbClr val="004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563A58-3780-2485-F17A-B1D9A295BC5C}" v="21" dt="2025-01-24T17:11:46.4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56" autoAdjust="0"/>
    <p:restoredTop sz="83481" autoAdjust="0"/>
  </p:normalViewPr>
  <p:slideViewPr>
    <p:cSldViewPr snapToGrid="0">
      <p:cViewPr varScale="1">
        <p:scale>
          <a:sx n="94" d="100"/>
          <a:sy n="94" d="100"/>
        </p:scale>
        <p:origin x="480"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7C2C17-DE26-4B09-B863-A24AF5FC8886}" type="datetimeFigureOut">
              <a:rPr lang="en-US" smtClean="0"/>
              <a:t>2/27/2025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D0482-FC88-431A-A070-37D919A9D21F}" type="slidenum">
              <a:rPr lang="en-US" smtClean="0"/>
              <a:t>‹#›</a:t>
            </a:fld>
            <a:endParaRPr lang="en-US" dirty="0"/>
          </a:p>
        </p:txBody>
      </p:sp>
    </p:spTree>
    <p:extLst>
      <p:ext uri="{BB962C8B-B14F-4D97-AF65-F5344CB8AC3E}">
        <p14:creationId xmlns:p14="http://schemas.microsoft.com/office/powerpoint/2010/main" val="240562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dirty="0"/>
              <a:t>Raven presents</a:t>
            </a:r>
          </a:p>
          <a:p>
            <a:pPr marL="171450" indent="-171450">
              <a:buFont typeface="Wingdings" panose="05000000000000000000" pitchFamily="2" charset="2"/>
              <a:buChar char="Ø"/>
            </a:pPr>
            <a:r>
              <a:rPr lang="en-US" dirty="0">
                <a:cs typeface="Calibri"/>
              </a:rPr>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1</a:t>
            </a:fld>
            <a:endParaRPr lang="en-US" dirty="0"/>
          </a:p>
        </p:txBody>
      </p:sp>
    </p:spTree>
    <p:extLst>
      <p:ext uri="{BB962C8B-B14F-4D97-AF65-F5344CB8AC3E}">
        <p14:creationId xmlns:p14="http://schemas.microsoft.com/office/powerpoint/2010/main" val="3318029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FAO Presents</a:t>
            </a:r>
          </a:p>
          <a:p>
            <a:pPr marL="171450" indent="-171450">
              <a:buFont typeface="Wingdings"/>
              <a:buChar char="Ø"/>
            </a:pPr>
            <a:r>
              <a:rPr lang="en-US" dirty="0">
                <a:cs typeface="Calibri"/>
              </a:rPr>
              <a:t>Complete.</a:t>
            </a:r>
          </a:p>
          <a:p>
            <a:endParaRPr lang="en-US"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5225E-EB3B-4CEC-8FD1-6C5AE9CF95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18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FAO Presents: </a:t>
            </a:r>
          </a:p>
          <a:p>
            <a:pPr marL="171450" indent="-171450">
              <a:buFont typeface="Wingdings" panose="05000000000000000000" pitchFamily="2" charset="2"/>
              <a:buChar char="Ø"/>
            </a:pPr>
            <a:r>
              <a:rPr lang="en-US" dirty="0"/>
              <a:t>Complete. </a:t>
            </a:r>
          </a:p>
        </p:txBody>
      </p:sp>
      <p:sp>
        <p:nvSpPr>
          <p:cNvPr id="4" name="Slide Number Placeholder 3"/>
          <p:cNvSpPr>
            <a:spLocks noGrp="1"/>
          </p:cNvSpPr>
          <p:nvPr>
            <p:ph type="sldNum" sz="quarter" idx="5"/>
          </p:nvPr>
        </p:nvSpPr>
        <p:spPr/>
        <p:txBody>
          <a:bodyPr/>
          <a:lstStyle/>
          <a:p>
            <a:fld id="{1BD5225E-EB3B-4CEC-8FD1-6C5AE9CF95E2}" type="slidenum">
              <a:rPr lang="en-US" smtClean="0"/>
              <a:t>11</a:t>
            </a:fld>
            <a:endParaRPr lang="en-US" dirty="0"/>
          </a:p>
        </p:txBody>
      </p:sp>
    </p:spTree>
    <p:extLst>
      <p:ext uri="{BB962C8B-B14F-4D97-AF65-F5344CB8AC3E}">
        <p14:creationId xmlns:p14="http://schemas.microsoft.com/office/powerpoint/2010/main" val="3402896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FAO Presents: </a:t>
            </a:r>
          </a:p>
          <a:p>
            <a:pPr marL="171450" indent="-171450">
              <a:buFont typeface="Wingdings" panose="05000000000000000000" pitchFamily="2" charset="2"/>
              <a:buChar char="Ø"/>
            </a:pPr>
            <a:r>
              <a:rPr lang="en-US" dirty="0"/>
              <a:t>Complete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5225E-EB3B-4CEC-8FD1-6C5AE9CF95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985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13</a:t>
            </a:fld>
            <a:endParaRPr lang="en-US" dirty="0"/>
          </a:p>
        </p:txBody>
      </p:sp>
    </p:spTree>
    <p:extLst>
      <p:ext uri="{BB962C8B-B14F-4D97-AF65-F5344CB8AC3E}">
        <p14:creationId xmlns:p14="http://schemas.microsoft.com/office/powerpoint/2010/main" val="3048616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14</a:t>
            </a:fld>
            <a:endParaRPr lang="en-US" dirty="0"/>
          </a:p>
        </p:txBody>
      </p:sp>
    </p:spTree>
    <p:extLst>
      <p:ext uri="{BB962C8B-B14F-4D97-AF65-F5344CB8AC3E}">
        <p14:creationId xmlns:p14="http://schemas.microsoft.com/office/powerpoint/2010/main" val="3548529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t>Add Ethan?</a:t>
            </a:r>
          </a:p>
        </p:txBody>
      </p:sp>
      <p:sp>
        <p:nvSpPr>
          <p:cNvPr id="4" name="Slide Number Placeholder 3"/>
          <p:cNvSpPr>
            <a:spLocks noGrp="1"/>
          </p:cNvSpPr>
          <p:nvPr>
            <p:ph type="sldNum" sz="quarter" idx="5"/>
          </p:nvPr>
        </p:nvSpPr>
        <p:spPr/>
        <p:txBody>
          <a:bodyPr/>
          <a:lstStyle/>
          <a:p>
            <a:fld id="{5ADD0482-FC88-431A-A070-37D919A9D21F}" type="slidenum">
              <a:rPr lang="en-US" smtClean="0"/>
              <a:t>15</a:t>
            </a:fld>
            <a:endParaRPr lang="en-US" dirty="0"/>
          </a:p>
        </p:txBody>
      </p:sp>
    </p:spTree>
    <p:extLst>
      <p:ext uri="{BB962C8B-B14F-4D97-AF65-F5344CB8AC3E}">
        <p14:creationId xmlns:p14="http://schemas.microsoft.com/office/powerpoint/2010/main" val="252098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16</a:t>
            </a:fld>
            <a:endParaRPr lang="en-US" dirty="0"/>
          </a:p>
        </p:txBody>
      </p:sp>
    </p:spTree>
    <p:extLst>
      <p:ext uri="{BB962C8B-B14F-4D97-AF65-F5344CB8AC3E}">
        <p14:creationId xmlns:p14="http://schemas.microsoft.com/office/powerpoint/2010/main" val="1409200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ourier New" panose="02070309020205020404" pitchFamily="49" charset="0"/>
              <a:buNone/>
            </a:pPr>
            <a:r>
              <a:rPr lang="en-US" b="1" dirty="0"/>
              <a:t>FAO Presents</a:t>
            </a:r>
          </a:p>
          <a:p>
            <a:pPr marL="171450" indent="-171450">
              <a:buFont typeface="Wingdings" panose="05000000000000000000" pitchFamily="2" charset="2"/>
              <a:buChar char="Ø"/>
            </a:pPr>
            <a:r>
              <a:rPr lang="en-US" b="1" dirty="0"/>
              <a:t>Complete</a:t>
            </a:r>
          </a:p>
          <a:p>
            <a:pPr marL="171450" indent="-171450">
              <a:buFont typeface="Wingdings" panose="05000000000000000000" pitchFamily="2" charset="2"/>
              <a:buChar char="Ø"/>
            </a:pPr>
            <a:endParaRPr lang="en-US" b="1" dirty="0"/>
          </a:p>
        </p:txBody>
      </p:sp>
      <p:sp>
        <p:nvSpPr>
          <p:cNvPr id="4" name="Slide Number Placeholder 3"/>
          <p:cNvSpPr>
            <a:spLocks noGrp="1"/>
          </p:cNvSpPr>
          <p:nvPr>
            <p:ph type="sldNum" sz="quarter" idx="5"/>
          </p:nvPr>
        </p:nvSpPr>
        <p:spPr/>
        <p:txBody>
          <a:bodyPr/>
          <a:lstStyle/>
          <a:p>
            <a:fld id="{5ADD0482-FC88-431A-A070-37D919A9D21F}" type="slidenum">
              <a:rPr lang="en-US" smtClean="0"/>
              <a:t>2</a:t>
            </a:fld>
            <a:endParaRPr lang="en-US" dirty="0"/>
          </a:p>
        </p:txBody>
      </p:sp>
    </p:spTree>
    <p:extLst>
      <p:ext uri="{BB962C8B-B14F-4D97-AF65-F5344CB8AC3E}">
        <p14:creationId xmlns:p14="http://schemas.microsoft.com/office/powerpoint/2010/main" val="3097978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ea typeface="Calibri"/>
                <a:cs typeface="Calibri"/>
              </a:rPr>
              <a:t>Complete. </a:t>
            </a:r>
          </a:p>
        </p:txBody>
      </p:sp>
      <p:sp>
        <p:nvSpPr>
          <p:cNvPr id="4" name="Slide Number Placeholder 3"/>
          <p:cNvSpPr>
            <a:spLocks noGrp="1"/>
          </p:cNvSpPr>
          <p:nvPr>
            <p:ph type="sldNum" sz="quarter" idx="5"/>
          </p:nvPr>
        </p:nvSpPr>
        <p:spPr/>
        <p:txBody>
          <a:bodyPr/>
          <a:lstStyle/>
          <a:p>
            <a:fld id="{5ADD0482-FC88-431A-A070-37D919A9D21F}" type="slidenum">
              <a:rPr lang="en-US" smtClean="0"/>
              <a:t>3</a:t>
            </a:fld>
            <a:endParaRPr lang="en-US" dirty="0"/>
          </a:p>
        </p:txBody>
      </p:sp>
    </p:spTree>
    <p:extLst>
      <p:ext uri="{BB962C8B-B14F-4D97-AF65-F5344CB8AC3E}">
        <p14:creationId xmlns:p14="http://schemas.microsoft.com/office/powerpoint/2010/main" val="3138048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FAO presents</a:t>
            </a: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dirty="0">
                <a:solidFill>
                  <a:schemeClr val="accent5">
                    <a:lumMod val="50000"/>
                  </a:schemeClr>
                </a:solidFill>
              </a:rPr>
              <a:t>Update Dates.</a:t>
            </a:r>
          </a:p>
        </p:txBody>
      </p:sp>
      <p:sp>
        <p:nvSpPr>
          <p:cNvPr id="4" name="Slide Number Placeholder 3"/>
          <p:cNvSpPr>
            <a:spLocks noGrp="1"/>
          </p:cNvSpPr>
          <p:nvPr>
            <p:ph type="sldNum" sz="quarter" idx="5"/>
          </p:nvPr>
        </p:nvSpPr>
        <p:spPr/>
        <p:txBody>
          <a:bodyPr/>
          <a:lstStyle/>
          <a:p>
            <a:fld id="{5ADD0482-FC88-431A-A070-37D919A9D21F}" type="slidenum">
              <a:rPr lang="en-US" smtClean="0"/>
              <a:t>4</a:t>
            </a:fld>
            <a:endParaRPr lang="en-US" dirty="0"/>
          </a:p>
        </p:txBody>
      </p:sp>
    </p:spTree>
    <p:extLst>
      <p:ext uri="{BB962C8B-B14F-4D97-AF65-F5344CB8AC3E}">
        <p14:creationId xmlns:p14="http://schemas.microsoft.com/office/powerpoint/2010/main" val="4033067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a:t>
            </a:r>
          </a:p>
          <a:p>
            <a:pPr marL="171450" indent="-171450">
              <a:buFont typeface="Wingdings" panose="05000000000000000000" pitchFamily="2" charset="2"/>
              <a:buChar char="Ø"/>
            </a:pPr>
            <a:r>
              <a:rPr lang="en-US" b="1" dirty="0">
                <a:cs typeface="Calibri"/>
              </a:rPr>
              <a:t>Complete.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5225E-EB3B-4CEC-8FD1-6C5AE9CF95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541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FAO Presents: </a:t>
            </a:r>
          </a:p>
          <a:p>
            <a:pPr marL="171450" indent="-171450">
              <a:buFont typeface="Wingdings" panose="05000000000000000000" pitchFamily="2" charset="2"/>
              <a:buChar char="Ø"/>
            </a:pPr>
            <a:r>
              <a:rPr lang="en-US" b="0" dirty="0">
                <a:cs typeface="Calibri"/>
              </a:rPr>
              <a:t>Complete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5225E-EB3B-4CEC-8FD1-6C5AE9CF95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224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FAO Presents: </a:t>
            </a:r>
          </a:p>
          <a:p>
            <a:pPr marL="171450" indent="-171450">
              <a:buFont typeface="Wingdings" panose="05000000000000000000" pitchFamily="2" charset="2"/>
              <a:buChar char="Ø"/>
            </a:pPr>
            <a:r>
              <a:rPr lang="en-US" b="0" dirty="0"/>
              <a:t>Complete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5225E-EB3B-4CEC-8FD1-6C5AE9CF95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864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FAO Presents</a:t>
            </a:r>
          </a:p>
          <a:p>
            <a:pPr marL="171450" indent="-171450">
              <a:buFont typeface="Wingdings" panose="05000000000000000000" pitchFamily="2" charset="2"/>
              <a:buChar char="Ø"/>
            </a:pPr>
            <a:r>
              <a:rPr lang="en-US" b="0" dirty="0"/>
              <a:t>Complete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5225E-EB3B-4CEC-8FD1-6C5AE9CF95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892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FAO Presents</a:t>
            </a:r>
          </a:p>
          <a:p>
            <a:endParaRPr lang="en-US" b="1" dirty="0"/>
          </a:p>
          <a:p>
            <a:r>
              <a:rPr lang="en-US" b="1" dirty="0"/>
              <a:t>Raven  – Maybe Stewardship can chime in that TY letters are not required???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5225E-EB3B-4CEC-8FD1-6C5AE9CF95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304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C994CB-2BC6-164B-80D4-304B4CB6D8C3}"/>
              </a:ext>
            </a:extLst>
          </p:cNvPr>
          <p:cNvSpPr>
            <a:spLocks noChangeAspect="1"/>
          </p:cNvSpPr>
          <p:nvPr userDrawn="1"/>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2180496"/>
            <a:ext cx="11029615" cy="367830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E20D11B3-3F18-4FD1-BAEF-D15CC2EE16C2}" type="datetime8">
              <a:rPr lang="en-US" noProof="0" smtClean="0"/>
              <a:t>2/27/2025 7:34 AM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558300" y="5956137"/>
            <a:ext cx="1052508" cy="365125"/>
          </a:xfrm>
        </p:spPr>
        <p:txBody>
          <a:bodyPr/>
          <a:lstStyle/>
          <a:p>
            <a:fld id="{C5C3056E-1632-4A65-A24F-3F10A1450A6E}" type="slidenum">
              <a:rPr lang="en-US" noProof="0" smtClean="0"/>
              <a:t>‹#›</a:t>
            </a:fld>
            <a:endParaRPr lang="en-US" noProof="0" dirty="0"/>
          </a:p>
        </p:txBody>
      </p:sp>
      <p:sp>
        <p:nvSpPr>
          <p:cNvPr id="9" name="Title 1">
            <a:extLst>
              <a:ext uri="{FF2B5EF4-FFF2-40B4-BE49-F238E27FC236}">
                <a16:creationId xmlns:a16="http://schemas.microsoft.com/office/drawing/2014/main" id="{B5BE0FDB-DB48-E242-8A1F-5B06F79B404A}"/>
              </a:ext>
            </a:extLst>
          </p:cNvPr>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Tree>
    <p:extLst>
      <p:ext uri="{BB962C8B-B14F-4D97-AF65-F5344CB8AC3E}">
        <p14:creationId xmlns:p14="http://schemas.microsoft.com/office/powerpoint/2010/main" val="1101181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22A32-5C31-3408-BF98-C232AB845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FECC7F-8840-16F6-E989-91202967DD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4B00C5-9EC1-6329-0390-73F566DF38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AEBCF8-7A4B-A573-5ACC-022AB93E3F00}"/>
              </a:ext>
            </a:extLst>
          </p:cNvPr>
          <p:cNvSpPr>
            <a:spLocks noGrp="1"/>
          </p:cNvSpPr>
          <p:nvPr>
            <p:ph type="dt" sz="half" idx="10"/>
          </p:nvPr>
        </p:nvSpPr>
        <p:spPr/>
        <p:txBody>
          <a:bodyPr/>
          <a:lstStyle/>
          <a:p>
            <a:fld id="{4A04DA25-D7AB-4B0A-AE8D-0314F3A7265A}" type="datetimeFigureOut">
              <a:rPr lang="en-US" smtClean="0"/>
              <a:t>2/27/2025</a:t>
            </a:fld>
            <a:endParaRPr lang="en-US" dirty="0"/>
          </a:p>
        </p:txBody>
      </p:sp>
      <p:sp>
        <p:nvSpPr>
          <p:cNvPr id="6" name="Footer Placeholder 5">
            <a:extLst>
              <a:ext uri="{FF2B5EF4-FFF2-40B4-BE49-F238E27FC236}">
                <a16:creationId xmlns:a16="http://schemas.microsoft.com/office/drawing/2014/main" id="{C7BF0FBD-24D5-763B-E526-72070C3102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28DDC1-34EB-D63F-818E-AAA6179FC3DA}"/>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3043605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7BA9-BEE0-42D2-AFF9-9A90A7958C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AF4310-B5D9-1FA9-1609-A9A4291BAE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833864-8432-921D-5709-41B3518042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96903F-4960-8D91-606C-EBEE2C7778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375436-9913-F67B-25FA-E77FB89A55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03F5E7-27E8-CE7C-4EC4-C15E0FE3421D}"/>
              </a:ext>
            </a:extLst>
          </p:cNvPr>
          <p:cNvSpPr>
            <a:spLocks noGrp="1"/>
          </p:cNvSpPr>
          <p:nvPr>
            <p:ph type="dt" sz="half" idx="10"/>
          </p:nvPr>
        </p:nvSpPr>
        <p:spPr/>
        <p:txBody>
          <a:bodyPr/>
          <a:lstStyle/>
          <a:p>
            <a:fld id="{4A04DA25-D7AB-4B0A-AE8D-0314F3A7265A}" type="datetimeFigureOut">
              <a:rPr lang="en-US" smtClean="0"/>
              <a:t>2/27/2025</a:t>
            </a:fld>
            <a:endParaRPr lang="en-US" dirty="0"/>
          </a:p>
        </p:txBody>
      </p:sp>
      <p:sp>
        <p:nvSpPr>
          <p:cNvPr id="8" name="Footer Placeholder 7">
            <a:extLst>
              <a:ext uri="{FF2B5EF4-FFF2-40B4-BE49-F238E27FC236}">
                <a16:creationId xmlns:a16="http://schemas.microsoft.com/office/drawing/2014/main" id="{3DBF1B07-21F5-1770-B3D6-7D315C8C3BF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E5C95D3-15CB-8CB2-45F5-99750002DD6A}"/>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3630214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78F8-2F40-97B3-CA62-FA234178D5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A1E12E-8C67-9975-E9D9-C889E70D09DD}"/>
              </a:ext>
            </a:extLst>
          </p:cNvPr>
          <p:cNvSpPr>
            <a:spLocks noGrp="1"/>
          </p:cNvSpPr>
          <p:nvPr>
            <p:ph type="dt" sz="half" idx="10"/>
          </p:nvPr>
        </p:nvSpPr>
        <p:spPr/>
        <p:txBody>
          <a:bodyPr/>
          <a:lstStyle/>
          <a:p>
            <a:fld id="{4A04DA25-D7AB-4B0A-AE8D-0314F3A7265A}" type="datetimeFigureOut">
              <a:rPr lang="en-US" smtClean="0"/>
              <a:t>2/27/2025</a:t>
            </a:fld>
            <a:endParaRPr lang="en-US" dirty="0"/>
          </a:p>
        </p:txBody>
      </p:sp>
      <p:sp>
        <p:nvSpPr>
          <p:cNvPr id="4" name="Footer Placeholder 3">
            <a:extLst>
              <a:ext uri="{FF2B5EF4-FFF2-40B4-BE49-F238E27FC236}">
                <a16:creationId xmlns:a16="http://schemas.microsoft.com/office/drawing/2014/main" id="{3C7BF50D-4A6F-B0DF-AC03-91333936BA2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E002EC-5515-AE67-8649-219482A4E69C}"/>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295085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2EE58A-1517-CAF0-E408-44616D91207C}"/>
              </a:ext>
            </a:extLst>
          </p:cNvPr>
          <p:cNvSpPr>
            <a:spLocks noGrp="1"/>
          </p:cNvSpPr>
          <p:nvPr>
            <p:ph type="dt" sz="half" idx="10"/>
          </p:nvPr>
        </p:nvSpPr>
        <p:spPr/>
        <p:txBody>
          <a:bodyPr/>
          <a:lstStyle/>
          <a:p>
            <a:fld id="{4A04DA25-D7AB-4B0A-AE8D-0314F3A7265A}" type="datetimeFigureOut">
              <a:rPr lang="en-US" smtClean="0"/>
              <a:t>2/27/2025</a:t>
            </a:fld>
            <a:endParaRPr lang="en-US" dirty="0"/>
          </a:p>
        </p:txBody>
      </p:sp>
      <p:sp>
        <p:nvSpPr>
          <p:cNvPr id="3" name="Footer Placeholder 2">
            <a:extLst>
              <a:ext uri="{FF2B5EF4-FFF2-40B4-BE49-F238E27FC236}">
                <a16:creationId xmlns:a16="http://schemas.microsoft.com/office/drawing/2014/main" id="{5DD8EE20-412B-2878-F2C4-AA49CFBCD28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42230BB-37D3-91BE-8797-C6BC9EFCF09E}"/>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375931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52968-89E8-48F4-2CEE-C6F47B4EB6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1E3D0E-19F4-F332-4CFB-2D51D8B584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2AE17A-84E7-A8FE-3FA2-48F724DB9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170AE8-AAB1-C408-44D5-B4DCE072032A}"/>
              </a:ext>
            </a:extLst>
          </p:cNvPr>
          <p:cNvSpPr>
            <a:spLocks noGrp="1"/>
          </p:cNvSpPr>
          <p:nvPr>
            <p:ph type="dt" sz="half" idx="10"/>
          </p:nvPr>
        </p:nvSpPr>
        <p:spPr/>
        <p:txBody>
          <a:bodyPr/>
          <a:lstStyle/>
          <a:p>
            <a:fld id="{4A04DA25-D7AB-4B0A-AE8D-0314F3A7265A}" type="datetimeFigureOut">
              <a:rPr lang="en-US" smtClean="0"/>
              <a:t>2/27/2025</a:t>
            </a:fld>
            <a:endParaRPr lang="en-US" dirty="0"/>
          </a:p>
        </p:txBody>
      </p:sp>
      <p:sp>
        <p:nvSpPr>
          <p:cNvPr id="6" name="Footer Placeholder 5">
            <a:extLst>
              <a:ext uri="{FF2B5EF4-FFF2-40B4-BE49-F238E27FC236}">
                <a16:creationId xmlns:a16="http://schemas.microsoft.com/office/drawing/2014/main" id="{FABE7454-5FCB-013C-43CB-ED8BD53AF63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64FE00-52E3-C012-82AE-90C764EB36A4}"/>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680794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C4E3B-197F-A6D5-E07A-085915C5AA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261E17-B2F8-0376-1509-E850895F1F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EECCA18-2903-C640-0FDA-558C113E3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0891BF-7A1C-5F28-715F-FDF17C9797E2}"/>
              </a:ext>
            </a:extLst>
          </p:cNvPr>
          <p:cNvSpPr>
            <a:spLocks noGrp="1"/>
          </p:cNvSpPr>
          <p:nvPr>
            <p:ph type="dt" sz="half" idx="10"/>
          </p:nvPr>
        </p:nvSpPr>
        <p:spPr/>
        <p:txBody>
          <a:bodyPr/>
          <a:lstStyle/>
          <a:p>
            <a:fld id="{4A04DA25-D7AB-4B0A-AE8D-0314F3A7265A}" type="datetimeFigureOut">
              <a:rPr lang="en-US" smtClean="0"/>
              <a:t>2/27/2025</a:t>
            </a:fld>
            <a:endParaRPr lang="en-US" dirty="0"/>
          </a:p>
        </p:txBody>
      </p:sp>
      <p:sp>
        <p:nvSpPr>
          <p:cNvPr id="6" name="Footer Placeholder 5">
            <a:extLst>
              <a:ext uri="{FF2B5EF4-FFF2-40B4-BE49-F238E27FC236}">
                <a16:creationId xmlns:a16="http://schemas.microsoft.com/office/drawing/2014/main" id="{ABF2357B-FCA7-1EB3-6E51-A4B0266F84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FA23E0-C8D8-1320-0E83-75E9FEAD7997}"/>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3137663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E4A3-CBF7-42D6-2AF4-F53494611E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E6B872-418F-7891-39DD-877B343DEC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3D30A2-2F13-27DB-E551-7A5D1EF7E9C8}"/>
              </a:ext>
            </a:extLst>
          </p:cNvPr>
          <p:cNvSpPr>
            <a:spLocks noGrp="1"/>
          </p:cNvSpPr>
          <p:nvPr>
            <p:ph type="dt" sz="half" idx="10"/>
          </p:nvPr>
        </p:nvSpPr>
        <p:spPr/>
        <p:txBody>
          <a:bodyPr/>
          <a:lstStyle/>
          <a:p>
            <a:fld id="{4A04DA25-D7AB-4B0A-AE8D-0314F3A7265A}" type="datetimeFigureOut">
              <a:rPr lang="en-US" smtClean="0"/>
              <a:t>2/27/2025</a:t>
            </a:fld>
            <a:endParaRPr lang="en-US" dirty="0"/>
          </a:p>
        </p:txBody>
      </p:sp>
      <p:sp>
        <p:nvSpPr>
          <p:cNvPr id="5" name="Footer Placeholder 4">
            <a:extLst>
              <a:ext uri="{FF2B5EF4-FFF2-40B4-BE49-F238E27FC236}">
                <a16:creationId xmlns:a16="http://schemas.microsoft.com/office/drawing/2014/main" id="{FCA4AF8A-991E-5ADE-E461-09B8B7B157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32AA5E-255C-95FC-2CD3-28CA1CE1D202}"/>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85585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A73201-509C-D170-1F64-4E6E03408B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599C67-FC70-7101-777F-56DF448356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6D8C3-476C-02B5-4E0E-4C71B31E4F9A}"/>
              </a:ext>
            </a:extLst>
          </p:cNvPr>
          <p:cNvSpPr>
            <a:spLocks noGrp="1"/>
          </p:cNvSpPr>
          <p:nvPr>
            <p:ph type="dt" sz="half" idx="10"/>
          </p:nvPr>
        </p:nvSpPr>
        <p:spPr/>
        <p:txBody>
          <a:bodyPr/>
          <a:lstStyle/>
          <a:p>
            <a:fld id="{4A04DA25-D7AB-4B0A-AE8D-0314F3A7265A}" type="datetimeFigureOut">
              <a:rPr lang="en-US" smtClean="0"/>
              <a:t>2/27/2025</a:t>
            </a:fld>
            <a:endParaRPr lang="en-US" dirty="0"/>
          </a:p>
        </p:txBody>
      </p:sp>
      <p:sp>
        <p:nvSpPr>
          <p:cNvPr id="5" name="Footer Placeholder 4">
            <a:extLst>
              <a:ext uri="{FF2B5EF4-FFF2-40B4-BE49-F238E27FC236}">
                <a16:creationId xmlns:a16="http://schemas.microsoft.com/office/drawing/2014/main" id="{246FDE9D-FB37-337A-0643-59ADCF060C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553B55-1988-76B8-D6B3-DFDA85B4DD9E}"/>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1185677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C994CB-2BC6-164B-80D4-304B4CB6D8C3}"/>
              </a:ext>
            </a:extLst>
          </p:cNvPr>
          <p:cNvSpPr>
            <a:spLocks noChangeAspect="1"/>
          </p:cNvSpPr>
          <p:nvPr userDrawn="1"/>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2180496"/>
            <a:ext cx="11029615" cy="367830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E20D11B3-3F18-4FD1-BAEF-D15CC2EE16C2}" type="datetime8">
              <a:rPr lang="en-US" noProof="0" smtClean="0"/>
              <a:t>2/27/2025 7:34 AM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558300" y="5956137"/>
            <a:ext cx="1052508" cy="365125"/>
          </a:xfrm>
        </p:spPr>
        <p:txBody>
          <a:bodyPr/>
          <a:lstStyle/>
          <a:p>
            <a:fld id="{C5C3056E-1632-4A65-A24F-3F10A1450A6E}" type="slidenum">
              <a:rPr lang="en-US" noProof="0" smtClean="0"/>
              <a:t>‹#›</a:t>
            </a:fld>
            <a:endParaRPr lang="en-US" noProof="0" dirty="0"/>
          </a:p>
        </p:txBody>
      </p:sp>
      <p:sp>
        <p:nvSpPr>
          <p:cNvPr id="9" name="Title 1">
            <a:extLst>
              <a:ext uri="{FF2B5EF4-FFF2-40B4-BE49-F238E27FC236}">
                <a16:creationId xmlns:a16="http://schemas.microsoft.com/office/drawing/2014/main" id="{B5BE0FDB-DB48-E242-8A1F-5B06F79B404A}"/>
              </a:ext>
            </a:extLst>
          </p:cNvPr>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Tree>
    <p:extLst>
      <p:ext uri="{BB962C8B-B14F-4D97-AF65-F5344CB8AC3E}">
        <p14:creationId xmlns:p14="http://schemas.microsoft.com/office/powerpoint/2010/main" val="3322333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903163"/>
                </a:solidFill>
              </a:defRPr>
            </a:lvl1pPr>
          </a:lstStyle>
          <a:p>
            <a:fld id="{E2E361C1-C0E3-47DF-8509-372F2F8B74E4}" type="datetime8">
              <a:rPr lang="en-US" noProof="0" smtClean="0"/>
              <a:pPr/>
              <a:t>2/27/2025 7:34 AM</a:t>
            </a:fld>
            <a:endParaRPr lang="en-US" noProof="0" dirty="0"/>
          </a:p>
        </p:txBody>
      </p:sp>
      <p:sp>
        <p:nvSpPr>
          <p:cNvPr id="3" name="Footer Placeholder 2"/>
          <p:cNvSpPr>
            <a:spLocks noGrp="1"/>
          </p:cNvSpPr>
          <p:nvPr>
            <p:ph type="ftr" sz="quarter" idx="11"/>
          </p:nvPr>
        </p:nvSpPr>
        <p:spPr/>
        <p:txBody>
          <a:bodyPr/>
          <a:lstStyle>
            <a:lvl1pPr>
              <a:defRPr>
                <a:solidFill>
                  <a:srgbClr val="903163"/>
                </a:solidFill>
              </a:defRPr>
            </a:lvl1pPr>
          </a:lstStyle>
          <a:p>
            <a:r>
              <a:rPr lang="en-US" noProof="0" dirty="0"/>
              <a:t>ADD A FOOTER</a:t>
            </a:r>
          </a:p>
        </p:txBody>
      </p:sp>
      <p:sp>
        <p:nvSpPr>
          <p:cNvPr id="4" name="Slide Number Placeholder 3"/>
          <p:cNvSpPr>
            <a:spLocks noGrp="1"/>
          </p:cNvSpPr>
          <p:nvPr>
            <p:ph type="sldNum" sz="quarter" idx="12"/>
          </p:nvPr>
        </p:nvSpPr>
        <p:spPr/>
        <p:txBody>
          <a:bodyPr/>
          <a:lstStyle>
            <a:lvl1pPr>
              <a:defRPr>
                <a:solidFill>
                  <a:srgbClr val="903163"/>
                </a:solidFill>
              </a:defRPr>
            </a:lvl1pPr>
          </a:lstStyle>
          <a:p>
            <a:fld id="{C5C3056E-1632-4A65-A24F-3F10A1450A6E}" type="slidenum">
              <a:rPr lang="en-US" noProof="0" smtClean="0"/>
              <a:pPr/>
              <a:t>‹#›</a:t>
            </a:fld>
            <a:endParaRPr lang="en-US" noProof="0" dirty="0"/>
          </a:p>
        </p:txBody>
      </p:sp>
      <p:sp>
        <p:nvSpPr>
          <p:cNvPr id="5" name="Title 4">
            <a:extLst>
              <a:ext uri="{FF2B5EF4-FFF2-40B4-BE49-F238E27FC236}">
                <a16:creationId xmlns:a16="http://schemas.microsoft.com/office/drawing/2014/main" id="{DFBB0525-CFF9-4A39-B5EA-579253994F60}"/>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216969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903163"/>
                </a:solidFill>
              </a:defRPr>
            </a:lvl1pPr>
          </a:lstStyle>
          <a:p>
            <a:fld id="{E2E361C1-C0E3-47DF-8509-372F2F8B74E4}" type="datetime8">
              <a:rPr lang="en-US" noProof="0" smtClean="0"/>
              <a:pPr/>
              <a:t>2/27/2025 7:34 AM</a:t>
            </a:fld>
            <a:endParaRPr lang="en-US" noProof="0" dirty="0"/>
          </a:p>
        </p:txBody>
      </p:sp>
      <p:sp>
        <p:nvSpPr>
          <p:cNvPr id="3" name="Footer Placeholder 2"/>
          <p:cNvSpPr>
            <a:spLocks noGrp="1"/>
          </p:cNvSpPr>
          <p:nvPr>
            <p:ph type="ftr" sz="quarter" idx="11"/>
          </p:nvPr>
        </p:nvSpPr>
        <p:spPr/>
        <p:txBody>
          <a:bodyPr/>
          <a:lstStyle>
            <a:lvl1pPr>
              <a:defRPr>
                <a:solidFill>
                  <a:srgbClr val="903163"/>
                </a:solidFill>
              </a:defRPr>
            </a:lvl1pPr>
          </a:lstStyle>
          <a:p>
            <a:r>
              <a:rPr lang="en-US" noProof="0" dirty="0"/>
              <a:t>ADD A FOOTER</a:t>
            </a:r>
          </a:p>
        </p:txBody>
      </p:sp>
      <p:sp>
        <p:nvSpPr>
          <p:cNvPr id="4" name="Slide Number Placeholder 3"/>
          <p:cNvSpPr>
            <a:spLocks noGrp="1"/>
          </p:cNvSpPr>
          <p:nvPr>
            <p:ph type="sldNum" sz="quarter" idx="12"/>
          </p:nvPr>
        </p:nvSpPr>
        <p:spPr/>
        <p:txBody>
          <a:bodyPr/>
          <a:lstStyle>
            <a:lvl1pPr>
              <a:defRPr>
                <a:solidFill>
                  <a:srgbClr val="903163"/>
                </a:solidFill>
              </a:defRPr>
            </a:lvl1pPr>
          </a:lstStyle>
          <a:p>
            <a:fld id="{C5C3056E-1632-4A65-A24F-3F10A1450A6E}" type="slidenum">
              <a:rPr lang="en-US" noProof="0" smtClean="0"/>
              <a:pPr/>
              <a:t>‹#›</a:t>
            </a:fld>
            <a:endParaRPr lang="en-US" noProof="0" dirty="0"/>
          </a:p>
        </p:txBody>
      </p:sp>
      <p:sp>
        <p:nvSpPr>
          <p:cNvPr id="5" name="Title 4">
            <a:extLst>
              <a:ext uri="{FF2B5EF4-FFF2-40B4-BE49-F238E27FC236}">
                <a16:creationId xmlns:a16="http://schemas.microsoft.com/office/drawing/2014/main" id="{DFBB0525-CFF9-4A39-B5EA-579253994F60}"/>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4202044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6CE7D5-CF57-46EF-B807-FDD0502418D4}" type="datetimeFigureOut">
              <a:rPr lang="en-US" smtClean="0"/>
              <a:t>2/27/2025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907034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EB31E3-3C36-4741-A5F8-898465CC7F94}" type="datetimeFigureOut">
              <a:rPr lang="en-US" smtClean="0"/>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03906-7CD8-460E-A2EE-418527BD7A88}" type="slidenum">
              <a:rPr lang="en-US" smtClean="0"/>
              <a:t>‹#›</a:t>
            </a:fld>
            <a:endParaRPr lang="en-US" dirty="0"/>
          </a:p>
        </p:txBody>
      </p:sp>
    </p:spTree>
    <p:extLst>
      <p:ext uri="{BB962C8B-B14F-4D97-AF65-F5344CB8AC3E}">
        <p14:creationId xmlns:p14="http://schemas.microsoft.com/office/powerpoint/2010/main" val="2410319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Rectangle 7"/>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CF0AE2A5-5D3B-4ECC-9A5D-868F6C887DEE}" type="datetime8">
              <a:rPr lang="en-US" noProof="0" smtClean="0"/>
              <a:t>2/27/2025 7:34 AM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C5C3056E-1632-4A65-A24F-3F10A1450A6E}" type="slidenum">
              <a:rPr lang="en-US" noProof="0" smtClean="0"/>
              <a:t>‹#›</a:t>
            </a:fld>
            <a:endParaRPr lang="en-US" noProof="0" dirty="0"/>
          </a:p>
        </p:txBody>
      </p:sp>
    </p:spTree>
    <p:extLst>
      <p:ext uri="{BB962C8B-B14F-4D97-AF65-F5344CB8AC3E}">
        <p14:creationId xmlns:p14="http://schemas.microsoft.com/office/powerpoint/2010/main" val="1232840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B31E3-3C36-4741-A5F8-898465CC7F94}" type="datetimeFigureOut">
              <a:rPr lang="en-US" smtClean="0"/>
              <a:t>2/27/2025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803906-7CD8-460E-A2EE-418527BD7A88}" type="slidenum">
              <a:rPr lang="en-US" smtClean="0"/>
              <a:t>‹#›</a:t>
            </a:fld>
            <a:endParaRPr lang="en-US" dirty="0"/>
          </a:p>
        </p:txBody>
      </p:sp>
    </p:spTree>
    <p:extLst>
      <p:ext uri="{BB962C8B-B14F-4D97-AF65-F5344CB8AC3E}">
        <p14:creationId xmlns:p14="http://schemas.microsoft.com/office/powerpoint/2010/main" val="1346296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B31E3-3C36-4741-A5F8-898465CC7F94}" type="datetimeFigureOut">
              <a:rPr lang="en-US" smtClean="0"/>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03906-7CD8-460E-A2EE-418527BD7A88}" type="slidenum">
              <a:rPr lang="en-US" smtClean="0"/>
              <a:t>‹#›</a:t>
            </a:fld>
            <a:endParaRPr lang="en-US" dirty="0"/>
          </a:p>
        </p:txBody>
      </p:sp>
    </p:spTree>
    <p:extLst>
      <p:ext uri="{BB962C8B-B14F-4D97-AF65-F5344CB8AC3E}">
        <p14:creationId xmlns:p14="http://schemas.microsoft.com/office/powerpoint/2010/main" val="114734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EB31E3-3C36-4741-A5F8-898465CC7F94}" type="datetimeFigureOut">
              <a:rPr lang="en-US" smtClean="0"/>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03906-7CD8-460E-A2EE-418527BD7A88}" type="slidenum">
              <a:rPr lang="en-US" smtClean="0"/>
              <a:t>‹#›</a:t>
            </a:fld>
            <a:endParaRPr lang="en-US" dirty="0"/>
          </a:p>
        </p:txBody>
      </p:sp>
    </p:spTree>
    <p:extLst>
      <p:ext uri="{BB962C8B-B14F-4D97-AF65-F5344CB8AC3E}">
        <p14:creationId xmlns:p14="http://schemas.microsoft.com/office/powerpoint/2010/main" val="245693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2BB65-DA5C-A089-5E81-970884A271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B317EA-D0CE-EC40-7078-98C042AC1A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7536AE-10DF-2ABC-2A65-E0481C9D0AAF}"/>
              </a:ext>
            </a:extLst>
          </p:cNvPr>
          <p:cNvSpPr>
            <a:spLocks noGrp="1"/>
          </p:cNvSpPr>
          <p:nvPr>
            <p:ph type="dt" sz="half" idx="10"/>
          </p:nvPr>
        </p:nvSpPr>
        <p:spPr/>
        <p:txBody>
          <a:bodyPr/>
          <a:lstStyle/>
          <a:p>
            <a:fld id="{4A04DA25-D7AB-4B0A-AE8D-0314F3A7265A}" type="datetimeFigureOut">
              <a:rPr lang="en-US" smtClean="0"/>
              <a:t>2/27/2025</a:t>
            </a:fld>
            <a:endParaRPr lang="en-US" dirty="0"/>
          </a:p>
        </p:txBody>
      </p:sp>
      <p:sp>
        <p:nvSpPr>
          <p:cNvPr id="5" name="Footer Placeholder 4">
            <a:extLst>
              <a:ext uri="{FF2B5EF4-FFF2-40B4-BE49-F238E27FC236}">
                <a16:creationId xmlns:a16="http://schemas.microsoft.com/office/drawing/2014/main" id="{8DC17EE0-7F25-0ACA-CD92-330C813B95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617EAC-1C46-2B8D-FD23-BBE375B3A56B}"/>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2583892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C68D3-C3EE-398C-97BC-696996E4B8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D7627F-AD79-887C-8EF5-CAA7289062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8918A-1951-F047-53A1-52EF8064A8B4}"/>
              </a:ext>
            </a:extLst>
          </p:cNvPr>
          <p:cNvSpPr>
            <a:spLocks noGrp="1"/>
          </p:cNvSpPr>
          <p:nvPr>
            <p:ph type="dt" sz="half" idx="10"/>
          </p:nvPr>
        </p:nvSpPr>
        <p:spPr/>
        <p:txBody>
          <a:bodyPr/>
          <a:lstStyle/>
          <a:p>
            <a:fld id="{4A04DA25-D7AB-4B0A-AE8D-0314F3A7265A}" type="datetimeFigureOut">
              <a:rPr lang="en-US" smtClean="0"/>
              <a:t>2/27/2025</a:t>
            </a:fld>
            <a:endParaRPr lang="en-US" dirty="0"/>
          </a:p>
        </p:txBody>
      </p:sp>
      <p:sp>
        <p:nvSpPr>
          <p:cNvPr id="5" name="Footer Placeholder 4">
            <a:extLst>
              <a:ext uri="{FF2B5EF4-FFF2-40B4-BE49-F238E27FC236}">
                <a16:creationId xmlns:a16="http://schemas.microsoft.com/office/drawing/2014/main" id="{7BA791D4-5371-F3C5-D1F0-DBFA77F620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F540C4-5328-D29A-B074-E7C434EF4429}"/>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352209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0F87-B172-FC71-28EF-84291347C1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CC5529-C759-8460-82F0-CE8D83D181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C01FA2-38A4-D62F-1BBC-A0B5166ACCCB}"/>
              </a:ext>
            </a:extLst>
          </p:cNvPr>
          <p:cNvSpPr>
            <a:spLocks noGrp="1"/>
          </p:cNvSpPr>
          <p:nvPr>
            <p:ph type="dt" sz="half" idx="10"/>
          </p:nvPr>
        </p:nvSpPr>
        <p:spPr/>
        <p:txBody>
          <a:bodyPr/>
          <a:lstStyle/>
          <a:p>
            <a:fld id="{4A04DA25-D7AB-4B0A-AE8D-0314F3A7265A}" type="datetimeFigureOut">
              <a:rPr lang="en-US" smtClean="0"/>
              <a:t>2/27/2025</a:t>
            </a:fld>
            <a:endParaRPr lang="en-US" dirty="0"/>
          </a:p>
        </p:txBody>
      </p:sp>
      <p:sp>
        <p:nvSpPr>
          <p:cNvPr id="5" name="Footer Placeholder 4">
            <a:extLst>
              <a:ext uri="{FF2B5EF4-FFF2-40B4-BE49-F238E27FC236}">
                <a16:creationId xmlns:a16="http://schemas.microsoft.com/office/drawing/2014/main" id="{85F480B0-1253-EE4C-7024-76763B2FED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810D38-03E3-D40E-3B1B-A700C149CA50}"/>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2804678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89000">
              <a:srgbClr val="D4DEE3"/>
            </a:gs>
            <a:gs pos="0">
              <a:schemeClr val="bg1">
                <a:lumMod val="95000"/>
              </a:schemeClr>
            </a:gs>
            <a:gs pos="50000">
              <a:srgbClr val="E7EDEF"/>
            </a:gs>
            <a:gs pos="100000">
              <a:schemeClr val="tx2">
                <a:lumMod val="20000"/>
                <a:lumOff val="8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E4BA81B-A36E-46D5-918F-749D311F4B4A}" type="datetime8">
              <a:rPr lang="en-US" noProof="0" smtClean="0"/>
              <a:t>2/27/2025 7:34 AM</a:t>
            </a:fld>
            <a:endParaRPr lang="en-US" noProof="0"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noProof="0" dirty="0"/>
              <a:t>ADD A FOOTER</a:t>
            </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5C3056E-1632-4A65-A24F-3F10A1450A6E}" type="slidenum">
              <a:rPr lang="en-US" noProof="0" smtClean="0"/>
              <a:t>‹#›</a:t>
            </a:fld>
            <a:endParaRPr lang="en-US" noProof="0"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79782007"/>
      </p:ext>
    </p:extLst>
  </p:cSld>
  <p:clrMap bg1="lt1" tx1="dk1" bg2="lt2" tx2="dk2" accent1="accent1" accent2="accent2" accent3="accent3" accent4="accent4" accent5="accent5" accent6="accent6" hlink="hlink" folHlink="folHlink"/>
  <p:sldLayoutIdLst>
    <p:sldLayoutId id="2147483755" r:id="rId1"/>
    <p:sldLayoutId id="2147483663" r:id="rId2"/>
    <p:sldLayoutId id="2147483664" r:id="rId3"/>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9000">
              <a:srgbClr val="D4DEE3"/>
            </a:gs>
            <a:gs pos="0">
              <a:schemeClr val="bg1">
                <a:lumMod val="95000"/>
              </a:schemeClr>
            </a:gs>
            <a:gs pos="50000">
              <a:srgbClr val="E7EDEF"/>
            </a:gs>
            <a:gs pos="100000">
              <a:schemeClr val="tx2">
                <a:lumMod val="20000"/>
                <a:lumOff val="8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EB31E3-3C36-4741-A5F8-898465CC7F94}" type="datetimeFigureOut">
              <a:rPr lang="en-US" smtClean="0"/>
              <a:t>2/27/2025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F803906-7CD8-460E-A2EE-418527BD7A88}" type="slidenum">
              <a:rPr lang="en-US" smtClean="0"/>
              <a:t>‹#›</a:t>
            </a:fld>
            <a:endParaRPr lang="en-US" dirty="0"/>
          </a:p>
        </p:txBody>
      </p:sp>
    </p:spTree>
    <p:extLst>
      <p:ext uri="{BB962C8B-B14F-4D97-AF65-F5344CB8AC3E}">
        <p14:creationId xmlns:p14="http://schemas.microsoft.com/office/powerpoint/2010/main" val="2701644442"/>
      </p:ext>
    </p:extLst>
  </p:cSld>
  <p:clrMap bg1="lt1" tx1="dk1" bg2="lt2" tx2="dk2" accent1="accent1" accent2="accent2" accent3="accent3" accent4="accent4" accent5="accent5" accent6="accent6" hlink="hlink" folHlink="folHlink"/>
  <p:sldLayoutIdLst>
    <p:sldLayoutId id="2147483667" r:id="rId1"/>
    <p:sldLayoutId id="2147483662" r:id="rId2"/>
    <p:sldLayoutId id="2147483661" r:id="rId3"/>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50515C-DF8D-10FB-8907-8607C486A6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48FA5D-F9FB-2E31-A000-189FA1722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FCA12-EC25-E7E0-5C9F-A239117F37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4DA25-D7AB-4B0A-AE8D-0314F3A7265A}" type="datetimeFigureOut">
              <a:rPr lang="en-US" smtClean="0"/>
              <a:t>2/27/2025</a:t>
            </a:fld>
            <a:endParaRPr lang="en-US" dirty="0"/>
          </a:p>
        </p:txBody>
      </p:sp>
      <p:sp>
        <p:nvSpPr>
          <p:cNvPr id="5" name="Footer Placeholder 4">
            <a:extLst>
              <a:ext uri="{FF2B5EF4-FFF2-40B4-BE49-F238E27FC236}">
                <a16:creationId xmlns:a16="http://schemas.microsoft.com/office/drawing/2014/main" id="{043C28C1-B270-F17A-970F-69AC5CF326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BFFEF85-4333-6E95-DB64-7F3171449C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727FC-A564-44BE-B146-0518ABF82BCB}" type="slidenum">
              <a:rPr lang="en-US" smtClean="0"/>
              <a:t>‹#›</a:t>
            </a:fld>
            <a:endParaRPr lang="en-US" dirty="0"/>
          </a:p>
        </p:txBody>
      </p:sp>
    </p:spTree>
    <p:extLst>
      <p:ext uri="{BB962C8B-B14F-4D97-AF65-F5344CB8AC3E}">
        <p14:creationId xmlns:p14="http://schemas.microsoft.com/office/powerpoint/2010/main" val="245745815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0">
              <a:schemeClr val="bg1">
                <a:tint val="90000"/>
                <a:lumMod val="110000"/>
              </a:schemeClr>
            </a:gs>
            <a:gs pos="100000">
              <a:schemeClr val="accent4">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E4BA81B-A36E-46D5-918F-749D311F4B4A}" type="datetime8">
              <a:rPr lang="en-US" noProof="0" smtClean="0"/>
              <a:t>2/27/2025 7:34 AM</a:t>
            </a:fld>
            <a:endParaRPr lang="en-US" noProof="0"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noProof="0" dirty="0"/>
              <a:t>ADD A FOOTER</a:t>
            </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5C3056E-1632-4A65-A24F-3F10A1450A6E}" type="slidenum">
              <a:rPr lang="en-US" noProof="0" smtClean="0"/>
              <a:t>‹#›</a:t>
            </a:fld>
            <a:endParaRPr lang="en-US" noProof="0"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4751846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hyperlink" Target="mailto:fascholarships@mso.umt.edu"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hyperlink" Target="https://www.umt.edu/finaid/scholarships/department-use-resources.php" TargetMode="Externa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8" Type="http://schemas.openxmlformats.org/officeDocument/2006/relationships/hyperlink" Target="mailto:blayne.shelton@supportum.org" TargetMode="External"/><Relationship Id="rId13" Type="http://schemas.openxmlformats.org/officeDocument/2006/relationships/image" Target="../media/image24.png"/><Relationship Id="rId3" Type="http://schemas.openxmlformats.org/officeDocument/2006/relationships/hyperlink" Target="mailto:Ginger.lowry@mso.umt.edu" TargetMode="External"/><Relationship Id="rId7" Type="http://schemas.openxmlformats.org/officeDocument/2006/relationships/hyperlink" Target="mailto:raven.clark@supportum.org" TargetMode="External"/><Relationship Id="rId12" Type="http://schemas.openxmlformats.org/officeDocument/2006/relationships/image" Target="../media/image23.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umt.edu/finaid/scholarships/department-use-resources.php" TargetMode="External"/><Relationship Id="rId11" Type="http://schemas.openxmlformats.org/officeDocument/2006/relationships/image" Target="../media/image22.png"/><Relationship Id="rId5" Type="http://schemas.openxmlformats.org/officeDocument/2006/relationships/hyperlink" Target="mailto:Nancy.Randazzo@supportum.org" TargetMode="External"/><Relationship Id="rId10" Type="http://schemas.openxmlformats.org/officeDocument/2006/relationships/hyperlink" Target="mailto:umfawardsummarysheets@supportum.org" TargetMode="External"/><Relationship Id="rId4" Type="http://schemas.openxmlformats.org/officeDocument/2006/relationships/hyperlink" Target="mailto:Sarah.wade@supportum.org" TargetMode="External"/><Relationship Id="rId9" Type="http://schemas.openxmlformats.org/officeDocument/2006/relationships/hyperlink" Target="mailto:fascholarships@mso.umt.edu" TargetMode="External"/><Relationship Id="rId14" Type="http://schemas.openxmlformats.org/officeDocument/2006/relationships/image" Target="../media/image25.svg"/></Relationships>
</file>

<file path=ppt/slides/_rels/slide16.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hyperlink" Target="https://nam10.safelinks.protection.outlook.com/?url=https%3A%2F%2Fwww.umt.edu%2Ffinaid%2Fscholarships%2Fopportunity-admin-request.php&amp;data=05%7C01%7Craven.clark%40supportum.org%7C1ccf6dac108647bda48208dbb2d1897f%7C77b58cc8adba441d85d833dab57457a3%7C0%7C0%7C638300385277816000%7CUnknown%7CTWFpbGZsb3d8eyJWIjoiMC4wLjAwMDAiLCJQIjoiV2luMzIiLCJBTiI6Ik1haWwiLCJXVCI6Mn0%3D%7C3000%7C%7C%7C&amp;sdata=D4BWvbAW8T11anNioX1tPc3i7V9n%2BPhrpiLVxkrWYuQ%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Blayne.shelton@supportum.org"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www.supportum.org/thanks" TargetMode="External"/><Relationship Id="rId5" Type="http://schemas.openxmlformats.org/officeDocument/2006/relationships/hyperlink" Target="mailto:thankyou@supportum.org"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hyperlink" Target="mailto:blayne.shelton@supportum.org" TargetMode="External"/><Relationship Id="rId3" Type="http://schemas.openxmlformats.org/officeDocument/2006/relationships/hyperlink" Target="mailto:fascholarships@mso.umt.edu" TargetMode="External"/><Relationship Id="rId7" Type="http://schemas.openxmlformats.org/officeDocument/2006/relationships/hyperlink" Target="mailto:thankyou@supportum.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umt.edu/finaid/scholarships/department-use-resources.php" TargetMode="External"/><Relationship Id="rId5" Type="http://schemas.openxmlformats.org/officeDocument/2006/relationships/hyperlink" Target="mailto:umfawardsummarysheets@supportum.org" TargetMode="External"/><Relationship Id="rId4" Type="http://schemas.openxmlformats.org/officeDocument/2006/relationships/hyperlink" Target="mailto:fascholarships@umontana.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hyperlink" Target="https://user.umt.edu/netidlookup/" TargetMode="External"/><Relationship Id="rId7" Type="http://schemas.openxmlformats.org/officeDocument/2006/relationships/image" Target="../media/image11.sv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umt.academicworks.com/users/sign_i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hyperlink" Target="https://www.umt.edu/finaid/scholarships/department-use-resources.php" TargetMode="External"/><Relationship Id="rId5" Type="http://schemas.openxmlformats.org/officeDocument/2006/relationships/hyperlink" Target="https://www.umt.edu/finaid/documents/scholarship-docs/implementation-process-handout.pdf"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A cozy cabin in the woods covered in snow">
            <a:extLst>
              <a:ext uri="{FF2B5EF4-FFF2-40B4-BE49-F238E27FC236}">
                <a16:creationId xmlns:a16="http://schemas.microsoft.com/office/drawing/2014/main" id="{550DA9AA-C00F-0186-3336-35B555AF4C4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68800" y="2578683"/>
            <a:ext cx="4836290" cy="4836290"/>
          </a:xfrm>
          <a:prstGeom prst="rect">
            <a:avLst/>
          </a:prstGeom>
        </p:spPr>
      </p:pic>
      <p:sp>
        <p:nvSpPr>
          <p:cNvPr id="2" name="Title 1">
            <a:extLst>
              <a:ext uri="{FF2B5EF4-FFF2-40B4-BE49-F238E27FC236}">
                <a16:creationId xmlns:a16="http://schemas.microsoft.com/office/drawing/2014/main" id="{6A54F5C5-5836-41B7-B667-D9E2006A84D6}"/>
              </a:ext>
            </a:extLst>
          </p:cNvPr>
          <p:cNvSpPr>
            <a:spLocks noGrp="1"/>
          </p:cNvSpPr>
          <p:nvPr>
            <p:ph type="ctrTitle"/>
          </p:nvPr>
        </p:nvSpPr>
        <p:spPr>
          <a:xfrm>
            <a:off x="2212532" y="1576755"/>
            <a:ext cx="7766936" cy="1646302"/>
          </a:xfrm>
        </p:spPr>
        <p:txBody>
          <a:bodyPr>
            <a:noAutofit/>
          </a:bodyPr>
          <a:lstStyle/>
          <a:p>
            <a:pPr algn="ctr"/>
            <a:r>
              <a:rPr lang="en-US" sz="5400" b="1" dirty="0">
                <a:solidFill>
                  <a:srgbClr val="70002E"/>
                </a:solidFill>
                <a:latin typeface="Calibri" panose="020F0502020204030204" pitchFamily="34" charset="0"/>
                <a:ea typeface="Calibri" panose="020F0502020204030204" pitchFamily="34" charset="0"/>
                <a:cs typeface="Calibri" panose="020F0502020204030204" pitchFamily="34" charset="0"/>
              </a:rPr>
              <a:t>January Scholarship Forum</a:t>
            </a:r>
          </a:p>
        </p:txBody>
      </p:sp>
      <p:sp>
        <p:nvSpPr>
          <p:cNvPr id="4" name="TextBox 3">
            <a:extLst>
              <a:ext uri="{FF2B5EF4-FFF2-40B4-BE49-F238E27FC236}">
                <a16:creationId xmlns:a16="http://schemas.microsoft.com/office/drawing/2014/main" id="{05B56B78-7366-41A6-AE4A-12613C7BBF85}"/>
              </a:ext>
            </a:extLst>
          </p:cNvPr>
          <p:cNvSpPr txBox="1"/>
          <p:nvPr/>
        </p:nvSpPr>
        <p:spPr>
          <a:xfrm>
            <a:off x="0" y="3946924"/>
            <a:ext cx="12192000" cy="3693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pitchFamily="34" charset="0"/>
                <a:ea typeface="Calibri" panose="020F0502020204030204" pitchFamily="34" charset="0"/>
                <a:cs typeface="Calibri" panose="020F0502020204030204" pitchFamily="34" charset="0"/>
              </a:rPr>
              <a:t>January 24, 2025</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C0A4E65-E295-474B-9C24-8FE0895507DE}"/>
              </a:ext>
            </a:extLst>
          </p:cNvPr>
          <p:cNvSpPr txBox="1"/>
          <p:nvPr/>
        </p:nvSpPr>
        <p:spPr>
          <a:xfrm>
            <a:off x="-171282" y="3223057"/>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With the Financial Aid Office, UM Foundation, and Business Services.</a:t>
            </a:r>
          </a:p>
        </p:txBody>
      </p:sp>
    </p:spTree>
    <p:extLst>
      <p:ext uri="{BB962C8B-B14F-4D97-AF65-F5344CB8AC3E}">
        <p14:creationId xmlns:p14="http://schemas.microsoft.com/office/powerpoint/2010/main" val="2555248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B6DD190-AFE3-0CE7-AEB7-E3D44AADD64C}"/>
              </a:ext>
            </a:extLst>
          </p:cNvPr>
          <p:cNvSpPr/>
          <p:nvPr/>
        </p:nvSpPr>
        <p:spPr>
          <a:xfrm>
            <a:off x="332856" y="169830"/>
            <a:ext cx="7328898" cy="848650"/>
          </a:xfrm>
          <a:prstGeom prst="round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cxnSp>
        <p:nvCxnSpPr>
          <p:cNvPr id="3" name="Straight Connector 2">
            <a:extLst>
              <a:ext uri="{FF2B5EF4-FFF2-40B4-BE49-F238E27FC236}">
                <a16:creationId xmlns:a16="http://schemas.microsoft.com/office/drawing/2014/main" id="{A4EC1BF9-FA64-4FBD-B400-7A6A0249F313}"/>
              </a:ext>
            </a:extLst>
          </p:cNvPr>
          <p:cNvCxnSpPr>
            <a:cxnSpLocks/>
          </p:cNvCxnSpPr>
          <p:nvPr/>
        </p:nvCxnSpPr>
        <p:spPr>
          <a:xfrm>
            <a:off x="444617" y="211755"/>
            <a:ext cx="0" cy="771787"/>
          </a:xfrm>
          <a:prstGeom prst="line">
            <a:avLst/>
          </a:prstGeom>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A70A27BD-1917-43A5-93C9-DAE2CE7258F0}"/>
              </a:ext>
            </a:extLst>
          </p:cNvPr>
          <p:cNvSpPr txBox="1"/>
          <p:nvPr/>
        </p:nvSpPr>
        <p:spPr>
          <a:xfrm>
            <a:off x="26894" y="363323"/>
            <a:ext cx="8686800" cy="46166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How to add Start and End Dates at the Conditional Level</a:t>
            </a: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6388" name="Picture 4">
            <a:extLst>
              <a:ext uri="{FF2B5EF4-FFF2-40B4-BE49-F238E27FC236}">
                <a16:creationId xmlns:a16="http://schemas.microsoft.com/office/drawing/2014/main" id="{B875893E-8E0A-42B9-B103-E26A1AF2D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2097" y="1018480"/>
            <a:ext cx="2009775" cy="2667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8CEAF5A-44E6-4FF4-A6F9-8A938FC5D143}"/>
              </a:ext>
            </a:extLst>
          </p:cNvPr>
          <p:cNvSpPr txBox="1"/>
          <p:nvPr/>
        </p:nvSpPr>
        <p:spPr>
          <a:xfrm>
            <a:off x="444617" y="1121142"/>
            <a:ext cx="6096000" cy="4478149"/>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Opportunity      General Applications      Conditional</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Click on “Conditional Application Details”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4D1434"/>
                </a:solidFill>
                <a:effectLst/>
                <a:uLnTx/>
                <a:uFillTx/>
                <a:latin typeface="Calibri" panose="020F0502020204030204" pitchFamily="34" charset="0"/>
                <a:ea typeface="Calibri" panose="020F0502020204030204" pitchFamily="34" charset="0"/>
                <a:cs typeface="Calibri" panose="020F0502020204030204" pitchFamily="34" charset="0"/>
              </a:rPr>
              <a:t>Start Date</a:t>
            </a:r>
            <a:r>
              <a:rPr kumimoji="0" lang="en-US" sz="1600" b="0" i="0" u="none" strike="noStrike" kern="1200" cap="none" spc="0" normalizeH="0" baseline="0" noProof="0" dirty="0">
                <a:ln>
                  <a:noFill/>
                </a:ln>
                <a:solidFill>
                  <a:srgbClr val="4D1434"/>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If left blank, the conditional application will be closed for applicants. You can backdate to “November 1st” even if it is past that date when you add it to the Portal. ​​</a:t>
            </a:r>
          </a:p>
          <a:p>
            <a:pPr marR="0" lvl="0" algn="l" defTabSz="914400" rtl="0" eaLnBrk="1" fontAlgn="base" latinLnBrk="0" hangingPunct="1">
              <a:lnSpc>
                <a:spcPct val="100000"/>
              </a:lnSpc>
              <a:spcBef>
                <a:spcPts val="0"/>
              </a:spcBef>
              <a:spcAft>
                <a:spcPts val="0"/>
              </a:spcAft>
              <a:buClrTx/>
              <a:buSzTx/>
              <a:tabLst/>
              <a:defRPr/>
            </a:pPr>
            <a:endParaRPr kumimoji="0" lang="en-US" sz="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4D1434"/>
                </a:solidFill>
                <a:effectLst/>
                <a:uLnTx/>
                <a:uFillTx/>
                <a:latin typeface="Calibri" panose="020F0502020204030204" pitchFamily="34" charset="0"/>
                <a:ea typeface="Calibri" panose="020F0502020204030204" pitchFamily="34" charset="0"/>
                <a:cs typeface="Calibri" panose="020F0502020204030204" pitchFamily="34" charset="0"/>
              </a:rPr>
              <a:t>End Date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The last date the conditional application will accept applications.​</a:t>
            </a:r>
          </a:p>
          <a:p>
            <a:pPr marR="0" lvl="0" algn="l" defTabSz="914400" rtl="0" eaLnBrk="1" fontAlgn="base" latinLnBrk="0" hangingPunct="1">
              <a:lnSpc>
                <a:spcPct val="100000"/>
              </a:lnSpc>
              <a:spcBef>
                <a:spcPts val="0"/>
              </a:spcBef>
              <a:spcAft>
                <a:spcPts val="0"/>
              </a:spcAft>
              <a:buClrTx/>
              <a:buSzTx/>
              <a:tabLst/>
              <a:defRPr/>
            </a:pPr>
            <a:endParaRPr kumimoji="0" lang="en-US" sz="7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4D1434"/>
                </a:solidFill>
                <a:effectLst/>
                <a:uLnTx/>
                <a:uFillTx/>
                <a:latin typeface="Calibri" panose="020F0502020204030204" pitchFamily="34" charset="0"/>
                <a:ea typeface="Calibri" panose="020F0502020204030204" pitchFamily="34" charset="0"/>
                <a:cs typeface="Calibri" panose="020F0502020204030204" pitchFamily="34" charset="0"/>
              </a:rPr>
              <a:t>Begin Review Period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and </a:t>
            </a:r>
            <a:r>
              <a:rPr kumimoji="0" lang="en-US" sz="1600" b="1" i="0" u="none" strike="noStrike" kern="1200" cap="none" spc="0" normalizeH="0" baseline="0" noProof="0" dirty="0">
                <a:ln>
                  <a:noFill/>
                </a:ln>
                <a:solidFill>
                  <a:srgbClr val="4D1434"/>
                </a:solidFill>
                <a:effectLst/>
                <a:uLnTx/>
                <a:uFillTx/>
                <a:latin typeface="Calibri" panose="020F0502020204030204" pitchFamily="34" charset="0"/>
                <a:ea typeface="Calibri" panose="020F0502020204030204" pitchFamily="34" charset="0"/>
                <a:cs typeface="Calibri" panose="020F0502020204030204" pitchFamily="34" charset="0"/>
              </a:rPr>
              <a:t>End Review Period Dates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srgbClr val="90316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03163"/>
                </a:solidFill>
                <a:effectLst/>
                <a:uLnTx/>
                <a:uFillTx/>
                <a:latin typeface="Calibri" panose="020F0502020204030204" pitchFamily="34" charset="0"/>
                <a:ea typeface="Calibri" panose="020F0502020204030204" pitchFamily="34" charset="0"/>
                <a:cs typeface="Calibri" panose="020F0502020204030204" pitchFamily="34" charset="0"/>
              </a:rPr>
              <a:t>Recommendations:</a:t>
            </a:r>
            <a:r>
              <a:rPr kumimoji="0" lang="en-US" sz="1600" b="0" i="0" u="none" strike="noStrike" kern="1200" cap="none" spc="0" normalizeH="0" baseline="0" noProof="0" dirty="0">
                <a:ln>
                  <a:noFill/>
                </a:ln>
                <a:solidFill>
                  <a:srgbClr val="903163"/>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Update your committee members and reviewer group.​</a:t>
            </a:r>
          </a:p>
          <a:p>
            <a:pPr marR="0" lvl="0" algn="l" defTabSz="914400" rtl="0" eaLnBrk="1" fontAlgn="base" latinLnBrk="0" hangingPunct="1">
              <a:lnSpc>
                <a:spcPct val="100000"/>
              </a:lnSpc>
              <a:spcBef>
                <a:spcPts val="0"/>
              </a:spcBef>
              <a:spcAft>
                <a:spcPts val="0"/>
              </a:spcAft>
              <a:buClrTx/>
              <a:buSzTx/>
              <a:tabLst/>
              <a:defRPr/>
            </a:pPr>
            <a:endParaRPr kumimoji="0" lang="en-US" sz="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Set a review period a week or so after the End Date. The time will allow you to review your applicant pool and organize your list for your review committee whether you are using the Review functionality in the Portal or not.</a:t>
            </a:r>
          </a:p>
        </p:txBody>
      </p:sp>
      <p:cxnSp>
        <p:nvCxnSpPr>
          <p:cNvPr id="9" name="Straight Arrow Connector 8">
            <a:extLst>
              <a:ext uri="{FF2B5EF4-FFF2-40B4-BE49-F238E27FC236}">
                <a16:creationId xmlns:a16="http://schemas.microsoft.com/office/drawing/2014/main" id="{FC658C33-139F-425F-B8CE-2F051DE875B5}"/>
              </a:ext>
            </a:extLst>
          </p:cNvPr>
          <p:cNvCxnSpPr>
            <a:cxnSpLocks/>
          </p:cNvCxnSpPr>
          <p:nvPr/>
        </p:nvCxnSpPr>
        <p:spPr>
          <a:xfrm>
            <a:off x="1896683" y="1328212"/>
            <a:ext cx="24384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BE2ABF3-A53D-4BF1-BA96-C5B93BA69321}"/>
              </a:ext>
            </a:extLst>
          </p:cNvPr>
          <p:cNvCxnSpPr>
            <a:cxnSpLocks/>
          </p:cNvCxnSpPr>
          <p:nvPr/>
        </p:nvCxnSpPr>
        <p:spPr>
          <a:xfrm>
            <a:off x="4446811" y="1317454"/>
            <a:ext cx="23846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A screenshot of a computer&#10;&#10;Description automatically generated">
            <a:extLst>
              <a:ext uri="{FF2B5EF4-FFF2-40B4-BE49-F238E27FC236}">
                <a16:creationId xmlns:a16="http://schemas.microsoft.com/office/drawing/2014/main" id="{BA26A0A4-8987-33D6-F6E1-0E00EC99D7E0}"/>
              </a:ext>
            </a:extLst>
          </p:cNvPr>
          <p:cNvPicPr>
            <a:picLocks noChangeAspect="1"/>
          </p:cNvPicPr>
          <p:nvPr/>
        </p:nvPicPr>
        <p:blipFill>
          <a:blip r:embed="rId4"/>
          <a:stretch>
            <a:fillRect/>
          </a:stretch>
        </p:blipFill>
        <p:spPr>
          <a:xfrm>
            <a:off x="6802582" y="1397208"/>
            <a:ext cx="5179290" cy="4063584"/>
          </a:xfrm>
          <a:prstGeom prst="rect">
            <a:avLst/>
          </a:prstGeom>
        </p:spPr>
      </p:pic>
    </p:spTree>
    <p:extLst>
      <p:ext uri="{BB962C8B-B14F-4D97-AF65-F5344CB8AC3E}">
        <p14:creationId xmlns:p14="http://schemas.microsoft.com/office/powerpoint/2010/main" val="2145301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D6D77B-6B7E-52D8-9797-4065060B3B61}"/>
              </a:ext>
            </a:extLst>
          </p:cNvPr>
          <p:cNvSpPr/>
          <p:nvPr/>
        </p:nvSpPr>
        <p:spPr>
          <a:xfrm>
            <a:off x="7472755" y="1873379"/>
            <a:ext cx="3915937" cy="228971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ndara"/>
              <a:ea typeface="+mn-ea"/>
              <a:cs typeface="+mn-cs"/>
            </a:endParaRPr>
          </a:p>
        </p:txBody>
      </p:sp>
      <p:sp>
        <p:nvSpPr>
          <p:cNvPr id="2" name="Content Placeholder 1">
            <a:extLst>
              <a:ext uri="{FF2B5EF4-FFF2-40B4-BE49-F238E27FC236}">
                <a16:creationId xmlns:a16="http://schemas.microsoft.com/office/drawing/2014/main" id="{12B098DB-5F85-95F7-C3AE-A54B8A276EAC}"/>
              </a:ext>
            </a:extLst>
          </p:cNvPr>
          <p:cNvSpPr>
            <a:spLocks noGrp="1"/>
          </p:cNvSpPr>
          <p:nvPr>
            <p:ph idx="1"/>
          </p:nvPr>
        </p:nvSpPr>
        <p:spPr>
          <a:xfrm>
            <a:off x="482581" y="2192277"/>
            <a:ext cx="3497748" cy="1843470"/>
          </a:xfrm>
        </p:spPr>
        <p:txBody>
          <a:bodyPr>
            <a:normAutofit/>
          </a:bodyPr>
          <a:lstStyle/>
          <a:p>
            <a:pPr marL="0" indent="0">
              <a:spcBef>
                <a:spcPts val="0"/>
              </a:spcBef>
              <a:spcAft>
                <a:spcPts val="0"/>
              </a:spcAft>
              <a:buNone/>
            </a:pPr>
            <a:r>
              <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rPr>
              <a:t>What are Reviewer Groups?</a:t>
            </a: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2000" dirty="0">
              <a:solidFill>
                <a:srgbClr val="3D3D3D"/>
              </a:solidFill>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0"/>
              </a:spcBef>
              <a:spcAft>
                <a:spcPts val="0"/>
              </a:spcAft>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A feature in the Portal that allows administrators to assign your department Scholarship Committee members to review and select recipients for opportunities/scholarships </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305435" indent="-305435"/>
            <a:endParaRPr lang="en-US" dirty="0"/>
          </a:p>
        </p:txBody>
      </p:sp>
      <p:sp>
        <p:nvSpPr>
          <p:cNvPr id="3" name="Title 2">
            <a:extLst>
              <a:ext uri="{FF2B5EF4-FFF2-40B4-BE49-F238E27FC236}">
                <a16:creationId xmlns:a16="http://schemas.microsoft.com/office/drawing/2014/main" id="{B1B03F44-A2D7-1DDE-56D6-B818D0CDB69E}"/>
              </a:ext>
            </a:extLst>
          </p:cNvPr>
          <p:cNvSpPr>
            <a:spLocks noGrp="1"/>
          </p:cNvSpPr>
          <p:nvPr>
            <p:ph type="title"/>
          </p:nvPr>
        </p:nvSpPr>
        <p:spPr/>
        <p:txBody>
          <a:bodyPr>
            <a:normAutofit fontScale="90000"/>
          </a:bodyPr>
          <a:lstStyle/>
          <a:p>
            <a:r>
              <a:rPr lang="en-US" b="1" dirty="0">
                <a:latin typeface="Calibri"/>
                <a:ea typeface="Calibri"/>
                <a:cs typeface="Calibri"/>
              </a:rPr>
              <a:t>Quick overview:</a:t>
            </a:r>
            <a:br>
              <a:rPr lang="en-US" b="1" dirty="0">
                <a:latin typeface="Calibri"/>
              </a:rPr>
            </a:br>
            <a:r>
              <a:rPr lang="en-US" b="1" dirty="0">
                <a:latin typeface="Calibri"/>
                <a:ea typeface="Calibri"/>
                <a:cs typeface="Calibri"/>
              </a:rPr>
              <a:t>Reviewer Groups and Rubrics</a:t>
            </a:r>
          </a:p>
        </p:txBody>
      </p:sp>
      <p:pic>
        <p:nvPicPr>
          <p:cNvPr id="5" name="Picture 2" descr="Graphical user interface, application&#10;&#10;Description automatically generated">
            <a:extLst>
              <a:ext uri="{FF2B5EF4-FFF2-40B4-BE49-F238E27FC236}">
                <a16:creationId xmlns:a16="http://schemas.microsoft.com/office/drawing/2014/main" id="{2ED41A59-D293-B3FA-5743-D4F3581AC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7539" y="1951072"/>
            <a:ext cx="3726367" cy="21343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98F3DD3C-B136-FE44-C589-5F6500712777}"/>
              </a:ext>
            </a:extLst>
          </p:cNvPr>
          <p:cNvSpPr/>
          <p:nvPr/>
        </p:nvSpPr>
        <p:spPr>
          <a:xfrm>
            <a:off x="9499137" y="2440247"/>
            <a:ext cx="968188" cy="17798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ndara"/>
              <a:ea typeface="+mn-ea"/>
              <a:cs typeface="+mn-cs"/>
            </a:endParaRPr>
          </a:p>
        </p:txBody>
      </p:sp>
      <p:sp>
        <p:nvSpPr>
          <p:cNvPr id="8" name="TextBox 7">
            <a:extLst>
              <a:ext uri="{FF2B5EF4-FFF2-40B4-BE49-F238E27FC236}">
                <a16:creationId xmlns:a16="http://schemas.microsoft.com/office/drawing/2014/main" id="{9D546F4B-8D03-FE98-CFD3-CD41D60B6759}"/>
              </a:ext>
            </a:extLst>
          </p:cNvPr>
          <p:cNvSpPr txBox="1"/>
          <p:nvPr/>
        </p:nvSpPr>
        <p:spPr>
          <a:xfrm>
            <a:off x="4075113" y="2174700"/>
            <a:ext cx="306401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Notable features</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Reviewers can use a "Rubric" to rate each student's qualifications </a:t>
            </a:r>
          </a:p>
          <a:p>
            <a:pPr marR="0" lvl="0" algn="l" defTabSz="914400" rtl="0" eaLnBrk="1" fontAlgn="auto" latinLnBrk="0" hangingPunct="1">
              <a:lnSpc>
                <a:spcPct val="100000"/>
              </a:lnSpc>
              <a:spcBef>
                <a:spcPts val="0"/>
              </a:spcBef>
              <a:spcAft>
                <a:spcPts val="0"/>
              </a:spcAft>
              <a:buClrTx/>
              <a:buSzTx/>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Each Reviewer can go into the Portal and review applicants at their leisure during the Review Period</a:t>
            </a:r>
          </a:p>
        </p:txBody>
      </p:sp>
      <p:sp>
        <p:nvSpPr>
          <p:cNvPr id="4" name="TextBox 3">
            <a:extLst>
              <a:ext uri="{FF2B5EF4-FFF2-40B4-BE49-F238E27FC236}">
                <a16:creationId xmlns:a16="http://schemas.microsoft.com/office/drawing/2014/main" id="{BBDB54AB-22B6-BAEC-4016-B1B6FDE4BAA3}"/>
              </a:ext>
            </a:extLst>
          </p:cNvPr>
          <p:cNvSpPr txBox="1"/>
          <p:nvPr/>
        </p:nvSpPr>
        <p:spPr>
          <a:xfrm>
            <a:off x="6654150" y="4436999"/>
            <a:ext cx="4528144" cy="20467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How to Create or Modify a Reviewer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Please email </a:t>
            </a:r>
            <a:r>
              <a:rPr kumimoji="0" lang="en-US" sz="1400" b="0" i="0" u="sng"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fascholarships@mso.umt.edu</a:t>
            </a:r>
            <a:r>
              <a:rPr kumimoji="0" lang="en-US" sz="1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 your email, please provide the following information: </a:t>
            </a:r>
          </a:p>
          <a:p>
            <a:pPr marL="461963" marR="0" lvl="1" indent="-236538" algn="l" defTabSz="914400" rtl="0" eaLnBrk="1" fontAlgn="auto" latinLnBrk="0" hangingPunct="1">
              <a:lnSpc>
                <a:spcPct val="100000"/>
              </a:lnSpc>
              <a:spcBef>
                <a:spcPts val="0"/>
              </a:spcBef>
              <a:spcAft>
                <a:spcPts val="0"/>
              </a:spcAft>
              <a:buClrTx/>
              <a:buSzTx/>
              <a:buFont typeface="Arial,Sans-Serif"/>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Number of Reviewer Groups needed </a:t>
            </a:r>
          </a:p>
          <a:p>
            <a:pPr marL="461963" marR="0" lvl="1" indent="-236538" algn="l" defTabSz="914400" rtl="0" eaLnBrk="1" fontAlgn="auto" latinLnBrk="0" hangingPunct="1">
              <a:lnSpc>
                <a:spcPct val="100000"/>
              </a:lnSpc>
              <a:spcBef>
                <a:spcPts val="0"/>
              </a:spcBef>
              <a:spcAft>
                <a:spcPts val="0"/>
              </a:spcAft>
              <a:buClrTx/>
              <a:buSzTx/>
              <a:buFont typeface="Arial,Sans-Serif"/>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Names of all Reviewers (members of your Scholarship Committee) and their role </a:t>
            </a:r>
          </a:p>
          <a:p>
            <a:pPr marL="461963" marR="0" lvl="1" indent="-236538" algn="l" defTabSz="914400" rtl="0" eaLnBrk="1" fontAlgn="auto" latinLnBrk="0" hangingPunct="1">
              <a:lnSpc>
                <a:spcPct val="100000"/>
              </a:lnSpc>
              <a:spcBef>
                <a:spcPts val="0"/>
              </a:spcBef>
              <a:spcAft>
                <a:spcPts val="0"/>
              </a:spcAft>
              <a:buClrTx/>
              <a:buSzTx/>
              <a:buFont typeface="Arial,Sans-Serif"/>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Rubric ideas </a:t>
            </a:r>
          </a:p>
          <a:p>
            <a:pPr marL="461963" marR="0" lvl="1" indent="-236538" algn="l" defTabSz="914400" rtl="0" eaLnBrk="1" fontAlgn="auto" latinLnBrk="0" hangingPunct="1">
              <a:lnSpc>
                <a:spcPct val="100000"/>
              </a:lnSpc>
              <a:spcBef>
                <a:spcPts val="0"/>
              </a:spcBef>
              <a:spcAft>
                <a:spcPts val="0"/>
              </a:spcAft>
              <a:buClrTx/>
              <a:buSzTx/>
              <a:buFont typeface="Arial,Sans-Serif"/>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Which opportunities the groups(s) will be assigned to</a:t>
            </a:r>
          </a:p>
        </p:txBody>
      </p:sp>
      <p:sp>
        <p:nvSpPr>
          <p:cNvPr id="9" name="TextBox 8">
            <a:extLst>
              <a:ext uri="{FF2B5EF4-FFF2-40B4-BE49-F238E27FC236}">
                <a16:creationId xmlns:a16="http://schemas.microsoft.com/office/drawing/2014/main" id="{2E315768-6E22-1D23-0AFA-43EB993E1FC3}"/>
              </a:ext>
            </a:extLst>
          </p:cNvPr>
          <p:cNvSpPr txBox="1"/>
          <p:nvPr/>
        </p:nvSpPr>
        <p:spPr>
          <a:xfrm>
            <a:off x="482581" y="4498554"/>
            <a:ext cx="6015038" cy="19851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Do you have an </a:t>
            </a:r>
            <a:r>
              <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e</a:t>
            </a:r>
            <a:r>
              <a:rPr kumimoji="0" lang="en-US" sz="14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xisting</a:t>
            </a: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reviewer </a:t>
            </a:r>
            <a:r>
              <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g</a:t>
            </a:r>
            <a:r>
              <a:rPr kumimoji="0" lang="en-US" sz="14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roup</a:t>
            </a: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You can add various review settings in each opportunity. You can make the following adjustments: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Hide Applicant Name</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if you would like a more unbiased review </a:t>
            </a: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Opportunity Reviewer Note</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administrators may enter any notes specific to the opportunity that the review group would need to see </a:t>
            </a: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Begin Review Period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administrators will need to enter dates for the reviewers to complete their process</a:t>
            </a:r>
          </a:p>
        </p:txBody>
      </p:sp>
      <p:sp>
        <p:nvSpPr>
          <p:cNvPr id="12" name="Rectangle 11">
            <a:extLst>
              <a:ext uri="{FF2B5EF4-FFF2-40B4-BE49-F238E27FC236}">
                <a16:creationId xmlns:a16="http://schemas.microsoft.com/office/drawing/2014/main" id="{5B3F5C3F-A333-AD5B-8124-43981EB159D8}"/>
              </a:ext>
            </a:extLst>
          </p:cNvPr>
          <p:cNvSpPr/>
          <p:nvPr/>
        </p:nvSpPr>
        <p:spPr>
          <a:xfrm>
            <a:off x="458347" y="4337828"/>
            <a:ext cx="5877907" cy="2333688"/>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Tree>
    <p:extLst>
      <p:ext uri="{BB962C8B-B14F-4D97-AF65-F5344CB8AC3E}">
        <p14:creationId xmlns:p14="http://schemas.microsoft.com/office/powerpoint/2010/main" val="2904798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2048E6-FDB6-5DFE-36FD-D6001699A7EF}"/>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Scholarship Portal Checklist</a:t>
            </a:r>
          </a:p>
        </p:txBody>
      </p:sp>
      <p:graphicFrame>
        <p:nvGraphicFramePr>
          <p:cNvPr id="8" name="Table 7">
            <a:extLst>
              <a:ext uri="{FF2B5EF4-FFF2-40B4-BE49-F238E27FC236}">
                <a16:creationId xmlns:a16="http://schemas.microsoft.com/office/drawing/2014/main" id="{ABB01D6A-4FD1-BB57-A8FC-3485F0F9D49A}"/>
              </a:ext>
            </a:extLst>
          </p:cNvPr>
          <p:cNvGraphicFramePr>
            <a:graphicFrameLocks noGrp="1"/>
          </p:cNvGraphicFramePr>
          <p:nvPr/>
        </p:nvGraphicFramePr>
        <p:xfrm>
          <a:off x="273538" y="1856153"/>
          <a:ext cx="11649714" cy="5002625"/>
        </p:xfrm>
        <a:graphic>
          <a:graphicData uri="http://schemas.openxmlformats.org/drawingml/2006/table">
            <a:tbl>
              <a:tblPr firstRow="1" bandRow="1">
                <a:tableStyleId>{0E3FDE45-AF77-4B5C-9715-49D594BDF05E}</a:tableStyleId>
              </a:tblPr>
              <a:tblGrid>
                <a:gridCol w="5824857">
                  <a:extLst>
                    <a:ext uri="{9D8B030D-6E8A-4147-A177-3AD203B41FA5}">
                      <a16:colId xmlns:a16="http://schemas.microsoft.com/office/drawing/2014/main" val="402108393"/>
                    </a:ext>
                  </a:extLst>
                </a:gridCol>
                <a:gridCol w="5824857">
                  <a:extLst>
                    <a:ext uri="{9D8B030D-6E8A-4147-A177-3AD203B41FA5}">
                      <a16:colId xmlns:a16="http://schemas.microsoft.com/office/drawing/2014/main" val="2233828153"/>
                    </a:ext>
                  </a:extLst>
                </a:gridCol>
              </a:tblGrid>
              <a:tr h="4171541">
                <a:tc>
                  <a:txBody>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Review Portal users in your department.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Does anyone need access? Or can be removed?</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Review list of scholarship funds: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Are all funds listed in the Portal?</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Check your degree programs that are offered. </a:t>
                      </a:r>
                    </a:p>
                    <a:p>
                      <a:pPr marL="685800" marR="0" lvl="1" indent="-228600" algn="l" rtl="0" eaLnBrk="1" fontAlgn="auto" latinLnBrk="0" hangingPunct="1">
                        <a:lnSpc>
                          <a:spcPct val="90000"/>
                        </a:lnSpc>
                        <a:spcBef>
                          <a:spcPts val="500"/>
                        </a:spcBef>
                        <a:spcAft>
                          <a:spcPts val="0"/>
                        </a:spcAft>
                        <a:buClrTx/>
                        <a:buSzTx/>
                        <a:buFont typeface="Wingdings" panose="05000000000000000000" pitchFamily="2" charset="2"/>
                        <a:buChar char="§"/>
                      </a:pPr>
                      <a:r>
                        <a:rPr kumimoji="0" lang="en-US" sz="1400" b="0" i="0" u="none" strike="noStrike" kern="1200" cap="none" spc="0" normalizeH="0" baseline="0" noProof="0" dirty="0">
                          <a:ln>
                            <a:noFill/>
                          </a:ln>
                          <a:solidFill>
                            <a:prstClr val="black"/>
                          </a:solidFill>
                          <a:effectLst/>
                          <a:uLnTx/>
                          <a:uFillTx/>
                          <a:latin typeface="Calibri"/>
                          <a:ea typeface="Calibri"/>
                          <a:cs typeface="Calibri"/>
                        </a:rPr>
                        <a:t>Are there new degree programs in your department (majors, minors, concentrations, etc</a:t>
                      </a:r>
                      <a:r>
                        <a:rPr lang="en-US" sz="1400" b="0" i="0" u="none" strike="noStrike" kern="1200" cap="none" spc="0" normalizeH="0" baseline="0" noProof="0" dirty="0">
                          <a:ln>
                            <a:noFill/>
                          </a:ln>
                          <a:solidFill>
                            <a:prstClr val="black"/>
                          </a:solidFill>
                          <a:effectLst/>
                          <a:uLnTx/>
                          <a:uFillTx/>
                          <a:latin typeface="Calibri"/>
                          <a:ea typeface="Calibri"/>
                          <a:cs typeface="Calibri"/>
                        </a:rPr>
                        <a:t>.) that need to be added to your qualifications?</a:t>
                      </a:r>
                      <a:endParaRPr kumimoji="0" lang="en-US" sz="1400" b="0" i="0" u="none" strike="noStrike" kern="1200" cap="none" spc="0" normalizeH="0" baseline="0" noProof="0" dirty="0">
                        <a:ln>
                          <a:noFill/>
                        </a:ln>
                        <a:solidFill>
                          <a:prstClr val="black"/>
                        </a:solidFill>
                        <a:effectLst/>
                        <a:uLnTx/>
                        <a:uFillTx/>
                        <a:latin typeface="Calibri"/>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Check Portal Qualifications for each opportunity.</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Based on the criteria report, are the qualification or questions properly added?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Please </a:t>
                      </a:r>
                      <a:r>
                        <a:rPr kumimoji="0" lang="en-US" sz="1400" b="0"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do not add additional requirements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that are not specified in the criteria. </a:t>
                      </a:r>
                    </a:p>
                    <a:p>
                      <a:pPr marL="1143000" marR="0" lvl="2"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Examples: Transcripts, essays, letter of recommendations, etc.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Check Conditional Application questions. You must have at least one required question. </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500" b="0" dirty="0">
                          <a:latin typeface="Calibri" panose="020F0502020204030204" pitchFamily="34" charset="0"/>
                          <a:ea typeface="Calibri" panose="020F0502020204030204" pitchFamily="34" charset="0"/>
                          <a:cs typeface="Calibri" panose="020F0502020204030204" pitchFamily="34" charset="0"/>
                        </a:rPr>
                        <a:t>Determine how you will alert students of available scholarships and how to apply.</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5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5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500" b="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1500" b="0" dirty="0">
                          <a:latin typeface="Calibri" panose="020F0502020204030204" pitchFamily="34" charset="0"/>
                          <a:ea typeface="Calibri" panose="020F0502020204030204" pitchFamily="34" charset="0"/>
                          <a:cs typeface="Calibri" panose="020F0502020204030204" pitchFamily="34" charset="0"/>
                        </a:rPr>
                        <a:t>Determine committee members and set up  Reviewer Groups.</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600" b="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r>
                        <a:rPr lang="en-US" sz="15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500" b="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1500" b="0" dirty="0">
                          <a:latin typeface="Calibri" panose="020F0502020204030204" pitchFamily="34" charset="0"/>
                          <a:ea typeface="Calibri" panose="020F0502020204030204" pitchFamily="34" charset="0"/>
                          <a:cs typeface="Calibri" panose="020F0502020204030204" pitchFamily="34" charset="0"/>
                        </a:rPr>
                        <a:t>Add Start/End Dates to begin collecting applications.</a:t>
                      </a:r>
                    </a:p>
                    <a:p>
                      <a:pPr marL="628650" lvl="1" indent="-171450">
                        <a:buFont typeface="Wingdings" panose="05000000000000000000" pitchFamily="2" charset="2"/>
                        <a:buChar char="§"/>
                      </a:pPr>
                      <a:r>
                        <a:rPr lang="en-US" sz="1300" b="0" dirty="0">
                          <a:latin typeface="Calibri" panose="020F0502020204030204" pitchFamily="34" charset="0"/>
                          <a:ea typeface="Calibri" panose="020F0502020204030204" pitchFamily="34" charset="0"/>
                          <a:cs typeface="Calibri" panose="020F0502020204030204" pitchFamily="34" charset="0"/>
                        </a:rPr>
                        <a:t>You can add reviewer start and end dates at the same time.</a:t>
                      </a:r>
                    </a:p>
                    <a:p>
                      <a:pPr marL="457200" lvl="1" indent="0">
                        <a:buFont typeface="Wingdings" panose="05000000000000000000" pitchFamily="2" charset="2"/>
                        <a:buNone/>
                      </a:pPr>
                      <a:endParaRPr lang="en-US" sz="600" b="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r>
                        <a:rPr lang="en-US" sz="1500" b="0" dirty="0">
                          <a:latin typeface="Calibri" panose="020F0502020204030204" pitchFamily="34" charset="0"/>
                          <a:ea typeface="Calibri" panose="020F0502020204030204" pitchFamily="34" charset="0"/>
                          <a:cs typeface="Calibri" panose="020F0502020204030204" pitchFamily="34" charset="0"/>
                        </a:rPr>
                        <a:t>  </a:t>
                      </a:r>
                      <a:r>
                        <a:rPr lang="en-US" sz="1500" b="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1500" b="0" dirty="0">
                          <a:latin typeface="Calibri" panose="020F0502020204030204" pitchFamily="34" charset="0"/>
                          <a:ea typeface="Calibri" panose="020F0502020204030204" pitchFamily="34" charset="0"/>
                          <a:cs typeface="Calibri" panose="020F0502020204030204" pitchFamily="34" charset="0"/>
                        </a:rPr>
                        <a:t>After dates are entered, check applicant pools.</a:t>
                      </a:r>
                    </a:p>
                    <a:p>
                      <a:pPr lvl="1">
                        <a:buFont typeface="Wingdings" panose="05000000000000000000" pitchFamily="2" charset="2"/>
                        <a:buChar char="§"/>
                      </a:pPr>
                      <a:r>
                        <a:rPr lang="en-US" sz="1300" b="0" dirty="0">
                          <a:latin typeface="Calibri" panose="020F0502020204030204" pitchFamily="34" charset="0"/>
                          <a:ea typeface="Calibri" panose="020F0502020204030204" pitchFamily="34" charset="0"/>
                          <a:cs typeface="Calibri" panose="020F0502020204030204" pitchFamily="34" charset="0"/>
                        </a:rPr>
                        <a:t>   Are the proper students filtering in each opportunity?</a:t>
                      </a:r>
                    </a:p>
                    <a:p>
                      <a:pPr lvl="1">
                        <a:buFont typeface="Wingdings" panose="05000000000000000000" pitchFamily="2" charset="2"/>
                        <a:buNone/>
                      </a:pPr>
                      <a:endParaRPr lang="en-US" sz="600" b="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sz="15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500" b="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1500" b="0" dirty="0">
                          <a:latin typeface="Calibri" panose="020F0502020204030204" pitchFamily="34" charset="0"/>
                          <a:ea typeface="Calibri" panose="020F0502020204030204" pitchFamily="34" charset="0"/>
                          <a:cs typeface="Calibri" panose="020F0502020204030204" pitchFamily="34" charset="0"/>
                        </a:rPr>
                        <a:t>Determine if you need a custom view to look at applicants by opportunity.</a:t>
                      </a:r>
                    </a:p>
                    <a:p>
                      <a:pPr>
                        <a:buFont typeface="Wingdings" panose="05000000000000000000" pitchFamily="2" charset="2"/>
                        <a:buNone/>
                      </a:pPr>
                      <a:endParaRPr lang="en-US" sz="600" b="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sz="1500" b="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1500" b="0" dirty="0">
                          <a:latin typeface="Calibri" panose="020F0502020204030204" pitchFamily="34" charset="0"/>
                          <a:ea typeface="Calibri" panose="020F0502020204030204" pitchFamily="34" charset="0"/>
                          <a:cs typeface="Calibri" panose="020F0502020204030204" pitchFamily="34" charset="0"/>
                        </a:rPr>
                        <a:t>Review </a:t>
                      </a:r>
                      <a:r>
                        <a:rPr lang="en-US" sz="1500" b="0" i="1" dirty="0">
                          <a:latin typeface="Calibri" panose="020F0502020204030204" pitchFamily="34" charset="0"/>
                          <a:ea typeface="Calibri" panose="020F0502020204030204" pitchFamily="34" charset="0"/>
                          <a:cs typeface="Calibri" panose="020F0502020204030204" pitchFamily="34" charset="0"/>
                        </a:rPr>
                        <a:t>How To Offer Awards to Applicants </a:t>
                      </a:r>
                      <a:r>
                        <a:rPr lang="en-US" sz="1500" b="0" dirty="0">
                          <a:latin typeface="Calibri" panose="020F0502020204030204" pitchFamily="34" charset="0"/>
                          <a:ea typeface="Calibri" panose="020F0502020204030204" pitchFamily="34" charset="0"/>
                          <a:cs typeface="Calibri" panose="020F0502020204030204" pitchFamily="34" charset="0"/>
                        </a:rPr>
                        <a:t>handout via the Department Scholarship Resources.</a:t>
                      </a:r>
                    </a:p>
                    <a:p>
                      <a:pPr lvl="1">
                        <a:buFont typeface="Wingdings" panose="05000000000000000000" pitchFamily="2" charset="2"/>
                        <a:buChar char="§"/>
                      </a:pPr>
                      <a:r>
                        <a:rPr lang="en-US" sz="1500" b="0" dirty="0">
                          <a:latin typeface="Calibri" panose="020F0502020204030204" pitchFamily="34" charset="0"/>
                          <a:ea typeface="Calibri" panose="020F0502020204030204" pitchFamily="34" charset="0"/>
                          <a:cs typeface="Calibri" panose="020F0502020204030204" pitchFamily="34" charset="0"/>
                        </a:rPr>
                        <a:t>  </a:t>
                      </a:r>
                      <a:r>
                        <a:rPr lang="en-US" sz="1300" b="1" dirty="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en-US" sz="1300" b="0" dirty="0">
                          <a:latin typeface="Calibri" panose="020F0502020204030204" pitchFamily="34" charset="0"/>
                          <a:ea typeface="Calibri" panose="020F0502020204030204" pitchFamily="34" charset="0"/>
                          <a:cs typeface="Calibri" panose="020F0502020204030204" pitchFamily="34" charset="0"/>
                        </a:rPr>
                        <a:t>Check the selected recipient meets the full criteria.</a:t>
                      </a:r>
                    </a:p>
                    <a:p>
                      <a:pPr lvl="1">
                        <a:buFont typeface="Wingdings" panose="05000000000000000000" pitchFamily="2" charset="2"/>
                        <a:buNone/>
                      </a:pPr>
                      <a:endParaRPr lang="en-US" sz="600" b="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r>
                        <a:rPr lang="en-US" sz="1500" b="0" dirty="0">
                          <a:latin typeface="Calibri" panose="020F0502020204030204" pitchFamily="34" charset="0"/>
                          <a:ea typeface="Calibri" panose="020F0502020204030204" pitchFamily="34" charset="0"/>
                          <a:cs typeface="Calibri" panose="020F0502020204030204" pitchFamily="34" charset="0"/>
                        </a:rPr>
                        <a:t>   Track and Reconcile awards.</a:t>
                      </a:r>
                    </a:p>
                    <a:p>
                      <a:pPr>
                        <a:buFont typeface="Wingdings" panose="05000000000000000000" pitchFamily="2" charset="2"/>
                        <a:buNone/>
                      </a:pPr>
                      <a:endParaRPr lang="en-US" sz="600" b="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None/>
                      </a:pPr>
                      <a:r>
                        <a:rPr lang="en-US" sz="1500" b="0" i="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1500" b="0" i="1" dirty="0">
                          <a:latin typeface="Calibri" panose="020F0502020204030204" pitchFamily="34" charset="0"/>
                          <a:ea typeface="Calibri" panose="020F0502020204030204" pitchFamily="34" charset="0"/>
                          <a:cs typeface="Calibri" panose="020F0502020204030204" pitchFamily="34" charset="0"/>
                        </a:rPr>
                        <a:t>Other resources available on the Department Scholarship Resources webpage.</a:t>
                      </a:r>
                    </a:p>
                  </a:txBody>
                  <a:tcPr/>
                </a:tc>
                <a:extLst>
                  <a:ext uri="{0D108BD9-81ED-4DB2-BD59-A6C34878D82A}">
                    <a16:rowId xmlns:a16="http://schemas.microsoft.com/office/drawing/2014/main" val="2140461441"/>
                  </a:ext>
                </a:extLst>
              </a:tr>
              <a:tr h="831084">
                <a:tc gridSpan="2">
                  <a:txBody>
                    <a:bodyPr/>
                    <a:lstStyle/>
                    <a:p>
                      <a:pPr marL="0" indent="0">
                        <a:buNone/>
                      </a:pPr>
                      <a:endParaRPr lang="en-US" sz="5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5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1500" dirty="0">
                          <a:latin typeface="Calibri" panose="020F0502020204030204" pitchFamily="34" charset="0"/>
                          <a:ea typeface="Calibri" panose="020F0502020204030204" pitchFamily="34" charset="0"/>
                          <a:cs typeface="Calibri" panose="020F0502020204030204" pitchFamily="34" charset="0"/>
                        </a:rPr>
                        <a:t>Questions should be directed to the Financial Aid Office – Scholarship Team.</a:t>
                      </a:r>
                    </a:p>
                    <a:p>
                      <a:pPr marL="0" indent="0">
                        <a:buNone/>
                      </a:pPr>
                      <a:endParaRPr lang="en-US" sz="5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500" b="1" dirty="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en-US" sz="15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500" dirty="0">
                          <a:latin typeface="Calibri" panose="020F0502020204030204" pitchFamily="34" charset="0"/>
                          <a:ea typeface="Calibri" panose="020F0502020204030204" pitchFamily="34" charset="0"/>
                          <a:cs typeface="Calibri" panose="020F0502020204030204" pitchFamily="34" charset="0"/>
                        </a:rPr>
                        <a:t>Questions should be directed to the Foundation – Scholarship Team.</a:t>
                      </a:r>
                    </a:p>
                  </a:txBody>
                  <a:tcPr/>
                </a:tc>
                <a:tc hMerge="1">
                  <a:txBody>
                    <a:bodyPr/>
                    <a:lstStyle/>
                    <a:p>
                      <a:endParaRPr lang="en-US" b="0"/>
                    </a:p>
                  </a:txBody>
                  <a:tcPr/>
                </a:tc>
                <a:extLst>
                  <a:ext uri="{0D108BD9-81ED-4DB2-BD59-A6C34878D82A}">
                    <a16:rowId xmlns:a16="http://schemas.microsoft.com/office/drawing/2014/main" val="1275412283"/>
                  </a:ext>
                </a:extLst>
              </a:tr>
            </a:tbl>
          </a:graphicData>
        </a:graphic>
      </p:graphicFrame>
    </p:spTree>
    <p:extLst>
      <p:ext uri="{BB962C8B-B14F-4D97-AF65-F5344CB8AC3E}">
        <p14:creationId xmlns:p14="http://schemas.microsoft.com/office/powerpoint/2010/main" val="3615128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A697-CF92-4B91-33E4-92F02ED899E1}"/>
              </a:ext>
            </a:extLst>
          </p:cNvPr>
          <p:cNvSpPr>
            <a:spLocks noGrp="1"/>
          </p:cNvSpPr>
          <p:nvPr>
            <p:ph type="title"/>
          </p:nvPr>
        </p:nvSpPr>
        <p:spPr>
          <a:xfrm>
            <a:off x="2532918" y="2491323"/>
            <a:ext cx="11029616" cy="1189554"/>
          </a:xfrm>
        </p:spPr>
        <p:txBody>
          <a:bodyPr>
            <a:noAutofit/>
          </a:bodyPr>
          <a:lstStyle/>
          <a:p>
            <a:pPr algn="ctr"/>
            <a:r>
              <a:rPr lang="en-US" sz="5400" b="1" dirty="0">
                <a:solidFill>
                  <a:srgbClr val="70002E"/>
                </a:solidFill>
                <a:latin typeface="Calibri" panose="020F0502020204030204" pitchFamily="34" charset="0"/>
                <a:ea typeface="Calibri" panose="020F0502020204030204" pitchFamily="34" charset="0"/>
                <a:cs typeface="Calibri" panose="020F0502020204030204" pitchFamily="34" charset="0"/>
              </a:rPr>
              <a:t>Questions?</a:t>
            </a:r>
          </a:p>
        </p:txBody>
      </p:sp>
      <p:pic>
        <p:nvPicPr>
          <p:cNvPr id="7" name="Graphic 6" descr="A pair of ice skates">
            <a:extLst>
              <a:ext uri="{FF2B5EF4-FFF2-40B4-BE49-F238E27FC236}">
                <a16:creationId xmlns:a16="http://schemas.microsoft.com/office/drawing/2014/main" id="{04D04B19-A2B4-216D-861A-ED11813B42D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251877"/>
            <a:ext cx="6858000" cy="6858000"/>
          </a:xfrm>
          <a:prstGeom prst="rect">
            <a:avLst/>
          </a:prstGeom>
        </p:spPr>
      </p:pic>
    </p:spTree>
    <p:extLst>
      <p:ext uri="{BB962C8B-B14F-4D97-AF65-F5344CB8AC3E}">
        <p14:creationId xmlns:p14="http://schemas.microsoft.com/office/powerpoint/2010/main" val="2049062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a:extLst>
              <a:ext uri="{FF2B5EF4-FFF2-40B4-BE49-F238E27FC236}">
                <a16:creationId xmlns:a16="http://schemas.microsoft.com/office/drawing/2014/main" id="{2D951106-A246-4D28-94E0-0BCD20C76F51}"/>
              </a:ext>
            </a:extLst>
          </p:cNvPr>
          <p:cNvSpPr>
            <a:spLocks noGrp="1"/>
          </p:cNvSpPr>
          <p:nvPr>
            <p:ph type="title"/>
          </p:nvPr>
        </p:nvSpPr>
        <p:spPr>
          <a:xfrm>
            <a:off x="715854" y="730877"/>
            <a:ext cx="11274644" cy="988332"/>
          </a:xfrm>
        </p:spPr>
        <p:txBody>
          <a:bodyPr>
            <a:noAutofit/>
          </a:bodyPr>
          <a:lstStyle/>
          <a:p>
            <a:r>
              <a:rPr lang="en-US" sz="3800" b="1" dirty="0">
                <a:latin typeface="Calibri" panose="020F0502020204030204" pitchFamily="34" charset="0"/>
                <a:ea typeface="Calibri" panose="020F0502020204030204" pitchFamily="34" charset="0"/>
                <a:cs typeface="Calibri" panose="020F0502020204030204" pitchFamily="34" charset="0"/>
              </a:rPr>
              <a:t>Department Scholarship Resource Webpage</a:t>
            </a:r>
          </a:p>
        </p:txBody>
      </p:sp>
      <p:pic>
        <p:nvPicPr>
          <p:cNvPr id="5" name="Graphic 4" descr="Information outline">
            <a:extLst>
              <a:ext uri="{FF2B5EF4-FFF2-40B4-BE49-F238E27FC236}">
                <a16:creationId xmlns:a16="http://schemas.microsoft.com/office/drawing/2014/main" id="{C3416B44-2FE3-4793-A7F2-32D3A3881F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7726" y="827520"/>
            <a:ext cx="798623" cy="798623"/>
          </a:xfrm>
          <a:prstGeom prst="rect">
            <a:avLst/>
          </a:prstGeom>
        </p:spPr>
      </p:pic>
      <p:sp>
        <p:nvSpPr>
          <p:cNvPr id="12" name="TextBox 11">
            <a:extLst>
              <a:ext uri="{FF2B5EF4-FFF2-40B4-BE49-F238E27FC236}">
                <a16:creationId xmlns:a16="http://schemas.microsoft.com/office/drawing/2014/main" id="{6EB02E0A-FE0A-402E-8788-DDDF51C2217F}"/>
              </a:ext>
            </a:extLst>
          </p:cNvPr>
          <p:cNvSpPr txBox="1"/>
          <p:nvPr/>
        </p:nvSpPr>
        <p:spPr>
          <a:xfrm>
            <a:off x="356128" y="2064172"/>
            <a:ext cx="4969276" cy="4616648"/>
          </a:xfrm>
          <a:prstGeom prst="rect">
            <a:avLst/>
          </a:prstGeom>
          <a:noFill/>
        </p:spPr>
        <p:txBody>
          <a:bodyPr wrap="square">
            <a:spAutoFit/>
          </a:bodyPr>
          <a:lstStyle/>
          <a:p>
            <a:pPr algn="l" rtl="0" fontAlgn="base"/>
            <a:r>
              <a:rPr lang="en-US"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is this for?  </a:t>
            </a: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 As a scholarship administrator/contact, these resources are for you, to use throughout the year as you go through your scholarship process.</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en-US"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can I find there? </a:t>
            </a: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Arial" panose="020B0604020202020204" pitchFamily="34" charset="0"/>
              <a:buChar char="•"/>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Portal Administrator Request Form</a:t>
            </a:r>
            <a:endPar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Award Summary Sheet and Correction</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UM Portal Handouts/Instructions </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Past Presentation Materials  </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Thank You letter information </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FAO, UMF and Business Service Contact Information </a:t>
            </a: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endPar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r>
              <a:rPr lang="en-US"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do I access this webpage?</a:t>
            </a: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Please SAVE/Bookmark this link </a:t>
            </a:r>
            <a:r>
              <a:rPr lang="en-US" sz="1400" b="1" i="0" u="sng" strike="noStrike"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https://www.umt.edu/finaid/scholarships/department-use-resources.php</a:t>
            </a: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This link is “</a:t>
            </a:r>
            <a:r>
              <a:rPr lang="en-US" sz="1400" b="0" i="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hidden</a:t>
            </a: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reduce access from students.</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en-US" sz="1400" b="0" i="0" dirty="0">
                <a:solidFill>
                  <a:srgbClr val="000000"/>
                </a:solidFill>
                <a:effectLst/>
                <a:latin typeface="Avenir LT Std 35 Light" panose="020B0402020203020204"/>
              </a:rPr>
              <a:t>​</a:t>
            </a:r>
            <a:endParaRPr lang="en-US" b="0" i="0" dirty="0">
              <a:solidFill>
                <a:srgbClr val="000000"/>
              </a:solidFill>
              <a:effectLst/>
              <a:latin typeface="Avenir LT Std 35 Light" panose="020B0402020203020204"/>
            </a:endParaRPr>
          </a:p>
        </p:txBody>
      </p:sp>
      <p:pic>
        <p:nvPicPr>
          <p:cNvPr id="6" name="Picture 5">
            <a:extLst>
              <a:ext uri="{FF2B5EF4-FFF2-40B4-BE49-F238E27FC236}">
                <a16:creationId xmlns:a16="http://schemas.microsoft.com/office/drawing/2014/main" id="{3146F51D-495D-4C0F-A0C8-F8A2C56C4DD3}"/>
              </a:ext>
            </a:extLst>
          </p:cNvPr>
          <p:cNvPicPr>
            <a:picLocks noChangeAspect="1"/>
          </p:cNvPicPr>
          <p:nvPr/>
        </p:nvPicPr>
        <p:blipFill>
          <a:blip r:embed="rId6"/>
          <a:stretch>
            <a:fillRect/>
          </a:stretch>
        </p:blipFill>
        <p:spPr>
          <a:xfrm>
            <a:off x="5325404" y="2264492"/>
            <a:ext cx="6477289" cy="3594047"/>
          </a:xfrm>
          <a:prstGeom prst="rect">
            <a:avLst/>
          </a:prstGeom>
        </p:spPr>
      </p:pic>
    </p:spTree>
    <p:extLst>
      <p:ext uri="{BB962C8B-B14F-4D97-AF65-F5344CB8AC3E}">
        <p14:creationId xmlns:p14="http://schemas.microsoft.com/office/powerpoint/2010/main" val="3865608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title">
            <a:extLst>
              <a:ext uri="{FF2B5EF4-FFF2-40B4-BE49-F238E27FC236}">
                <a16:creationId xmlns:a16="http://schemas.microsoft.com/office/drawing/2014/main" id="{0D28D1EB-ABFB-4DF1-902F-353BC2A0E46E}"/>
              </a:ext>
            </a:extLst>
          </p:cNvPr>
          <p:cNvSpPr>
            <a:spLocks noGrp="1"/>
          </p:cNvSpPr>
          <p:nvPr>
            <p:ph type="title"/>
          </p:nvPr>
        </p:nvSpPr>
        <p:spPr>
          <a:xfrm>
            <a:off x="581192" y="705124"/>
            <a:ext cx="11029616" cy="707984"/>
          </a:xfrm>
        </p:spPr>
        <p:txBody>
          <a:bodyPr/>
          <a:lstStyle/>
          <a:p>
            <a:r>
              <a:rPr lang="en-US" dirty="0"/>
              <a:t>Looks LIKE SOUNDS Like</a:t>
            </a:r>
          </a:p>
        </p:txBody>
      </p:sp>
      <p:graphicFrame>
        <p:nvGraphicFramePr>
          <p:cNvPr id="2" name="Table 1">
            <a:extLst>
              <a:ext uri="{FF2B5EF4-FFF2-40B4-BE49-F238E27FC236}">
                <a16:creationId xmlns:a16="http://schemas.microsoft.com/office/drawing/2014/main" id="{0F00EC9B-79F8-4A58-B6CF-D855783541BD}"/>
              </a:ext>
            </a:extLst>
          </p:cNvPr>
          <p:cNvGraphicFramePr>
            <a:graphicFrameLocks noGrp="1"/>
          </p:cNvGraphicFramePr>
          <p:nvPr>
            <p:extLst>
              <p:ext uri="{D42A27DB-BD31-4B8C-83A1-F6EECF244321}">
                <p14:modId xmlns:p14="http://schemas.microsoft.com/office/powerpoint/2010/main" val="3312712367"/>
              </p:ext>
            </p:extLst>
          </p:nvPr>
        </p:nvGraphicFramePr>
        <p:xfrm>
          <a:off x="401052" y="140368"/>
          <a:ext cx="11393358" cy="5718517"/>
        </p:xfrm>
        <a:graphic>
          <a:graphicData uri="http://schemas.openxmlformats.org/drawingml/2006/table">
            <a:tbl>
              <a:tblPr firstRow="1" bandRow="1">
                <a:tableStyleId>{5C22544A-7EE6-4342-B048-85BDC9FD1C3A}</a:tableStyleId>
              </a:tblPr>
              <a:tblGrid>
                <a:gridCol w="5572125">
                  <a:extLst>
                    <a:ext uri="{9D8B030D-6E8A-4147-A177-3AD203B41FA5}">
                      <a16:colId xmlns:a16="http://schemas.microsoft.com/office/drawing/2014/main" val="2307261631"/>
                    </a:ext>
                  </a:extLst>
                </a:gridCol>
                <a:gridCol w="5821233">
                  <a:extLst>
                    <a:ext uri="{9D8B030D-6E8A-4147-A177-3AD203B41FA5}">
                      <a16:colId xmlns:a16="http://schemas.microsoft.com/office/drawing/2014/main" val="1868380139"/>
                    </a:ext>
                  </a:extLst>
                </a:gridCol>
              </a:tblGrid>
              <a:tr h="374363">
                <a:tc>
                  <a:txBody>
                    <a:bodyPr/>
                    <a:lstStyle/>
                    <a:p>
                      <a:r>
                        <a:rPr lang="en-ZA" sz="2000" b="1" dirty="0">
                          <a:latin typeface="Calibri" panose="020F0502020204030204" pitchFamily="34" charset="0"/>
                          <a:ea typeface="Calibri" panose="020F0502020204030204" pitchFamily="34" charset="0"/>
                          <a:cs typeface="Calibri" panose="020F0502020204030204" pitchFamily="34" charset="0"/>
                        </a:rPr>
                        <a:t>Financial Aid Contacts</a:t>
                      </a:r>
                      <a:endParaRPr lang="en-US" sz="2000" b="1"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r>
                        <a:rPr lang="en-ZA" sz="2000" b="1" dirty="0">
                          <a:latin typeface="Calibri" panose="020F0502020204030204" pitchFamily="34" charset="0"/>
                          <a:ea typeface="Calibri" panose="020F0502020204030204" pitchFamily="34" charset="0"/>
                          <a:cs typeface="Calibri" panose="020F0502020204030204" pitchFamily="34" charset="0"/>
                        </a:rPr>
                        <a:t>UM Foundation Contacts</a:t>
                      </a:r>
                      <a:endParaRPr lang="en-US" sz="2000" b="1"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193221031"/>
                  </a:ext>
                </a:extLst>
              </a:tr>
              <a:tr h="782759">
                <a:tc>
                  <a:txBody>
                    <a:bodyPr/>
                    <a:lstStyle/>
                    <a:p>
                      <a:pPr lvl="0" algn="l">
                        <a:lnSpc>
                          <a:spcPct val="100000"/>
                        </a:lnSpc>
                        <a:spcBef>
                          <a:spcPts val="0"/>
                        </a:spcBef>
                        <a:spcAft>
                          <a:spcPts val="0"/>
                        </a:spcAft>
                        <a:buNone/>
                      </a:pPr>
                      <a:r>
                        <a:rPr lang="en-US" sz="1200" b="1" i="0" u="none" strike="noStrike" kern="1200" noProof="0" dirty="0">
                          <a:latin typeface="Calibri" panose="020F0502020204030204" pitchFamily="34" charset="0"/>
                          <a:ea typeface="Calibri" panose="020F0502020204030204" pitchFamily="34" charset="0"/>
                          <a:cs typeface="Calibri" panose="020F0502020204030204" pitchFamily="34" charset="0"/>
                        </a:rPr>
                        <a:t>Ginger Lowry</a:t>
                      </a:r>
                      <a:r>
                        <a:rPr lang="en-US" sz="1200" b="0" i="0" u="none" strike="noStrike" kern="1200" noProof="0" dirty="0">
                          <a:latin typeface="Calibri" panose="020F0502020204030204" pitchFamily="34" charset="0"/>
                          <a:ea typeface="Calibri" panose="020F0502020204030204" pitchFamily="34" charset="0"/>
                          <a:cs typeface="Calibri" panose="020F0502020204030204" pitchFamily="34" charset="0"/>
                        </a:rPr>
                        <a:t> </a:t>
                      </a:r>
                    </a:p>
                    <a:p>
                      <a:pPr lvl="0" algn="l">
                        <a:lnSpc>
                          <a:spcPct val="100000"/>
                        </a:lnSpc>
                        <a:spcBef>
                          <a:spcPts val="0"/>
                        </a:spcBef>
                        <a:spcAft>
                          <a:spcPts val="0"/>
                        </a:spcAft>
                        <a:buNone/>
                      </a:pPr>
                      <a:r>
                        <a:rPr lang="en-US" sz="1200" b="0" i="0" u="none" strike="noStrike" kern="1200" noProof="0" dirty="0">
                          <a:latin typeface="Calibri" panose="020F0502020204030204" pitchFamily="34" charset="0"/>
                          <a:ea typeface="Calibri" panose="020F0502020204030204" pitchFamily="34" charset="0"/>
                          <a:cs typeface="Calibri" panose="020F0502020204030204" pitchFamily="34" charset="0"/>
                        </a:rPr>
                        <a:t>Interim Director</a:t>
                      </a:r>
                    </a:p>
                    <a:p>
                      <a:pPr lvl="0" algn="l">
                        <a:lnSpc>
                          <a:spcPct val="100000"/>
                        </a:lnSpc>
                        <a:spcBef>
                          <a:spcPts val="0"/>
                        </a:spcBef>
                        <a:spcAft>
                          <a:spcPts val="0"/>
                        </a:spcAft>
                        <a:buNone/>
                      </a:pPr>
                      <a:r>
                        <a:rPr lang="en-US" sz="1200" b="0" i="0" u="none" strike="noStrike" kern="1200" noProof="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ginger.lowry@mso.umt.edu</a:t>
                      </a:r>
                      <a:endParaRPr lang="en-US"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endParaRPr>
                    </a:p>
                    <a:p>
                      <a:pPr lvl="0">
                        <a:buNone/>
                      </a:pPr>
                      <a:r>
                        <a:rPr lang="en-US" sz="1200" b="0" i="0" u="none" strike="noStrike" kern="1200" noProof="0" dirty="0">
                          <a:latin typeface="Calibri" panose="020F0502020204030204" pitchFamily="34" charset="0"/>
                          <a:ea typeface="Calibri" panose="020F0502020204030204" pitchFamily="34" charset="0"/>
                          <a:cs typeface="Calibri" panose="020F0502020204030204" pitchFamily="34" charset="0"/>
                        </a:rPr>
                        <a:t>(406)243-5373 </a:t>
                      </a:r>
                      <a:endParaRPr lang="en-US"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a:lnSpc>
                          <a:spcPct val="105000"/>
                        </a:lnSpc>
                      </a:pPr>
                      <a:r>
                        <a:rPr lang="en-US" sz="1200" b="1" dirty="0">
                          <a:solidFill>
                            <a:srgbClr val="000000"/>
                          </a:solidFill>
                          <a:effectLst/>
                          <a:latin typeface="Calibri" panose="020F0502020204030204" pitchFamily="34" charset="0"/>
                          <a:ea typeface="Aptos" panose="020B0004020202020204" pitchFamily="34" charset="0"/>
                          <a:cs typeface="Aptos" panose="020B0004020202020204" pitchFamily="34" charset="0"/>
                        </a:rPr>
                        <a:t>Sarah Wade</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lnSpc>
                          <a:spcPct val="105000"/>
                        </a:lnSpc>
                      </a:pPr>
                      <a:r>
                        <a:rPr lang="en-US" sz="1200" dirty="0">
                          <a:solidFill>
                            <a:srgbClr val="000000"/>
                          </a:solidFill>
                          <a:effectLst/>
                          <a:latin typeface="Calibri" panose="020F0502020204030204" pitchFamily="34" charset="0"/>
                          <a:ea typeface="Aptos" panose="020B0004020202020204" pitchFamily="34" charset="0"/>
                          <a:cs typeface="Aptos" panose="020B0004020202020204" pitchFamily="34" charset="0"/>
                        </a:rPr>
                        <a:t>Assistant Director of Fund Administration</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lnSpc>
                          <a:spcPct val="105000"/>
                        </a:lnSpc>
                      </a:pPr>
                      <a:r>
                        <a:rPr lang="en-US" sz="1200" u="sng" dirty="0">
                          <a:solidFill>
                            <a:srgbClr val="540023"/>
                          </a:solidFill>
                          <a:effectLst/>
                          <a:latin typeface="Calibri" panose="020F0502020204030204" pitchFamily="34" charset="0"/>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Sarah.wade@supportum.org</a:t>
                      </a:r>
                      <a:endParaRPr lang="en-US" sz="1200" dirty="0">
                        <a:solidFill>
                          <a:srgbClr val="540023"/>
                        </a:solidFill>
                        <a:effectLst/>
                        <a:latin typeface="Aptos" panose="020B0004020202020204" pitchFamily="34" charset="0"/>
                        <a:ea typeface="Aptos" panose="020B0004020202020204" pitchFamily="34" charset="0"/>
                        <a:cs typeface="Aptos" panose="020B0004020202020204" pitchFamily="34" charset="0"/>
                      </a:endParaRPr>
                    </a:p>
                    <a:p>
                      <a:r>
                        <a:rPr lang="en-US" sz="1200" dirty="0">
                          <a:solidFill>
                            <a:srgbClr val="000000"/>
                          </a:solidFill>
                          <a:effectLst/>
                          <a:latin typeface="Calibri" panose="020F0502020204030204" pitchFamily="34" charset="0"/>
                          <a:ea typeface="Aptos" panose="020B0004020202020204" pitchFamily="34" charset="0"/>
                        </a:rPr>
                        <a:t>(406) 243-7460</a:t>
                      </a:r>
                      <a:endParaRPr lang="en-US" sz="1200"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116300895"/>
                  </a:ext>
                </a:extLst>
              </a:tr>
              <a:tr h="782759">
                <a:tc>
                  <a:txBody>
                    <a:bodyPr/>
                    <a:lstStyle/>
                    <a:p>
                      <a:endParaRPr lang="en-US" sz="12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a:lnSpc>
                          <a:spcPct val="105000"/>
                        </a:lnSpc>
                      </a:pPr>
                      <a:r>
                        <a:rPr lang="en-US" sz="1200" b="1" dirty="0">
                          <a:solidFill>
                            <a:srgbClr val="000000"/>
                          </a:solidFill>
                          <a:effectLst/>
                          <a:latin typeface="Calibri" panose="020F0502020204030204" pitchFamily="34" charset="0"/>
                          <a:ea typeface="Aptos" panose="020B0004020202020204" pitchFamily="34" charset="0"/>
                          <a:cs typeface="Aptos" panose="020B0004020202020204" pitchFamily="34" charset="0"/>
                        </a:rPr>
                        <a:t>Nancy Randazzo</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lnSpc>
                          <a:spcPct val="105000"/>
                        </a:lnSpc>
                      </a:pPr>
                      <a:r>
                        <a:rPr lang="en-US" sz="1200" dirty="0">
                          <a:solidFill>
                            <a:srgbClr val="000000"/>
                          </a:solidFill>
                          <a:effectLst/>
                          <a:latin typeface="Calibri" panose="020F0502020204030204" pitchFamily="34" charset="0"/>
                          <a:ea typeface="Aptos" panose="020B0004020202020204" pitchFamily="34" charset="0"/>
                          <a:cs typeface="Aptos" panose="020B0004020202020204" pitchFamily="34" charset="0"/>
                        </a:rPr>
                        <a:t>Senior Director of Gift and Fund Administration</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lnSpc>
                          <a:spcPct val="105000"/>
                        </a:lnSpc>
                      </a:pPr>
                      <a:r>
                        <a:rPr lang="en-US" sz="1200" u="sng" dirty="0">
                          <a:solidFill>
                            <a:srgbClr val="540023"/>
                          </a:solidFill>
                          <a:effectLst/>
                          <a:latin typeface="Calibri" panose="020F0502020204030204" pitchFamily="34" charset="0"/>
                          <a:ea typeface="Aptos" panose="020B0004020202020204" pitchFamily="34" charset="0"/>
                          <a:cs typeface="Aptos" panose="020B0004020202020204" pitchFamily="34" charset="0"/>
                          <a:hlinkClick r:id="rId5">
                            <a:extLst>
                              <a:ext uri="{A12FA001-AC4F-418D-AE19-62706E023703}">
                                <ahyp:hlinkClr xmlns:ahyp="http://schemas.microsoft.com/office/drawing/2018/hyperlinkcolor" val="tx"/>
                              </a:ext>
                            </a:extLst>
                          </a:hlinkClick>
                        </a:rPr>
                        <a:t>Nancy.Randazzo@supportum.org</a:t>
                      </a:r>
                      <a:endParaRPr lang="en-US" sz="1200" dirty="0">
                        <a:solidFill>
                          <a:srgbClr val="540023"/>
                        </a:solidFill>
                        <a:effectLst/>
                        <a:latin typeface="Aptos" panose="020B0004020202020204" pitchFamily="34" charset="0"/>
                        <a:ea typeface="Aptos" panose="020B0004020202020204" pitchFamily="34" charset="0"/>
                        <a:cs typeface="Aptos" panose="020B0004020202020204" pitchFamily="34" charset="0"/>
                      </a:endParaRPr>
                    </a:p>
                    <a:p>
                      <a:r>
                        <a:rPr lang="en-US" sz="1200" dirty="0">
                          <a:solidFill>
                            <a:srgbClr val="000000"/>
                          </a:solidFill>
                          <a:effectLst/>
                          <a:latin typeface="Calibri" panose="020F0502020204030204" pitchFamily="34" charset="0"/>
                          <a:ea typeface="Aptos" panose="020B0004020202020204" pitchFamily="34" charset="0"/>
                        </a:rPr>
                        <a:t>(406) 243-7440</a:t>
                      </a:r>
                      <a:endParaRPr lang="en-US" sz="1200"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659988094"/>
                  </a:ext>
                </a:extLst>
              </a:tr>
              <a:tr h="782759">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Department Scholarship Resources Webpage:</a:t>
                      </a:r>
                    </a:p>
                    <a:p>
                      <a:r>
                        <a:rPr lang="en-US" sz="12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https://www.umt.edu/finaid/scholarships/department-use-resources.php</a:t>
                      </a:r>
                      <a:r>
                        <a:rPr lang="en-US" sz="12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a:p>
                      <a:pPr lvl="0" algn="l">
                        <a:lnSpc>
                          <a:spcPct val="100000"/>
                        </a:lnSpc>
                        <a:spcBef>
                          <a:spcPts val="0"/>
                        </a:spcBef>
                        <a:spcAft>
                          <a:spcPts val="0"/>
                        </a:spcAft>
                        <a:buNone/>
                      </a:pPr>
                      <a:endParaRPr lang="en-US" sz="1200" b="0" i="0" u="none" strike="noStrike" noProof="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a:lnSpc>
                          <a:spcPct val="105000"/>
                        </a:lnSpc>
                      </a:pPr>
                      <a:r>
                        <a:rPr lang="en-US" sz="1200" b="1" dirty="0">
                          <a:solidFill>
                            <a:srgbClr val="000000"/>
                          </a:solidFill>
                          <a:effectLst/>
                          <a:latin typeface="Calibri" panose="020F0502020204030204" pitchFamily="34" charset="0"/>
                          <a:ea typeface="Aptos" panose="020B0004020202020204" pitchFamily="34" charset="0"/>
                          <a:cs typeface="Aptos" panose="020B0004020202020204" pitchFamily="34" charset="0"/>
                        </a:rPr>
                        <a:t>Raven Clark </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lnSpc>
                          <a:spcPct val="105000"/>
                        </a:lnSpc>
                      </a:pPr>
                      <a:r>
                        <a:rPr lang="en-US" sz="1200" dirty="0">
                          <a:solidFill>
                            <a:srgbClr val="000000"/>
                          </a:solidFill>
                          <a:effectLst/>
                          <a:latin typeface="Calibri" panose="020F0502020204030204" pitchFamily="34" charset="0"/>
                          <a:ea typeface="Aptos" panose="020B0004020202020204" pitchFamily="34" charset="0"/>
                          <a:cs typeface="Aptos" panose="020B0004020202020204" pitchFamily="34" charset="0"/>
                        </a:rPr>
                        <a:t>Senior Fund Administrator </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lnSpc>
                          <a:spcPct val="105000"/>
                        </a:lnSpc>
                      </a:pPr>
                      <a:r>
                        <a:rPr lang="en-US" sz="1200" u="sng" dirty="0">
                          <a:solidFill>
                            <a:srgbClr val="540023"/>
                          </a:solidFill>
                          <a:effectLst/>
                          <a:latin typeface="Calibri" panose="020F0502020204030204" pitchFamily="34" charset="0"/>
                          <a:ea typeface="Aptos" panose="020B0004020202020204" pitchFamily="34" charset="0"/>
                          <a:cs typeface="Aptos" panose="020B0004020202020204" pitchFamily="34" charset="0"/>
                          <a:hlinkClick r:id="rId7">
                            <a:extLst>
                              <a:ext uri="{A12FA001-AC4F-418D-AE19-62706E023703}">
                                <ahyp:hlinkClr xmlns:ahyp="http://schemas.microsoft.com/office/drawing/2018/hyperlinkcolor" val="tx"/>
                              </a:ext>
                            </a:extLst>
                          </a:hlinkClick>
                        </a:rPr>
                        <a:t>raven.clark@supportum.org</a:t>
                      </a:r>
                      <a:endParaRPr lang="en-US" sz="1200" dirty="0">
                        <a:solidFill>
                          <a:srgbClr val="540023"/>
                        </a:solidFill>
                        <a:effectLst/>
                        <a:latin typeface="Aptos" panose="020B0004020202020204" pitchFamily="34" charset="0"/>
                        <a:ea typeface="Aptos" panose="020B0004020202020204" pitchFamily="34" charset="0"/>
                        <a:cs typeface="Aptos" panose="020B0004020202020204" pitchFamily="34" charset="0"/>
                      </a:endParaRPr>
                    </a:p>
                    <a:p>
                      <a:r>
                        <a:rPr lang="en-US" sz="1200" dirty="0">
                          <a:solidFill>
                            <a:srgbClr val="000000"/>
                          </a:solidFill>
                          <a:effectLst/>
                          <a:latin typeface="Calibri" panose="020F0502020204030204" pitchFamily="34" charset="0"/>
                          <a:ea typeface="Aptos" panose="020B0004020202020204" pitchFamily="34" charset="0"/>
                        </a:rPr>
                        <a:t>(406) 243-7416</a:t>
                      </a:r>
                      <a:endParaRPr lang="en-US" sz="1200"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757117925"/>
                  </a:ext>
                </a:extLst>
              </a:tr>
              <a:tr h="7827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noProof="0" dirty="0">
                          <a:solidFill>
                            <a:schemeClr val="dk1"/>
                          </a:solidFill>
                          <a:latin typeface="Calibri" panose="020F0502020204030204" pitchFamily="34" charset="0"/>
                          <a:ea typeface="Calibri" panose="020F0502020204030204" pitchFamily="34" charset="0"/>
                          <a:cs typeface="Calibri" panose="020F0502020204030204" pitchFamily="34" charset="0"/>
                        </a:rPr>
                        <a:t>To contact the Financial Aid Office main line please call (406) 243-5373</a:t>
                      </a:r>
                      <a:endParaRPr lang="en-US" sz="1200" b="0" i="0" u="none" strike="noStrike" noProof="0" dirty="0">
                        <a:latin typeface="Calibri" panose="020F0502020204030204" pitchFamily="34" charset="0"/>
                        <a:ea typeface="Calibri" panose="020F0502020204030204" pitchFamily="34" charset="0"/>
                        <a:cs typeface="Calibri" panose="020F0502020204030204" pitchFamily="34" charset="0"/>
                      </a:endParaRPr>
                    </a:p>
                    <a:p>
                      <a:endParaRPr lang="en-US" sz="12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a:lnSpc>
                          <a:spcPct val="105000"/>
                        </a:lnSpc>
                      </a:pPr>
                      <a:r>
                        <a:rPr lang="en-US" sz="1200" b="1" dirty="0">
                          <a:solidFill>
                            <a:srgbClr val="000000"/>
                          </a:solidFill>
                          <a:effectLst/>
                          <a:latin typeface="Calibri" panose="020F0502020204030204" pitchFamily="34" charset="0"/>
                          <a:ea typeface="Aptos" panose="020B0004020202020204" pitchFamily="34" charset="0"/>
                          <a:cs typeface="Aptos" panose="020B0004020202020204" pitchFamily="34" charset="0"/>
                        </a:rPr>
                        <a:t>Blayne Shelton </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lnSpc>
                          <a:spcPct val="105000"/>
                        </a:lnSpc>
                      </a:pPr>
                      <a:r>
                        <a:rPr lang="en-US" sz="1200" dirty="0">
                          <a:solidFill>
                            <a:srgbClr val="000000"/>
                          </a:solidFill>
                          <a:effectLst/>
                          <a:latin typeface="Calibri" panose="020F0502020204030204" pitchFamily="34" charset="0"/>
                          <a:ea typeface="Aptos" panose="020B0004020202020204" pitchFamily="34" charset="0"/>
                          <a:cs typeface="Aptos" panose="020B0004020202020204" pitchFamily="34" charset="0"/>
                        </a:rPr>
                        <a:t>Donor Relations and Stewardship Specialist </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lnSpc>
                          <a:spcPct val="105000"/>
                        </a:lnSpc>
                      </a:pPr>
                      <a:r>
                        <a:rPr lang="en-US" sz="1200" u="sng" dirty="0">
                          <a:solidFill>
                            <a:srgbClr val="540023"/>
                          </a:solidFill>
                          <a:effectLst/>
                          <a:latin typeface="Calibri" panose="020F0502020204030204" pitchFamily="34" charset="0"/>
                          <a:ea typeface="Aptos" panose="020B0004020202020204" pitchFamily="34" charset="0"/>
                          <a:cs typeface="Aptos" panose="020B0004020202020204" pitchFamily="34" charset="0"/>
                          <a:hlinkClick r:id="rId8">
                            <a:extLst>
                              <a:ext uri="{A12FA001-AC4F-418D-AE19-62706E023703}">
                                <ahyp:hlinkClr xmlns:ahyp="http://schemas.microsoft.com/office/drawing/2018/hyperlinkcolor" val="tx"/>
                              </a:ext>
                            </a:extLst>
                          </a:hlinkClick>
                        </a:rPr>
                        <a:t>blayne.shelton@supportum.org</a:t>
                      </a:r>
                      <a:endParaRPr lang="en-US" sz="1200" dirty="0">
                        <a:solidFill>
                          <a:srgbClr val="540023"/>
                        </a:solidFill>
                        <a:effectLst/>
                        <a:latin typeface="Aptos" panose="020B0004020202020204" pitchFamily="34" charset="0"/>
                        <a:ea typeface="Aptos" panose="020B0004020202020204" pitchFamily="34" charset="0"/>
                        <a:cs typeface="Aptos" panose="020B0004020202020204" pitchFamily="34" charset="0"/>
                      </a:endParaRPr>
                    </a:p>
                    <a:p>
                      <a:r>
                        <a:rPr lang="en-US" sz="1200" dirty="0">
                          <a:solidFill>
                            <a:srgbClr val="000000"/>
                          </a:solidFill>
                          <a:effectLst/>
                          <a:latin typeface="Calibri" panose="020F0502020204030204" pitchFamily="34" charset="0"/>
                          <a:ea typeface="Aptos" panose="020B0004020202020204" pitchFamily="34" charset="0"/>
                        </a:rPr>
                        <a:t>(406) 243-7425</a:t>
                      </a:r>
                      <a:endParaRPr lang="en-US" sz="1200"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416699365"/>
                  </a:ext>
                </a:extLst>
              </a:tr>
              <a:tr h="442429">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Location: </a:t>
                      </a:r>
                      <a:r>
                        <a:rPr lang="en-US" sz="1200" b="0" dirty="0">
                          <a:latin typeface="Calibri" panose="020F0502020204030204" pitchFamily="34" charset="0"/>
                          <a:ea typeface="Calibri" panose="020F0502020204030204" pitchFamily="34" charset="0"/>
                          <a:cs typeface="Calibri" panose="020F0502020204030204" pitchFamily="34" charset="0"/>
                        </a:rPr>
                        <a:t>Aber Hall, 5</a:t>
                      </a:r>
                      <a:r>
                        <a:rPr lang="en-US" sz="1200" b="0" baseline="30000" dirty="0">
                          <a:latin typeface="Calibri" panose="020F0502020204030204" pitchFamily="34" charset="0"/>
                          <a:ea typeface="Calibri" panose="020F0502020204030204" pitchFamily="34" charset="0"/>
                          <a:cs typeface="Calibri" panose="020F0502020204030204" pitchFamily="34" charset="0"/>
                        </a:rPr>
                        <a:t>th</a:t>
                      </a:r>
                      <a:r>
                        <a:rPr lang="en-US" sz="1200" b="0" dirty="0">
                          <a:latin typeface="Calibri" panose="020F0502020204030204" pitchFamily="34" charset="0"/>
                          <a:ea typeface="Calibri" panose="020F0502020204030204" pitchFamily="34" charset="0"/>
                          <a:cs typeface="Calibri" panose="020F0502020204030204" pitchFamily="34" charset="0"/>
                        </a:rPr>
                        <a:t> floor</a:t>
                      </a:r>
                      <a:endParaRPr lang="en-US" sz="12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Location: </a:t>
                      </a:r>
                      <a:r>
                        <a:rPr lang="en-US" sz="1200" dirty="0">
                          <a:latin typeface="Calibri" panose="020F0502020204030204" pitchFamily="34" charset="0"/>
                          <a:ea typeface="Calibri" panose="020F0502020204030204" pitchFamily="34" charset="0"/>
                          <a:cs typeface="Calibri" panose="020F0502020204030204" pitchFamily="34" charset="0"/>
                        </a:rPr>
                        <a:t>Gilkey Building, 2</a:t>
                      </a:r>
                      <a:r>
                        <a:rPr lang="en-US" sz="1200" baseline="30000" dirty="0">
                          <a:latin typeface="Calibri" panose="020F0502020204030204" pitchFamily="34" charset="0"/>
                          <a:ea typeface="Calibri" panose="020F0502020204030204" pitchFamily="34" charset="0"/>
                          <a:cs typeface="Calibri" panose="020F0502020204030204" pitchFamily="34" charset="0"/>
                        </a:rPr>
                        <a:t>nd</a:t>
                      </a:r>
                      <a:r>
                        <a:rPr lang="en-US" sz="1200" dirty="0">
                          <a:latin typeface="Calibri" panose="020F0502020204030204" pitchFamily="34" charset="0"/>
                          <a:ea typeface="Calibri" panose="020F0502020204030204" pitchFamily="34" charset="0"/>
                          <a:cs typeface="Calibri" panose="020F0502020204030204" pitchFamily="34" charset="0"/>
                        </a:rPr>
                        <a:t> Floor.</a:t>
                      </a:r>
                    </a:p>
                  </a:txBody>
                  <a:tcPr anchor="ctr"/>
                </a:tc>
                <a:extLst>
                  <a:ext uri="{0D108BD9-81ED-4DB2-BD59-A6C34878D82A}">
                    <a16:rowId xmlns:a16="http://schemas.microsoft.com/office/drawing/2014/main" val="1962806554"/>
                  </a:ext>
                </a:extLst>
              </a:tr>
              <a:tr h="408396">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Financial Aid Office Email: </a:t>
                      </a:r>
                      <a:r>
                        <a:rPr lang="en-US" sz="1200" kern="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fascholarships@mso.umt.edu</a:t>
                      </a:r>
                      <a:r>
                        <a:rPr lang="en-US" sz="1200" kern="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p>
                    <a:p>
                      <a:r>
                        <a:rPr lang="en-US" sz="1100" dirty="0">
                          <a:latin typeface="Calibri" panose="020F0502020204030204" pitchFamily="34" charset="0"/>
                          <a:ea typeface="Calibri" panose="020F0502020204030204" pitchFamily="34" charset="0"/>
                          <a:cs typeface="Calibri" panose="020F0502020204030204" pitchFamily="34" charset="0"/>
                        </a:rPr>
                        <a:t>(Use to submit award summary/award summary correction sheets and any award questions)</a:t>
                      </a:r>
                    </a:p>
                  </a:txBody>
                  <a:tcPr anchor="ctr"/>
                </a:tc>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UM Foundation Email:</a:t>
                      </a:r>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umfawardsummarysheets@supportum.org</a:t>
                      </a:r>
                      <a:endPar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r>
                        <a:rPr lang="en-US" sz="1100" dirty="0">
                          <a:solidFill>
                            <a:schemeClr val="tx1"/>
                          </a:solidFill>
                          <a:latin typeface="Calibri" panose="020F0502020204030204" pitchFamily="34" charset="0"/>
                          <a:ea typeface="Calibri" panose="020F0502020204030204" pitchFamily="34" charset="0"/>
                          <a:cs typeface="Calibri" panose="020F0502020204030204" pitchFamily="34" charset="0"/>
                        </a:rPr>
                        <a:t>(for scholarship department questions)</a:t>
                      </a:r>
                    </a:p>
                  </a:txBody>
                  <a:tcPr anchor="ctr"/>
                </a:tc>
                <a:extLst>
                  <a:ext uri="{0D108BD9-81ED-4DB2-BD59-A6C34878D82A}">
                    <a16:rowId xmlns:a16="http://schemas.microsoft.com/office/drawing/2014/main" val="4192946172"/>
                  </a:ext>
                </a:extLst>
              </a:tr>
              <a:tr h="374363">
                <a:tc gridSpan="2">
                  <a:txBody>
                    <a:bodyPr/>
                    <a:lstStyle/>
                    <a:p>
                      <a:pPr algn="ct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Business Services Contact</a:t>
                      </a:r>
                    </a:p>
                  </a:txBody>
                  <a:tcPr anchor="ctr">
                    <a:solidFill>
                      <a:schemeClr val="accent2">
                        <a:lumMod val="50000"/>
                      </a:schemeClr>
                    </a:solidFill>
                  </a:tcPr>
                </a:tc>
                <a:tc hMerge="1">
                  <a:txBody>
                    <a:bodyPr/>
                    <a:lstStyle/>
                    <a:p>
                      <a:endParaRPr lang="en-US" sz="1200">
                        <a:latin typeface="+mj-lt"/>
                      </a:endParaRPr>
                    </a:p>
                  </a:txBody>
                  <a:tcPr anchor="ctr"/>
                </a:tc>
                <a:extLst>
                  <a:ext uri="{0D108BD9-81ED-4DB2-BD59-A6C34878D82A}">
                    <a16:rowId xmlns:a16="http://schemas.microsoft.com/office/drawing/2014/main" val="2956960"/>
                  </a:ext>
                </a:extLst>
              </a:tr>
              <a:tr h="595578">
                <a:tc gridSpan="2">
                  <a:txBody>
                    <a:bodyPr/>
                    <a:lstStyle/>
                    <a:p>
                      <a:pPr algn="ctr"/>
                      <a:r>
                        <a:rPr lang="en-US" sz="12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Barb Bybee</a:t>
                      </a:r>
                    </a:p>
                    <a:p>
                      <a:pPr algn="ctr"/>
                      <a:r>
                        <a:rPr lang="en-US" sz="1200" kern="1200" dirty="0">
                          <a:solidFill>
                            <a:schemeClr val="dk1"/>
                          </a:solidFill>
                          <a:latin typeface="Calibri" panose="020F0502020204030204" pitchFamily="34" charset="0"/>
                          <a:ea typeface="Calibri" panose="020F0502020204030204" pitchFamily="34" charset="0"/>
                          <a:cs typeface="Calibri" panose="020F0502020204030204" pitchFamily="34" charset="0"/>
                        </a:rPr>
                        <a:t>(406) 243-6261</a:t>
                      </a:r>
                    </a:p>
                    <a:p>
                      <a:pPr algn="ctr"/>
                      <a:r>
                        <a:rPr lang="en-US" sz="1200" kern="1200" dirty="0">
                          <a:solidFill>
                            <a:schemeClr val="dk1"/>
                          </a:solidFill>
                          <a:latin typeface="Calibri" panose="020F0502020204030204" pitchFamily="34" charset="0"/>
                          <a:ea typeface="Calibri" panose="020F0502020204030204" pitchFamily="34" charset="0"/>
                          <a:cs typeface="Calibri" panose="020F0502020204030204" pitchFamily="34" charset="0"/>
                        </a:rPr>
                        <a:t>Barb.bybee@mso.umt.edu</a:t>
                      </a:r>
                    </a:p>
                  </a:txBody>
                  <a:tcPr anchor="ctr"/>
                </a:tc>
                <a:tc hMerge="1">
                  <a:txBody>
                    <a:bodyPr/>
                    <a:lstStyle/>
                    <a:p>
                      <a:endParaRPr lang="en-US">
                        <a:latin typeface="+mj-lt"/>
                      </a:endParaRPr>
                    </a:p>
                  </a:txBody>
                  <a:tcPr anchor="ctr"/>
                </a:tc>
                <a:extLst>
                  <a:ext uri="{0D108BD9-81ED-4DB2-BD59-A6C34878D82A}">
                    <a16:rowId xmlns:a16="http://schemas.microsoft.com/office/drawing/2014/main" val="975167164"/>
                  </a:ext>
                </a:extLst>
              </a:tr>
            </a:tbl>
          </a:graphicData>
        </a:graphic>
      </p:graphicFrame>
      <p:pic>
        <p:nvPicPr>
          <p:cNvPr id="6" name="Graphic 8" descr="Envelope with solid fill">
            <a:extLst>
              <a:ext uri="{FF2B5EF4-FFF2-40B4-BE49-F238E27FC236}">
                <a16:creationId xmlns:a16="http://schemas.microsoft.com/office/drawing/2014/main" id="{FC8D9153-0902-482D-8060-750AD702ADD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38488" y="5972657"/>
            <a:ext cx="656824" cy="707984"/>
          </a:xfrm>
          <a:prstGeom prst="rect">
            <a:avLst/>
          </a:prstGeom>
        </p:spPr>
      </p:pic>
      <p:pic>
        <p:nvPicPr>
          <p:cNvPr id="8" name="Graphic 7" descr="Receiver with solid fill">
            <a:extLst>
              <a:ext uri="{FF2B5EF4-FFF2-40B4-BE49-F238E27FC236}">
                <a16:creationId xmlns:a16="http://schemas.microsoft.com/office/drawing/2014/main" id="{24CA443C-D8A6-4A82-8426-783F1D472CA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4580000">
            <a:off x="8991593" y="6063871"/>
            <a:ext cx="547177" cy="570361"/>
          </a:xfrm>
          <a:prstGeom prst="rect">
            <a:avLst/>
          </a:prstGeom>
        </p:spPr>
      </p:pic>
    </p:spTree>
    <p:extLst>
      <p:ext uri="{BB962C8B-B14F-4D97-AF65-F5344CB8AC3E}">
        <p14:creationId xmlns:p14="http://schemas.microsoft.com/office/powerpoint/2010/main" val="285788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A snowflake">
            <a:extLst>
              <a:ext uri="{FF2B5EF4-FFF2-40B4-BE49-F238E27FC236}">
                <a16:creationId xmlns:a16="http://schemas.microsoft.com/office/drawing/2014/main" id="{DCEC1CF4-D8A5-E781-66C1-3E382353FA6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rot="1820152">
            <a:off x="-102534" y="143545"/>
            <a:ext cx="3012110" cy="3012110"/>
          </a:xfrm>
          <a:prstGeom prst="rect">
            <a:avLst/>
          </a:prstGeom>
        </p:spPr>
      </p:pic>
      <p:pic>
        <p:nvPicPr>
          <p:cNvPr id="14" name="Graphic 13" descr="A snowflake">
            <a:extLst>
              <a:ext uri="{FF2B5EF4-FFF2-40B4-BE49-F238E27FC236}">
                <a16:creationId xmlns:a16="http://schemas.microsoft.com/office/drawing/2014/main" id="{4131754E-3CBC-4FA2-E394-E6BEDEAC07E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rot="20237376">
            <a:off x="73460" y="4218417"/>
            <a:ext cx="2508431" cy="2508431"/>
          </a:xfrm>
          <a:prstGeom prst="rect">
            <a:avLst/>
          </a:prstGeom>
        </p:spPr>
      </p:pic>
      <p:pic>
        <p:nvPicPr>
          <p:cNvPr id="16" name="Graphic 15" descr="A snowflake">
            <a:extLst>
              <a:ext uri="{FF2B5EF4-FFF2-40B4-BE49-F238E27FC236}">
                <a16:creationId xmlns:a16="http://schemas.microsoft.com/office/drawing/2014/main" id="{93673CAF-5223-0C01-FFCD-92262828E19F}"/>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rot="1816172">
            <a:off x="9807432" y="3739893"/>
            <a:ext cx="3131509" cy="3131509"/>
          </a:xfrm>
          <a:prstGeom prst="rect">
            <a:avLst/>
          </a:prstGeom>
        </p:spPr>
      </p:pic>
      <p:pic>
        <p:nvPicPr>
          <p:cNvPr id="10" name="Graphic 9" descr="A snowflake">
            <a:extLst>
              <a:ext uri="{FF2B5EF4-FFF2-40B4-BE49-F238E27FC236}">
                <a16:creationId xmlns:a16="http://schemas.microsoft.com/office/drawing/2014/main" id="{1A092CE3-CC59-735A-354A-EA6A1B5345F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rot="19451149">
            <a:off x="8352176" y="-115988"/>
            <a:ext cx="3699306" cy="3699306"/>
          </a:xfrm>
          <a:prstGeom prst="rect">
            <a:avLst/>
          </a:prstGeom>
        </p:spPr>
      </p:pic>
      <p:pic>
        <p:nvPicPr>
          <p:cNvPr id="18" name="Graphic 17" descr="A snowflake">
            <a:extLst>
              <a:ext uri="{FF2B5EF4-FFF2-40B4-BE49-F238E27FC236}">
                <a16:creationId xmlns:a16="http://schemas.microsoft.com/office/drawing/2014/main" id="{CCE2624A-2411-FFF7-712C-6D923D23D2D0}"/>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rot="16962158">
            <a:off x="4830151" y="563456"/>
            <a:ext cx="2369172" cy="2369172"/>
          </a:xfrm>
          <a:prstGeom prst="rect">
            <a:avLst/>
          </a:prstGeom>
        </p:spPr>
      </p:pic>
      <p:pic>
        <p:nvPicPr>
          <p:cNvPr id="12" name="Graphic 11" descr="A snowflake">
            <a:extLst>
              <a:ext uri="{FF2B5EF4-FFF2-40B4-BE49-F238E27FC236}">
                <a16:creationId xmlns:a16="http://schemas.microsoft.com/office/drawing/2014/main" id="{3A62666C-B47F-10A7-D2DD-D1358781E337}"/>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rot="13746989">
            <a:off x="4106379" y="3786680"/>
            <a:ext cx="3868052" cy="3868052"/>
          </a:xfrm>
          <a:prstGeom prst="rect">
            <a:avLst/>
          </a:prstGeom>
        </p:spPr>
      </p:pic>
      <p:sp>
        <p:nvSpPr>
          <p:cNvPr id="2" name="Title 1">
            <a:extLst>
              <a:ext uri="{FF2B5EF4-FFF2-40B4-BE49-F238E27FC236}">
                <a16:creationId xmlns:a16="http://schemas.microsoft.com/office/drawing/2014/main" id="{6A54F5C5-5836-41B7-B667-D9E2006A84D6}"/>
              </a:ext>
            </a:extLst>
          </p:cNvPr>
          <p:cNvSpPr>
            <a:spLocks noGrp="1"/>
          </p:cNvSpPr>
          <p:nvPr>
            <p:ph type="title"/>
          </p:nvPr>
        </p:nvSpPr>
        <p:spPr>
          <a:xfrm>
            <a:off x="-39444" y="2932938"/>
            <a:ext cx="12191998" cy="1027563"/>
          </a:xfrm>
        </p:spPr>
        <p:txBody>
          <a:bodyPr>
            <a:noAutofit/>
            <a:scene3d>
              <a:camera prst="orthographicFront">
                <a:rot lat="0" lon="0" rev="0"/>
              </a:camera>
              <a:lightRig rig="threePt" dir="t"/>
            </a:scene3d>
          </a:bodyPr>
          <a:lstStyle/>
          <a:p>
            <a:pPr algn="ctr"/>
            <a:r>
              <a:rPr lang="en-US" sz="5400" b="1" u="sng"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Thank you for joining! </a:t>
            </a:r>
          </a:p>
        </p:txBody>
      </p:sp>
      <p:sp>
        <p:nvSpPr>
          <p:cNvPr id="6" name="TextBox 5">
            <a:extLst>
              <a:ext uri="{FF2B5EF4-FFF2-40B4-BE49-F238E27FC236}">
                <a16:creationId xmlns:a16="http://schemas.microsoft.com/office/drawing/2014/main" id="{27FC6532-6898-49C7-88BF-B087C9C4E58F}"/>
              </a:ext>
            </a:extLst>
          </p:cNvPr>
          <p:cNvSpPr txBox="1"/>
          <p:nvPr/>
        </p:nvSpPr>
        <p:spPr>
          <a:xfrm>
            <a:off x="2345167" y="1496514"/>
            <a:ext cx="7422777" cy="1384995"/>
          </a:xfrm>
          <a:prstGeom prst="rect">
            <a:avLst/>
          </a:prstGeom>
          <a:solidFill>
            <a:schemeClr val="bg1"/>
          </a:solidFill>
        </p:spPr>
        <p:txBody>
          <a:bodyPr wrap="square" lIns="91440" tIns="45720" rIns="91440" bIns="45720" rtlCol="0" anchor="t">
            <a:spAutoFit/>
          </a:bodyP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Next Upcoming Forum: </a:t>
            </a:r>
            <a:r>
              <a:rPr lang="en-US" sz="2400" b="1" dirty="0">
                <a:solidFill>
                  <a:srgbClr val="F9423A"/>
                </a:solidFill>
                <a:latin typeface="Calibri" panose="020F0502020204030204" pitchFamily="34" charset="0"/>
                <a:ea typeface="Calibri" panose="020F0502020204030204" pitchFamily="34" charset="0"/>
                <a:cs typeface="Calibri" panose="020F0502020204030204" pitchFamily="34" charset="0"/>
              </a:rPr>
              <a:t>Friday, April 4 at 11 am via Teams</a:t>
            </a:r>
          </a:p>
          <a:p>
            <a:pPr algn="ctr"/>
            <a:endParaRPr lang="en-US" sz="2000" dirty="0">
              <a:solidFill>
                <a:srgbClr val="70002E"/>
              </a:solidFill>
              <a:latin typeface="Calibri" panose="020F0502020204030204" pitchFamily="34" charset="0"/>
              <a:ea typeface="Calibri" panose="020F0502020204030204" pitchFamily="34" charset="0"/>
              <a:cs typeface="Calibri" panose="020F0502020204030204" pitchFamily="34" charset="0"/>
            </a:endParaRPr>
          </a:p>
          <a:p>
            <a:pPr algn="ctr"/>
            <a:r>
              <a:rPr lang="en-US" sz="2000" dirty="0">
                <a:latin typeface="Calibri" panose="020F0502020204030204" pitchFamily="34" charset="0"/>
                <a:ea typeface="Calibri" panose="020F0502020204030204" pitchFamily="34" charset="0"/>
                <a:cs typeface="Calibri" panose="020F0502020204030204" pitchFamily="34" charset="0"/>
              </a:rPr>
              <a:t>Stay tuned for </a:t>
            </a:r>
            <a:r>
              <a:rPr lang="en-US" sz="2000" b="1" dirty="0">
                <a:latin typeface="Calibri" panose="020F0502020204030204" pitchFamily="34" charset="0"/>
                <a:ea typeface="Calibri" panose="020F0502020204030204" pitchFamily="34" charset="0"/>
                <a:cs typeface="Calibri" panose="020F0502020204030204" pitchFamily="34" charset="0"/>
              </a:rPr>
              <a:t>future communications </a:t>
            </a:r>
            <a:r>
              <a:rPr lang="en-US" sz="2000" dirty="0">
                <a:latin typeface="Calibri" panose="020F0502020204030204" pitchFamily="34" charset="0"/>
                <a:ea typeface="Calibri" panose="020F0502020204030204" pitchFamily="34" charset="0"/>
                <a:cs typeface="Calibri" panose="020F0502020204030204" pitchFamily="34" charset="0"/>
              </a:rPr>
              <a:t>that will include important </a:t>
            </a:r>
          </a:p>
          <a:p>
            <a:pPr algn="ctr"/>
            <a:r>
              <a:rPr lang="en-US" sz="2000" dirty="0">
                <a:latin typeface="Calibri" panose="020F0502020204030204" pitchFamily="34" charset="0"/>
                <a:ea typeface="Calibri" panose="020F0502020204030204" pitchFamily="34" charset="0"/>
                <a:cs typeface="Calibri" panose="020F0502020204030204" pitchFamily="34" charset="0"/>
              </a:rPr>
              <a:t>scholarship information and deadlines. </a:t>
            </a:r>
          </a:p>
        </p:txBody>
      </p:sp>
    </p:spTree>
    <p:extLst>
      <p:ext uri="{BB962C8B-B14F-4D97-AF65-F5344CB8AC3E}">
        <p14:creationId xmlns:p14="http://schemas.microsoft.com/office/powerpoint/2010/main" val="2945111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495286-4E0C-4D13-A0C9-BE4BFB65C024}"/>
              </a:ext>
            </a:extLst>
          </p:cNvPr>
          <p:cNvSpPr>
            <a:spLocks noGrp="1"/>
          </p:cNvSpPr>
          <p:nvPr>
            <p:ph type="title"/>
          </p:nvPr>
        </p:nvSpPr>
        <p:spPr>
          <a:xfrm>
            <a:off x="581192" y="729410"/>
            <a:ext cx="11029616" cy="988332"/>
          </a:xfrm>
        </p:spPr>
        <p:txBody>
          <a:bodyPr>
            <a:normAutofit/>
          </a:bodyPr>
          <a:lstStyle/>
          <a:p>
            <a:r>
              <a:rPr lang="en-US" b="1" dirty="0">
                <a:latin typeface="Calibri" panose="020F0502020204030204" pitchFamily="34" charset="0"/>
                <a:ea typeface="Calibri" panose="020F0502020204030204" pitchFamily="34" charset="0"/>
                <a:cs typeface="Calibri" panose="020F0502020204030204" pitchFamily="34" charset="0"/>
              </a:rPr>
              <a:t>Financial aid office updates and reminders</a:t>
            </a:r>
          </a:p>
        </p:txBody>
      </p:sp>
      <p:sp>
        <p:nvSpPr>
          <p:cNvPr id="5" name="TextBox 4">
            <a:extLst>
              <a:ext uri="{FF2B5EF4-FFF2-40B4-BE49-F238E27FC236}">
                <a16:creationId xmlns:a16="http://schemas.microsoft.com/office/drawing/2014/main" id="{A99B4442-233E-DC1F-ADA2-9A2B46D5AC86}"/>
              </a:ext>
            </a:extLst>
          </p:cNvPr>
          <p:cNvSpPr txBox="1"/>
          <p:nvPr/>
        </p:nvSpPr>
        <p:spPr>
          <a:xfrm>
            <a:off x="368396" y="1954771"/>
            <a:ext cx="5322599" cy="984885"/>
          </a:xfrm>
          <a:prstGeom prst="rect">
            <a:avLst/>
          </a:prstGeom>
          <a:noFill/>
        </p:spPr>
        <p:txBody>
          <a:bodyPr wrap="square" lIns="91440" tIns="45720" rIns="91440" bIns="45720" anchor="t">
            <a:spAutoFit/>
          </a:bodyPr>
          <a:lstStyle/>
          <a:p>
            <a:pPr fontAlgn="base"/>
            <a:r>
              <a:rPr lang="en-US" sz="2400" b="1" i="1" u="none" strike="noStrike" dirty="0">
                <a:solidFill>
                  <a:schemeClr val="accent6"/>
                </a:solidFill>
                <a:effectLst/>
                <a:latin typeface="Calibri"/>
                <a:ea typeface="Calibri"/>
                <a:cs typeface="Calibri"/>
              </a:rPr>
              <a:t>2024 - 2025 </a:t>
            </a:r>
          </a:p>
          <a:p>
            <a:pPr fontAlgn="base"/>
            <a:r>
              <a:rPr lang="en-US" sz="2000" b="0" i="0" dirty="0">
                <a:effectLst/>
                <a:latin typeface="Calibri"/>
                <a:ea typeface="Calibri"/>
                <a:cs typeface="Calibri"/>
              </a:rPr>
              <a:t>​</a:t>
            </a:r>
          </a:p>
          <a:p>
            <a:pPr marL="285750" indent="-285750" fontAlgn="base">
              <a:buFont typeface="Wingdings" panose="05000000000000000000" pitchFamily="2" charset="2"/>
              <a:buChar char="Ø"/>
            </a:pPr>
            <a:endParaRPr lang="en-US" sz="1400" dirty="0">
              <a:latin typeface="Avenir LT Std 35 Light" panose="020B0402020203020204"/>
            </a:endParaRPr>
          </a:p>
        </p:txBody>
      </p:sp>
      <p:sp>
        <p:nvSpPr>
          <p:cNvPr id="3" name="TextBox 2">
            <a:extLst>
              <a:ext uri="{FF2B5EF4-FFF2-40B4-BE49-F238E27FC236}">
                <a16:creationId xmlns:a16="http://schemas.microsoft.com/office/drawing/2014/main" id="{FA22BAF8-32E7-2E27-F2FD-FA4DD54AF608}"/>
              </a:ext>
            </a:extLst>
          </p:cNvPr>
          <p:cNvSpPr txBox="1"/>
          <p:nvPr/>
        </p:nvSpPr>
        <p:spPr>
          <a:xfrm>
            <a:off x="368396" y="2349953"/>
            <a:ext cx="7388047" cy="196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i="0" u="none" strike="noStrike" dirty="0">
                <a:effectLst/>
                <a:latin typeface="Calibri"/>
                <a:ea typeface="Calibri"/>
                <a:cs typeface="Calibri"/>
              </a:rPr>
              <a:t>Scholarship Awarding Deadlines:</a:t>
            </a:r>
            <a:r>
              <a:rPr lang="en-US" sz="1400" b="0" i="0" dirty="0">
                <a:effectLst/>
                <a:latin typeface="Calibri"/>
                <a:ea typeface="Calibri"/>
                <a:cs typeface="Calibri"/>
              </a:rPr>
              <a:t>​</a:t>
            </a:r>
          </a:p>
          <a:p>
            <a:endParaRPr lang="en-US" sz="800" dirty="0">
              <a:latin typeface="Calibri"/>
              <a:ea typeface="Calibri"/>
              <a:cs typeface="Calibri"/>
            </a:endParaRPr>
          </a:p>
          <a:p>
            <a:pPr marL="285750" indent="-285750">
              <a:buFont typeface="Wingdings"/>
              <a:buChar char="v"/>
            </a:pPr>
            <a:r>
              <a:rPr lang="en-US" sz="1400" b="1" i="0" u="none" strike="noStrike" dirty="0">
                <a:solidFill>
                  <a:schemeClr val="accent2">
                    <a:lumMod val="75000"/>
                  </a:schemeClr>
                </a:solidFill>
                <a:effectLst/>
                <a:latin typeface="Calibri"/>
                <a:ea typeface="Calibri"/>
                <a:cs typeface="Calibri"/>
              </a:rPr>
              <a:t>April 1</a:t>
            </a:r>
            <a:r>
              <a:rPr lang="en-US" sz="1400" b="1" i="0" u="none" strike="noStrike" baseline="30000" dirty="0">
                <a:solidFill>
                  <a:schemeClr val="accent2">
                    <a:lumMod val="75000"/>
                  </a:schemeClr>
                </a:solidFill>
                <a:effectLst/>
                <a:latin typeface="Calibri"/>
                <a:ea typeface="Calibri"/>
                <a:cs typeface="Calibri"/>
              </a:rPr>
              <a:t>st</a:t>
            </a:r>
            <a:r>
              <a:rPr lang="en-US" sz="1400" b="1" i="0" u="none" strike="noStrike" dirty="0">
                <a:solidFill>
                  <a:schemeClr val="accent2">
                    <a:lumMod val="75000"/>
                  </a:schemeClr>
                </a:solidFill>
                <a:effectLst/>
                <a:latin typeface="Calibri"/>
                <a:ea typeface="Calibri"/>
                <a:cs typeface="Calibri"/>
              </a:rPr>
              <a:t> </a:t>
            </a:r>
            <a:r>
              <a:rPr lang="en-US" sz="1400" b="0" i="0" u="none" strike="noStrike" dirty="0">
                <a:solidFill>
                  <a:srgbClr val="000000"/>
                </a:solidFill>
                <a:effectLst/>
                <a:latin typeface="Calibri"/>
                <a:ea typeface="Calibri"/>
                <a:cs typeface="Calibri"/>
              </a:rPr>
              <a:t>– Last day to submit 2024-2025 Spring only and regular Full year awards</a:t>
            </a:r>
          </a:p>
          <a:p>
            <a:pPr marL="742950" lvl="1" indent="-285750">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Please be advised that any submissions received after this deadline will </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 be processed unless prior approval has been </a:t>
            </a: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given.</a:t>
            </a:r>
            <a:endParaRPr lang="en-US" sz="1100" dirty="0">
              <a:solidFill>
                <a:srgbClr val="000000"/>
              </a:solidFill>
              <a:latin typeface="Calibri"/>
              <a:ea typeface="Calibri"/>
              <a:cs typeface="Calibri"/>
            </a:endParaRPr>
          </a:p>
          <a:p>
            <a:pPr marL="285750" indent="-285750">
              <a:buFont typeface="Wingdings"/>
              <a:buChar char="v"/>
            </a:pPr>
            <a:endParaRPr lang="en-US" sz="800" dirty="0">
              <a:latin typeface="Calibri"/>
              <a:ea typeface="Calibri"/>
              <a:cs typeface="Calibri"/>
            </a:endParaRPr>
          </a:p>
          <a:p>
            <a:pPr algn="l" rtl="0" fontAlgn="base"/>
            <a:r>
              <a:rPr lang="en-US" sz="1400" b="1" i="0" u="none" strike="noStrike" dirty="0">
                <a:effectLst/>
                <a:latin typeface="Calibri" panose="020F0502020204030204" pitchFamily="34" charset="0"/>
                <a:ea typeface="Calibri" panose="020F0502020204030204" pitchFamily="34" charset="0"/>
                <a:cs typeface="Calibri" panose="020F0502020204030204" pitchFamily="34" charset="0"/>
              </a:rPr>
              <a:t>Scholarship Portal Update:</a:t>
            </a:r>
            <a:r>
              <a:rPr lang="en-US" sz="1400" b="0" i="0" dirty="0">
                <a:effectLst/>
                <a:latin typeface="Calibri" panose="020F0502020204030204" pitchFamily="34" charset="0"/>
                <a:ea typeface="Calibri" panose="020F0502020204030204" pitchFamily="34" charset="0"/>
                <a:cs typeface="Calibri" panose="020F0502020204030204" pitchFamily="34" charset="0"/>
              </a:rPr>
              <a:t>​</a:t>
            </a:r>
          </a:p>
          <a:p>
            <a:pPr algn="l" rtl="0" fontAlgn="base"/>
            <a:endParaRPr lang="en-US" sz="800" b="0" i="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fontAlgn="base">
              <a:buFont typeface="Wingdings" panose="05000000000000000000" pitchFamily="2" charset="2"/>
              <a:buChar char="v"/>
            </a:pPr>
            <a:r>
              <a:rPr lang="en-US" sz="1400" dirty="0">
                <a:solidFill>
                  <a:srgbClr val="000000"/>
                </a:solidFill>
                <a:latin typeface="Calibri"/>
                <a:ea typeface="Calibri"/>
                <a:cs typeface="Calibri"/>
              </a:rPr>
              <a:t>Awarding for the 24-25 AY is no longer available on the Portal.</a:t>
            </a:r>
            <a:endParaRPr lang="en-US" sz="1400" b="0" i="0" dirty="0">
              <a:solidFill>
                <a:srgbClr val="000000"/>
              </a:solidFill>
              <a:effectLst/>
              <a:latin typeface="Calibri"/>
              <a:ea typeface="Calibri"/>
              <a:cs typeface="Calibri"/>
            </a:endParaRPr>
          </a:p>
          <a:p>
            <a:pPr marL="285750" indent="-285750" algn="l" rtl="0" fontAlgn="base">
              <a:buFont typeface="Wingdings" panose="05000000000000000000" pitchFamily="2" charset="2"/>
              <a:buChar char="v"/>
            </a:pPr>
            <a:r>
              <a:rPr lang="en-US" sz="1400" b="0" i="0" u="none" strike="noStrike" dirty="0">
                <a:solidFill>
                  <a:srgbClr val="000000"/>
                </a:solidFill>
                <a:effectLst/>
                <a:latin typeface="Calibri"/>
                <a:ea typeface="Calibri" panose="020F0502020204030204" pitchFamily="34" charset="0"/>
                <a:cs typeface="Calibri"/>
              </a:rPr>
              <a:t>Use the Award Summary Sheets (AWSS) to make awards.</a:t>
            </a:r>
            <a:r>
              <a:rPr lang="en-US" sz="1400" b="0" i="0" dirty="0">
                <a:solidFill>
                  <a:srgbClr val="000000"/>
                </a:solidFill>
                <a:effectLst/>
                <a:latin typeface="Calibri"/>
                <a:ea typeface="Calibri" panose="020F0502020204030204" pitchFamily="34" charset="0"/>
                <a:cs typeface="Calibri"/>
              </a:rPr>
              <a:t>​</a:t>
            </a:r>
          </a:p>
        </p:txBody>
      </p:sp>
      <p:sp>
        <p:nvSpPr>
          <p:cNvPr id="2" name="TextBox 1">
            <a:extLst>
              <a:ext uri="{FF2B5EF4-FFF2-40B4-BE49-F238E27FC236}">
                <a16:creationId xmlns:a16="http://schemas.microsoft.com/office/drawing/2014/main" id="{1222EED8-3FC5-44F3-CA19-D10DBC4ACC3D}"/>
              </a:ext>
            </a:extLst>
          </p:cNvPr>
          <p:cNvSpPr txBox="1"/>
          <p:nvPr/>
        </p:nvSpPr>
        <p:spPr>
          <a:xfrm>
            <a:off x="-3032" y="6521046"/>
            <a:ext cx="12195032" cy="317422"/>
          </a:xfrm>
          <a:prstGeom prst="rect">
            <a:avLst/>
          </a:prstGeom>
          <a:solidFill>
            <a:schemeClr val="accent2">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rgbClr val="FFFFFF"/>
                </a:solidFill>
                <a:latin typeface="Calibri"/>
                <a:cs typeface="Calibri"/>
              </a:rPr>
              <a:t>Reminder:</a:t>
            </a:r>
            <a:r>
              <a:rPr lang="en-US" sz="1400" dirty="0">
                <a:solidFill>
                  <a:srgbClr val="FFFFFF"/>
                </a:solidFill>
                <a:latin typeface="Calibri"/>
                <a:cs typeface="Calibri"/>
              </a:rPr>
              <a:t> Please allow at least 10 business days for processing. The Financial Aid Office is currently shorthanded. </a:t>
            </a:r>
            <a:endParaRPr lang="en-US" dirty="0"/>
          </a:p>
        </p:txBody>
      </p:sp>
      <p:sp>
        <p:nvSpPr>
          <p:cNvPr id="9" name="Rectangle 8">
            <a:extLst>
              <a:ext uri="{FF2B5EF4-FFF2-40B4-BE49-F238E27FC236}">
                <a16:creationId xmlns:a16="http://schemas.microsoft.com/office/drawing/2014/main" id="{B03FB0CE-B5A9-2753-47DA-8BD41BFBD825}"/>
              </a:ext>
            </a:extLst>
          </p:cNvPr>
          <p:cNvSpPr/>
          <p:nvPr/>
        </p:nvSpPr>
        <p:spPr>
          <a:xfrm>
            <a:off x="7757949" y="2291584"/>
            <a:ext cx="55944" cy="3837006"/>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AAEECF5-0BC9-B43D-01DC-CE256D2A2A35}"/>
              </a:ext>
            </a:extLst>
          </p:cNvPr>
          <p:cNvSpPr txBox="1"/>
          <p:nvPr/>
        </p:nvSpPr>
        <p:spPr>
          <a:xfrm>
            <a:off x="7815399" y="2194696"/>
            <a:ext cx="4239389" cy="3504036"/>
          </a:xfrm>
          <a:prstGeom prst="rect">
            <a:avLst/>
          </a:prstGeom>
          <a:noFill/>
        </p:spPr>
        <p:txBody>
          <a:bodyPr wrap="square" rtlCol="0">
            <a:spAutoFit/>
          </a:bodyPr>
          <a:lstStyle/>
          <a:p>
            <a:pPr marL="0" marR="0">
              <a:lnSpc>
                <a:spcPct val="105000"/>
              </a:lnSpc>
              <a:spcBef>
                <a:spcPts val="0"/>
              </a:spcBef>
              <a:spcAft>
                <a:spcPts val="0"/>
              </a:spcAft>
            </a:pPr>
            <a:r>
              <a:rPr lang="en-US" sz="1800" b="1" dirty="0">
                <a:effectLst/>
                <a:latin typeface="Calibri" panose="020F0502020204030204" pitchFamily="34" charset="0"/>
                <a:ea typeface="Calibri" panose="020F0502020204030204" pitchFamily="34" charset="0"/>
              </a:rPr>
              <a:t>Opportunity Administrator Request Form</a:t>
            </a:r>
          </a:p>
          <a:p>
            <a:pPr marL="0" marR="0">
              <a:lnSpc>
                <a:spcPct val="105000"/>
              </a:lnSpc>
              <a:spcBef>
                <a:spcPts val="0"/>
              </a:spcBef>
              <a:spcAft>
                <a:spcPts val="0"/>
              </a:spcAft>
            </a:pPr>
            <a:endParaRPr lang="en-US" sz="800" dirty="0">
              <a:effectLst/>
              <a:latin typeface="Calibri" panose="020F0502020204030204" pitchFamily="34" charset="0"/>
              <a:ea typeface="Calibri" panose="020F0502020204030204" pitchFamily="34" charset="0"/>
            </a:endParaRPr>
          </a:p>
          <a:p>
            <a:pPr marL="228600" marR="0">
              <a:lnSpc>
                <a:spcPct val="105000"/>
              </a:lnSpc>
              <a:spcBef>
                <a:spcPts val="0"/>
              </a:spcBef>
              <a:spcAft>
                <a:spcPts val="0"/>
              </a:spcAft>
            </a:pPr>
            <a:r>
              <a:rPr lang="en-US" sz="1400" dirty="0">
                <a:effectLst/>
                <a:latin typeface="Calibri" panose="020F0502020204030204" pitchFamily="34" charset="0"/>
                <a:ea typeface="Calibri" panose="020F0502020204030204" pitchFamily="34" charset="0"/>
              </a:rPr>
              <a:t>If you need to request access for an individual to be an Opportunity Administrator in the Scholarship Portal. Please have your Dean/Director fill out the following web form. </a:t>
            </a:r>
            <a:r>
              <a:rPr lang="en-US" sz="1400" u="sng" dirty="0">
                <a:solidFill>
                  <a:srgbClr val="0070C0"/>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https://www.umt.edu/finaid/scholarships/opportunity-admin-request.php</a:t>
            </a:r>
            <a:endParaRPr lang="en-US" sz="1400" dirty="0">
              <a:solidFill>
                <a:srgbClr val="0070C0"/>
              </a:solidFill>
              <a:effectLst/>
              <a:latin typeface="Calibri" panose="020F0502020204030204" pitchFamily="34" charset="0"/>
              <a:ea typeface="Calibri" panose="020F0502020204030204" pitchFamily="34" charset="0"/>
            </a:endParaRPr>
          </a:p>
          <a:p>
            <a:pPr marL="228600" marR="0">
              <a:lnSpc>
                <a:spcPct val="105000"/>
              </a:lnSpc>
              <a:spcBef>
                <a:spcPts val="0"/>
              </a:spcBef>
              <a:spcAft>
                <a:spcPts val="0"/>
              </a:spcAft>
            </a:pPr>
            <a:r>
              <a:rPr lang="en-US" sz="1400" dirty="0">
                <a:effectLst/>
                <a:latin typeface="Calibri" panose="020F0502020204030204" pitchFamily="34" charset="0"/>
                <a:ea typeface="Calibri" panose="020F0502020204030204" pitchFamily="34" charset="0"/>
              </a:rPr>
              <a:t> </a:t>
            </a:r>
            <a:endParaRPr lang="en-US" sz="800" dirty="0">
              <a:effectLst/>
              <a:latin typeface="Calibri" panose="020F0502020204030204" pitchFamily="34" charset="0"/>
              <a:ea typeface="Calibri" panose="020F0502020204030204" pitchFamily="34" charset="0"/>
            </a:endParaRPr>
          </a:p>
          <a:p>
            <a:pPr marL="228600" marR="0">
              <a:lnSpc>
                <a:spcPct val="105000"/>
              </a:lnSpc>
              <a:spcBef>
                <a:spcPts val="0"/>
              </a:spcBef>
              <a:spcAft>
                <a:spcPts val="0"/>
              </a:spcAft>
            </a:pPr>
            <a:r>
              <a:rPr lang="en-US" sz="1400" dirty="0">
                <a:effectLst/>
                <a:latin typeface="Calibri" panose="020F0502020204030204" pitchFamily="34" charset="0"/>
                <a:ea typeface="Calibri" panose="020F0502020204030204" pitchFamily="34" charset="0"/>
              </a:rPr>
              <a:t>A link to this form has been added to the Department Resources page.</a:t>
            </a:r>
          </a:p>
          <a:p>
            <a:pPr marL="228600" marR="0">
              <a:lnSpc>
                <a:spcPct val="105000"/>
              </a:lnSpc>
              <a:spcBef>
                <a:spcPts val="0"/>
              </a:spcBef>
              <a:spcAft>
                <a:spcPts val="0"/>
              </a:spcAft>
            </a:pPr>
            <a:r>
              <a:rPr lang="en-US" sz="1400" dirty="0">
                <a:effectLst/>
                <a:latin typeface="Calibri" panose="020F0502020204030204" pitchFamily="34" charset="0"/>
                <a:ea typeface="Calibri" panose="020F0502020204030204" pitchFamily="34" charset="0"/>
              </a:rPr>
              <a:t> </a:t>
            </a:r>
          </a:p>
          <a:p>
            <a:pPr marL="228600" marR="0">
              <a:lnSpc>
                <a:spcPct val="105000"/>
              </a:lnSpc>
              <a:spcBef>
                <a:spcPts val="0"/>
              </a:spcBef>
              <a:spcAft>
                <a:spcPts val="0"/>
              </a:spcAft>
            </a:pPr>
            <a:r>
              <a:rPr lang="en-US" sz="1400" u="sng" dirty="0">
                <a:effectLst/>
                <a:latin typeface="Calibri" panose="020F0502020204030204" pitchFamily="34" charset="0"/>
                <a:ea typeface="Calibri" panose="020F0502020204030204" pitchFamily="34" charset="0"/>
              </a:rPr>
              <a:t>Please make sure to include the individuals’ NetID as this will allow us to grant them access.</a:t>
            </a:r>
            <a:endParaRPr lang="en-US" sz="1400" dirty="0">
              <a:effectLst/>
              <a:latin typeface="Calibri" panose="020F0502020204030204" pitchFamily="34" charset="0"/>
              <a:ea typeface="Calibri" panose="020F0502020204030204" pitchFamily="34" charset="0"/>
            </a:endParaRPr>
          </a:p>
          <a:p>
            <a:endParaRPr lang="en-US" dirty="0"/>
          </a:p>
        </p:txBody>
      </p:sp>
      <p:sp>
        <p:nvSpPr>
          <p:cNvPr id="4" name="TextBox 3">
            <a:extLst>
              <a:ext uri="{FF2B5EF4-FFF2-40B4-BE49-F238E27FC236}">
                <a16:creationId xmlns:a16="http://schemas.microsoft.com/office/drawing/2014/main" id="{E78B8876-5A64-5D33-5A4A-F2FFD2F01481}"/>
              </a:ext>
            </a:extLst>
          </p:cNvPr>
          <p:cNvSpPr txBox="1"/>
          <p:nvPr/>
        </p:nvSpPr>
        <p:spPr>
          <a:xfrm>
            <a:off x="368396" y="4397936"/>
            <a:ext cx="5322599" cy="984885"/>
          </a:xfrm>
          <a:prstGeom prst="rect">
            <a:avLst/>
          </a:prstGeom>
          <a:noFill/>
        </p:spPr>
        <p:txBody>
          <a:bodyPr wrap="square" lIns="91440" tIns="45720" rIns="91440" bIns="45720" anchor="t">
            <a:spAutoFit/>
          </a:bodyPr>
          <a:lstStyle/>
          <a:p>
            <a:pPr fontAlgn="base"/>
            <a:r>
              <a:rPr lang="en-US" sz="2400" b="1" i="1" u="none" strike="noStrike" dirty="0">
                <a:solidFill>
                  <a:schemeClr val="accent6"/>
                </a:solidFill>
                <a:effectLst/>
                <a:latin typeface="Calibri"/>
                <a:ea typeface="Calibri"/>
                <a:cs typeface="Calibri"/>
              </a:rPr>
              <a:t>2025 - 2026 </a:t>
            </a:r>
          </a:p>
          <a:p>
            <a:pPr fontAlgn="base"/>
            <a:r>
              <a:rPr lang="en-US" sz="2000" b="0" i="0" dirty="0">
                <a:effectLst/>
                <a:latin typeface="Calibri"/>
                <a:ea typeface="Calibri"/>
                <a:cs typeface="Calibri"/>
              </a:rPr>
              <a:t>​</a:t>
            </a:r>
          </a:p>
          <a:p>
            <a:pPr marL="285750" indent="-285750" fontAlgn="base">
              <a:buFont typeface="Wingdings" panose="05000000000000000000" pitchFamily="2" charset="2"/>
              <a:buChar char="Ø"/>
            </a:pPr>
            <a:endParaRPr lang="en-US" sz="1400" dirty="0">
              <a:latin typeface="Avenir LT Std 35 Light" panose="020B0402020203020204"/>
            </a:endParaRPr>
          </a:p>
        </p:txBody>
      </p:sp>
      <p:sp>
        <p:nvSpPr>
          <p:cNvPr id="8" name="TextBox 7">
            <a:extLst>
              <a:ext uri="{FF2B5EF4-FFF2-40B4-BE49-F238E27FC236}">
                <a16:creationId xmlns:a16="http://schemas.microsoft.com/office/drawing/2014/main" id="{97B475D6-4DCB-9EC9-1CDA-50783D363BAA}"/>
              </a:ext>
            </a:extLst>
          </p:cNvPr>
          <p:cNvSpPr txBox="1"/>
          <p:nvPr/>
        </p:nvSpPr>
        <p:spPr>
          <a:xfrm>
            <a:off x="316725" y="4804411"/>
            <a:ext cx="7469196" cy="1415772"/>
          </a:xfrm>
          <a:prstGeom prst="rect">
            <a:avLst/>
          </a:prstGeom>
          <a:noFill/>
        </p:spPr>
        <p:txBody>
          <a:bodyPr wrap="square" lIns="91440" tIns="45720" rIns="91440" bIns="45720" anchor="t">
            <a:spAutoFit/>
          </a:bodyPr>
          <a:lstStyle/>
          <a:p>
            <a:pPr marL="285750" indent="-285750">
              <a:buFont typeface="Wingdings" panose="05000000000000000000" pitchFamily="2" charset="2"/>
              <a:buChar char="v"/>
            </a:pPr>
            <a:r>
              <a:rPr lang="en-US" sz="1400" b="1" dirty="0">
                <a:solidFill>
                  <a:schemeClr val="accent2">
                    <a:lumMod val="75000"/>
                  </a:schemeClr>
                </a:solidFill>
                <a:latin typeface="Calibri"/>
                <a:ea typeface="Calibri"/>
                <a:cs typeface="Calibri"/>
              </a:rPr>
              <a:t>June </a:t>
            </a:r>
            <a:r>
              <a:rPr lang="en-US" sz="1400" b="1" i="0" u="none" strike="noStrike" dirty="0">
                <a:solidFill>
                  <a:schemeClr val="accent2">
                    <a:lumMod val="75000"/>
                  </a:schemeClr>
                </a:solidFill>
                <a:effectLst/>
                <a:latin typeface="Calibri"/>
                <a:ea typeface="Calibri"/>
                <a:cs typeface="Calibri"/>
              </a:rPr>
              <a:t>1</a:t>
            </a:r>
            <a:r>
              <a:rPr lang="en-US" sz="1400" b="1" i="0" u="none" strike="noStrike" baseline="30000" dirty="0">
                <a:solidFill>
                  <a:schemeClr val="accent2">
                    <a:lumMod val="75000"/>
                  </a:schemeClr>
                </a:solidFill>
                <a:effectLst/>
                <a:latin typeface="Calibri"/>
                <a:ea typeface="Calibri"/>
                <a:cs typeface="Calibri"/>
              </a:rPr>
              <a:t>st</a:t>
            </a:r>
            <a:r>
              <a:rPr lang="en-US" sz="1400" b="1" i="0" u="none" strike="noStrike" dirty="0">
                <a:solidFill>
                  <a:schemeClr val="accent2">
                    <a:lumMod val="75000"/>
                  </a:schemeClr>
                </a:solidFill>
                <a:effectLst/>
                <a:latin typeface="Calibri"/>
                <a:ea typeface="Calibri"/>
                <a:cs typeface="Calibri"/>
              </a:rPr>
              <a:t> </a:t>
            </a:r>
            <a:r>
              <a:rPr lang="en-US" sz="1400" dirty="0">
                <a:latin typeface="Calibri"/>
                <a:ea typeface="Calibri"/>
                <a:cs typeface="Calibri"/>
              </a:rPr>
              <a:t>–</a:t>
            </a:r>
            <a:r>
              <a:rPr lang="en-US" sz="1400" b="1" dirty="0">
                <a:solidFill>
                  <a:schemeClr val="accent3">
                    <a:lumMod val="50000"/>
                  </a:schemeClr>
                </a:solidFill>
                <a:latin typeface="Calibri"/>
                <a:ea typeface="Calibri"/>
                <a:cs typeface="Calibri"/>
              </a:rPr>
              <a:t> </a:t>
            </a:r>
            <a:r>
              <a:rPr lang="en-US" sz="1400" dirty="0">
                <a:latin typeface="Calibri"/>
                <a:ea typeface="Calibri"/>
                <a:cs typeface="Calibri"/>
              </a:rPr>
              <a:t>All 2025-2026 awards must be made by this date.</a:t>
            </a:r>
            <a:endParaRPr lang="en-US" dirty="0">
              <a:latin typeface="Calibri"/>
              <a:ea typeface="Calibri"/>
              <a:cs typeface="Calibri"/>
            </a:endParaRPr>
          </a:p>
          <a:p>
            <a:pPr marL="285750" indent="-285750">
              <a:buFont typeface="Wingdings" panose="05000000000000000000" pitchFamily="2" charset="2"/>
              <a:buChar char="v"/>
            </a:pPr>
            <a:endParaRPr lang="en-US" sz="8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Wingdings" panose="05000000000000000000" pitchFamily="2" charset="2"/>
              <a:buChar char="v"/>
            </a:pPr>
            <a:r>
              <a:rPr lang="en-US" sz="1400" dirty="0">
                <a:effectLst/>
                <a:latin typeface="Calibri" panose="020F0502020204030204" pitchFamily="34" charset="0"/>
                <a:ea typeface="Calibri" panose="020F0502020204030204" pitchFamily="34" charset="0"/>
                <a:cs typeface="Calibri" panose="020F0502020204030204" pitchFamily="34" charset="0"/>
              </a:rPr>
              <a:t>Remember to check qualifications in each of your opportunities to match criteria provided by the UM Foundation.</a:t>
            </a:r>
          </a:p>
          <a:p>
            <a:endParaRPr lang="en-US" sz="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n-US" sz="1400" dirty="0">
                <a:latin typeface="Calibri" panose="020F0502020204030204" pitchFamily="34" charset="0"/>
                <a:ea typeface="Calibri" panose="020F0502020204030204" pitchFamily="34" charset="0"/>
                <a:cs typeface="Calibri" panose="020F0502020204030204" pitchFamily="34" charset="0"/>
              </a:rPr>
              <a:t>Please make sure to login and add open and close dates. (This must be done every year after cycle management)</a:t>
            </a:r>
          </a:p>
        </p:txBody>
      </p:sp>
    </p:spTree>
    <p:extLst>
      <p:ext uri="{BB962C8B-B14F-4D97-AF65-F5344CB8AC3E}">
        <p14:creationId xmlns:p14="http://schemas.microsoft.com/office/powerpoint/2010/main" val="2701584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F524D27D-D260-BA85-7AA9-256D07F78002}"/>
              </a:ext>
            </a:extLst>
          </p:cNvPr>
          <p:cNvPicPr>
            <a:picLocks noChangeAspect="1"/>
          </p:cNvPicPr>
          <p:nvPr/>
        </p:nvPicPr>
        <p:blipFill rotWithShape="1">
          <a:blip r:embed="rId3">
            <a:extLst>
              <a:ext uri="{28A0092B-C50C-407E-A947-70E740481C1C}">
                <a14:useLocalDpi xmlns:a14="http://schemas.microsoft.com/office/drawing/2010/main" val="0"/>
              </a:ext>
            </a:extLst>
          </a:blip>
          <a:srcRect t="15942"/>
          <a:stretch/>
        </p:blipFill>
        <p:spPr>
          <a:xfrm flipV="1">
            <a:off x="0" y="5855766"/>
            <a:ext cx="12192000" cy="1002232"/>
          </a:xfrm>
          <a:prstGeom prst="rect">
            <a:avLst/>
          </a:prstGeom>
        </p:spPr>
      </p:pic>
      <p:sp>
        <p:nvSpPr>
          <p:cNvPr id="4" name="TextBox 3">
            <a:extLst>
              <a:ext uri="{FF2B5EF4-FFF2-40B4-BE49-F238E27FC236}">
                <a16:creationId xmlns:a16="http://schemas.microsoft.com/office/drawing/2014/main" id="{DF098D9A-FCEF-2E89-7957-CCDAC8F9573C}"/>
              </a:ext>
            </a:extLst>
          </p:cNvPr>
          <p:cNvSpPr txBox="1"/>
          <p:nvPr/>
        </p:nvSpPr>
        <p:spPr>
          <a:xfrm>
            <a:off x="155549" y="-46245"/>
            <a:ext cx="1041344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002E"/>
                </a:solidFill>
                <a:effectLst/>
                <a:uLnTx/>
                <a:uFillTx/>
                <a:latin typeface="Calibri" panose="020F0502020204030204"/>
                <a:ea typeface="+mn-ea"/>
                <a:cs typeface="Arial" panose="020B0604020202020204" pitchFamily="34" charset="0"/>
              </a:rPr>
              <a:t>UM Foundation Reminders and Updates</a:t>
            </a:r>
          </a:p>
        </p:txBody>
      </p:sp>
      <p:pic>
        <p:nvPicPr>
          <p:cNvPr id="5" name="Picture 4" descr="A picture containing text, clipart&#10;&#10;Description automatically generated">
            <a:extLst>
              <a:ext uri="{FF2B5EF4-FFF2-40B4-BE49-F238E27FC236}">
                <a16:creationId xmlns:a16="http://schemas.microsoft.com/office/drawing/2014/main" id="{95067D9C-A1C4-A361-7B53-D2C00430E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5500" y="6353376"/>
            <a:ext cx="1227374" cy="288611"/>
          </a:xfrm>
          <a:prstGeom prst="rect">
            <a:avLst/>
          </a:prstGeom>
        </p:spPr>
      </p:pic>
      <p:sp>
        <p:nvSpPr>
          <p:cNvPr id="8" name="TextBox 7">
            <a:extLst>
              <a:ext uri="{FF2B5EF4-FFF2-40B4-BE49-F238E27FC236}">
                <a16:creationId xmlns:a16="http://schemas.microsoft.com/office/drawing/2014/main" id="{3E614A9B-A7B8-BA3B-D21A-F5676F59CB91}"/>
              </a:ext>
            </a:extLst>
          </p:cNvPr>
          <p:cNvSpPr txBox="1"/>
          <p:nvPr/>
        </p:nvSpPr>
        <p:spPr>
          <a:xfrm>
            <a:off x="155549" y="3429000"/>
            <a:ext cx="7271957" cy="2120452"/>
          </a:xfrm>
          <a:prstGeom prst="rect">
            <a:avLst/>
          </a:prstGeom>
          <a:noFill/>
        </p:spPr>
        <p:txBody>
          <a:bodyPr wrap="square" lIns="91440" tIns="45720" rIns="91440" bIns="45720" rtlCol="0" anchor="t">
            <a:spAutoFit/>
          </a:bodyPr>
          <a:lstStyle/>
          <a:p>
            <a:pPr marL="0" marR="0">
              <a:lnSpc>
                <a:spcPct val="105000"/>
              </a:lnSpc>
              <a:spcBef>
                <a:spcPts val="0"/>
              </a:spcBef>
              <a:spcAft>
                <a:spcPts val="0"/>
              </a:spcAft>
            </a:pPr>
            <a:r>
              <a:rPr lang="en-US" sz="1200" b="1" u="sng" dirty="0">
                <a:effectLst/>
                <a:latin typeface="Calibri" panose="020F0502020204030204" pitchFamily="34" charset="0"/>
                <a:ea typeface="Calibri" panose="020F0502020204030204" pitchFamily="34" charset="0"/>
              </a:rPr>
              <a:t>Scholarship Budget and Criteria Reminders </a:t>
            </a:r>
          </a:p>
          <a:p>
            <a:pPr marL="0" marR="0">
              <a:lnSpc>
                <a:spcPct val="105000"/>
              </a:lnSpc>
              <a:spcBef>
                <a:spcPts val="0"/>
              </a:spcBef>
              <a:spcAft>
                <a:spcPts val="0"/>
              </a:spcAft>
            </a:pPr>
            <a:r>
              <a:rPr lang="en-US" sz="1200" i="1" dirty="0">
                <a:latin typeface="Calibri" panose="020F0502020204030204" pitchFamily="34" charset="0"/>
                <a:ea typeface="Calibri" panose="020F0502020204030204" pitchFamily="34" charset="0"/>
              </a:rPr>
              <a:t>All pertains to all funds.</a:t>
            </a:r>
            <a:endParaRPr lang="en-US" sz="12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endParaRPr lang="en-US" sz="6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rPr>
              <a:t>Awarding departments must make every effort to fully utilize all scholarship funds available.</a:t>
            </a:r>
          </a:p>
          <a:p>
            <a:pPr marL="342900" indent="-342900">
              <a:lnSpc>
                <a:spcPct val="105000"/>
              </a:lnSpc>
              <a:buFont typeface="Wingdings" panose="05000000000000000000" pitchFamily="2" charset="2"/>
              <a:buChar char=""/>
            </a:pPr>
            <a:r>
              <a:rPr lang="en-US" sz="1200" dirty="0">
                <a:effectLst/>
                <a:latin typeface="Calibri"/>
                <a:ea typeface="Calibri"/>
                <a:cs typeface="Calibri"/>
              </a:rPr>
              <a:t>Please track and reconci</a:t>
            </a:r>
            <a:r>
              <a:rPr lang="en-US" sz="1200" dirty="0">
                <a:latin typeface="Calibri"/>
                <a:ea typeface="Calibri"/>
                <a:cs typeface="Calibri"/>
              </a:rPr>
              <a:t>le</a:t>
            </a:r>
            <a:r>
              <a:rPr lang="en-US" sz="1200" dirty="0">
                <a:effectLst/>
                <a:latin typeface="Calibri"/>
                <a:ea typeface="Calibri"/>
                <a:cs typeface="Calibri"/>
              </a:rPr>
              <a:t> awards to prevent over</a:t>
            </a:r>
            <a:r>
              <a:rPr lang="en-US" sz="1200" dirty="0">
                <a:latin typeface="Calibri"/>
                <a:ea typeface="Calibri"/>
                <a:cs typeface="Calibri"/>
              </a:rPr>
              <a:t>-awards OR identify unawarded funds </a:t>
            </a:r>
            <a:endParaRPr lang="en-US" sz="12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rPr>
              <a:t>Awarding departments and selection committees </a:t>
            </a:r>
            <a:r>
              <a:rPr lang="en-US" sz="1200" i="1" dirty="0">
                <a:effectLst/>
                <a:latin typeface="Calibri" panose="020F0502020204030204" pitchFamily="34" charset="0"/>
                <a:ea typeface="Calibri" panose="020F0502020204030204" pitchFamily="34" charset="0"/>
              </a:rPr>
              <a:t>must</a:t>
            </a:r>
            <a:r>
              <a:rPr lang="en-US" sz="1200" dirty="0">
                <a:effectLst/>
                <a:latin typeface="Calibri" panose="020F0502020204030204" pitchFamily="34" charset="0"/>
                <a:ea typeface="Calibri" panose="020F0502020204030204" pitchFamily="34" charset="0"/>
              </a:rPr>
              <a:t> adhere to documented criteria and donor intent​. There is a legal obligation to follow donor intent, whether the donor is living or deceased.</a:t>
            </a:r>
          </a:p>
          <a:p>
            <a:pPr marL="342900" marR="0" lvl="0" indent="-342900">
              <a:lnSpc>
                <a:spcPct val="105000"/>
              </a:lnSpc>
              <a:spcBef>
                <a:spcPts val="0"/>
              </a:spcBef>
              <a:spcAft>
                <a:spcPts val="0"/>
              </a:spcAft>
              <a:buFont typeface="Wingdings" panose="05000000000000000000" pitchFamily="2" charset="2"/>
              <a:buChar char=""/>
            </a:pPr>
            <a:r>
              <a:rPr lang="en-US" sz="1200" dirty="0">
                <a:effectLst/>
                <a:latin typeface="Calibri"/>
                <a:ea typeface="Calibri"/>
                <a:cs typeface="Calibri"/>
              </a:rPr>
              <a:t>If Financial Need is a scholarship criterion, it must be verified with the Financial Aid Office​ or via the Scholarship Portal</a:t>
            </a:r>
            <a:r>
              <a:rPr lang="en-US" sz="1200" dirty="0">
                <a:latin typeface="Calibri"/>
                <a:ea typeface="Calibri"/>
                <a:cs typeface="Calibri"/>
              </a:rPr>
              <a:t>.</a:t>
            </a:r>
            <a:endParaRPr lang="en-US" sz="12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rPr>
              <a:t>Scholarship awards that are made to students who do not meet donor criteria will not be paid by the Foundation. Your department will be asked to find an alternate appropriate source of funding for the award​</a:t>
            </a:r>
          </a:p>
        </p:txBody>
      </p:sp>
      <p:cxnSp>
        <p:nvCxnSpPr>
          <p:cNvPr id="9" name="Straight Connector 8">
            <a:extLst>
              <a:ext uri="{FF2B5EF4-FFF2-40B4-BE49-F238E27FC236}">
                <a16:creationId xmlns:a16="http://schemas.microsoft.com/office/drawing/2014/main" id="{361DC8B2-6DE1-531C-0FEE-08FB257934D1}"/>
              </a:ext>
            </a:extLst>
          </p:cNvPr>
          <p:cNvCxnSpPr>
            <a:cxnSpLocks/>
          </p:cNvCxnSpPr>
          <p:nvPr/>
        </p:nvCxnSpPr>
        <p:spPr>
          <a:xfrm>
            <a:off x="7441908" y="889832"/>
            <a:ext cx="0" cy="4778910"/>
          </a:xfrm>
          <a:prstGeom prst="line">
            <a:avLst/>
          </a:prstGeom>
          <a:ln>
            <a:solidFill>
              <a:srgbClr val="70002E"/>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7D328EA-2117-34A9-9D77-128276DAF657}"/>
              </a:ext>
            </a:extLst>
          </p:cNvPr>
          <p:cNvSpPr txBox="1"/>
          <p:nvPr/>
        </p:nvSpPr>
        <p:spPr>
          <a:xfrm>
            <a:off x="7583055" y="739410"/>
            <a:ext cx="4428450" cy="3283848"/>
          </a:xfrm>
          <a:prstGeom prst="rect">
            <a:avLst/>
          </a:prstGeom>
          <a:noFill/>
        </p:spPr>
        <p:txBody>
          <a:bodyPr wrap="square" lIns="91440" tIns="45720" rIns="91440" bIns="45720" rtlCol="0" anchor="t">
            <a:spAutoFit/>
          </a:bodyPr>
          <a:lstStyle/>
          <a:p>
            <a:pPr defTabSz="457200" fontAlgn="base">
              <a:lnSpc>
                <a:spcPct val="105000"/>
              </a:lnSpc>
              <a:buClr>
                <a:srgbClr val="903163"/>
              </a:buClr>
              <a:buSzPct val="92000"/>
              <a:defRPr/>
            </a:pPr>
            <a:r>
              <a:rPr kumimoji="0" lang="en-US" b="1" i="0" u="none" strike="noStrike" kern="1200" cap="none" spc="0" normalizeH="0" baseline="0" noProof="0" dirty="0">
                <a:ln>
                  <a:noFill/>
                </a:ln>
                <a:effectLst/>
                <a:uLnTx/>
                <a:uFillTx/>
                <a:ea typeface="Calibri"/>
                <a:cs typeface="Calibri"/>
              </a:rPr>
              <a:t>A message from our Stewardship team:</a:t>
            </a:r>
            <a:r>
              <a:rPr lang="en-US" b="1" dirty="0">
                <a:ea typeface="Calibri"/>
                <a:cs typeface="Calibri"/>
              </a:rPr>
              <a:t> </a:t>
            </a:r>
            <a:endParaRPr lang="en-US" sz="800" dirty="0">
              <a:latin typeface="Calibri"/>
              <a:ea typeface="Calibri"/>
              <a:cs typeface="Calibri"/>
            </a:endParaRPr>
          </a:p>
          <a:p>
            <a:pPr marL="305435" marR="0" lvl="0" indent="-305435" algn="l" defTabSz="457200" rtl="0" eaLnBrk="1" fontAlgn="base" latinLnBrk="0" hangingPunct="1">
              <a:lnSpc>
                <a:spcPct val="105000"/>
              </a:lnSpc>
              <a:spcBef>
                <a:spcPts val="0"/>
              </a:spcBef>
              <a:spcAft>
                <a:spcPts val="0"/>
              </a:spcAft>
              <a:buClr>
                <a:srgbClr val="903163"/>
              </a:buClr>
              <a:buSzPct val="92000"/>
              <a:buFont typeface="Wingdings" panose="05000000000000000000" pitchFamily="2" charset="2"/>
              <a:buChar char="v"/>
              <a:tabLst/>
              <a:defRPr/>
            </a:pPr>
            <a:r>
              <a:rPr lang="en-US" sz="1200" dirty="0">
                <a:latin typeface="Calibri"/>
                <a:ea typeface="Calibri"/>
                <a:cs typeface="Calibri"/>
              </a:rPr>
              <a:t>The Microsoft Forms questionnaire used to create student thank you letters has been discontinued. Please direct students to send a completed thank you letter to </a:t>
            </a:r>
            <a:r>
              <a:rPr lang="en-US" sz="1200" dirty="0">
                <a:latin typeface="Calibri"/>
                <a:ea typeface="Calibri"/>
                <a:cs typeface="Calibri"/>
                <a:hlinkClick r:id="rId5"/>
              </a:rPr>
              <a:t>thankyou@supportum.org</a:t>
            </a:r>
            <a:r>
              <a:rPr lang="en-US" sz="1200" dirty="0">
                <a:latin typeface="Calibri"/>
                <a:ea typeface="Calibri"/>
                <a:cs typeface="Calibri"/>
              </a:rPr>
              <a:t>.</a:t>
            </a:r>
          </a:p>
          <a:p>
            <a:pPr marR="0" lvl="0" algn="l" defTabSz="457200" rtl="0" eaLnBrk="1" fontAlgn="base" latinLnBrk="0" hangingPunct="1">
              <a:lnSpc>
                <a:spcPct val="105000"/>
              </a:lnSpc>
              <a:spcBef>
                <a:spcPts val="0"/>
              </a:spcBef>
              <a:spcAft>
                <a:spcPts val="0"/>
              </a:spcAft>
              <a:buClr>
                <a:srgbClr val="903163"/>
              </a:buClr>
              <a:buSzPct val="92000"/>
              <a:tabLst/>
              <a:defRPr/>
            </a:pPr>
            <a:endParaRPr lang="en-US" sz="600" dirty="0">
              <a:latin typeface="Calibri"/>
              <a:ea typeface="Calibri"/>
              <a:cs typeface="Calibri"/>
            </a:endParaRPr>
          </a:p>
          <a:p>
            <a:pPr marL="305435" marR="0" lvl="0" indent="-305435" algn="l" defTabSz="457200" rtl="0" eaLnBrk="1" fontAlgn="base" latinLnBrk="0" hangingPunct="1">
              <a:lnSpc>
                <a:spcPct val="105000"/>
              </a:lnSpc>
              <a:spcBef>
                <a:spcPts val="0"/>
              </a:spcBef>
              <a:spcAft>
                <a:spcPts val="0"/>
              </a:spcAft>
              <a:buClr>
                <a:srgbClr val="903163"/>
              </a:buClr>
              <a:buSzPct val="92000"/>
              <a:buFont typeface="Wingdings" panose="05000000000000000000" pitchFamily="2" charset="2"/>
              <a:buChar char="v"/>
              <a:tabLst/>
              <a:defRPr/>
            </a:pPr>
            <a:r>
              <a:rPr lang="en-US" sz="1200" dirty="0">
                <a:latin typeface="Calibri"/>
                <a:ea typeface="Calibri"/>
                <a:cs typeface="Calibri"/>
              </a:rPr>
              <a:t>Writing tips for thank-you letters can be found at </a:t>
            </a:r>
            <a:r>
              <a:rPr lang="en-US" sz="1200" dirty="0">
                <a:latin typeface="Calibri"/>
                <a:ea typeface="Calibri"/>
                <a:cs typeface="Calibri"/>
                <a:hlinkClick r:id="rId6"/>
              </a:rPr>
              <a:t>www.SupportUM.org/thanks</a:t>
            </a:r>
            <a:r>
              <a:rPr lang="en-US" sz="1200" dirty="0">
                <a:latin typeface="Calibri"/>
                <a:ea typeface="Calibri"/>
                <a:cs typeface="Calibri"/>
              </a:rPr>
              <a:t>. </a:t>
            </a:r>
          </a:p>
          <a:p>
            <a:pPr marR="0" lvl="0" algn="l" defTabSz="457200" rtl="0" eaLnBrk="1" fontAlgn="base" latinLnBrk="0" hangingPunct="1">
              <a:lnSpc>
                <a:spcPct val="105000"/>
              </a:lnSpc>
              <a:spcBef>
                <a:spcPts val="0"/>
              </a:spcBef>
              <a:spcAft>
                <a:spcPts val="0"/>
              </a:spcAft>
              <a:buClr>
                <a:srgbClr val="903163"/>
              </a:buClr>
              <a:buSzPct val="92000"/>
              <a:tabLst/>
              <a:defRPr/>
            </a:pPr>
            <a:endParaRPr lang="en-US" sz="600" dirty="0">
              <a:latin typeface="Calibri"/>
              <a:ea typeface="Calibri"/>
              <a:cs typeface="Calibri"/>
            </a:endParaRPr>
          </a:p>
          <a:p>
            <a:pPr marL="305435" marR="0" lvl="0" indent="-305435" algn="l" defTabSz="457200" rtl="0" eaLnBrk="1" fontAlgn="base" latinLnBrk="0" hangingPunct="1">
              <a:lnSpc>
                <a:spcPct val="105000"/>
              </a:lnSpc>
              <a:spcBef>
                <a:spcPts val="0"/>
              </a:spcBef>
              <a:spcAft>
                <a:spcPts val="0"/>
              </a:spcAft>
              <a:buClr>
                <a:srgbClr val="903163"/>
              </a:buClr>
              <a:buSzPct val="92000"/>
              <a:buFont typeface="Wingdings" panose="05000000000000000000" pitchFamily="2" charset="2"/>
              <a:buChar char="v"/>
              <a:tabLst/>
              <a:defRPr/>
            </a:pPr>
            <a:r>
              <a:rPr lang="en-US" sz="1200" dirty="0">
                <a:latin typeface="Calibri"/>
                <a:ea typeface="Calibri"/>
                <a:cs typeface="Calibri"/>
              </a:rPr>
              <a:t>Blayne Shelton is the UM Foundation’s Donor Relations and Stewardship Specialist. He will be implementing all strategic activities of scholarship donor stewardship, including processing, and distributing UM student thank-you letters. He looks forward to working with all scholarship administrators on campus. Please contact Blayne directly at </a:t>
            </a:r>
            <a:r>
              <a:rPr lang="en-US" sz="1200" dirty="0">
                <a:latin typeface="Calibri"/>
                <a:ea typeface="Calibri"/>
                <a:cs typeface="Calibri"/>
                <a:hlinkClick r:id="rId7"/>
              </a:rPr>
              <a:t>Blayne.shelton@supportum.org </a:t>
            </a:r>
            <a:r>
              <a:rPr lang="en-US" sz="1200" dirty="0">
                <a:latin typeface="Calibri"/>
                <a:ea typeface="Calibri"/>
                <a:cs typeface="Calibri"/>
              </a:rPr>
              <a:t>with any questions about student thank you letters or scholarship donor contacts. </a:t>
            </a:r>
            <a:endParaRPr lang="en-US" sz="1200" dirty="0"/>
          </a:p>
        </p:txBody>
      </p:sp>
      <p:sp>
        <p:nvSpPr>
          <p:cNvPr id="14" name="Speech Bubble: Rectangle with Corners Rounded 13">
            <a:extLst>
              <a:ext uri="{FF2B5EF4-FFF2-40B4-BE49-F238E27FC236}">
                <a16:creationId xmlns:a16="http://schemas.microsoft.com/office/drawing/2014/main" id="{8BBC195D-395D-39CA-E5E5-C413113FF11F}"/>
              </a:ext>
            </a:extLst>
          </p:cNvPr>
          <p:cNvSpPr/>
          <p:nvPr/>
        </p:nvSpPr>
        <p:spPr>
          <a:xfrm flipH="1">
            <a:off x="7747225" y="4331920"/>
            <a:ext cx="4289226" cy="1275041"/>
          </a:xfrm>
          <a:prstGeom prst="wedgeRoundRectCallout">
            <a:avLst/>
          </a:prstGeom>
          <a:solidFill>
            <a:srgbClr val="EFE8D4"/>
          </a:solidFill>
          <a:ln w="22225" cap="rnd" cmpd="sng" algn="ctr">
            <a:noFill/>
            <a:prstDash val="solid"/>
          </a:ln>
          <a:effectLst>
            <a:outerShdw blurRad="533400" dist="393700" dir="12780000" sx="101000" sy="101000" algn="br" rotWithShape="0">
              <a:prstClr val="black">
                <a:alpha val="18000"/>
              </a:prst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70002E"/>
                </a:solidFill>
                <a:effectLst/>
                <a:uLnTx/>
                <a:uFillTx/>
                <a:latin typeface="Calibri" panose="020F0502020204030204" pitchFamily="34" charset="0"/>
                <a:ea typeface="Calibri" panose="020F0502020204030204" pitchFamily="34" charset="0"/>
                <a:cs typeface="Calibri" panose="020F0502020204030204" pitchFamily="34" charset="0"/>
              </a:rPr>
              <a:t>Scholarship Administrator Contact Email Listserv</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Please send the Foundation and Financial Aid Office any new contacts (and their info including their umontana employee email address) who are assisting with Scholarship Administration in your unit/department or program</a:t>
            </a: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CCA918F-2060-C1AD-89B6-AAF6CFDAA661}"/>
              </a:ext>
            </a:extLst>
          </p:cNvPr>
          <p:cNvSpPr txBox="1"/>
          <p:nvPr/>
        </p:nvSpPr>
        <p:spPr>
          <a:xfrm>
            <a:off x="155549" y="739410"/>
            <a:ext cx="7271956" cy="2694969"/>
          </a:xfrm>
          <a:prstGeom prst="rect">
            <a:avLst/>
          </a:prstGeom>
          <a:noFill/>
        </p:spPr>
        <p:txBody>
          <a:bodyPr wrap="square" lIns="91440" tIns="45720" rIns="91440" bIns="45720" rtlCol="0" anchor="t">
            <a:spAutoFit/>
          </a:bodyPr>
          <a:lstStyle/>
          <a:p>
            <a:pPr marL="0" marR="0" fontAlgn="base">
              <a:lnSpc>
                <a:spcPct val="105000"/>
              </a:lnSpc>
            </a:pPr>
            <a:r>
              <a:rPr lang="en-US" sz="1400" b="1" dirty="0">
                <a:solidFill>
                  <a:srgbClr val="990033"/>
                </a:solidFill>
                <a:effectLst/>
                <a:ea typeface="Aptos" panose="020B0004020202020204" pitchFamily="34" charset="0"/>
                <a:cs typeface="Aptos" panose="020B0004020202020204" pitchFamily="34" charset="0"/>
              </a:rPr>
              <a:t>2025-2026 Scholarship Budget and Criteria Reports</a:t>
            </a:r>
            <a:endParaRPr lang="en-US" sz="1400" dirty="0">
              <a:effectLst/>
              <a:ea typeface="Aptos" panose="020B0004020202020204" pitchFamily="34" charset="0"/>
              <a:cs typeface="Aptos" panose="020B0004020202020204" pitchFamily="34" charset="0"/>
            </a:endParaRPr>
          </a:p>
          <a:p>
            <a:pPr fontAlgn="base"/>
            <a:endParaRPr lang="en-US" sz="600" b="1" dirty="0">
              <a:effectLst/>
              <a:ea typeface="Aptos" panose="020B0004020202020204" pitchFamily="34" charset="0"/>
              <a:cs typeface="Aptos" panose="020B0004020202020204" pitchFamily="34" charset="0"/>
            </a:endParaRPr>
          </a:p>
          <a:p>
            <a:pPr fontAlgn="base">
              <a:lnSpc>
                <a:spcPct val="105000"/>
              </a:lnSpc>
              <a:spcAft>
                <a:spcPts val="800"/>
              </a:spcAft>
            </a:pPr>
            <a:r>
              <a:rPr lang="en-US" sz="1200" b="1" dirty="0">
                <a:effectLst/>
                <a:ea typeface="Aptos" panose="020B0004020202020204" pitchFamily="34" charset="0"/>
                <a:cs typeface="Aptos" panose="020B0004020202020204" pitchFamily="34" charset="0"/>
              </a:rPr>
              <a:t>Wrapping Up Budget/Criteria Report Distribution | </a:t>
            </a:r>
            <a:r>
              <a:rPr lang="en-US" sz="1200" dirty="0">
                <a:ea typeface="Aptos" panose="020B0004020202020204" pitchFamily="34" charset="0"/>
                <a:cs typeface="Aptos" panose="020B0004020202020204" pitchFamily="34" charset="0"/>
              </a:rPr>
              <a:t>We are at the tail end of</a:t>
            </a:r>
            <a:r>
              <a:rPr lang="en-US" sz="1200" dirty="0">
                <a:effectLst/>
                <a:ea typeface="Aptos" panose="020B0004020202020204" pitchFamily="34" charset="0"/>
                <a:cs typeface="Aptos" panose="020B0004020202020204" pitchFamily="34" charset="0"/>
              </a:rPr>
              <a:t> </a:t>
            </a:r>
            <a:r>
              <a:rPr lang="en-US" sz="1200" dirty="0">
                <a:ea typeface="Aptos" panose="020B0004020202020204" pitchFamily="34" charset="0"/>
                <a:cs typeface="Aptos" panose="020B0004020202020204" pitchFamily="34" charset="0"/>
              </a:rPr>
              <a:t>distributing budget reports.  </a:t>
            </a:r>
            <a:r>
              <a:rPr lang="en-US" sz="1200" dirty="0">
                <a:effectLst/>
                <a:ea typeface="Aptos" panose="020B0004020202020204" pitchFamily="34" charset="0"/>
                <a:cs typeface="Aptos" panose="020B0004020202020204" pitchFamily="34" charset="0"/>
              </a:rPr>
              <a:t>If your department </a:t>
            </a:r>
            <a:r>
              <a:rPr lang="en-US" sz="1200" dirty="0">
                <a:ea typeface="Aptos" panose="020B0004020202020204" pitchFamily="34" charset="0"/>
                <a:cs typeface="Aptos" panose="020B0004020202020204" pitchFamily="34" charset="0"/>
              </a:rPr>
              <a:t>would like to meet with</a:t>
            </a:r>
            <a:r>
              <a:rPr lang="en-US" sz="1200" dirty="0">
                <a:effectLst/>
                <a:ea typeface="Aptos" panose="020B0004020202020204" pitchFamily="34" charset="0"/>
                <a:cs typeface="Aptos" panose="020B0004020202020204" pitchFamily="34" charset="0"/>
              </a:rPr>
              <a:t> the UMF Scholarship </a:t>
            </a:r>
            <a:r>
              <a:rPr lang="en-US" sz="1200" dirty="0">
                <a:ea typeface="Aptos" panose="020B0004020202020204" pitchFamily="34" charset="0"/>
                <a:cs typeface="Aptos" panose="020B0004020202020204" pitchFamily="34" charset="0"/>
              </a:rPr>
              <a:t>team to go over your budgets, please contact us.</a:t>
            </a:r>
            <a:r>
              <a:rPr lang="en-US" sz="1200" dirty="0">
                <a:effectLst/>
                <a:ea typeface="Aptos" panose="020B0004020202020204" pitchFamily="34" charset="0"/>
                <a:cs typeface="Aptos" panose="020B0004020202020204" pitchFamily="34" charset="0"/>
              </a:rPr>
              <a:t> </a:t>
            </a:r>
          </a:p>
          <a:p>
            <a:pPr fontAlgn="base">
              <a:lnSpc>
                <a:spcPct val="105000"/>
              </a:lnSpc>
              <a:spcAft>
                <a:spcPts val="800"/>
              </a:spcAft>
            </a:pPr>
            <a:r>
              <a:rPr lang="en-US" sz="1200" b="1" dirty="0">
                <a:effectLst/>
                <a:ea typeface="Aptos" panose="020B0004020202020204" pitchFamily="34" charset="0"/>
                <a:cs typeface="Aptos" panose="020B0004020202020204" pitchFamily="34" charset="0"/>
              </a:rPr>
              <a:t>UM Box </a:t>
            </a:r>
            <a:r>
              <a:rPr lang="en-US" sz="1200" b="1" dirty="0">
                <a:effectLst/>
                <a:ea typeface="Aptos" panose="020B0004020202020204" pitchFamily="34" charset="0"/>
                <a:cs typeface="Aptos" panose="020B0004020202020204" pitchFamily="34" charset="0"/>
                <a:sym typeface="Wingdings" panose="05000000000000000000" pitchFamily="2" charset="2"/>
              </a:rPr>
              <a:t> UM Foundation Scholarship SharePoint Site Migration</a:t>
            </a:r>
            <a:r>
              <a:rPr lang="en-US" sz="1200" b="1" dirty="0">
                <a:ea typeface="Aptos" panose="020B0004020202020204" pitchFamily="34" charset="0"/>
                <a:cs typeface="Aptos" panose="020B0004020202020204" pitchFamily="34" charset="0"/>
                <a:sym typeface="Wingdings" panose="05000000000000000000" pitchFamily="2" charset="2"/>
              </a:rPr>
              <a:t>|</a:t>
            </a:r>
            <a:r>
              <a:rPr lang="en-US" sz="1200" dirty="0">
                <a:effectLst/>
                <a:ea typeface="Aptos" panose="020B0004020202020204" pitchFamily="34" charset="0"/>
                <a:cs typeface="Aptos" panose="020B0004020202020204" pitchFamily="34" charset="0"/>
                <a:sym typeface="Wingdings" panose="05000000000000000000" pitchFamily="2" charset="2"/>
              </a:rPr>
              <a:t> </a:t>
            </a:r>
            <a:r>
              <a:rPr lang="en-US" sz="1200" dirty="0">
                <a:ea typeface="Aptos" panose="020B0004020202020204" pitchFamily="34" charset="0"/>
                <a:cs typeface="Aptos" panose="020B0004020202020204" pitchFamily="34" charset="0"/>
                <a:sym typeface="Wingdings" panose="05000000000000000000" pitchFamily="2" charset="2"/>
              </a:rPr>
              <a:t>A</a:t>
            </a:r>
            <a:r>
              <a:rPr lang="en-US" sz="1200" dirty="0">
                <a:effectLst/>
                <a:ea typeface="Aptos" panose="020B0004020202020204" pitchFamily="34" charset="0"/>
                <a:cs typeface="Aptos" panose="020B0004020202020204" pitchFamily="34" charset="0"/>
              </a:rPr>
              <a:t>ll Foundation scholarship materials were migrated to UMF SharePoint in July and August. </a:t>
            </a:r>
            <a:endParaRPr lang="en-US" sz="1200" dirty="0">
              <a:ea typeface="Aptos" panose="020B0004020202020204" pitchFamily="34" charset="0"/>
              <a:cs typeface="Aptos" panose="020B0004020202020204" pitchFamily="34" charset="0"/>
            </a:endParaRPr>
          </a:p>
          <a:p>
            <a:pPr marL="461645" indent="-236220">
              <a:buFont typeface="Wingdings" panose="05000000000000000000" pitchFamily="2" charset="2"/>
              <a:buChar char="§"/>
            </a:pPr>
            <a:r>
              <a:rPr lang="en-US" sz="1200" dirty="0">
                <a:effectLst/>
                <a:ea typeface="Aptos" panose="020B0004020202020204" pitchFamily="34" charset="0"/>
                <a:cs typeface="Aptos" panose="020B0004020202020204" pitchFamily="34" charset="0"/>
              </a:rPr>
              <a:t>Users that should have access to SharePoint: Administrative support, Fiscal/Budget Analysts, Chairs, Directors and Deans</a:t>
            </a:r>
          </a:p>
          <a:p>
            <a:pPr marL="688975" lvl="1" indent="-231775">
              <a:buFont typeface="Courier New" panose="02070309020205020404" pitchFamily="49" charset="0"/>
              <a:buChar char="o"/>
            </a:pPr>
            <a:r>
              <a:rPr lang="en-US" sz="1200" dirty="0">
                <a:ea typeface="Calibri" panose="020F0502020204030204"/>
                <a:cs typeface="Calibri" panose="020F0502020204030204"/>
              </a:rPr>
              <a:t>Scholarship committee members should be given a copy of the report before selections are made to ensure selected recipients meet the criteria. </a:t>
            </a:r>
          </a:p>
          <a:p>
            <a:pPr lvl="1"/>
            <a:endParaRPr lang="en-US" sz="600" dirty="0">
              <a:ea typeface="Calibri" panose="020F0502020204030204"/>
              <a:cs typeface="Calibri" panose="020F0502020204030204"/>
            </a:endParaRPr>
          </a:p>
          <a:p>
            <a:pPr marL="461645" indent="-236220" fontAlgn="base">
              <a:lnSpc>
                <a:spcPct val="105000"/>
              </a:lnSpc>
              <a:spcAft>
                <a:spcPts val="800"/>
              </a:spcAft>
              <a:buFont typeface="Wingdings" panose="05000000000000000000" pitchFamily="2" charset="2"/>
              <a:buChar char="§"/>
            </a:pPr>
            <a:r>
              <a:rPr lang="en-US" sz="1200" dirty="0">
                <a:ea typeface="Aptos" panose="020B0004020202020204" pitchFamily="34" charset="0"/>
                <a:cs typeface="Aptos" panose="020B0004020202020204" pitchFamily="34" charset="0"/>
              </a:rPr>
              <a:t>If you're having trouble finding the email invitation with the link to access the SharePoint site, search "</a:t>
            </a:r>
            <a:r>
              <a:rPr lang="en-US" sz="1200" b="1" dirty="0">
                <a:solidFill>
                  <a:srgbClr val="F9423A"/>
                </a:solidFill>
                <a:ea typeface="Aptos" panose="020B0004020202020204" pitchFamily="34" charset="0"/>
                <a:cs typeface="Aptos" panose="020B0004020202020204" pitchFamily="34" charset="0"/>
              </a:rPr>
              <a:t>UM Foundation Scholarships</a:t>
            </a:r>
            <a:r>
              <a:rPr lang="en-US" sz="1200" dirty="0">
                <a:ea typeface="Aptos" panose="020B0004020202020204" pitchFamily="34" charset="0"/>
                <a:cs typeface="Aptos" panose="020B0004020202020204" pitchFamily="34" charset="0"/>
              </a:rPr>
              <a:t>" in your inbox, or contact the UMF Scholarship Team for further assistance.</a:t>
            </a:r>
            <a:endParaRPr lang="en-US" dirty="0">
              <a:ea typeface="Calibri" panose="020F0502020204030204"/>
              <a:cs typeface="Calibri" panose="020F0502020204030204"/>
            </a:endParaRPr>
          </a:p>
        </p:txBody>
      </p:sp>
      <p:sp>
        <p:nvSpPr>
          <p:cNvPr id="7" name="TextBox 6">
            <a:extLst>
              <a:ext uri="{FF2B5EF4-FFF2-40B4-BE49-F238E27FC236}">
                <a16:creationId xmlns:a16="http://schemas.microsoft.com/office/drawing/2014/main" id="{5F551D00-122E-1CB5-ED6C-6F7D99EC37F8}"/>
              </a:ext>
            </a:extLst>
          </p:cNvPr>
          <p:cNvSpPr txBox="1"/>
          <p:nvPr/>
        </p:nvSpPr>
        <p:spPr>
          <a:xfrm>
            <a:off x="155549" y="5606961"/>
            <a:ext cx="7271956" cy="677108"/>
          </a:xfrm>
          <a:prstGeom prst="rect">
            <a:avLst/>
          </a:prstGeom>
          <a:solidFill>
            <a:schemeClr val="bg1"/>
          </a:solidFill>
        </p:spPr>
        <p:txBody>
          <a:bodyPr wrap="square" rtlCol="0">
            <a:spAutoFit/>
          </a:bodyPr>
          <a:lstStyle/>
          <a:p>
            <a:r>
              <a:rPr lang="en-US" sz="1400" b="1" dirty="0">
                <a:solidFill>
                  <a:srgbClr val="F9423A"/>
                </a:solidFill>
              </a:rPr>
              <a:t>Reminder |</a:t>
            </a:r>
            <a:r>
              <a:rPr lang="en-US" sz="1200" dirty="0"/>
              <a:t> If you are unable to find a student who meets the criteria, please contact the Foundation. Please </a:t>
            </a:r>
            <a:r>
              <a:rPr lang="en-US" sz="1200" b="1" dirty="0">
                <a:solidFill>
                  <a:srgbClr val="FF0000"/>
                </a:solidFill>
              </a:rPr>
              <a:t>do not </a:t>
            </a:r>
            <a:r>
              <a:rPr lang="en-US" sz="1200" dirty="0"/>
              <a:t>contact the donor(s) to request an exception. The Foundation must manage all communications with donors regarding the purpose and criteria of the funds UM administers. </a:t>
            </a:r>
          </a:p>
        </p:txBody>
      </p:sp>
    </p:spTree>
    <p:extLst>
      <p:ext uri="{BB962C8B-B14F-4D97-AF65-F5344CB8AC3E}">
        <p14:creationId xmlns:p14="http://schemas.microsoft.com/office/powerpoint/2010/main" val="2074416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495286-4E0C-4D13-A0C9-BE4BFB65C024}"/>
              </a:ext>
            </a:extLst>
          </p:cNvPr>
          <p:cNvSpPr>
            <a:spLocks noGrp="1"/>
          </p:cNvSpPr>
          <p:nvPr>
            <p:ph type="title"/>
          </p:nvPr>
        </p:nvSpPr>
        <p:spPr>
          <a:xfrm>
            <a:off x="0" y="729658"/>
            <a:ext cx="12191999" cy="988332"/>
          </a:xfrm>
        </p:spPr>
        <p:txBody>
          <a:bodyPr>
            <a:noAutofit/>
          </a:bodyPr>
          <a:lstStyle/>
          <a:p>
            <a:r>
              <a:rPr lang="en-US" b="1" dirty="0">
                <a:latin typeface="Calibri" panose="020F0502020204030204" pitchFamily="34" charset="0"/>
                <a:ea typeface="Calibri" panose="020F0502020204030204" pitchFamily="34" charset="0"/>
                <a:cs typeface="Calibri" panose="020F0502020204030204" pitchFamily="34" charset="0"/>
              </a:rPr>
              <a:t>Academic year timeline </a:t>
            </a:r>
            <a:br>
              <a:rPr lang="en-US" b="1" dirty="0">
                <a:latin typeface="Calibri" panose="020F0502020204030204" pitchFamily="34" charset="0"/>
                <a:ea typeface="Calibri" panose="020F0502020204030204" pitchFamily="34" charset="0"/>
                <a:cs typeface="Calibri" panose="020F0502020204030204" pitchFamily="34" charset="0"/>
              </a:rPr>
            </a:br>
            <a:r>
              <a:rPr lang="en-US" b="1" dirty="0">
                <a:latin typeface="Calibri" panose="020F0502020204030204" pitchFamily="34" charset="0"/>
                <a:ea typeface="Calibri" panose="020F0502020204030204" pitchFamily="34" charset="0"/>
                <a:cs typeface="Calibri" panose="020F0502020204030204" pitchFamily="34" charset="0"/>
              </a:rPr>
              <a:t>&amp; Monthly to Do List</a:t>
            </a:r>
          </a:p>
        </p:txBody>
      </p:sp>
      <p:sp>
        <p:nvSpPr>
          <p:cNvPr id="14" name="Rectangle 13">
            <a:extLst>
              <a:ext uri="{FF2B5EF4-FFF2-40B4-BE49-F238E27FC236}">
                <a16:creationId xmlns:a16="http://schemas.microsoft.com/office/drawing/2014/main" id="{42B87984-1322-E1BE-DCDF-5C9D061DD3F8}"/>
              </a:ext>
            </a:extLst>
          </p:cNvPr>
          <p:cNvSpPr/>
          <p:nvPr/>
        </p:nvSpPr>
        <p:spPr>
          <a:xfrm>
            <a:off x="1053787" y="2570587"/>
            <a:ext cx="3151914" cy="225875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D0C4659-2AFC-24EC-A996-EF4E4324A777}"/>
              </a:ext>
            </a:extLst>
          </p:cNvPr>
          <p:cNvSpPr/>
          <p:nvPr/>
        </p:nvSpPr>
        <p:spPr>
          <a:xfrm>
            <a:off x="435976" y="2574246"/>
            <a:ext cx="3730648" cy="4248946"/>
          </a:xfrm>
          <a:prstGeom prst="rect">
            <a:avLst/>
          </a:prstGeom>
          <a:no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A8C0AC1-C8C3-8694-D274-3E1172DFF414}"/>
              </a:ext>
            </a:extLst>
          </p:cNvPr>
          <p:cNvSpPr/>
          <p:nvPr/>
        </p:nvSpPr>
        <p:spPr>
          <a:xfrm>
            <a:off x="441109" y="6354358"/>
            <a:ext cx="3739249" cy="469946"/>
          </a:xfrm>
          <a:prstGeom prst="rect">
            <a:avLst/>
          </a:prstGeom>
          <a:solidFill>
            <a:schemeClr val="accent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b="1" dirty="0">
                <a:latin typeface="Calibri" panose="020F0502020204030204" pitchFamily="34" charset="0"/>
                <a:ea typeface="Calibri" panose="020F0502020204030204" pitchFamily="34" charset="0"/>
                <a:cs typeface="Calibri" panose="020F0502020204030204" pitchFamily="34" charset="0"/>
              </a:rPr>
              <a:t>January</a:t>
            </a:r>
          </a:p>
        </p:txBody>
      </p:sp>
      <p:sp>
        <p:nvSpPr>
          <p:cNvPr id="30" name="Rectangle 29">
            <a:extLst>
              <a:ext uri="{FF2B5EF4-FFF2-40B4-BE49-F238E27FC236}">
                <a16:creationId xmlns:a16="http://schemas.microsoft.com/office/drawing/2014/main" id="{D2F139D4-1B4D-AA73-1F2C-7CECD0F190F5}"/>
              </a:ext>
            </a:extLst>
          </p:cNvPr>
          <p:cNvSpPr/>
          <p:nvPr/>
        </p:nvSpPr>
        <p:spPr>
          <a:xfrm>
            <a:off x="4325850" y="2570587"/>
            <a:ext cx="3516866" cy="4257434"/>
          </a:xfrm>
          <a:prstGeom prst="rect">
            <a:avLst/>
          </a:prstGeom>
          <a:noFill/>
          <a:ln>
            <a:solidFill>
              <a:schemeClr val="accent1">
                <a:lumMod val="90000"/>
                <a:lumOff val="1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B0B26C9-5B80-574D-F65C-B641A361A623}"/>
              </a:ext>
            </a:extLst>
          </p:cNvPr>
          <p:cNvSpPr/>
          <p:nvPr/>
        </p:nvSpPr>
        <p:spPr>
          <a:xfrm>
            <a:off x="4325970" y="6354501"/>
            <a:ext cx="3514877" cy="473522"/>
          </a:xfrm>
          <a:prstGeom prst="rect">
            <a:avLst/>
          </a:prstGeom>
          <a:solidFill>
            <a:schemeClr val="accent1">
              <a:lumMod val="90000"/>
              <a:lumOff val="1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b="1" dirty="0">
                <a:latin typeface="Calibri" panose="020F0502020204030204" pitchFamily="34" charset="0"/>
                <a:ea typeface="Calibri" panose="020F0502020204030204" pitchFamily="34" charset="0"/>
                <a:cs typeface="Calibri" panose="020F0502020204030204" pitchFamily="34" charset="0"/>
              </a:rPr>
              <a:t>February</a:t>
            </a:r>
          </a:p>
        </p:txBody>
      </p:sp>
      <p:sp>
        <p:nvSpPr>
          <p:cNvPr id="35" name="Rectangle 34">
            <a:extLst>
              <a:ext uri="{FF2B5EF4-FFF2-40B4-BE49-F238E27FC236}">
                <a16:creationId xmlns:a16="http://schemas.microsoft.com/office/drawing/2014/main" id="{14EDB002-09ED-20A6-FB38-356F590BEF61}"/>
              </a:ext>
            </a:extLst>
          </p:cNvPr>
          <p:cNvSpPr/>
          <p:nvPr/>
        </p:nvSpPr>
        <p:spPr>
          <a:xfrm>
            <a:off x="7936989" y="2565759"/>
            <a:ext cx="3762098" cy="231597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ü"/>
            </a:pP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March 1</a:t>
            </a:r>
            <a:r>
              <a:rPr lang="en-US" sz="1200" b="1"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st </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Priority deadline for General Scholarships via the Scholarship Portal. ​</a:t>
            </a:r>
          </a:p>
          <a:p>
            <a:pPr marL="171450" indent="-171450">
              <a:buFont typeface="Wingdings" panose="05000000000000000000" pitchFamily="2" charset="2"/>
              <a:buChar char="ü"/>
            </a:pP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q"/>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Please ensure your Scholarship Committee is properly set up with the Scholarship Portal if they plan to use it to review scholarships. </a:t>
            </a:r>
          </a:p>
          <a:p>
            <a:pPr marL="171450" indent="-171450">
              <a:buFont typeface="Wingdings" panose="05000000000000000000" pitchFamily="2" charset="2"/>
              <a:buChar char="ü"/>
            </a:pP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q"/>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Departments should continue reviewing previously awarded students and make re-awards.​</a:t>
            </a:r>
          </a:p>
          <a:p>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ü"/>
            </a:pP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March 17</a:t>
            </a:r>
            <a:r>
              <a:rPr lang="en-US" sz="1200" b="1"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th  - </a:t>
            </a: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March 21</a:t>
            </a:r>
            <a:r>
              <a:rPr lang="en-US" sz="1200" b="1"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st </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Spring Break – No classes. </a:t>
            </a:r>
          </a:p>
          <a:p>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Rectangle 35">
            <a:extLst>
              <a:ext uri="{FF2B5EF4-FFF2-40B4-BE49-F238E27FC236}">
                <a16:creationId xmlns:a16="http://schemas.microsoft.com/office/drawing/2014/main" id="{78418BF7-5AE7-866A-1A42-A2CD19AD2D1A}"/>
              </a:ext>
            </a:extLst>
          </p:cNvPr>
          <p:cNvSpPr/>
          <p:nvPr/>
        </p:nvSpPr>
        <p:spPr>
          <a:xfrm>
            <a:off x="7936989" y="2868009"/>
            <a:ext cx="3201223" cy="106951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5E64E2EF-5F3D-9194-AAA2-0A62BD806001}"/>
              </a:ext>
            </a:extLst>
          </p:cNvPr>
          <p:cNvSpPr/>
          <p:nvPr/>
        </p:nvSpPr>
        <p:spPr>
          <a:xfrm>
            <a:off x="7955279" y="2565759"/>
            <a:ext cx="3758171" cy="4257434"/>
          </a:xfrm>
          <a:prstGeom prst="rect">
            <a:avLst/>
          </a:prstGeom>
          <a:noFill/>
          <a:ln>
            <a:solidFill>
              <a:schemeClr val="accent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A412D51B-EE36-5475-8ADF-6966B153E492}"/>
              </a:ext>
            </a:extLst>
          </p:cNvPr>
          <p:cNvSpPr/>
          <p:nvPr/>
        </p:nvSpPr>
        <p:spPr>
          <a:xfrm>
            <a:off x="7951352" y="6350919"/>
            <a:ext cx="3762098" cy="472273"/>
          </a:xfrm>
          <a:prstGeom prst="rect">
            <a:avLst/>
          </a:prstGeom>
          <a:solidFill>
            <a:schemeClr val="accent1">
              <a:lumMod val="75000"/>
              <a:lumOff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b="1" dirty="0">
                <a:latin typeface="Calibri" panose="020F0502020204030204" pitchFamily="34" charset="0"/>
                <a:ea typeface="Calibri" panose="020F0502020204030204" pitchFamily="34" charset="0"/>
                <a:cs typeface="Calibri" panose="020F0502020204030204" pitchFamily="34" charset="0"/>
              </a:rPr>
              <a:t>March</a:t>
            </a:r>
          </a:p>
        </p:txBody>
      </p:sp>
      <p:sp>
        <p:nvSpPr>
          <p:cNvPr id="27" name="TextBox 26">
            <a:extLst>
              <a:ext uri="{FF2B5EF4-FFF2-40B4-BE49-F238E27FC236}">
                <a16:creationId xmlns:a16="http://schemas.microsoft.com/office/drawing/2014/main" id="{BDF001A3-D5D7-2DFC-F861-90B10943E412}"/>
              </a:ext>
            </a:extLst>
          </p:cNvPr>
          <p:cNvSpPr txBox="1"/>
          <p:nvPr/>
        </p:nvSpPr>
        <p:spPr>
          <a:xfrm>
            <a:off x="434110" y="2603626"/>
            <a:ext cx="3725897" cy="2862322"/>
          </a:xfrm>
          <a:prstGeom prst="rect">
            <a:avLst/>
          </a:prstGeom>
          <a:noFill/>
        </p:spPr>
        <p:txBody>
          <a:bodyPr wrap="square" lIns="91440" tIns="45720" rIns="91440" bIns="45720" rtlCol="0" anchor="t">
            <a:spAutoFit/>
          </a:bodyPr>
          <a:lstStyle/>
          <a:p>
            <a:endPar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q"/>
            </a:pPr>
            <a:r>
              <a:rPr lang="en-US" sz="1200" dirty="0">
                <a:latin typeface="Calibri" panose="020F0502020204030204" pitchFamily="34" charset="0"/>
                <a:ea typeface="Calibri" panose="020F0502020204030204" pitchFamily="34" charset="0"/>
                <a:cs typeface="Calibri" panose="020F0502020204030204" pitchFamily="34" charset="0"/>
              </a:rPr>
              <a:t>Any remaining awards for the 2024-2025 academic year must be made using an Award Summary Sheet. Email to </a:t>
            </a:r>
            <a:r>
              <a:rPr lang="en-US" sz="1200"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fascholarships@mso.umt.edu</a:t>
            </a:r>
            <a:r>
              <a:rPr lang="en-US" sz="1200"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en-US" sz="1200" dirty="0">
                <a:latin typeface="Calibri" panose="020F0502020204030204" pitchFamily="34" charset="0"/>
                <a:ea typeface="Calibri" panose="020F0502020204030204" pitchFamily="34" charset="0"/>
                <a:cs typeface="Calibri" panose="020F0502020204030204" pitchFamily="34" charset="0"/>
              </a:rPr>
              <a:t>and </a:t>
            </a:r>
            <a:r>
              <a:rPr lang="en-US" sz="1200"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umfawardsummarysheets@supportum.org</a:t>
            </a:r>
            <a:r>
              <a:rPr lang="en-US" sz="1200" dirty="0">
                <a:latin typeface="Calibri" panose="020F0502020204030204" pitchFamily="34" charset="0"/>
                <a:ea typeface="Calibri" panose="020F0502020204030204" pitchFamily="34" charset="0"/>
                <a:cs typeface="Calibri" panose="020F0502020204030204" pitchFamily="34" charset="0"/>
              </a:rPr>
              <a:t>.</a:t>
            </a:r>
          </a:p>
          <a:p>
            <a:pPr marL="171450" indent="-171450">
              <a:buFont typeface="Wingdings" panose="05000000000000000000" pitchFamily="2" charset="2"/>
              <a:buChar char="ü"/>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q"/>
            </a:pPr>
            <a:r>
              <a:rPr lang="en-US" sz="1200" dirty="0">
                <a:latin typeface="Calibri" panose="020F0502020204030204" pitchFamily="34" charset="0"/>
                <a:ea typeface="Calibri" panose="020F0502020204030204" pitchFamily="34" charset="0"/>
                <a:cs typeface="Calibri" panose="020F0502020204030204" pitchFamily="34" charset="0"/>
              </a:rPr>
              <a:t>To download a copy of the 2024-2025 AY Award Summary Sheet or Correction Sheet please visit the</a:t>
            </a:r>
            <a:r>
              <a:rPr lang="en-US" sz="1200" dirty="0">
                <a:solidFill>
                  <a:srgbClr val="00B0F0"/>
                </a:solidFill>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Department Resources Website.</a:t>
            </a:r>
            <a:r>
              <a:rPr lang="en-US" sz="1200" dirty="0">
                <a:solidFill>
                  <a:srgbClr val="00B0F0"/>
                </a:solidFill>
                <a:latin typeface="Calibri" panose="020F0502020204030204" pitchFamily="34" charset="0"/>
                <a:ea typeface="Calibri" panose="020F0502020204030204" pitchFamily="34" charset="0"/>
                <a:cs typeface="Calibri" panose="020F0502020204030204" pitchFamily="34" charset="0"/>
              </a:rPr>
              <a:t> </a:t>
            </a:r>
          </a:p>
          <a:p>
            <a:endParaRPr lang="en-US" sz="1200" b="1"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q"/>
            </a:pPr>
            <a:r>
              <a:rPr lang="en-US" sz="1200" dirty="0">
                <a:latin typeface="Calibri"/>
                <a:ea typeface="Calibri"/>
                <a:cs typeface="Calibri"/>
              </a:rPr>
              <a:t>Students can submit thank you letters to </a:t>
            </a:r>
            <a:r>
              <a:rPr lang="en-US" sz="1200" dirty="0">
                <a:solidFill>
                  <a:srgbClr val="00B0F0"/>
                </a:solidFill>
                <a:latin typeface="Calibri"/>
                <a:ea typeface="Calibri"/>
                <a:cs typeface="Calibri"/>
                <a:hlinkClick r:id="rId7">
                  <a:extLst>
                    <a:ext uri="{A12FA001-AC4F-418D-AE19-62706E023703}">
                      <ahyp:hlinkClr xmlns:ahyp="http://schemas.microsoft.com/office/drawing/2018/hyperlinkcolor" val="tx"/>
                    </a:ext>
                  </a:extLst>
                </a:hlinkClick>
              </a:rPr>
              <a:t>thankyou@supportum.org</a:t>
            </a:r>
            <a:r>
              <a:rPr lang="en-US" sz="1200" dirty="0">
                <a:latin typeface="Calibri"/>
                <a:ea typeface="Calibri"/>
                <a:cs typeface="Calibri"/>
              </a:rPr>
              <a:t>. Contact Blayne Shelton, UM Foundation - Donor Relations and Stewardship Specialist at (</a:t>
            </a:r>
            <a:r>
              <a:rPr lang="en-US" sz="1200" u="sng" dirty="0">
                <a:solidFill>
                  <a:srgbClr val="00B0F0"/>
                </a:solidFill>
                <a:effectLst/>
                <a:latin typeface="Calibri"/>
                <a:ea typeface="Aptos" panose="020B0004020202020204" pitchFamily="34" charset="0"/>
                <a:cs typeface="Aptos" panose="020B0004020202020204" pitchFamily="34" charset="0"/>
                <a:hlinkClick r:id="rId8">
                  <a:extLst>
                    <a:ext uri="{A12FA001-AC4F-418D-AE19-62706E023703}">
                      <ahyp:hlinkClr xmlns:ahyp="http://schemas.microsoft.com/office/drawing/2018/hyperlinkcolor" val="tx"/>
                    </a:ext>
                  </a:extLst>
                </a:hlinkClick>
              </a:rPr>
              <a:t>blayne.shelton@supportum.org</a:t>
            </a:r>
            <a:r>
              <a:rPr lang="en-US" sz="1200" dirty="0">
                <a:latin typeface="Calibri"/>
                <a:ea typeface="Calibri"/>
                <a:cs typeface="Calibri"/>
              </a:rPr>
              <a:t>) if you have any questions. </a:t>
            </a:r>
          </a:p>
        </p:txBody>
      </p:sp>
      <p:sp>
        <p:nvSpPr>
          <p:cNvPr id="2" name="TextBox 1">
            <a:extLst>
              <a:ext uri="{FF2B5EF4-FFF2-40B4-BE49-F238E27FC236}">
                <a16:creationId xmlns:a16="http://schemas.microsoft.com/office/drawing/2014/main" id="{49962D79-8CF8-EEEA-DDD9-46BB74EAC065}"/>
              </a:ext>
            </a:extLst>
          </p:cNvPr>
          <p:cNvSpPr txBox="1"/>
          <p:nvPr/>
        </p:nvSpPr>
        <p:spPr>
          <a:xfrm>
            <a:off x="440473" y="1908717"/>
            <a:ext cx="1129246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70002E"/>
                </a:solidFill>
                <a:latin typeface="Calibri" panose="020F0502020204030204" pitchFamily="34" charset="0"/>
                <a:ea typeface="Calibri" panose="020F0502020204030204" pitchFamily="34" charset="0"/>
                <a:cs typeface="Calibri" panose="020F0502020204030204" pitchFamily="34" charset="0"/>
              </a:rPr>
              <a:t>Processing Times:</a:t>
            </a:r>
            <a:r>
              <a:rPr lang="en-US" sz="1400" dirty="0">
                <a:solidFill>
                  <a:srgbClr val="70002E"/>
                </a:solidFill>
                <a:latin typeface="Calibri" panose="020F0502020204030204" pitchFamily="34" charset="0"/>
                <a:ea typeface="Calibri" panose="020F0502020204030204" pitchFamily="34" charset="0"/>
                <a:cs typeface="Calibri" panose="020F0502020204030204" pitchFamily="34" charset="0"/>
              </a:rPr>
              <a:t>​​</a:t>
            </a:r>
          </a:p>
          <a:p>
            <a:pPr>
              <a:buChar char="•"/>
            </a:pPr>
            <a:r>
              <a:rPr lang="en-US" sz="1400" dirty="0">
                <a:latin typeface="Calibri" panose="020F0502020204030204" pitchFamily="34" charset="0"/>
                <a:ea typeface="Calibri" panose="020F0502020204030204" pitchFamily="34" charset="0"/>
                <a:cs typeface="Calibri" panose="020F0502020204030204" pitchFamily="34" charset="0"/>
              </a:rPr>
              <a:t> Please keep in mind that the Financial Aid Office is shorthanded currently, processing times are taking at least 10 business days</a:t>
            </a:r>
            <a:r>
              <a:rPr lang="en-US" sz="1400" dirty="0">
                <a:latin typeface="Avenir LT Std 35 Light"/>
                <a:cs typeface="Arial"/>
              </a:rPr>
              <a:t>. </a:t>
            </a:r>
          </a:p>
        </p:txBody>
      </p:sp>
      <p:sp>
        <p:nvSpPr>
          <p:cNvPr id="3" name="TextBox 2">
            <a:extLst>
              <a:ext uri="{FF2B5EF4-FFF2-40B4-BE49-F238E27FC236}">
                <a16:creationId xmlns:a16="http://schemas.microsoft.com/office/drawing/2014/main" id="{47FD816E-0D71-02E2-8906-0316967E1181}"/>
              </a:ext>
            </a:extLst>
          </p:cNvPr>
          <p:cNvSpPr txBox="1"/>
          <p:nvPr/>
        </p:nvSpPr>
        <p:spPr>
          <a:xfrm>
            <a:off x="4337564" y="2736502"/>
            <a:ext cx="3516869" cy="1384995"/>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b="1" dirty="0">
                <a:solidFill>
                  <a:schemeClr val="tx1"/>
                </a:solidFill>
                <a:latin typeface="Calibri"/>
                <a:ea typeface="Calibri" panose="020F0502020204030204" pitchFamily="34" charset="0"/>
                <a:cs typeface="Calibri"/>
              </a:rPr>
              <a:t>February </a:t>
            </a:r>
            <a:r>
              <a:rPr lang="en-US" sz="1200" b="1" dirty="0">
                <a:latin typeface="Calibri"/>
                <a:ea typeface="Calibri" panose="020F0502020204030204" pitchFamily="34" charset="0"/>
                <a:cs typeface="Calibri"/>
              </a:rPr>
              <a:t>17</a:t>
            </a:r>
            <a:r>
              <a:rPr lang="en-US" sz="1200" b="1" baseline="30000" dirty="0">
                <a:latin typeface="Calibri"/>
                <a:ea typeface="Calibri" panose="020F0502020204030204" pitchFamily="34" charset="0"/>
                <a:cs typeface="Calibri"/>
              </a:rPr>
              <a:t>th</a:t>
            </a:r>
            <a:r>
              <a:rPr lang="en-US" sz="1200" b="1" dirty="0">
                <a:solidFill>
                  <a:schemeClr val="tx1"/>
                </a:solidFill>
                <a:latin typeface="Calibri"/>
                <a:ea typeface="Calibri" panose="020F0502020204030204" pitchFamily="34" charset="0"/>
                <a:cs typeface="Calibri"/>
              </a:rPr>
              <a:t> </a:t>
            </a:r>
            <a:r>
              <a:rPr lang="en-US" sz="1200" dirty="0">
                <a:solidFill>
                  <a:schemeClr val="tx1"/>
                </a:solidFill>
                <a:latin typeface="Calibri"/>
                <a:ea typeface="Calibri" panose="020F0502020204030204" pitchFamily="34" charset="0"/>
                <a:cs typeface="Calibri"/>
              </a:rPr>
              <a:t>– </a:t>
            </a:r>
            <a:r>
              <a:rPr lang="en-US" sz="1200" dirty="0">
                <a:latin typeface="Calibri"/>
                <a:ea typeface="Calibri" panose="020F0502020204030204" pitchFamily="34" charset="0"/>
                <a:cs typeface="Calibri"/>
              </a:rPr>
              <a:t>Presidents’ Day – No classes, Offices closed. </a:t>
            </a:r>
            <a:endParaRPr lang="en-US" dirty="0"/>
          </a:p>
          <a:p>
            <a:endParaRPr lang="en-US" sz="1200" dirty="0">
              <a:solidFill>
                <a:schemeClr val="tx1"/>
              </a:solidFill>
              <a:latin typeface="Calibri"/>
              <a:ea typeface="Calibri" panose="020F0502020204030204" pitchFamily="34" charset="0"/>
              <a:cs typeface="Calibri"/>
            </a:endParaRPr>
          </a:p>
          <a:p>
            <a:pPr marL="171450" indent="-171450">
              <a:buFont typeface="Wingdings" panose="05000000000000000000" pitchFamily="2" charset="2"/>
              <a:buChar char="q"/>
            </a:pPr>
            <a:r>
              <a:rPr lang="en-US" sz="1200" dirty="0">
                <a:latin typeface="Calibri"/>
                <a:ea typeface="Calibri"/>
                <a:cs typeface="Calibri"/>
              </a:rPr>
              <a:t>Departments, track and reconcile 2024—2025 awarded students. ​</a:t>
            </a:r>
          </a:p>
          <a:p>
            <a:pPr marL="628650" lvl="1" indent="-171450">
              <a:buFont typeface="Courier New" panose="02070309020205020404" pitchFamily="49" charset="0"/>
              <a:buChar char="o"/>
            </a:pPr>
            <a:r>
              <a:rPr lang="en-US" sz="1200" dirty="0">
                <a:latin typeface="Calibri"/>
                <a:ea typeface="Calibri"/>
                <a:cs typeface="Calibri"/>
              </a:rPr>
              <a:t>Check disbursements after the SPRING census date. In addition, make re-awards.</a:t>
            </a:r>
            <a:endParaRPr lang="en-US" sz="1200" dirty="0">
              <a:latin typeface="Avenir LT Std 35 Light" panose="020B0402020203020204"/>
            </a:endParaRPr>
          </a:p>
        </p:txBody>
      </p:sp>
    </p:spTree>
    <p:extLst>
      <p:ext uri="{BB962C8B-B14F-4D97-AF65-F5344CB8AC3E}">
        <p14:creationId xmlns:p14="http://schemas.microsoft.com/office/powerpoint/2010/main" val="1181588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F5C5-5836-41B7-B667-D9E2006A84D6}"/>
              </a:ext>
            </a:extLst>
          </p:cNvPr>
          <p:cNvSpPr>
            <a:spLocks noGrp="1"/>
          </p:cNvSpPr>
          <p:nvPr>
            <p:ph type="title"/>
          </p:nvPr>
        </p:nvSpPr>
        <p:spPr>
          <a:xfrm>
            <a:off x="287577" y="3076113"/>
            <a:ext cx="11029616" cy="1189554"/>
          </a:xfrm>
        </p:spPr>
        <p:txBody>
          <a:bodyPr>
            <a:noAutofit/>
          </a:bodyPr>
          <a:lstStyle/>
          <a:p>
            <a:pPr algn="ctr"/>
            <a:r>
              <a:rPr lang="en-US" sz="4800" b="1" dirty="0">
                <a:solidFill>
                  <a:schemeClr val="accent3">
                    <a:lumMod val="50000"/>
                  </a:schemeClr>
                </a:solidFill>
                <a:latin typeface="Calibri"/>
                <a:ea typeface="Calibri"/>
                <a:cs typeface="Calibri"/>
              </a:rPr>
              <a:t>New Scholarship Cycle</a:t>
            </a:r>
            <a:br>
              <a:rPr lang="en-US" sz="4800" b="1" dirty="0">
                <a:latin typeface="Calibri"/>
              </a:rPr>
            </a:br>
            <a:r>
              <a:rPr lang="en-US" sz="4800" b="1" dirty="0">
                <a:solidFill>
                  <a:schemeClr val="accent3">
                    <a:lumMod val="50000"/>
                  </a:schemeClr>
                </a:solidFill>
                <a:latin typeface="Calibri"/>
                <a:ea typeface="Calibri"/>
                <a:cs typeface="Calibri"/>
              </a:rPr>
              <a:t>2025 - 2026</a:t>
            </a:r>
          </a:p>
        </p:txBody>
      </p:sp>
      <p:pic>
        <p:nvPicPr>
          <p:cNvPr id="4" name="Graphic 3" descr="A sled loaded with logs and a cardinal bird perched on top">
            <a:extLst>
              <a:ext uri="{FF2B5EF4-FFF2-40B4-BE49-F238E27FC236}">
                <a16:creationId xmlns:a16="http://schemas.microsoft.com/office/drawing/2014/main" id="{43BB3B32-7019-8DE1-3D1F-2035F2518C3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99891" y="1944991"/>
            <a:ext cx="5357648" cy="5357648"/>
          </a:xfrm>
          <a:prstGeom prst="rect">
            <a:avLst/>
          </a:prstGeom>
        </p:spPr>
      </p:pic>
    </p:spTree>
    <p:extLst>
      <p:ext uri="{BB962C8B-B14F-4D97-AF65-F5344CB8AC3E}">
        <p14:creationId xmlns:p14="http://schemas.microsoft.com/office/powerpoint/2010/main" val="2012788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a:extLst>
              <a:ext uri="{FF2B5EF4-FFF2-40B4-BE49-F238E27FC236}">
                <a16:creationId xmlns:a16="http://schemas.microsoft.com/office/drawing/2014/main" id="{524E7AA8-036D-4F28-96BA-A52B66A33BD9}"/>
              </a:ext>
            </a:extLst>
          </p:cNvPr>
          <p:cNvSpPr>
            <a:spLocks noGrp="1"/>
          </p:cNvSpPr>
          <p:nvPr>
            <p:ph type="title"/>
          </p:nvPr>
        </p:nvSpPr>
        <p:spPr>
          <a:xfrm>
            <a:off x="1166647" y="729658"/>
            <a:ext cx="10444161" cy="988332"/>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Benefits to Using the Scholarship Portal</a:t>
            </a:r>
          </a:p>
        </p:txBody>
      </p:sp>
      <p:sp>
        <p:nvSpPr>
          <p:cNvPr id="3" name="Content Placeholder 2" descr="content">
            <a:extLst>
              <a:ext uri="{FF2B5EF4-FFF2-40B4-BE49-F238E27FC236}">
                <a16:creationId xmlns:a16="http://schemas.microsoft.com/office/drawing/2014/main" id="{46EBE25F-EA7E-41D8-8362-014D6953C631}"/>
              </a:ext>
            </a:extLst>
          </p:cNvPr>
          <p:cNvSpPr>
            <a:spLocks noGrp="1"/>
          </p:cNvSpPr>
          <p:nvPr>
            <p:ph idx="1"/>
          </p:nvPr>
        </p:nvSpPr>
        <p:spPr>
          <a:xfrm>
            <a:off x="459585" y="1882342"/>
            <a:ext cx="5222081" cy="4753704"/>
          </a:xfrm>
        </p:spPr>
        <p:txBody>
          <a:bodyPr>
            <a:normAutofit/>
          </a:bodyPr>
          <a:lstStyle/>
          <a:p>
            <a:pPr>
              <a:buFont typeface="Wingdings" panose="05000000000000000000" pitchFamily="2" charset="2"/>
              <a:buChar char="v"/>
            </a:pPr>
            <a:r>
              <a:rPr lang="en-US" sz="1600" b="1" dirty="0">
                <a:latin typeface="Calibri" panose="020F0502020204030204" pitchFamily="34" charset="0"/>
                <a:ea typeface="Calibri" panose="020F0502020204030204" pitchFamily="34" charset="0"/>
                <a:cs typeface="Calibri" panose="020F0502020204030204" pitchFamily="34" charset="0"/>
              </a:rPr>
              <a:t>No more hardcopy applications! </a:t>
            </a:r>
            <a:endParaRPr lang="en-US" sz="1600" dirty="0">
              <a:latin typeface="Calibri" panose="020F0502020204030204" pitchFamily="34" charset="0"/>
              <a:ea typeface="Calibri" panose="020F0502020204030204" pitchFamily="34" charset="0"/>
              <a:cs typeface="Calibri" panose="020F0502020204030204" pitchFamily="34" charset="0"/>
            </a:endParaRPr>
          </a:p>
          <a:p>
            <a:pPr lvl="1">
              <a:buFont typeface="Courier New" panose="02070309020205020404" pitchFamily="49" charset="0"/>
              <a:buChar char="o"/>
            </a:pPr>
            <a:r>
              <a:rPr lang="en-US" dirty="0">
                <a:latin typeface="Calibri" panose="020F0502020204030204" pitchFamily="34" charset="0"/>
                <a:ea typeface="Calibri" panose="020F0502020204030204" pitchFamily="34" charset="0"/>
                <a:cs typeface="Calibri" panose="020F0502020204030204" pitchFamily="34" charset="0"/>
              </a:rPr>
              <a:t>Collecting or tracking pieces of student application materials. (i.e., essay, transcript, letter of recommendation, etc.)</a:t>
            </a:r>
          </a:p>
          <a:p>
            <a:pPr>
              <a:buFont typeface="Wingdings" panose="05000000000000000000" pitchFamily="2" charset="2"/>
              <a:buChar char="v"/>
            </a:pPr>
            <a:r>
              <a:rPr lang="en-US" sz="1600" b="1" dirty="0">
                <a:latin typeface="Calibri" panose="020F0502020204030204" pitchFamily="34" charset="0"/>
                <a:ea typeface="Calibri" panose="020F0502020204030204" pitchFamily="34" charset="0"/>
                <a:cs typeface="Calibri" panose="020F0502020204030204" pitchFamily="34" charset="0"/>
              </a:rPr>
              <a:t>Provides student access and consideration to scholarships across various disciplines or interests.</a:t>
            </a:r>
          </a:p>
          <a:p>
            <a:pPr>
              <a:buFont typeface="Wingdings" panose="05000000000000000000" pitchFamily="2" charset="2"/>
              <a:buChar char="v"/>
            </a:pPr>
            <a:r>
              <a:rPr lang="en-US" sz="1600" b="1" dirty="0">
                <a:latin typeface="Calibri" panose="020F0502020204030204" pitchFamily="34" charset="0"/>
                <a:ea typeface="Calibri" panose="020F0502020204030204" pitchFamily="34" charset="0"/>
                <a:cs typeface="Calibri" panose="020F0502020204030204" pitchFamily="34" charset="0"/>
              </a:rPr>
              <a:t>Data provided in the Portal is “archived” </a:t>
            </a:r>
          </a:p>
          <a:p>
            <a:pPr lvl="1">
              <a:buFont typeface="Courier New" panose="02070309020205020404" pitchFamily="49" charset="0"/>
              <a:buChar char="o"/>
            </a:pPr>
            <a:r>
              <a:rPr lang="en-US" dirty="0">
                <a:latin typeface="Calibri" panose="020F0502020204030204" pitchFamily="34" charset="0"/>
                <a:ea typeface="Calibri" panose="020F0502020204030204" pitchFamily="34" charset="0"/>
                <a:cs typeface="Calibri" panose="020F0502020204030204" pitchFamily="34" charset="0"/>
              </a:rPr>
              <a:t>This means you can view and download information from the past, just by a few clicks.</a:t>
            </a:r>
          </a:p>
          <a:p>
            <a:pPr>
              <a:buFont typeface="Wingdings" panose="05000000000000000000" pitchFamily="2" charset="2"/>
              <a:buChar char="v"/>
            </a:pPr>
            <a:r>
              <a:rPr lang="en-US" sz="1600" b="1" dirty="0">
                <a:latin typeface="Calibri" panose="020F0502020204030204" pitchFamily="34" charset="0"/>
                <a:ea typeface="Calibri" panose="020F0502020204030204" pitchFamily="34" charset="0"/>
                <a:cs typeface="Calibri" panose="020F0502020204030204" pitchFamily="34" charset="0"/>
              </a:rPr>
              <a:t>Reduce or eliminate the number of Award Summary Sheets that are filled out.</a:t>
            </a:r>
          </a:p>
          <a:p>
            <a:pPr lvl="1">
              <a:buFont typeface="Courier New" panose="02070309020205020404" pitchFamily="49" charset="0"/>
              <a:buChar char="o"/>
            </a:pPr>
            <a:r>
              <a:rPr lang="en-US" dirty="0">
                <a:latin typeface="Calibri" panose="020F0502020204030204" pitchFamily="34" charset="0"/>
                <a:ea typeface="Calibri" panose="020F0502020204030204" pitchFamily="34" charset="0"/>
                <a:cs typeface="Calibri" panose="020F0502020204030204" pitchFamily="34" charset="0"/>
              </a:rPr>
              <a:t>Student information needed is collected in the Portal. (i.e., Name, UM ID#, Major, Class, Hometown, State, Award amount, etc.)</a:t>
            </a:r>
          </a:p>
          <a:p>
            <a:pPr lvl="1"/>
            <a:endParaRPr lang="en-US" dirty="0"/>
          </a:p>
          <a:p>
            <a:endParaRPr lang="en-US" dirty="0"/>
          </a:p>
          <a:p>
            <a:endParaRPr lang="en-US" dirty="0"/>
          </a:p>
        </p:txBody>
      </p:sp>
      <p:sp>
        <p:nvSpPr>
          <p:cNvPr id="8" name="Content Placeholder 2" descr="content">
            <a:extLst>
              <a:ext uri="{FF2B5EF4-FFF2-40B4-BE49-F238E27FC236}">
                <a16:creationId xmlns:a16="http://schemas.microsoft.com/office/drawing/2014/main" id="{456BCF4E-85C4-499D-8A4C-0CDCB33A38F8}"/>
              </a:ext>
            </a:extLst>
          </p:cNvPr>
          <p:cNvSpPr txBox="1">
            <a:spLocks/>
          </p:cNvSpPr>
          <p:nvPr/>
        </p:nvSpPr>
        <p:spPr>
          <a:xfrm>
            <a:off x="5760242" y="1877398"/>
            <a:ext cx="6132125" cy="4980602"/>
          </a:xfrm>
          <a:prstGeom prst="rect">
            <a:avLst/>
          </a:prstGeom>
        </p:spPr>
        <p:txBody>
          <a:bodyPr vert="horz" lIns="91440" tIns="45720" rIns="91440" bIns="45720" rtlCol="0" anchor="t" anchorCtr="0">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marR="0" lvl="0" indent="-305435" algn="l" defTabSz="457200" rtl="0" eaLnBrk="1" fontAlgn="auto" latinLnBrk="0" hangingPunct="1">
              <a:lnSpc>
                <a:spcPct val="100000"/>
              </a:lnSpc>
              <a:spcBef>
                <a:spcPct val="20000"/>
              </a:spcBef>
              <a:spcAft>
                <a:spcPts val="600"/>
              </a:spcAft>
              <a:buClr>
                <a:srgbClr val="903163"/>
              </a:buClr>
              <a:buSzPct val="92000"/>
              <a:buFont typeface="Wingdings" panose="05000000000000000000" pitchFamily="2" charset="2"/>
              <a:buChar char="v"/>
              <a:tabLst/>
              <a:defRPr/>
            </a:pPr>
            <a:r>
              <a:rPr kumimoji="0" lang="en-US" sz="1700" b="1" i="0" u="none" strike="noStrike" kern="1200" cap="none" spc="0" normalizeH="0" baseline="0" noProof="0" dirty="0">
                <a:ln>
                  <a:noFill/>
                </a:ln>
                <a:solidFill>
                  <a:prstClr val="black">
                    <a:lumMod val="75000"/>
                    <a:lumOff val="25000"/>
                  </a:prstClr>
                </a:solidFill>
                <a:effectLst/>
                <a:uLnTx/>
                <a:uFillTx/>
                <a:latin typeface="Calibri"/>
                <a:ea typeface="Calibri"/>
                <a:cs typeface="Calibri"/>
              </a:rPr>
              <a:t>Scholarship Committee Review </a:t>
            </a:r>
            <a:endParaRPr kumimoji="0" lang="en-US" sz="1700" b="0" i="0" u="none" strike="noStrike" kern="1200" cap="none" spc="0" normalizeH="0" baseline="0" noProof="0" dirty="0">
              <a:ln>
                <a:noFill/>
              </a:ln>
              <a:solidFill>
                <a:prstClr val="black">
                  <a:lumMod val="75000"/>
                  <a:lumOff val="25000"/>
                </a:prstClr>
              </a:solidFill>
              <a:effectLst/>
              <a:uLnTx/>
              <a:uFillTx/>
              <a:latin typeface="Calibri"/>
              <a:ea typeface="Calibri"/>
              <a:cs typeface="Calibri"/>
            </a:endParaRPr>
          </a:p>
          <a:p>
            <a:pPr marL="629920" marR="0" lvl="1" indent="-305435" algn="l" defTabSz="457200" rtl="0" eaLnBrk="1" fontAlgn="auto" latinLnBrk="0" hangingPunct="1">
              <a:lnSpc>
                <a:spcPct val="100000"/>
              </a:lnSpc>
              <a:spcBef>
                <a:spcPct val="20000"/>
              </a:spcBef>
              <a:spcAft>
                <a:spcPts val="600"/>
              </a:spcAft>
              <a:buClr>
                <a:srgbClr val="903163"/>
              </a:buClr>
              <a:buSzPct val="92000"/>
              <a:buFont typeface="Courier New" panose="02070309020205020404" pitchFamily="49" charset="0"/>
              <a:buChar char="o"/>
              <a:tabLst/>
              <a:defRPr/>
            </a:pPr>
            <a:r>
              <a:rPr kumimoji="0" lang="en-US" sz="1700" b="0" i="0" u="none" strike="noStrike" kern="1200" cap="none" spc="0" normalizeH="0" baseline="0" noProof="0" dirty="0">
                <a:ln>
                  <a:noFill/>
                </a:ln>
                <a:solidFill>
                  <a:prstClr val="black">
                    <a:lumMod val="75000"/>
                    <a:lumOff val="25000"/>
                  </a:prstClr>
                </a:solidFill>
                <a:effectLst/>
                <a:uLnTx/>
                <a:uFillTx/>
                <a:latin typeface="Calibri"/>
                <a:ea typeface="Calibri"/>
                <a:cs typeface="Calibri"/>
              </a:rPr>
              <a:t>Groups can be set up to review specific scholarships.</a:t>
            </a:r>
            <a:endParaRPr kumimoji="0" lang="en-US" sz="17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629920" marR="0" lvl="1" indent="-305435" algn="l" defTabSz="457200" rtl="0" eaLnBrk="1" fontAlgn="auto" latinLnBrk="0" hangingPunct="1">
              <a:lnSpc>
                <a:spcPct val="100000"/>
              </a:lnSpc>
              <a:spcBef>
                <a:spcPct val="20000"/>
              </a:spcBef>
              <a:spcAft>
                <a:spcPts val="600"/>
              </a:spcAft>
              <a:buClr>
                <a:srgbClr val="903163"/>
              </a:buClr>
              <a:buSzPct val="92000"/>
              <a:buFont typeface="Courier New" panose="02070309020205020404" pitchFamily="49" charset="0"/>
              <a:buChar char="o"/>
              <a:tabLst/>
              <a:defRPr/>
            </a:pPr>
            <a:r>
              <a:rPr kumimoji="0" lang="en-US" sz="1700" b="0" i="0" u="none" strike="noStrike" kern="1200" cap="none" spc="0" normalizeH="0" baseline="0" noProof="0" dirty="0">
                <a:ln>
                  <a:noFill/>
                </a:ln>
                <a:solidFill>
                  <a:prstClr val="black">
                    <a:lumMod val="75000"/>
                    <a:lumOff val="25000"/>
                  </a:prstClr>
                </a:solidFill>
                <a:effectLst/>
                <a:uLnTx/>
                <a:uFillTx/>
                <a:latin typeface="Calibri"/>
                <a:ea typeface="Calibri"/>
                <a:cs typeface="Calibri"/>
              </a:rPr>
              <a:t>Groups can create a scoring rubric or questions for the committee to respond to.</a:t>
            </a:r>
            <a:endParaRPr kumimoji="0" lang="en-US" sz="17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629920" marR="0" lvl="1" indent="-305435" algn="l" defTabSz="457200" rtl="0" eaLnBrk="1" fontAlgn="auto" latinLnBrk="0" hangingPunct="1">
              <a:lnSpc>
                <a:spcPct val="100000"/>
              </a:lnSpc>
              <a:spcBef>
                <a:spcPct val="20000"/>
              </a:spcBef>
              <a:spcAft>
                <a:spcPts val="600"/>
              </a:spcAft>
              <a:buClr>
                <a:srgbClr val="903163"/>
              </a:buClr>
              <a:buSzPct val="92000"/>
              <a:buFont typeface="Courier New" panose="02070309020205020404" pitchFamily="49" charset="0"/>
              <a:buChar char="o"/>
              <a:tabLst/>
              <a:defRPr/>
            </a:pPr>
            <a:r>
              <a:rPr kumimoji="0" lang="en-US" sz="1700" b="0" i="0" u="none" strike="noStrike" kern="1200" cap="none" spc="0" normalizeH="0" baseline="0" noProof="0" dirty="0">
                <a:ln>
                  <a:noFill/>
                </a:ln>
                <a:solidFill>
                  <a:prstClr val="black">
                    <a:lumMod val="75000"/>
                    <a:lumOff val="25000"/>
                  </a:prstClr>
                </a:solidFill>
                <a:effectLst/>
                <a:uLnTx/>
                <a:uFillTx/>
                <a:latin typeface="Calibri"/>
                <a:ea typeface="Calibri"/>
                <a:cs typeface="Calibri"/>
              </a:rPr>
              <a:t>Using review groups in the Portal is optional. </a:t>
            </a:r>
            <a:endParaRPr kumimoji="0" lang="en-US" sz="17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06000" marR="0" lvl="0" indent="-306000" algn="l" defTabSz="457200" rtl="0" eaLnBrk="1" fontAlgn="auto" latinLnBrk="0" hangingPunct="1">
              <a:lnSpc>
                <a:spcPct val="100000"/>
              </a:lnSpc>
              <a:spcBef>
                <a:spcPct val="20000"/>
              </a:spcBef>
              <a:spcAft>
                <a:spcPts val="600"/>
              </a:spcAft>
              <a:buClr>
                <a:srgbClr val="903163"/>
              </a:buClr>
              <a:buSzPct val="92000"/>
              <a:buFont typeface="Wingdings" panose="05000000000000000000" pitchFamily="2" charset="2"/>
              <a:buChar char="v"/>
              <a:tabLst/>
              <a:defRPr/>
            </a:pPr>
            <a:r>
              <a:rPr kumimoji="0" lang="en-US" sz="1700" b="1" i="0" u="none" strike="noStrike" kern="1200" cap="none" spc="0" normalizeH="0" baseline="0" noProof="0" dirty="0">
                <a:ln>
                  <a:noFill/>
                </a:ln>
                <a:solidFill>
                  <a:srgbClr val="3D3D3D"/>
                </a:solidFill>
                <a:effectLst/>
                <a:uLnTx/>
                <a:uFillTx/>
                <a:latin typeface="Calibri" panose="020F0502020204030204" pitchFamily="34" charset="0"/>
                <a:ea typeface="Calibri" panose="020F0502020204030204" pitchFamily="34" charset="0"/>
                <a:cs typeface="Calibri" panose="020F0502020204030204" pitchFamily="34" charset="0"/>
              </a:rPr>
              <a:t>Awarding Communications to Students</a:t>
            </a:r>
          </a:p>
          <a:p>
            <a:pPr marL="629920" marR="0" lvl="1" indent="-305435" algn="l" defTabSz="457200" rtl="0" eaLnBrk="1" fontAlgn="auto" latinLnBrk="0" hangingPunct="1">
              <a:lnSpc>
                <a:spcPct val="100000"/>
              </a:lnSpc>
              <a:spcBef>
                <a:spcPct val="20000"/>
              </a:spcBef>
              <a:spcAft>
                <a:spcPts val="600"/>
              </a:spcAft>
              <a:buClr>
                <a:srgbClr val="903163"/>
              </a:buClr>
              <a:buSzPct val="92000"/>
              <a:buFont typeface="Courier New" panose="02070309020205020404" pitchFamily="49" charset="0"/>
              <a:buChar char="o"/>
              <a:tabLst/>
              <a:defRPr/>
            </a:pPr>
            <a:r>
              <a:rPr kumimoji="0" lang="en-US" sz="1700" b="0" i="0" u="none" strike="noStrike" kern="1200" cap="none" spc="0" normalizeH="0" baseline="0" noProof="0" dirty="0">
                <a:ln>
                  <a:noFill/>
                </a:ln>
                <a:solidFill>
                  <a:prstClr val="black">
                    <a:lumMod val="75000"/>
                    <a:lumOff val="25000"/>
                  </a:prstClr>
                </a:solidFill>
                <a:effectLst/>
                <a:uLnTx/>
                <a:uFillTx/>
                <a:latin typeface="Calibri"/>
                <a:ea typeface="Calibri"/>
                <a:cs typeface="Calibri"/>
              </a:rPr>
              <a:t>Offer Email and Offer Reminder Email communications.</a:t>
            </a:r>
            <a:endParaRPr kumimoji="0" lang="en-US" sz="17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06000" marR="0" lvl="0" indent="-306000" algn="l" defTabSz="457200" rtl="0" eaLnBrk="1" fontAlgn="auto" latinLnBrk="0" hangingPunct="1">
              <a:lnSpc>
                <a:spcPct val="100000"/>
              </a:lnSpc>
              <a:spcBef>
                <a:spcPct val="20000"/>
              </a:spcBef>
              <a:spcAft>
                <a:spcPts val="600"/>
              </a:spcAft>
              <a:buClr>
                <a:srgbClr val="903163"/>
              </a:buClr>
              <a:buSzPct val="92000"/>
              <a:buFont typeface="Wingdings" panose="05000000000000000000" pitchFamily="2" charset="2"/>
              <a:buChar char="v"/>
              <a:tabLst/>
              <a:defRPr/>
            </a:pPr>
            <a:r>
              <a:rPr kumimoji="0" lang="en-US" sz="1700" b="1" i="0" u="none" strike="noStrike" kern="1200" cap="none" spc="0" normalizeH="0" baseline="0" noProof="0" dirty="0">
                <a:ln>
                  <a:noFill/>
                </a:ln>
                <a:solidFill>
                  <a:srgbClr val="3D3D3D"/>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Collection of Student Thank You letters</a:t>
            </a:r>
            <a:endParaRPr kumimoji="0" lang="en-US" sz="1700" b="1" i="0" u="none" strike="noStrike" kern="1200" cap="none" spc="0" normalizeH="0" baseline="0" noProof="0" dirty="0">
              <a:ln>
                <a:noFill/>
              </a:ln>
              <a:solidFill>
                <a:srgbClr val="3D3D3D"/>
              </a:solidFill>
              <a:effectLst/>
              <a:uLnTx/>
              <a:uFillTx/>
              <a:latin typeface="Calibri" panose="020F0502020204030204" pitchFamily="34" charset="0"/>
              <a:ea typeface="Calibri" panose="020F0502020204030204" pitchFamily="34" charset="0"/>
              <a:cs typeface="Calibri" panose="020F0502020204030204" pitchFamily="34" charset="0"/>
            </a:endParaRPr>
          </a:p>
          <a:p>
            <a:pPr marL="629920" marR="0" lvl="1" indent="-305435" algn="l" defTabSz="457200" rtl="0" eaLnBrk="1" fontAlgn="auto" latinLnBrk="0" hangingPunct="1">
              <a:lnSpc>
                <a:spcPct val="100000"/>
              </a:lnSpc>
              <a:spcBef>
                <a:spcPct val="20000"/>
              </a:spcBef>
              <a:spcAft>
                <a:spcPts val="600"/>
              </a:spcAft>
              <a:buClr>
                <a:srgbClr val="903163"/>
              </a:buClr>
              <a:buSzPct val="92000"/>
              <a:buFont typeface="Courier New" panose="02070309020205020404" pitchFamily="49" charset="0"/>
              <a:buChar char="o"/>
              <a:tabLst/>
              <a:defRPr/>
            </a:pPr>
            <a:r>
              <a:rPr kumimoji="0" lang="en-US" sz="1700" b="0" i="0" u="none" strike="noStrike" kern="1200" cap="none" spc="0" normalizeH="0" baseline="0" noProof="0" dirty="0">
                <a:ln>
                  <a:noFill/>
                </a:ln>
                <a:solidFill>
                  <a:prstClr val="black">
                    <a:lumMod val="75000"/>
                    <a:lumOff val="25000"/>
                  </a:prstClr>
                </a:solidFill>
                <a:effectLst/>
                <a:uLnTx/>
                <a:uFillTx/>
                <a:latin typeface="Calibri"/>
                <a:ea typeface="Calibri"/>
                <a:cs typeface="Calibri"/>
                <a:sym typeface="Wingdings" panose="05000000000000000000" pitchFamily="2" charset="2"/>
              </a:rPr>
              <a:t> Post-acceptance email and communication to students.</a:t>
            </a:r>
            <a:endParaRPr kumimoji="0" lang="en-US" sz="17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629920" marR="0" lvl="1" indent="-305435" algn="l" defTabSz="457200" rtl="0" eaLnBrk="1" fontAlgn="auto" latinLnBrk="0" hangingPunct="1">
              <a:lnSpc>
                <a:spcPct val="100000"/>
              </a:lnSpc>
              <a:spcBef>
                <a:spcPct val="20000"/>
              </a:spcBef>
              <a:spcAft>
                <a:spcPts val="600"/>
              </a:spcAft>
              <a:buClr>
                <a:srgbClr val="903163"/>
              </a:buClr>
              <a:buSzPct val="92000"/>
              <a:buFont typeface="Courier New" panose="02070309020205020404" pitchFamily="49" charset="0"/>
              <a:buChar char="o"/>
              <a:tabLst/>
              <a:defRPr/>
            </a:pPr>
            <a:r>
              <a:rPr kumimoji="0" lang="en-US" sz="1700" b="0" i="0" u="none" strike="noStrike" kern="1200" cap="none" spc="0" normalizeH="0" baseline="0" noProof="0" dirty="0">
                <a:ln>
                  <a:noFill/>
                </a:ln>
                <a:solidFill>
                  <a:prstClr val="black">
                    <a:lumMod val="75000"/>
                    <a:lumOff val="25000"/>
                  </a:prstClr>
                </a:solidFill>
                <a:effectLst/>
                <a:uLnTx/>
                <a:uFillTx/>
                <a:latin typeface="Calibri"/>
                <a:ea typeface="Calibri"/>
                <a:cs typeface="Calibri"/>
                <a:sym typeface="Wingdings" panose="05000000000000000000" pitchFamily="2" charset="2"/>
              </a:rPr>
              <a:t>Collect students’ consent.</a:t>
            </a:r>
            <a:endParaRPr kumimoji="0" lang="en-US" sz="1700" b="0" i="0" u="none" strike="noStrike" kern="1200" cap="none" spc="0" normalizeH="0" baseline="0" noProof="0" dirty="0">
              <a:ln>
                <a:noFill/>
              </a:ln>
              <a:solidFill>
                <a:prstClr val="black">
                  <a:lumMod val="75000"/>
                  <a:lumOff val="25000"/>
                </a:prstClr>
              </a:solidFill>
              <a:effectLst/>
              <a:uLnTx/>
              <a:uFillTx/>
              <a:latin typeface="Calibri"/>
              <a:ea typeface="Calibri"/>
              <a:cs typeface="Calibri"/>
            </a:endParaRPr>
          </a:p>
          <a:p>
            <a:pPr marL="629920" marR="0" lvl="1" indent="-305435" algn="l" defTabSz="457200" rtl="0" eaLnBrk="1" fontAlgn="auto" latinLnBrk="0" hangingPunct="1">
              <a:lnSpc>
                <a:spcPct val="100000"/>
              </a:lnSpc>
              <a:spcBef>
                <a:spcPct val="20000"/>
              </a:spcBef>
              <a:spcAft>
                <a:spcPts val="600"/>
              </a:spcAft>
              <a:buClr>
                <a:srgbClr val="903163"/>
              </a:buClr>
              <a:buSzPct val="92000"/>
              <a:buFont typeface="Courier New" panose="02070309020205020404" pitchFamily="49" charset="0"/>
              <a:buChar char="o"/>
              <a:tabLst/>
              <a:defRPr/>
            </a:pPr>
            <a:r>
              <a:rPr kumimoji="0" lang="en-US" sz="1700" b="0" i="0" u="none" strike="noStrike" kern="1200" cap="none" spc="0" normalizeH="0" baseline="0" noProof="0" dirty="0">
                <a:ln>
                  <a:noFill/>
                </a:ln>
                <a:solidFill>
                  <a:prstClr val="black">
                    <a:lumMod val="75000"/>
                    <a:lumOff val="25000"/>
                  </a:prstClr>
                </a:solidFill>
                <a:effectLst/>
                <a:uLnTx/>
                <a:uFillTx/>
                <a:latin typeface="Calibri"/>
                <a:ea typeface="Calibri"/>
                <a:cs typeface="Calibri"/>
                <a:sym typeface="Wingdings" panose="05000000000000000000" pitchFamily="2" charset="2"/>
              </a:rPr>
              <a:t>Students can submit a thank you letter.</a:t>
            </a:r>
            <a:endParaRPr kumimoji="0" lang="en-US" sz="17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05435" marR="0" lvl="0" indent="-305435" algn="l" defTabSz="457200" rtl="0" eaLnBrk="1" fontAlgn="auto" latinLnBrk="0" hangingPunct="1">
              <a:lnSpc>
                <a:spcPct val="100000"/>
              </a:lnSpc>
              <a:spcBef>
                <a:spcPct val="20000"/>
              </a:spcBef>
              <a:spcAft>
                <a:spcPts val="600"/>
              </a:spcAft>
              <a:buClr>
                <a:srgbClr val="903163"/>
              </a:buClr>
              <a:buSzPct val="92000"/>
              <a:buFont typeface="Wingdings" panose="05000000000000000000" pitchFamily="2" charset="2"/>
              <a:buChar char="v"/>
              <a:tabLst/>
              <a:defRPr/>
            </a:pPr>
            <a:r>
              <a:rPr kumimoji="0" lang="en-US" sz="1700" b="1" i="0" u="none" strike="noStrike" kern="1200" cap="none" spc="0" normalizeH="0" baseline="0" noProof="0" dirty="0">
                <a:ln>
                  <a:noFill/>
                </a:ln>
                <a:solidFill>
                  <a:srgbClr val="3D3D3D"/>
                </a:solidFill>
                <a:effectLst/>
                <a:uLnTx/>
                <a:uFillTx/>
                <a:latin typeface="Calibri"/>
                <a:ea typeface="Calibri"/>
                <a:cs typeface="Calibri"/>
                <a:sym typeface="Wingdings" panose="05000000000000000000" pitchFamily="2" charset="2"/>
              </a:rPr>
              <a:t>Portal Awards Flow to Banner (student profile).</a:t>
            </a:r>
            <a:endParaRPr kumimoji="0" lang="en-US" sz="1700" b="1" i="0" u="none" strike="noStrike" kern="1200" cap="none" spc="0" normalizeH="0" baseline="0" noProof="0" dirty="0">
              <a:ln>
                <a:noFill/>
              </a:ln>
              <a:solidFill>
                <a:srgbClr val="3D3D3D"/>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05435" marR="0" lvl="0" indent="-305435" algn="l" defTabSz="457200" rtl="0" eaLnBrk="1" fontAlgn="auto" latinLnBrk="0" hangingPunct="1">
              <a:lnSpc>
                <a:spcPct val="100000"/>
              </a:lnSpc>
              <a:spcBef>
                <a:spcPct val="20000"/>
              </a:spcBef>
              <a:spcAft>
                <a:spcPts val="600"/>
              </a:spcAft>
              <a:buClr>
                <a:srgbClr val="903163"/>
              </a:buClr>
              <a:buSzPct val="92000"/>
              <a:buFont typeface="Wingdings" panose="05000000000000000000" pitchFamily="2" charset="2"/>
              <a:buChar char="v"/>
              <a:tabLst/>
              <a:defRPr/>
            </a:pPr>
            <a:r>
              <a:rPr kumimoji="0" lang="en-US" sz="1700" b="1" i="0" u="none" strike="noStrike" kern="1200" cap="none" spc="0" normalizeH="0" baseline="0" noProof="0" dirty="0">
                <a:ln>
                  <a:noFill/>
                </a:ln>
                <a:solidFill>
                  <a:srgbClr val="3D3D3D"/>
                </a:solidFill>
                <a:effectLst/>
                <a:uLnTx/>
                <a:uFillTx/>
                <a:latin typeface="Calibri"/>
                <a:ea typeface="Calibri"/>
                <a:cs typeface="Calibri"/>
                <a:sym typeface="Wingdings" panose="05000000000000000000" pitchFamily="2" charset="2"/>
              </a:rPr>
              <a:t>Access to viewing the students’ scholarship acceptance and post-acceptance progress of completion.</a:t>
            </a:r>
            <a:endParaRPr kumimoji="0" lang="en-US" sz="1700" b="1" i="0" u="none" strike="noStrike" kern="1200" cap="none" spc="0" normalizeH="0" baseline="0" noProof="0" dirty="0">
              <a:ln>
                <a:noFill/>
              </a:ln>
              <a:solidFill>
                <a:srgbClr val="3D3D3D"/>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20000"/>
              </a:spcBef>
              <a:spcAft>
                <a:spcPts val="600"/>
              </a:spcAft>
              <a:buClr>
                <a:srgbClr val="903163"/>
              </a:buClr>
              <a:buSzPct val="92000"/>
              <a:buFont typeface="Wingdings 2" panose="05020102010507070707" pitchFamily="18" charset="2"/>
              <a:buNone/>
              <a:tabLst/>
              <a:defRPr/>
            </a:pPr>
            <a:endParaRPr kumimoji="0" lang="en-US" sz="1800" b="0" i="0" u="none" strike="noStrike" kern="1200" cap="none" spc="0" normalizeH="0" baseline="0" noProof="0" dirty="0">
              <a:ln>
                <a:noFill/>
              </a:ln>
              <a:solidFill>
                <a:srgbClr val="3D3D3D"/>
              </a:solidFill>
              <a:effectLst/>
              <a:uLnTx/>
              <a:uFillTx/>
              <a:latin typeface="Candara"/>
              <a:ea typeface="+mn-ea"/>
              <a:cs typeface="+mn-cs"/>
            </a:endParaRPr>
          </a:p>
          <a:p>
            <a:pPr marL="306000" marR="0" lvl="0" indent="-306000" algn="l" defTabSz="457200" rtl="0" eaLnBrk="1" fontAlgn="auto" latinLnBrk="0" hangingPunct="1">
              <a:lnSpc>
                <a:spcPct val="100000"/>
              </a:lnSpc>
              <a:spcBef>
                <a:spcPct val="20000"/>
              </a:spcBef>
              <a:spcAft>
                <a:spcPts val="600"/>
              </a:spcAft>
              <a:buClr>
                <a:srgbClr val="903163"/>
              </a:buClr>
              <a:buSzPct val="92000"/>
              <a:buFont typeface="Wingdings 2" panose="05020102010507070707" pitchFamily="18" charset="2"/>
              <a:buChar char=""/>
              <a:tabLst/>
              <a:defRPr/>
            </a:pPr>
            <a:endParaRPr kumimoji="0" lang="en-US" sz="1800" b="0" i="0" u="none" strike="noStrike" kern="1200" cap="none" spc="0" normalizeH="0" baseline="0" noProof="0" dirty="0">
              <a:ln>
                <a:noFill/>
              </a:ln>
              <a:solidFill>
                <a:srgbClr val="3D3D3D"/>
              </a:solidFill>
              <a:effectLst/>
              <a:uLnTx/>
              <a:uFillTx/>
              <a:latin typeface="Candara"/>
              <a:ea typeface="+mn-ea"/>
              <a:cs typeface="+mn-cs"/>
            </a:endParaRPr>
          </a:p>
        </p:txBody>
      </p:sp>
      <p:pic>
        <p:nvPicPr>
          <p:cNvPr id="5" name="Graphic 4" descr="Dance with solid fill">
            <a:extLst>
              <a:ext uri="{FF2B5EF4-FFF2-40B4-BE49-F238E27FC236}">
                <a16:creationId xmlns:a16="http://schemas.microsoft.com/office/drawing/2014/main" id="{CBA35531-0832-48E9-80DA-2A55DE47B0B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192" y="771004"/>
            <a:ext cx="914400" cy="914400"/>
          </a:xfrm>
          <a:prstGeom prst="rect">
            <a:avLst/>
          </a:prstGeom>
        </p:spPr>
      </p:pic>
    </p:spTree>
    <p:extLst>
      <p:ext uri="{BB962C8B-B14F-4D97-AF65-F5344CB8AC3E}">
        <p14:creationId xmlns:p14="http://schemas.microsoft.com/office/powerpoint/2010/main" val="456007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8A879C2-2741-43EC-B634-FEEBB49FBEBB}"/>
              </a:ext>
            </a:extLst>
          </p:cNvPr>
          <p:cNvSpPr/>
          <p:nvPr/>
        </p:nvSpPr>
        <p:spPr>
          <a:xfrm>
            <a:off x="9768359" y="1393192"/>
            <a:ext cx="2162085" cy="1030041"/>
          </a:xfrm>
          <a:prstGeom prst="ellipse">
            <a:avLst/>
          </a:prstGeom>
          <a:solidFill>
            <a:schemeClr val="bg1"/>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ndara"/>
              <a:ea typeface="+mn-ea"/>
              <a:cs typeface="+mn-cs"/>
            </a:endParaRPr>
          </a:p>
        </p:txBody>
      </p:sp>
      <p:sp>
        <p:nvSpPr>
          <p:cNvPr id="2" name="Title 1" descr="title">
            <a:extLst>
              <a:ext uri="{FF2B5EF4-FFF2-40B4-BE49-F238E27FC236}">
                <a16:creationId xmlns:a16="http://schemas.microsoft.com/office/drawing/2014/main" id="{524E7AA8-036D-4F28-96BA-A52B66A33BD9}"/>
              </a:ext>
            </a:extLst>
          </p:cNvPr>
          <p:cNvSpPr>
            <a:spLocks noGrp="1"/>
          </p:cNvSpPr>
          <p:nvPr>
            <p:ph type="title"/>
          </p:nvPr>
        </p:nvSpPr>
        <p:spPr>
          <a:xfrm>
            <a:off x="1184365" y="729658"/>
            <a:ext cx="10435514" cy="852261"/>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how does the Portal Work For Students?</a:t>
            </a:r>
          </a:p>
        </p:txBody>
      </p:sp>
      <p:sp>
        <p:nvSpPr>
          <p:cNvPr id="3" name="Content Placeholder 2" descr="content">
            <a:extLst>
              <a:ext uri="{FF2B5EF4-FFF2-40B4-BE49-F238E27FC236}">
                <a16:creationId xmlns:a16="http://schemas.microsoft.com/office/drawing/2014/main" id="{46EBE25F-EA7E-41D8-8362-014D6953C631}"/>
              </a:ext>
            </a:extLst>
          </p:cNvPr>
          <p:cNvSpPr>
            <a:spLocks noGrp="1"/>
          </p:cNvSpPr>
          <p:nvPr>
            <p:ph idx="1"/>
          </p:nvPr>
        </p:nvSpPr>
        <p:spPr>
          <a:xfrm>
            <a:off x="456655" y="1934545"/>
            <a:ext cx="5231015" cy="4799553"/>
          </a:xfrm>
        </p:spPr>
        <p:txBody>
          <a:bodyPr>
            <a:normAutofit lnSpcReduction="10000"/>
          </a:bodyPr>
          <a:lstStyle/>
          <a:p>
            <a:pPr marL="0" indent="0">
              <a:buNone/>
            </a:pP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Who can apply? </a:t>
            </a:r>
          </a:p>
          <a:p>
            <a:pPr marL="629920" lvl="1" indent="-305435"/>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New, continuing, returning, and transfer students attending Missoula College (or Bitterroot College), and Mountain Campus. </a:t>
            </a:r>
          </a:p>
          <a:p>
            <a:pPr marL="0" indent="0">
              <a:buNone/>
            </a:pP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What is needed to apply? </a:t>
            </a:r>
          </a:p>
          <a:p>
            <a:pPr marL="629920" lvl="1" indent="-305435"/>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Students will need their Net ID to login. If a student does not know their Net ID, they can use Net ID Lookup, </a:t>
            </a:r>
            <a:r>
              <a:rPr lang="en-US" sz="14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https://user.umt.edu/netidlookup/</a:t>
            </a:r>
            <a:r>
              <a:rPr lang="en-US" sz="14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for further assistance.</a:t>
            </a:r>
          </a:p>
          <a:p>
            <a:pPr marL="0" indent="0">
              <a:buNone/>
            </a:pP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When can students apply? </a:t>
            </a:r>
          </a:p>
          <a:p>
            <a:pPr marL="629920" lvl="1" indent="-305435"/>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After the student is fully admitted.</a:t>
            </a:r>
          </a:p>
          <a:p>
            <a:pPr marL="629920" lvl="1" indent="-305435"/>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Beginning November 1</a:t>
            </a:r>
            <a:r>
              <a:rPr lang="en-US" sz="1400" baseline="30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st</a:t>
            </a:r>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for the new cycle</a:t>
            </a:r>
          </a:p>
          <a:p>
            <a:pPr marL="629920" lvl="1" indent="-305435"/>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Students should apply each year </a:t>
            </a:r>
          </a:p>
          <a:p>
            <a:pPr marL="629920" lvl="1" indent="-305435"/>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Students should also file their FAFSA each year</a:t>
            </a:r>
          </a:p>
          <a:p>
            <a:pPr marL="0" indent="0">
              <a:buNone/>
            </a:pP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Where do students apply?</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4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https://umt.academicworks.com/users/sign_in</a:t>
            </a:r>
            <a:r>
              <a:rPr lang="en-US" sz="14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p>
          <a:p>
            <a:pPr marL="629920" lvl="1" indent="-305435"/>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Link also available at </a:t>
            </a:r>
            <a:r>
              <a:rPr lang="en-US" sz="1400" u="sng"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umt.edu/finaid</a:t>
            </a:r>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click on </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Scholarships </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UM Scholarship Portal</a:t>
            </a: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7F0838A-7A97-4F6C-BD57-AF14805FC4FE}"/>
              </a:ext>
            </a:extLst>
          </p:cNvPr>
          <p:cNvPicPr>
            <a:picLocks noChangeAspect="1"/>
          </p:cNvPicPr>
          <p:nvPr/>
        </p:nvPicPr>
        <p:blipFill>
          <a:blip r:embed="rId5"/>
          <a:stretch>
            <a:fillRect/>
          </a:stretch>
        </p:blipFill>
        <p:spPr>
          <a:xfrm>
            <a:off x="8073234" y="6389366"/>
            <a:ext cx="2506799" cy="352689"/>
          </a:xfrm>
          <a:prstGeom prst="rect">
            <a:avLst/>
          </a:prstGeom>
        </p:spPr>
      </p:pic>
      <p:pic>
        <p:nvPicPr>
          <p:cNvPr id="8" name="Graphic 7" descr="Classroom with solid fill">
            <a:extLst>
              <a:ext uri="{FF2B5EF4-FFF2-40B4-BE49-F238E27FC236}">
                <a16:creationId xmlns:a16="http://schemas.microsoft.com/office/drawing/2014/main" id="{4D13F3DB-03FA-4224-AFF5-D887067EB0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1192" y="766624"/>
            <a:ext cx="914400" cy="914400"/>
          </a:xfrm>
          <a:prstGeom prst="rect">
            <a:avLst/>
          </a:prstGeom>
        </p:spPr>
      </p:pic>
      <p:sp>
        <p:nvSpPr>
          <p:cNvPr id="4" name="TextBox 3">
            <a:extLst>
              <a:ext uri="{FF2B5EF4-FFF2-40B4-BE49-F238E27FC236}">
                <a16:creationId xmlns:a16="http://schemas.microsoft.com/office/drawing/2014/main" id="{D5F2B219-D46A-4441-A1D0-C5590EEB2A34}"/>
              </a:ext>
            </a:extLst>
          </p:cNvPr>
          <p:cNvSpPr txBox="1"/>
          <p:nvPr/>
        </p:nvSpPr>
        <p:spPr>
          <a:xfrm>
            <a:off x="5450795" y="1900441"/>
            <a:ext cx="6169084" cy="401648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903163"/>
              </a:buClr>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How do they apply?</a:t>
            </a:r>
          </a:p>
          <a:p>
            <a:pPr marL="0" marR="0" lvl="0" indent="0" algn="l" defTabSz="914400" rtl="0" eaLnBrk="1" fontAlgn="auto" latinLnBrk="0" hangingPunct="1">
              <a:lnSpc>
                <a:spcPct val="100000"/>
              </a:lnSpc>
              <a:spcBef>
                <a:spcPts val="0"/>
              </a:spcBef>
              <a:spcAft>
                <a:spcPts val="0"/>
              </a:spcAft>
              <a:buClr>
                <a:srgbClr val="903163"/>
              </a:buClr>
              <a:buSzTx/>
              <a:buFontTx/>
              <a:buNone/>
              <a:tabLst/>
              <a:defRPr/>
            </a:pPr>
            <a:endParaRPr kumimoji="0" lang="en-US" sz="7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629920" marR="0" lvl="1" indent="-305435" algn="l" defTabSz="914400" rtl="0" eaLnBrk="1" fontAlgn="auto" latinLnBrk="0" hangingPunct="1">
              <a:lnSpc>
                <a:spcPct val="100000"/>
              </a:lnSpc>
              <a:spcBef>
                <a:spcPts val="0"/>
              </a:spcBef>
              <a:spcAft>
                <a:spcPts val="0"/>
              </a:spcAft>
              <a:buClr>
                <a:srgbClr val="903163"/>
              </a:buClr>
              <a:buSzTx/>
              <a:buFont typeface="Wingdings" panose="05000000000000000000" pitchFamily="2" charset="2"/>
              <a:buChar char="§"/>
              <a:tabLst/>
              <a:defRPr/>
            </a:pPr>
            <a:r>
              <a:rPr kumimoji="0" lang="en-US" sz="1300" b="1" i="0" u="none" strike="noStrike" kern="1200" cap="none" spc="0" normalizeH="0" baseline="0" noProof="0" dirty="0">
                <a:ln>
                  <a:noFill/>
                </a:ln>
                <a:solidFill>
                  <a:srgbClr val="903163">
                    <a:lumMod val="75000"/>
                  </a:srgbClr>
                </a:solidFill>
                <a:effectLst/>
                <a:uLnTx/>
                <a:uFillTx/>
                <a:latin typeface="Calibri"/>
                <a:ea typeface="Calibri" panose="020F0502020204030204" pitchFamily="34" charset="0"/>
                <a:cs typeface="Calibri"/>
              </a:rPr>
              <a:t>Students will need to complete their General Application</a:t>
            </a:r>
            <a:endParaRPr kumimoji="0" lang="en-US" sz="1300" b="0" i="0" u="none" strike="noStrike" kern="1200" cap="none" spc="0" normalizeH="0" baseline="0" noProof="0" dirty="0">
              <a:ln>
                <a:noFill/>
              </a:ln>
              <a:solidFill>
                <a:srgbClr val="903163">
                  <a:lumMod val="75000"/>
                </a:srgbClr>
              </a:solidFill>
              <a:effectLst/>
              <a:uLnTx/>
              <a:uFillTx/>
              <a:latin typeface="Calibri"/>
              <a:ea typeface="Calibri" panose="020F0502020204030204" pitchFamily="34" charset="0"/>
              <a:cs typeface="Calibri"/>
            </a:endParaRPr>
          </a:p>
          <a:p>
            <a:pPr marL="899795" marR="0" lvl="2" indent="-269875" algn="l" defTabSz="914400" rtl="0" eaLnBrk="1" fontAlgn="auto" latinLnBrk="0" hangingPunct="1">
              <a:lnSpc>
                <a:spcPct val="100000"/>
              </a:lnSpc>
              <a:spcBef>
                <a:spcPts val="0"/>
              </a:spcBef>
              <a:spcAft>
                <a:spcPts val="0"/>
              </a:spcAft>
              <a:buClr>
                <a:srgbClr val="903163"/>
              </a:buClr>
              <a:buSzTx/>
              <a:buFont typeface="Wingdings" panose="05000000000000000000" pitchFamily="2" charset="2"/>
              <a:buChar char="§"/>
              <a:tabLst/>
              <a:defRPr/>
            </a:pPr>
            <a:r>
              <a:rPr kumimoji="0" lang="en-US" sz="13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Students will be asked questions and to self-report information. Please encourage students to answer all questions, however only the (</a:t>
            </a:r>
            <a:r>
              <a:rPr kumimoji="0" lang="en-US" sz="1300" b="1" i="0" u="none" strike="noStrike" kern="1200" cap="none" spc="0" normalizeH="0" baseline="0" noProof="0" dirty="0">
                <a:ln>
                  <a:noFill/>
                </a:ln>
                <a:solidFill>
                  <a:srgbClr val="FF0000"/>
                </a:solidFill>
                <a:effectLst/>
                <a:uLnTx/>
                <a:uFillTx/>
                <a:latin typeface="Calibri"/>
                <a:ea typeface="Calibri" panose="020F0502020204030204" pitchFamily="34" charset="0"/>
                <a:cs typeface="Calibri"/>
              </a:rPr>
              <a:t>*</a:t>
            </a:r>
            <a:r>
              <a:rPr kumimoji="0" lang="en-US" sz="13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 ones are required. </a:t>
            </a:r>
          </a:p>
          <a:p>
            <a:pPr marL="899795" marR="0" lvl="2" indent="-269875" algn="l" defTabSz="914400" rtl="0" eaLnBrk="1" fontAlgn="auto" latinLnBrk="0" hangingPunct="1">
              <a:lnSpc>
                <a:spcPct val="100000"/>
              </a:lnSpc>
              <a:spcBef>
                <a:spcPts val="0"/>
              </a:spcBef>
              <a:spcAft>
                <a:spcPts val="0"/>
              </a:spcAft>
              <a:buClr>
                <a:srgbClr val="903163"/>
              </a:buClr>
              <a:buSzTx/>
              <a:buFont typeface="Wingdings" panose="05000000000000000000" pitchFamily="2" charset="2"/>
              <a:buChar char="§"/>
              <a:tabLst/>
              <a:defRPr/>
            </a:pPr>
            <a:r>
              <a:rPr kumimoji="0" lang="en-US" sz="13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Additional information such as GPA, UM ID#, Major, Minor, etc. will be collected from their student record in Banner. Students will not see that information. </a:t>
            </a:r>
          </a:p>
          <a:p>
            <a:pPr marL="629920" marR="0" lvl="1" indent="-305435" algn="l" defTabSz="914400" rtl="0" eaLnBrk="1" fontAlgn="auto" latinLnBrk="0" hangingPunct="1">
              <a:lnSpc>
                <a:spcPct val="100000"/>
              </a:lnSpc>
              <a:spcBef>
                <a:spcPts val="0"/>
              </a:spcBef>
              <a:spcAft>
                <a:spcPts val="0"/>
              </a:spcAft>
              <a:buClr>
                <a:srgbClr val="903163"/>
              </a:buClr>
              <a:buSzTx/>
              <a:buFont typeface="Wingdings" panose="05000000000000000000" pitchFamily="2" charset="2"/>
              <a:buChar char="§"/>
              <a:tabLst/>
              <a:defRPr/>
            </a:pPr>
            <a:r>
              <a:rPr kumimoji="0" lang="en-US" sz="1300" b="1" i="0" u="none" strike="noStrike" kern="1200" cap="none" spc="0" normalizeH="0" baseline="0" noProof="0" dirty="0">
                <a:ln>
                  <a:noFill/>
                </a:ln>
                <a:solidFill>
                  <a:srgbClr val="903163">
                    <a:lumMod val="75000"/>
                  </a:srgbClr>
                </a:solidFill>
                <a:effectLst/>
                <a:uLnTx/>
                <a:uFillTx/>
                <a:latin typeface="Calibri"/>
                <a:ea typeface="Calibri" panose="020F0502020204030204" pitchFamily="34" charset="0"/>
                <a:cs typeface="Calibri"/>
              </a:rPr>
              <a:t>If applicable, students may need to complete a Conditional Application</a:t>
            </a:r>
            <a:endParaRPr kumimoji="0" lang="en-US" sz="1300" b="0" i="0" u="none" strike="noStrike" kern="1200" cap="none" spc="0" normalizeH="0" baseline="0" noProof="0" dirty="0">
              <a:ln>
                <a:noFill/>
              </a:ln>
              <a:solidFill>
                <a:srgbClr val="903163">
                  <a:lumMod val="75000"/>
                </a:srgbClr>
              </a:solidFill>
              <a:effectLst/>
              <a:uLnTx/>
              <a:uFillTx/>
              <a:latin typeface="Calibri"/>
              <a:ea typeface="Calibri" panose="020F0502020204030204" pitchFamily="34" charset="0"/>
              <a:cs typeface="Calibri"/>
            </a:endParaRPr>
          </a:p>
          <a:p>
            <a:pPr marL="899795" marR="0" lvl="2" indent="-269875" algn="l" defTabSz="914400" rtl="0" eaLnBrk="1" fontAlgn="auto" latinLnBrk="0" hangingPunct="1">
              <a:lnSpc>
                <a:spcPct val="100000"/>
              </a:lnSpc>
              <a:spcBef>
                <a:spcPts val="0"/>
              </a:spcBef>
              <a:spcAft>
                <a:spcPts val="0"/>
              </a:spcAft>
              <a:buClr>
                <a:srgbClr val="903163"/>
              </a:buClr>
              <a:buSzTx/>
              <a:buFont typeface="Wingdings" panose="05000000000000000000" pitchFamily="2" charset="2"/>
              <a:buChar char="§"/>
              <a:tabLst/>
              <a:defRPr/>
            </a:pPr>
            <a:r>
              <a:rPr kumimoji="0" lang="en-US" sz="13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Students who have a major, minor, or answered accordingly to a question from the General Application, may be asked to complete a Conditional Application. </a:t>
            </a:r>
          </a:p>
          <a:p>
            <a:pPr marL="1241425" marR="0" lvl="3" indent="-233680" algn="l" defTabSz="914400" rtl="0" eaLnBrk="1" fontAlgn="auto" latinLnBrk="0" hangingPunct="1">
              <a:lnSpc>
                <a:spcPct val="100000"/>
              </a:lnSpc>
              <a:spcBef>
                <a:spcPts val="0"/>
              </a:spcBef>
              <a:spcAft>
                <a:spcPts val="0"/>
              </a:spcAft>
              <a:buClr>
                <a:srgbClr val="903163"/>
              </a:buClr>
              <a:buSzTx/>
              <a:buFont typeface="Wingdings" panose="05000000000000000000" pitchFamily="2" charset="2"/>
              <a:buChar char="§"/>
              <a:tabLst/>
              <a:defRPr/>
            </a:pPr>
            <a:r>
              <a:rPr kumimoji="0" lang="en-US" sz="13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Students will be asked questions, to self-report information, upload additional letters of recommendation, etc. for further consideration for their units' scholarship application process. </a:t>
            </a:r>
          </a:p>
          <a:p>
            <a:pPr marL="629920" marR="0" lvl="1" indent="-305435" algn="l" defTabSz="914400" rtl="0" eaLnBrk="1" fontAlgn="auto" latinLnBrk="0" hangingPunct="1">
              <a:lnSpc>
                <a:spcPct val="100000"/>
              </a:lnSpc>
              <a:spcBef>
                <a:spcPts val="0"/>
              </a:spcBef>
              <a:spcAft>
                <a:spcPts val="0"/>
              </a:spcAft>
              <a:buClr>
                <a:srgbClr val="903163"/>
              </a:buClr>
              <a:buSzTx/>
              <a:buFont typeface="Wingdings" panose="05000000000000000000" pitchFamily="2" charset="2"/>
              <a:buChar char="§"/>
              <a:tabLst/>
              <a:defRPr/>
            </a:pPr>
            <a:r>
              <a:rPr kumimoji="0" lang="en-US" sz="1300" b="1" i="0" u="none" strike="noStrike" kern="1200" cap="none" spc="0" normalizeH="0" baseline="0" noProof="0" dirty="0">
                <a:ln>
                  <a:noFill/>
                </a:ln>
                <a:solidFill>
                  <a:srgbClr val="4D1434"/>
                </a:solidFill>
                <a:effectLst/>
                <a:uLnTx/>
                <a:uFillTx/>
                <a:latin typeface="Calibri"/>
                <a:ea typeface="Calibri" panose="020F0502020204030204" pitchFamily="34" charset="0"/>
                <a:cs typeface="Calibri"/>
              </a:rPr>
              <a:t>In addition, students may submit or answer supplemental items by clicking on "Apply" to scholarship opportunities that are set up as an "Apply-To" type.</a:t>
            </a:r>
          </a:p>
          <a:p>
            <a:pPr marL="899795" marR="0" lvl="2" indent="-269875" algn="l" defTabSz="914400" rtl="0" eaLnBrk="1" fontAlgn="auto" latinLnBrk="0" hangingPunct="1">
              <a:lnSpc>
                <a:spcPct val="100000"/>
              </a:lnSpc>
              <a:spcBef>
                <a:spcPts val="0"/>
              </a:spcBef>
              <a:spcAft>
                <a:spcPts val="0"/>
              </a:spcAft>
              <a:buClr>
                <a:srgbClr val="903163"/>
              </a:buClr>
              <a:buSzTx/>
              <a:buFont typeface="Wingdings" panose="05000000000000000000" pitchFamily="2" charset="2"/>
              <a:buChar char="§"/>
              <a:tabLst/>
              <a:defRPr/>
            </a:pPr>
            <a:r>
              <a:rPr kumimoji="0" lang="en-US" sz="13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Students can review a list of scholarships by clicking on “Opportunities” after they complete their General Application.</a:t>
            </a:r>
          </a:p>
        </p:txBody>
      </p:sp>
      <p:sp>
        <p:nvSpPr>
          <p:cNvPr id="5" name="TextBox 4">
            <a:extLst>
              <a:ext uri="{FF2B5EF4-FFF2-40B4-BE49-F238E27FC236}">
                <a16:creationId xmlns:a16="http://schemas.microsoft.com/office/drawing/2014/main" id="{21D48BDB-D9F2-4D8D-842C-780F1A85277D}"/>
              </a:ext>
            </a:extLst>
          </p:cNvPr>
          <p:cNvSpPr txBox="1"/>
          <p:nvPr/>
        </p:nvSpPr>
        <p:spPr>
          <a:xfrm>
            <a:off x="6049132" y="5820329"/>
            <a:ext cx="4637949" cy="646331"/>
          </a:xfrm>
          <a:prstGeom prst="rect">
            <a:avLst/>
          </a:prstGeom>
          <a:noFill/>
        </p:spPr>
        <p:txBody>
          <a:bodyPr wrap="square" lIns="91440" tIns="45720" rIns="91440" bIns="45720" rtlCol="0" anchor="t">
            <a:spAutoFit/>
          </a:bodyPr>
          <a:lstStyle/>
          <a:p>
            <a:pPr marL="305435" marR="0" lvl="0" indent="-30543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Reminders</a:t>
            </a:r>
          </a:p>
          <a:p>
            <a:pPr marL="305435" marR="0" lvl="0" indent="-305435" algn="l" defTabSz="914400" rtl="0" eaLnBrk="1" fontAlgn="auto" latinLnBrk="0" hangingPunct="1">
              <a:lnSpc>
                <a:spcPct val="100000"/>
              </a:lnSpc>
              <a:spcBef>
                <a:spcPts val="0"/>
              </a:spcBef>
              <a:spcAft>
                <a:spcPts val="0"/>
              </a:spcAft>
              <a:buClr>
                <a:srgbClr val="903163"/>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Student’s will not be able to see any “Auto-Matched" opportunities they are considered for.  </a:t>
            </a:r>
          </a:p>
        </p:txBody>
      </p:sp>
      <p:sp>
        <p:nvSpPr>
          <p:cNvPr id="7" name="TextBox 6">
            <a:extLst>
              <a:ext uri="{FF2B5EF4-FFF2-40B4-BE49-F238E27FC236}">
                <a16:creationId xmlns:a16="http://schemas.microsoft.com/office/drawing/2014/main" id="{31C40144-59A7-42FF-A08A-498D5537CC37}"/>
              </a:ext>
            </a:extLst>
          </p:cNvPr>
          <p:cNvSpPr txBox="1"/>
          <p:nvPr/>
        </p:nvSpPr>
        <p:spPr>
          <a:xfrm>
            <a:off x="9824303" y="1454861"/>
            <a:ext cx="2045794" cy="90024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venir LT Std 35 Light" panose="020B0402020203020204"/>
                <a:ea typeface="+mn-lt"/>
                <a:cs typeface="+mn-lt"/>
              </a:rPr>
              <a:t>Tip!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LT Std 35 Light" panose="020B0402020203020204"/>
                <a:ea typeface="+mn-lt"/>
                <a:cs typeface="+mn-lt"/>
              </a:rPr>
              <a:t>Encourage students to check the Portal throughout the year, and of course their UM Student email account.</a:t>
            </a:r>
          </a:p>
        </p:txBody>
      </p:sp>
      <p:sp>
        <p:nvSpPr>
          <p:cNvPr id="11" name="Oval 10">
            <a:extLst>
              <a:ext uri="{FF2B5EF4-FFF2-40B4-BE49-F238E27FC236}">
                <a16:creationId xmlns:a16="http://schemas.microsoft.com/office/drawing/2014/main" id="{0F203D88-85BB-4A77-9518-502C045683BA}"/>
              </a:ext>
            </a:extLst>
          </p:cNvPr>
          <p:cNvSpPr/>
          <p:nvPr/>
        </p:nvSpPr>
        <p:spPr>
          <a:xfrm>
            <a:off x="9353496" y="6389366"/>
            <a:ext cx="941613" cy="279400"/>
          </a:xfrm>
          <a:prstGeom prst="ellipse">
            <a:avLst/>
          </a:prstGeom>
          <a:noFill/>
          <a:ln w="28575">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ndara"/>
              <a:ea typeface="+mn-ea"/>
              <a:cs typeface="+mn-cs"/>
            </a:endParaRPr>
          </a:p>
        </p:txBody>
      </p:sp>
    </p:spTree>
    <p:extLst>
      <p:ext uri="{BB962C8B-B14F-4D97-AF65-F5344CB8AC3E}">
        <p14:creationId xmlns:p14="http://schemas.microsoft.com/office/powerpoint/2010/main" val="2931083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AF174E9-36F3-62D6-41B3-862EAE9BBB00}"/>
              </a:ext>
            </a:extLst>
          </p:cNvPr>
          <p:cNvSpPr>
            <a:spLocks noGrp="1"/>
          </p:cNvSpPr>
          <p:nvPr>
            <p:ph idx="1"/>
          </p:nvPr>
        </p:nvSpPr>
        <p:spPr>
          <a:xfrm>
            <a:off x="445273" y="1920240"/>
            <a:ext cx="5278462" cy="4835631"/>
          </a:xfrm>
        </p:spPr>
        <p:txBody>
          <a:bodyPr>
            <a:normAutofit/>
          </a:bodyPr>
          <a:lstStyle/>
          <a:p>
            <a:pPr marL="0" indent="0">
              <a:buNone/>
            </a:pPr>
            <a:r>
              <a:rPr lang="en-US" sz="20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Reminder | </a:t>
            </a:r>
            <a:r>
              <a:rPr lang="en-US" sz="1600" b="1" u="sng" dirty="0">
                <a:solidFill>
                  <a:schemeClr val="tx1"/>
                </a:solidFill>
                <a:latin typeface="Calibri" panose="020F0502020204030204" pitchFamily="34" charset="0"/>
                <a:ea typeface="Calibri" panose="020F0502020204030204" pitchFamily="34" charset="0"/>
                <a:cs typeface="Calibri" panose="020F0502020204030204" pitchFamily="34" charset="0"/>
              </a:rPr>
              <a:t>Changes to Qualification Build Out</a:t>
            </a:r>
          </a:p>
          <a:p>
            <a:pPr marL="0" indent="0">
              <a:buNone/>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Effective last cycle (2024-2025), the UM Foundation has discontinued entering “Qualification Groups” when adding new scholarship funds (“Portfolios”) to the Portal. The Foundation will continue to add basic scholarship fund information including the name, description, and budget information. </a:t>
            </a:r>
          </a:p>
          <a:p>
            <a:pPr marL="0" indent="0">
              <a:buNone/>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This means if you are unsure how to build out qualifications, please consult with the Financial Aid Office. </a:t>
            </a:r>
          </a:p>
          <a:p>
            <a:pPr marL="0" indent="0">
              <a:buNone/>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If you are searching for an active scholarship and do not see it listed in the Portal, please contact the UM Foundation – Scholarship Team.</a:t>
            </a:r>
          </a:p>
          <a:p>
            <a:pPr marL="0" indent="0">
              <a:buNone/>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The UM Foundation will continue to assist with the collection of Student Thank You Letters on the Portal and will continue to audit awards made to ensure recipient selection is following donor intent. Should you have questions regarding the interpretation of donor criteria, please consult with the UM Foundation – Scholarship Team. </a:t>
            </a:r>
          </a:p>
        </p:txBody>
      </p:sp>
      <p:sp>
        <p:nvSpPr>
          <p:cNvPr id="3" name="Title 2">
            <a:extLst>
              <a:ext uri="{FF2B5EF4-FFF2-40B4-BE49-F238E27FC236}">
                <a16:creationId xmlns:a16="http://schemas.microsoft.com/office/drawing/2014/main" id="{A669E6AB-4708-1513-8848-96644D7F1481}"/>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Reviewing Opportunities in the Portal </a:t>
            </a:r>
          </a:p>
        </p:txBody>
      </p:sp>
      <p:sp>
        <p:nvSpPr>
          <p:cNvPr id="5" name="TextBox 4">
            <a:extLst>
              <a:ext uri="{FF2B5EF4-FFF2-40B4-BE49-F238E27FC236}">
                <a16:creationId xmlns:a16="http://schemas.microsoft.com/office/drawing/2014/main" id="{37FDDB88-C2C1-E49C-8984-1E4880F2D02D}"/>
              </a:ext>
            </a:extLst>
          </p:cNvPr>
          <p:cNvSpPr txBox="1"/>
          <p:nvPr/>
        </p:nvSpPr>
        <p:spPr>
          <a:xfrm>
            <a:off x="5835399" y="1920240"/>
            <a:ext cx="5910707" cy="529375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Calibri"/>
                <a:cs typeface="Calibri"/>
              </a:rPr>
              <a:t>Scholarship Portal – Get Started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Need access to the Portal? Send your request via online form found on the Department Scholarship Resources webpage.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Portal handouts are available to view online at the Department Scholarship Resources webpage. </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Criteria for Foundation funds can be found in your SharePoint folder. There is a </a:t>
            </a:r>
            <a:r>
              <a:rPr kumimoji="0" lang="en-US" sz="1200" b="0" i="0" u="sng" strike="noStrike" kern="1200" cap="none" spc="0" normalizeH="0" baseline="0" noProof="0" dirty="0">
                <a:ln>
                  <a:noFill/>
                </a:ln>
                <a:solidFill>
                  <a:prstClr val="black"/>
                </a:solidFill>
                <a:effectLst/>
                <a:uLnTx/>
                <a:uFillTx/>
                <a:latin typeface="Calibri"/>
                <a:ea typeface="Calibri"/>
                <a:cs typeface="Calibri"/>
              </a:rPr>
              <a:t>legal obligation </a:t>
            </a:r>
            <a:r>
              <a:rPr kumimoji="0" lang="en-US" sz="1200" b="0" i="0" u="none" strike="noStrike" kern="1200" cap="none" spc="0" normalizeH="0" baseline="0" noProof="0" dirty="0">
                <a:ln>
                  <a:noFill/>
                </a:ln>
                <a:solidFill>
                  <a:prstClr val="black"/>
                </a:solidFill>
                <a:effectLst/>
                <a:uLnTx/>
                <a:uFillTx/>
                <a:latin typeface="Calibri"/>
                <a:ea typeface="Calibri"/>
                <a:cs typeface="Calibri"/>
              </a:rPr>
              <a:t>to follow donor set criteria. Please do not deviate. Questions, contact the UM Foundation – Scholarship Team.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Calibri"/>
                <a:cs typeface="Calibri"/>
              </a:rPr>
              <a:t>Scholarship Portal Don’ts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DO NOT change or add language in the Description box for Foundation funds.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DO NOT enter an archive date. The opportunities are archived automatically through Cycle Management. If you enter this, it can cause issues in having the scholarship roll to the next year. </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DO NOT enter budgets. The UM Foundation will update the award amount information once a budget has been determined.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DO NOT remove requirements or require additional items that are not specified in the criteria.</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Examples: Transcripts, essays, letters of recommendation, GPA level.</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Reminder: You can filter and sort applicants in the Applicant View prior to reviewer groups members viewing. </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200" b="0" i="0" u="none" strike="noStrike" kern="1200" cap="none" spc="0" normalizeH="0" baseline="0" noProof="0" dirty="0">
                <a:ln>
                  <a:noFill/>
                </a:ln>
                <a:solidFill>
                  <a:srgbClr val="000000"/>
                </a:solidFill>
                <a:effectLst/>
                <a:uLnTx/>
                <a:uFillTx/>
                <a:latin typeface="Calibri"/>
                <a:ea typeface="Calibri"/>
                <a:cs typeface="Calibri"/>
              </a:rPr>
              <a:t>DO NOT change the communications language. These are set the same for everyone. If you need to provide a student with additional information you will need to email them separately. </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093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8828AB1-25DA-FD64-8E48-2FC3D704C76A}"/>
              </a:ext>
            </a:extLst>
          </p:cNvPr>
          <p:cNvSpPr/>
          <p:nvPr/>
        </p:nvSpPr>
        <p:spPr>
          <a:xfrm>
            <a:off x="332856" y="169830"/>
            <a:ext cx="7328898" cy="848650"/>
          </a:xfrm>
          <a:prstGeom prst="round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2" name="TextBox 1">
            <a:extLst>
              <a:ext uri="{FF2B5EF4-FFF2-40B4-BE49-F238E27FC236}">
                <a16:creationId xmlns:a16="http://schemas.microsoft.com/office/drawing/2014/main" id="{97C897D6-9EE5-4BF9-AC9F-341924839F54}"/>
              </a:ext>
            </a:extLst>
          </p:cNvPr>
          <p:cNvSpPr txBox="1"/>
          <p:nvPr/>
        </p:nvSpPr>
        <p:spPr>
          <a:xfrm>
            <a:off x="-14139" y="363323"/>
            <a:ext cx="8686800" cy="46166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How to add Start and End Dates at the Opportunity Level</a:t>
            </a: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2284840-A8DD-4F43-8931-378D61B6B76A}"/>
              </a:ext>
            </a:extLst>
          </p:cNvPr>
          <p:cNvCxnSpPr>
            <a:cxnSpLocks/>
          </p:cNvCxnSpPr>
          <p:nvPr/>
        </p:nvCxnSpPr>
        <p:spPr>
          <a:xfrm>
            <a:off x="444617" y="211755"/>
            <a:ext cx="0" cy="771787"/>
          </a:xfrm>
          <a:prstGeom prst="line">
            <a:avLst/>
          </a:prstGeom>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620B9EFB-131F-4F1E-A4C5-68F8E60A62AC}"/>
              </a:ext>
            </a:extLst>
          </p:cNvPr>
          <p:cNvSpPr txBox="1"/>
          <p:nvPr/>
        </p:nvSpPr>
        <p:spPr>
          <a:xfrm>
            <a:off x="332855" y="1086782"/>
            <a:ext cx="7122193" cy="5170646"/>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Opportunity         Portfolios        ALL</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venir LT Std 35 Light" panose="020B0402020203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If no date has been entered, the default is “Future”, click on “Future”.​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70002E"/>
                </a:solidFill>
                <a:effectLst/>
                <a:uLnTx/>
                <a:uFillTx/>
                <a:latin typeface="Calibri" panose="020F0502020204030204" pitchFamily="34" charset="0"/>
                <a:ea typeface="Calibri" panose="020F0502020204030204" pitchFamily="34" charset="0"/>
                <a:cs typeface="Calibri" panose="020F0502020204030204" pitchFamily="34" charset="0"/>
              </a:rPr>
              <a:t>Start Date</a:t>
            </a:r>
            <a:r>
              <a:rPr kumimoji="0" lang="en-US" sz="1200" b="0" i="0" u="none" strike="noStrike" kern="1200" cap="none" spc="0" normalizeH="0" baseline="0" noProof="0" dirty="0">
                <a:ln>
                  <a:noFill/>
                </a:ln>
                <a:solidFill>
                  <a:srgbClr val="70002E"/>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If left blank, the opportunity will be closed for applicants. You can backdate to “November 1st” even if it is past that date when you add it to the Portal. ​​</a:t>
            </a:r>
          </a:p>
          <a:p>
            <a:pPr marR="0" lvl="0" algn="l" defTabSz="914400" rtl="0" eaLnBrk="1" fontAlgn="base" latinLnBrk="0" hangingPunct="1">
              <a:lnSpc>
                <a:spcPct val="100000"/>
              </a:lnSpc>
              <a:spcBef>
                <a:spcPts val="0"/>
              </a:spcBef>
              <a:spcAft>
                <a:spcPts val="0"/>
              </a:spcAft>
              <a:buClrTx/>
              <a:buSzTx/>
              <a:tabLst/>
              <a:defRPr/>
            </a:pPr>
            <a:endParaRPr kumimoji="0" lang="en-US" sz="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70002E"/>
                </a:solidFill>
                <a:effectLst/>
                <a:uLnTx/>
                <a:uFillTx/>
                <a:latin typeface="Calibri" panose="020F0502020204030204" pitchFamily="34" charset="0"/>
                <a:ea typeface="Calibri" panose="020F0502020204030204" pitchFamily="34" charset="0"/>
                <a:cs typeface="Calibri" panose="020F0502020204030204" pitchFamily="34" charset="0"/>
              </a:rPr>
              <a:t>Public End Date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The deadline date that is visible to applicants. After this date, the opportunity will no longer be published.​​</a:t>
            </a:r>
          </a:p>
          <a:p>
            <a:pPr marR="0" lvl="0" algn="l" defTabSz="914400" rtl="0" eaLnBrk="1" fontAlgn="base" latinLnBrk="0" hangingPunct="1">
              <a:lnSpc>
                <a:spcPct val="100000"/>
              </a:lnSpc>
              <a:spcBef>
                <a:spcPts val="0"/>
              </a:spcBef>
              <a:spcAft>
                <a:spcPts val="0"/>
              </a:spcAft>
              <a:buClrTx/>
              <a:buSzTx/>
              <a:tabLst/>
              <a:defRPr/>
            </a:pPr>
            <a:endParaRPr kumimoji="0" lang="en-US" sz="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70002E"/>
                </a:solidFill>
                <a:effectLst/>
                <a:uLnTx/>
                <a:uFillTx/>
                <a:latin typeface="Calibri" panose="020F0502020204030204" pitchFamily="34" charset="0"/>
                <a:ea typeface="Calibri" panose="020F0502020204030204" pitchFamily="34" charset="0"/>
                <a:cs typeface="Calibri" panose="020F0502020204030204" pitchFamily="34" charset="0"/>
              </a:rPr>
              <a:t>Internal End Date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The deadline date for matching applications to the opportunity. Only qualified applications that were submitted before/on this date will be matched to the opportunity. Applicant answers submitted after this date will not be reflected </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in</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the opportunity applications.​​</a:t>
            </a:r>
          </a:p>
          <a:p>
            <a:pPr marR="0" lvl="0" algn="l" defTabSz="914400" rtl="0" eaLnBrk="1" fontAlgn="base" latinLnBrk="0" hangingPunct="1">
              <a:lnSpc>
                <a:spcPct val="100000"/>
              </a:lnSpc>
              <a:spcBef>
                <a:spcPts val="0"/>
              </a:spcBef>
              <a:spcAft>
                <a:spcPts val="0"/>
              </a:spcAft>
              <a:buClrTx/>
              <a:buSzTx/>
              <a:tabLst/>
              <a:defRPr/>
            </a:pPr>
            <a:endParaRPr kumimoji="0" lang="en-US" sz="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70002E"/>
                </a:solidFill>
                <a:effectLst/>
                <a:uLnTx/>
                <a:uFillTx/>
                <a:latin typeface="Calibri" panose="020F0502020204030204" pitchFamily="34" charset="0"/>
                <a:ea typeface="Calibri" panose="020F0502020204030204" pitchFamily="34" charset="0"/>
                <a:cs typeface="Calibri" panose="020F0502020204030204" pitchFamily="34" charset="0"/>
              </a:rPr>
              <a:t>Begin Review Period </a:t>
            </a:r>
            <a:r>
              <a:rPr kumimoji="0" lang="en-US" sz="1200" b="0" i="0" u="none" strike="noStrike" kern="1200" cap="none" spc="0" normalizeH="0" baseline="0" noProof="0" dirty="0">
                <a:ln>
                  <a:noFill/>
                </a:ln>
                <a:solidFill>
                  <a:srgbClr val="70002E"/>
                </a:solidFill>
                <a:effectLst/>
                <a:uLnTx/>
                <a:uFillTx/>
                <a:latin typeface="Calibri" panose="020F0502020204030204" pitchFamily="34" charset="0"/>
                <a:ea typeface="Calibri" panose="020F0502020204030204" pitchFamily="34" charset="0"/>
                <a:cs typeface="Calibri" panose="020F0502020204030204" pitchFamily="34" charset="0"/>
              </a:rPr>
              <a:t>and </a:t>
            </a:r>
            <a:r>
              <a:rPr kumimoji="0" lang="en-US" sz="1200" b="1" i="0" u="none" strike="noStrike" kern="1200" cap="none" spc="0" normalizeH="0" baseline="0" noProof="0" dirty="0">
                <a:ln>
                  <a:noFill/>
                </a:ln>
                <a:solidFill>
                  <a:srgbClr val="70002E"/>
                </a:solidFill>
                <a:effectLst/>
                <a:uLnTx/>
                <a:uFillTx/>
                <a:latin typeface="Calibri" panose="020F0502020204030204" pitchFamily="34" charset="0"/>
                <a:ea typeface="Calibri" panose="020F0502020204030204" pitchFamily="34" charset="0"/>
                <a:cs typeface="Calibri" panose="020F0502020204030204" pitchFamily="34" charset="0"/>
              </a:rPr>
              <a:t>End Review Period Dates</a:t>
            </a:r>
            <a:r>
              <a:rPr kumimoji="0" lang="en-US" sz="1200" b="1" i="0" u="none" strike="noStrike" kern="1200" cap="none" spc="0" normalizeH="0" baseline="0" noProof="0" dirty="0">
                <a:ln>
                  <a:noFill/>
                </a:ln>
                <a:solidFill>
                  <a:srgbClr val="4D1434"/>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You may add when you open, however, please be sure you have updated your committee members, and it is recommended the </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Begin Review Period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is a week or so after the End Date. The time between will allow you to review your applicant pool and organize your list for your review committee whether you are using the Review functionality in the Portal or not.</a:t>
            </a:r>
          </a:p>
          <a:p>
            <a:pPr marR="0" lvl="0" algn="l" defTabSz="914400" rtl="0" eaLnBrk="1" fontAlgn="base" latinLnBrk="0" hangingPunct="1">
              <a:lnSpc>
                <a:spcPct val="100000"/>
              </a:lnSpc>
              <a:spcBef>
                <a:spcPts val="0"/>
              </a:spcBef>
              <a:spcAft>
                <a:spcPts val="0"/>
              </a:spcAft>
              <a:buClrTx/>
              <a:buSzTx/>
              <a:tabLst/>
              <a:defRPr/>
            </a:pPr>
            <a:endParaRPr kumimoji="0" lang="en-US" sz="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70002E"/>
                </a:solidFill>
                <a:latin typeface="Calibri" panose="020F0502020204030204" pitchFamily="34" charset="0"/>
                <a:ea typeface="Calibri" panose="020F0502020204030204" pitchFamily="34" charset="0"/>
                <a:cs typeface="Calibri" panose="020F0502020204030204" pitchFamily="34" charset="0"/>
              </a:rPr>
              <a:t>Post-Acceptance End Date </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If you add a date in this field, students will no longer be able to submit a thank you letter once the date has passed. We do not recommend adding a date.</a:t>
            </a:r>
          </a:p>
          <a:p>
            <a:pPr marR="0" lvl="0" algn="l" defTabSz="914400" rtl="0" eaLnBrk="1" fontAlgn="base" latinLnBrk="0" hangingPunct="1">
              <a:lnSpc>
                <a:spcPct val="100000"/>
              </a:lnSpc>
              <a:spcBef>
                <a:spcPts val="0"/>
              </a:spcBef>
              <a:spcAft>
                <a:spcPts val="0"/>
              </a:spcAft>
              <a:buClrTx/>
              <a:buSzTx/>
              <a:tabLst/>
              <a:defRPr/>
            </a:pPr>
            <a:endParaRPr lang="en-US" sz="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70002E"/>
                </a:solidFill>
                <a:effectLst/>
                <a:uLnTx/>
                <a:uFillTx/>
                <a:latin typeface="Calibri" panose="020F0502020204030204" pitchFamily="34" charset="0"/>
                <a:ea typeface="Calibri" panose="020F0502020204030204" pitchFamily="34" charset="0"/>
                <a:cs typeface="Calibri" panose="020F0502020204030204" pitchFamily="34" charset="0"/>
              </a:rPr>
              <a:t>Archive Date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DO NOT add date</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this field will b</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e populated when the Financial Aid Office completes Cycle Management.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indent="-171450" fontAlgn="base">
              <a:buFont typeface="Wingdings" panose="05000000000000000000" pitchFamily="2" charset="2"/>
              <a:buChar char="Ø"/>
              <a:defRPr/>
            </a:pPr>
            <a:r>
              <a:rPr lang="en-US" sz="1200" b="1" dirty="0">
                <a:solidFill>
                  <a:srgbClr val="FF0000"/>
                </a:solidFill>
                <a:latin typeface="Calibri" panose="020F0502020204030204" pitchFamily="34" charset="0"/>
                <a:ea typeface="Calibri" panose="020F0502020204030204" pitchFamily="34" charset="0"/>
                <a:cs typeface="Calibri" panose="020F0502020204030204" pitchFamily="34" charset="0"/>
              </a:rPr>
              <a:t>Please Note</a:t>
            </a:r>
            <a:r>
              <a:rPr lang="en-US" sz="1200" b="1" dirty="0">
                <a:latin typeface="Calibri" panose="020F0502020204030204" pitchFamily="34" charset="0"/>
                <a:ea typeface="Calibri" panose="020F0502020204030204" pitchFamily="34" charset="0"/>
                <a:cs typeface="Calibri" panose="020F0502020204030204" pitchFamily="34" charset="0"/>
              </a:rPr>
              <a:t> </a:t>
            </a:r>
            <a:r>
              <a:rPr kumimoji="0" lang="en-US" sz="1200" b="1" i="0" u="none" strike="noStrike" kern="1200" cap="none" spc="0" normalizeH="0" baseline="0" noProof="0" dirty="0">
                <a:ln>
                  <a:noFill/>
                </a:ln>
                <a:solidFill>
                  <a:srgbClr val="70002E"/>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Many scholarships for University of Montana students are made possible through the generous support of donors. The UM Foundation keeps donors informed throughout the year by sending impact videos, reports, and student thank-you letters. While students are encouraged to send thank-you letters, the UM Foundation does not require them for scholarship disbursement. Scholarships will be awarded regardless of whether a thank-you letter is submitted.</a:t>
            </a:r>
            <a:endParaRPr kumimoji="0" lang="en-US" sz="12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5364" name="Picture 4">
            <a:extLst>
              <a:ext uri="{FF2B5EF4-FFF2-40B4-BE49-F238E27FC236}">
                <a16:creationId xmlns:a16="http://schemas.microsoft.com/office/drawing/2014/main" id="{A3815EAC-34DC-4D70-89E2-DF5FA294A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5048" y="1069626"/>
            <a:ext cx="1390650" cy="59055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097EE01A-2EC1-4187-B57E-DBECF69F4300}"/>
              </a:ext>
            </a:extLst>
          </p:cNvPr>
          <p:cNvCxnSpPr/>
          <p:nvPr/>
        </p:nvCxnSpPr>
        <p:spPr>
          <a:xfrm>
            <a:off x="1851152" y="1318824"/>
            <a:ext cx="2958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1EC6AFE-10FC-45C6-B097-626AD1F34762}"/>
              </a:ext>
            </a:extLst>
          </p:cNvPr>
          <p:cNvCxnSpPr/>
          <p:nvPr/>
        </p:nvCxnSpPr>
        <p:spPr>
          <a:xfrm>
            <a:off x="3349253" y="1307612"/>
            <a:ext cx="2958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screenshot of a computer&#10;&#10;Description automatically generated">
            <a:extLst>
              <a:ext uri="{FF2B5EF4-FFF2-40B4-BE49-F238E27FC236}">
                <a16:creationId xmlns:a16="http://schemas.microsoft.com/office/drawing/2014/main" id="{4700E6A2-DED0-9C07-8D74-AC8B669E4CE4}"/>
              </a:ext>
            </a:extLst>
          </p:cNvPr>
          <p:cNvPicPr>
            <a:picLocks noChangeAspect="1"/>
          </p:cNvPicPr>
          <p:nvPr/>
        </p:nvPicPr>
        <p:blipFill>
          <a:blip r:embed="rId4"/>
          <a:stretch>
            <a:fillRect/>
          </a:stretch>
        </p:blipFill>
        <p:spPr>
          <a:xfrm>
            <a:off x="7455048" y="1711322"/>
            <a:ext cx="4495247" cy="3952026"/>
          </a:xfrm>
          <a:prstGeom prst="rect">
            <a:avLst/>
          </a:prstGeom>
        </p:spPr>
      </p:pic>
      <p:sp>
        <p:nvSpPr>
          <p:cNvPr id="11" name="TextBox 10">
            <a:extLst>
              <a:ext uri="{FF2B5EF4-FFF2-40B4-BE49-F238E27FC236}">
                <a16:creationId xmlns:a16="http://schemas.microsoft.com/office/drawing/2014/main" id="{F3BAEB5E-0A96-512C-3FE8-D56F458F44D9}"/>
              </a:ext>
            </a:extLst>
          </p:cNvPr>
          <p:cNvSpPr txBox="1"/>
          <p:nvPr/>
        </p:nvSpPr>
        <p:spPr>
          <a:xfrm>
            <a:off x="7541086" y="5899883"/>
            <a:ext cx="4409209" cy="715089"/>
          </a:xfrm>
          <a:prstGeom prst="roundRect">
            <a:avLst/>
          </a:prstGeom>
          <a:solidFill>
            <a:srgbClr val="FFF8E5"/>
          </a:solidFill>
          <a:ln>
            <a:solidFill>
              <a:srgbClr val="FFE9AB"/>
            </a:solidFill>
          </a:ln>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B2324B">
                    <a:lumMod val="50000"/>
                  </a:srgbClr>
                </a:solidFill>
                <a:effectLst/>
                <a:uLnTx/>
                <a:uFillTx/>
                <a:latin typeface="Calibri"/>
                <a:ea typeface="Calibri"/>
                <a:cs typeface="Calibri"/>
              </a:rPr>
              <a:t>Tip!</a:t>
            </a:r>
            <a:r>
              <a:rPr kumimoji="0" lang="en-US" sz="1200" b="0" i="0" u="none" strike="noStrike" kern="1200" cap="none" spc="0" normalizeH="0" baseline="0" noProof="0" dirty="0">
                <a:ln>
                  <a:noFill/>
                </a:ln>
                <a:solidFill>
                  <a:srgbClr val="B2324B">
                    <a:lumMod val="50000"/>
                  </a:srgbClr>
                </a:solidFill>
                <a:effectLst/>
                <a:uLnTx/>
                <a:uFillTx/>
                <a:latin typeface="Calibri"/>
                <a:ea typeface="Calibri"/>
                <a:cs typeface="Calibri"/>
              </a:rPr>
              <a:t> For more information on adding start and end dates and other Portal Opportunity setup tips checkout the </a:t>
            </a:r>
            <a:r>
              <a:rPr kumimoji="0" lang="en-US" sz="1200" b="0" i="0" u="none" strike="noStrike" kern="1200" cap="none" spc="0" normalizeH="0" baseline="0" noProof="0" dirty="0">
                <a:ln>
                  <a:noFill/>
                </a:ln>
                <a:solidFill>
                  <a:srgbClr val="00B0F0"/>
                </a:solidFill>
                <a:effectLst/>
                <a:uLnTx/>
                <a:uFillTx/>
                <a:latin typeface="Calibri"/>
                <a:ea typeface="Calibri"/>
                <a:cs typeface="Calibri"/>
                <a:hlinkClick r:id="rId5">
                  <a:extLst>
                    <a:ext uri="{A12FA001-AC4F-418D-AE19-62706E023703}">
                      <ahyp:hlinkClr xmlns:ahyp="http://schemas.microsoft.com/office/drawing/2018/hyperlinkcolor" val="tx"/>
                    </a:ext>
                  </a:extLst>
                </a:hlinkClick>
              </a:rPr>
              <a:t>Opportunity Set Up</a:t>
            </a:r>
            <a:r>
              <a:rPr kumimoji="0" lang="en-US" sz="1200" b="0" i="0" u="none" strike="noStrike" kern="1200" cap="none" spc="0" normalizeH="0" baseline="0" noProof="0" dirty="0">
                <a:ln>
                  <a:noFill/>
                </a:ln>
                <a:solidFill>
                  <a:srgbClr val="B2324B">
                    <a:lumMod val="50000"/>
                  </a:srgbClr>
                </a:solidFill>
                <a:effectLst/>
                <a:uLnTx/>
                <a:uFillTx/>
                <a:latin typeface="Calibri"/>
                <a:ea typeface="Calibri"/>
                <a:cs typeface="Calibri"/>
              </a:rPr>
              <a:t> handout on the </a:t>
            </a:r>
            <a:r>
              <a:rPr kumimoji="0" lang="en-US" sz="1200" b="0" i="0" u="none" strike="noStrike" kern="1200" cap="none" spc="0" normalizeH="0" baseline="0" noProof="0" dirty="0">
                <a:ln>
                  <a:noFill/>
                </a:ln>
                <a:solidFill>
                  <a:srgbClr val="00B0F0"/>
                </a:solidFill>
                <a:effectLst/>
                <a:uLnTx/>
                <a:uFillTx/>
                <a:latin typeface="Calibri"/>
                <a:ea typeface="Calibri"/>
                <a:cs typeface="Calibri"/>
                <a:hlinkClick r:id="rId6">
                  <a:extLst>
                    <a:ext uri="{A12FA001-AC4F-418D-AE19-62706E023703}">
                      <ahyp:hlinkClr xmlns:ahyp="http://schemas.microsoft.com/office/drawing/2018/hyperlinkcolor" val="tx"/>
                    </a:ext>
                  </a:extLst>
                </a:hlinkClick>
              </a:rPr>
              <a:t>Department Scholarship Resources webpage</a:t>
            </a:r>
            <a:r>
              <a:rPr kumimoji="0" lang="en-US" sz="1200" b="0" i="0" u="none" strike="noStrike" kern="1200" cap="none" spc="0" normalizeH="0" baseline="0" noProof="0" dirty="0">
                <a:ln>
                  <a:noFill/>
                </a:ln>
                <a:solidFill>
                  <a:srgbClr val="B2324B">
                    <a:lumMod val="50000"/>
                  </a:srgbClr>
                </a:solidFill>
                <a:effectLst/>
                <a:uLnTx/>
                <a:uFillTx/>
                <a:latin typeface="Calibri"/>
                <a:ea typeface="Calibri"/>
                <a:cs typeface="Calibri"/>
              </a:rPr>
              <a:t>. </a:t>
            </a:r>
          </a:p>
        </p:txBody>
      </p:sp>
    </p:spTree>
    <p:extLst>
      <p:ext uri="{BB962C8B-B14F-4D97-AF65-F5344CB8AC3E}">
        <p14:creationId xmlns:p14="http://schemas.microsoft.com/office/powerpoint/2010/main" val="3726214622"/>
      </p:ext>
    </p:extLst>
  </p:cSld>
  <p:clrMapOvr>
    <a:masterClrMapping/>
  </p:clrMapOvr>
</p:sld>
</file>

<file path=ppt/theme/theme1.xml><?xml version="1.0" encoding="utf-8"?>
<a:theme xmlns:a="http://schemas.openxmlformats.org/drawingml/2006/main" name="Dividend">
  <a:themeElements>
    <a:clrScheme name="Custom 11">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ustom 2">
      <a:majorFont>
        <a:latin typeface="Candara"/>
        <a:ea typeface=""/>
        <a:cs typeface=""/>
      </a:majorFont>
      <a:minorFont>
        <a:latin typeface="Candar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Presentation1" id="{F529A05C-9967-417B-A795-0EE2DA56A977}" vid="{B371D623-29EC-4410-98F2-D4F69349AE3D}"/>
    </a:ext>
  </a:extLst>
</a:theme>
</file>

<file path=ppt/theme/theme2.xml><?xml version="1.0" encoding="utf-8"?>
<a:theme xmlns:a="http://schemas.openxmlformats.org/drawingml/2006/main" name="Facet">
  <a:themeElements>
    <a:clrScheme name="Custom 7">
      <a:dk1>
        <a:sysClr val="windowText" lastClr="000000"/>
      </a:dk1>
      <a:lt1>
        <a:sysClr val="window" lastClr="FFFFFF"/>
      </a:lt1>
      <a:dk2>
        <a:srgbClr val="2C3C43"/>
      </a:dk2>
      <a:lt2>
        <a:srgbClr val="EBEBEB"/>
      </a:lt2>
      <a:accent1>
        <a:srgbClr val="8C8E90"/>
      </a:accent1>
      <a:accent2>
        <a:srgbClr val="70002E"/>
      </a:accent2>
      <a:accent3>
        <a:srgbClr val="E6B91E"/>
      </a:accent3>
      <a:accent4>
        <a:srgbClr val="E76618"/>
      </a:accent4>
      <a:accent5>
        <a:srgbClr val="C42F1A"/>
      </a:accent5>
      <a:accent6>
        <a:srgbClr val="918655"/>
      </a:accent6>
      <a:hlink>
        <a:srgbClr val="70002E"/>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F_PowerPoint_Template -All-Staff.pptx" id="{5FFC07FF-6E8C-4783-AC5D-18B3FF2D4C77}" vid="{638D69C4-9394-4028-B8F6-6DF9010D603B}"/>
    </a:ext>
  </a:extLst>
</a:theme>
</file>

<file path=ppt/theme/theme4.xml><?xml version="1.0" encoding="utf-8"?>
<a:theme xmlns:a="http://schemas.openxmlformats.org/drawingml/2006/main" name="1_Dividend">
  <a:themeElements>
    <a:clrScheme name="Custom 11">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ustom 2">
      <a:majorFont>
        <a:latin typeface="Candara"/>
        <a:ea typeface=""/>
        <a:cs typeface=""/>
      </a:majorFont>
      <a:minorFont>
        <a:latin typeface="Candar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Presentation1" id="{F529A05C-9967-417B-A795-0EE2DA56A977}" vid="{B371D623-29EC-4410-98F2-D4F69349AE3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2356F6E89A724CB608B73DC1A92CA9" ma:contentTypeVersion="17" ma:contentTypeDescription="Create a new document." ma:contentTypeScope="" ma:versionID="713b90e4a409aac0e6c2026df490e075">
  <xsd:schema xmlns:xsd="http://www.w3.org/2001/XMLSchema" xmlns:xs="http://www.w3.org/2001/XMLSchema" xmlns:p="http://schemas.microsoft.com/office/2006/metadata/properties" xmlns:ns2="a336f99c-43a3-4f4c-9342-7eed30ba26b1" xmlns:ns3="343b56d7-d0d9-4601-9c08-8d5ca828df86" targetNamespace="http://schemas.microsoft.com/office/2006/metadata/properties" ma:root="true" ma:fieldsID="f0dac7213dfb1e5c79b739adf6c20ee3" ns2:_="" ns3:_="">
    <xsd:import namespace="a336f99c-43a3-4f4c-9342-7eed30ba26b1"/>
    <xsd:import namespace="343b56d7-d0d9-4601-9c08-8d5ca828df8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3:TaxCatchAll" minOccurs="0"/>
                <xsd:element ref="ns2:lcf76f155ced4ddcb4097134ff3c332f"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36f99c-43a3-4f4c-9342-7eed30ba2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c2dd9a6-8483-4555-a8f4-00fbe5822b5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3b56d7-d0d9-4601-9c08-8d5ca828df86"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bc88508-ea54-410f-8a35-936ab88537f6}" ma:internalName="TaxCatchAll" ma:showField="CatchAllData" ma:web="343b56d7-d0d9-4601-9c08-8d5ca828df8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43b56d7-d0d9-4601-9c08-8d5ca828df86" xsi:nil="true"/>
    <lcf76f155ced4ddcb4097134ff3c332f xmlns="a336f99c-43a3-4f4c-9342-7eed30ba26b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1790AD-8C6D-47F7-9CC8-DD2CD4946E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36f99c-43a3-4f4c-9342-7eed30ba26b1"/>
    <ds:schemaRef ds:uri="343b56d7-d0d9-4601-9c08-8d5ca828df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73FEEF-72C9-4162-9EC7-BF2C1A0A2958}">
  <ds:schemaRefs>
    <ds:schemaRef ds:uri="http://schemas.microsoft.com/office/2006/documentManagement/types"/>
    <ds:schemaRef ds:uri="0630e525-3d97-468e-b93c-89897b82052f"/>
    <ds:schemaRef ds:uri="http://purl.org/dc/dcmitype/"/>
    <ds:schemaRef ds:uri="http://schemas.openxmlformats.org/package/2006/metadata/core-properties"/>
    <ds:schemaRef ds:uri="http://purl.org/dc/elements/1.1/"/>
    <ds:schemaRef ds:uri="http://schemas.microsoft.com/office/infopath/2007/PartnerControls"/>
    <ds:schemaRef ds:uri="http://www.w3.org/XML/1998/namespace"/>
    <ds:schemaRef ds:uri="http://schemas.microsoft.com/office/2006/metadata/properties"/>
    <ds:schemaRef ds:uri="67442f83-d0dc-43e7-902f-948629e01412"/>
    <ds:schemaRef ds:uri="http://purl.org/dc/terms/"/>
    <ds:schemaRef ds:uri="343b56d7-d0d9-4601-9c08-8d5ca828df86"/>
    <ds:schemaRef ds:uri="a336f99c-43a3-4f4c-9342-7eed30ba26b1"/>
  </ds:schemaRefs>
</ds:datastoreItem>
</file>

<file path=customXml/itemProps3.xml><?xml version="1.0" encoding="utf-8"?>
<ds:datastoreItem xmlns:ds="http://schemas.openxmlformats.org/officeDocument/2006/customXml" ds:itemID="{922FE05B-4C02-4A15-B705-F389E693C00A}">
  <ds:schemaRefs>
    <ds:schemaRef ds:uri="http://schemas.microsoft.com/sharepoint/v3/contenttype/forms"/>
  </ds:schemaRefs>
</ds:datastoreItem>
</file>

<file path=docMetadata/LabelInfo.xml><?xml version="1.0" encoding="utf-8"?>
<clbl:labelList xmlns:clbl="http://schemas.microsoft.com/office/2020/mipLabelMetadata">
  <clbl:label id="{77b58cc8-adba-441d-85d8-33dab57457a3}" enabled="0" method="" siteId="{77b58cc8-adba-441d-85d8-33dab57457a3}" removed="1"/>
</clbl:labelList>
</file>

<file path=docProps/app.xml><?xml version="1.0" encoding="utf-8"?>
<Properties xmlns="http://schemas.openxmlformats.org/officeDocument/2006/extended-properties" xmlns:vt="http://schemas.openxmlformats.org/officeDocument/2006/docPropsVTypes">
  <TotalTime>9304</TotalTime>
  <Words>3495</Words>
  <Application>Microsoft Office PowerPoint</Application>
  <PresentationFormat>Widescreen</PresentationFormat>
  <Paragraphs>347</Paragraphs>
  <Slides>16</Slides>
  <Notes>16</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Dividend</vt:lpstr>
      <vt:lpstr>Facet</vt:lpstr>
      <vt:lpstr>Office Theme</vt:lpstr>
      <vt:lpstr>1_Dividend</vt:lpstr>
      <vt:lpstr>January Scholarship Forum</vt:lpstr>
      <vt:lpstr>Financial aid office updates and reminders</vt:lpstr>
      <vt:lpstr>PowerPoint Presentation</vt:lpstr>
      <vt:lpstr>Academic year timeline  &amp; Monthly to Do List</vt:lpstr>
      <vt:lpstr>New Scholarship Cycle 2025 - 2026</vt:lpstr>
      <vt:lpstr>Benefits to Using the Scholarship Portal</vt:lpstr>
      <vt:lpstr>how does the Portal Work For Students?</vt:lpstr>
      <vt:lpstr>Reviewing Opportunities in the Portal </vt:lpstr>
      <vt:lpstr>PowerPoint Presentation</vt:lpstr>
      <vt:lpstr>PowerPoint Presentation</vt:lpstr>
      <vt:lpstr>Quick overview: Reviewer Groups and Rubrics</vt:lpstr>
      <vt:lpstr>Scholarship Portal Checklist</vt:lpstr>
      <vt:lpstr>Questions?</vt:lpstr>
      <vt:lpstr>Department Scholarship Resource Webpage</vt:lpstr>
      <vt:lpstr>Looks LIKE SOUNDS Like</vt:lpstr>
      <vt:lpstr>Thank you for joining!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December Scholarship Forum</dc:title>
  <dc:creator>Raven Clark</dc:creator>
  <cp:lastModifiedBy>Lowry, Ginger</cp:lastModifiedBy>
  <cp:revision>3042</cp:revision>
  <dcterms:created xsi:type="dcterms:W3CDTF">2022-10-24T19:48:53Z</dcterms:created>
  <dcterms:modified xsi:type="dcterms:W3CDTF">2025-02-27T15:44:34Z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0x010100422356F6E89A724CB608B73DC1A92CA9</vt:lpwstr>
  </property>
  <property fmtid="{D5CDD505-2E9C-101B-9397-08002B2CF9AE}" pid="3" name="_dlc_DocIdItemGuid">
    <vt:lpwstr>59cd4394-dc76-44fc-820f-db9310aa70a3</vt:lpwstr>
  </property>
</Properties>
</file>