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19"/>
  </p:notesMasterIdLst>
  <p:handoutMasterIdLst>
    <p:handoutMasterId r:id="rId20"/>
  </p:handoutMasterIdLst>
  <p:sldIdLst>
    <p:sldId id="2561" r:id="rId5"/>
    <p:sldId id="2590" r:id="rId6"/>
    <p:sldId id="2600" r:id="rId7"/>
    <p:sldId id="2614" r:id="rId8"/>
    <p:sldId id="2617" r:id="rId9"/>
    <p:sldId id="2615" r:id="rId10"/>
    <p:sldId id="2616" r:id="rId11"/>
    <p:sldId id="2618" r:id="rId12"/>
    <p:sldId id="2619" r:id="rId13"/>
    <p:sldId id="2620" r:id="rId14"/>
    <p:sldId id="2622" r:id="rId15"/>
    <p:sldId id="2623" r:id="rId16"/>
    <p:sldId id="2621" r:id="rId17"/>
    <p:sldId id="25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y of Montana Scholarship Universe Training" id="{2E12948A-98DA-4010-BF15-9BC3056ED113}">
          <p14:sldIdLst>
            <p14:sldId id="2561"/>
            <p14:sldId id="2590"/>
            <p14:sldId id="2600"/>
            <p14:sldId id="2614"/>
          </p14:sldIdLst>
        </p14:section>
        <p14:section name="Batch Application" id="{7DDB5769-98AB-4B54-AEDC-11548ADB7B4C}">
          <p14:sldIdLst>
            <p14:sldId id="2617"/>
            <p14:sldId id="2615"/>
            <p14:sldId id="2616"/>
            <p14:sldId id="2618"/>
            <p14:sldId id="2619"/>
            <p14:sldId id="2620"/>
          </p14:sldIdLst>
        </p14:section>
        <p14:section name="Candidates Report" id="{A975324A-7F99-4D0A-9C83-0F21E7A1E050}">
          <p14:sldIdLst>
            <p14:sldId id="2622"/>
            <p14:sldId id="2623"/>
            <p14:sldId id="2621"/>
            <p14:sldId id="25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E"/>
    <a:srgbClr val="BBDDE6"/>
    <a:srgbClr val="F9423A"/>
    <a:srgbClr val="FFFFFF"/>
    <a:srgbClr val="ED8B00"/>
    <a:srgbClr val="1D3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2" autoAdjust="0"/>
    <p:restoredTop sz="76818" autoAdjust="0"/>
  </p:normalViewPr>
  <p:slideViewPr>
    <p:cSldViewPr snapToGrid="0">
      <p:cViewPr varScale="1">
        <p:scale>
          <a:sx n="50" d="100"/>
          <a:sy n="50" d="100"/>
        </p:scale>
        <p:origin x="1124" y="4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1/22/2026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31391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come into an individual scholarship, you can toggle to your “candidate tab” to see the list of candidates per scholarship.</a:t>
            </a:r>
          </a:p>
          <a:p>
            <a:endParaRPr lang="en-US" dirty="0"/>
          </a:p>
          <a:p>
            <a:r>
              <a:rPr lang="en-US" dirty="0"/>
              <a:t>Before you run the report, be sure to click on the “Awarding Criteria” button in the top Right corner. This will give you a clear picture on what the criteria is, and if you need to add any preferential filters to sort through lists. You will do this through the “column manager” tool.</a:t>
            </a:r>
          </a:p>
          <a:p>
            <a:endParaRPr lang="en-US" dirty="0"/>
          </a:p>
          <a:p>
            <a:r>
              <a:rPr lang="en-US" dirty="0"/>
              <a:t>Once you have added your filters through column manager, you can run the candidate report.</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9033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column manager pop up once you click that tool. If you focus on the “SIS” portion of this report, you will be able to add any SIS data that is pulled into banner—this will allow you to pull information like hometown, unmet need, </a:t>
            </a:r>
            <a:r>
              <a:rPr lang="en-US" dirty="0" err="1"/>
              <a:t>highschool</a:t>
            </a:r>
            <a:r>
              <a:rPr lang="en-US" dirty="0"/>
              <a:t>, GPA, </a:t>
            </a:r>
            <a:r>
              <a:rPr lang="en-US" dirty="0" err="1"/>
              <a:t>etc</a:t>
            </a:r>
            <a:r>
              <a:rPr lang="en-US" dirty="0"/>
              <a:t>, so you can better filter through your candidates, and make sure they are the best fits for your awards</a:t>
            </a:r>
          </a:p>
          <a:p>
            <a:endParaRPr lang="en-US" dirty="0"/>
          </a:p>
          <a:p>
            <a:r>
              <a:rPr lang="en-US" dirty="0"/>
              <a:t>The “question” column allows you to pull any question from Scholarship Universe (matching or essay) and pull the student’s answers to that question. This can also be helpful when narrowing down candidates and selections.</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71122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148300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887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8699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went over option A in our training, and option B will be for departments who have historically used the portal to create “review pools” to delegate the scholarship review process to other colleagues and faculty.</a:t>
            </a:r>
          </a:p>
          <a:p>
            <a:endParaRPr lang="en-US" dirty="0"/>
          </a:p>
          <a:p>
            <a:r>
              <a:rPr lang="en-US" dirty="0"/>
              <a:t>IF you are a department who does need training on how to create and manage review pools, please reach out to me and set up a meeting so we can train you on creating and managing review pools.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56188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department, there are two ways to go about reviewing candidates and their applications for a specific scholarship.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Users can manually drill into each scholarship within the SU platform, and view each candidate’s application within each scholarship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Users can pull a “batch application” report with a comprehensive view of each candidate, their answers to each question </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68900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119160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the “Batch Applications” icon, you can see this pop up, that you will be prompted to fill out. Only the arrow indicators are required info to include when pulling this report. Again, this report will generate a mass file of the candidates associated with this applications, so viewers can review and score student applications. This report might be helpful if you are trying to share your applicants’ work with a review committee.</a:t>
            </a:r>
          </a:p>
          <a:p>
            <a:endParaRPr lang="en-US" dirty="0"/>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97128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what format to view your candidate’s applications in, please know that documents associated with applications (</a:t>
            </a:r>
            <a:r>
              <a:rPr lang="en-US" dirty="0" err="1"/>
              <a:t>ie</a:t>
            </a:r>
            <a:r>
              <a:rPr lang="en-US" dirty="0"/>
              <a:t> LORs, Document Uploads, Essay Uploads, Transcripts, or any other attachments connected to the application will also be emailed to you in a separate file. </a:t>
            </a:r>
          </a:p>
          <a:p>
            <a:endParaRPr lang="en-US" dirty="0"/>
          </a:p>
          <a:p>
            <a:r>
              <a:rPr lang="en-US" dirty="0"/>
              <a:t>CSV view is a bit easier to track each student as all data and info is in one page for each applicant.</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9634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report email will look like when you generate the “batch application” report. You will receive two different emails. </a:t>
            </a:r>
          </a:p>
          <a:p>
            <a:endParaRPr lang="en-US" dirty="0"/>
          </a:p>
          <a:p>
            <a:r>
              <a:rPr lang="en-US" dirty="0"/>
              <a:t>Email 1: Includes either the HTML report or CSV report, depending on what you chose,</a:t>
            </a:r>
          </a:p>
          <a:p>
            <a:endParaRPr lang="en-US" dirty="0"/>
          </a:p>
          <a:p>
            <a:r>
              <a:rPr lang="en-US" dirty="0"/>
              <a:t>Email 2: Includes associated documents with the applicants’ applications. Here you will find any uploads like letters of rec, transcripts, resumes, essay uploads, etc. The documents associated with the application will correlate directly to an application question.</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405694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download the batch application report, this is the view you should have from your desktop/downloads tab</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555613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Picture">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7223309"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4974183" cy="2624418"/>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4312625"/>
            <a:ext cx="4974183" cy="1065807"/>
          </a:xfrm>
        </p:spPr>
        <p:txBody>
          <a:bodyPr vert="horz" lIns="91440" tIns="45720" rIns="91440" bIns="45720" rtlCol="0" anchor="b">
            <a:normAutofit/>
          </a:bodyPr>
          <a:lstStyle>
            <a:lvl1pPr marL="0" indent="0">
              <a:buNone/>
              <a:defRPr lang="en-US" sz="1600" cap="all" baseline="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7238313" y="812266"/>
            <a:ext cx="3829736"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5102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6" r:id="rId1"/>
    <p:sldLayoutId id="2147483888" r:id="rId2"/>
    <p:sldLayoutId id="2147483889" r:id="rId3"/>
    <p:sldLayoutId id="2147483890" r:id="rId4"/>
    <p:sldLayoutId id="2147483937"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069-7B65-53A9-542D-D5029A65937A}"/>
              </a:ext>
            </a:extLst>
          </p:cNvPr>
          <p:cNvSpPr>
            <a:spLocks noGrp="1"/>
          </p:cNvSpPr>
          <p:nvPr>
            <p:ph type="ctrTitle"/>
          </p:nvPr>
        </p:nvSpPr>
        <p:spPr>
          <a:xfrm>
            <a:off x="1981200" y="1500685"/>
            <a:ext cx="8229600" cy="1928315"/>
          </a:xfrm>
        </p:spPr>
        <p:txBody>
          <a:bodyPr anchor="t">
            <a:noAutofit/>
          </a:bodyPr>
          <a:lstStyle/>
          <a:p>
            <a:r>
              <a:rPr lang="en-US" sz="4400" dirty="0">
                <a:solidFill>
                  <a:srgbClr val="1D3C34"/>
                </a:solidFill>
              </a:rPr>
              <a:t>Scholarship Universe Training </a:t>
            </a:r>
            <a:br>
              <a:rPr lang="en-US" sz="4400" dirty="0">
                <a:solidFill>
                  <a:srgbClr val="1D3C34"/>
                </a:solidFill>
              </a:rPr>
            </a:br>
            <a:br>
              <a:rPr lang="en-US" sz="4400" dirty="0">
                <a:solidFill>
                  <a:srgbClr val="1D3C34"/>
                </a:solidFill>
              </a:rPr>
            </a:br>
            <a:r>
              <a:rPr lang="en-US" sz="4400" b="1" i="1" dirty="0">
                <a:solidFill>
                  <a:srgbClr val="1D3C34"/>
                </a:solidFill>
              </a:rPr>
              <a:t>Awarding Pt.1: </a:t>
            </a:r>
            <a:br>
              <a:rPr lang="en-US" sz="4400" b="1" i="1" dirty="0">
                <a:solidFill>
                  <a:srgbClr val="1D3C34"/>
                </a:solidFill>
              </a:rPr>
            </a:br>
            <a:r>
              <a:rPr lang="en-US" sz="4400" b="1" i="1" dirty="0">
                <a:solidFill>
                  <a:srgbClr val="1D3C34"/>
                </a:solidFill>
              </a:rPr>
              <a:t>Reports &amp; Data Exports</a:t>
            </a:r>
            <a:endParaRPr lang="en-US" sz="4400" i="1" dirty="0">
              <a:solidFill>
                <a:srgbClr val="1D3C34"/>
              </a:solidFill>
            </a:endParaRPr>
          </a:p>
        </p:txBody>
      </p:sp>
      <p:pic>
        <p:nvPicPr>
          <p:cNvPr id="10" name="Picture 9">
            <a:extLst>
              <a:ext uri="{FF2B5EF4-FFF2-40B4-BE49-F238E27FC236}">
                <a16:creationId xmlns:a16="http://schemas.microsoft.com/office/drawing/2014/main" id="{1023F5AA-DB10-4B46-9D3E-6D24E8FC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408" y="4045903"/>
            <a:ext cx="2996931" cy="1451009"/>
          </a:xfrm>
          <a:prstGeom prst="rect">
            <a:avLst/>
          </a:prstGeom>
        </p:spPr>
      </p:pic>
    </p:spTree>
    <p:extLst>
      <p:ext uri="{BB962C8B-B14F-4D97-AF65-F5344CB8AC3E}">
        <p14:creationId xmlns:p14="http://schemas.microsoft.com/office/powerpoint/2010/main" val="199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338A6C-FF36-450E-A072-FCB0A80DADA5}"/>
              </a:ext>
            </a:extLst>
          </p:cNvPr>
          <p:cNvSpPr>
            <a:spLocks noGrp="1"/>
          </p:cNvSpPr>
          <p:nvPr>
            <p:ph type="title"/>
          </p:nvPr>
        </p:nvSpPr>
        <p:spPr/>
        <p:txBody>
          <a:bodyPr>
            <a:normAutofit fontScale="90000"/>
          </a:bodyPr>
          <a:lstStyle/>
          <a:p>
            <a:r>
              <a:rPr lang="en-US" dirty="0"/>
              <a:t>Step 3: Download reports to computer</a:t>
            </a:r>
          </a:p>
        </p:txBody>
      </p:sp>
      <p:sp>
        <p:nvSpPr>
          <p:cNvPr id="15" name="Content Placeholder 14">
            <a:extLst>
              <a:ext uri="{FF2B5EF4-FFF2-40B4-BE49-F238E27FC236}">
                <a16:creationId xmlns:a16="http://schemas.microsoft.com/office/drawing/2014/main" id="{FBEEDEEF-3366-4FEB-B81F-530D6A055267}"/>
              </a:ext>
            </a:extLst>
          </p:cNvPr>
          <p:cNvSpPr>
            <a:spLocks noGrp="1"/>
          </p:cNvSpPr>
          <p:nvPr>
            <p:ph sz="quarter" idx="14"/>
          </p:nvPr>
        </p:nvSpPr>
        <p:spPr>
          <a:xfrm>
            <a:off x="616691" y="3011334"/>
            <a:ext cx="2693346" cy="3846665"/>
          </a:xfrm>
        </p:spPr>
        <p:txBody>
          <a:bodyPr>
            <a:noAutofit/>
          </a:bodyPr>
          <a:lstStyle/>
          <a:p>
            <a:pPr marL="285750" indent="-285750">
              <a:buFont typeface="Arial" panose="020B0604020202020204" pitchFamily="34" charset="0"/>
              <a:buChar char="•"/>
            </a:pPr>
            <a:r>
              <a:rPr lang="en-US" sz="2000" dirty="0"/>
              <a:t>Download view</a:t>
            </a:r>
          </a:p>
          <a:p>
            <a:r>
              <a:rPr lang="en-US" sz="2000" dirty="0"/>
              <a:t>1. CSV File</a:t>
            </a:r>
          </a:p>
          <a:p>
            <a:r>
              <a:rPr lang="en-US" sz="2000" dirty="0"/>
              <a:t>2. Zip File with application documents</a:t>
            </a:r>
          </a:p>
          <a:p>
            <a:r>
              <a:rPr lang="en-US" sz="2000" dirty="0"/>
              <a:t>3. HTML File</a:t>
            </a:r>
          </a:p>
        </p:txBody>
      </p:sp>
      <p:sp>
        <p:nvSpPr>
          <p:cNvPr id="14" name="Picture Placeholder 13">
            <a:extLst>
              <a:ext uri="{FF2B5EF4-FFF2-40B4-BE49-F238E27FC236}">
                <a16:creationId xmlns:a16="http://schemas.microsoft.com/office/drawing/2014/main" id="{2C4D7D5A-9A0B-4C56-B0C6-C9F15E4D9B20}"/>
              </a:ext>
            </a:extLst>
          </p:cNvPr>
          <p:cNvSpPr>
            <a:spLocks noGrp="1"/>
          </p:cNvSpPr>
          <p:nvPr>
            <p:ph type="pic" sz="quarter" idx="13"/>
          </p:nvPr>
        </p:nvSpPr>
        <p:spPr/>
      </p:sp>
      <p:pic>
        <p:nvPicPr>
          <p:cNvPr id="9" name="Picture 8">
            <a:extLst>
              <a:ext uri="{FF2B5EF4-FFF2-40B4-BE49-F238E27FC236}">
                <a16:creationId xmlns:a16="http://schemas.microsoft.com/office/drawing/2014/main" id="{16913867-1369-4F09-AA98-5F39A61A91ED}"/>
              </a:ext>
            </a:extLst>
          </p:cNvPr>
          <p:cNvPicPr>
            <a:picLocks noChangeAspect="1"/>
          </p:cNvPicPr>
          <p:nvPr/>
        </p:nvPicPr>
        <p:blipFill>
          <a:blip r:embed="rId3"/>
          <a:stretch>
            <a:fillRect/>
          </a:stretch>
        </p:blipFill>
        <p:spPr>
          <a:xfrm>
            <a:off x="3860763" y="0"/>
            <a:ext cx="8321409" cy="6857094"/>
          </a:xfrm>
          <a:prstGeom prst="rect">
            <a:avLst/>
          </a:prstGeom>
        </p:spPr>
      </p:pic>
    </p:spTree>
    <p:extLst>
      <p:ext uri="{BB962C8B-B14F-4D97-AF65-F5344CB8AC3E}">
        <p14:creationId xmlns:p14="http://schemas.microsoft.com/office/powerpoint/2010/main" val="218445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4D2E-C6A0-4901-9415-640DEA4D0A6B}"/>
              </a:ext>
            </a:extLst>
          </p:cNvPr>
          <p:cNvSpPr>
            <a:spLocks noGrp="1"/>
          </p:cNvSpPr>
          <p:nvPr>
            <p:ph type="title"/>
          </p:nvPr>
        </p:nvSpPr>
        <p:spPr>
          <a:xfrm>
            <a:off x="615697" y="1916935"/>
            <a:ext cx="2699254" cy="932517"/>
          </a:xfrm>
        </p:spPr>
        <p:txBody>
          <a:bodyPr>
            <a:normAutofit/>
          </a:bodyPr>
          <a:lstStyle/>
          <a:p>
            <a:r>
              <a:rPr lang="en-US" sz="2800" dirty="0"/>
              <a:t>Candidate Tab Functions</a:t>
            </a:r>
          </a:p>
        </p:txBody>
      </p:sp>
      <p:sp>
        <p:nvSpPr>
          <p:cNvPr id="3" name="Content Placeholder 2">
            <a:extLst>
              <a:ext uri="{FF2B5EF4-FFF2-40B4-BE49-F238E27FC236}">
                <a16:creationId xmlns:a16="http://schemas.microsoft.com/office/drawing/2014/main" id="{13D5D233-0B72-4892-904F-069E7A7D4333}"/>
              </a:ext>
            </a:extLst>
          </p:cNvPr>
          <p:cNvSpPr>
            <a:spLocks noGrp="1"/>
          </p:cNvSpPr>
          <p:nvPr>
            <p:ph sz="quarter" idx="14"/>
          </p:nvPr>
        </p:nvSpPr>
        <p:spPr/>
        <p:txBody>
          <a:bodyPr/>
          <a:lstStyle/>
          <a:p>
            <a:pPr marL="285750" indent="-285750">
              <a:buFont typeface="Arial" panose="020B0604020202020204" pitchFamily="34" charset="0"/>
              <a:buChar char="•"/>
            </a:pPr>
            <a:r>
              <a:rPr lang="en-US" dirty="0"/>
              <a:t>Awarding Criteria Paragraph</a:t>
            </a:r>
          </a:p>
          <a:p>
            <a:pPr marL="285750" indent="-285750">
              <a:buFont typeface="Arial" panose="020B0604020202020204" pitchFamily="34" charset="0"/>
              <a:buChar char="•"/>
            </a:pPr>
            <a:r>
              <a:rPr lang="en-US" dirty="0"/>
              <a:t>Column Manager Tool</a:t>
            </a:r>
          </a:p>
          <a:p>
            <a:pPr marL="285750" indent="-285750">
              <a:buFont typeface="Arial" panose="020B0604020202020204" pitchFamily="34" charset="0"/>
              <a:buChar char="•"/>
            </a:pPr>
            <a:r>
              <a:rPr lang="en-US" dirty="0"/>
              <a:t>Export Candidate List</a:t>
            </a:r>
          </a:p>
        </p:txBody>
      </p:sp>
      <p:pic>
        <p:nvPicPr>
          <p:cNvPr id="6" name="Picture Placeholder 5">
            <a:extLst>
              <a:ext uri="{FF2B5EF4-FFF2-40B4-BE49-F238E27FC236}">
                <a16:creationId xmlns:a16="http://schemas.microsoft.com/office/drawing/2014/main" id="{3A942A90-1804-4A3B-AA4E-2C83B1AFA210}"/>
              </a:ext>
            </a:extLst>
          </p:cNvPr>
          <p:cNvPicPr>
            <a:picLocks noGrp="1" noChangeAspect="1"/>
          </p:cNvPicPr>
          <p:nvPr>
            <p:ph type="pic" sz="quarter" idx="13"/>
          </p:nvPr>
        </p:nvPicPr>
        <p:blipFill rotWithShape="1">
          <a:blip r:embed="rId3"/>
          <a:srcRect l="30910" t="42989" r="36806" b="7533"/>
          <a:stretch/>
        </p:blipFill>
        <p:spPr>
          <a:xfrm>
            <a:off x="5879335" y="2137272"/>
            <a:ext cx="6312665" cy="3393195"/>
          </a:xfrm>
        </p:spPr>
      </p:pic>
      <p:pic>
        <p:nvPicPr>
          <p:cNvPr id="10" name="Picture 9">
            <a:extLst>
              <a:ext uri="{FF2B5EF4-FFF2-40B4-BE49-F238E27FC236}">
                <a16:creationId xmlns:a16="http://schemas.microsoft.com/office/drawing/2014/main" id="{821D8272-A184-47F4-B51A-AB6CF06A3351}"/>
              </a:ext>
            </a:extLst>
          </p:cNvPr>
          <p:cNvPicPr>
            <a:picLocks noChangeAspect="1"/>
          </p:cNvPicPr>
          <p:nvPr/>
        </p:nvPicPr>
        <p:blipFill>
          <a:blip r:embed="rId4"/>
          <a:stretch>
            <a:fillRect/>
          </a:stretch>
        </p:blipFill>
        <p:spPr>
          <a:xfrm>
            <a:off x="99152" y="103347"/>
            <a:ext cx="12192000" cy="1612446"/>
          </a:xfrm>
          <a:prstGeom prst="rect">
            <a:avLst/>
          </a:prstGeom>
        </p:spPr>
      </p:pic>
      <p:sp>
        <p:nvSpPr>
          <p:cNvPr id="11" name="Arrow: Down 10">
            <a:extLst>
              <a:ext uri="{FF2B5EF4-FFF2-40B4-BE49-F238E27FC236}">
                <a16:creationId xmlns:a16="http://schemas.microsoft.com/office/drawing/2014/main" id="{47888819-64DA-4C59-A83C-98725C8F0FBC}"/>
              </a:ext>
            </a:extLst>
          </p:cNvPr>
          <p:cNvSpPr/>
          <p:nvPr/>
        </p:nvSpPr>
        <p:spPr>
          <a:xfrm>
            <a:off x="10807547" y="464128"/>
            <a:ext cx="462708" cy="649995"/>
          </a:xfrm>
          <a:prstGeom prst="down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6FE081-69CC-4996-BA2F-B99CB7F2621F}"/>
              </a:ext>
            </a:extLst>
          </p:cNvPr>
          <p:cNvSpPr txBox="1"/>
          <p:nvPr/>
        </p:nvSpPr>
        <p:spPr>
          <a:xfrm>
            <a:off x="10466024" y="242292"/>
            <a:ext cx="1178805" cy="276999"/>
          </a:xfrm>
          <a:prstGeom prst="rect">
            <a:avLst/>
          </a:prstGeom>
          <a:solidFill>
            <a:srgbClr val="BBDDE6"/>
          </a:solidFill>
        </p:spPr>
        <p:txBody>
          <a:bodyPr wrap="square" rtlCol="0">
            <a:spAutoFit/>
          </a:bodyPr>
          <a:lstStyle/>
          <a:p>
            <a:r>
              <a:rPr lang="en-US" sz="1200" dirty="0">
                <a:solidFill>
                  <a:srgbClr val="70002E"/>
                </a:solidFill>
              </a:rPr>
              <a:t>Awarding Criteria</a:t>
            </a:r>
          </a:p>
        </p:txBody>
      </p:sp>
      <p:sp>
        <p:nvSpPr>
          <p:cNvPr id="13" name="Arrow: Down 12">
            <a:extLst>
              <a:ext uri="{FF2B5EF4-FFF2-40B4-BE49-F238E27FC236}">
                <a16:creationId xmlns:a16="http://schemas.microsoft.com/office/drawing/2014/main" id="{0575AC75-8ACB-4901-9E67-B4F0AFE55D5F}"/>
              </a:ext>
            </a:extLst>
          </p:cNvPr>
          <p:cNvSpPr/>
          <p:nvPr/>
        </p:nvSpPr>
        <p:spPr>
          <a:xfrm rot="16200000">
            <a:off x="-132201" y="1028658"/>
            <a:ext cx="462708" cy="649995"/>
          </a:xfrm>
          <a:prstGeom prst="down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5D521A-643D-43A3-B999-D032398E7F16}"/>
              </a:ext>
            </a:extLst>
          </p:cNvPr>
          <p:cNvSpPr txBox="1"/>
          <p:nvPr/>
        </p:nvSpPr>
        <p:spPr>
          <a:xfrm>
            <a:off x="-1242152" y="1215155"/>
            <a:ext cx="1178805" cy="276999"/>
          </a:xfrm>
          <a:prstGeom prst="rect">
            <a:avLst/>
          </a:prstGeom>
          <a:solidFill>
            <a:srgbClr val="BBDDE6"/>
          </a:solidFill>
        </p:spPr>
        <p:txBody>
          <a:bodyPr wrap="square" rtlCol="0">
            <a:spAutoFit/>
          </a:bodyPr>
          <a:lstStyle/>
          <a:p>
            <a:r>
              <a:rPr lang="en-US" sz="1200" dirty="0">
                <a:solidFill>
                  <a:srgbClr val="70002E"/>
                </a:solidFill>
              </a:rPr>
              <a:t>Column Manager</a:t>
            </a:r>
          </a:p>
        </p:txBody>
      </p:sp>
    </p:spTree>
    <p:extLst>
      <p:ext uri="{BB962C8B-B14F-4D97-AF65-F5344CB8AC3E}">
        <p14:creationId xmlns:p14="http://schemas.microsoft.com/office/powerpoint/2010/main" val="227522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80DD-9C9A-4086-8544-55013BEF10B7}"/>
              </a:ext>
            </a:extLst>
          </p:cNvPr>
          <p:cNvSpPr>
            <a:spLocks noGrp="1"/>
          </p:cNvSpPr>
          <p:nvPr>
            <p:ph type="title"/>
          </p:nvPr>
        </p:nvSpPr>
        <p:spPr/>
        <p:txBody>
          <a:bodyPr/>
          <a:lstStyle/>
          <a:p>
            <a:r>
              <a:rPr lang="en-US" dirty="0"/>
              <a:t>Column Manager Tab</a:t>
            </a:r>
          </a:p>
        </p:txBody>
      </p:sp>
      <p:sp>
        <p:nvSpPr>
          <p:cNvPr id="3" name="Content Placeholder 2">
            <a:extLst>
              <a:ext uri="{FF2B5EF4-FFF2-40B4-BE49-F238E27FC236}">
                <a16:creationId xmlns:a16="http://schemas.microsoft.com/office/drawing/2014/main" id="{55E5C7DD-5FA9-4743-B85B-E2E041E21C7A}"/>
              </a:ext>
            </a:extLst>
          </p:cNvPr>
          <p:cNvSpPr>
            <a:spLocks noGrp="1"/>
          </p:cNvSpPr>
          <p:nvPr>
            <p:ph sz="quarter" idx="14"/>
          </p:nvPr>
        </p:nvSpPr>
        <p:spPr/>
        <p:txBody>
          <a:bodyPr/>
          <a:lstStyle/>
          <a:p>
            <a:pPr marL="285750" indent="-285750">
              <a:buFont typeface="Arial" panose="020B0604020202020204" pitchFamily="34" charset="0"/>
              <a:buChar char="•"/>
            </a:pPr>
            <a:r>
              <a:rPr lang="en-US" dirty="0"/>
              <a:t>SIS Tab</a:t>
            </a:r>
          </a:p>
          <a:p>
            <a:pPr marL="285750" indent="-285750">
              <a:buFont typeface="Arial" panose="020B0604020202020204" pitchFamily="34" charset="0"/>
              <a:buChar char="•"/>
            </a:pPr>
            <a:r>
              <a:rPr lang="en-US" dirty="0"/>
              <a:t>Question Tab</a:t>
            </a:r>
          </a:p>
        </p:txBody>
      </p:sp>
      <p:pic>
        <p:nvPicPr>
          <p:cNvPr id="6" name="Picture 5">
            <a:extLst>
              <a:ext uri="{FF2B5EF4-FFF2-40B4-BE49-F238E27FC236}">
                <a16:creationId xmlns:a16="http://schemas.microsoft.com/office/drawing/2014/main" id="{E92AFD93-FCA9-4620-A09D-3BF8B0A98DEE}"/>
              </a:ext>
            </a:extLst>
          </p:cNvPr>
          <p:cNvPicPr>
            <a:picLocks noChangeAspect="1"/>
          </p:cNvPicPr>
          <p:nvPr/>
        </p:nvPicPr>
        <p:blipFill>
          <a:blip r:embed="rId3"/>
          <a:stretch>
            <a:fillRect/>
          </a:stretch>
        </p:blipFill>
        <p:spPr>
          <a:xfrm>
            <a:off x="5750286" y="0"/>
            <a:ext cx="6441714" cy="3956708"/>
          </a:xfrm>
          <a:prstGeom prst="rect">
            <a:avLst/>
          </a:prstGeom>
        </p:spPr>
      </p:pic>
      <p:pic>
        <p:nvPicPr>
          <p:cNvPr id="7" name="Picture 6">
            <a:extLst>
              <a:ext uri="{FF2B5EF4-FFF2-40B4-BE49-F238E27FC236}">
                <a16:creationId xmlns:a16="http://schemas.microsoft.com/office/drawing/2014/main" id="{5E1E1FA6-B89B-4559-A1D8-38C17D98EAB5}"/>
              </a:ext>
            </a:extLst>
          </p:cNvPr>
          <p:cNvPicPr>
            <a:picLocks noChangeAspect="1"/>
          </p:cNvPicPr>
          <p:nvPr/>
        </p:nvPicPr>
        <p:blipFill>
          <a:blip r:embed="rId4"/>
          <a:stretch>
            <a:fillRect/>
          </a:stretch>
        </p:blipFill>
        <p:spPr>
          <a:xfrm>
            <a:off x="0" y="5245554"/>
            <a:ext cx="12192000" cy="1612446"/>
          </a:xfrm>
          <a:prstGeom prst="rect">
            <a:avLst/>
          </a:prstGeom>
        </p:spPr>
      </p:pic>
    </p:spTree>
    <p:extLst>
      <p:ext uri="{BB962C8B-B14F-4D97-AF65-F5344CB8AC3E}">
        <p14:creationId xmlns:p14="http://schemas.microsoft.com/office/powerpoint/2010/main" val="99353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D202-D82F-4CEF-8445-3D70B24077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B0EA1A-8F42-49E5-9EB4-E26CAF104E92}"/>
              </a:ext>
            </a:extLst>
          </p:cNvPr>
          <p:cNvSpPr>
            <a:spLocks noGrp="1"/>
          </p:cNvSpPr>
          <p:nvPr>
            <p:ph sz="quarter" idx="14"/>
          </p:nvPr>
        </p:nvSpPr>
        <p:spPr/>
        <p:txBody>
          <a:bodyPr/>
          <a:lstStyle/>
          <a:p>
            <a:endParaRPr lang="en-US"/>
          </a:p>
        </p:txBody>
      </p:sp>
      <p:pic>
        <p:nvPicPr>
          <p:cNvPr id="8" name="Picture Placeholder 7">
            <a:extLst>
              <a:ext uri="{FF2B5EF4-FFF2-40B4-BE49-F238E27FC236}">
                <a16:creationId xmlns:a16="http://schemas.microsoft.com/office/drawing/2014/main" id="{0D7120DF-1869-4338-AFC6-685CDB64F5AA}"/>
              </a:ext>
            </a:extLst>
          </p:cNvPr>
          <p:cNvPicPr>
            <a:picLocks noGrp="1" noChangeAspect="1"/>
          </p:cNvPicPr>
          <p:nvPr>
            <p:ph type="pic" sz="quarter" idx="13"/>
          </p:nvPr>
        </p:nvPicPr>
        <p:blipFill rotWithShape="1">
          <a:blip r:embed="rId3"/>
          <a:srcRect l="-72" t="1" r="40743" b="1"/>
          <a:stretch/>
        </p:blipFill>
        <p:spPr>
          <a:xfrm>
            <a:off x="0" y="0"/>
            <a:ext cx="12279017" cy="5679787"/>
          </a:xfrm>
        </p:spPr>
      </p:pic>
      <p:sp>
        <p:nvSpPr>
          <p:cNvPr id="9" name="Rectangle 8">
            <a:extLst>
              <a:ext uri="{FF2B5EF4-FFF2-40B4-BE49-F238E27FC236}">
                <a16:creationId xmlns:a16="http://schemas.microsoft.com/office/drawing/2014/main" id="{C6ECB8B3-AC68-4537-BE97-A2E9078FE107}"/>
              </a:ext>
            </a:extLst>
          </p:cNvPr>
          <p:cNvSpPr/>
          <p:nvPr/>
        </p:nvSpPr>
        <p:spPr>
          <a:xfrm>
            <a:off x="1068636" y="3011335"/>
            <a:ext cx="1090670" cy="21996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9B5AD3-5974-4EA1-8EB1-E6B8762A155A}"/>
              </a:ext>
            </a:extLst>
          </p:cNvPr>
          <p:cNvSpPr/>
          <p:nvPr/>
        </p:nvSpPr>
        <p:spPr>
          <a:xfrm>
            <a:off x="3926728" y="3011335"/>
            <a:ext cx="1090670" cy="21996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4E81D3-B1F8-4023-8E99-14E7CB2729BD}"/>
              </a:ext>
            </a:extLst>
          </p:cNvPr>
          <p:cNvSpPr txBox="1"/>
          <p:nvPr/>
        </p:nvSpPr>
        <p:spPr>
          <a:xfrm>
            <a:off x="363557" y="6103345"/>
            <a:ext cx="3139807" cy="369332"/>
          </a:xfrm>
          <a:prstGeom prst="rect">
            <a:avLst/>
          </a:prstGeom>
          <a:noFill/>
        </p:spPr>
        <p:txBody>
          <a:bodyPr wrap="square" rtlCol="0">
            <a:spAutoFit/>
          </a:bodyPr>
          <a:lstStyle/>
          <a:p>
            <a:r>
              <a:rPr lang="en-US" dirty="0">
                <a:latin typeface="+mj-lt"/>
              </a:rPr>
              <a:t>Candidate Report</a:t>
            </a:r>
          </a:p>
        </p:txBody>
      </p:sp>
      <p:sp>
        <p:nvSpPr>
          <p:cNvPr id="12" name="TextBox 11">
            <a:extLst>
              <a:ext uri="{FF2B5EF4-FFF2-40B4-BE49-F238E27FC236}">
                <a16:creationId xmlns:a16="http://schemas.microsoft.com/office/drawing/2014/main" id="{13C3377A-A273-417E-BC22-08ADAD62530B}"/>
              </a:ext>
            </a:extLst>
          </p:cNvPr>
          <p:cNvSpPr txBox="1"/>
          <p:nvPr/>
        </p:nvSpPr>
        <p:spPr>
          <a:xfrm>
            <a:off x="4726236" y="5826346"/>
            <a:ext cx="5453349" cy="923330"/>
          </a:xfrm>
          <a:prstGeom prst="rect">
            <a:avLst/>
          </a:prstGeom>
          <a:noFill/>
        </p:spPr>
        <p:txBody>
          <a:bodyPr wrap="square" rtlCol="0">
            <a:spAutoFit/>
          </a:bodyPr>
          <a:lstStyle/>
          <a:p>
            <a:r>
              <a:rPr lang="en-US" dirty="0"/>
              <a:t>When you pull up an individual scholarship view, you can generate a report of each candidate that has qualified for a scholarship using this export feature</a:t>
            </a:r>
          </a:p>
        </p:txBody>
      </p:sp>
      <p:sp>
        <p:nvSpPr>
          <p:cNvPr id="13" name="Arrow: Right 12">
            <a:extLst>
              <a:ext uri="{FF2B5EF4-FFF2-40B4-BE49-F238E27FC236}">
                <a16:creationId xmlns:a16="http://schemas.microsoft.com/office/drawing/2014/main" id="{861B1CC7-0F1F-4E1D-95BA-870E45BF820D}"/>
              </a:ext>
            </a:extLst>
          </p:cNvPr>
          <p:cNvSpPr/>
          <p:nvPr/>
        </p:nvSpPr>
        <p:spPr>
          <a:xfrm>
            <a:off x="-88135" y="2075647"/>
            <a:ext cx="1007420" cy="689587"/>
          </a:xfrm>
          <a:prstGeom prst="rightArrow">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10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5374">
              <a:srgbClr val="DFA8B2"/>
            </a:gs>
            <a:gs pos="0">
              <a:srgbClr val="BBDDE6"/>
            </a:gs>
            <a:gs pos="37000">
              <a:srgbClr val="ED8B00"/>
            </a:gs>
            <a:gs pos="100000">
              <a:srgbClr val="70002E"/>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A627-E1C2-89D4-91E8-67B30D69431A}"/>
              </a:ext>
            </a:extLst>
          </p:cNvPr>
          <p:cNvSpPr>
            <a:spLocks noGrp="1"/>
          </p:cNvSpPr>
          <p:nvPr>
            <p:ph type="title"/>
          </p:nvPr>
        </p:nvSpPr>
        <p:spPr>
          <a:xfrm>
            <a:off x="196240" y="394701"/>
            <a:ext cx="11799518" cy="1132258"/>
          </a:xfrm>
          <a:solidFill>
            <a:srgbClr val="1D3C34"/>
          </a:solidFill>
        </p:spPr>
        <p:txBody>
          <a:bodyPr anchor="b">
            <a:normAutofit/>
          </a:bodyPr>
          <a:lstStyle/>
          <a:p>
            <a:pPr algn="ctr"/>
            <a:r>
              <a:rPr lang="en-US" sz="4000" dirty="0">
                <a:solidFill>
                  <a:srgbClr val="FFFFFF"/>
                </a:solidFill>
              </a:rPr>
              <a:t>Meeting Q/A Summary</a:t>
            </a:r>
          </a:p>
        </p:txBody>
      </p:sp>
      <p:sp>
        <p:nvSpPr>
          <p:cNvPr id="3" name="Content Placeholder 2">
            <a:extLst>
              <a:ext uri="{FF2B5EF4-FFF2-40B4-BE49-F238E27FC236}">
                <a16:creationId xmlns:a16="http://schemas.microsoft.com/office/drawing/2014/main" id="{101969A3-9E2B-A16B-A93E-C046172A266A}"/>
              </a:ext>
            </a:extLst>
          </p:cNvPr>
          <p:cNvSpPr>
            <a:spLocks noGrp="1"/>
          </p:cNvSpPr>
          <p:nvPr>
            <p:ph sz="quarter" idx="4294967295"/>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196240" y="1827604"/>
            <a:ext cx="11799518" cy="4826584"/>
          </a:xfrm>
          <a:solidFill>
            <a:srgbClr val="FFFFFF"/>
          </a:solidFill>
          <a:ln>
            <a:solidFill>
              <a:srgbClr val="70002E"/>
            </a:solidFill>
          </a:ln>
        </p:spPr>
        <p:txBody>
          <a:bodyPr>
            <a:noAutofit/>
          </a:bodyPr>
          <a:lstStyle/>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Would you recommend faculty scholarship committees review applicant materials by reports or review on scholarship universe? </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The approach that I have taught in this training is the batch application review, just because it requires that less people learn the system for this first cycle. I think in the future we will want to revisit review pools, but for this first year, with deadlines approaching, this might be the simplest approach. However, if you are a department that absolutely needs review pools, please set up a meeting with me, and our consultant and I can meet with you and show you how that function works in SU!</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Who or where do you request oversight permissions? ?</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You will use the same “Scholarship Administrator” link to request access to updated roles. As of now, you have the ability to also include that you need “oversight”, “Support”, or “Reviewer” roles in SU. Also, if you had reviewers in the previous portal those have NOT been added to the portal. You will need to request those once you have set up a meeting and trained on how reviewers function in the portal.</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I don't have the ability to select HTML as a report option? </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If you do not have that functionality in your batch application report, chances are you do not have candidates who have applied for that scholarship yet.</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If a scholarship does not have any applications by March 1st, can the deadline be extended, and what is the process to do that??</a:t>
            </a:r>
          </a:p>
          <a:p>
            <a:pPr mar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If a scholarship has no applicants, please set up a meeting with us, and we can create another cycle for those funds/brainstorm strategies to get those funds awarded.</a:t>
            </a:r>
            <a:endPar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49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8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2535-1540-54AE-9110-DF64E8386163}"/>
              </a:ext>
            </a:extLst>
          </p:cNvPr>
          <p:cNvSpPr>
            <a:spLocks noGrp="1"/>
          </p:cNvSpPr>
          <p:nvPr>
            <p:ph type="title"/>
          </p:nvPr>
        </p:nvSpPr>
        <p:spPr/>
        <p:txBody>
          <a:bodyPr anchor="ctr">
            <a:normAutofit/>
          </a:bodyPr>
          <a:lstStyle/>
          <a:p>
            <a:r>
              <a:rPr lang="en-US" dirty="0">
                <a:solidFill>
                  <a:srgbClr val="1D3C34"/>
                </a:solidFill>
              </a:rPr>
              <a:t>Agenda</a:t>
            </a:r>
          </a:p>
        </p:txBody>
      </p:sp>
      <p:sp>
        <p:nvSpPr>
          <p:cNvPr id="3" name="Subtitle 2">
            <a:extLst>
              <a:ext uri="{FF2B5EF4-FFF2-40B4-BE49-F238E27FC236}">
                <a16:creationId xmlns:a16="http://schemas.microsoft.com/office/drawing/2014/main" id="{92118B90-4AE4-4A63-8BFC-89831A608C6C}"/>
              </a:ext>
            </a:extLst>
          </p:cNvPr>
          <p:cNvSpPr>
            <a:spLocks noGrp="1"/>
          </p:cNvSpPr>
          <p:nvPr>
            <p:ph sz="quarter" idx="13"/>
          </p:nvPr>
        </p:nvSpPr>
        <p:spPr/>
        <p:txBody>
          <a:bodyPr>
            <a:normAutofit fontScale="92500" lnSpcReduction="20000"/>
          </a:bodyPr>
          <a:lstStyle/>
          <a:p>
            <a:pPr marL="285750" indent="-285750">
              <a:buFont typeface="Arial" panose="020B0604020202020204" pitchFamily="34" charset="0"/>
              <a:buChar char="•"/>
            </a:pPr>
            <a:r>
              <a:rPr lang="en-US" b="1" dirty="0">
                <a:solidFill>
                  <a:srgbClr val="1D3C34"/>
                </a:solidFill>
              </a:rPr>
              <a:t>Review Training Schedule/Where to find training materials</a:t>
            </a:r>
          </a:p>
          <a:p>
            <a:pPr marL="285750" indent="-285750">
              <a:buFont typeface="Arial" panose="020B0604020202020204" pitchFamily="34" charset="0"/>
              <a:buChar char="•"/>
            </a:pPr>
            <a:r>
              <a:rPr lang="en-US" b="1" dirty="0">
                <a:solidFill>
                  <a:srgbClr val="1D3C34"/>
                </a:solidFill>
              </a:rPr>
              <a:t>Review Awarding options A. &amp; B.</a:t>
            </a:r>
          </a:p>
          <a:p>
            <a:pPr marL="285750" indent="-285750">
              <a:buFont typeface="Arial" panose="020B0604020202020204" pitchFamily="34" charset="0"/>
              <a:buChar char="•"/>
            </a:pPr>
            <a:r>
              <a:rPr lang="en-US" b="1" dirty="0">
                <a:solidFill>
                  <a:srgbClr val="1D3C34"/>
                </a:solidFill>
              </a:rPr>
              <a:t>Live SU Demo of a Batch Application Report and Candidate Report</a:t>
            </a:r>
          </a:p>
          <a:p>
            <a:pPr marL="285750" indent="-285750">
              <a:buFont typeface="Arial" panose="020B0604020202020204" pitchFamily="34" charset="0"/>
              <a:buChar char="•"/>
            </a:pPr>
            <a:r>
              <a:rPr lang="en-US" b="1" dirty="0">
                <a:solidFill>
                  <a:srgbClr val="1D3C34"/>
                </a:solidFill>
              </a:rPr>
              <a:t>Enter into fund and discuss Candidate Tab/Info Being Pulled from SU into reports</a:t>
            </a:r>
          </a:p>
          <a:p>
            <a:pPr marL="285750" indent="-285750">
              <a:buFont typeface="Arial" panose="020B0604020202020204" pitchFamily="34" charset="0"/>
              <a:buChar char="•"/>
            </a:pPr>
            <a:r>
              <a:rPr lang="en-US" b="1" dirty="0">
                <a:solidFill>
                  <a:srgbClr val="1D3C34"/>
                </a:solidFill>
              </a:rPr>
              <a:t>End on Q/A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404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D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A6-3550-404A-B87F-CD0A8AB306D2}"/>
              </a:ext>
            </a:extLst>
          </p:cNvPr>
          <p:cNvSpPr>
            <a:spLocks noGrp="1"/>
          </p:cNvSpPr>
          <p:nvPr>
            <p:ph type="title"/>
          </p:nvPr>
        </p:nvSpPr>
        <p:spPr/>
        <p:txBody>
          <a:bodyPr/>
          <a:lstStyle/>
          <a:p>
            <a:r>
              <a:rPr lang="en-US" dirty="0"/>
              <a:t>January Trainings</a:t>
            </a:r>
          </a:p>
        </p:txBody>
      </p:sp>
      <p:sp>
        <p:nvSpPr>
          <p:cNvPr id="3" name="Content Placeholder 2">
            <a:extLst>
              <a:ext uri="{FF2B5EF4-FFF2-40B4-BE49-F238E27FC236}">
                <a16:creationId xmlns:a16="http://schemas.microsoft.com/office/drawing/2014/main" id="{56682EFC-83B6-4858-8285-0AAFB45A77B1}"/>
              </a:ext>
            </a:extLst>
          </p:cNvPr>
          <p:cNvSpPr>
            <a:spLocks noGrp="1"/>
          </p:cNvSpPr>
          <p:nvPr>
            <p:ph sz="quarter" idx="13"/>
          </p:nvPr>
        </p:nvSpPr>
        <p:spPr/>
        <p:txBody>
          <a:bodyPr>
            <a:normAutofit fontScale="85000" lnSpcReduction="20000"/>
          </a:bodyPr>
          <a:lstStyle/>
          <a:p>
            <a:r>
              <a:rPr lang="en-US" strike="sngStrike" dirty="0"/>
              <a:t>Session 1: Deeper dive into Navigating SU, where things are, what functions exist and where to find them.</a:t>
            </a:r>
          </a:p>
          <a:p>
            <a:r>
              <a:rPr lang="en-US" b="1" dirty="0">
                <a:effectLst>
                  <a:outerShdw blurRad="38100" dist="38100" dir="2700000" algn="tl">
                    <a:srgbClr val="000000">
                      <a:alpha val="43137"/>
                    </a:srgbClr>
                  </a:outerShdw>
                </a:effectLst>
              </a:rPr>
              <a:t>Session 2: Pt 1 of Awarding: Reporting and Data Export Features</a:t>
            </a:r>
          </a:p>
          <a:p>
            <a:r>
              <a:rPr lang="en-US" dirty="0"/>
              <a:t>Session 3: Pt 2 of Awarding: Entering Awards, Award Tracking, Award Management</a:t>
            </a:r>
          </a:p>
          <a:p>
            <a:r>
              <a:rPr lang="en-US" dirty="0"/>
              <a:t>Session 4: Training Wrap Up, Scholarship Best Practices, Awarding Deadlines,  and what to expect looking forward.</a:t>
            </a:r>
          </a:p>
        </p:txBody>
      </p:sp>
    </p:spTree>
    <p:extLst>
      <p:ext uri="{BB962C8B-B14F-4D97-AF65-F5344CB8AC3E}">
        <p14:creationId xmlns:p14="http://schemas.microsoft.com/office/powerpoint/2010/main" val="5072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423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6628A-FC5B-40FF-8390-54F6F451D840}"/>
              </a:ext>
            </a:extLst>
          </p:cNvPr>
          <p:cNvSpPr>
            <a:spLocks noGrp="1"/>
          </p:cNvSpPr>
          <p:nvPr>
            <p:ph type="title"/>
          </p:nvPr>
        </p:nvSpPr>
        <p:spPr>
          <a:noFill/>
        </p:spPr>
        <p:txBody>
          <a:bodyPr>
            <a:normAutofit fontScale="90000"/>
          </a:bodyPr>
          <a:lstStyle/>
          <a:p>
            <a:pPr algn="ctr"/>
            <a:br>
              <a:rPr lang="en-US" dirty="0"/>
            </a:br>
            <a:br>
              <a:rPr lang="en-US" dirty="0"/>
            </a:br>
            <a:br>
              <a:rPr lang="en-US" dirty="0"/>
            </a:br>
            <a:br>
              <a:rPr lang="en-US" dirty="0"/>
            </a:br>
            <a:r>
              <a:rPr lang="en-US" dirty="0"/>
              <a:t>Awarding Options</a:t>
            </a:r>
          </a:p>
        </p:txBody>
      </p:sp>
      <p:sp>
        <p:nvSpPr>
          <p:cNvPr id="9" name="Subtitle 8">
            <a:extLst>
              <a:ext uri="{FF2B5EF4-FFF2-40B4-BE49-F238E27FC236}">
                <a16:creationId xmlns:a16="http://schemas.microsoft.com/office/drawing/2014/main" id="{E31DAD16-1497-4BB3-BBDD-E5518B612619}"/>
              </a:ext>
            </a:extLst>
          </p:cNvPr>
          <p:cNvSpPr>
            <a:spLocks noGrp="1"/>
          </p:cNvSpPr>
          <p:nvPr>
            <p:ph sz="quarter" idx="13"/>
          </p:nvPr>
        </p:nvSpPr>
        <p:spPr/>
        <p:txBody>
          <a:bodyPr/>
          <a:lstStyle/>
          <a:p>
            <a:pPr marL="342900" indent="-342900">
              <a:buAutoNum type="alphaUcPeriod"/>
            </a:pPr>
            <a:r>
              <a:rPr lang="en-US" dirty="0">
                <a:solidFill>
                  <a:srgbClr val="70002E"/>
                </a:solidFill>
              </a:rPr>
              <a:t>Continuous awarding-use batch application report, give to committees, finish award process in Scholarship Universe </a:t>
            </a:r>
          </a:p>
          <a:p>
            <a:pPr marL="342900" indent="-342900">
              <a:buAutoNum type="alphaUcPeriod"/>
            </a:pPr>
            <a:r>
              <a:rPr lang="en-US" dirty="0">
                <a:solidFill>
                  <a:srgbClr val="70002E"/>
                </a:solidFill>
              </a:rPr>
              <a:t>Create review pools within scholarship Universe—If this is your route, please set up a time to meet with me (a bit more complex)</a:t>
            </a:r>
          </a:p>
        </p:txBody>
      </p:sp>
    </p:spTree>
    <p:extLst>
      <p:ext uri="{BB962C8B-B14F-4D97-AF65-F5344CB8AC3E}">
        <p14:creationId xmlns:p14="http://schemas.microsoft.com/office/powerpoint/2010/main" val="30304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78B09-E9CC-4D66-B0C0-8A47EE4B7410}"/>
              </a:ext>
            </a:extLst>
          </p:cNvPr>
          <p:cNvSpPr>
            <a:spLocks noGrp="1"/>
          </p:cNvSpPr>
          <p:nvPr>
            <p:ph type="title"/>
          </p:nvPr>
        </p:nvSpPr>
        <p:spPr>
          <a:xfrm>
            <a:off x="612648" y="548640"/>
            <a:ext cx="10966704" cy="785938"/>
          </a:xfrm>
        </p:spPr>
        <p:txBody>
          <a:bodyPr/>
          <a:lstStyle/>
          <a:p>
            <a:pPr algn="ctr"/>
            <a:r>
              <a:rPr lang="en-US" dirty="0"/>
              <a:t>Reviewing Candidates in Scholarship Universe</a:t>
            </a:r>
          </a:p>
        </p:txBody>
      </p:sp>
      <p:pic>
        <p:nvPicPr>
          <p:cNvPr id="11" name="Content Placeholder 10">
            <a:extLst>
              <a:ext uri="{FF2B5EF4-FFF2-40B4-BE49-F238E27FC236}">
                <a16:creationId xmlns:a16="http://schemas.microsoft.com/office/drawing/2014/main" id="{4250649D-FD05-4719-B33B-E81C7551F534}"/>
              </a:ext>
            </a:extLst>
          </p:cNvPr>
          <p:cNvPicPr>
            <a:picLocks noGrp="1" noChangeAspect="1"/>
          </p:cNvPicPr>
          <p:nvPr>
            <p:ph sz="quarter" idx="15"/>
          </p:nvPr>
        </p:nvPicPr>
        <p:blipFill rotWithShape="1">
          <a:blip r:embed="rId3"/>
          <a:srcRect l="4876" t="7823" r="13462" b="5431"/>
          <a:stretch/>
        </p:blipFill>
        <p:spPr>
          <a:xfrm>
            <a:off x="1108014" y="2020553"/>
            <a:ext cx="4064001" cy="3896569"/>
          </a:xfrm>
        </p:spPr>
      </p:pic>
      <p:pic>
        <p:nvPicPr>
          <p:cNvPr id="13" name="Picture 12">
            <a:extLst>
              <a:ext uri="{FF2B5EF4-FFF2-40B4-BE49-F238E27FC236}">
                <a16:creationId xmlns:a16="http://schemas.microsoft.com/office/drawing/2014/main" id="{2F683CA5-BC42-40BC-96E2-A7243E3EC47A}"/>
              </a:ext>
            </a:extLst>
          </p:cNvPr>
          <p:cNvPicPr>
            <a:picLocks noChangeAspect="1"/>
          </p:cNvPicPr>
          <p:nvPr/>
        </p:nvPicPr>
        <p:blipFill>
          <a:blip r:embed="rId4"/>
          <a:stretch>
            <a:fillRect/>
          </a:stretch>
        </p:blipFill>
        <p:spPr>
          <a:xfrm>
            <a:off x="6437882" y="2020553"/>
            <a:ext cx="4957785" cy="3896569"/>
          </a:xfrm>
          <a:prstGeom prst="rect">
            <a:avLst/>
          </a:prstGeom>
        </p:spPr>
      </p:pic>
      <p:sp>
        <p:nvSpPr>
          <p:cNvPr id="14" name="Arrow: Left 13">
            <a:extLst>
              <a:ext uri="{FF2B5EF4-FFF2-40B4-BE49-F238E27FC236}">
                <a16:creationId xmlns:a16="http://schemas.microsoft.com/office/drawing/2014/main" id="{B6675CAE-E777-4340-AED8-019C76E946E9}"/>
              </a:ext>
            </a:extLst>
          </p:cNvPr>
          <p:cNvSpPr/>
          <p:nvPr/>
        </p:nvSpPr>
        <p:spPr>
          <a:xfrm>
            <a:off x="11290300" y="3429000"/>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F62973-E9BB-4B4A-9581-5260CB7D4830}"/>
              </a:ext>
            </a:extLst>
          </p:cNvPr>
          <p:cNvSpPr/>
          <p:nvPr/>
        </p:nvSpPr>
        <p:spPr>
          <a:xfrm>
            <a:off x="6776720" y="3586480"/>
            <a:ext cx="299720" cy="12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DECC92-7B2D-463C-A0F3-2EFD66504B97}"/>
              </a:ext>
            </a:extLst>
          </p:cNvPr>
          <p:cNvSpPr/>
          <p:nvPr/>
        </p:nvSpPr>
        <p:spPr>
          <a:xfrm>
            <a:off x="7420358" y="3627120"/>
            <a:ext cx="463802" cy="863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99C9BA6-E24C-45F9-BBDE-432E12C109FB}"/>
              </a:ext>
            </a:extLst>
          </p:cNvPr>
          <p:cNvSpPr txBox="1"/>
          <p:nvPr/>
        </p:nvSpPr>
        <p:spPr>
          <a:xfrm>
            <a:off x="12344400" y="3120350"/>
            <a:ext cx="3702050" cy="923330"/>
          </a:xfrm>
          <a:prstGeom prst="rect">
            <a:avLst/>
          </a:prstGeom>
          <a:solidFill>
            <a:srgbClr val="BBDDE6"/>
          </a:solidFill>
        </p:spPr>
        <p:txBody>
          <a:bodyPr wrap="square" rtlCol="0">
            <a:spAutoFit/>
          </a:bodyPr>
          <a:lstStyle/>
          <a:p>
            <a:r>
              <a:rPr lang="en-US" dirty="0">
                <a:solidFill>
                  <a:srgbClr val="70002E"/>
                </a:solidFill>
              </a:rPr>
              <a:t>This is where you can view a candidate’s associated application within the scholarship view</a:t>
            </a:r>
          </a:p>
        </p:txBody>
      </p:sp>
      <p:sp>
        <p:nvSpPr>
          <p:cNvPr id="19" name="Arrow: Left 18">
            <a:extLst>
              <a:ext uri="{FF2B5EF4-FFF2-40B4-BE49-F238E27FC236}">
                <a16:creationId xmlns:a16="http://schemas.microsoft.com/office/drawing/2014/main" id="{9342A29F-7261-4B6E-A745-7F4F1D3B6225}"/>
              </a:ext>
            </a:extLst>
          </p:cNvPr>
          <p:cNvSpPr/>
          <p:nvPr/>
        </p:nvSpPr>
        <p:spPr>
          <a:xfrm rot="10800000">
            <a:off x="0" y="3649980"/>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443A36-C986-4C14-A04F-F0D1EA61EAFA}"/>
              </a:ext>
            </a:extLst>
          </p:cNvPr>
          <p:cNvSpPr txBox="1"/>
          <p:nvPr/>
        </p:nvSpPr>
        <p:spPr>
          <a:xfrm>
            <a:off x="-3554095" y="3361035"/>
            <a:ext cx="3702050" cy="2585323"/>
          </a:xfrm>
          <a:prstGeom prst="rect">
            <a:avLst/>
          </a:prstGeom>
          <a:solidFill>
            <a:srgbClr val="BBDDE6"/>
          </a:solidFill>
        </p:spPr>
        <p:txBody>
          <a:bodyPr wrap="square" rtlCol="0">
            <a:spAutoFit/>
          </a:bodyPr>
          <a:lstStyle/>
          <a:p>
            <a:r>
              <a:rPr lang="en-US" dirty="0">
                <a:solidFill>
                  <a:srgbClr val="70002E"/>
                </a:solidFill>
              </a:rPr>
              <a:t>If you have several scholarships, you can pull a report of all scholarships associated with a given application, and all candidates who </a:t>
            </a:r>
            <a:r>
              <a:rPr lang="en-US" dirty="0" err="1">
                <a:solidFill>
                  <a:srgbClr val="70002E"/>
                </a:solidFill>
              </a:rPr>
              <a:t>qualifiy</a:t>
            </a:r>
            <a:r>
              <a:rPr lang="en-US" dirty="0">
                <a:solidFill>
                  <a:srgbClr val="70002E"/>
                </a:solidFill>
              </a:rPr>
              <a:t> for each scholarship.</a:t>
            </a:r>
          </a:p>
          <a:p>
            <a:endParaRPr lang="en-US" dirty="0">
              <a:solidFill>
                <a:srgbClr val="70002E"/>
              </a:solidFill>
            </a:endParaRPr>
          </a:p>
          <a:p>
            <a:r>
              <a:rPr lang="en-US" dirty="0">
                <a:solidFill>
                  <a:srgbClr val="70002E"/>
                </a:solidFill>
              </a:rPr>
              <a:t>This report will pull all candidates, their applications, and the scholarships they specifically qualify for</a:t>
            </a:r>
          </a:p>
        </p:txBody>
      </p:sp>
    </p:spTree>
    <p:extLst>
      <p:ext uri="{BB962C8B-B14F-4D97-AF65-F5344CB8AC3E}">
        <p14:creationId xmlns:p14="http://schemas.microsoft.com/office/powerpoint/2010/main" val="19503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2264D-8666-48D3-A5B1-2153C950BCEA}"/>
              </a:ext>
            </a:extLst>
          </p:cNvPr>
          <p:cNvSpPr>
            <a:spLocks noGrp="1"/>
          </p:cNvSpPr>
          <p:nvPr>
            <p:ph type="title"/>
          </p:nvPr>
        </p:nvSpPr>
        <p:spPr/>
        <p:txBody>
          <a:bodyPr/>
          <a:lstStyle/>
          <a:p>
            <a:r>
              <a:rPr lang="en-US" dirty="0"/>
              <a:t>Pulling Batch Application Report</a:t>
            </a:r>
          </a:p>
        </p:txBody>
      </p:sp>
      <p:sp>
        <p:nvSpPr>
          <p:cNvPr id="5" name="Picture Placeholder 4">
            <a:extLst>
              <a:ext uri="{FF2B5EF4-FFF2-40B4-BE49-F238E27FC236}">
                <a16:creationId xmlns:a16="http://schemas.microsoft.com/office/drawing/2014/main" id="{C144C551-5DA1-460F-A162-5965D713549A}"/>
              </a:ext>
            </a:extLst>
          </p:cNvPr>
          <p:cNvSpPr>
            <a:spLocks noGrp="1"/>
          </p:cNvSpPr>
          <p:nvPr>
            <p:ph type="pic" sz="quarter" idx="13"/>
          </p:nvPr>
        </p:nvSpPr>
        <p:spPr/>
      </p:sp>
      <p:sp>
        <p:nvSpPr>
          <p:cNvPr id="6" name="Content Placeholder 5">
            <a:extLst>
              <a:ext uri="{FF2B5EF4-FFF2-40B4-BE49-F238E27FC236}">
                <a16:creationId xmlns:a16="http://schemas.microsoft.com/office/drawing/2014/main" id="{E9EA2A5B-5BB3-4895-90FE-5855999AEF18}"/>
              </a:ext>
            </a:extLst>
          </p:cNvPr>
          <p:cNvSpPr>
            <a:spLocks noGrp="1"/>
          </p:cNvSpPr>
          <p:nvPr>
            <p:ph sz="quarter" idx="14"/>
          </p:nvPr>
        </p:nvSpPr>
        <p:spPr/>
        <p:txBody>
          <a:bodyPr/>
          <a:lstStyle/>
          <a:p>
            <a:pPr marL="285750" indent="-285750">
              <a:buFont typeface="Arial" panose="020B0604020202020204" pitchFamily="34" charset="0"/>
              <a:buChar char="•"/>
            </a:pPr>
            <a:r>
              <a:rPr lang="en-US" dirty="0"/>
              <a:t>Go to your “reports” tab on your profile. Reminder only Oversight Admins have this functionality available to them, so if you need this function, please request access</a:t>
            </a:r>
          </a:p>
          <a:p>
            <a:pPr marL="285750" indent="-285750">
              <a:buFont typeface="Arial" panose="020B0604020202020204" pitchFamily="34" charset="0"/>
              <a:buChar char="•"/>
            </a:pPr>
            <a:r>
              <a:rPr lang="en-US" dirty="0"/>
              <a:t>Toggle over to the Batch Application Report</a:t>
            </a:r>
          </a:p>
        </p:txBody>
      </p:sp>
      <p:pic>
        <p:nvPicPr>
          <p:cNvPr id="8" name="Picture 7">
            <a:extLst>
              <a:ext uri="{FF2B5EF4-FFF2-40B4-BE49-F238E27FC236}">
                <a16:creationId xmlns:a16="http://schemas.microsoft.com/office/drawing/2014/main" id="{39BD8A28-B90B-40B7-A134-3ADA4CDD838A}"/>
              </a:ext>
            </a:extLst>
          </p:cNvPr>
          <p:cNvPicPr>
            <a:picLocks noChangeAspect="1"/>
          </p:cNvPicPr>
          <p:nvPr/>
        </p:nvPicPr>
        <p:blipFill>
          <a:blip r:embed="rId3"/>
          <a:stretch>
            <a:fillRect/>
          </a:stretch>
        </p:blipFill>
        <p:spPr>
          <a:xfrm>
            <a:off x="0" y="-82485"/>
            <a:ext cx="12192000" cy="4307200"/>
          </a:xfrm>
          <a:prstGeom prst="rect">
            <a:avLst/>
          </a:prstGeom>
        </p:spPr>
      </p:pic>
      <p:sp>
        <p:nvSpPr>
          <p:cNvPr id="12" name="Arrow: Right 11">
            <a:extLst>
              <a:ext uri="{FF2B5EF4-FFF2-40B4-BE49-F238E27FC236}">
                <a16:creationId xmlns:a16="http://schemas.microsoft.com/office/drawing/2014/main" id="{EA7E03F5-F04E-4620-9617-5547ABDBB965}"/>
              </a:ext>
            </a:extLst>
          </p:cNvPr>
          <p:cNvSpPr/>
          <p:nvPr/>
        </p:nvSpPr>
        <p:spPr>
          <a:xfrm>
            <a:off x="-1168400" y="1436115"/>
            <a:ext cx="1066800" cy="279400"/>
          </a:xfrm>
          <a:prstGeom prst="rightArrow">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CCAADF-6AB7-4D75-9300-F1B2D87F6974}"/>
              </a:ext>
            </a:extLst>
          </p:cNvPr>
          <p:cNvSpPr txBox="1"/>
          <p:nvPr/>
        </p:nvSpPr>
        <p:spPr>
          <a:xfrm>
            <a:off x="-2959100" y="1147785"/>
            <a:ext cx="2209800" cy="923330"/>
          </a:xfrm>
          <a:prstGeom prst="rect">
            <a:avLst/>
          </a:prstGeom>
          <a:solidFill>
            <a:srgbClr val="BBDDE6"/>
          </a:solidFill>
        </p:spPr>
        <p:txBody>
          <a:bodyPr wrap="square" rtlCol="0">
            <a:spAutoFit/>
          </a:bodyPr>
          <a:lstStyle/>
          <a:p>
            <a:r>
              <a:rPr lang="en-US" dirty="0">
                <a:solidFill>
                  <a:srgbClr val="70002E"/>
                </a:solidFill>
              </a:rPr>
              <a:t>Toggle over to this tab on your dashboard to access various reports</a:t>
            </a:r>
          </a:p>
        </p:txBody>
      </p:sp>
      <p:sp>
        <p:nvSpPr>
          <p:cNvPr id="14" name="Flowchart: Connector 13">
            <a:extLst>
              <a:ext uri="{FF2B5EF4-FFF2-40B4-BE49-F238E27FC236}">
                <a16:creationId xmlns:a16="http://schemas.microsoft.com/office/drawing/2014/main" id="{A8006597-B998-4444-95E6-960885D40CA3}"/>
              </a:ext>
            </a:extLst>
          </p:cNvPr>
          <p:cNvSpPr/>
          <p:nvPr/>
        </p:nvSpPr>
        <p:spPr>
          <a:xfrm>
            <a:off x="8902700" y="828400"/>
            <a:ext cx="1435100" cy="1562100"/>
          </a:xfrm>
          <a:prstGeom prst="flowChartConnector">
            <a:avLst/>
          </a:prstGeom>
          <a:no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1D6776B-E878-40F8-AD74-26581E8D143B}"/>
              </a:ext>
            </a:extLst>
          </p:cNvPr>
          <p:cNvCxnSpPr>
            <a:cxnSpLocks/>
          </p:cNvCxnSpPr>
          <p:nvPr/>
        </p:nvCxnSpPr>
        <p:spPr>
          <a:xfrm flipH="1">
            <a:off x="10299699" y="631191"/>
            <a:ext cx="965200" cy="394417"/>
          </a:xfrm>
          <a:prstGeom prst="straightConnector1">
            <a:avLst/>
          </a:prstGeom>
          <a:ln>
            <a:solidFill>
              <a:srgbClr val="F9423A"/>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AF376F5-0216-40E2-B538-8BFF591B4DAD}"/>
              </a:ext>
            </a:extLst>
          </p:cNvPr>
          <p:cNvSpPr txBox="1"/>
          <p:nvPr/>
        </p:nvSpPr>
        <p:spPr>
          <a:xfrm>
            <a:off x="11264899" y="320800"/>
            <a:ext cx="2209800" cy="923330"/>
          </a:xfrm>
          <a:prstGeom prst="rect">
            <a:avLst/>
          </a:prstGeom>
          <a:solidFill>
            <a:srgbClr val="BBDDE6"/>
          </a:solidFill>
        </p:spPr>
        <p:txBody>
          <a:bodyPr wrap="square" rtlCol="0">
            <a:spAutoFit/>
          </a:bodyPr>
          <a:lstStyle/>
          <a:p>
            <a:r>
              <a:rPr lang="en-US" dirty="0">
                <a:solidFill>
                  <a:srgbClr val="70002E"/>
                </a:solidFill>
              </a:rPr>
              <a:t>This is where you will go to pull your ‘batch applicant’ report</a:t>
            </a:r>
          </a:p>
        </p:txBody>
      </p:sp>
    </p:spTree>
    <p:extLst>
      <p:ext uri="{BB962C8B-B14F-4D97-AF65-F5344CB8AC3E}">
        <p14:creationId xmlns:p14="http://schemas.microsoft.com/office/powerpoint/2010/main" val="248728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B69D2C-42F7-4735-8BB2-CC405F320AA5}"/>
              </a:ext>
            </a:extLst>
          </p:cNvPr>
          <p:cNvPicPr>
            <a:picLocks noChangeAspect="1"/>
          </p:cNvPicPr>
          <p:nvPr/>
        </p:nvPicPr>
        <p:blipFill>
          <a:blip r:embed="rId3"/>
          <a:stretch>
            <a:fillRect/>
          </a:stretch>
        </p:blipFill>
        <p:spPr>
          <a:xfrm>
            <a:off x="5009322" y="122177"/>
            <a:ext cx="6763003" cy="6643058"/>
          </a:xfrm>
          <a:prstGeom prst="rect">
            <a:avLst/>
          </a:prstGeom>
        </p:spPr>
      </p:pic>
      <p:pic>
        <p:nvPicPr>
          <p:cNvPr id="4" name="Content Placeholder 10">
            <a:extLst>
              <a:ext uri="{FF2B5EF4-FFF2-40B4-BE49-F238E27FC236}">
                <a16:creationId xmlns:a16="http://schemas.microsoft.com/office/drawing/2014/main" id="{94771A9D-9A32-42E5-8F83-8B380964F5EA}"/>
              </a:ext>
            </a:extLst>
          </p:cNvPr>
          <p:cNvPicPr>
            <a:picLocks noChangeAspect="1"/>
          </p:cNvPicPr>
          <p:nvPr/>
        </p:nvPicPr>
        <p:blipFill rotWithShape="1">
          <a:blip r:embed="rId4"/>
          <a:srcRect l="4876" t="7823" r="13462" b="5431"/>
          <a:stretch/>
        </p:blipFill>
        <p:spPr>
          <a:xfrm>
            <a:off x="330200" y="398940"/>
            <a:ext cx="4064001" cy="3896569"/>
          </a:xfrm>
          <a:prstGeom prst="rect">
            <a:avLst/>
          </a:prstGeom>
        </p:spPr>
      </p:pic>
      <p:sp>
        <p:nvSpPr>
          <p:cNvPr id="7" name="Arrow: Left 6">
            <a:extLst>
              <a:ext uri="{FF2B5EF4-FFF2-40B4-BE49-F238E27FC236}">
                <a16:creationId xmlns:a16="http://schemas.microsoft.com/office/drawing/2014/main" id="{73BD0D1A-65B4-48B8-BFA0-A805A27DEE93}"/>
              </a:ext>
            </a:extLst>
          </p:cNvPr>
          <p:cNvSpPr/>
          <p:nvPr/>
        </p:nvSpPr>
        <p:spPr>
          <a:xfrm>
            <a:off x="11147264" y="807352"/>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9B3C95B6-755A-42CE-A619-8DDF477CA85F}"/>
              </a:ext>
            </a:extLst>
          </p:cNvPr>
          <p:cNvSpPr/>
          <p:nvPr/>
        </p:nvSpPr>
        <p:spPr>
          <a:xfrm>
            <a:off x="7336723" y="1939875"/>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017B47EC-45F3-4701-A6AD-B0820D7430D8}"/>
              </a:ext>
            </a:extLst>
          </p:cNvPr>
          <p:cNvSpPr/>
          <p:nvPr/>
        </p:nvSpPr>
        <p:spPr>
          <a:xfrm>
            <a:off x="11147264" y="2489840"/>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F0908E90-9FB5-4F78-83C0-C35192C6C308}"/>
              </a:ext>
            </a:extLst>
          </p:cNvPr>
          <p:cNvSpPr/>
          <p:nvPr/>
        </p:nvSpPr>
        <p:spPr>
          <a:xfrm>
            <a:off x="6282623" y="3642779"/>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829F40-3442-416C-8D9E-6CDEDE98B6D9}"/>
              </a:ext>
            </a:extLst>
          </p:cNvPr>
          <p:cNvSpPr txBox="1"/>
          <p:nvPr/>
        </p:nvSpPr>
        <p:spPr>
          <a:xfrm>
            <a:off x="12338326" y="542537"/>
            <a:ext cx="2209800" cy="1200329"/>
          </a:xfrm>
          <a:prstGeom prst="rect">
            <a:avLst/>
          </a:prstGeom>
          <a:solidFill>
            <a:srgbClr val="BBDDE6"/>
          </a:solidFill>
        </p:spPr>
        <p:txBody>
          <a:bodyPr wrap="square" rtlCol="0">
            <a:spAutoFit/>
          </a:bodyPr>
          <a:lstStyle/>
          <a:p>
            <a:r>
              <a:rPr lang="en-US" dirty="0">
                <a:solidFill>
                  <a:srgbClr val="70002E"/>
                </a:solidFill>
              </a:rPr>
              <a:t>This is where you will select the application you are seeking to pull data from</a:t>
            </a:r>
          </a:p>
        </p:txBody>
      </p:sp>
      <p:sp>
        <p:nvSpPr>
          <p:cNvPr id="19" name="TextBox 18">
            <a:extLst>
              <a:ext uri="{FF2B5EF4-FFF2-40B4-BE49-F238E27FC236}">
                <a16:creationId xmlns:a16="http://schemas.microsoft.com/office/drawing/2014/main" id="{353E92CB-3A7F-447E-B658-9C0A38DFBC54}"/>
              </a:ext>
            </a:extLst>
          </p:cNvPr>
          <p:cNvSpPr txBox="1"/>
          <p:nvPr/>
        </p:nvSpPr>
        <p:spPr>
          <a:xfrm>
            <a:off x="8461478" y="1675060"/>
            <a:ext cx="2209800" cy="646331"/>
          </a:xfrm>
          <a:prstGeom prst="rect">
            <a:avLst/>
          </a:prstGeom>
          <a:solidFill>
            <a:srgbClr val="BBDDE6"/>
          </a:solidFill>
        </p:spPr>
        <p:txBody>
          <a:bodyPr wrap="square" rtlCol="0">
            <a:spAutoFit/>
          </a:bodyPr>
          <a:lstStyle/>
          <a:p>
            <a:r>
              <a:rPr lang="en-US" dirty="0">
                <a:solidFill>
                  <a:srgbClr val="70002E"/>
                </a:solidFill>
              </a:rPr>
              <a:t>This is where you will select award year</a:t>
            </a:r>
          </a:p>
        </p:txBody>
      </p:sp>
      <p:sp>
        <p:nvSpPr>
          <p:cNvPr id="20" name="TextBox 19">
            <a:extLst>
              <a:ext uri="{FF2B5EF4-FFF2-40B4-BE49-F238E27FC236}">
                <a16:creationId xmlns:a16="http://schemas.microsoft.com/office/drawing/2014/main" id="{63E770CB-60A2-4830-8BCF-69E6751FB706}"/>
              </a:ext>
            </a:extLst>
          </p:cNvPr>
          <p:cNvSpPr txBox="1"/>
          <p:nvPr/>
        </p:nvSpPr>
        <p:spPr>
          <a:xfrm>
            <a:off x="12211314" y="2225025"/>
            <a:ext cx="2209800" cy="2031325"/>
          </a:xfrm>
          <a:prstGeom prst="rect">
            <a:avLst/>
          </a:prstGeom>
          <a:solidFill>
            <a:srgbClr val="BBDDE6"/>
          </a:solidFill>
        </p:spPr>
        <p:txBody>
          <a:bodyPr wrap="square" rtlCol="0">
            <a:spAutoFit/>
          </a:bodyPr>
          <a:lstStyle/>
          <a:p>
            <a:r>
              <a:rPr lang="en-US" dirty="0">
                <a:solidFill>
                  <a:srgbClr val="70002E"/>
                </a:solidFill>
              </a:rPr>
              <a:t>This is where you will select all scholarships that you want data pulled from that are associated with your selected application above</a:t>
            </a:r>
          </a:p>
        </p:txBody>
      </p:sp>
      <p:sp>
        <p:nvSpPr>
          <p:cNvPr id="21" name="TextBox 20">
            <a:extLst>
              <a:ext uri="{FF2B5EF4-FFF2-40B4-BE49-F238E27FC236}">
                <a16:creationId xmlns:a16="http://schemas.microsoft.com/office/drawing/2014/main" id="{40353100-3A11-4069-A0A7-E463D992B0F5}"/>
              </a:ext>
            </a:extLst>
          </p:cNvPr>
          <p:cNvSpPr txBox="1"/>
          <p:nvPr/>
        </p:nvSpPr>
        <p:spPr>
          <a:xfrm>
            <a:off x="7863773" y="5245813"/>
            <a:ext cx="2209800" cy="1477328"/>
          </a:xfrm>
          <a:prstGeom prst="rect">
            <a:avLst/>
          </a:prstGeom>
          <a:solidFill>
            <a:srgbClr val="BBDDE6"/>
          </a:solidFill>
        </p:spPr>
        <p:txBody>
          <a:bodyPr wrap="square" rtlCol="0">
            <a:spAutoFit/>
          </a:bodyPr>
          <a:lstStyle/>
          <a:p>
            <a:r>
              <a:rPr lang="en-US" dirty="0">
                <a:solidFill>
                  <a:srgbClr val="70002E"/>
                </a:solidFill>
              </a:rPr>
              <a:t>This is where you can specify if you want attachments included </a:t>
            </a:r>
            <a:r>
              <a:rPr lang="en-US" dirty="0" err="1">
                <a:solidFill>
                  <a:srgbClr val="70002E"/>
                </a:solidFill>
              </a:rPr>
              <a:t>ie</a:t>
            </a:r>
            <a:r>
              <a:rPr lang="en-US" dirty="0">
                <a:solidFill>
                  <a:srgbClr val="70002E"/>
                </a:solidFill>
              </a:rPr>
              <a:t> letters of references, essay uploads, </a:t>
            </a:r>
            <a:r>
              <a:rPr lang="en-US" dirty="0" err="1">
                <a:solidFill>
                  <a:srgbClr val="70002E"/>
                </a:solidFill>
              </a:rPr>
              <a:t>etc</a:t>
            </a:r>
            <a:endParaRPr lang="en-US" dirty="0">
              <a:solidFill>
                <a:srgbClr val="70002E"/>
              </a:solidFill>
            </a:endParaRPr>
          </a:p>
        </p:txBody>
      </p:sp>
      <p:sp>
        <p:nvSpPr>
          <p:cNvPr id="22" name="TextBox 21">
            <a:extLst>
              <a:ext uri="{FF2B5EF4-FFF2-40B4-BE49-F238E27FC236}">
                <a16:creationId xmlns:a16="http://schemas.microsoft.com/office/drawing/2014/main" id="{A7A6FEF3-7824-45C0-A27C-FB95FC927A10}"/>
              </a:ext>
            </a:extLst>
          </p:cNvPr>
          <p:cNvSpPr txBox="1"/>
          <p:nvPr/>
        </p:nvSpPr>
        <p:spPr>
          <a:xfrm>
            <a:off x="7408116" y="3556845"/>
            <a:ext cx="3988754" cy="1477328"/>
          </a:xfrm>
          <a:prstGeom prst="rect">
            <a:avLst/>
          </a:prstGeom>
          <a:solidFill>
            <a:srgbClr val="BBDDE6"/>
          </a:solidFill>
        </p:spPr>
        <p:txBody>
          <a:bodyPr wrap="square" rtlCol="0">
            <a:spAutoFit/>
          </a:bodyPr>
          <a:lstStyle/>
          <a:p>
            <a:r>
              <a:rPr lang="en-US" dirty="0">
                <a:solidFill>
                  <a:srgbClr val="70002E"/>
                </a:solidFill>
              </a:rPr>
              <a:t>This is where you will select the view </a:t>
            </a:r>
            <a:r>
              <a:rPr lang="en-US" dirty="0" err="1">
                <a:solidFill>
                  <a:srgbClr val="70002E"/>
                </a:solidFill>
              </a:rPr>
              <a:t>type..HTML</a:t>
            </a:r>
            <a:r>
              <a:rPr lang="en-US" dirty="0">
                <a:solidFill>
                  <a:srgbClr val="70002E"/>
                </a:solidFill>
              </a:rPr>
              <a:t> view comes with additional SIS categories to add, (which is data we are pulling from Banner into SU) where the CSV file does not come with this extra info</a:t>
            </a:r>
          </a:p>
        </p:txBody>
      </p:sp>
      <p:sp>
        <p:nvSpPr>
          <p:cNvPr id="23" name="Arrow: Left 22">
            <a:extLst>
              <a:ext uri="{FF2B5EF4-FFF2-40B4-BE49-F238E27FC236}">
                <a16:creationId xmlns:a16="http://schemas.microsoft.com/office/drawing/2014/main" id="{BA110A3E-A3BF-4C53-9223-4BBFC0BBD67F}"/>
              </a:ext>
            </a:extLst>
          </p:cNvPr>
          <p:cNvSpPr/>
          <p:nvPr/>
        </p:nvSpPr>
        <p:spPr>
          <a:xfrm>
            <a:off x="6673562" y="5215610"/>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BAAB87-F65D-424D-9D66-A47657D1AFA1}"/>
              </a:ext>
            </a:extLst>
          </p:cNvPr>
          <p:cNvSpPr txBox="1"/>
          <p:nvPr/>
        </p:nvSpPr>
        <p:spPr>
          <a:xfrm>
            <a:off x="330200" y="5034173"/>
            <a:ext cx="4064001" cy="461665"/>
          </a:xfrm>
          <a:prstGeom prst="rect">
            <a:avLst/>
          </a:prstGeom>
          <a:noFill/>
        </p:spPr>
        <p:txBody>
          <a:bodyPr wrap="square" rtlCol="0">
            <a:spAutoFit/>
          </a:bodyPr>
          <a:lstStyle/>
          <a:p>
            <a:r>
              <a:rPr lang="en-US" sz="2400" dirty="0"/>
              <a:t>Step 1: Requesting the Report</a:t>
            </a:r>
          </a:p>
        </p:txBody>
      </p:sp>
    </p:spTree>
    <p:extLst>
      <p:ext uri="{BB962C8B-B14F-4D97-AF65-F5344CB8AC3E}">
        <p14:creationId xmlns:p14="http://schemas.microsoft.com/office/powerpoint/2010/main" val="344433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A3612BF-8C50-4CD1-9E6A-6C067B010CB8}"/>
              </a:ext>
            </a:extLst>
          </p:cNvPr>
          <p:cNvSpPr>
            <a:spLocks noGrp="1"/>
          </p:cNvSpPr>
          <p:nvPr>
            <p:ph type="title"/>
          </p:nvPr>
        </p:nvSpPr>
        <p:spPr/>
        <p:txBody>
          <a:bodyPr/>
          <a:lstStyle/>
          <a:p>
            <a:r>
              <a:rPr lang="en-US" dirty="0"/>
              <a:t>Batch Application Format</a:t>
            </a:r>
          </a:p>
        </p:txBody>
      </p:sp>
      <p:pic>
        <p:nvPicPr>
          <p:cNvPr id="14" name="Content Placeholder 13">
            <a:extLst>
              <a:ext uri="{FF2B5EF4-FFF2-40B4-BE49-F238E27FC236}">
                <a16:creationId xmlns:a16="http://schemas.microsoft.com/office/drawing/2014/main" id="{CB8CC53A-AFAC-4A17-920F-2E768B7FC1B6}"/>
              </a:ext>
            </a:extLst>
          </p:cNvPr>
          <p:cNvPicPr>
            <a:picLocks noGrp="1" noChangeAspect="1"/>
          </p:cNvPicPr>
          <p:nvPr>
            <p:ph sz="quarter" idx="17"/>
          </p:nvPr>
        </p:nvPicPr>
        <p:blipFill>
          <a:blip r:embed="rId3"/>
          <a:stretch>
            <a:fillRect/>
          </a:stretch>
        </p:blipFill>
        <p:spPr>
          <a:xfrm>
            <a:off x="739775" y="2109331"/>
            <a:ext cx="5049838" cy="3818394"/>
          </a:xfrm>
        </p:spPr>
      </p:pic>
      <p:sp>
        <p:nvSpPr>
          <p:cNvPr id="11" name="Content Placeholder 10">
            <a:extLst>
              <a:ext uri="{FF2B5EF4-FFF2-40B4-BE49-F238E27FC236}">
                <a16:creationId xmlns:a16="http://schemas.microsoft.com/office/drawing/2014/main" id="{F1494F3C-D583-451F-9596-2FDA3BEB895E}"/>
              </a:ext>
            </a:extLst>
          </p:cNvPr>
          <p:cNvSpPr>
            <a:spLocks noGrp="1"/>
          </p:cNvSpPr>
          <p:nvPr>
            <p:ph sz="quarter" idx="16"/>
          </p:nvPr>
        </p:nvSpPr>
        <p:spPr/>
        <p:txBody>
          <a:bodyPr/>
          <a:lstStyle/>
          <a:p>
            <a:endParaRPr lang="en-US"/>
          </a:p>
        </p:txBody>
      </p:sp>
      <p:sp>
        <p:nvSpPr>
          <p:cNvPr id="15" name="Rectangle 14">
            <a:extLst>
              <a:ext uri="{FF2B5EF4-FFF2-40B4-BE49-F238E27FC236}">
                <a16:creationId xmlns:a16="http://schemas.microsoft.com/office/drawing/2014/main" id="{0216D054-2EA9-44B2-9AA2-8AA70FFF90D0}"/>
              </a:ext>
            </a:extLst>
          </p:cNvPr>
          <p:cNvSpPr/>
          <p:nvPr/>
        </p:nvSpPr>
        <p:spPr>
          <a:xfrm>
            <a:off x="765175" y="2168525"/>
            <a:ext cx="307975" cy="82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CF6D52-76AE-485E-9D48-FC0F7B495887}"/>
              </a:ext>
            </a:extLst>
          </p:cNvPr>
          <p:cNvSpPr/>
          <p:nvPr/>
        </p:nvSpPr>
        <p:spPr>
          <a:xfrm>
            <a:off x="2479674" y="3764570"/>
            <a:ext cx="479425" cy="7937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EA11C-E9C5-4DA9-8220-93589640EC1E}"/>
              </a:ext>
            </a:extLst>
          </p:cNvPr>
          <p:cNvSpPr/>
          <p:nvPr/>
        </p:nvSpPr>
        <p:spPr>
          <a:xfrm flipV="1">
            <a:off x="2479674" y="4700216"/>
            <a:ext cx="409575" cy="1841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04F575-947E-4D6D-BA50-56A3726526D2}"/>
              </a:ext>
            </a:extLst>
          </p:cNvPr>
          <p:cNvSpPr/>
          <p:nvPr/>
        </p:nvSpPr>
        <p:spPr>
          <a:xfrm flipV="1">
            <a:off x="2479673" y="5026262"/>
            <a:ext cx="409575" cy="2254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AAD6AC-959F-470A-9BDB-6546B98268FB}"/>
              </a:ext>
            </a:extLst>
          </p:cNvPr>
          <p:cNvSpPr/>
          <p:nvPr/>
        </p:nvSpPr>
        <p:spPr>
          <a:xfrm>
            <a:off x="2479673" y="5438909"/>
            <a:ext cx="479425" cy="4818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92DF33A-C756-43BD-BC16-F9F3272194AF}"/>
              </a:ext>
            </a:extLst>
          </p:cNvPr>
          <p:cNvPicPr>
            <a:picLocks noChangeAspect="1"/>
          </p:cNvPicPr>
          <p:nvPr/>
        </p:nvPicPr>
        <p:blipFill>
          <a:blip r:embed="rId4"/>
          <a:stretch>
            <a:fillRect/>
          </a:stretch>
        </p:blipFill>
        <p:spPr>
          <a:xfrm>
            <a:off x="6440488" y="1979613"/>
            <a:ext cx="4996181" cy="4086754"/>
          </a:xfrm>
          <a:prstGeom prst="rect">
            <a:avLst/>
          </a:prstGeom>
        </p:spPr>
      </p:pic>
      <p:sp>
        <p:nvSpPr>
          <p:cNvPr id="22" name="TextBox 21">
            <a:extLst>
              <a:ext uri="{FF2B5EF4-FFF2-40B4-BE49-F238E27FC236}">
                <a16:creationId xmlns:a16="http://schemas.microsoft.com/office/drawing/2014/main" id="{3653B7B8-E1F0-41EF-A069-5A211A2A5372}"/>
              </a:ext>
            </a:extLst>
          </p:cNvPr>
          <p:cNvSpPr txBox="1"/>
          <p:nvPr/>
        </p:nvSpPr>
        <p:spPr>
          <a:xfrm>
            <a:off x="1887868" y="1336362"/>
            <a:ext cx="2753651" cy="523220"/>
          </a:xfrm>
          <a:prstGeom prst="rect">
            <a:avLst/>
          </a:prstGeom>
          <a:noFill/>
          <a:scene3d>
            <a:camera prst="orthographicFront"/>
            <a:lightRig rig="threePt" dir="t"/>
          </a:scene3d>
          <a:sp3d>
            <a:bevelT w="101600" prst="riblet"/>
          </a:sp3d>
        </p:spPr>
        <p:txBody>
          <a:bodyPr wrap="square" rtlCol="0">
            <a:spAutoFit/>
          </a:bodyPr>
          <a:lstStyle/>
          <a:p>
            <a:r>
              <a:rPr lang="en-US" sz="2800" b="1" dirty="0">
                <a:solidFill>
                  <a:srgbClr val="70002E"/>
                </a:solidFill>
              </a:rPr>
              <a:t>HTML VIEW</a:t>
            </a:r>
          </a:p>
        </p:txBody>
      </p:sp>
      <p:sp>
        <p:nvSpPr>
          <p:cNvPr id="23" name="TextBox 22">
            <a:extLst>
              <a:ext uri="{FF2B5EF4-FFF2-40B4-BE49-F238E27FC236}">
                <a16:creationId xmlns:a16="http://schemas.microsoft.com/office/drawing/2014/main" id="{E7CF4FB7-0B3C-4E0F-8992-6085625F0403}"/>
              </a:ext>
            </a:extLst>
          </p:cNvPr>
          <p:cNvSpPr txBox="1"/>
          <p:nvPr/>
        </p:nvSpPr>
        <p:spPr>
          <a:xfrm>
            <a:off x="7777652" y="1336362"/>
            <a:ext cx="2753651" cy="523220"/>
          </a:xfrm>
          <a:prstGeom prst="rect">
            <a:avLst/>
          </a:prstGeom>
          <a:noFill/>
          <a:scene3d>
            <a:camera prst="orthographicFront"/>
            <a:lightRig rig="threePt" dir="t"/>
          </a:scene3d>
          <a:sp3d>
            <a:bevelT w="101600" prst="riblet"/>
          </a:sp3d>
        </p:spPr>
        <p:txBody>
          <a:bodyPr wrap="square" rtlCol="0">
            <a:spAutoFit/>
          </a:bodyPr>
          <a:lstStyle/>
          <a:p>
            <a:r>
              <a:rPr lang="en-US" sz="2800" b="1" dirty="0">
                <a:solidFill>
                  <a:srgbClr val="70002E"/>
                </a:solidFill>
              </a:rPr>
              <a:t>CSV VIEW</a:t>
            </a:r>
          </a:p>
        </p:txBody>
      </p:sp>
      <p:sp>
        <p:nvSpPr>
          <p:cNvPr id="24" name="Left Brace 23">
            <a:extLst>
              <a:ext uri="{FF2B5EF4-FFF2-40B4-BE49-F238E27FC236}">
                <a16:creationId xmlns:a16="http://schemas.microsoft.com/office/drawing/2014/main" id="{F05F7C34-F139-4567-82AB-4658C6A198A1}"/>
              </a:ext>
            </a:extLst>
          </p:cNvPr>
          <p:cNvSpPr/>
          <p:nvPr/>
        </p:nvSpPr>
        <p:spPr>
          <a:xfrm>
            <a:off x="260350" y="3934619"/>
            <a:ext cx="479425" cy="1873514"/>
          </a:xfrm>
          <a:prstGeom prst="leftBrace">
            <a:avLst/>
          </a:prstGeom>
          <a:ln w="28575">
            <a:solidFill>
              <a:srgbClr val="F942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040D414-48EB-462D-89B3-427FF4EE6ADE}"/>
              </a:ext>
            </a:extLst>
          </p:cNvPr>
          <p:cNvSpPr txBox="1"/>
          <p:nvPr/>
        </p:nvSpPr>
        <p:spPr>
          <a:xfrm>
            <a:off x="-1997074" y="4238551"/>
            <a:ext cx="2209800" cy="923330"/>
          </a:xfrm>
          <a:prstGeom prst="rect">
            <a:avLst/>
          </a:prstGeom>
          <a:solidFill>
            <a:srgbClr val="BBDDE6"/>
          </a:solidFill>
        </p:spPr>
        <p:txBody>
          <a:bodyPr wrap="square" rtlCol="0">
            <a:spAutoFit/>
          </a:bodyPr>
          <a:lstStyle/>
          <a:p>
            <a:r>
              <a:rPr lang="en-US" dirty="0">
                <a:solidFill>
                  <a:srgbClr val="70002E"/>
                </a:solidFill>
              </a:rPr>
              <a:t>This is where extra SIS data can be pulled in HTML View</a:t>
            </a:r>
          </a:p>
        </p:txBody>
      </p:sp>
      <p:sp>
        <p:nvSpPr>
          <p:cNvPr id="26" name="Rectangle 25">
            <a:extLst>
              <a:ext uri="{FF2B5EF4-FFF2-40B4-BE49-F238E27FC236}">
                <a16:creationId xmlns:a16="http://schemas.microsoft.com/office/drawing/2014/main" id="{D4AB67FA-AA31-4951-A840-8125A24BD92B}"/>
              </a:ext>
            </a:extLst>
          </p:cNvPr>
          <p:cNvSpPr/>
          <p:nvPr/>
        </p:nvSpPr>
        <p:spPr>
          <a:xfrm>
            <a:off x="6645274" y="2209799"/>
            <a:ext cx="479425" cy="38565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A9C4954E-790A-44BB-B0BA-9286012A4A4A}"/>
              </a:ext>
            </a:extLst>
          </p:cNvPr>
          <p:cNvSpPr/>
          <p:nvPr/>
        </p:nvSpPr>
        <p:spPr>
          <a:xfrm>
            <a:off x="11360468" y="3831379"/>
            <a:ext cx="1054100" cy="3937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FC06BEC-6473-4D39-8950-E5BAC5D270D1}"/>
              </a:ext>
            </a:extLst>
          </p:cNvPr>
          <p:cNvSpPr txBox="1"/>
          <p:nvPr/>
        </p:nvSpPr>
        <p:spPr>
          <a:xfrm>
            <a:off x="12065000" y="3566564"/>
            <a:ext cx="2209800" cy="923330"/>
          </a:xfrm>
          <a:prstGeom prst="rect">
            <a:avLst/>
          </a:prstGeom>
          <a:solidFill>
            <a:srgbClr val="BBDDE6"/>
          </a:solidFill>
        </p:spPr>
        <p:txBody>
          <a:bodyPr wrap="square" rtlCol="0">
            <a:spAutoFit/>
          </a:bodyPr>
          <a:lstStyle/>
          <a:p>
            <a:r>
              <a:rPr lang="en-US" dirty="0">
                <a:solidFill>
                  <a:srgbClr val="70002E"/>
                </a:solidFill>
              </a:rPr>
              <a:t>CSV File only has application questions and applicant answers</a:t>
            </a:r>
          </a:p>
        </p:txBody>
      </p:sp>
    </p:spTree>
    <p:extLst>
      <p:ext uri="{BB962C8B-B14F-4D97-AF65-F5344CB8AC3E}">
        <p14:creationId xmlns:p14="http://schemas.microsoft.com/office/powerpoint/2010/main" val="194306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4A350-7387-40BD-B3C3-3AEA7392E3CD}"/>
              </a:ext>
            </a:extLst>
          </p:cNvPr>
          <p:cNvSpPr>
            <a:spLocks noGrp="1"/>
          </p:cNvSpPr>
          <p:nvPr>
            <p:ph type="title"/>
          </p:nvPr>
        </p:nvSpPr>
        <p:spPr/>
        <p:txBody>
          <a:bodyPr>
            <a:normAutofit fontScale="90000"/>
          </a:bodyPr>
          <a:lstStyle/>
          <a:p>
            <a:r>
              <a:rPr lang="en-US" dirty="0"/>
              <a:t>Step 2: Submitting your request– Check inbox</a:t>
            </a:r>
          </a:p>
        </p:txBody>
      </p:sp>
      <p:pic>
        <p:nvPicPr>
          <p:cNvPr id="9" name="Picture Placeholder 8">
            <a:extLst>
              <a:ext uri="{FF2B5EF4-FFF2-40B4-BE49-F238E27FC236}">
                <a16:creationId xmlns:a16="http://schemas.microsoft.com/office/drawing/2014/main" id="{6E8FCB9B-02D7-4540-BD3B-D9192945806F}"/>
              </a:ext>
            </a:extLst>
          </p:cNvPr>
          <p:cNvPicPr>
            <a:picLocks noGrp="1" noChangeAspect="1"/>
          </p:cNvPicPr>
          <p:nvPr>
            <p:ph type="pic" sz="quarter" idx="13"/>
          </p:nvPr>
        </p:nvPicPr>
        <p:blipFill rotWithShape="1">
          <a:blip r:embed="rId3"/>
          <a:srcRect t="8470" b="8470"/>
          <a:stretch/>
        </p:blipFill>
        <p:spPr/>
      </p:pic>
      <p:sp>
        <p:nvSpPr>
          <p:cNvPr id="7" name="Content Placeholder 6">
            <a:extLst>
              <a:ext uri="{FF2B5EF4-FFF2-40B4-BE49-F238E27FC236}">
                <a16:creationId xmlns:a16="http://schemas.microsoft.com/office/drawing/2014/main" id="{C2A63EF6-589B-40F3-A470-E01C7E2D5FCE}"/>
              </a:ext>
            </a:extLst>
          </p:cNvPr>
          <p:cNvSpPr>
            <a:spLocks noGrp="1"/>
          </p:cNvSpPr>
          <p:nvPr>
            <p:ph sz="quarter" idx="14"/>
          </p:nvPr>
        </p:nvSpPr>
        <p:spPr/>
        <p:txBody>
          <a:bodyPr/>
          <a:lstStyle/>
          <a:p>
            <a:r>
              <a:rPr lang="en-US" dirty="0"/>
              <a:t>Once you fill out the batch application request screen you will get an email with the data format you chose, and an email with the applicant’s associated documents. This is what the email will look like</a:t>
            </a:r>
          </a:p>
        </p:txBody>
      </p:sp>
    </p:spTree>
    <p:extLst>
      <p:ext uri="{BB962C8B-B14F-4D97-AF65-F5344CB8AC3E}">
        <p14:creationId xmlns:p14="http://schemas.microsoft.com/office/powerpoint/2010/main" val="2993621850"/>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D192A-84D9-4592-8CD0-04B2096CE0AE}">
  <ds:schemaRefs>
    <ds:schemaRef ds:uri="http://schemas.microsoft.com/sharepoint/v3/contenttype/forms"/>
  </ds:schemaRefs>
</ds:datastoreItem>
</file>

<file path=customXml/itemProps2.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6015</TotalTime>
  <Words>1564</Words>
  <Application>Microsoft Office PowerPoint</Application>
  <PresentationFormat>Widescreen</PresentationFormat>
  <Paragraphs>102</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Century Gothic</vt:lpstr>
      <vt:lpstr>Karla</vt:lpstr>
      <vt:lpstr>Univers Condensed Light</vt:lpstr>
      <vt:lpstr>Chalcot</vt:lpstr>
      <vt:lpstr>Scholarship Universe Training   Awarding Pt.1:  Reports &amp; Data Exports</vt:lpstr>
      <vt:lpstr>Agenda</vt:lpstr>
      <vt:lpstr>January Trainings</vt:lpstr>
      <vt:lpstr>    Awarding Options</vt:lpstr>
      <vt:lpstr>Reviewing Candidates in Scholarship Universe</vt:lpstr>
      <vt:lpstr>Pulling Batch Application Report</vt:lpstr>
      <vt:lpstr>PowerPoint Presentation</vt:lpstr>
      <vt:lpstr>Batch Application Format</vt:lpstr>
      <vt:lpstr>Step 2: Submitting your request– Check inbox</vt:lpstr>
      <vt:lpstr>Step 3: Download reports to computer</vt:lpstr>
      <vt:lpstr>Candidate Tab Functions</vt:lpstr>
      <vt:lpstr>Column Manager Tab</vt:lpstr>
      <vt:lpstr>PowerPoint Presentation</vt:lpstr>
      <vt:lpstr>Meeting Q/A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Montana Scholarship Universe Training</dc:title>
  <dc:creator>Parker, MJ</dc:creator>
  <cp:lastModifiedBy>Parker, MJ</cp:lastModifiedBy>
  <cp:revision>78</cp:revision>
  <dcterms:created xsi:type="dcterms:W3CDTF">2024-06-26T20:20:27Z</dcterms:created>
  <dcterms:modified xsi:type="dcterms:W3CDTF">2026-01-23T02:23:53Z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